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3" r:id="rId3"/>
    <p:sldId id="284" r:id="rId4"/>
    <p:sldId id="262" r:id="rId5"/>
    <p:sldId id="280" r:id="rId6"/>
    <p:sldId id="259" r:id="rId7"/>
    <p:sldId id="281" r:id="rId8"/>
    <p:sldId id="261" r:id="rId9"/>
    <p:sldId id="264" r:id="rId10"/>
    <p:sldId id="265" r:id="rId11"/>
    <p:sldId id="263" r:id="rId12"/>
    <p:sldId id="266" r:id="rId13"/>
    <p:sldId id="267" r:id="rId14"/>
    <p:sldId id="270" r:id="rId15"/>
    <p:sldId id="269" r:id="rId16"/>
    <p:sldId id="278" r:id="rId17"/>
    <p:sldId id="271" r:id="rId18"/>
    <p:sldId id="275" r:id="rId19"/>
    <p:sldId id="276" r:id="rId20"/>
    <p:sldId id="273" r:id="rId21"/>
    <p:sldId id="272" r:id="rId22"/>
    <p:sldId id="277" r:id="rId23"/>
    <p:sldId id="258" r:id="rId24"/>
    <p:sldId id="28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AA952-6BD1-4038-88FC-1134A48018FB}" v="12" dt="2025-05-08T23:10:01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Hamilton" userId="d841d216-bbd9-45af-94db-c6ed1619d7fc" providerId="ADAL" clId="{A34AA952-6BD1-4038-88FC-1134A48018FB}"/>
    <pc:docChg chg="custSel addSld delSld modSld sldOrd">
      <pc:chgData name="Michael Hamilton" userId="d841d216-bbd9-45af-94db-c6ed1619d7fc" providerId="ADAL" clId="{A34AA952-6BD1-4038-88FC-1134A48018FB}" dt="2025-05-08T23:20:47.805" v="98" actId="6549"/>
      <pc:docMkLst>
        <pc:docMk/>
      </pc:docMkLst>
      <pc:sldChg chg="modSp mod">
        <pc:chgData name="Michael Hamilton" userId="d841d216-bbd9-45af-94db-c6ed1619d7fc" providerId="ADAL" clId="{A34AA952-6BD1-4038-88FC-1134A48018FB}" dt="2025-05-06T18:49:32.532" v="1" actId="1076"/>
        <pc:sldMkLst>
          <pc:docMk/>
          <pc:sldMk cId="377763739" sldId="272"/>
        </pc:sldMkLst>
        <pc:picChg chg="mod">
          <ac:chgData name="Michael Hamilton" userId="d841d216-bbd9-45af-94db-c6ed1619d7fc" providerId="ADAL" clId="{A34AA952-6BD1-4038-88FC-1134A48018FB}" dt="2025-05-06T18:49:32.532" v="1" actId="1076"/>
          <ac:picMkLst>
            <pc:docMk/>
            <pc:sldMk cId="377763739" sldId="272"/>
            <ac:picMk id="6" creationId="{A63D19E3-8418-BCDB-201A-D874F4BE11EB}"/>
          </ac:picMkLst>
        </pc:picChg>
      </pc:sldChg>
      <pc:sldChg chg="modSp mod">
        <pc:chgData name="Michael Hamilton" userId="d841d216-bbd9-45af-94db-c6ed1619d7fc" providerId="ADAL" clId="{A34AA952-6BD1-4038-88FC-1134A48018FB}" dt="2025-05-07T16:30:46.749" v="8" actId="403"/>
        <pc:sldMkLst>
          <pc:docMk/>
          <pc:sldMk cId="4124589967" sldId="278"/>
        </pc:sldMkLst>
        <pc:spChg chg="mod">
          <ac:chgData name="Michael Hamilton" userId="d841d216-bbd9-45af-94db-c6ed1619d7fc" providerId="ADAL" clId="{A34AA952-6BD1-4038-88FC-1134A48018FB}" dt="2025-05-07T16:30:46.749" v="8" actId="403"/>
          <ac:spMkLst>
            <pc:docMk/>
            <pc:sldMk cId="4124589967" sldId="278"/>
            <ac:spMk id="15" creationId="{FC0103CE-998B-EC32-0A1A-951B4818343B}"/>
          </ac:spMkLst>
        </pc:spChg>
      </pc:sldChg>
      <pc:sldChg chg="addSp modSp mod ord">
        <pc:chgData name="Michael Hamilton" userId="d841d216-bbd9-45af-94db-c6ed1619d7fc" providerId="ADAL" clId="{A34AA952-6BD1-4038-88FC-1134A48018FB}" dt="2025-05-08T18:55:16.472" v="17" actId="114"/>
        <pc:sldMkLst>
          <pc:docMk/>
          <pc:sldMk cId="1661053518" sldId="280"/>
        </pc:sldMkLst>
        <pc:spChg chg="add mod">
          <ac:chgData name="Michael Hamilton" userId="d841d216-bbd9-45af-94db-c6ed1619d7fc" providerId="ADAL" clId="{A34AA952-6BD1-4038-88FC-1134A48018FB}" dt="2025-05-08T18:55:16.472" v="17" actId="114"/>
          <ac:spMkLst>
            <pc:docMk/>
            <pc:sldMk cId="1661053518" sldId="280"/>
            <ac:spMk id="3" creationId="{87D0EB83-10E1-8DE2-848E-68571AECBA0C}"/>
          </ac:spMkLst>
        </pc:spChg>
      </pc:sldChg>
      <pc:sldChg chg="modSp mod">
        <pc:chgData name="Michael Hamilton" userId="d841d216-bbd9-45af-94db-c6ed1619d7fc" providerId="ADAL" clId="{A34AA952-6BD1-4038-88FC-1134A48018FB}" dt="2025-05-07T16:29:59.806" v="7" actId="20577"/>
        <pc:sldMkLst>
          <pc:docMk/>
          <pc:sldMk cId="238860195" sldId="281"/>
        </pc:sldMkLst>
        <pc:spChg chg="mod">
          <ac:chgData name="Michael Hamilton" userId="d841d216-bbd9-45af-94db-c6ed1619d7fc" providerId="ADAL" clId="{A34AA952-6BD1-4038-88FC-1134A48018FB}" dt="2025-05-07T16:29:59.806" v="7" actId="20577"/>
          <ac:spMkLst>
            <pc:docMk/>
            <pc:sldMk cId="238860195" sldId="281"/>
            <ac:spMk id="25" creationId="{68DEF4AE-FDDC-7571-8FDF-91751533024B}"/>
          </ac:spMkLst>
        </pc:spChg>
      </pc:sldChg>
      <pc:sldChg chg="modSp del mod">
        <pc:chgData name="Michael Hamilton" userId="d841d216-bbd9-45af-94db-c6ed1619d7fc" providerId="ADAL" clId="{A34AA952-6BD1-4038-88FC-1134A48018FB}" dt="2025-05-08T18:55:29.944" v="18" actId="47"/>
        <pc:sldMkLst>
          <pc:docMk/>
          <pc:sldMk cId="720294501" sldId="285"/>
        </pc:sldMkLst>
        <pc:spChg chg="mod">
          <ac:chgData name="Michael Hamilton" userId="d841d216-bbd9-45af-94db-c6ed1619d7fc" providerId="ADAL" clId="{A34AA952-6BD1-4038-88FC-1134A48018FB}" dt="2025-05-08T18:54:49.548" v="11" actId="21"/>
          <ac:spMkLst>
            <pc:docMk/>
            <pc:sldMk cId="720294501" sldId="285"/>
            <ac:spMk id="8" creationId="{BB008B43-23DC-88E2-1CF2-CA90264DB984}"/>
          </ac:spMkLst>
        </pc:spChg>
      </pc:sldChg>
      <pc:sldChg chg="addSp delSp modSp add mod">
        <pc:chgData name="Michael Hamilton" userId="d841d216-bbd9-45af-94db-c6ed1619d7fc" providerId="ADAL" clId="{A34AA952-6BD1-4038-88FC-1134A48018FB}" dt="2025-05-08T23:10:24.187" v="74" actId="1076"/>
        <pc:sldMkLst>
          <pc:docMk/>
          <pc:sldMk cId="1241263380" sldId="285"/>
        </pc:sldMkLst>
        <pc:spChg chg="mod">
          <ac:chgData name="Michael Hamilton" userId="d841d216-bbd9-45af-94db-c6ed1619d7fc" providerId="ADAL" clId="{A34AA952-6BD1-4038-88FC-1134A48018FB}" dt="2025-05-08T19:16:16.911" v="37" actId="20577"/>
          <ac:spMkLst>
            <pc:docMk/>
            <pc:sldMk cId="1241263380" sldId="285"/>
            <ac:spMk id="4" creationId="{590E8117-333D-4CCE-18F6-1E4131C7FC37}"/>
          </ac:spMkLst>
        </pc:spChg>
        <pc:spChg chg="add del mod">
          <ac:chgData name="Michael Hamilton" userId="d841d216-bbd9-45af-94db-c6ed1619d7fc" providerId="ADAL" clId="{A34AA952-6BD1-4038-88FC-1134A48018FB}" dt="2025-05-08T19:16:05.964" v="21" actId="478"/>
          <ac:spMkLst>
            <pc:docMk/>
            <pc:sldMk cId="1241263380" sldId="285"/>
            <ac:spMk id="5" creationId="{586C7548-9B57-C6D8-D25B-9374F000233C}"/>
          </ac:spMkLst>
        </pc:spChg>
        <pc:spChg chg="add mod">
          <ac:chgData name="Michael Hamilton" userId="d841d216-bbd9-45af-94db-c6ed1619d7fc" providerId="ADAL" clId="{A34AA952-6BD1-4038-88FC-1134A48018FB}" dt="2025-05-08T23:10:24.187" v="74" actId="1076"/>
          <ac:spMkLst>
            <pc:docMk/>
            <pc:sldMk cId="1241263380" sldId="285"/>
            <ac:spMk id="6" creationId="{D2531787-1FC5-EA77-0A4B-F1BE0C33FA3F}"/>
          </ac:spMkLst>
        </pc:spChg>
        <pc:spChg chg="del">
          <ac:chgData name="Michael Hamilton" userId="d841d216-bbd9-45af-94db-c6ed1619d7fc" providerId="ADAL" clId="{A34AA952-6BD1-4038-88FC-1134A48018FB}" dt="2025-05-08T19:16:03.985" v="20" actId="478"/>
          <ac:spMkLst>
            <pc:docMk/>
            <pc:sldMk cId="1241263380" sldId="285"/>
            <ac:spMk id="8" creationId="{E19EB92E-698D-C032-74C8-B376FFB6D442}"/>
          </ac:spMkLst>
        </pc:spChg>
        <pc:picChg chg="del">
          <ac:chgData name="Michael Hamilton" userId="d841d216-bbd9-45af-94db-c6ed1619d7fc" providerId="ADAL" clId="{A34AA952-6BD1-4038-88FC-1134A48018FB}" dt="2025-05-08T19:16:06.724" v="22" actId="478"/>
          <ac:picMkLst>
            <pc:docMk/>
            <pc:sldMk cId="1241263380" sldId="285"/>
            <ac:picMk id="3" creationId="{8934287C-6124-19A3-4A1A-5BDB0FE687C4}"/>
          </ac:picMkLst>
        </pc:picChg>
      </pc:sldChg>
      <pc:sldChg chg="addSp delSp modSp add mod">
        <pc:chgData name="Michael Hamilton" userId="d841d216-bbd9-45af-94db-c6ed1619d7fc" providerId="ADAL" clId="{A34AA952-6BD1-4038-88FC-1134A48018FB}" dt="2025-05-08T23:09:26.584" v="65" actId="14100"/>
        <pc:sldMkLst>
          <pc:docMk/>
          <pc:sldMk cId="3607203436" sldId="286"/>
        </pc:sldMkLst>
        <pc:spChg chg="add mod">
          <ac:chgData name="Michael Hamilton" userId="d841d216-bbd9-45af-94db-c6ed1619d7fc" providerId="ADAL" clId="{A34AA952-6BD1-4038-88FC-1134A48018FB}" dt="2025-05-08T23:07:18.116" v="40" actId="478"/>
          <ac:spMkLst>
            <pc:docMk/>
            <pc:sldMk cId="3607203436" sldId="286"/>
            <ac:spMk id="2" creationId="{61288F4B-D546-A808-6E64-20029A3CB703}"/>
          </ac:spMkLst>
        </pc:spChg>
        <pc:spChg chg="add del mod">
          <ac:chgData name="Michael Hamilton" userId="d841d216-bbd9-45af-94db-c6ed1619d7fc" providerId="ADAL" clId="{A34AA952-6BD1-4038-88FC-1134A48018FB}" dt="2025-05-08T23:08:58.946" v="60" actId="14100"/>
          <ac:spMkLst>
            <pc:docMk/>
            <pc:sldMk cId="3607203436" sldId="286"/>
            <ac:spMk id="4" creationId="{887A2872-FCE0-B49C-2DBF-8AD8EDA9E738}"/>
          </ac:spMkLst>
        </pc:spChg>
        <pc:spChg chg="add mod">
          <ac:chgData name="Michael Hamilton" userId="d841d216-bbd9-45af-94db-c6ed1619d7fc" providerId="ADAL" clId="{A34AA952-6BD1-4038-88FC-1134A48018FB}" dt="2025-05-08T23:07:18.116" v="40" actId="478"/>
          <ac:spMkLst>
            <pc:docMk/>
            <pc:sldMk cId="3607203436" sldId="286"/>
            <ac:spMk id="5" creationId="{4AA04409-CE39-EF92-74EE-5A3B4E776BD5}"/>
          </ac:spMkLst>
        </pc:spChg>
        <pc:spChg chg="add mod">
          <ac:chgData name="Michael Hamilton" userId="d841d216-bbd9-45af-94db-c6ed1619d7fc" providerId="ADAL" clId="{A34AA952-6BD1-4038-88FC-1134A48018FB}" dt="2025-05-08T23:07:18.609" v="41"/>
          <ac:spMkLst>
            <pc:docMk/>
            <pc:sldMk cId="3607203436" sldId="286"/>
            <ac:spMk id="6" creationId="{56E0A650-3B6F-2204-C0C1-AD1B58804850}"/>
          </ac:spMkLst>
        </pc:spChg>
        <pc:spChg chg="add mod">
          <ac:chgData name="Michael Hamilton" userId="d841d216-bbd9-45af-94db-c6ed1619d7fc" providerId="ADAL" clId="{A34AA952-6BD1-4038-88FC-1134A48018FB}" dt="2025-05-08T23:07:18.609" v="41"/>
          <ac:spMkLst>
            <pc:docMk/>
            <pc:sldMk cId="3607203436" sldId="286"/>
            <ac:spMk id="7" creationId="{C9F12F8A-A466-6C6C-71A6-95882AE1EE41}"/>
          </ac:spMkLst>
        </pc:spChg>
        <pc:spChg chg="add del">
          <ac:chgData name="Michael Hamilton" userId="d841d216-bbd9-45af-94db-c6ed1619d7fc" providerId="ADAL" clId="{A34AA952-6BD1-4038-88FC-1134A48018FB}" dt="2025-05-08T23:07:46.999" v="45" actId="478"/>
          <ac:spMkLst>
            <pc:docMk/>
            <pc:sldMk cId="3607203436" sldId="286"/>
            <ac:spMk id="8" creationId="{A0E771FE-C63B-719D-BEF2-F5B9D371BC00}"/>
          </ac:spMkLst>
        </pc:spChg>
        <pc:spChg chg="add mod">
          <ac:chgData name="Michael Hamilton" userId="d841d216-bbd9-45af-94db-c6ed1619d7fc" providerId="ADAL" clId="{A34AA952-6BD1-4038-88FC-1134A48018FB}" dt="2025-05-08T23:07:41.183" v="43" actId="478"/>
          <ac:spMkLst>
            <pc:docMk/>
            <pc:sldMk cId="3607203436" sldId="286"/>
            <ac:spMk id="9" creationId="{168BD6E3-EAC0-3037-BE72-5F700FDB2952}"/>
          </ac:spMkLst>
        </pc:spChg>
        <pc:spChg chg="add mod">
          <ac:chgData name="Michael Hamilton" userId="d841d216-bbd9-45af-94db-c6ed1619d7fc" providerId="ADAL" clId="{A34AA952-6BD1-4038-88FC-1134A48018FB}" dt="2025-05-08T23:07:41.183" v="43" actId="478"/>
          <ac:spMkLst>
            <pc:docMk/>
            <pc:sldMk cId="3607203436" sldId="286"/>
            <ac:spMk id="11" creationId="{D803BE0B-EB9E-5B93-F878-762B152A4CF4}"/>
          </ac:spMkLst>
        </pc:spChg>
        <pc:spChg chg="add del mod">
          <ac:chgData name="Michael Hamilton" userId="d841d216-bbd9-45af-94db-c6ed1619d7fc" providerId="ADAL" clId="{A34AA952-6BD1-4038-88FC-1134A48018FB}" dt="2025-05-08T23:07:52.925" v="47" actId="478"/>
          <ac:spMkLst>
            <pc:docMk/>
            <pc:sldMk cId="3607203436" sldId="286"/>
            <ac:spMk id="13" creationId="{55FE5723-ED0A-661D-84BE-9EEB917CF201}"/>
          </ac:spMkLst>
        </pc:spChg>
        <pc:spChg chg="add mod">
          <ac:chgData name="Michael Hamilton" userId="d841d216-bbd9-45af-94db-c6ed1619d7fc" providerId="ADAL" clId="{A34AA952-6BD1-4038-88FC-1134A48018FB}" dt="2025-05-08T23:09:26.584" v="65" actId="14100"/>
          <ac:spMkLst>
            <pc:docMk/>
            <pc:sldMk cId="3607203436" sldId="286"/>
            <ac:spMk id="18" creationId="{5E7A83DD-CA73-CB36-47C7-E9D2B98A2E8B}"/>
          </ac:spMkLst>
        </pc:spChg>
        <pc:spChg chg="add del">
          <ac:chgData name="Michael Hamilton" userId="d841d216-bbd9-45af-94db-c6ed1619d7fc" providerId="ADAL" clId="{A34AA952-6BD1-4038-88FC-1134A48018FB}" dt="2025-05-08T23:07:43.506" v="44" actId="478"/>
          <ac:spMkLst>
            <pc:docMk/>
            <pc:sldMk cId="3607203436" sldId="286"/>
            <ac:spMk id="26" creationId="{CC87DEB6-0AA9-7ADA-FF29-796DAEB38E39}"/>
          </ac:spMkLst>
        </pc:spChg>
        <pc:spChg chg="add del">
          <ac:chgData name="Michael Hamilton" userId="d841d216-bbd9-45af-94db-c6ed1619d7fc" providerId="ADAL" clId="{A34AA952-6BD1-4038-88FC-1134A48018FB}" dt="2025-05-08T23:07:43.506" v="44" actId="478"/>
          <ac:spMkLst>
            <pc:docMk/>
            <pc:sldMk cId="3607203436" sldId="286"/>
            <ac:spMk id="27" creationId="{0D749528-972B-0744-A4A4-43F5BD76B69C}"/>
          </ac:spMkLst>
        </pc:spChg>
        <pc:spChg chg="add del">
          <ac:chgData name="Michael Hamilton" userId="d841d216-bbd9-45af-94db-c6ed1619d7fc" providerId="ADAL" clId="{A34AA952-6BD1-4038-88FC-1134A48018FB}" dt="2025-05-08T23:07:43.506" v="44" actId="478"/>
          <ac:spMkLst>
            <pc:docMk/>
            <pc:sldMk cId="3607203436" sldId="286"/>
            <ac:spMk id="28" creationId="{F5ACE21F-4F2C-E928-BDAE-3DBB7E13CBFD}"/>
          </ac:spMkLst>
        </pc:spChg>
        <pc:spChg chg="add del">
          <ac:chgData name="Michael Hamilton" userId="d841d216-bbd9-45af-94db-c6ed1619d7fc" providerId="ADAL" clId="{A34AA952-6BD1-4038-88FC-1134A48018FB}" dt="2025-05-08T23:07:43.506" v="44" actId="478"/>
          <ac:spMkLst>
            <pc:docMk/>
            <pc:sldMk cId="3607203436" sldId="286"/>
            <ac:spMk id="29" creationId="{A6CEA5CE-EDBD-E47B-0E45-B2EDF2AA4343}"/>
          </ac:spMkLst>
        </pc:spChg>
        <pc:spChg chg="add del">
          <ac:chgData name="Michael Hamilton" userId="d841d216-bbd9-45af-94db-c6ed1619d7fc" providerId="ADAL" clId="{A34AA952-6BD1-4038-88FC-1134A48018FB}" dt="2025-05-08T23:07:43.506" v="44" actId="478"/>
          <ac:spMkLst>
            <pc:docMk/>
            <pc:sldMk cId="3607203436" sldId="286"/>
            <ac:spMk id="30" creationId="{6DC1963D-F390-1015-B515-52F6581DD524}"/>
          </ac:spMkLst>
        </pc:spChg>
        <pc:picChg chg="add del">
          <ac:chgData name="Michael Hamilton" userId="d841d216-bbd9-45af-94db-c6ed1619d7fc" providerId="ADAL" clId="{A34AA952-6BD1-4038-88FC-1134A48018FB}" dt="2025-05-08T23:07:51.118" v="46" actId="478"/>
          <ac:picMkLst>
            <pc:docMk/>
            <pc:sldMk cId="3607203436" sldId="286"/>
            <ac:picMk id="3" creationId="{7FAFCBE0-7FB3-BF4C-2E0E-082661973BEE}"/>
          </ac:picMkLst>
        </pc:picChg>
        <pc:picChg chg="add del">
          <ac:chgData name="Michael Hamilton" userId="d841d216-bbd9-45af-94db-c6ed1619d7fc" providerId="ADAL" clId="{A34AA952-6BD1-4038-88FC-1134A48018FB}" dt="2025-05-08T23:07:43.506" v="44" actId="478"/>
          <ac:picMkLst>
            <pc:docMk/>
            <pc:sldMk cId="3607203436" sldId="286"/>
            <ac:picMk id="10" creationId="{3932F426-3EBB-6403-E4A4-7DFB4F6CBCC6}"/>
          </ac:picMkLst>
        </pc:picChg>
        <pc:picChg chg="add mod">
          <ac:chgData name="Michael Hamilton" userId="d841d216-bbd9-45af-94db-c6ed1619d7fc" providerId="ADAL" clId="{A34AA952-6BD1-4038-88FC-1134A48018FB}" dt="2025-05-08T23:07:54.160" v="48"/>
          <ac:picMkLst>
            <pc:docMk/>
            <pc:sldMk cId="3607203436" sldId="286"/>
            <ac:picMk id="16" creationId="{DC3C1EA7-9A47-351C-6D67-41B22989B731}"/>
          </ac:picMkLst>
        </pc:picChg>
        <pc:picChg chg="add mod">
          <ac:chgData name="Michael Hamilton" userId="d841d216-bbd9-45af-94db-c6ed1619d7fc" providerId="ADAL" clId="{A34AA952-6BD1-4038-88FC-1134A48018FB}" dt="2025-05-08T23:07:55.441" v="49"/>
          <ac:picMkLst>
            <pc:docMk/>
            <pc:sldMk cId="3607203436" sldId="286"/>
            <ac:picMk id="17" creationId="{CB6C1453-FAAA-CD38-8B80-163852F0A252}"/>
          </ac:picMkLst>
        </pc:picChg>
      </pc:sldChg>
      <pc:sldChg chg="delSp modSp add mod">
        <pc:chgData name="Michael Hamilton" userId="d841d216-bbd9-45af-94db-c6ed1619d7fc" providerId="ADAL" clId="{A34AA952-6BD1-4038-88FC-1134A48018FB}" dt="2025-05-08T23:20:47.805" v="98" actId="6549"/>
        <pc:sldMkLst>
          <pc:docMk/>
          <pc:sldMk cId="411965033" sldId="287"/>
        </pc:sldMkLst>
        <pc:spChg chg="mod">
          <ac:chgData name="Michael Hamilton" userId="d841d216-bbd9-45af-94db-c6ed1619d7fc" providerId="ADAL" clId="{A34AA952-6BD1-4038-88FC-1134A48018FB}" dt="2025-05-08T23:20:47.805" v="98" actId="6549"/>
          <ac:spMkLst>
            <pc:docMk/>
            <pc:sldMk cId="411965033" sldId="287"/>
            <ac:spMk id="3" creationId="{B55245DF-4E23-C6CD-BBB6-CE20E3E07976}"/>
          </ac:spMkLst>
        </pc:spChg>
        <pc:spChg chg="mod">
          <ac:chgData name="Michael Hamilton" userId="d841d216-bbd9-45af-94db-c6ed1619d7fc" providerId="ADAL" clId="{A34AA952-6BD1-4038-88FC-1134A48018FB}" dt="2025-05-08T23:20:27.957" v="96" actId="20577"/>
          <ac:spMkLst>
            <pc:docMk/>
            <pc:sldMk cId="411965033" sldId="287"/>
            <ac:spMk id="4" creationId="{BAA72F4A-B17C-9E4B-94EF-1A66977B9CE9}"/>
          </ac:spMkLst>
        </pc:spChg>
        <pc:picChg chg="del">
          <ac:chgData name="Michael Hamilton" userId="d841d216-bbd9-45af-94db-c6ed1619d7fc" providerId="ADAL" clId="{A34AA952-6BD1-4038-88FC-1134A48018FB}" dt="2025-05-08T23:19:47.109" v="76" actId="478"/>
          <ac:picMkLst>
            <pc:docMk/>
            <pc:sldMk cId="411965033" sldId="287"/>
            <ac:picMk id="2" creationId="{91AABC96-30B0-FD0C-5681-EC2EC5CF5CA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CD839-C9BE-4421-9181-913386AF58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D29808-3889-42BF-951D-65BB134319EF}">
      <dgm:prSet/>
      <dgm:spPr/>
      <dgm:t>
        <a:bodyPr/>
        <a:lstStyle/>
        <a:p>
          <a:r>
            <a:rPr lang="en-US"/>
            <a:t>Fake lookalike sites that simulate known brands and products:  Sharepoint, Microsoft, DocuSign, DropBox, Adobe, many others</a:t>
          </a:r>
        </a:p>
      </dgm:t>
    </dgm:pt>
    <dgm:pt modelId="{0279EB87-D120-42C5-918B-425FF7A44CF3}" type="parTrans" cxnId="{FDC33795-E132-4F2D-980C-BFFE82EBFA56}">
      <dgm:prSet/>
      <dgm:spPr/>
      <dgm:t>
        <a:bodyPr/>
        <a:lstStyle/>
        <a:p>
          <a:endParaRPr lang="en-US"/>
        </a:p>
      </dgm:t>
    </dgm:pt>
    <dgm:pt modelId="{E0A5C442-1566-4E8A-BD7D-73D13722816C}" type="sibTrans" cxnId="{FDC33795-E132-4F2D-980C-BFFE82EBFA56}">
      <dgm:prSet/>
      <dgm:spPr/>
      <dgm:t>
        <a:bodyPr/>
        <a:lstStyle/>
        <a:p>
          <a:endParaRPr lang="en-US"/>
        </a:p>
      </dgm:t>
    </dgm:pt>
    <dgm:pt modelId="{7A87E10C-902D-42B1-AF49-D75C7B4937C3}">
      <dgm:prSet/>
      <dgm:spPr/>
      <dgm:t>
        <a:bodyPr/>
        <a:lstStyle/>
        <a:p>
          <a:r>
            <a:rPr lang="en-US"/>
            <a:t>Get you to give up credentials, follow a link, download a file, etc.</a:t>
          </a:r>
        </a:p>
      </dgm:t>
    </dgm:pt>
    <dgm:pt modelId="{0C7E1DCC-568D-4683-8A24-EE593EA569C5}" type="parTrans" cxnId="{B5E1B5DB-91C8-4102-8852-AA118D039460}">
      <dgm:prSet/>
      <dgm:spPr/>
      <dgm:t>
        <a:bodyPr/>
        <a:lstStyle/>
        <a:p>
          <a:endParaRPr lang="en-US"/>
        </a:p>
      </dgm:t>
    </dgm:pt>
    <dgm:pt modelId="{2F0565FD-3183-4D04-B1AF-5A3B96276863}" type="sibTrans" cxnId="{B5E1B5DB-91C8-4102-8852-AA118D039460}">
      <dgm:prSet/>
      <dgm:spPr/>
      <dgm:t>
        <a:bodyPr/>
        <a:lstStyle/>
        <a:p>
          <a:endParaRPr lang="en-US"/>
        </a:p>
      </dgm:t>
    </dgm:pt>
    <dgm:pt modelId="{123E60BB-05A1-4080-BFBF-B38E68251206}">
      <dgm:prSet/>
      <dgm:spPr/>
      <dgm:t>
        <a:bodyPr/>
        <a:lstStyle/>
        <a:p>
          <a:r>
            <a:rPr lang="en-US"/>
            <a:t>Easy-to-use kits</a:t>
          </a:r>
        </a:p>
      </dgm:t>
    </dgm:pt>
    <dgm:pt modelId="{DE36C8DC-EE5D-4AB6-973D-A432FE2363DA}" type="parTrans" cxnId="{74072AF4-BB23-43F4-90D0-D09F4839B63E}">
      <dgm:prSet/>
      <dgm:spPr/>
      <dgm:t>
        <a:bodyPr/>
        <a:lstStyle/>
        <a:p>
          <a:endParaRPr lang="en-US"/>
        </a:p>
      </dgm:t>
    </dgm:pt>
    <dgm:pt modelId="{ADC9F9E4-70A6-4BD6-AF33-CF23489D45AB}" type="sibTrans" cxnId="{74072AF4-BB23-43F4-90D0-D09F4839B63E}">
      <dgm:prSet/>
      <dgm:spPr/>
      <dgm:t>
        <a:bodyPr/>
        <a:lstStyle/>
        <a:p>
          <a:endParaRPr lang="en-US"/>
        </a:p>
      </dgm:t>
    </dgm:pt>
    <dgm:pt modelId="{189EC620-9307-4EFA-928F-EADB096D28B7}" type="pres">
      <dgm:prSet presAssocID="{BB4CD839-C9BE-4421-9181-913386AF586C}" presName="linear" presStyleCnt="0">
        <dgm:presLayoutVars>
          <dgm:animLvl val="lvl"/>
          <dgm:resizeHandles val="exact"/>
        </dgm:presLayoutVars>
      </dgm:prSet>
      <dgm:spPr/>
    </dgm:pt>
    <dgm:pt modelId="{2BCECFFB-63CD-4C9A-A103-AF39E1A50B93}" type="pres">
      <dgm:prSet presAssocID="{3ED29808-3889-42BF-951D-65BB134319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407DC4-1C54-40FE-8DBA-61B233ACADB6}" type="pres">
      <dgm:prSet presAssocID="{E0A5C442-1566-4E8A-BD7D-73D13722816C}" presName="spacer" presStyleCnt="0"/>
      <dgm:spPr/>
    </dgm:pt>
    <dgm:pt modelId="{A8F0EBBD-3B97-4EBF-A2D6-07F83010E7E6}" type="pres">
      <dgm:prSet presAssocID="{7A87E10C-902D-42B1-AF49-D75C7B4937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49CF58-3A7C-4174-B54A-4927A5B0291C}" type="pres">
      <dgm:prSet presAssocID="{2F0565FD-3183-4D04-B1AF-5A3B96276863}" presName="spacer" presStyleCnt="0"/>
      <dgm:spPr/>
    </dgm:pt>
    <dgm:pt modelId="{F4C9A8A7-4673-4414-AFB7-0427B7D10950}" type="pres">
      <dgm:prSet presAssocID="{123E60BB-05A1-4080-BFBF-B38E6825120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702DB0C-49A5-42A0-A411-D4AE2FD4DF8B}" type="presOf" srcId="{123E60BB-05A1-4080-BFBF-B38E68251206}" destId="{F4C9A8A7-4673-4414-AFB7-0427B7D10950}" srcOrd="0" destOrd="0" presId="urn:microsoft.com/office/officeart/2005/8/layout/vList2"/>
    <dgm:cxn modelId="{32F5B884-0C59-44E1-A709-7C35C82B7A1E}" type="presOf" srcId="{7A87E10C-902D-42B1-AF49-D75C7B4937C3}" destId="{A8F0EBBD-3B97-4EBF-A2D6-07F83010E7E6}" srcOrd="0" destOrd="0" presId="urn:microsoft.com/office/officeart/2005/8/layout/vList2"/>
    <dgm:cxn modelId="{FDC33795-E132-4F2D-980C-BFFE82EBFA56}" srcId="{BB4CD839-C9BE-4421-9181-913386AF586C}" destId="{3ED29808-3889-42BF-951D-65BB134319EF}" srcOrd="0" destOrd="0" parTransId="{0279EB87-D120-42C5-918B-425FF7A44CF3}" sibTransId="{E0A5C442-1566-4E8A-BD7D-73D13722816C}"/>
    <dgm:cxn modelId="{DB50C9BD-7B65-4206-974F-E308BC48BEE7}" type="presOf" srcId="{BB4CD839-C9BE-4421-9181-913386AF586C}" destId="{189EC620-9307-4EFA-928F-EADB096D28B7}" srcOrd="0" destOrd="0" presId="urn:microsoft.com/office/officeart/2005/8/layout/vList2"/>
    <dgm:cxn modelId="{B5E1B5DB-91C8-4102-8852-AA118D039460}" srcId="{BB4CD839-C9BE-4421-9181-913386AF586C}" destId="{7A87E10C-902D-42B1-AF49-D75C7B4937C3}" srcOrd="1" destOrd="0" parTransId="{0C7E1DCC-568D-4683-8A24-EE593EA569C5}" sibTransId="{2F0565FD-3183-4D04-B1AF-5A3B96276863}"/>
    <dgm:cxn modelId="{E05C7FE0-F54D-4AF1-9A0D-45C61A292A31}" type="presOf" srcId="{3ED29808-3889-42BF-951D-65BB134319EF}" destId="{2BCECFFB-63CD-4C9A-A103-AF39E1A50B93}" srcOrd="0" destOrd="0" presId="urn:microsoft.com/office/officeart/2005/8/layout/vList2"/>
    <dgm:cxn modelId="{74072AF4-BB23-43F4-90D0-D09F4839B63E}" srcId="{BB4CD839-C9BE-4421-9181-913386AF586C}" destId="{123E60BB-05A1-4080-BFBF-B38E68251206}" srcOrd="2" destOrd="0" parTransId="{DE36C8DC-EE5D-4AB6-973D-A432FE2363DA}" sibTransId="{ADC9F9E4-70A6-4BD6-AF33-CF23489D45AB}"/>
    <dgm:cxn modelId="{40E2C3E3-B76B-432A-A0E2-7E798A1C6F79}" type="presParOf" srcId="{189EC620-9307-4EFA-928F-EADB096D28B7}" destId="{2BCECFFB-63CD-4C9A-A103-AF39E1A50B93}" srcOrd="0" destOrd="0" presId="urn:microsoft.com/office/officeart/2005/8/layout/vList2"/>
    <dgm:cxn modelId="{1A91F4F0-2C46-4997-8B3F-5949206EF172}" type="presParOf" srcId="{189EC620-9307-4EFA-928F-EADB096D28B7}" destId="{25407DC4-1C54-40FE-8DBA-61B233ACADB6}" srcOrd="1" destOrd="0" presId="urn:microsoft.com/office/officeart/2005/8/layout/vList2"/>
    <dgm:cxn modelId="{94C37702-9C0D-4009-AEE5-8897FE2D934D}" type="presParOf" srcId="{189EC620-9307-4EFA-928F-EADB096D28B7}" destId="{A8F0EBBD-3B97-4EBF-A2D6-07F83010E7E6}" srcOrd="2" destOrd="0" presId="urn:microsoft.com/office/officeart/2005/8/layout/vList2"/>
    <dgm:cxn modelId="{528EC1B3-8E42-45E5-84D2-80D978078422}" type="presParOf" srcId="{189EC620-9307-4EFA-928F-EADB096D28B7}" destId="{DD49CF58-3A7C-4174-B54A-4927A5B0291C}" srcOrd="3" destOrd="0" presId="urn:microsoft.com/office/officeart/2005/8/layout/vList2"/>
    <dgm:cxn modelId="{33420E52-9F10-4FC2-993A-F21D5456A609}" type="presParOf" srcId="{189EC620-9307-4EFA-928F-EADB096D28B7}" destId="{F4C9A8A7-4673-4414-AFB7-0427B7D109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ECFFB-63CD-4C9A-A103-AF39E1A50B93}">
      <dsp:nvSpPr>
        <dsp:cNvPr id="0" name=""/>
        <dsp:cNvSpPr/>
      </dsp:nvSpPr>
      <dsp:spPr>
        <a:xfrm>
          <a:off x="0" y="394858"/>
          <a:ext cx="5126732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Fake lookalike sites that simulate known brands and products:  Sharepoint, Microsoft, DocuSign, DropBox, Adobe, many others</a:t>
          </a:r>
        </a:p>
      </dsp:txBody>
      <dsp:txXfrm>
        <a:off x="51003" y="445861"/>
        <a:ext cx="5024726" cy="942803"/>
      </dsp:txXfrm>
    </dsp:sp>
    <dsp:sp modelId="{A8F0EBBD-3B97-4EBF-A2D6-07F83010E7E6}">
      <dsp:nvSpPr>
        <dsp:cNvPr id="0" name=""/>
        <dsp:cNvSpPr/>
      </dsp:nvSpPr>
      <dsp:spPr>
        <a:xfrm>
          <a:off x="0" y="1494388"/>
          <a:ext cx="5126732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Get you to give up credentials, follow a link, download a file, etc.</a:t>
          </a:r>
        </a:p>
      </dsp:txBody>
      <dsp:txXfrm>
        <a:off x="51003" y="1545391"/>
        <a:ext cx="5024726" cy="942803"/>
      </dsp:txXfrm>
    </dsp:sp>
    <dsp:sp modelId="{F4C9A8A7-4673-4414-AFB7-0427B7D10950}">
      <dsp:nvSpPr>
        <dsp:cNvPr id="0" name=""/>
        <dsp:cNvSpPr/>
      </dsp:nvSpPr>
      <dsp:spPr>
        <a:xfrm>
          <a:off x="0" y="2593919"/>
          <a:ext cx="5126732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Easy-to-use kits</a:t>
          </a:r>
        </a:p>
      </dsp:txBody>
      <dsp:txXfrm>
        <a:off x="51003" y="2644922"/>
        <a:ext cx="5024726" cy="94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02BBB-865F-427D-9875-1538354F991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CB47C-61F2-4B70-A709-B0F2F112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5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79B1-D9CD-7D46-FF4C-FF7DE34E3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1EE7A-E40E-D651-B65A-9F756DE04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BF5A-7F66-F708-C149-E3945805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1463-29E3-4196-80CC-B5920809C3CB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18E3E-E26C-9D96-BFAA-978B80E1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FAE-98EE-8DC3-4C19-7429F571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4D54-4205-BD39-1F22-08AACBCA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BD7B5-FB38-4E48-F208-8CFA30A31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056B-9F8A-78CA-C2A0-71B16A11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A8E9-8B56-4C86-A728-68CC5CA86054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7B341-65BE-F255-3761-62D30ED0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142B-25E2-308A-1465-4C06AF8F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8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3A9E7E-96D1-7F52-B826-18542EC7A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BA64E-9C8C-E612-2959-E28996929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2E03-9335-A25D-BE9F-B6404073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BB2B-97E9-45E5-927F-FA9688972232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AEA7D-C1BC-3B4E-610B-D30EB8AA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4CE6-C4FA-4A3C-710F-51C90EB3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E748-CEAB-5C98-CED3-D41B7133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FEA8-E6ED-180C-3194-173FDD83A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68B79-D0DA-45C6-E200-F1222B91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8386-6A30-4410-B906-B82B66653811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0B516-9DD1-84E5-8427-8DD538DD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304E2-82FE-9EF6-93A7-EE03DBEB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090F9-724A-F0DA-DF7B-4E93D3AC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A0F22-CF1E-8FAA-1824-7ED557B3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94E77-4D90-8BDC-5D26-7B0D2FE2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F519-CC33-4A32-BC97-1A436C6EA2A9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9BA0-AEA5-B051-65C3-1EEA026F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0EC49-D2D1-11F4-399A-2CB44DC3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359C-1FBC-EAC5-62D3-DD26202E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1CA52-3095-9DA3-E0C3-30E2F3192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B1E5F-F743-3579-689F-354A066B9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FE1F3-35DD-4076-DD8E-5D1225DD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7D9C-2B6A-49AD-B2EB-F8DCD00FB33F}" type="datetime1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50601-E931-FCAD-5122-5CDD81CB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A1D2-C037-F7BE-8640-1B48418B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D66-31E0-C44D-6FBB-ACB4AE93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30CFB-B8EE-6A02-DE48-4B3D4F554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9D833-3C72-A367-3D51-FA84543CB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A2BA56-C6EA-3189-8440-F60163596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EDAB6-9CB9-3BDA-468A-038122EF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B750B-3C1C-07D8-C5B9-61A87708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3FDC-D042-4DA7-B113-45D70CD99BA7}" type="datetime1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479C8-3ADE-E63E-9E95-D0F0F0DA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6F5BA-0B4C-37CF-7DC1-6B57AC43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2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3AB6-4C8A-899A-E969-8F7508D3E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7B7B2-D1C6-F54D-DD8E-9EF82222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EAA6-FA2A-47CB-BC08-A5A9D75574C6}" type="datetime1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459C2-B66F-4206-384A-3BA2C7F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B7A8C-7133-0B8A-4119-92DF1310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4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D0713-4F87-4871-4F61-4544550C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0344-57BA-4E60-91AA-177DB7A4019E}" type="datetime1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DB5E9-65DD-B164-8F66-E8E05078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3879F-A188-41A9-9E40-FCA9E920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E9C8-8982-99D1-1C82-D7A37E05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98454-2B1A-6ABD-BB19-28B1C09B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7A09A-F093-F798-CC62-52B07E5E7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4DF1A-7011-5F96-5A72-C87BFADC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E99C-8955-4A21-B07A-B359CE2071EB}" type="datetime1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DE74E-2F2D-E43F-B509-7C6CF41F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CB0C7-048F-1686-A55C-DDF2EA90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5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4944-6C6A-187E-7D24-00944681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946B7-5850-A2FA-C283-1DA3DC084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33E47-BB5F-E49E-ED7A-71CE2324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0CFB1-7B19-7697-A3B0-59A410CD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1210-B22D-4790-85D8-93B9296F573C}" type="datetime1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5AD17-32C5-FDC9-B7BE-08BE4F55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53732-8ECF-1078-5DAF-955D5E70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1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2DCE-2B03-F709-D7CF-FEB0F58E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7D243-5F4C-B209-C9D8-D394955A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462D-91FF-4418-7EC0-528DA4A10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6F2A8-D388-475C-ACAB-C35E0B30147C}" type="datetime1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03703-7F4E-8346-590D-763AE85FA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E0F5A-D62F-F156-2637-7AFFACC81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98A63-ED44-4D3C-5712-D82C7104C3F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5462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PRIVATE - Controlled by Lumifi Cyber</a:t>
            </a:r>
          </a:p>
        </p:txBody>
      </p:sp>
    </p:spTree>
    <p:extLst>
      <p:ext uri="{BB962C8B-B14F-4D97-AF65-F5344CB8AC3E}">
        <p14:creationId xmlns:p14="http://schemas.microsoft.com/office/powerpoint/2010/main" val="24328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072335-1100-BDE4-ADA0-50CC95B60481}"/>
              </a:ext>
            </a:extLst>
          </p:cNvPr>
          <p:cNvSpPr txBox="1"/>
          <p:nvPr/>
        </p:nvSpPr>
        <p:spPr>
          <a:xfrm>
            <a:off x="3048000" y="32466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blue and white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A009A468-2392-833D-22E8-9AC2C95A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D4BEF0-84F8-EDA2-729C-989179FE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6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E733A-EB09-C71A-B447-F7993D09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AA850F-AF30-F53F-EF24-387AB1EE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C0581-9A3C-AB7D-8839-FAAF052AA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90C47C-C8BE-7A0E-800E-C47930E1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41AC2D-4175-018E-4681-C6BE7D17D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53393A-A0A6-46E5-B58F-A3A53350F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7DA91A-BBE0-7854-2410-CD6F825D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Bot Attack!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0738F6-973E-E767-9820-3E7ADC844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2" name="Picture 1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D1C4F5D2-5E56-3C9B-C042-C4187788E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60" y="1909989"/>
            <a:ext cx="2034780" cy="4399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BF1EB46E-719B-9EB3-B59F-463D2D1DD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81" y="598358"/>
            <a:ext cx="1934476" cy="4182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35929BB-A2AC-7137-5BD0-8583F6F24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06" y="2126864"/>
            <a:ext cx="1934476" cy="4182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4839A50-2753-93B1-A4F8-69B3CC0B4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86" y="598358"/>
            <a:ext cx="1934475" cy="4182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08474-A55F-A68A-9EF2-D7CBA3EA4E54}"/>
              </a:ext>
            </a:extLst>
          </p:cNvPr>
          <p:cNvSpPr txBox="1"/>
          <p:nvPr/>
        </p:nvSpPr>
        <p:spPr>
          <a:xfrm>
            <a:off x="561796" y="1828800"/>
            <a:ext cx="2671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failed login every 20 seconds that went on for days.</a:t>
            </a:r>
          </a:p>
          <a:p>
            <a:endParaRPr lang="en-US" sz="2400" dirty="0"/>
          </a:p>
          <a:p>
            <a:r>
              <a:rPr lang="en-US" sz="2400" dirty="0"/>
              <a:t>Note it’s coming from all over the world – this is not someone at a keyboard.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989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AE38-0F5A-E0D5-8740-1587764D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8087D52-606F-5B0F-B6A6-48955DE8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CA9EAD-C128-C40E-138F-15B916183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3EC746-9AB9-03BD-AED3-FFC755E1F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B5392E-5E51-F324-26BB-99369FD6E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1D4FF1-322A-E8C4-4C58-4D0E92456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B68CC8-A269-2F31-AE46-FC1276AF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High-End Methods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773BBB-F7E8-424D-72EC-8F696BEB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7D4347-0BC7-E125-F16B-FCAD80E22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5" y="2492414"/>
            <a:ext cx="4587145" cy="4033588"/>
          </a:xfrm>
        </p:spPr>
        <p:txBody>
          <a:bodyPr>
            <a:normAutofit/>
          </a:bodyPr>
          <a:lstStyle/>
          <a:p>
            <a:r>
              <a:rPr lang="en-US" sz="3200" dirty="0"/>
              <a:t>SIM-swapping</a:t>
            </a:r>
          </a:p>
          <a:p>
            <a:r>
              <a:rPr lang="en-US" sz="3200" dirty="0"/>
              <a:t>Active session token stripping and reuse</a:t>
            </a:r>
          </a:p>
          <a:p>
            <a:r>
              <a:rPr lang="en-US" sz="3200" b="1" i="1" dirty="0"/>
              <a:t>Threats of violence </a:t>
            </a:r>
            <a:r>
              <a:rPr lang="en-US" sz="3200" dirty="0"/>
              <a:t>to disclose a password</a:t>
            </a:r>
          </a:p>
        </p:txBody>
      </p:sp>
      <p:pic>
        <p:nvPicPr>
          <p:cNvPr id="3" name="Picture 4" descr="eSIM - Wikipedia">
            <a:extLst>
              <a:ext uri="{FF2B5EF4-FFF2-40B4-BE49-F238E27FC236}">
                <a16:creationId xmlns:a16="http://schemas.microsoft.com/office/drawing/2014/main" id="{2FAEA85F-BDDB-CB8B-A216-2D84C483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17" y="1622745"/>
            <a:ext cx="5516136" cy="413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C71DD-C510-29D4-1625-8E57AC87A838}"/>
              </a:ext>
            </a:extLst>
          </p:cNvPr>
          <p:cNvSpPr txBox="1"/>
          <p:nvPr/>
        </p:nvSpPr>
        <p:spPr>
          <a:xfrm>
            <a:off x="7283899" y="5952311"/>
            <a:ext cx="381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303283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E6262C-83E6-7DF0-DC26-9C079148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D30E85-8A2F-0B91-4E6D-22439F0F3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DFBBDD-8A2C-D0AE-67B5-02C85F346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547F95-DD00-2CDF-3877-BD954FB51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669B1F-62BC-23E1-D85C-FCC37EA9A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EC250B-9E64-AAFA-C1EC-36405360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014203-6145-4EC9-B2E1-77F294EA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Avoiding Credential Abuse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10DF2-FA98-7A2C-7E14-3B73FB49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D50D10-FF52-D95E-4856-B25EC38D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98" y="2116436"/>
            <a:ext cx="6743777" cy="4033588"/>
          </a:xfrm>
        </p:spPr>
        <p:txBody>
          <a:bodyPr>
            <a:normAutofit/>
          </a:bodyPr>
          <a:lstStyle/>
          <a:p>
            <a:r>
              <a:rPr lang="en-US" sz="2400" dirty="0"/>
              <a:t>Use pass phrases – first sentence of a book, or five words separated by spaces</a:t>
            </a:r>
          </a:p>
          <a:p>
            <a:r>
              <a:rPr lang="en-US" sz="2400" dirty="0"/>
              <a:t>Combine with multi-factor authentication (we’ll come back to that)</a:t>
            </a:r>
          </a:p>
          <a:p>
            <a:r>
              <a:rPr lang="en-US" sz="2400" dirty="0"/>
              <a:t>Use a password vault, and </a:t>
            </a:r>
            <a:r>
              <a:rPr lang="en-US" sz="2400" b="1" i="1" dirty="0"/>
              <a:t>unique passwords </a:t>
            </a:r>
            <a:r>
              <a:rPr lang="en-US" sz="2400" dirty="0"/>
              <a:t>with every system or service you access. PW Manager</a:t>
            </a:r>
          </a:p>
          <a:p>
            <a:r>
              <a:rPr lang="en-US" sz="2400" dirty="0"/>
              <a:t>Do NOT store passwords in browsers</a:t>
            </a:r>
          </a:p>
          <a:p>
            <a:r>
              <a:rPr lang="en-US" sz="2400" dirty="0"/>
              <a:t>Check your e-mail addresses on haveibeenpwned.com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2510-0532-38EB-F47A-574EF65B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20" y="3429000"/>
            <a:ext cx="4140345" cy="2395193"/>
          </a:xfrm>
          <a:prstGeom prst="rect">
            <a:avLst/>
          </a:prstGeom>
          <a:effectLst>
            <a:outerShdw blurRad="127000" dist="635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810AF-814A-109C-F36A-DCC09902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575" y="1875167"/>
            <a:ext cx="4371783" cy="73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52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BDC45-700F-74D6-BD42-8C43786F8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153D565-A776-E0FE-50F2-92863C8A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2A844F-7469-BB64-32E5-49E0DECE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F9A57D-E8BD-7E46-18CD-30388CE8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5D20DE-242D-0711-714A-036FC60D5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07C2C2-A66C-8699-CFD5-859AF3CCD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FD0FB-E9B7-FD00-9564-A319A974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Social Engineering: Phishing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3201E1-A6E1-9F05-3A02-2CF78513F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9A438FC2-ED58-A446-1676-6DCED5494F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798" y="2116436"/>
          <a:ext cx="5126733" cy="403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Phishing Statistics: The 21 Latest Phishing Stats to Know in 2024 - Hashed  Out by The SSL Store™">
            <a:extLst>
              <a:ext uri="{FF2B5EF4-FFF2-40B4-BE49-F238E27FC236}">
                <a16:creationId xmlns:a16="http://schemas.microsoft.com/office/drawing/2014/main" id="{C8141C0C-0367-B956-5578-6CE456FE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13" y="1829222"/>
            <a:ext cx="5959989" cy="358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74171-B619-B8D9-3C80-5CB3C0BA51A8}"/>
              </a:ext>
            </a:extLst>
          </p:cNvPr>
          <p:cNvSpPr txBox="1"/>
          <p:nvPr/>
        </p:nvSpPr>
        <p:spPr>
          <a:xfrm>
            <a:off x="7155139" y="5652061"/>
            <a:ext cx="300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Images Credit: The SSL Store</a:t>
            </a:r>
          </a:p>
        </p:txBody>
      </p:sp>
    </p:spTree>
    <p:extLst>
      <p:ext uri="{BB962C8B-B14F-4D97-AF65-F5344CB8AC3E}">
        <p14:creationId xmlns:p14="http://schemas.microsoft.com/office/powerpoint/2010/main" val="217897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9605B-4DA6-0947-FFDF-F172C401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D17E554-2708-B256-D2F0-1B619931B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01175B-73B2-5EFB-0693-2B2B6706F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C8BAB2-0021-AE44-E48E-D6FEAE2B0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219B37-C4F5-719E-0A5A-19C4C070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BCB24C-2E44-0DBC-34D3-2F0A230F2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A8DB9C-BA89-4927-5C73-72BE1579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SMS Phishing (Smishing)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7EC31-18C9-B59F-98A2-DE41A707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501A23-A08A-E43B-BCBC-E00604C3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98" y="2116436"/>
            <a:ext cx="5126733" cy="4033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Phishing over SMS (text)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expected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Doesn’t include tracking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instructions are strange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VirusTotal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says malicious/phishing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compromise your phone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05CE9-C20B-82E6-AA45-088887D0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05" y="134962"/>
            <a:ext cx="3648184" cy="65880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162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D474F-911A-FC45-946F-BB3EC76C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592E4DE-9770-5E31-6783-28A1BF193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9622C5-F960-C2F0-46CD-6BE35CD20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2BF1CF-A801-4D7B-18A1-ABA2F557D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5F2F85-F99A-2ECB-0175-3E15D659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F764C2-9BFA-4B63-4D30-ECD7ED52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FC1F64-A6C9-38E9-8825-F88FE000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Voice Phishing (Vishing)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785080-C119-55B3-EF4B-A8052A36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76F23E-F261-D93D-14F4-2EDE159B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98" y="1709057"/>
            <a:ext cx="5126733" cy="4440967"/>
          </a:xfrm>
        </p:spPr>
        <p:txBody>
          <a:bodyPr>
            <a:normAutofit lnSpcReduction="10000"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Taking a caller’s word at face value can result in compromise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Verify the identity of the caller as independently as possible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 not type a URL someone gives you over the phone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Grandchild in trouble – classic scam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Now using </a:t>
            </a:r>
            <a:r>
              <a:rPr lang="en-US" sz="2400" b="1" dirty="0">
                <a:solidFill>
                  <a:srgbClr val="FF0000"/>
                </a:solidFill>
              </a:rPr>
              <a:t>deepfakes</a:t>
            </a:r>
            <a:r>
              <a:rPr lang="en-US" sz="2400" dirty="0"/>
              <a:t> to simulate voice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EDBE1-11F3-4EEB-B308-5434FFAB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87732"/>
            <a:ext cx="5126733" cy="77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D461D-C069-D287-297D-C2CE21CBF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77" y="3893491"/>
            <a:ext cx="5835043" cy="69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55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C3A96-50B0-68DD-BF4E-4F69C1FA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F569290-745A-9D89-B483-B36A4E423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230D69-66C3-D56E-A4CF-AE1DAF408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61CD3A-99E1-FFEE-D46E-0A0F7D3AD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755AD2-A26D-0970-E828-3AF07EDBB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8DF07E-A3EC-A8BC-EB0A-438B08A46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A8F505-99B7-EC18-71CE-CA3CAA36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Fake Job Applicants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CACA2-1836-F5B6-F270-E1E98271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A37EA-6A57-EAC3-AA96-D36FF3D1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68" y="1824248"/>
            <a:ext cx="5913518" cy="792242"/>
          </a:xfrm>
          <a:prstGeom prst="rect">
            <a:avLst/>
          </a:prstGeom>
          <a:effectLst>
            <a:outerShdw blurRad="127000" dist="635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EFC0FA-827F-DBB1-14CA-29662792C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93" y="2993995"/>
            <a:ext cx="5587093" cy="1204403"/>
          </a:xfrm>
          <a:prstGeom prst="rect">
            <a:avLst/>
          </a:prstGeom>
          <a:effectLst>
            <a:outerShdw blurRad="76200" dist="635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94F158-28ED-806C-2042-F0A8D06EF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76" y="4575904"/>
            <a:ext cx="6738110" cy="1081475"/>
          </a:xfrm>
          <a:prstGeom prst="rect">
            <a:avLst/>
          </a:prstGeom>
          <a:effectLst>
            <a:outerShdw blurRad="127000" dist="635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0103CE-998B-EC32-0A1A-951B4818343B}"/>
              </a:ext>
            </a:extLst>
          </p:cNvPr>
          <p:cNvSpPr txBox="1"/>
          <p:nvPr/>
        </p:nvSpPr>
        <p:spPr>
          <a:xfrm>
            <a:off x="7293429" y="2111829"/>
            <a:ext cx="4539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LinkedIn history: is it new, thin, sketchy?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Video interviews: ask the candidate to hold a hand in front of 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Look for glitchy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Ask: “How fat is Kim Jon Un, really?”</a:t>
            </a:r>
          </a:p>
        </p:txBody>
      </p:sp>
    </p:spTree>
    <p:extLst>
      <p:ext uri="{BB962C8B-B14F-4D97-AF65-F5344CB8AC3E}">
        <p14:creationId xmlns:p14="http://schemas.microsoft.com/office/powerpoint/2010/main" val="4124589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EF5A4E-70D2-4BBF-C438-1B3C1784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863887C-6913-E3C7-B0D5-0E1612E76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7E3E93-A919-02B4-9567-017FEC195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F35F0A-E8B2-B3F6-7227-1FDDE5878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9E02ED-8C3D-22E4-6B13-63EF10E03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6DEC50-2C5B-B9DA-4E0D-3625A00AE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A6A0C4-E4C6-A6E1-D32D-CD4FEC27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Account Redirection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2ECC8F-C631-44B6-FCDF-AD507691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F9BC72-8DD5-A101-E079-2D701F71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8" y="294538"/>
            <a:ext cx="5302273" cy="6391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45FED-D11F-3A81-829A-4F753C8A954C}"/>
              </a:ext>
            </a:extLst>
          </p:cNvPr>
          <p:cNvSpPr txBox="1"/>
          <p:nvPr/>
        </p:nvSpPr>
        <p:spPr>
          <a:xfrm>
            <a:off x="523589" y="1707422"/>
            <a:ext cx="5484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Routing number comes back to SoFi Bank out of Utah (think its like an internet bank?). IS this something you can forward to Lance for the takedown? Infor below: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Routing Number: 031101334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Account Number: 411012363901</a:t>
            </a:r>
          </a:p>
          <a:p>
            <a:pPr marL="0" marR="0"/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Account Type: Checking</a:t>
            </a:r>
          </a:p>
          <a:p>
            <a:endParaRPr lang="en-US" dirty="0"/>
          </a:p>
          <a:p>
            <a:endParaRPr lang="en-US" dirty="0"/>
          </a:p>
          <a:p>
            <a:pPr marL="0" marR="0">
              <a:buNone/>
            </a:pPr>
            <a:r>
              <a:rPr lang="en-US" dirty="0">
                <a:latin typeface="Aptos" panose="020B0004020202020204" pitchFamily="34" charset="0"/>
              </a:rPr>
              <a:t>Mike,</a:t>
            </a:r>
          </a:p>
          <a:p>
            <a:pPr marL="0" marR="0">
              <a:buNone/>
            </a:pPr>
            <a:r>
              <a:rPr lang="en-US" dirty="0">
                <a:latin typeface="Aptos" panose="020B0004020202020204" pitchFamily="34" charset="0"/>
              </a:rPr>
              <a:t> </a:t>
            </a:r>
          </a:p>
          <a:p>
            <a:pPr marL="0" marR="0">
              <a:buNone/>
            </a:pPr>
            <a:r>
              <a:rPr lang="en-US" dirty="0">
                <a:latin typeface="Aptos" panose="020B0004020202020204" pitchFamily="34" charset="0"/>
              </a:rPr>
              <a:t>I sent it to SoFi internal as well as USSS, FBI, and DHS/ICE contacts for review.</a:t>
            </a:r>
          </a:p>
          <a:p>
            <a:pPr marL="0" marR="0">
              <a:buNone/>
            </a:pPr>
            <a:r>
              <a:rPr lang="en-US" dirty="0">
                <a:latin typeface="Aptos" panose="020B0004020202020204" pitchFamily="34" charset="0"/>
              </a:rPr>
              <a:t> </a:t>
            </a:r>
          </a:p>
          <a:p>
            <a:pPr marL="0" marR="0"/>
            <a:r>
              <a:rPr lang="en-US" dirty="0">
                <a:latin typeface="Aptos" panose="020B0004020202020204" pitchFamily="34" charset="0"/>
              </a:rPr>
              <a:t>~Lance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6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256D9-4270-EBCC-0607-06232E94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279DA5-455E-6690-CF12-EA7F4E801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9B17B9-6BA0-3B7A-734F-D69C5B339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8C7CD0-4C0D-172E-144F-B638319AD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565516-8AD4-4FED-427D-5614859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210025-090F-304C-B7B6-FB2290206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32E532-019D-D1DA-40C9-A2C37328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Vulnerability Exploit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0FF647-19D3-1543-84BD-F84B2F9D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DFBDC-0919-5620-7753-A78235F7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660" y="157381"/>
            <a:ext cx="5354359" cy="6543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91DF9A-798C-C1B1-B909-AFB9B23F0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64" y="2630307"/>
            <a:ext cx="5126733" cy="231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Vulnerabilities can be problems in how the software was coded – for example allowing the memory space assigned to a variable in the software to be exceeded (known as a “buffer overflow”). </a:t>
            </a:r>
          </a:p>
        </p:txBody>
      </p:sp>
    </p:spTree>
    <p:extLst>
      <p:ext uri="{BB962C8B-B14F-4D97-AF65-F5344CB8AC3E}">
        <p14:creationId xmlns:p14="http://schemas.microsoft.com/office/powerpoint/2010/main" val="22034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DAC64-C0C1-85E7-D4E6-659F248C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024F53-1FFA-D005-4991-40CA3F94E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E5C838-3B8C-7AFD-1AA2-5E3CD9154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8F1A95-1DD3-0773-E8FE-BF4FB371D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DD76B2-D5E3-746E-B17A-1666901E9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23CF04-26CF-4462-5745-22149EAF5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20FCCD-874E-4179-5181-BCA14550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It’s Now A Race!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3DBE2F-CB88-F96F-F2A2-BF5010F4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FD2609-A212-E1E1-91FE-A6E25C134C95}"/>
              </a:ext>
            </a:extLst>
          </p:cNvPr>
          <p:cNvSpPr txBox="1">
            <a:spLocks/>
          </p:cNvSpPr>
          <p:nvPr/>
        </p:nvSpPr>
        <p:spPr>
          <a:xfrm>
            <a:off x="530428" y="1801242"/>
            <a:ext cx="5228115" cy="4033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When a patch is released and a vulnerability made public: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Criminals and nation-states go to work immediately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The patch is reverse-engineered to find out what it “fixes”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The Internet is scanned for vulnerable targets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Exploit is automated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DA8E9-2C71-BEE5-F0A7-CFF2A9B8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88" y="2123539"/>
            <a:ext cx="6594387" cy="44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1CD94-6655-6E10-97F7-AC7D5BA40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733" y="3401538"/>
            <a:ext cx="5809395" cy="131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62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811025-9C59-37E8-F818-5F556BD7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651DA3-0D82-C147-8662-8D6743C9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9F3F53-88AC-5210-1CE1-C4B16549E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D99008-74AB-E5F0-F43A-CEA6BAB82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320882-D1B8-FCA0-5C0E-51366BAFA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769953-7D22-DA60-4DE2-E05FE7E75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B6946-4653-8C6E-A23E-D93683BE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Your Presenters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6D1D1-B18E-4DC7-7E5C-E1CCF547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89EA2F-8D39-320C-0122-0B71D10AAB3E}"/>
              </a:ext>
            </a:extLst>
          </p:cNvPr>
          <p:cNvSpPr txBox="1">
            <a:spLocks/>
          </p:cNvSpPr>
          <p:nvPr/>
        </p:nvSpPr>
        <p:spPr>
          <a:xfrm>
            <a:off x="1976227" y="5096727"/>
            <a:ext cx="2696949" cy="388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ea typeface="Inter Medium" panose="02000603000000020004" pitchFamily="2" charset="0"/>
                <a:cs typeface="Arial" panose="020B0604020202020204" pitchFamily="34" charset="0"/>
              </a:rPr>
              <a:t>Mike Hamilton</a:t>
            </a:r>
          </a:p>
        </p:txBody>
      </p:sp>
      <p:pic>
        <p:nvPicPr>
          <p:cNvPr id="8" name="Picture 7" descr="A person with a beard&#10;&#10;Description automatically generated">
            <a:extLst>
              <a:ext uri="{FF2B5EF4-FFF2-40B4-BE49-F238E27FC236}">
                <a16:creationId xmlns:a16="http://schemas.microsoft.com/office/drawing/2014/main" id="{A19FCE64-463E-2370-4143-7F329678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27" y="1958334"/>
            <a:ext cx="2941332" cy="2941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D582C4-BC5C-196E-B491-23405F870325}"/>
              </a:ext>
            </a:extLst>
          </p:cNvPr>
          <p:cNvSpPr txBox="1"/>
          <p:nvPr/>
        </p:nvSpPr>
        <p:spPr>
          <a:xfrm>
            <a:off x="7334250" y="5060118"/>
            <a:ext cx="191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Paul Tucker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1E1C38-4161-622B-A449-8FEA9E94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785" y="1869002"/>
            <a:ext cx="3044871" cy="30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75387-41E2-7CFE-8C49-474D7B8A8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FA77381-DA76-2BF4-8294-ACADD3A20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880994-2598-B182-7ABE-BCE031717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1AF397-E434-A071-29D8-1B81322A8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593F97-AEEC-E494-26AA-5F71AE9DD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D7214C-FF23-F511-7B19-5AD3E9326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1A4419-DDAC-9088-7AC6-7DA4BBA6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Gaming – What We See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DDC705-5A8D-4FA5-F9CA-33C71028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1F2EA7-71D0-4A72-F06B-F4A2E0A7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0" y="1973272"/>
            <a:ext cx="4565373" cy="33389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Flat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multi-factor authentication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response plan for cyber incidents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to meet general standards of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F69C77-1760-43F0-69E7-3D832773E870}"/>
              </a:ext>
            </a:extLst>
          </p:cNvPr>
          <p:cNvSpPr txBox="1">
            <a:spLocks/>
          </p:cNvSpPr>
          <p:nvPr/>
        </p:nvSpPr>
        <p:spPr>
          <a:xfrm>
            <a:off x="5963240" y="1921825"/>
            <a:ext cx="4565373" cy="31957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Unauthorized disclosure of customer information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Inability to operate – direct hit to revenue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Brand damage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insurance costs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Regulatory action</a:t>
            </a:r>
          </a:p>
          <a:p>
            <a:pPr marL="800100" lvl="1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9CF2A-B8E6-A781-7884-B62D2936A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078" y="5455393"/>
            <a:ext cx="5842497" cy="1070443"/>
          </a:xfrm>
          <a:prstGeom prst="rect">
            <a:avLst/>
          </a:prstGeom>
          <a:effectLst>
            <a:outerShdw blurRad="127000" dist="63500" dir="5400000" algn="ctr" rotWithShape="0">
              <a:srgbClr val="000000">
                <a:alpha val="9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66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5AC8D-A904-69A4-4396-D7861375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ED0EEEA-842E-4BE5-41CD-CD09A9A1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8CE8DF-1DD6-AC75-EBC1-B76366958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36952A-AB11-7785-F2F4-A904FED8B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483469-3750-A88D-0A92-8830D1F2E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B2732-977B-D3CE-BEEB-0579CE76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B99ED-25F4-97F5-E5D5-47761C68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HR and Cybersecurity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0B2A47-F4AA-2314-6A68-E1300E7C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F0784-9484-44E2-1F95-019A2F6D09AA}"/>
              </a:ext>
            </a:extLst>
          </p:cNvPr>
          <p:cNvSpPr txBox="1"/>
          <p:nvPr/>
        </p:nvSpPr>
        <p:spPr>
          <a:xfrm>
            <a:off x="552597" y="1722887"/>
            <a:ext cx="67517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Educate users on the “bait” and tactics they’ll be seeing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Account redirection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Deepfake audio and video of executives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Fake job applicants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Participate in risk governance and policy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good judgement in managing passwords and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Enforce cybersecurity policies using HR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D19E3-8418-BCDB-201A-D874F4BE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50" y="3048212"/>
            <a:ext cx="5037582" cy="1179503"/>
          </a:xfrm>
          <a:prstGeom prst="rect">
            <a:avLst/>
          </a:prstGeom>
          <a:effectLst>
            <a:outerShdw blurRad="127000" dist="635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ADB978-E276-F7B0-D127-77B142EE30DD}"/>
              </a:ext>
            </a:extLst>
          </p:cNvPr>
          <p:cNvSpPr txBox="1"/>
          <p:nvPr/>
        </p:nvSpPr>
        <p:spPr>
          <a:xfrm>
            <a:off x="1790266" y="6004973"/>
            <a:ext cx="861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Pro Tip: Implement a policy of personal use on personally devices only</a:t>
            </a:r>
          </a:p>
          <a:p>
            <a:r>
              <a:rPr lang="en-US" sz="2000" b="1" i="1" dirty="0"/>
              <a:t>This will make 40% of the threats magically disappear!</a:t>
            </a:r>
          </a:p>
        </p:txBody>
      </p:sp>
    </p:spTree>
    <p:extLst>
      <p:ext uri="{BB962C8B-B14F-4D97-AF65-F5344CB8AC3E}">
        <p14:creationId xmlns:p14="http://schemas.microsoft.com/office/powerpoint/2010/main" val="377763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E534E-0ABE-B642-ABFB-838F48F2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5A53F84-37E2-EE35-8BC4-DC7875153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E56BEC-A3D6-2CEA-BE8C-D00E2BCDE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F57126-76DB-65CE-8629-43E13E273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2C5EC0-46EF-F3D0-0C24-5C4B69F1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FFC3D9-630E-6385-1BE2-1B51AC22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94E087-CD39-81C0-DAC9-65FEEBC1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Avoiding Civil Litigation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E9E502-120F-2F30-1735-0C1FB2F78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9368E-1E1A-290C-70B5-2B002BDA1FBD}"/>
              </a:ext>
            </a:extLst>
          </p:cNvPr>
          <p:cNvSpPr txBox="1"/>
          <p:nvPr/>
        </p:nvSpPr>
        <p:spPr>
          <a:xfrm>
            <a:off x="698596" y="1885279"/>
            <a:ext cx="105689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stolen records become public and litigation is threatened, be ready to </a:t>
            </a:r>
            <a:r>
              <a:rPr lang="en-US" sz="2800" b="1" i="1" dirty="0"/>
              <a:t>show your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Current risk assessment and corrective action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Evidence of annual penetration test, policy review, tabletop exercise, employee awareness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Quarterly access authorization reviews, vulnerability management, risk governance committee notes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In many states (and hopefully soon nationally) this creates a </a:t>
            </a:r>
            <a:r>
              <a:rPr lang="en-US" sz="2800" b="1" i="1" dirty="0"/>
              <a:t>safe harbor </a:t>
            </a:r>
            <a:r>
              <a:rPr lang="en-US" sz="2800" dirty="0"/>
              <a:t>from civil litigation and some regulatory actions</a:t>
            </a:r>
          </a:p>
        </p:txBody>
      </p:sp>
    </p:spTree>
    <p:extLst>
      <p:ext uri="{BB962C8B-B14F-4D97-AF65-F5344CB8AC3E}">
        <p14:creationId xmlns:p14="http://schemas.microsoft.com/office/powerpoint/2010/main" val="2088452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B32F0-FD0F-1DE0-C278-86EB2466E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F836204-1784-B5EA-8C62-17AC3469D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3F7E9-BB9D-BC24-A846-300EDD89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B50C2B-3D89-0BD4-8256-976E69EDF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D735BC-EB8E-A27D-7421-EA4CEBCB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FB9894-CD5B-8B58-BF60-2377AFADF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EF5F33-42F9-3774-748D-4FB67EC2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Building a Culture of Cyber Security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F1B21F-49DC-B030-CE93-A3877A98A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072743" cy="4737837"/>
          </a:xfrm>
        </p:spPr>
        <p:txBody>
          <a:bodyPr>
            <a:normAutofit/>
          </a:bodyPr>
          <a:lstStyle/>
          <a:p>
            <a:r>
              <a:rPr lang="en-US" dirty="0"/>
              <a:t>Leadership Commitment</a:t>
            </a:r>
          </a:p>
          <a:p>
            <a:r>
              <a:rPr lang="en-US" dirty="0"/>
              <a:t>Establish Clear Policies and Procedures</a:t>
            </a:r>
          </a:p>
          <a:p>
            <a:r>
              <a:rPr lang="en-US" dirty="0"/>
              <a:t>Foster Open Communication</a:t>
            </a:r>
          </a:p>
          <a:p>
            <a:r>
              <a:rPr lang="en-US" dirty="0"/>
              <a:t>Invest in Training and Education</a:t>
            </a:r>
          </a:p>
          <a:p>
            <a:r>
              <a:rPr lang="en-US" dirty="0"/>
              <a:t>Appoint Cyber Champions</a:t>
            </a:r>
          </a:p>
          <a:p>
            <a:r>
              <a:rPr lang="en-US" dirty="0"/>
              <a:t>Integrate Security into Business Strategy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241B7-04AF-EC0A-7B1C-78C3C25EC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F5912-5127-9461-A19C-E8B5A5FA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28" y="1885279"/>
            <a:ext cx="6046369" cy="34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86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1BE1B-1622-A678-CD11-607BA0C4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C87DEB6-0AA9-7ADA-FF29-796DAEB38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749528-972B-0744-A4A4-43F5BD76B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CE21F-4F2C-E928-BDAE-3DBB7E13C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CEA5CE-EDBD-E47B-0E45-B2EDF2AA4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C1963D-F390-1015-B515-52F6581DD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A2872-FCE0-B49C-2DBF-8AD8EDA9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29" y="294538"/>
            <a:ext cx="10146321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End-to-End Cybersecurity: Prepare, Detect, Respond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32F426-3EBB-6403-E4A4-7DFB4F6C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3C1EA7-9A47-351C-6D67-41B22989B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23" y="1550078"/>
            <a:ext cx="10292862" cy="5328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6C1453-FAAA-CD38-8B80-163852F0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3" y="1702478"/>
            <a:ext cx="10292862" cy="5328737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E7A83DD-CA73-CB36-47C7-E9D2B98A2E8B}"/>
              </a:ext>
            </a:extLst>
          </p:cNvPr>
          <p:cNvSpPr txBox="1">
            <a:spLocks/>
          </p:cNvSpPr>
          <p:nvPr/>
        </p:nvSpPr>
        <p:spPr>
          <a:xfrm>
            <a:off x="512193" y="1833166"/>
            <a:ext cx="4397264" cy="1639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2250" indent="-2222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 sz="14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1pPr>
            <a:lvl2pPr marL="222250" indent="223838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212725" algn="l"/>
              </a:tabLst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2pPr>
            <a:lvl3pPr marL="446088" indent="182563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3pPr>
            <a:lvl4pPr marL="801688" indent="-173038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4pPr>
            <a:lvl5pPr marL="1025525" indent="-182563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From strategic program development to real-time threat response, </a:t>
            </a:r>
            <a:r>
              <a:rPr lang="en-US" sz="2400" dirty="0" err="1">
                <a:ea typeface="+mn-lt"/>
                <a:cs typeface="+mn-lt"/>
              </a:rPr>
              <a:t>Lumifi</a:t>
            </a:r>
            <a:r>
              <a:rPr lang="en-US" sz="2400" dirty="0">
                <a:ea typeface="+mn-lt"/>
                <a:cs typeface="+mn-lt"/>
              </a:rPr>
              <a:t> provides a complete cybersecurity framework to safeguard your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360720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CCABB-CE63-0E8B-C245-2D3D61572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60D339-D4AC-40ED-7741-BCF7892D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F72D70-3F19-48C1-7C24-F7C6F0A27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6D7DF8-F4AB-963C-6ACE-CFE67EF8F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009175-A9EC-31E0-69B3-3A06556D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162B6D-5AE1-EB7A-87E9-2C8B31C15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0E8117-333D-4CCE-18F6-1E4131C7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Stay Connected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BC19F-D913-02B5-61FD-36DEFFE6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2531787-1FC5-EA77-0A4B-F1BE0C33FA3F}"/>
              </a:ext>
            </a:extLst>
          </p:cNvPr>
          <p:cNvSpPr txBox="1">
            <a:spLocks/>
          </p:cNvSpPr>
          <p:nvPr/>
        </p:nvSpPr>
        <p:spPr>
          <a:xfrm>
            <a:off x="342898" y="1947150"/>
            <a:ext cx="11506199" cy="328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None/>
              <a:tabLst/>
              <a:defRPr sz="1400" b="0" i="0" kern="1200" cap="all" spc="300" baseline="0">
                <a:solidFill>
                  <a:schemeClr val="bg2"/>
                </a:solidFill>
                <a:latin typeface="+mj-lt"/>
                <a:ea typeface="Inter Light" panose="02000503000000020004" pitchFamily="2" charset="0"/>
                <a:cs typeface="+mn-cs"/>
              </a:defRPr>
            </a:lvl1pPr>
            <a:lvl2pPr marL="222250" indent="223838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212725" algn="l"/>
              </a:tabLst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2pPr>
            <a:lvl3pPr marL="446088" indent="182563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3pPr>
            <a:lvl4pPr marL="801688" indent="-173038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4pPr>
            <a:lvl5pPr marL="1025525" indent="-182563" algn="l" defTabSz="457200" rtl="0" eaLnBrk="1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ea typeface="Inter Medium"/>
                <a:cs typeface="Arial"/>
              </a:rPr>
              <a:t>:</a:t>
            </a:r>
          </a:p>
          <a:p>
            <a:pPr lvl="1"/>
            <a:r>
              <a:rPr lang="en-US" sz="2800" dirty="0">
                <a:latin typeface="Arial"/>
                <a:cs typeface="Arial"/>
              </a:rPr>
              <a:t>Daily IT Security News Blast </a:t>
            </a:r>
            <a:r>
              <a:rPr lang="en-US" sz="2800" dirty="0">
                <a:latin typeface="Arial"/>
                <a:ea typeface="Inter Medium"/>
                <a:cs typeface="Arial"/>
              </a:rPr>
              <a:t>– Curated by myself for &gt;15 years</a:t>
            </a:r>
          </a:p>
          <a:p>
            <a:pPr lvl="1"/>
            <a:r>
              <a:rPr lang="en-US" sz="2800" dirty="0">
                <a:latin typeface="Arial"/>
                <a:ea typeface="Inter Medium"/>
                <a:cs typeface="Arial"/>
              </a:rPr>
              <a:t>Free monthly security awareness trainings online </a:t>
            </a:r>
          </a:p>
          <a:p>
            <a:pPr lvl="1"/>
            <a:r>
              <a:rPr lang="en-US" sz="2800" dirty="0">
                <a:latin typeface="Arial"/>
                <a:ea typeface="Inter Medium"/>
                <a:cs typeface="Arial"/>
              </a:rPr>
              <a:t>Regular online urgent panel webinars and podcasts</a:t>
            </a:r>
          </a:p>
          <a:p>
            <a:pPr lvl="1"/>
            <a:r>
              <a:rPr lang="en-US" sz="2800" dirty="0">
                <a:latin typeface="Arial"/>
                <a:ea typeface="Inter Medium"/>
                <a:cs typeface="Arial"/>
              </a:rPr>
              <a:t>Learn about our non-profit partner, PISCES: </a:t>
            </a:r>
            <a:r>
              <a:rPr lang="en-US" sz="2800" dirty="0">
                <a:latin typeface="Arial"/>
                <a:cs typeface="Arial"/>
              </a:rPr>
              <a:t>www.pisces-intl.org </a:t>
            </a:r>
          </a:p>
        </p:txBody>
      </p:sp>
    </p:spTree>
    <p:extLst>
      <p:ext uri="{BB962C8B-B14F-4D97-AF65-F5344CB8AC3E}">
        <p14:creationId xmlns:p14="http://schemas.microsoft.com/office/powerpoint/2010/main" val="124126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334C68-2DF8-255F-1E3C-6639CBA2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D90177-47FD-F0B2-FCD9-17386F05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BF12AB-2C9C-3478-6981-54805CB62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1045F9-C3B7-854B-847B-62919BBA9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7457D0-2152-5C25-5136-A1DCEDF24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2BE9BC-D29D-AAA6-C8A7-31CC25C20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AFE3AB-F4D5-3444-7361-7589718D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This Presentation Is…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0322D-C09C-6117-2920-624BD138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CA312-DC63-0D18-0374-463A6B164B07}"/>
              </a:ext>
            </a:extLst>
          </p:cNvPr>
          <p:cNvSpPr txBox="1"/>
          <p:nvPr/>
        </p:nvSpPr>
        <p:spPr>
          <a:xfrm>
            <a:off x="1010653" y="1993530"/>
            <a:ext cx="9335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 bit of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Some examples of the types of common attacks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Some tips on how to avoid becoming the wrong kind of headline </a:t>
            </a:r>
          </a:p>
        </p:txBody>
      </p:sp>
    </p:spTree>
    <p:extLst>
      <p:ext uri="{BB962C8B-B14F-4D97-AF65-F5344CB8AC3E}">
        <p14:creationId xmlns:p14="http://schemas.microsoft.com/office/powerpoint/2010/main" val="110854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71A93-9131-E898-0787-0417F174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40E1C1F-EA24-8EE4-6C78-F6F555BEB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77EF32-345C-7A33-178E-B31D530A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BE7C7F-FEF1-A790-6716-D0C960E61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7C4E04-B5C8-5917-9350-8C1038A4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F81D91-C1E0-57DB-9A66-C6BEE0AF2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D5BE16-3753-4DBD-35D3-58EDB0B4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Risk?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CAD7F-AC4F-2228-A9F7-901B76FA0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52DFAB4-D384-EC41-7FB8-7163ECA78709}"/>
              </a:ext>
            </a:extLst>
          </p:cNvPr>
          <p:cNvSpPr txBox="1">
            <a:spLocks/>
          </p:cNvSpPr>
          <p:nvPr/>
        </p:nvSpPr>
        <p:spPr>
          <a:xfrm>
            <a:off x="1565910" y="3080114"/>
            <a:ext cx="8015822" cy="36864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dirty="0"/>
              <a:t>: The </a:t>
            </a:r>
            <a:r>
              <a:rPr lang="en-US" sz="2800" b="1" i="1" dirty="0">
                <a:solidFill>
                  <a:srgbClr val="002060"/>
                </a:solidFill>
              </a:rPr>
              <a:t>likelihood</a:t>
            </a:r>
            <a:r>
              <a:rPr lang="en-US" sz="2800" dirty="0"/>
              <a:t>, or probability that a threat is realized</a:t>
            </a:r>
          </a:p>
          <a:p>
            <a:pPr lvl="2"/>
            <a:r>
              <a:rPr lang="en-US" sz="2400" dirty="0"/>
              <a:t>Preventive controls reduce that likelihood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: The </a:t>
            </a:r>
            <a:r>
              <a:rPr lang="en-US" sz="2800" b="1" i="1" dirty="0">
                <a:solidFill>
                  <a:srgbClr val="002060"/>
                </a:solidFill>
              </a:rPr>
              <a:t>impact</a:t>
            </a:r>
            <a:r>
              <a:rPr lang="en-US" sz="2800" dirty="0"/>
              <a:t> (usually financial) of that realized threat</a:t>
            </a:r>
          </a:p>
          <a:p>
            <a:pPr lvl="2"/>
            <a:r>
              <a:rPr lang="en-US" sz="2400" dirty="0"/>
              <a:t>Detection and rapid, effective response address the impact term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700279-35EA-39E9-C1B8-55BCDDF193DB}"/>
              </a:ext>
            </a:extLst>
          </p:cNvPr>
          <p:cNvGrpSpPr/>
          <p:nvPr/>
        </p:nvGrpSpPr>
        <p:grpSpPr>
          <a:xfrm>
            <a:off x="0" y="2013089"/>
            <a:ext cx="12206881" cy="973615"/>
            <a:chOff x="-103657" y="1868738"/>
            <a:chExt cx="12206881" cy="9736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6BE22B-235D-34A1-F43F-8BBCC9F80232}"/>
                </a:ext>
              </a:extLst>
            </p:cNvPr>
            <p:cNvSpPr/>
            <p:nvPr/>
          </p:nvSpPr>
          <p:spPr>
            <a:xfrm>
              <a:off x="-103657" y="1868738"/>
              <a:ext cx="12206881" cy="973615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A15D5E9B-19CD-AD44-9E19-4B735A98178D}"/>
                </a:ext>
              </a:extLst>
            </p:cNvPr>
            <p:cNvSpPr txBox="1">
              <a:spLocks/>
            </p:cNvSpPr>
            <p:nvPr/>
          </p:nvSpPr>
          <p:spPr>
            <a:xfrm>
              <a:off x="4425314" y="2091700"/>
              <a:ext cx="3163820" cy="62110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000" b="1" i="1" dirty="0">
                  <a:solidFill>
                    <a:schemeClr val="bg1"/>
                  </a:solidFill>
                </a:rPr>
                <a:t>R = P *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08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92423-1F8A-A30E-463D-28876207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51034EB-41C2-6707-B502-23639FBE3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A88F1C-8A83-C3FA-4553-796B4E6B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DEBD36-C737-5F61-8E99-FC671941B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C8A309-55E4-48DC-FA16-1B31D50DE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12921B-686C-AF09-CD1B-7AE10C2C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D76DFB-ED8B-F726-A288-4BD8A195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Cybersecurity and HR Data Protection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90C26-9A7F-7678-E468-CCE6009F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072743" cy="4737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Tribal Risk</a:t>
            </a:r>
          </a:p>
          <a:p>
            <a:r>
              <a:rPr lang="en-US" dirty="0"/>
              <a:t>Unauthorized disclosure of protected records</a:t>
            </a:r>
          </a:p>
          <a:p>
            <a:r>
              <a:rPr lang="en-US" dirty="0"/>
              <a:t>Theft (business email compromise)</a:t>
            </a:r>
          </a:p>
          <a:p>
            <a:r>
              <a:rPr lang="en-US" dirty="0"/>
              <a:t>Extortion (ransomware)</a:t>
            </a:r>
          </a:p>
          <a:p>
            <a:r>
              <a:rPr lang="en-US" dirty="0"/>
              <a:t>Intentional disruption</a:t>
            </a:r>
          </a:p>
          <a:p>
            <a:r>
              <a:rPr lang="en-US" dirty="0"/>
              <a:t>Being used to attack business partners</a:t>
            </a:r>
          </a:p>
          <a:p>
            <a:r>
              <a:rPr lang="en-US" dirty="0"/>
              <a:t>Failure to comply with regulation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7BFFF7-87B3-704C-0CBC-FC8D2B94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E3B678F-0976-456A-B120-0B0E2FFC95E4}"/>
              </a:ext>
            </a:extLst>
          </p:cNvPr>
          <p:cNvSpPr txBox="1">
            <a:spLocks/>
          </p:cNvSpPr>
          <p:nvPr/>
        </p:nvSpPr>
        <p:spPr>
          <a:xfrm>
            <a:off x="6629400" y="1825624"/>
            <a:ext cx="434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Where Concentrated</a:t>
            </a:r>
          </a:p>
          <a:p>
            <a:r>
              <a:rPr lang="en-US" dirty="0"/>
              <a:t>Human services and Tribal health</a:t>
            </a:r>
          </a:p>
          <a:p>
            <a:r>
              <a:rPr lang="en-US" dirty="0"/>
              <a:t>Tribal law enforcement</a:t>
            </a:r>
          </a:p>
          <a:p>
            <a:r>
              <a:rPr lang="en-US" dirty="0"/>
              <a:t>Treasury</a:t>
            </a:r>
          </a:p>
          <a:p>
            <a:r>
              <a:rPr lang="en-US" dirty="0"/>
              <a:t>Gaming operations</a:t>
            </a:r>
          </a:p>
          <a:p>
            <a:r>
              <a:rPr lang="en-US" dirty="0"/>
              <a:t>HR records!!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0EB83-10E1-8DE2-848E-68571AECBA0C}"/>
              </a:ext>
            </a:extLst>
          </p:cNvPr>
          <p:cNvSpPr txBox="1"/>
          <p:nvPr/>
        </p:nvSpPr>
        <p:spPr>
          <a:xfrm>
            <a:off x="6270171" y="5475514"/>
            <a:ext cx="4997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Collateral damage can include brand damage, customer flight, regulatory action, civil litigation and accusations of negligence</a:t>
            </a:r>
          </a:p>
        </p:txBody>
      </p:sp>
    </p:spTree>
    <p:extLst>
      <p:ext uri="{BB962C8B-B14F-4D97-AF65-F5344CB8AC3E}">
        <p14:creationId xmlns:p14="http://schemas.microsoft.com/office/powerpoint/2010/main" val="166105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A7857E-8FE9-E46F-9953-B68DA8A2E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C1A5342-E4F9-D61B-B165-4463D1A2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E23EA5-A7DA-A563-1771-9496198FD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98EB36-7476-6DAA-EDAB-868AF0770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79C46E-2A03-9DB2-D3CB-07C01A040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EEC0CA-DDEB-D59F-314D-1BC3F6067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B79946-6910-C5AB-52B4-A67051D2A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How Do “They” Get Info Your Network?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7F7280-6F38-F444-D771-FEC5EB26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97" y="2941192"/>
            <a:ext cx="5638800" cy="2305721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Three Prevalent Methods</a:t>
            </a:r>
          </a:p>
          <a:p>
            <a:pPr lvl="1"/>
            <a:r>
              <a:rPr lang="en-US" sz="3200" dirty="0"/>
              <a:t>Credential Abuse</a:t>
            </a:r>
          </a:p>
          <a:p>
            <a:pPr lvl="1"/>
            <a:r>
              <a:rPr lang="en-US" sz="3200" dirty="0"/>
              <a:t>Social Engineering</a:t>
            </a:r>
          </a:p>
          <a:p>
            <a:pPr lvl="1"/>
            <a:r>
              <a:rPr lang="en-US" sz="3200" dirty="0"/>
              <a:t>Vulnerability Exploit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815F9F-775B-F322-373A-A8077161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5B3CC-5C3D-A5D7-6E59-A47E2863CA1E}"/>
              </a:ext>
            </a:extLst>
          </p:cNvPr>
          <p:cNvSpPr txBox="1"/>
          <p:nvPr/>
        </p:nvSpPr>
        <p:spPr>
          <a:xfrm>
            <a:off x="6923315" y="1992086"/>
            <a:ext cx="47160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Both the Verizon and Mandiant reports just release show that SMBs are being preferentially targeted, 3</a:t>
            </a:r>
            <a:r>
              <a:rPr lang="en-US" sz="2400" baseline="30000" dirty="0"/>
              <a:t>rd</a:t>
            </a:r>
            <a:r>
              <a:rPr lang="en-US" sz="2400" dirty="0"/>
              <a:t> party compromises are increasing, vulnerability exploit has been automated, e-mail phishing has dropped off, and credential abuse has evolved from password stuffing to defeating multi-factor authentication.</a:t>
            </a:r>
          </a:p>
        </p:txBody>
      </p:sp>
    </p:spTree>
    <p:extLst>
      <p:ext uri="{BB962C8B-B14F-4D97-AF65-F5344CB8AC3E}">
        <p14:creationId xmlns:p14="http://schemas.microsoft.com/office/powerpoint/2010/main" val="174883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F6F3D-8939-43F2-7907-C482D7EA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7C2F9B9-F7D2-3AD9-09E6-A87F93D3D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333DD-C59B-8155-FA11-370C483D7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ED23A9-8E7C-F006-EAFA-C5F312D11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67F727-1086-DE06-7FFE-1B93F48A9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01D8D7-8FDB-3F9D-0502-ABAF6ED5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D824C-3B54-98A2-892D-5C3D23E7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Account Takeover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5ED51-948A-264F-A9AC-DB24CEB7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685229-012C-70BE-133E-46AD25EC3895}"/>
              </a:ext>
            </a:extLst>
          </p:cNvPr>
          <p:cNvSpPr txBox="1"/>
          <p:nvPr/>
        </p:nvSpPr>
        <p:spPr>
          <a:xfrm>
            <a:off x="2066213" y="2950649"/>
            <a:ext cx="366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400" b="1" dirty="0"/>
              <a:t>How the scam operates</a:t>
            </a:r>
            <a:r>
              <a:rPr lang="en-US" sz="24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FEFE2F-03D5-6943-3EAC-4EC00A514C86}"/>
              </a:ext>
            </a:extLst>
          </p:cNvPr>
          <p:cNvSpPr txBox="1"/>
          <p:nvPr/>
        </p:nvSpPr>
        <p:spPr>
          <a:xfrm>
            <a:off x="-3" y="1590741"/>
            <a:ext cx="7996364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400" dirty="0"/>
              <a:t>Account takeover fraud involves cybercriminals gaining unauthorized access to a victim’s online accounts, such as banking, email, or social media accounts.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DEF4AE-FDDC-7571-8FDF-91751533024B}"/>
              </a:ext>
            </a:extLst>
          </p:cNvPr>
          <p:cNvSpPr txBox="1"/>
          <p:nvPr/>
        </p:nvSpPr>
        <p:spPr>
          <a:xfrm>
            <a:off x="94542" y="3615319"/>
            <a:ext cx="7604477" cy="139326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defRPr/>
            </a:pPr>
            <a:r>
              <a:rPr lang="en-US" sz="2400" dirty="0"/>
              <a:t>A scammer posing as a bank fraud investigator tricks the customer  into visiting a fake website and entering her login credentials and MFA code, allowing the scammer to access the account and transfer funds.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666D5C-FAEF-5CCB-157D-3280C08B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61" y="1597431"/>
            <a:ext cx="4171237" cy="39259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EFE12B-AF5C-8A9F-1D89-D8EFE8C1BF83}"/>
              </a:ext>
            </a:extLst>
          </p:cNvPr>
          <p:cNvSpPr txBox="1"/>
          <p:nvPr/>
        </p:nvSpPr>
        <p:spPr>
          <a:xfrm>
            <a:off x="1534469" y="5964019"/>
            <a:ext cx="102686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defTabSz="914446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Roboto"/>
              </a:rPr>
              <a:t>57% of consumers believe companies do not do enough to protect their accounts from takeover.</a:t>
            </a:r>
          </a:p>
          <a:p>
            <a:pPr marL="228611" indent="-228611" defTabSz="914446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11111"/>
                </a:solidFill>
                <a:latin typeface="Roboto" panose="02000000000000000000" pitchFamily="2" charset="0"/>
              </a:rPr>
              <a:t>“</a:t>
            </a:r>
            <a:r>
              <a:rPr lang="en-US" sz="1800" kern="0" dirty="0">
                <a:solidFill>
                  <a:srgbClr val="000000"/>
                </a:solidFill>
                <a:latin typeface="Roboto"/>
              </a:rPr>
              <a:t>Account takeover attacks have increased by 330% in the past two years. </a:t>
            </a:r>
          </a:p>
          <a:p>
            <a:pPr marL="228611" indent="-228611" defTabSz="914446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Roboto"/>
              </a:rPr>
              <a:t>Account takeover losses are estimated to reach $13 billion globally by 2024.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B8E128-E466-CCEE-CC03-A9B6766D5A48}"/>
              </a:ext>
            </a:extLst>
          </p:cNvPr>
          <p:cNvSpPr txBox="1"/>
          <p:nvPr/>
        </p:nvSpPr>
        <p:spPr>
          <a:xfrm>
            <a:off x="4655945" y="5512866"/>
            <a:ext cx="3316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2400" b="1" dirty="0"/>
              <a:t>Recent</a:t>
            </a:r>
            <a:r>
              <a:rPr lang="en-US" sz="1800" b="1" dirty="0"/>
              <a:t> </a:t>
            </a:r>
            <a:r>
              <a:rPr lang="en-US" sz="2400" b="1" dirty="0"/>
              <a:t>Trends</a:t>
            </a:r>
            <a:r>
              <a:rPr lang="en-US" sz="1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886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D071AF-9D25-19CE-202B-795A3D36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4B17173-3013-7F5A-3B43-6FECBD28A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BA2FCE-8C39-A796-89CE-C9862D025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BFA511-A312-F962-ADD6-7C0F220D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0D4292-145D-4D4E-5926-53449800D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3DFB2D-07E7-ABBE-8FDA-9B1C4D251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1AACA6-3370-775A-954F-48DDFEBB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Mid-Range Methods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97068-1D6D-D3A9-958F-3A30CBA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CC382-F395-6CB3-999A-1EAD149F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51" y="2410350"/>
            <a:ext cx="4250834" cy="40335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Credential stuffing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Causing “MFA Fatigue”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Infostealers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unpatched browser + site rigged with an infostealer + bait to draw you to that site: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 your credentials now belong to the bad guy</a:t>
            </a:r>
          </a:p>
        </p:txBody>
      </p:sp>
      <p:pic>
        <p:nvPicPr>
          <p:cNvPr id="5" name="Picture 2" descr="How to Update Chrome on Your Computer, Android, or iPhone : HelloTech How">
            <a:extLst>
              <a:ext uri="{FF2B5EF4-FFF2-40B4-BE49-F238E27FC236}">
                <a16:creationId xmlns:a16="http://schemas.microsoft.com/office/drawing/2014/main" id="{3D831223-B2A9-0C17-157B-A3AE483A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86" y="1227564"/>
            <a:ext cx="6837764" cy="50211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0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F7922-21FC-01CB-4532-A20515FA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3210EFF-E099-5A30-5E97-D5B5E2DF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8579EC-1949-0608-0AB1-0DAC93B25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3303D8-66F0-21A6-9BF3-4E000F310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1DA524-C627-F307-F5B4-8EB852975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F90CF7-835A-8E67-80D7-7255F6FC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BF6B1-E145-C852-F973-B8D14CBF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Credential Stuffing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7862E-DC8E-76D8-9523-EBD5202A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" y="5990615"/>
            <a:ext cx="916111" cy="829081"/>
          </a:xfrm>
          <a:prstGeom prst="rect">
            <a:avLst/>
          </a:prstGeom>
        </p:spPr>
      </p:pic>
      <p:pic>
        <p:nvPicPr>
          <p:cNvPr id="2" name="Picture 2" descr="What is Credential Stuffing? | GlobalDots">
            <a:extLst>
              <a:ext uri="{FF2B5EF4-FFF2-40B4-BE49-F238E27FC236}">
                <a16:creationId xmlns:a16="http://schemas.microsoft.com/office/drawing/2014/main" id="{F7EFEDB8-3716-8498-B1FA-48F6208C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69" y="1691887"/>
            <a:ext cx="11407262" cy="38899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0DC0C-B38D-67DD-CF6C-0CB6832EA01B}"/>
              </a:ext>
            </a:extLst>
          </p:cNvPr>
          <p:cNvSpPr txBox="1"/>
          <p:nvPr/>
        </p:nvSpPr>
        <p:spPr>
          <a:xfrm>
            <a:off x="7229471" y="5576333"/>
            <a:ext cx="381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Image Credit: OWASP Foundation</a:t>
            </a:r>
          </a:p>
        </p:txBody>
      </p:sp>
    </p:spTree>
    <p:extLst>
      <p:ext uri="{BB962C8B-B14F-4D97-AF65-F5344CB8AC3E}">
        <p14:creationId xmlns:p14="http://schemas.microsoft.com/office/powerpoint/2010/main" val="2968599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7dc5b0d-e79c-4b33-b273-2e5bbab695f5}" enabled="1" method="Standard" siteId="{7fdd654d-b563-4dd4-805e-ed0be8bf307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1114</Words>
  <Application>Microsoft Office PowerPoint</Application>
  <PresentationFormat>Widescreen</PresentationFormat>
  <Paragraphs>155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Roboto</vt:lpstr>
      <vt:lpstr>Office Theme</vt:lpstr>
      <vt:lpstr>PowerPoint Presentation</vt:lpstr>
      <vt:lpstr>Your Presenters</vt:lpstr>
      <vt:lpstr>This Presentation Is…</vt:lpstr>
      <vt:lpstr>What is Risk?</vt:lpstr>
      <vt:lpstr>Cybersecurity and HR Data Protection</vt:lpstr>
      <vt:lpstr>How Do “They” Get Info Your Network?</vt:lpstr>
      <vt:lpstr>Account Takeover</vt:lpstr>
      <vt:lpstr>Mid-Range Methods</vt:lpstr>
      <vt:lpstr>Credential Stuffing</vt:lpstr>
      <vt:lpstr>Bot Attack!</vt:lpstr>
      <vt:lpstr>High-End Methods</vt:lpstr>
      <vt:lpstr>Avoiding Credential Abuse</vt:lpstr>
      <vt:lpstr>Social Engineering: Phishing</vt:lpstr>
      <vt:lpstr>SMS Phishing (Smishing)</vt:lpstr>
      <vt:lpstr>Voice Phishing (Vishing)</vt:lpstr>
      <vt:lpstr>Fake Job Applicants</vt:lpstr>
      <vt:lpstr>Account Redirection</vt:lpstr>
      <vt:lpstr>Vulnerability Exploit</vt:lpstr>
      <vt:lpstr>It’s Now A Race!</vt:lpstr>
      <vt:lpstr>Gaming – What We See</vt:lpstr>
      <vt:lpstr>HR and Cybersecurity</vt:lpstr>
      <vt:lpstr>Avoiding Civil Litigation</vt:lpstr>
      <vt:lpstr>Building a Culture of Cyber Security</vt:lpstr>
      <vt:lpstr>End-to-End Cybersecurity: Prepare, Detect, Respond</vt:lpstr>
      <vt:lpstr>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Leticia Joe</dc:creator>
  <cp:lastModifiedBy>Janet Borland</cp:lastModifiedBy>
  <cp:revision>7</cp:revision>
  <dcterms:created xsi:type="dcterms:W3CDTF">2025-02-25T01:38:12Z</dcterms:created>
  <dcterms:modified xsi:type="dcterms:W3CDTF">2025-05-13T18:48:13Z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PRIVATE - Controlled by Lumifi Cyber</vt:lpwstr>
  </property>
  <property fmtid="{D5CDD505-2E9C-101B-9397-08002B2CF9AE}" pid="4" name="MSIP_Label_2711b8ab-08de-4db1-8576-32dcb18ccac0_Enabled">
    <vt:lpwstr>true</vt:lpwstr>
  </property>
  <property fmtid="{D5CDD505-2E9C-101B-9397-08002B2CF9AE}" pid="5" name="MSIP_Label_2711b8ab-08de-4db1-8576-32dcb18ccac0_SetDate">
    <vt:lpwstr>2025-05-05T17:43:13Z</vt:lpwstr>
  </property>
  <property fmtid="{D5CDD505-2E9C-101B-9397-08002B2CF9AE}" pid="6" name="MSIP_Label_2711b8ab-08de-4db1-8576-32dcb18ccac0_Method">
    <vt:lpwstr>Standard</vt:lpwstr>
  </property>
  <property fmtid="{D5CDD505-2E9C-101B-9397-08002B2CF9AE}" pid="7" name="MSIP_Label_2711b8ab-08de-4db1-8576-32dcb18ccac0_Name">
    <vt:lpwstr>Confidential</vt:lpwstr>
  </property>
  <property fmtid="{D5CDD505-2E9C-101B-9397-08002B2CF9AE}" pid="8" name="MSIP_Label_2711b8ab-08de-4db1-8576-32dcb18ccac0_SiteId">
    <vt:lpwstr>e7066c90-b459-44c5-91f1-3581f3d1f082</vt:lpwstr>
  </property>
  <property fmtid="{D5CDD505-2E9C-101B-9397-08002B2CF9AE}" pid="9" name="MSIP_Label_2711b8ab-08de-4db1-8576-32dcb18ccac0_ActionId">
    <vt:lpwstr>58ed57ab-303e-415b-9408-590671d14e19</vt:lpwstr>
  </property>
  <property fmtid="{D5CDD505-2E9C-101B-9397-08002B2CF9AE}" pid="10" name="MSIP_Label_2711b8ab-08de-4db1-8576-32dcb18ccac0_ContentBits">
    <vt:lpwstr>0</vt:lpwstr>
  </property>
  <property fmtid="{D5CDD505-2E9C-101B-9397-08002B2CF9AE}" pid="11" name="MSIP_Label_2711b8ab-08de-4db1-8576-32dcb18ccac0_Tag">
    <vt:lpwstr>10, 3, 0, 1</vt:lpwstr>
  </property>
</Properties>
</file>