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56" r:id="rId2"/>
    <p:sldId id="2561" r:id="rId3"/>
    <p:sldId id="2562" r:id="rId4"/>
    <p:sldId id="2563" r:id="rId5"/>
    <p:sldId id="2564" r:id="rId6"/>
    <p:sldId id="2565" r:id="rId7"/>
    <p:sldId id="2566" r:id="rId8"/>
    <p:sldId id="2567" r:id="rId9"/>
    <p:sldId id="2568" r:id="rId10"/>
    <p:sldId id="2569" r:id="rId11"/>
    <p:sldId id="2570" r:id="rId12"/>
    <p:sldId id="2571" r:id="rId13"/>
    <p:sldId id="2572" r:id="rId14"/>
    <p:sldId id="2573" r:id="rId15"/>
    <p:sldId id="2574" r:id="rId16"/>
    <p:sldId id="2575" r:id="rId17"/>
    <p:sldId id="2576" r:id="rId18"/>
    <p:sldId id="2577" r:id="rId19"/>
    <p:sldId id="2578" r:id="rId20"/>
    <p:sldId id="2583" r:id="rId21"/>
    <p:sldId id="258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m Likes to Loyalty: How Social Media Shapes Employer Brand &amp; Culture" id="{7650E6B7-DFF3-4726-A450-112FF2F4FA76}">
          <p14:sldIdLst>
            <p14:sldId id="256"/>
            <p14:sldId id="2561"/>
            <p14:sldId id="2562"/>
          </p14:sldIdLst>
        </p14:section>
        <p14:section name="Leveraging Social Media to Attract Talent" id="{1D4C2713-4662-46E5-9326-DF9B09AE59ED}">
          <p14:sldIdLst>
            <p14:sldId id="2563"/>
            <p14:sldId id="2564"/>
            <p14:sldId id="2565"/>
            <p14:sldId id="2566"/>
          </p14:sldIdLst>
        </p14:section>
        <p14:section name="Cultivating Long-Term Engagement" id="{E7605ACC-D843-4C94-9FC8-A00D338F817C}">
          <p14:sldIdLst>
            <p14:sldId id="2567"/>
            <p14:sldId id="2568"/>
            <p14:sldId id="2569"/>
            <p14:sldId id="2570"/>
          </p14:sldIdLst>
        </p14:section>
        <p14:section name="Enhancing Workplace Culture" id="{E433EA35-51C9-4A51-96FC-16948D225375}">
          <p14:sldIdLst>
            <p14:sldId id="2571"/>
            <p14:sldId id="2572"/>
            <p14:sldId id="2573"/>
            <p14:sldId id="2574"/>
          </p14:sldIdLst>
        </p14:section>
        <p14:section name="Building an Authentic Employer Brand" id="{C8CD73DD-430C-416E-985E-554DA9D28E42}">
          <p14:sldIdLst>
            <p14:sldId id="2575"/>
            <p14:sldId id="2576"/>
            <p14:sldId id="2577"/>
            <p14:sldId id="2578"/>
          </p14:sldIdLst>
        </p14:section>
        <p14:section name="Conclusion" id="{EFCAE2BF-F49B-4168-8931-189E76E87B8C}">
          <p14:sldIdLst>
            <p14:sldId id="2583"/>
            <p14:sldId id="258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05" d="100"/>
          <a:sy n="105" d="100"/>
        </p:scale>
        <p:origin x="54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ata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diagrams/_rels/data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ata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diagrams/_rels/data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21F17A-A4C4-40C5-9B4F-4205CAC9BCF1}" type="doc">
      <dgm:prSet loTypeId="urn:microsoft.com/office/officeart/2024/3/layout/verticalVisualTextBlock1" loCatId="Picture" qsTypeId="urn:microsoft.com/office/officeart/2005/8/quickstyle/simple4" qsCatId="simple" csTypeId="urn:microsoft.com/office/officeart/2005/8/colors/accent2_2" csCatId="accent2" phldr="1"/>
      <dgm:spPr/>
      <dgm:t>
        <a:bodyPr/>
        <a:lstStyle/>
        <a:p>
          <a:endParaRPr lang="en-US"/>
        </a:p>
      </dgm:t>
    </dgm:pt>
    <dgm:pt modelId="{632E4691-F418-497C-A220-CD27BD8D4E4F}">
      <dgm:prSet/>
      <dgm:spPr/>
      <dgm:t>
        <a:bodyPr/>
        <a:lstStyle/>
        <a:p>
          <a:pPr>
            <a:defRPr b="1"/>
          </a:pPr>
          <a:r>
            <a:rPr lang="en-US"/>
            <a:t>Employee Involvement</a:t>
          </a:r>
        </a:p>
      </dgm:t>
    </dgm:pt>
    <dgm:pt modelId="{1F9353CF-08BC-48D5-9E64-2D2026E9952E}" type="parTrans" cxnId="{B0ACAAFE-9E5E-4191-961D-DAA55575BEE2}">
      <dgm:prSet/>
      <dgm:spPr/>
      <dgm:t>
        <a:bodyPr/>
        <a:lstStyle/>
        <a:p>
          <a:endParaRPr lang="en-US"/>
        </a:p>
      </dgm:t>
    </dgm:pt>
    <dgm:pt modelId="{65DA233E-ADC1-46C4-B41E-0634D996BB6F}" type="sibTrans" cxnId="{B0ACAAFE-9E5E-4191-961D-DAA55575BEE2}">
      <dgm:prSet/>
      <dgm:spPr/>
      <dgm:t>
        <a:bodyPr/>
        <a:lstStyle/>
        <a:p>
          <a:pPr>
            <a:defRPr b="1"/>
          </a:pPr>
          <a:endParaRPr lang="en-US"/>
        </a:p>
      </dgm:t>
    </dgm:pt>
    <dgm:pt modelId="{26DD4CBF-017D-4465-B070-6536FB02C358}">
      <dgm:prSet/>
      <dgm:spPr/>
      <dgm:t>
        <a:bodyPr/>
        <a:lstStyle/>
        <a:p>
          <a:r>
            <a:rPr lang="en-US"/>
            <a:t>Involving employees in the content creation process fosters ownership and encourages creativity within the organization.</a:t>
          </a:r>
        </a:p>
      </dgm:t>
    </dgm:pt>
    <dgm:pt modelId="{D4F747C0-F0E5-4B7A-9022-5592E6AA2DBA}" type="parTrans" cxnId="{5AA2CF6F-1F7C-4311-BE90-1417B1125A6E}">
      <dgm:prSet/>
      <dgm:spPr/>
      <dgm:t>
        <a:bodyPr/>
        <a:lstStyle/>
        <a:p>
          <a:endParaRPr lang="en-US"/>
        </a:p>
      </dgm:t>
    </dgm:pt>
    <dgm:pt modelId="{1A64C4EF-57DB-41A7-8A05-C979E5782FDD}" type="sibTrans" cxnId="{5AA2CF6F-1F7C-4311-BE90-1417B1125A6E}">
      <dgm:prSet/>
      <dgm:spPr/>
      <dgm:t>
        <a:bodyPr/>
        <a:lstStyle/>
        <a:p>
          <a:endParaRPr lang="en-US"/>
        </a:p>
      </dgm:t>
    </dgm:pt>
    <dgm:pt modelId="{1C71BCCA-324C-4E76-9F90-C6E7722504BD}">
      <dgm:prSet/>
      <dgm:spPr/>
      <dgm:t>
        <a:bodyPr/>
        <a:lstStyle/>
        <a:p>
          <a:pPr>
            <a:defRPr b="1"/>
          </a:pPr>
          <a:r>
            <a:rPr lang="en-US"/>
            <a:t>Polls and Quizzes</a:t>
          </a:r>
        </a:p>
      </dgm:t>
    </dgm:pt>
    <dgm:pt modelId="{C14A4D42-1E1B-4E97-B009-E90D47E123E2}" type="parTrans" cxnId="{CCC5156E-EF27-45AD-BB5C-FC215124050E}">
      <dgm:prSet/>
      <dgm:spPr/>
      <dgm:t>
        <a:bodyPr/>
        <a:lstStyle/>
        <a:p>
          <a:endParaRPr lang="en-US"/>
        </a:p>
      </dgm:t>
    </dgm:pt>
    <dgm:pt modelId="{F4CD1C83-36DB-4B44-82F1-BE2A8B050607}" type="sibTrans" cxnId="{CCC5156E-EF27-45AD-BB5C-FC215124050E}">
      <dgm:prSet/>
      <dgm:spPr/>
      <dgm:t>
        <a:bodyPr/>
        <a:lstStyle/>
        <a:p>
          <a:pPr>
            <a:defRPr b="1"/>
          </a:pPr>
          <a:endParaRPr lang="en-US"/>
        </a:p>
      </dgm:t>
    </dgm:pt>
    <dgm:pt modelId="{76E2935C-6511-43FE-A0E5-BC82E08DF19B}">
      <dgm:prSet/>
      <dgm:spPr/>
      <dgm:t>
        <a:bodyPr/>
        <a:lstStyle/>
        <a:p>
          <a:r>
            <a:rPr lang="en-US"/>
            <a:t>Using polls and quizzes can make content more engaging and provide valuable insights into employee preferences.</a:t>
          </a:r>
        </a:p>
      </dgm:t>
    </dgm:pt>
    <dgm:pt modelId="{9A7B6B11-D716-4EB9-978E-5205B167ECD1}" type="parTrans" cxnId="{17D67238-65C7-4389-ADEB-609E1149FB4D}">
      <dgm:prSet/>
      <dgm:spPr/>
      <dgm:t>
        <a:bodyPr/>
        <a:lstStyle/>
        <a:p>
          <a:endParaRPr lang="en-US"/>
        </a:p>
      </dgm:t>
    </dgm:pt>
    <dgm:pt modelId="{855B6C85-6CF4-40E9-831E-274D7A31C11C}" type="sibTrans" cxnId="{17D67238-65C7-4389-ADEB-609E1149FB4D}">
      <dgm:prSet/>
      <dgm:spPr/>
      <dgm:t>
        <a:bodyPr/>
        <a:lstStyle/>
        <a:p>
          <a:endParaRPr lang="en-US"/>
        </a:p>
      </dgm:t>
    </dgm:pt>
    <dgm:pt modelId="{D4E9DECB-6338-4CFD-BB2C-D422FFF53A13}">
      <dgm:prSet/>
      <dgm:spPr/>
      <dgm:t>
        <a:bodyPr/>
        <a:lstStyle/>
        <a:p>
          <a:pPr>
            <a:defRPr b="1"/>
          </a:pPr>
          <a:r>
            <a:rPr lang="en-US"/>
            <a:t>Enhancing Engagement</a:t>
          </a:r>
        </a:p>
      </dgm:t>
    </dgm:pt>
    <dgm:pt modelId="{E8B032B3-C1AA-47FE-A0C9-286F06D8142E}" type="parTrans" cxnId="{7C184744-51CF-4861-B952-08AC89B0CC46}">
      <dgm:prSet/>
      <dgm:spPr/>
      <dgm:t>
        <a:bodyPr/>
        <a:lstStyle/>
        <a:p>
          <a:endParaRPr lang="en-US"/>
        </a:p>
      </dgm:t>
    </dgm:pt>
    <dgm:pt modelId="{A0BBD772-2625-467A-9FE0-083A934FE68F}" type="sibTrans" cxnId="{7C184744-51CF-4861-B952-08AC89B0CC46}">
      <dgm:prSet/>
      <dgm:spPr/>
      <dgm:t>
        <a:bodyPr/>
        <a:lstStyle/>
        <a:p>
          <a:endParaRPr lang="en-US"/>
        </a:p>
      </dgm:t>
    </dgm:pt>
    <dgm:pt modelId="{1F70AC8A-1ADF-4696-A46A-5865E96DA169}">
      <dgm:prSet/>
      <dgm:spPr/>
      <dgm:t>
        <a:bodyPr/>
        <a:lstStyle/>
        <a:p>
          <a:r>
            <a:rPr lang="en-US"/>
            <a:t>Interactive content strengthens community among staff and enhances overall engagement, leading to a vibrant workplace culture.</a:t>
          </a:r>
        </a:p>
      </dgm:t>
    </dgm:pt>
    <dgm:pt modelId="{1B76BC84-3FFB-4BD5-956A-16F21A456B27}" type="parTrans" cxnId="{6E89BAC5-2CBB-4DFF-86D8-37AB6C7816BF}">
      <dgm:prSet/>
      <dgm:spPr/>
      <dgm:t>
        <a:bodyPr/>
        <a:lstStyle/>
        <a:p>
          <a:endParaRPr lang="en-US"/>
        </a:p>
      </dgm:t>
    </dgm:pt>
    <dgm:pt modelId="{3F2121B3-48CF-45DF-B335-55FB0F7464ED}" type="sibTrans" cxnId="{6E89BAC5-2CBB-4DFF-86D8-37AB6C7816BF}">
      <dgm:prSet/>
      <dgm:spPr/>
      <dgm:t>
        <a:bodyPr/>
        <a:lstStyle/>
        <a:p>
          <a:endParaRPr lang="en-US"/>
        </a:p>
      </dgm:t>
    </dgm:pt>
    <dgm:pt modelId="{EA8DF1AE-A780-4935-81D3-EA4DBB439D5D}" type="pres">
      <dgm:prSet presAssocID="{CD21F17A-A4C4-40C5-9B4F-4205CAC9BCF1}" presName="Root" presStyleCnt="0">
        <dgm:presLayoutVars>
          <dgm:dir/>
          <dgm:resizeHandles val="exact"/>
        </dgm:presLayoutVars>
      </dgm:prSet>
      <dgm:spPr/>
    </dgm:pt>
    <dgm:pt modelId="{99721EC6-6FBA-432A-9C26-F328A8FE5014}" type="pres">
      <dgm:prSet presAssocID="{632E4691-F418-497C-A220-CD27BD8D4E4F}" presName="Composite" presStyleCnt="0"/>
      <dgm:spPr/>
    </dgm:pt>
    <dgm:pt modelId="{66958464-BB14-41DA-A08E-70E26410B184}" type="pres">
      <dgm:prSet presAssocID="{632E4691-F418-497C-A220-CD27BD8D4E4F}" presName="Pictur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l="11133" r="22120" b="4"/>
          <a:stretch>
            <a:fillRect l="-25000" r="-25000"/>
          </a:stretch>
        </a:blipFill>
      </dgm:spPr>
      <dgm:extLst>
        <a:ext uri="{E40237B7-FDA0-4F09-8148-C483321AD2D9}">
          <dgm14:cNvPr xmlns:dgm14="http://schemas.microsoft.com/office/drawing/2010/diagram" id="0" name="" descr="People in an office"/>
        </a:ext>
      </dgm:extLst>
    </dgm:pt>
    <dgm:pt modelId="{E822D9AD-8C0C-4650-AE87-B6A715CAAEF2}" type="pres">
      <dgm:prSet presAssocID="{632E4691-F418-497C-A220-CD27BD8D4E4F}" presName="Subtitle" presStyleLbl="revTx" presStyleIdx="0" presStyleCnt="6">
        <dgm:presLayoutVars>
          <dgm:chMax val="0"/>
          <dgm:bulletEnabled/>
        </dgm:presLayoutVars>
      </dgm:prSet>
      <dgm:spPr/>
    </dgm:pt>
    <dgm:pt modelId="{4D2B998A-8E1C-47C4-BE4E-40519A59835E}" type="pres">
      <dgm:prSet presAssocID="{632E4691-F418-497C-A220-CD27BD8D4E4F}" presName="Description" presStyleLbl="revTx" presStyleIdx="1" presStyleCnt="6">
        <dgm:presLayoutVars>
          <dgm:bulletEnabled/>
        </dgm:presLayoutVars>
      </dgm:prSet>
      <dgm:spPr/>
    </dgm:pt>
    <dgm:pt modelId="{8D7C855B-792F-4C91-BF62-2D7083D4A7A3}" type="pres">
      <dgm:prSet presAssocID="{65DA233E-ADC1-46C4-B41E-0634D996BB6F}" presName="sibTrans" presStyleLbl="sibTrans2D1" presStyleIdx="0" presStyleCnt="0"/>
      <dgm:spPr/>
    </dgm:pt>
    <dgm:pt modelId="{036CFC0B-7F02-4E72-9FCB-01437957E8FE}" type="pres">
      <dgm:prSet presAssocID="{1C71BCCA-324C-4E76-9F90-C6E7722504BD}" presName="Composite" presStyleCnt="0"/>
      <dgm:spPr/>
    </dgm:pt>
    <dgm:pt modelId="{8FF20F48-9940-4DE7-AD64-ACF972319591}" type="pres">
      <dgm:prSet presAssocID="{1C71BCCA-324C-4E76-9F90-C6E7722504BD}" presName="Picture"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l="12880" r="20373" b="4"/>
          <a:stretch>
            <a:fillRect l="-25000" r="-25000"/>
          </a:stretch>
        </a:blipFill>
      </dgm:spPr>
      <dgm:extLst>
        <a:ext uri="{E40237B7-FDA0-4F09-8148-C483321AD2D9}">
          <dgm14:cNvPr xmlns:dgm14="http://schemas.microsoft.com/office/drawing/2010/diagram" id="0" name="" descr="Close up photo of woman hand holding bills and pen while doing home finances online on a digital tablet and sitting on the floor in the living room."/>
        </a:ext>
      </dgm:extLst>
    </dgm:pt>
    <dgm:pt modelId="{96D67FA4-2DC7-4DD2-B9C8-F3F0966AB7F3}" type="pres">
      <dgm:prSet presAssocID="{1C71BCCA-324C-4E76-9F90-C6E7722504BD}" presName="Subtitle" presStyleLbl="revTx" presStyleIdx="2" presStyleCnt="6">
        <dgm:presLayoutVars>
          <dgm:chMax val="0"/>
          <dgm:bulletEnabled/>
        </dgm:presLayoutVars>
      </dgm:prSet>
      <dgm:spPr/>
    </dgm:pt>
    <dgm:pt modelId="{DDB5C1C6-EE18-401F-AE2A-0A452353AF32}" type="pres">
      <dgm:prSet presAssocID="{1C71BCCA-324C-4E76-9F90-C6E7722504BD}" presName="Description" presStyleLbl="revTx" presStyleIdx="3" presStyleCnt="6">
        <dgm:presLayoutVars>
          <dgm:bulletEnabled/>
        </dgm:presLayoutVars>
      </dgm:prSet>
      <dgm:spPr/>
    </dgm:pt>
    <dgm:pt modelId="{238E50B8-7B60-41F9-9C60-AF5D752CB2A7}" type="pres">
      <dgm:prSet presAssocID="{F4CD1C83-36DB-4B44-82F1-BE2A8B050607}" presName="sibTrans" presStyleLbl="sibTrans2D1" presStyleIdx="0" presStyleCnt="0"/>
      <dgm:spPr/>
    </dgm:pt>
    <dgm:pt modelId="{39D7EAA9-B4B8-412E-B567-5C03111393FA}" type="pres">
      <dgm:prSet presAssocID="{D4E9DECB-6338-4CFD-BB2C-D422FFF53A13}" presName="Composite" presStyleCnt="0"/>
      <dgm:spPr/>
    </dgm:pt>
    <dgm:pt modelId="{0BAF110B-16D9-4F40-A5B3-1FD008F607F2}" type="pres">
      <dgm:prSet presAssocID="{D4E9DECB-6338-4CFD-BB2C-D422FFF53A13}" presName="Picture"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l="15811" r="31441" b="5"/>
          <a:stretch>
            <a:fillRect l="-44000" r="-44000"/>
          </a:stretch>
        </a:blipFill>
      </dgm:spPr>
      <dgm:extLst>
        <a:ext uri="{E40237B7-FDA0-4F09-8148-C483321AD2D9}">
          <dgm14:cNvPr xmlns:dgm14="http://schemas.microsoft.com/office/drawing/2010/diagram" id="0" name="" descr="High angle shot of a group of businesspeople working together around a table in their office"/>
        </a:ext>
      </dgm:extLst>
    </dgm:pt>
    <dgm:pt modelId="{B0C77FFF-3504-4315-ABC8-1DF72D01A94F}" type="pres">
      <dgm:prSet presAssocID="{D4E9DECB-6338-4CFD-BB2C-D422FFF53A13}" presName="Subtitle" presStyleLbl="revTx" presStyleIdx="4" presStyleCnt="6">
        <dgm:presLayoutVars>
          <dgm:chMax val="0"/>
          <dgm:bulletEnabled/>
        </dgm:presLayoutVars>
      </dgm:prSet>
      <dgm:spPr/>
    </dgm:pt>
    <dgm:pt modelId="{F7406D42-EFD8-483D-B1AB-DF8B15760EEB}" type="pres">
      <dgm:prSet presAssocID="{D4E9DECB-6338-4CFD-BB2C-D422FFF53A13}" presName="Description" presStyleLbl="revTx" presStyleIdx="5" presStyleCnt="6">
        <dgm:presLayoutVars>
          <dgm:bulletEnabled/>
        </dgm:presLayoutVars>
      </dgm:prSet>
      <dgm:spPr/>
    </dgm:pt>
  </dgm:ptLst>
  <dgm:cxnLst>
    <dgm:cxn modelId="{B0B0C407-9DE4-4E60-A68F-B82C72D737A1}" type="presOf" srcId="{CD21F17A-A4C4-40C5-9B4F-4205CAC9BCF1}" destId="{EA8DF1AE-A780-4935-81D3-EA4DBB439D5D}" srcOrd="0" destOrd="0" presId="urn:microsoft.com/office/officeart/2024/3/layout/verticalVisualTextBlock1"/>
    <dgm:cxn modelId="{6B793920-B4C6-4115-9040-D750F23270F9}" type="presOf" srcId="{76E2935C-6511-43FE-A0E5-BC82E08DF19B}" destId="{DDB5C1C6-EE18-401F-AE2A-0A452353AF32}" srcOrd="0" destOrd="0" presId="urn:microsoft.com/office/officeart/2024/3/layout/verticalVisualTextBlock1"/>
    <dgm:cxn modelId="{17D67238-65C7-4389-ADEB-609E1149FB4D}" srcId="{1C71BCCA-324C-4E76-9F90-C6E7722504BD}" destId="{76E2935C-6511-43FE-A0E5-BC82E08DF19B}" srcOrd="0" destOrd="0" parTransId="{9A7B6B11-D716-4EB9-978E-5205B167ECD1}" sibTransId="{855B6C85-6CF4-40E9-831E-274D7A31C11C}"/>
    <dgm:cxn modelId="{749E3663-BEE5-4832-A3AF-C3B1D614A1B4}" type="presOf" srcId="{1F70AC8A-1ADF-4696-A46A-5865E96DA169}" destId="{F7406D42-EFD8-483D-B1AB-DF8B15760EEB}" srcOrd="0" destOrd="0" presId="urn:microsoft.com/office/officeart/2024/3/layout/verticalVisualTextBlock1"/>
    <dgm:cxn modelId="{7C184744-51CF-4861-B952-08AC89B0CC46}" srcId="{CD21F17A-A4C4-40C5-9B4F-4205CAC9BCF1}" destId="{D4E9DECB-6338-4CFD-BB2C-D422FFF53A13}" srcOrd="2" destOrd="0" parTransId="{E8B032B3-C1AA-47FE-A0C9-286F06D8142E}" sibTransId="{A0BBD772-2625-467A-9FE0-083A934FE68F}"/>
    <dgm:cxn modelId="{0AB7826A-8B0F-4376-9557-81EBD67F7FC3}" type="presOf" srcId="{632E4691-F418-497C-A220-CD27BD8D4E4F}" destId="{E822D9AD-8C0C-4650-AE87-B6A715CAAEF2}" srcOrd="0" destOrd="0" presId="urn:microsoft.com/office/officeart/2024/3/layout/verticalVisualTextBlock1"/>
    <dgm:cxn modelId="{CCC5156E-EF27-45AD-BB5C-FC215124050E}" srcId="{CD21F17A-A4C4-40C5-9B4F-4205CAC9BCF1}" destId="{1C71BCCA-324C-4E76-9F90-C6E7722504BD}" srcOrd="1" destOrd="0" parTransId="{C14A4D42-1E1B-4E97-B009-E90D47E123E2}" sibTransId="{F4CD1C83-36DB-4B44-82F1-BE2A8B050607}"/>
    <dgm:cxn modelId="{5AA2CF6F-1F7C-4311-BE90-1417B1125A6E}" srcId="{632E4691-F418-497C-A220-CD27BD8D4E4F}" destId="{26DD4CBF-017D-4465-B070-6536FB02C358}" srcOrd="0" destOrd="0" parTransId="{D4F747C0-F0E5-4B7A-9022-5592E6AA2DBA}" sibTransId="{1A64C4EF-57DB-41A7-8A05-C979E5782FDD}"/>
    <dgm:cxn modelId="{98935C54-D931-4CCF-B392-B57052DDB4A1}" type="presOf" srcId="{D4E9DECB-6338-4CFD-BB2C-D422FFF53A13}" destId="{B0C77FFF-3504-4315-ABC8-1DF72D01A94F}" srcOrd="0" destOrd="0" presId="urn:microsoft.com/office/officeart/2024/3/layout/verticalVisualTextBlock1"/>
    <dgm:cxn modelId="{C6E58981-F594-43A5-8717-FFAC7ECFFA44}" type="presOf" srcId="{F4CD1C83-36DB-4B44-82F1-BE2A8B050607}" destId="{238E50B8-7B60-41F9-9C60-AF5D752CB2A7}" srcOrd="0" destOrd="0" presId="urn:microsoft.com/office/officeart/2024/3/layout/verticalVisualTextBlock1"/>
    <dgm:cxn modelId="{A43D4D8B-45F5-4DCE-B4AB-71046A695C02}" type="presOf" srcId="{26DD4CBF-017D-4465-B070-6536FB02C358}" destId="{4D2B998A-8E1C-47C4-BE4E-40519A59835E}" srcOrd="0" destOrd="0" presId="urn:microsoft.com/office/officeart/2024/3/layout/verticalVisualTextBlock1"/>
    <dgm:cxn modelId="{0E13AEAB-99AC-45E5-9308-B714EAABA396}" type="presOf" srcId="{65DA233E-ADC1-46C4-B41E-0634D996BB6F}" destId="{8D7C855B-792F-4C91-BF62-2D7083D4A7A3}" srcOrd="0" destOrd="0" presId="urn:microsoft.com/office/officeart/2024/3/layout/verticalVisualTextBlock1"/>
    <dgm:cxn modelId="{6E89BAC5-2CBB-4DFF-86D8-37AB6C7816BF}" srcId="{D4E9DECB-6338-4CFD-BB2C-D422FFF53A13}" destId="{1F70AC8A-1ADF-4696-A46A-5865E96DA169}" srcOrd="0" destOrd="0" parTransId="{1B76BC84-3FFB-4BD5-956A-16F21A456B27}" sibTransId="{3F2121B3-48CF-45DF-B335-55FB0F7464ED}"/>
    <dgm:cxn modelId="{D768FCE4-BB6A-440E-9421-E9719982A086}" type="presOf" srcId="{1C71BCCA-324C-4E76-9F90-C6E7722504BD}" destId="{96D67FA4-2DC7-4DD2-B9C8-F3F0966AB7F3}" srcOrd="0" destOrd="0" presId="urn:microsoft.com/office/officeart/2024/3/layout/verticalVisualTextBlock1"/>
    <dgm:cxn modelId="{B0ACAAFE-9E5E-4191-961D-DAA55575BEE2}" srcId="{CD21F17A-A4C4-40C5-9B4F-4205CAC9BCF1}" destId="{632E4691-F418-497C-A220-CD27BD8D4E4F}" srcOrd="0" destOrd="0" parTransId="{1F9353CF-08BC-48D5-9E64-2D2026E9952E}" sibTransId="{65DA233E-ADC1-46C4-B41E-0634D996BB6F}"/>
    <dgm:cxn modelId="{D7842814-1490-4ACB-A8BB-BF7D9FD0ABDA}" type="presParOf" srcId="{EA8DF1AE-A780-4935-81D3-EA4DBB439D5D}" destId="{99721EC6-6FBA-432A-9C26-F328A8FE5014}" srcOrd="0" destOrd="0" presId="urn:microsoft.com/office/officeart/2024/3/layout/verticalVisualTextBlock1"/>
    <dgm:cxn modelId="{D201ED49-5E54-42A4-9B38-09AB22CF149F}" type="presParOf" srcId="{99721EC6-6FBA-432A-9C26-F328A8FE5014}" destId="{66958464-BB14-41DA-A08E-70E26410B184}" srcOrd="0" destOrd="0" presId="urn:microsoft.com/office/officeart/2024/3/layout/verticalVisualTextBlock1"/>
    <dgm:cxn modelId="{6F2E2264-F539-41F0-9F41-8BA42EA0D08F}" type="presParOf" srcId="{99721EC6-6FBA-432A-9C26-F328A8FE5014}" destId="{E822D9AD-8C0C-4650-AE87-B6A715CAAEF2}" srcOrd="1" destOrd="0" presId="urn:microsoft.com/office/officeart/2024/3/layout/verticalVisualTextBlock1"/>
    <dgm:cxn modelId="{D9602D8C-F919-46AF-BF29-8A52B1775D7E}" type="presParOf" srcId="{99721EC6-6FBA-432A-9C26-F328A8FE5014}" destId="{4D2B998A-8E1C-47C4-BE4E-40519A59835E}" srcOrd="2" destOrd="0" presId="urn:microsoft.com/office/officeart/2024/3/layout/verticalVisualTextBlock1"/>
    <dgm:cxn modelId="{E074A5BE-AC0A-433C-9132-4FE7E218E284}" type="presParOf" srcId="{EA8DF1AE-A780-4935-81D3-EA4DBB439D5D}" destId="{8D7C855B-792F-4C91-BF62-2D7083D4A7A3}" srcOrd="1" destOrd="0" presId="urn:microsoft.com/office/officeart/2024/3/layout/verticalVisualTextBlock1"/>
    <dgm:cxn modelId="{08C8C001-E0FB-41BE-857F-341FEE2E612E}" type="presParOf" srcId="{EA8DF1AE-A780-4935-81D3-EA4DBB439D5D}" destId="{036CFC0B-7F02-4E72-9FCB-01437957E8FE}" srcOrd="2" destOrd="0" presId="urn:microsoft.com/office/officeart/2024/3/layout/verticalVisualTextBlock1"/>
    <dgm:cxn modelId="{49215710-436F-4FD6-91AF-1C7EA98D0D55}" type="presParOf" srcId="{036CFC0B-7F02-4E72-9FCB-01437957E8FE}" destId="{8FF20F48-9940-4DE7-AD64-ACF972319591}" srcOrd="0" destOrd="0" presId="urn:microsoft.com/office/officeart/2024/3/layout/verticalVisualTextBlock1"/>
    <dgm:cxn modelId="{7219228D-1719-456F-9717-9FC7F0F31163}" type="presParOf" srcId="{036CFC0B-7F02-4E72-9FCB-01437957E8FE}" destId="{96D67FA4-2DC7-4DD2-B9C8-F3F0966AB7F3}" srcOrd="1" destOrd="0" presId="urn:microsoft.com/office/officeart/2024/3/layout/verticalVisualTextBlock1"/>
    <dgm:cxn modelId="{BA8B49DE-99E9-4E5B-B2EA-3CEA2150700D}" type="presParOf" srcId="{036CFC0B-7F02-4E72-9FCB-01437957E8FE}" destId="{DDB5C1C6-EE18-401F-AE2A-0A452353AF32}" srcOrd="2" destOrd="0" presId="urn:microsoft.com/office/officeart/2024/3/layout/verticalVisualTextBlock1"/>
    <dgm:cxn modelId="{BC75A1FB-9A2D-4271-841D-7C721D35BF4D}" type="presParOf" srcId="{EA8DF1AE-A780-4935-81D3-EA4DBB439D5D}" destId="{238E50B8-7B60-41F9-9C60-AF5D752CB2A7}" srcOrd="3" destOrd="0" presId="urn:microsoft.com/office/officeart/2024/3/layout/verticalVisualTextBlock1"/>
    <dgm:cxn modelId="{E8C6F1FD-A67B-43BF-A19D-B3AD7E948975}" type="presParOf" srcId="{EA8DF1AE-A780-4935-81D3-EA4DBB439D5D}" destId="{39D7EAA9-B4B8-412E-B567-5C03111393FA}" srcOrd="4" destOrd="0" presId="urn:microsoft.com/office/officeart/2024/3/layout/verticalVisualTextBlock1"/>
    <dgm:cxn modelId="{4950B2C6-377D-4711-98FD-DABB82223CFC}" type="presParOf" srcId="{39D7EAA9-B4B8-412E-B567-5C03111393FA}" destId="{0BAF110B-16D9-4F40-A5B3-1FD008F607F2}" srcOrd="0" destOrd="0" presId="urn:microsoft.com/office/officeart/2024/3/layout/verticalVisualTextBlock1"/>
    <dgm:cxn modelId="{1ABDD1ED-B743-4B67-96CA-3044021DE3E6}" type="presParOf" srcId="{39D7EAA9-B4B8-412E-B567-5C03111393FA}" destId="{B0C77FFF-3504-4315-ABC8-1DF72D01A94F}" srcOrd="1" destOrd="0" presId="urn:microsoft.com/office/officeart/2024/3/layout/verticalVisualTextBlock1"/>
    <dgm:cxn modelId="{6BD8045F-1169-4565-B3CB-DF84E53072C6}" type="presParOf" srcId="{39D7EAA9-B4B8-412E-B567-5C03111393FA}" destId="{F7406D42-EFD8-483D-B1AB-DF8B15760EEB}"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F7E2D6-D435-4A76-82D7-B60C2C62FBE3}" type="doc">
      <dgm:prSet loTypeId="urn:microsoft.com/office/officeart/2024/3/layout/verticalVisualTextBlock1" loCatId="Picture" qsTypeId="urn:microsoft.com/office/officeart/2005/8/quickstyle/simple4" qsCatId="simple" csTypeId="urn:microsoft.com/office/officeart/2005/8/colors/colorful2" csCatId="colorful" phldr="1"/>
      <dgm:spPr/>
      <dgm:t>
        <a:bodyPr/>
        <a:lstStyle/>
        <a:p>
          <a:endParaRPr lang="en-US"/>
        </a:p>
      </dgm:t>
    </dgm:pt>
    <dgm:pt modelId="{B7260CF3-8886-4511-BEC1-518A727F7AAD}">
      <dgm:prSet/>
      <dgm:spPr/>
      <dgm:t>
        <a:bodyPr/>
        <a:lstStyle/>
        <a:p>
          <a:pPr>
            <a:lnSpc>
              <a:spcPct val="100000"/>
            </a:lnSpc>
            <a:defRPr b="1"/>
          </a:pPr>
          <a:r>
            <a:rPr lang="en-US"/>
            <a:t>Understanding Employee Needs</a:t>
          </a:r>
        </a:p>
      </dgm:t>
    </dgm:pt>
    <dgm:pt modelId="{30356137-158E-466E-96E5-68F2BB578375}" type="parTrans" cxnId="{4AD4921E-AC2D-4176-AE60-F67043B22FB5}">
      <dgm:prSet/>
      <dgm:spPr/>
      <dgm:t>
        <a:bodyPr/>
        <a:lstStyle/>
        <a:p>
          <a:endParaRPr lang="en-US"/>
        </a:p>
      </dgm:t>
    </dgm:pt>
    <dgm:pt modelId="{975289B0-94D3-4B7F-9CCD-3D6637352263}" type="sibTrans" cxnId="{4AD4921E-AC2D-4176-AE60-F67043B22FB5}">
      <dgm:prSet/>
      <dgm:spPr/>
      <dgm:t>
        <a:bodyPr/>
        <a:lstStyle/>
        <a:p>
          <a:pPr>
            <a:lnSpc>
              <a:spcPct val="100000"/>
            </a:lnSpc>
            <a:defRPr b="1"/>
          </a:pPr>
          <a:endParaRPr lang="en-US"/>
        </a:p>
      </dgm:t>
    </dgm:pt>
    <dgm:pt modelId="{204C7EBC-F90F-4528-98EB-26BE5AB1D969}">
      <dgm:prSet/>
      <dgm:spPr/>
      <dgm:t>
        <a:bodyPr/>
        <a:lstStyle/>
        <a:p>
          <a:pPr>
            <a:lnSpc>
              <a:spcPct val="100000"/>
            </a:lnSpc>
          </a:pPr>
          <a:r>
            <a:rPr lang="en-US"/>
            <a:t>Feedback loops allow organizations to gauge employee sentiments and better understand their needs, fostering a supportive work environment.</a:t>
          </a:r>
        </a:p>
      </dgm:t>
    </dgm:pt>
    <dgm:pt modelId="{7FDCEE07-F20E-4E6F-A07A-A0747891BC19}" type="parTrans" cxnId="{9077B9B5-6FC5-4501-BAAB-EE1503C6C47D}">
      <dgm:prSet/>
      <dgm:spPr/>
      <dgm:t>
        <a:bodyPr/>
        <a:lstStyle/>
        <a:p>
          <a:endParaRPr lang="en-US"/>
        </a:p>
      </dgm:t>
    </dgm:pt>
    <dgm:pt modelId="{9E2CF3FF-31E2-41E6-8B9A-C2C1CDF8C007}" type="sibTrans" cxnId="{9077B9B5-6FC5-4501-BAAB-EE1503C6C47D}">
      <dgm:prSet/>
      <dgm:spPr/>
      <dgm:t>
        <a:bodyPr/>
        <a:lstStyle/>
        <a:p>
          <a:endParaRPr lang="en-US"/>
        </a:p>
      </dgm:t>
    </dgm:pt>
    <dgm:pt modelId="{33E931F0-F0C5-418B-AD1A-C808698415EF}">
      <dgm:prSet/>
      <dgm:spPr/>
      <dgm:t>
        <a:bodyPr/>
        <a:lstStyle/>
        <a:p>
          <a:pPr>
            <a:lnSpc>
              <a:spcPct val="100000"/>
            </a:lnSpc>
            <a:defRPr b="1"/>
          </a:pPr>
          <a:r>
            <a:rPr lang="en-US"/>
            <a:t>Improving Engagement</a:t>
          </a:r>
        </a:p>
      </dgm:t>
    </dgm:pt>
    <dgm:pt modelId="{AF9521EC-0195-4B81-909A-C3876F08CDDB}" type="parTrans" cxnId="{CA93C5EB-6002-4408-A1F9-F1A6FCF8C72D}">
      <dgm:prSet/>
      <dgm:spPr/>
      <dgm:t>
        <a:bodyPr/>
        <a:lstStyle/>
        <a:p>
          <a:endParaRPr lang="en-US"/>
        </a:p>
      </dgm:t>
    </dgm:pt>
    <dgm:pt modelId="{ECB5C234-B8A5-46DA-99E8-973E91A477DB}" type="sibTrans" cxnId="{CA93C5EB-6002-4408-A1F9-F1A6FCF8C72D}">
      <dgm:prSet/>
      <dgm:spPr/>
      <dgm:t>
        <a:bodyPr/>
        <a:lstStyle/>
        <a:p>
          <a:pPr>
            <a:lnSpc>
              <a:spcPct val="100000"/>
            </a:lnSpc>
            <a:defRPr b="1"/>
          </a:pPr>
          <a:endParaRPr lang="en-US"/>
        </a:p>
      </dgm:t>
    </dgm:pt>
    <dgm:pt modelId="{1A0EB734-42AF-4FBD-A6F1-919F52B6FE21}">
      <dgm:prSet/>
      <dgm:spPr/>
      <dgm:t>
        <a:bodyPr/>
        <a:lstStyle/>
        <a:p>
          <a:pPr>
            <a:lnSpc>
              <a:spcPct val="100000"/>
            </a:lnSpc>
          </a:pPr>
          <a:r>
            <a:rPr lang="en-US"/>
            <a:t>By actively seeking feedback, organizations can boost employee engagement, ensuring that team members feel valued and motivated.</a:t>
          </a:r>
        </a:p>
      </dgm:t>
    </dgm:pt>
    <dgm:pt modelId="{3A455A23-3C9D-4B9A-9907-0136EC90D498}" type="parTrans" cxnId="{9143E92A-3D06-44E6-85D3-4811A0771DE9}">
      <dgm:prSet/>
      <dgm:spPr/>
      <dgm:t>
        <a:bodyPr/>
        <a:lstStyle/>
        <a:p>
          <a:endParaRPr lang="en-US"/>
        </a:p>
      </dgm:t>
    </dgm:pt>
    <dgm:pt modelId="{AE562DE3-348D-493E-8B17-E663C59D9A4D}" type="sibTrans" cxnId="{9143E92A-3D06-44E6-85D3-4811A0771DE9}">
      <dgm:prSet/>
      <dgm:spPr/>
      <dgm:t>
        <a:bodyPr/>
        <a:lstStyle/>
        <a:p>
          <a:endParaRPr lang="en-US"/>
        </a:p>
      </dgm:t>
    </dgm:pt>
    <dgm:pt modelId="{22EB1B31-7FA9-4CBD-A66D-75A3E1C00F00}">
      <dgm:prSet/>
      <dgm:spPr/>
      <dgm:t>
        <a:bodyPr/>
        <a:lstStyle/>
        <a:p>
          <a:pPr>
            <a:lnSpc>
              <a:spcPct val="100000"/>
            </a:lnSpc>
            <a:defRPr b="1"/>
          </a:pPr>
          <a:r>
            <a:rPr lang="en-US"/>
            <a:t>Regular Surveys</a:t>
          </a:r>
        </a:p>
      </dgm:t>
    </dgm:pt>
    <dgm:pt modelId="{0B323462-D8D8-4A23-8D54-25150BBD1867}" type="parTrans" cxnId="{6BB533E8-D6C6-4987-A4D0-13708CB6EA00}">
      <dgm:prSet/>
      <dgm:spPr/>
      <dgm:t>
        <a:bodyPr/>
        <a:lstStyle/>
        <a:p>
          <a:endParaRPr lang="en-US"/>
        </a:p>
      </dgm:t>
    </dgm:pt>
    <dgm:pt modelId="{022FBA83-4C21-44D7-B03F-601196E39551}" type="sibTrans" cxnId="{6BB533E8-D6C6-4987-A4D0-13708CB6EA00}">
      <dgm:prSet/>
      <dgm:spPr/>
      <dgm:t>
        <a:bodyPr/>
        <a:lstStyle/>
        <a:p>
          <a:endParaRPr lang="en-US"/>
        </a:p>
      </dgm:t>
    </dgm:pt>
    <dgm:pt modelId="{880B33E1-F382-4F8A-B9BD-200AF0E983A9}">
      <dgm:prSet/>
      <dgm:spPr/>
      <dgm:t>
        <a:bodyPr/>
        <a:lstStyle/>
        <a:p>
          <a:pPr>
            <a:lnSpc>
              <a:spcPct val="100000"/>
            </a:lnSpc>
          </a:pPr>
          <a:r>
            <a:rPr lang="en-US"/>
            <a:t>Conducting regular surveys helps capture employee opinions and insights, leading to informed decisions that enhance workplace satisfaction.</a:t>
          </a:r>
        </a:p>
      </dgm:t>
    </dgm:pt>
    <dgm:pt modelId="{530373EA-86FF-4F02-B5DC-F25A1C87CF52}" type="parTrans" cxnId="{ED89ABBC-DE72-4145-9682-F3AC26F41DC5}">
      <dgm:prSet/>
      <dgm:spPr/>
      <dgm:t>
        <a:bodyPr/>
        <a:lstStyle/>
        <a:p>
          <a:endParaRPr lang="en-US"/>
        </a:p>
      </dgm:t>
    </dgm:pt>
    <dgm:pt modelId="{7F643AEB-B353-4350-BA7A-4CC5FC5D0773}" type="sibTrans" cxnId="{ED89ABBC-DE72-4145-9682-F3AC26F41DC5}">
      <dgm:prSet/>
      <dgm:spPr/>
      <dgm:t>
        <a:bodyPr/>
        <a:lstStyle/>
        <a:p>
          <a:endParaRPr lang="en-US"/>
        </a:p>
      </dgm:t>
    </dgm:pt>
    <dgm:pt modelId="{361F3936-5AC4-42D2-AAF2-6D55084A424D}" type="pres">
      <dgm:prSet presAssocID="{39F7E2D6-D435-4A76-82D7-B60C2C62FBE3}" presName="Root" presStyleCnt="0">
        <dgm:presLayoutVars>
          <dgm:dir/>
          <dgm:resizeHandles val="exact"/>
        </dgm:presLayoutVars>
      </dgm:prSet>
      <dgm:spPr/>
    </dgm:pt>
    <dgm:pt modelId="{721C31C3-747B-493B-A72A-EA2294DE4795}" type="pres">
      <dgm:prSet presAssocID="{B7260CF3-8886-4511-BEC1-518A727F7AAD}" presName="Composite" presStyleCnt="0"/>
      <dgm:spPr/>
    </dgm:pt>
    <dgm:pt modelId="{26D43B78-1242-436E-865E-A804EAA194B7}" type="pres">
      <dgm:prSet presAssocID="{B7260CF3-8886-4511-BEC1-518A727F7AAD}" presName="Pictur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r="-10" b="-10"/>
          <a:stretch>
            <a:fillRect/>
          </a:stretch>
        </a:blipFill>
      </dgm:spPr>
      <dgm:extLst>
        <a:ext uri="{E40237B7-FDA0-4F09-8148-C483321AD2D9}">
          <dgm14:cNvPr xmlns:dgm14="http://schemas.microsoft.com/office/drawing/2010/diagram" id="0" name="" descr="Social media people communication message speech bubble&#10;&#10;++The World map texture derived from public domain NASA: http://visibleearth.nasa.gov.&#10;Traced in Illustrator. File created on November 29 2018++"/>
        </a:ext>
      </dgm:extLst>
    </dgm:pt>
    <dgm:pt modelId="{CDC43D54-62AF-40D3-B22E-02D269E4ABA5}" type="pres">
      <dgm:prSet presAssocID="{B7260CF3-8886-4511-BEC1-518A727F7AAD}" presName="Subtitle" presStyleLbl="revTx" presStyleIdx="0" presStyleCnt="6">
        <dgm:presLayoutVars>
          <dgm:chMax val="0"/>
          <dgm:bulletEnabled/>
        </dgm:presLayoutVars>
      </dgm:prSet>
      <dgm:spPr/>
    </dgm:pt>
    <dgm:pt modelId="{ECAB4C07-8D4E-4A6C-9ED6-066223D42214}" type="pres">
      <dgm:prSet presAssocID="{B7260CF3-8886-4511-BEC1-518A727F7AAD}" presName="Description" presStyleLbl="revTx" presStyleIdx="1" presStyleCnt="6">
        <dgm:presLayoutVars>
          <dgm:bulletEnabled/>
        </dgm:presLayoutVars>
      </dgm:prSet>
      <dgm:spPr/>
    </dgm:pt>
    <dgm:pt modelId="{A7A9F1A5-476A-4316-8488-54A44D05AF2B}" type="pres">
      <dgm:prSet presAssocID="{975289B0-94D3-4B7F-9CCD-3D6637352263}" presName="sibTrans" presStyleLbl="sibTrans2D1" presStyleIdx="0" presStyleCnt="0"/>
      <dgm:spPr/>
    </dgm:pt>
    <dgm:pt modelId="{10501475-E9B6-4BC0-91C4-7D3898FBBBBD}" type="pres">
      <dgm:prSet presAssocID="{33E931F0-F0C5-418B-AD1A-C808698415EF}" presName="Composite" presStyleCnt="0"/>
      <dgm:spPr/>
    </dgm:pt>
    <dgm:pt modelId="{9416B78E-428E-4EF7-9FB3-DB286D0701EE}" type="pres">
      <dgm:prSet presAssocID="{33E931F0-F0C5-418B-AD1A-C808698415EF}" presName="Picture"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l="2626" r="30870" b="-6"/>
          <a:stretch>
            <a:fillRect l="-25000" r="-25000"/>
          </a:stretch>
        </a:blipFill>
      </dgm:spPr>
      <dgm:extLst>
        <a:ext uri="{E40237B7-FDA0-4F09-8148-C483321AD2D9}">
          <dgm14:cNvPr xmlns:dgm14="http://schemas.microsoft.com/office/drawing/2010/diagram" id="0" name="" descr="People talking at workplace"/>
        </a:ext>
      </dgm:extLst>
    </dgm:pt>
    <dgm:pt modelId="{5DEA69CF-EFBD-45DD-B770-B83CA0ABFA1D}" type="pres">
      <dgm:prSet presAssocID="{33E931F0-F0C5-418B-AD1A-C808698415EF}" presName="Subtitle" presStyleLbl="revTx" presStyleIdx="2" presStyleCnt="6">
        <dgm:presLayoutVars>
          <dgm:chMax val="0"/>
          <dgm:bulletEnabled/>
        </dgm:presLayoutVars>
      </dgm:prSet>
      <dgm:spPr/>
    </dgm:pt>
    <dgm:pt modelId="{E3E81A0D-F3E5-46E3-B9F3-487149274AC3}" type="pres">
      <dgm:prSet presAssocID="{33E931F0-F0C5-418B-AD1A-C808698415EF}" presName="Description" presStyleLbl="revTx" presStyleIdx="3" presStyleCnt="6">
        <dgm:presLayoutVars>
          <dgm:bulletEnabled/>
        </dgm:presLayoutVars>
      </dgm:prSet>
      <dgm:spPr/>
    </dgm:pt>
    <dgm:pt modelId="{7C6535D4-29F9-4604-AFB1-B31FEF3C9575}" type="pres">
      <dgm:prSet presAssocID="{ECB5C234-B8A5-46DA-99E8-973E91A477DB}" presName="sibTrans" presStyleLbl="sibTrans2D1" presStyleIdx="0" presStyleCnt="0"/>
      <dgm:spPr/>
    </dgm:pt>
    <dgm:pt modelId="{073A11B2-9E81-4B9E-8A07-4B3F480D8E1F}" type="pres">
      <dgm:prSet presAssocID="{22EB1B31-7FA9-4CBD-A66D-75A3E1C00F00}" presName="Composite" presStyleCnt="0"/>
      <dgm:spPr/>
    </dgm:pt>
    <dgm:pt modelId="{AA1F10C6-B1C0-44BD-BE7B-FC6388E3E64C}" type="pres">
      <dgm:prSet presAssocID="{22EB1B31-7FA9-4CBD-A66D-75A3E1C00F00}" presName="Picture"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l="27246" r="6249" b="-6"/>
          <a:stretch>
            <a:fillRect l="-25000" r="-25000"/>
          </a:stretch>
        </a:blipFill>
      </dgm:spPr>
      <dgm:extLst>
        <a:ext uri="{E40237B7-FDA0-4F09-8148-C483321AD2D9}">
          <dgm14:cNvPr xmlns:dgm14="http://schemas.microsoft.com/office/drawing/2010/diagram" id="0" name="" descr="Invisible hand chooses female candidate. Job Interview/Gender Equality/Affirmative Action concept."/>
        </a:ext>
      </dgm:extLst>
    </dgm:pt>
    <dgm:pt modelId="{D66F8BCF-FD46-4AFA-B969-E0C19534F7F6}" type="pres">
      <dgm:prSet presAssocID="{22EB1B31-7FA9-4CBD-A66D-75A3E1C00F00}" presName="Subtitle" presStyleLbl="revTx" presStyleIdx="4" presStyleCnt="6">
        <dgm:presLayoutVars>
          <dgm:chMax val="0"/>
          <dgm:bulletEnabled/>
        </dgm:presLayoutVars>
      </dgm:prSet>
      <dgm:spPr/>
    </dgm:pt>
    <dgm:pt modelId="{D8CEC1CC-0CEB-495C-9052-63D1625E8139}" type="pres">
      <dgm:prSet presAssocID="{22EB1B31-7FA9-4CBD-A66D-75A3E1C00F00}" presName="Description" presStyleLbl="revTx" presStyleIdx="5" presStyleCnt="6">
        <dgm:presLayoutVars>
          <dgm:bulletEnabled/>
        </dgm:presLayoutVars>
      </dgm:prSet>
      <dgm:spPr/>
    </dgm:pt>
  </dgm:ptLst>
  <dgm:cxnLst>
    <dgm:cxn modelId="{4AD4921E-AC2D-4176-AE60-F67043B22FB5}" srcId="{39F7E2D6-D435-4A76-82D7-B60C2C62FBE3}" destId="{B7260CF3-8886-4511-BEC1-518A727F7AAD}" srcOrd="0" destOrd="0" parTransId="{30356137-158E-466E-96E5-68F2BB578375}" sibTransId="{975289B0-94D3-4B7F-9CCD-3D6637352263}"/>
    <dgm:cxn modelId="{9143E92A-3D06-44E6-85D3-4811A0771DE9}" srcId="{33E931F0-F0C5-418B-AD1A-C808698415EF}" destId="{1A0EB734-42AF-4FBD-A6F1-919F52B6FE21}" srcOrd="0" destOrd="0" parTransId="{3A455A23-3C9D-4B9A-9907-0136EC90D498}" sibTransId="{AE562DE3-348D-493E-8B17-E663C59D9A4D}"/>
    <dgm:cxn modelId="{8CD50D33-2003-4E78-BD01-8986FF179C7B}" type="presOf" srcId="{204C7EBC-F90F-4528-98EB-26BE5AB1D969}" destId="{ECAB4C07-8D4E-4A6C-9ED6-066223D42214}" srcOrd="0" destOrd="0" presId="urn:microsoft.com/office/officeart/2024/3/layout/verticalVisualTextBlock1"/>
    <dgm:cxn modelId="{8A4E7062-EDB8-4989-A732-602E2599C043}" type="presOf" srcId="{880B33E1-F382-4F8A-B9BD-200AF0E983A9}" destId="{D8CEC1CC-0CEB-495C-9052-63D1625E8139}" srcOrd="0" destOrd="0" presId="urn:microsoft.com/office/officeart/2024/3/layout/verticalVisualTextBlock1"/>
    <dgm:cxn modelId="{B7DBFB4A-1E13-411B-9095-F35043E1CE51}" type="presOf" srcId="{39F7E2D6-D435-4A76-82D7-B60C2C62FBE3}" destId="{361F3936-5AC4-42D2-AAF2-6D55084A424D}" srcOrd="0" destOrd="0" presId="urn:microsoft.com/office/officeart/2024/3/layout/verticalVisualTextBlock1"/>
    <dgm:cxn modelId="{41233371-E304-492D-B43D-201EA4870072}" type="presOf" srcId="{1A0EB734-42AF-4FBD-A6F1-919F52B6FE21}" destId="{E3E81A0D-F3E5-46E3-B9F3-487149274AC3}" srcOrd="0" destOrd="0" presId="urn:microsoft.com/office/officeart/2024/3/layout/verticalVisualTextBlock1"/>
    <dgm:cxn modelId="{E3ACFE94-5FF6-4D35-99AE-D6CCF576FE38}" type="presOf" srcId="{B7260CF3-8886-4511-BEC1-518A727F7AAD}" destId="{CDC43D54-62AF-40D3-B22E-02D269E4ABA5}" srcOrd="0" destOrd="0" presId="urn:microsoft.com/office/officeart/2024/3/layout/verticalVisualTextBlock1"/>
    <dgm:cxn modelId="{9077B9B5-6FC5-4501-BAAB-EE1503C6C47D}" srcId="{B7260CF3-8886-4511-BEC1-518A727F7AAD}" destId="{204C7EBC-F90F-4528-98EB-26BE5AB1D969}" srcOrd="0" destOrd="0" parTransId="{7FDCEE07-F20E-4E6F-A07A-A0747891BC19}" sibTransId="{9E2CF3FF-31E2-41E6-8B9A-C2C1CDF8C007}"/>
    <dgm:cxn modelId="{ED89ABBC-DE72-4145-9682-F3AC26F41DC5}" srcId="{22EB1B31-7FA9-4CBD-A66D-75A3E1C00F00}" destId="{880B33E1-F382-4F8A-B9BD-200AF0E983A9}" srcOrd="0" destOrd="0" parTransId="{530373EA-86FF-4F02-B5DC-F25A1C87CF52}" sibTransId="{7F643AEB-B353-4350-BA7A-4CC5FC5D0773}"/>
    <dgm:cxn modelId="{F67130D8-0F52-47BA-9BBF-3F1EF81FBE11}" type="presOf" srcId="{33E931F0-F0C5-418B-AD1A-C808698415EF}" destId="{5DEA69CF-EFBD-45DD-B770-B83CA0ABFA1D}" srcOrd="0" destOrd="0" presId="urn:microsoft.com/office/officeart/2024/3/layout/verticalVisualTextBlock1"/>
    <dgm:cxn modelId="{F2F59FE1-A37C-4A78-8046-6A1A684AD4E9}" type="presOf" srcId="{ECB5C234-B8A5-46DA-99E8-973E91A477DB}" destId="{7C6535D4-29F9-4604-AFB1-B31FEF3C9575}" srcOrd="0" destOrd="0" presId="urn:microsoft.com/office/officeart/2024/3/layout/verticalVisualTextBlock1"/>
    <dgm:cxn modelId="{6BB533E8-D6C6-4987-A4D0-13708CB6EA00}" srcId="{39F7E2D6-D435-4A76-82D7-B60C2C62FBE3}" destId="{22EB1B31-7FA9-4CBD-A66D-75A3E1C00F00}" srcOrd="2" destOrd="0" parTransId="{0B323462-D8D8-4A23-8D54-25150BBD1867}" sibTransId="{022FBA83-4C21-44D7-B03F-601196E39551}"/>
    <dgm:cxn modelId="{CA93C5EB-6002-4408-A1F9-F1A6FCF8C72D}" srcId="{39F7E2D6-D435-4A76-82D7-B60C2C62FBE3}" destId="{33E931F0-F0C5-418B-AD1A-C808698415EF}" srcOrd="1" destOrd="0" parTransId="{AF9521EC-0195-4B81-909A-C3876F08CDDB}" sibTransId="{ECB5C234-B8A5-46DA-99E8-973E91A477DB}"/>
    <dgm:cxn modelId="{5FCA3DF8-5E84-408A-A0E4-DF69C4B185D5}" type="presOf" srcId="{22EB1B31-7FA9-4CBD-A66D-75A3E1C00F00}" destId="{D66F8BCF-FD46-4AFA-B969-E0C19534F7F6}" srcOrd="0" destOrd="0" presId="urn:microsoft.com/office/officeart/2024/3/layout/verticalVisualTextBlock1"/>
    <dgm:cxn modelId="{36F23FF9-4A06-49E1-B4C8-57A756CDBC66}" type="presOf" srcId="{975289B0-94D3-4B7F-9CCD-3D6637352263}" destId="{A7A9F1A5-476A-4316-8488-54A44D05AF2B}" srcOrd="0" destOrd="0" presId="urn:microsoft.com/office/officeart/2024/3/layout/verticalVisualTextBlock1"/>
    <dgm:cxn modelId="{85716A37-C49D-409A-84BA-FEA0CE12301D}" type="presParOf" srcId="{361F3936-5AC4-42D2-AAF2-6D55084A424D}" destId="{721C31C3-747B-493B-A72A-EA2294DE4795}" srcOrd="0" destOrd="0" presId="urn:microsoft.com/office/officeart/2024/3/layout/verticalVisualTextBlock1"/>
    <dgm:cxn modelId="{9F02CF55-EF32-4879-BEA3-4EB075564FA2}" type="presParOf" srcId="{721C31C3-747B-493B-A72A-EA2294DE4795}" destId="{26D43B78-1242-436E-865E-A804EAA194B7}" srcOrd="0" destOrd="0" presId="urn:microsoft.com/office/officeart/2024/3/layout/verticalVisualTextBlock1"/>
    <dgm:cxn modelId="{7356CD8E-3AE8-4E93-A59D-B26B17FFBE9A}" type="presParOf" srcId="{721C31C3-747B-493B-A72A-EA2294DE4795}" destId="{CDC43D54-62AF-40D3-B22E-02D269E4ABA5}" srcOrd="1" destOrd="0" presId="urn:microsoft.com/office/officeart/2024/3/layout/verticalVisualTextBlock1"/>
    <dgm:cxn modelId="{5D0868F4-73D9-4C3E-89B3-FCBB9730101F}" type="presParOf" srcId="{721C31C3-747B-493B-A72A-EA2294DE4795}" destId="{ECAB4C07-8D4E-4A6C-9ED6-066223D42214}" srcOrd="2" destOrd="0" presId="urn:microsoft.com/office/officeart/2024/3/layout/verticalVisualTextBlock1"/>
    <dgm:cxn modelId="{9CD1A6D0-5D59-49B5-8C79-9A75E5305C90}" type="presParOf" srcId="{361F3936-5AC4-42D2-AAF2-6D55084A424D}" destId="{A7A9F1A5-476A-4316-8488-54A44D05AF2B}" srcOrd="1" destOrd="0" presId="urn:microsoft.com/office/officeart/2024/3/layout/verticalVisualTextBlock1"/>
    <dgm:cxn modelId="{8FA32ECF-7C81-4483-AC13-C9BB59A3EA3A}" type="presParOf" srcId="{361F3936-5AC4-42D2-AAF2-6D55084A424D}" destId="{10501475-E9B6-4BC0-91C4-7D3898FBBBBD}" srcOrd="2" destOrd="0" presId="urn:microsoft.com/office/officeart/2024/3/layout/verticalVisualTextBlock1"/>
    <dgm:cxn modelId="{0C41568F-23B8-4B74-ADB4-9A23A1194436}" type="presParOf" srcId="{10501475-E9B6-4BC0-91C4-7D3898FBBBBD}" destId="{9416B78E-428E-4EF7-9FB3-DB286D0701EE}" srcOrd="0" destOrd="0" presId="urn:microsoft.com/office/officeart/2024/3/layout/verticalVisualTextBlock1"/>
    <dgm:cxn modelId="{0054FD18-C12A-4750-967C-2BA2F0272C56}" type="presParOf" srcId="{10501475-E9B6-4BC0-91C4-7D3898FBBBBD}" destId="{5DEA69CF-EFBD-45DD-B770-B83CA0ABFA1D}" srcOrd="1" destOrd="0" presId="urn:microsoft.com/office/officeart/2024/3/layout/verticalVisualTextBlock1"/>
    <dgm:cxn modelId="{13F61468-E828-41BC-BCBA-8BE09FA4F436}" type="presParOf" srcId="{10501475-E9B6-4BC0-91C4-7D3898FBBBBD}" destId="{E3E81A0D-F3E5-46E3-B9F3-487149274AC3}" srcOrd="2" destOrd="0" presId="urn:microsoft.com/office/officeart/2024/3/layout/verticalVisualTextBlock1"/>
    <dgm:cxn modelId="{AFEB68AD-3E7D-46AC-893F-3C830443E1FC}" type="presParOf" srcId="{361F3936-5AC4-42D2-AAF2-6D55084A424D}" destId="{7C6535D4-29F9-4604-AFB1-B31FEF3C9575}" srcOrd="3" destOrd="0" presId="urn:microsoft.com/office/officeart/2024/3/layout/verticalVisualTextBlock1"/>
    <dgm:cxn modelId="{ED8639D4-663C-4E15-B54E-A20D5DCA9A9C}" type="presParOf" srcId="{361F3936-5AC4-42D2-AAF2-6D55084A424D}" destId="{073A11B2-9E81-4B9E-8A07-4B3F480D8E1F}" srcOrd="4" destOrd="0" presId="urn:microsoft.com/office/officeart/2024/3/layout/verticalVisualTextBlock1"/>
    <dgm:cxn modelId="{60E9F9E2-39B9-4B35-A25A-3D498F44B248}" type="presParOf" srcId="{073A11B2-9E81-4B9E-8A07-4B3F480D8E1F}" destId="{AA1F10C6-B1C0-44BD-BE7B-FC6388E3E64C}" srcOrd="0" destOrd="0" presId="urn:microsoft.com/office/officeart/2024/3/layout/verticalVisualTextBlock1"/>
    <dgm:cxn modelId="{509EDD55-FCBE-4674-AEDF-E9D6B45676F0}" type="presParOf" srcId="{073A11B2-9E81-4B9E-8A07-4B3F480D8E1F}" destId="{D66F8BCF-FD46-4AFA-B969-E0C19534F7F6}" srcOrd="1" destOrd="0" presId="urn:microsoft.com/office/officeart/2024/3/layout/verticalVisualTextBlock1"/>
    <dgm:cxn modelId="{864A1E2F-B743-40B4-A004-BC1407187DE2}" type="presParOf" srcId="{073A11B2-9E81-4B9E-8A07-4B3F480D8E1F}" destId="{D8CEC1CC-0CEB-495C-9052-63D1625E8139}"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EB7E52-A89A-4851-B9D5-017EF997395E}" type="doc">
      <dgm:prSet loTypeId="urn:microsoft.com/office/officeart/2024/3/layout/verticalVisualTextBlock1" loCatId="Picture" qsTypeId="urn:microsoft.com/office/officeart/2005/8/quickstyle/simple4" qsCatId="simple" csTypeId="urn:microsoft.com/office/officeart/2005/8/colors/accent2_2" csCatId="accent2" phldr="1"/>
      <dgm:spPr/>
      <dgm:t>
        <a:bodyPr/>
        <a:lstStyle/>
        <a:p>
          <a:endParaRPr lang="en-US"/>
        </a:p>
      </dgm:t>
    </dgm:pt>
    <dgm:pt modelId="{B323366C-D70A-42F4-B53B-764488782D72}">
      <dgm:prSet/>
      <dgm:spPr/>
      <dgm:t>
        <a:bodyPr/>
        <a:lstStyle/>
        <a:p>
          <a:pPr>
            <a:defRPr b="1"/>
          </a:pPr>
          <a:r>
            <a:rPr lang="en-US"/>
            <a:t>Boosting Employee Morale</a:t>
          </a:r>
        </a:p>
      </dgm:t>
    </dgm:pt>
    <dgm:pt modelId="{1BE0B64A-911E-4B2F-9AE4-03177586757E}" type="parTrans" cxnId="{740F2B6D-0939-4B54-A598-544B1E503520}">
      <dgm:prSet/>
      <dgm:spPr/>
      <dgm:t>
        <a:bodyPr/>
        <a:lstStyle/>
        <a:p>
          <a:endParaRPr lang="en-US"/>
        </a:p>
      </dgm:t>
    </dgm:pt>
    <dgm:pt modelId="{FB13257F-85C0-41B7-A60C-5CBC367966A5}" type="sibTrans" cxnId="{740F2B6D-0939-4B54-A598-544B1E503520}">
      <dgm:prSet/>
      <dgm:spPr/>
      <dgm:t>
        <a:bodyPr/>
        <a:lstStyle/>
        <a:p>
          <a:pPr>
            <a:defRPr b="1"/>
          </a:pPr>
          <a:endParaRPr lang="en-US"/>
        </a:p>
      </dgm:t>
    </dgm:pt>
    <dgm:pt modelId="{B393AB88-A1D7-43D9-9EA7-DC9F865A439E}">
      <dgm:prSet/>
      <dgm:spPr/>
      <dgm:t>
        <a:bodyPr/>
        <a:lstStyle/>
        <a:p>
          <a:r>
            <a:rPr lang="en-US"/>
            <a:t>Recognizing employee achievements significantly boosts morale, encouraging them to perform at their best.</a:t>
          </a:r>
        </a:p>
      </dgm:t>
    </dgm:pt>
    <dgm:pt modelId="{F39889CE-6443-44E7-AC60-97F88113DBCB}" type="parTrans" cxnId="{77957918-04D0-4973-A928-370057DC17C6}">
      <dgm:prSet/>
      <dgm:spPr/>
      <dgm:t>
        <a:bodyPr/>
        <a:lstStyle/>
        <a:p>
          <a:endParaRPr lang="en-US"/>
        </a:p>
      </dgm:t>
    </dgm:pt>
    <dgm:pt modelId="{71000E13-DB05-44C4-B2B2-D97CD6E73974}" type="sibTrans" cxnId="{77957918-04D0-4973-A928-370057DC17C6}">
      <dgm:prSet/>
      <dgm:spPr/>
      <dgm:t>
        <a:bodyPr/>
        <a:lstStyle/>
        <a:p>
          <a:endParaRPr lang="en-US"/>
        </a:p>
      </dgm:t>
    </dgm:pt>
    <dgm:pt modelId="{FB144175-F9AB-4C3F-8EEC-EC1838104E59}">
      <dgm:prSet/>
      <dgm:spPr/>
      <dgm:t>
        <a:bodyPr/>
        <a:lstStyle/>
        <a:p>
          <a:pPr>
            <a:defRPr b="1"/>
          </a:pPr>
          <a:r>
            <a:rPr lang="en-US"/>
            <a:t>Fostering Team Belonging</a:t>
          </a:r>
        </a:p>
      </dgm:t>
    </dgm:pt>
    <dgm:pt modelId="{62E7C9E4-D3C0-4933-BD01-C9A477635876}" type="parTrans" cxnId="{0E2562DA-3936-4212-BF03-9DAF1A3D7852}">
      <dgm:prSet/>
      <dgm:spPr/>
      <dgm:t>
        <a:bodyPr/>
        <a:lstStyle/>
        <a:p>
          <a:endParaRPr lang="en-US"/>
        </a:p>
      </dgm:t>
    </dgm:pt>
    <dgm:pt modelId="{CF24E879-08EC-4F66-97F7-B9A664110767}" type="sibTrans" cxnId="{0E2562DA-3936-4212-BF03-9DAF1A3D7852}">
      <dgm:prSet/>
      <dgm:spPr/>
      <dgm:t>
        <a:bodyPr/>
        <a:lstStyle/>
        <a:p>
          <a:pPr>
            <a:defRPr b="1"/>
          </a:pPr>
          <a:endParaRPr lang="en-US"/>
        </a:p>
      </dgm:t>
    </dgm:pt>
    <dgm:pt modelId="{4636E9F7-0450-49E8-84AD-408CC802EEB1}">
      <dgm:prSet/>
      <dgm:spPr/>
      <dgm:t>
        <a:bodyPr/>
        <a:lstStyle/>
        <a:p>
          <a:r>
            <a:rPr lang="en-US"/>
            <a:t>Celebrating milestones fosters a strong sense of belonging among employees, enhancing team cohesion.</a:t>
          </a:r>
        </a:p>
      </dgm:t>
    </dgm:pt>
    <dgm:pt modelId="{06AD4F7A-7F55-457C-B518-FB18ABA0C389}" type="parTrans" cxnId="{2AC8D5AF-512D-4B9B-B4EF-6A2271765F9B}">
      <dgm:prSet/>
      <dgm:spPr/>
      <dgm:t>
        <a:bodyPr/>
        <a:lstStyle/>
        <a:p>
          <a:endParaRPr lang="en-US"/>
        </a:p>
      </dgm:t>
    </dgm:pt>
    <dgm:pt modelId="{67AE47A4-BE2B-405E-985D-7283962AC9C0}" type="sibTrans" cxnId="{2AC8D5AF-512D-4B9B-B4EF-6A2271765F9B}">
      <dgm:prSet/>
      <dgm:spPr/>
      <dgm:t>
        <a:bodyPr/>
        <a:lstStyle/>
        <a:p>
          <a:endParaRPr lang="en-US"/>
        </a:p>
      </dgm:t>
    </dgm:pt>
    <dgm:pt modelId="{CDFFD5D1-E8B0-4A2E-ADA4-5BD93B480BBC}">
      <dgm:prSet/>
      <dgm:spPr/>
      <dgm:t>
        <a:bodyPr/>
        <a:lstStyle/>
        <a:p>
          <a:pPr>
            <a:defRPr b="1"/>
          </a:pPr>
          <a:r>
            <a:rPr lang="en-US"/>
            <a:t>Positive Company Culture</a:t>
          </a:r>
        </a:p>
      </dgm:t>
    </dgm:pt>
    <dgm:pt modelId="{525D91DA-E2D6-4E0C-9A53-3074A21E0722}" type="parTrans" cxnId="{226CA852-029C-4FE6-8FE0-594CD5D33B6B}">
      <dgm:prSet/>
      <dgm:spPr/>
      <dgm:t>
        <a:bodyPr/>
        <a:lstStyle/>
        <a:p>
          <a:endParaRPr lang="en-US"/>
        </a:p>
      </dgm:t>
    </dgm:pt>
    <dgm:pt modelId="{E048F640-DBAC-4150-BF0B-5616D7BDC852}" type="sibTrans" cxnId="{226CA852-029C-4FE6-8FE0-594CD5D33B6B}">
      <dgm:prSet/>
      <dgm:spPr/>
      <dgm:t>
        <a:bodyPr/>
        <a:lstStyle/>
        <a:p>
          <a:endParaRPr lang="en-US"/>
        </a:p>
      </dgm:t>
    </dgm:pt>
    <dgm:pt modelId="{F455C06C-B887-4E4D-9C2E-E767069C3EA8}">
      <dgm:prSet/>
      <dgm:spPr/>
      <dgm:t>
        <a:bodyPr/>
        <a:lstStyle/>
        <a:p>
          <a:r>
            <a:rPr lang="en-US"/>
            <a:t>Sharing these celebrations on social media reinforces a positive company culture and attracts top talent.</a:t>
          </a:r>
        </a:p>
      </dgm:t>
    </dgm:pt>
    <dgm:pt modelId="{E5F82CE3-2F28-4DD4-ADE3-18A05A2789BC}" type="parTrans" cxnId="{6F470A85-6511-4773-9583-91CB2CF8CCEE}">
      <dgm:prSet/>
      <dgm:spPr/>
      <dgm:t>
        <a:bodyPr/>
        <a:lstStyle/>
        <a:p>
          <a:endParaRPr lang="en-US"/>
        </a:p>
      </dgm:t>
    </dgm:pt>
    <dgm:pt modelId="{000A4A95-DB0F-430E-BD1B-4BBEF0CFB9A3}" type="sibTrans" cxnId="{6F470A85-6511-4773-9583-91CB2CF8CCEE}">
      <dgm:prSet/>
      <dgm:spPr/>
      <dgm:t>
        <a:bodyPr/>
        <a:lstStyle/>
        <a:p>
          <a:endParaRPr lang="en-US"/>
        </a:p>
      </dgm:t>
    </dgm:pt>
    <dgm:pt modelId="{71977B3A-2565-4364-A1A7-3F5791736163}" type="pres">
      <dgm:prSet presAssocID="{9AEB7E52-A89A-4851-B9D5-017EF997395E}" presName="Root" presStyleCnt="0">
        <dgm:presLayoutVars>
          <dgm:dir/>
          <dgm:resizeHandles val="exact"/>
        </dgm:presLayoutVars>
      </dgm:prSet>
      <dgm:spPr/>
    </dgm:pt>
    <dgm:pt modelId="{432590C9-1331-49FB-8B08-402B689B3D2C}" type="pres">
      <dgm:prSet presAssocID="{B323366C-D70A-42F4-B53B-764488782D72}" presName="Composite" presStyleCnt="0"/>
      <dgm:spPr/>
    </dgm:pt>
    <dgm:pt modelId="{2723D215-E41D-478C-AC3C-D12BA88D4500}" type="pres">
      <dgm:prSet presAssocID="{B323366C-D70A-42F4-B53B-764488782D72}" presName="Pictur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l="20883" r="12370" b="4"/>
          <a:stretch>
            <a:fillRect l="-25000" r="-25000"/>
          </a:stretch>
        </a:blipFill>
      </dgm:spPr>
      <dgm:extLst>
        <a:ext uri="{E40237B7-FDA0-4F09-8148-C483321AD2D9}">
          <dgm14:cNvPr xmlns:dgm14="http://schemas.microsoft.com/office/drawing/2010/diagram" id="0" name="" descr="Cheerful group of businesspeople winning the cup with hands up."/>
        </a:ext>
      </dgm:extLst>
    </dgm:pt>
    <dgm:pt modelId="{2F2F26D0-A850-4D55-874A-F729BD4C8B2D}" type="pres">
      <dgm:prSet presAssocID="{B323366C-D70A-42F4-B53B-764488782D72}" presName="Subtitle" presStyleLbl="revTx" presStyleIdx="0" presStyleCnt="6">
        <dgm:presLayoutVars>
          <dgm:chMax val="0"/>
          <dgm:bulletEnabled/>
        </dgm:presLayoutVars>
      </dgm:prSet>
      <dgm:spPr/>
    </dgm:pt>
    <dgm:pt modelId="{5C35E904-51BF-4B1A-8BA0-E3289065C9C5}" type="pres">
      <dgm:prSet presAssocID="{B323366C-D70A-42F4-B53B-764488782D72}" presName="Description" presStyleLbl="revTx" presStyleIdx="1" presStyleCnt="6">
        <dgm:presLayoutVars>
          <dgm:bulletEnabled/>
        </dgm:presLayoutVars>
      </dgm:prSet>
      <dgm:spPr/>
    </dgm:pt>
    <dgm:pt modelId="{3FE99F88-1BA8-4E27-AF0B-59C93C9B0CD8}" type="pres">
      <dgm:prSet presAssocID="{FB13257F-85C0-41B7-A60C-5CBC367966A5}" presName="sibTrans" presStyleLbl="sibTrans2D1" presStyleIdx="0" presStyleCnt="0"/>
      <dgm:spPr/>
    </dgm:pt>
    <dgm:pt modelId="{5662890D-CAD3-4DF8-BC4B-5AAF8E0ACF5F}" type="pres">
      <dgm:prSet presAssocID="{FB144175-F9AB-4C3F-8EEC-EC1838104E59}" presName="Composite" presStyleCnt="0"/>
      <dgm:spPr/>
    </dgm:pt>
    <dgm:pt modelId="{355F7DF2-D0E1-455A-BF20-37054E9DCAFE}" type="pres">
      <dgm:prSet presAssocID="{FB144175-F9AB-4C3F-8EEC-EC1838104E59}" presName="Picture"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r="-9" b="27244"/>
          <a:stretch>
            <a:fillRect t="-19000" b="-19000"/>
          </a:stretch>
        </a:blipFill>
      </dgm:spPr>
      <dgm:extLst>
        <a:ext uri="{E40237B7-FDA0-4F09-8148-C483321AD2D9}">
          <dgm14:cNvPr xmlns:dgm14="http://schemas.microsoft.com/office/drawing/2010/diagram" id="0" name="" descr="Shot of a group of businesspeople high fiving in an office"/>
        </a:ext>
      </dgm:extLst>
    </dgm:pt>
    <dgm:pt modelId="{4D250376-CD85-459F-B04A-29A4C8C1B13A}" type="pres">
      <dgm:prSet presAssocID="{FB144175-F9AB-4C3F-8EEC-EC1838104E59}" presName="Subtitle" presStyleLbl="revTx" presStyleIdx="2" presStyleCnt="6">
        <dgm:presLayoutVars>
          <dgm:chMax val="0"/>
          <dgm:bulletEnabled/>
        </dgm:presLayoutVars>
      </dgm:prSet>
      <dgm:spPr/>
    </dgm:pt>
    <dgm:pt modelId="{406E09F7-1147-458A-BCF8-60872D403B52}" type="pres">
      <dgm:prSet presAssocID="{FB144175-F9AB-4C3F-8EEC-EC1838104E59}" presName="Description" presStyleLbl="revTx" presStyleIdx="3" presStyleCnt="6">
        <dgm:presLayoutVars>
          <dgm:bulletEnabled/>
        </dgm:presLayoutVars>
      </dgm:prSet>
      <dgm:spPr/>
    </dgm:pt>
    <dgm:pt modelId="{D3B842A2-C98D-4377-BEFE-F450D067EDF8}" type="pres">
      <dgm:prSet presAssocID="{CF24E879-08EC-4F66-97F7-B9A664110767}" presName="sibTrans" presStyleLbl="sibTrans2D1" presStyleIdx="0" presStyleCnt="0"/>
      <dgm:spPr/>
    </dgm:pt>
    <dgm:pt modelId="{B9AF2BD4-0237-4B76-834F-A9E6C96027BF}" type="pres">
      <dgm:prSet presAssocID="{CDFFD5D1-E8B0-4A2E-ADA4-5BD93B480BBC}" presName="Composite" presStyleCnt="0"/>
      <dgm:spPr/>
    </dgm:pt>
    <dgm:pt modelId="{318DC47B-7BEC-4FAF-A464-6202C17865C1}" type="pres">
      <dgm:prSet presAssocID="{CDFFD5D1-E8B0-4A2E-ADA4-5BD93B480BBC}" presName="Picture"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t="26991" r="4" b="6262"/>
          <a:stretch>
            <a:fillRect t="-25000" b="-25000"/>
          </a:stretch>
        </a:blipFill>
      </dgm:spPr>
      <dgm:extLst>
        <a:ext uri="{E40237B7-FDA0-4F09-8148-C483321AD2D9}">
          <dgm14:cNvPr xmlns:dgm14="http://schemas.microsoft.com/office/drawing/2010/diagram" id="0" name="" descr="Young man stands out on a cliff high up on a Hawaii hiking trip. He is holding his arms up, wide open, and loving the viewpoint. There is a single tree beside him."/>
        </a:ext>
      </dgm:extLst>
    </dgm:pt>
    <dgm:pt modelId="{ECE214B9-CB72-4741-B5EB-51184877B55C}" type="pres">
      <dgm:prSet presAssocID="{CDFFD5D1-E8B0-4A2E-ADA4-5BD93B480BBC}" presName="Subtitle" presStyleLbl="revTx" presStyleIdx="4" presStyleCnt="6">
        <dgm:presLayoutVars>
          <dgm:chMax val="0"/>
          <dgm:bulletEnabled/>
        </dgm:presLayoutVars>
      </dgm:prSet>
      <dgm:spPr/>
    </dgm:pt>
    <dgm:pt modelId="{5C33937F-22C6-45B3-8CAE-8F79C6788E0C}" type="pres">
      <dgm:prSet presAssocID="{CDFFD5D1-E8B0-4A2E-ADA4-5BD93B480BBC}" presName="Description" presStyleLbl="revTx" presStyleIdx="5" presStyleCnt="6">
        <dgm:presLayoutVars>
          <dgm:bulletEnabled/>
        </dgm:presLayoutVars>
      </dgm:prSet>
      <dgm:spPr/>
    </dgm:pt>
  </dgm:ptLst>
  <dgm:cxnLst>
    <dgm:cxn modelId="{9F36A40C-6866-4111-A11D-409D96022307}" type="presOf" srcId="{B393AB88-A1D7-43D9-9EA7-DC9F865A439E}" destId="{5C35E904-51BF-4B1A-8BA0-E3289065C9C5}" srcOrd="0" destOrd="0" presId="urn:microsoft.com/office/officeart/2024/3/layout/verticalVisualTextBlock1"/>
    <dgm:cxn modelId="{77957918-04D0-4973-A928-370057DC17C6}" srcId="{B323366C-D70A-42F4-B53B-764488782D72}" destId="{B393AB88-A1D7-43D9-9EA7-DC9F865A439E}" srcOrd="0" destOrd="0" parTransId="{F39889CE-6443-44E7-AC60-97F88113DBCB}" sibTransId="{71000E13-DB05-44C4-B2B2-D97CD6E73974}"/>
    <dgm:cxn modelId="{CE699221-D9F6-4E7C-BBDE-81B744AA0DA3}" type="presOf" srcId="{B323366C-D70A-42F4-B53B-764488782D72}" destId="{2F2F26D0-A850-4D55-874A-F729BD4C8B2D}" srcOrd="0" destOrd="0" presId="urn:microsoft.com/office/officeart/2024/3/layout/verticalVisualTextBlock1"/>
    <dgm:cxn modelId="{4C29B02A-1628-453E-924B-0D8594B31FBD}" type="presOf" srcId="{F455C06C-B887-4E4D-9C2E-E767069C3EA8}" destId="{5C33937F-22C6-45B3-8CAE-8F79C6788E0C}" srcOrd="0" destOrd="0" presId="urn:microsoft.com/office/officeart/2024/3/layout/verticalVisualTextBlock1"/>
    <dgm:cxn modelId="{D819452D-5048-407A-8BD1-3AF87764FCEA}" type="presOf" srcId="{FB144175-F9AB-4C3F-8EEC-EC1838104E59}" destId="{4D250376-CD85-459F-B04A-29A4C8C1B13A}" srcOrd="0" destOrd="0" presId="urn:microsoft.com/office/officeart/2024/3/layout/verticalVisualTextBlock1"/>
    <dgm:cxn modelId="{D4022133-1182-4343-9A7E-AC433D00D7D8}" type="presOf" srcId="{9AEB7E52-A89A-4851-B9D5-017EF997395E}" destId="{71977B3A-2565-4364-A1A7-3F5791736163}" srcOrd="0" destOrd="0" presId="urn:microsoft.com/office/officeart/2024/3/layout/verticalVisualTextBlock1"/>
    <dgm:cxn modelId="{740F2B6D-0939-4B54-A598-544B1E503520}" srcId="{9AEB7E52-A89A-4851-B9D5-017EF997395E}" destId="{B323366C-D70A-42F4-B53B-764488782D72}" srcOrd="0" destOrd="0" parTransId="{1BE0B64A-911E-4B2F-9AE4-03177586757E}" sibTransId="{FB13257F-85C0-41B7-A60C-5CBC367966A5}"/>
    <dgm:cxn modelId="{226CA852-029C-4FE6-8FE0-594CD5D33B6B}" srcId="{9AEB7E52-A89A-4851-B9D5-017EF997395E}" destId="{CDFFD5D1-E8B0-4A2E-ADA4-5BD93B480BBC}" srcOrd="2" destOrd="0" parTransId="{525D91DA-E2D6-4E0C-9A53-3074A21E0722}" sibTransId="{E048F640-DBAC-4150-BF0B-5616D7BDC852}"/>
    <dgm:cxn modelId="{6F470A85-6511-4773-9583-91CB2CF8CCEE}" srcId="{CDFFD5D1-E8B0-4A2E-ADA4-5BD93B480BBC}" destId="{F455C06C-B887-4E4D-9C2E-E767069C3EA8}" srcOrd="0" destOrd="0" parTransId="{E5F82CE3-2F28-4DD4-ADE3-18A05A2789BC}" sibTransId="{000A4A95-DB0F-430E-BD1B-4BBEF0CFB9A3}"/>
    <dgm:cxn modelId="{2596C286-F222-47E7-8FD9-5EFCE9D7A2F7}" type="presOf" srcId="{FB13257F-85C0-41B7-A60C-5CBC367966A5}" destId="{3FE99F88-1BA8-4E27-AF0B-59C93C9B0CD8}" srcOrd="0" destOrd="0" presId="urn:microsoft.com/office/officeart/2024/3/layout/verticalVisualTextBlock1"/>
    <dgm:cxn modelId="{35989C95-B0CB-42D0-8F8B-E58D19BCCC71}" type="presOf" srcId="{CDFFD5D1-E8B0-4A2E-ADA4-5BD93B480BBC}" destId="{ECE214B9-CB72-4741-B5EB-51184877B55C}" srcOrd="0" destOrd="0" presId="urn:microsoft.com/office/officeart/2024/3/layout/verticalVisualTextBlock1"/>
    <dgm:cxn modelId="{50808AA6-DDA0-4726-BCA9-4F664138027F}" type="presOf" srcId="{4636E9F7-0450-49E8-84AD-408CC802EEB1}" destId="{406E09F7-1147-458A-BCF8-60872D403B52}" srcOrd="0" destOrd="0" presId="urn:microsoft.com/office/officeart/2024/3/layout/verticalVisualTextBlock1"/>
    <dgm:cxn modelId="{2AC8D5AF-512D-4B9B-B4EF-6A2271765F9B}" srcId="{FB144175-F9AB-4C3F-8EEC-EC1838104E59}" destId="{4636E9F7-0450-49E8-84AD-408CC802EEB1}" srcOrd="0" destOrd="0" parTransId="{06AD4F7A-7F55-457C-B518-FB18ABA0C389}" sibTransId="{67AE47A4-BE2B-405E-985D-7283962AC9C0}"/>
    <dgm:cxn modelId="{BC442FCC-E025-4D77-B0FA-A2C6648A28C9}" type="presOf" srcId="{CF24E879-08EC-4F66-97F7-B9A664110767}" destId="{D3B842A2-C98D-4377-BEFE-F450D067EDF8}" srcOrd="0" destOrd="0" presId="urn:microsoft.com/office/officeart/2024/3/layout/verticalVisualTextBlock1"/>
    <dgm:cxn modelId="{0E2562DA-3936-4212-BF03-9DAF1A3D7852}" srcId="{9AEB7E52-A89A-4851-B9D5-017EF997395E}" destId="{FB144175-F9AB-4C3F-8EEC-EC1838104E59}" srcOrd="1" destOrd="0" parTransId="{62E7C9E4-D3C0-4933-BD01-C9A477635876}" sibTransId="{CF24E879-08EC-4F66-97F7-B9A664110767}"/>
    <dgm:cxn modelId="{ABA36F4D-4EC1-4353-92E3-3D5613C80E58}" type="presParOf" srcId="{71977B3A-2565-4364-A1A7-3F5791736163}" destId="{432590C9-1331-49FB-8B08-402B689B3D2C}" srcOrd="0" destOrd="0" presId="urn:microsoft.com/office/officeart/2024/3/layout/verticalVisualTextBlock1"/>
    <dgm:cxn modelId="{F1EC6A1B-3BED-4340-BD16-CC3C22367D8A}" type="presParOf" srcId="{432590C9-1331-49FB-8B08-402B689B3D2C}" destId="{2723D215-E41D-478C-AC3C-D12BA88D4500}" srcOrd="0" destOrd="0" presId="urn:microsoft.com/office/officeart/2024/3/layout/verticalVisualTextBlock1"/>
    <dgm:cxn modelId="{1234D6AA-D2F7-4F87-AAB2-9AE88D4FA875}" type="presParOf" srcId="{432590C9-1331-49FB-8B08-402B689B3D2C}" destId="{2F2F26D0-A850-4D55-874A-F729BD4C8B2D}" srcOrd="1" destOrd="0" presId="urn:microsoft.com/office/officeart/2024/3/layout/verticalVisualTextBlock1"/>
    <dgm:cxn modelId="{9C012829-D4C0-4687-8938-E6705335E73E}" type="presParOf" srcId="{432590C9-1331-49FB-8B08-402B689B3D2C}" destId="{5C35E904-51BF-4B1A-8BA0-E3289065C9C5}" srcOrd="2" destOrd="0" presId="urn:microsoft.com/office/officeart/2024/3/layout/verticalVisualTextBlock1"/>
    <dgm:cxn modelId="{C67A2E7E-3136-4CBF-B6FD-F144830D458D}" type="presParOf" srcId="{71977B3A-2565-4364-A1A7-3F5791736163}" destId="{3FE99F88-1BA8-4E27-AF0B-59C93C9B0CD8}" srcOrd="1" destOrd="0" presId="urn:microsoft.com/office/officeart/2024/3/layout/verticalVisualTextBlock1"/>
    <dgm:cxn modelId="{63A973BC-3D8E-451A-9C43-1F20F1971612}" type="presParOf" srcId="{71977B3A-2565-4364-A1A7-3F5791736163}" destId="{5662890D-CAD3-4DF8-BC4B-5AAF8E0ACF5F}" srcOrd="2" destOrd="0" presId="urn:microsoft.com/office/officeart/2024/3/layout/verticalVisualTextBlock1"/>
    <dgm:cxn modelId="{5C6EC949-E0E8-45C9-8510-E64D4FFA8790}" type="presParOf" srcId="{5662890D-CAD3-4DF8-BC4B-5AAF8E0ACF5F}" destId="{355F7DF2-D0E1-455A-BF20-37054E9DCAFE}" srcOrd="0" destOrd="0" presId="urn:microsoft.com/office/officeart/2024/3/layout/verticalVisualTextBlock1"/>
    <dgm:cxn modelId="{96ED546A-5F0B-46AA-9170-6CE980C80BA7}" type="presParOf" srcId="{5662890D-CAD3-4DF8-BC4B-5AAF8E0ACF5F}" destId="{4D250376-CD85-459F-B04A-29A4C8C1B13A}" srcOrd="1" destOrd="0" presId="urn:microsoft.com/office/officeart/2024/3/layout/verticalVisualTextBlock1"/>
    <dgm:cxn modelId="{9A77FFA6-E7C9-4D74-8F0E-491F52B42364}" type="presParOf" srcId="{5662890D-CAD3-4DF8-BC4B-5AAF8E0ACF5F}" destId="{406E09F7-1147-458A-BCF8-60872D403B52}" srcOrd="2" destOrd="0" presId="urn:microsoft.com/office/officeart/2024/3/layout/verticalVisualTextBlock1"/>
    <dgm:cxn modelId="{88317591-3EFE-433C-AEEB-E5DE6448CBA1}" type="presParOf" srcId="{71977B3A-2565-4364-A1A7-3F5791736163}" destId="{D3B842A2-C98D-4377-BEFE-F450D067EDF8}" srcOrd="3" destOrd="0" presId="urn:microsoft.com/office/officeart/2024/3/layout/verticalVisualTextBlock1"/>
    <dgm:cxn modelId="{867B947D-8598-4398-BDD7-2C400D6D143A}" type="presParOf" srcId="{71977B3A-2565-4364-A1A7-3F5791736163}" destId="{B9AF2BD4-0237-4B76-834F-A9E6C96027BF}" srcOrd="4" destOrd="0" presId="urn:microsoft.com/office/officeart/2024/3/layout/verticalVisualTextBlock1"/>
    <dgm:cxn modelId="{19E29FAC-5482-422A-BFC6-105BE2ED32AA}" type="presParOf" srcId="{B9AF2BD4-0237-4B76-834F-A9E6C96027BF}" destId="{318DC47B-7BEC-4FAF-A464-6202C17865C1}" srcOrd="0" destOrd="0" presId="urn:microsoft.com/office/officeart/2024/3/layout/verticalVisualTextBlock1"/>
    <dgm:cxn modelId="{35D81FEB-38D3-4DB6-AB9B-47EB67A530C9}" type="presParOf" srcId="{B9AF2BD4-0237-4B76-834F-A9E6C96027BF}" destId="{ECE214B9-CB72-4741-B5EB-51184877B55C}" srcOrd="1" destOrd="0" presId="urn:microsoft.com/office/officeart/2024/3/layout/verticalVisualTextBlock1"/>
    <dgm:cxn modelId="{E2D4E3E2-7C64-42E1-B919-E0CE5FD6FC9E}" type="presParOf" srcId="{B9AF2BD4-0237-4B76-834F-A9E6C96027BF}" destId="{5C33937F-22C6-45B3-8CAE-8F79C6788E0C}"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240ADD-2351-4A80-9906-66841FC0C059}"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en-US"/>
        </a:p>
      </dgm:t>
    </dgm:pt>
    <dgm:pt modelId="{F8A4827D-460E-4DA4-A410-41EA92064832}">
      <dgm:prSet/>
      <dgm:spPr/>
      <dgm:t>
        <a:bodyPr/>
        <a:lstStyle/>
        <a:p>
          <a:pPr>
            <a:lnSpc>
              <a:spcPct val="100000"/>
            </a:lnSpc>
            <a:defRPr b="1"/>
          </a:pPr>
          <a:r>
            <a:rPr lang="en-US"/>
            <a:t>Open Communication</a:t>
          </a:r>
        </a:p>
      </dgm:t>
    </dgm:pt>
    <dgm:pt modelId="{6CD42200-6787-4095-A5E8-BEB0583C1018}" type="parTrans" cxnId="{99B13493-7928-4289-BEA6-44241DE3D8B1}">
      <dgm:prSet/>
      <dgm:spPr/>
      <dgm:t>
        <a:bodyPr/>
        <a:lstStyle/>
        <a:p>
          <a:endParaRPr lang="en-US"/>
        </a:p>
      </dgm:t>
    </dgm:pt>
    <dgm:pt modelId="{CCAC1D43-5F89-4681-ACA9-8B625D824EEB}" type="sibTrans" cxnId="{99B13493-7928-4289-BEA6-44241DE3D8B1}">
      <dgm:prSet/>
      <dgm:spPr/>
      <dgm:t>
        <a:bodyPr/>
        <a:lstStyle/>
        <a:p>
          <a:pPr>
            <a:lnSpc>
              <a:spcPct val="100000"/>
            </a:lnSpc>
            <a:defRPr b="1"/>
          </a:pPr>
          <a:endParaRPr lang="en-US"/>
        </a:p>
      </dgm:t>
    </dgm:pt>
    <dgm:pt modelId="{72BD765D-FE74-4C0C-91B7-517FCB42B348}">
      <dgm:prSet/>
      <dgm:spPr/>
      <dgm:t>
        <a:bodyPr/>
        <a:lstStyle/>
        <a:p>
          <a:pPr>
            <a:lnSpc>
              <a:spcPct val="100000"/>
            </a:lnSpc>
          </a:pPr>
          <a:r>
            <a:rPr lang="en-US"/>
            <a:t>Open and honest communication fosters trust within an organization, leading to a positive company culture.</a:t>
          </a:r>
        </a:p>
      </dgm:t>
    </dgm:pt>
    <dgm:pt modelId="{921B0089-DDAC-49DA-AC53-D27600A08C6C}" type="parTrans" cxnId="{67673FD4-4CF8-48E1-8A0A-C7A808686C53}">
      <dgm:prSet/>
      <dgm:spPr/>
      <dgm:t>
        <a:bodyPr/>
        <a:lstStyle/>
        <a:p>
          <a:endParaRPr lang="en-US"/>
        </a:p>
      </dgm:t>
    </dgm:pt>
    <dgm:pt modelId="{CB1A929B-0300-41A6-B2C3-03F20FFA04F0}" type="sibTrans" cxnId="{67673FD4-4CF8-48E1-8A0A-C7A808686C53}">
      <dgm:prSet/>
      <dgm:spPr/>
      <dgm:t>
        <a:bodyPr/>
        <a:lstStyle/>
        <a:p>
          <a:endParaRPr lang="en-US"/>
        </a:p>
      </dgm:t>
    </dgm:pt>
    <dgm:pt modelId="{3369EE9B-2DCB-4EA6-8FD3-9BB729CE4FEB}">
      <dgm:prSet/>
      <dgm:spPr/>
      <dgm:t>
        <a:bodyPr/>
        <a:lstStyle/>
        <a:p>
          <a:pPr>
            <a:lnSpc>
              <a:spcPct val="100000"/>
            </a:lnSpc>
            <a:defRPr b="1"/>
          </a:pPr>
          <a:r>
            <a:rPr lang="en-US"/>
            <a:t>Building Credibility</a:t>
          </a:r>
        </a:p>
      </dgm:t>
    </dgm:pt>
    <dgm:pt modelId="{7D4D0570-7425-402F-B3DA-4D2AB0EE25F3}" type="parTrans" cxnId="{375716CA-7857-49E2-9302-147D1FC0097A}">
      <dgm:prSet/>
      <dgm:spPr/>
      <dgm:t>
        <a:bodyPr/>
        <a:lstStyle/>
        <a:p>
          <a:endParaRPr lang="en-US"/>
        </a:p>
      </dgm:t>
    </dgm:pt>
    <dgm:pt modelId="{5FD9B216-59AA-456F-A746-64C232B84D55}" type="sibTrans" cxnId="{375716CA-7857-49E2-9302-147D1FC0097A}">
      <dgm:prSet/>
      <dgm:spPr/>
      <dgm:t>
        <a:bodyPr/>
        <a:lstStyle/>
        <a:p>
          <a:pPr>
            <a:lnSpc>
              <a:spcPct val="100000"/>
            </a:lnSpc>
            <a:defRPr b="1"/>
          </a:pPr>
          <a:endParaRPr lang="en-US"/>
        </a:p>
      </dgm:t>
    </dgm:pt>
    <dgm:pt modelId="{60E6B74C-B9B7-41A2-BE40-C4587E8A135E}">
      <dgm:prSet/>
      <dgm:spPr/>
      <dgm:t>
        <a:bodyPr/>
        <a:lstStyle/>
        <a:p>
          <a:pPr>
            <a:lnSpc>
              <a:spcPct val="100000"/>
            </a:lnSpc>
          </a:pPr>
          <a:r>
            <a:rPr lang="en-US"/>
            <a:t>Transparent communication enhances the organization's credibility and strengthens the relationship with stakeholders.</a:t>
          </a:r>
        </a:p>
      </dgm:t>
    </dgm:pt>
    <dgm:pt modelId="{48B2F079-65C6-475A-8264-E730BE6DCB21}" type="parTrans" cxnId="{779F0184-86B6-4BA9-9F11-0E3DD4374523}">
      <dgm:prSet/>
      <dgm:spPr/>
      <dgm:t>
        <a:bodyPr/>
        <a:lstStyle/>
        <a:p>
          <a:endParaRPr lang="en-US"/>
        </a:p>
      </dgm:t>
    </dgm:pt>
    <dgm:pt modelId="{FB72CD66-2F68-4DD3-BC14-871671E0F888}" type="sibTrans" cxnId="{779F0184-86B6-4BA9-9F11-0E3DD4374523}">
      <dgm:prSet/>
      <dgm:spPr/>
      <dgm:t>
        <a:bodyPr/>
        <a:lstStyle/>
        <a:p>
          <a:endParaRPr lang="en-US"/>
        </a:p>
      </dgm:t>
    </dgm:pt>
    <dgm:pt modelId="{71557B68-A937-414B-9527-CDF801359C3B}">
      <dgm:prSet/>
      <dgm:spPr/>
      <dgm:t>
        <a:bodyPr/>
        <a:lstStyle/>
        <a:p>
          <a:pPr>
            <a:lnSpc>
              <a:spcPct val="100000"/>
            </a:lnSpc>
            <a:defRPr b="1"/>
          </a:pPr>
          <a:r>
            <a:rPr lang="en-US"/>
            <a:t>Strong Employer Brand</a:t>
          </a:r>
        </a:p>
      </dgm:t>
    </dgm:pt>
    <dgm:pt modelId="{D1AB1191-EA6C-44A0-B104-B5F5D50DFC7B}" type="parTrans" cxnId="{F49D51FC-3D46-4004-8FF4-B06391A06B99}">
      <dgm:prSet/>
      <dgm:spPr/>
      <dgm:t>
        <a:bodyPr/>
        <a:lstStyle/>
        <a:p>
          <a:endParaRPr lang="en-US"/>
        </a:p>
      </dgm:t>
    </dgm:pt>
    <dgm:pt modelId="{8368FA32-234E-4293-8E3A-EF325714AD85}" type="sibTrans" cxnId="{F49D51FC-3D46-4004-8FF4-B06391A06B99}">
      <dgm:prSet/>
      <dgm:spPr/>
      <dgm:t>
        <a:bodyPr/>
        <a:lstStyle/>
        <a:p>
          <a:endParaRPr lang="en-US"/>
        </a:p>
      </dgm:t>
    </dgm:pt>
    <dgm:pt modelId="{307B999D-1A3A-4EE0-93AA-DBFF431A98DE}">
      <dgm:prSet/>
      <dgm:spPr/>
      <dgm:t>
        <a:bodyPr/>
        <a:lstStyle/>
        <a:p>
          <a:pPr>
            <a:lnSpc>
              <a:spcPct val="100000"/>
            </a:lnSpc>
          </a:pPr>
          <a:r>
            <a:rPr lang="en-US"/>
            <a:t>When organizations communicate their values and culture clearly, they attract and retain top talent.</a:t>
          </a:r>
        </a:p>
      </dgm:t>
    </dgm:pt>
    <dgm:pt modelId="{19F982F3-446E-4377-81C6-DAC84182FFB9}" type="parTrans" cxnId="{5F88D911-5E8E-4E1B-8E30-92FE3A4D4DD0}">
      <dgm:prSet/>
      <dgm:spPr/>
      <dgm:t>
        <a:bodyPr/>
        <a:lstStyle/>
        <a:p>
          <a:endParaRPr lang="en-US"/>
        </a:p>
      </dgm:t>
    </dgm:pt>
    <dgm:pt modelId="{74C3C71E-1E8B-415A-9478-72C43C829791}" type="sibTrans" cxnId="{5F88D911-5E8E-4E1B-8E30-92FE3A4D4DD0}">
      <dgm:prSet/>
      <dgm:spPr/>
      <dgm:t>
        <a:bodyPr/>
        <a:lstStyle/>
        <a:p>
          <a:endParaRPr lang="en-US"/>
        </a:p>
      </dgm:t>
    </dgm:pt>
    <dgm:pt modelId="{AE6A1E47-B82F-4C7F-AD67-592827A766A5}" type="pres">
      <dgm:prSet presAssocID="{8B240ADD-2351-4A80-9906-66841FC0C059}" presName="Root" presStyleCnt="0">
        <dgm:presLayoutVars>
          <dgm:dir/>
          <dgm:resizeHandles val="exact"/>
        </dgm:presLayoutVars>
      </dgm:prSet>
      <dgm:spPr/>
    </dgm:pt>
    <dgm:pt modelId="{C3315B77-3C22-46D2-A3A8-40EA94E71C87}" type="pres">
      <dgm:prSet presAssocID="{F8A4827D-460E-4DA4-A410-41EA92064832}" presName="Composite" presStyleCnt="0"/>
      <dgm:spPr/>
    </dgm:pt>
    <dgm:pt modelId="{C1793AF2-DAE8-4E26-9299-3841F80B843B}" type="pres">
      <dgm:prSet presAssocID="{F8A4827D-460E-4DA4-A410-41EA92064832}" presName="Pictur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l="10270" r="11225" b="-7"/>
          <a:stretch/>
        </a:blipFill>
      </dgm:spPr>
      <dgm:extLst>
        <a:ext uri="{E40237B7-FDA0-4F09-8148-C483321AD2D9}">
          <dgm14:cNvPr xmlns:dgm14="http://schemas.microsoft.com/office/drawing/2010/diagram" id="0" name="" descr="Teamwork concept with two businessman, &quot;searching&quot; and &quot;idea&quot; symbols."/>
        </a:ext>
      </dgm:extLst>
    </dgm:pt>
    <dgm:pt modelId="{518715CB-F68E-481E-8740-385BA11B3839}" type="pres">
      <dgm:prSet presAssocID="{F8A4827D-460E-4DA4-A410-41EA92064832}" presName="Subtitle" presStyleLbl="revTx" presStyleIdx="0" presStyleCnt="6">
        <dgm:presLayoutVars>
          <dgm:chMax val="0"/>
          <dgm:bulletEnabled/>
        </dgm:presLayoutVars>
      </dgm:prSet>
      <dgm:spPr/>
    </dgm:pt>
    <dgm:pt modelId="{991F41FA-3D7C-4859-87BD-8D99AB1341A8}" type="pres">
      <dgm:prSet presAssocID="{F8A4827D-460E-4DA4-A410-41EA92064832}" presName="Description" presStyleLbl="revTx" presStyleIdx="1" presStyleCnt="6">
        <dgm:presLayoutVars>
          <dgm:bulletEnabled/>
        </dgm:presLayoutVars>
      </dgm:prSet>
      <dgm:spPr/>
    </dgm:pt>
    <dgm:pt modelId="{A2C638BE-D759-43D0-B818-03D34F53FE88}" type="pres">
      <dgm:prSet presAssocID="{CCAC1D43-5F89-4681-ACA9-8B625D824EEB}" presName="sibTrans" presStyleLbl="sibTrans2D1" presStyleIdx="0" presStyleCnt="0"/>
      <dgm:spPr/>
    </dgm:pt>
    <dgm:pt modelId="{55D6A4A1-0866-4C1A-B4FD-3DD7FD396DC3}" type="pres">
      <dgm:prSet presAssocID="{3369EE9B-2DCB-4EA6-8FD3-9BB729CE4FEB}" presName="Composite" presStyleCnt="0"/>
      <dgm:spPr/>
    </dgm:pt>
    <dgm:pt modelId="{EB65EC66-0019-4063-BEEC-F50BB964632E}" type="pres">
      <dgm:prSet presAssocID="{3369EE9B-2DCB-4EA6-8FD3-9BB729CE4FEB}" presName="Picture"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l="19441" r="13812" b="4"/>
          <a:stretch/>
        </a:blipFill>
      </dgm:spPr>
      <dgm:extLst>
        <a:ext uri="{E40237B7-FDA0-4F09-8148-C483321AD2D9}">
          <dgm14:cNvPr xmlns:dgm14="http://schemas.microsoft.com/office/drawing/2010/diagram" id="0" name="" descr="Wooden blocks with word trust."/>
        </a:ext>
      </dgm:extLst>
    </dgm:pt>
    <dgm:pt modelId="{83BE4CD3-5AE5-4B67-900D-62DA8C044514}" type="pres">
      <dgm:prSet presAssocID="{3369EE9B-2DCB-4EA6-8FD3-9BB729CE4FEB}" presName="Subtitle" presStyleLbl="revTx" presStyleIdx="2" presStyleCnt="6">
        <dgm:presLayoutVars>
          <dgm:chMax val="0"/>
          <dgm:bulletEnabled/>
        </dgm:presLayoutVars>
      </dgm:prSet>
      <dgm:spPr/>
    </dgm:pt>
    <dgm:pt modelId="{E4570950-BC4C-48F7-9A86-4E8E87DA2BAB}" type="pres">
      <dgm:prSet presAssocID="{3369EE9B-2DCB-4EA6-8FD3-9BB729CE4FEB}" presName="Description" presStyleLbl="revTx" presStyleIdx="3" presStyleCnt="6">
        <dgm:presLayoutVars>
          <dgm:bulletEnabled/>
        </dgm:presLayoutVars>
      </dgm:prSet>
      <dgm:spPr/>
    </dgm:pt>
    <dgm:pt modelId="{9BA25AB4-873F-47F6-9889-4C4266AB1934}" type="pres">
      <dgm:prSet presAssocID="{5FD9B216-59AA-456F-A746-64C232B84D55}" presName="sibTrans" presStyleLbl="sibTrans2D1" presStyleIdx="0" presStyleCnt="0"/>
      <dgm:spPr/>
    </dgm:pt>
    <dgm:pt modelId="{A5900DB5-5C68-4990-8770-6DB5E08F36C0}" type="pres">
      <dgm:prSet presAssocID="{71557B68-A937-414B-9527-CDF801359C3B}" presName="Composite" presStyleCnt="0"/>
      <dgm:spPr/>
    </dgm:pt>
    <dgm:pt modelId="{7381DCEC-8AAE-4D86-B90D-CB596CBDA62B}" type="pres">
      <dgm:prSet presAssocID="{71557B68-A937-414B-9527-CDF801359C3B}" presName="Picture"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l="33002" r="-5" b="-4"/>
          <a:stretch/>
        </a:blipFill>
      </dgm:spPr>
      <dgm:extLst>
        <a:ext uri="{E40237B7-FDA0-4F09-8148-C483321AD2D9}">
          <dgm14:cNvPr xmlns:dgm14="http://schemas.microsoft.com/office/drawing/2010/diagram" id="0" name="" descr="Group of people posing for a photo"/>
        </a:ext>
      </dgm:extLst>
    </dgm:pt>
    <dgm:pt modelId="{4A2B130E-0FA8-4DCA-947D-6E599ADC3BF0}" type="pres">
      <dgm:prSet presAssocID="{71557B68-A937-414B-9527-CDF801359C3B}" presName="Subtitle" presStyleLbl="revTx" presStyleIdx="4" presStyleCnt="6">
        <dgm:presLayoutVars>
          <dgm:chMax val="0"/>
          <dgm:bulletEnabled/>
        </dgm:presLayoutVars>
      </dgm:prSet>
      <dgm:spPr/>
    </dgm:pt>
    <dgm:pt modelId="{219C4F9D-DD58-45CB-8513-3064734B7D35}" type="pres">
      <dgm:prSet presAssocID="{71557B68-A937-414B-9527-CDF801359C3B}" presName="Description" presStyleLbl="revTx" presStyleIdx="5" presStyleCnt="6">
        <dgm:presLayoutVars>
          <dgm:bulletEnabled/>
        </dgm:presLayoutVars>
      </dgm:prSet>
      <dgm:spPr/>
    </dgm:pt>
  </dgm:ptLst>
  <dgm:cxnLst>
    <dgm:cxn modelId="{A8B32A04-B6B1-4A2C-B372-DDD366A6FE7F}" type="presOf" srcId="{F8A4827D-460E-4DA4-A410-41EA92064832}" destId="{518715CB-F68E-481E-8740-385BA11B3839}" srcOrd="0" destOrd="0" presId="urn:microsoft.com/office/officeart/2024/3/layout/verticalVisualTextBlock1"/>
    <dgm:cxn modelId="{5F88D911-5E8E-4E1B-8E30-92FE3A4D4DD0}" srcId="{71557B68-A937-414B-9527-CDF801359C3B}" destId="{307B999D-1A3A-4EE0-93AA-DBFF431A98DE}" srcOrd="0" destOrd="0" parTransId="{19F982F3-446E-4377-81C6-DAC84182FFB9}" sibTransId="{74C3C71E-1E8B-415A-9478-72C43C829791}"/>
    <dgm:cxn modelId="{2DDFB719-715D-47B0-967A-483801E6571E}" type="presOf" srcId="{72BD765D-FE74-4C0C-91B7-517FCB42B348}" destId="{991F41FA-3D7C-4859-87BD-8D99AB1341A8}" srcOrd="0" destOrd="0" presId="urn:microsoft.com/office/officeart/2024/3/layout/verticalVisualTextBlock1"/>
    <dgm:cxn modelId="{2A5CBE20-80BE-4D50-9BC8-71E38B490554}" type="presOf" srcId="{307B999D-1A3A-4EE0-93AA-DBFF431A98DE}" destId="{219C4F9D-DD58-45CB-8513-3064734B7D35}" srcOrd="0" destOrd="0" presId="urn:microsoft.com/office/officeart/2024/3/layout/verticalVisualTextBlock1"/>
    <dgm:cxn modelId="{19F76A2C-7602-48FE-8BA6-F9201898F924}" type="presOf" srcId="{71557B68-A937-414B-9527-CDF801359C3B}" destId="{4A2B130E-0FA8-4DCA-947D-6E599ADC3BF0}" srcOrd="0" destOrd="0" presId="urn:microsoft.com/office/officeart/2024/3/layout/verticalVisualTextBlock1"/>
    <dgm:cxn modelId="{45BFDE41-17B8-4D2E-A6B5-E83FC82811C9}" type="presOf" srcId="{8B240ADD-2351-4A80-9906-66841FC0C059}" destId="{AE6A1E47-B82F-4C7F-AD67-592827A766A5}" srcOrd="0" destOrd="0" presId="urn:microsoft.com/office/officeart/2024/3/layout/verticalVisualTextBlock1"/>
    <dgm:cxn modelId="{D50C4D6A-30A1-40A5-BEEA-6803A6A3F0C4}" type="presOf" srcId="{3369EE9B-2DCB-4EA6-8FD3-9BB729CE4FEB}" destId="{83BE4CD3-5AE5-4B67-900D-62DA8C044514}" srcOrd="0" destOrd="0" presId="urn:microsoft.com/office/officeart/2024/3/layout/verticalVisualTextBlock1"/>
    <dgm:cxn modelId="{779F0184-86B6-4BA9-9F11-0E3DD4374523}" srcId="{3369EE9B-2DCB-4EA6-8FD3-9BB729CE4FEB}" destId="{60E6B74C-B9B7-41A2-BE40-C4587E8A135E}" srcOrd="0" destOrd="0" parTransId="{48B2F079-65C6-475A-8264-E730BE6DCB21}" sibTransId="{FB72CD66-2F68-4DD3-BC14-871671E0F888}"/>
    <dgm:cxn modelId="{99B13493-7928-4289-BEA6-44241DE3D8B1}" srcId="{8B240ADD-2351-4A80-9906-66841FC0C059}" destId="{F8A4827D-460E-4DA4-A410-41EA92064832}" srcOrd="0" destOrd="0" parTransId="{6CD42200-6787-4095-A5E8-BEB0583C1018}" sibTransId="{CCAC1D43-5F89-4681-ACA9-8B625D824EEB}"/>
    <dgm:cxn modelId="{03DA5AA1-5FB5-4A67-B03D-4107C357F47A}" type="presOf" srcId="{CCAC1D43-5F89-4681-ACA9-8B625D824EEB}" destId="{A2C638BE-D759-43D0-B818-03D34F53FE88}" srcOrd="0" destOrd="0" presId="urn:microsoft.com/office/officeart/2024/3/layout/verticalVisualTextBlock1"/>
    <dgm:cxn modelId="{006795C2-47E7-452A-B0F7-0630A80CB178}" type="presOf" srcId="{5FD9B216-59AA-456F-A746-64C232B84D55}" destId="{9BA25AB4-873F-47F6-9889-4C4266AB1934}" srcOrd="0" destOrd="0" presId="urn:microsoft.com/office/officeart/2024/3/layout/verticalVisualTextBlock1"/>
    <dgm:cxn modelId="{375716CA-7857-49E2-9302-147D1FC0097A}" srcId="{8B240ADD-2351-4A80-9906-66841FC0C059}" destId="{3369EE9B-2DCB-4EA6-8FD3-9BB729CE4FEB}" srcOrd="1" destOrd="0" parTransId="{7D4D0570-7425-402F-B3DA-4D2AB0EE25F3}" sibTransId="{5FD9B216-59AA-456F-A746-64C232B84D55}"/>
    <dgm:cxn modelId="{67673FD4-4CF8-48E1-8A0A-C7A808686C53}" srcId="{F8A4827D-460E-4DA4-A410-41EA92064832}" destId="{72BD765D-FE74-4C0C-91B7-517FCB42B348}" srcOrd="0" destOrd="0" parTransId="{921B0089-DDAC-49DA-AC53-D27600A08C6C}" sibTransId="{CB1A929B-0300-41A6-B2C3-03F20FFA04F0}"/>
    <dgm:cxn modelId="{2FBBAEEB-0EFB-4B0B-8611-0E40CDCBF989}" type="presOf" srcId="{60E6B74C-B9B7-41A2-BE40-C4587E8A135E}" destId="{E4570950-BC4C-48F7-9A86-4E8E87DA2BAB}" srcOrd="0" destOrd="0" presId="urn:microsoft.com/office/officeart/2024/3/layout/verticalVisualTextBlock1"/>
    <dgm:cxn modelId="{F49D51FC-3D46-4004-8FF4-B06391A06B99}" srcId="{8B240ADD-2351-4A80-9906-66841FC0C059}" destId="{71557B68-A937-414B-9527-CDF801359C3B}" srcOrd="2" destOrd="0" parTransId="{D1AB1191-EA6C-44A0-B104-B5F5D50DFC7B}" sibTransId="{8368FA32-234E-4293-8E3A-EF325714AD85}"/>
    <dgm:cxn modelId="{C56B3589-CA43-40B1-9EB3-C1F44A325982}" type="presParOf" srcId="{AE6A1E47-B82F-4C7F-AD67-592827A766A5}" destId="{C3315B77-3C22-46D2-A3A8-40EA94E71C87}" srcOrd="0" destOrd="0" presId="urn:microsoft.com/office/officeart/2024/3/layout/verticalVisualTextBlock1"/>
    <dgm:cxn modelId="{C5273D8F-B0CD-4754-A1AC-D3B2C5F79074}" type="presParOf" srcId="{C3315B77-3C22-46D2-A3A8-40EA94E71C87}" destId="{C1793AF2-DAE8-4E26-9299-3841F80B843B}" srcOrd="0" destOrd="0" presId="urn:microsoft.com/office/officeart/2024/3/layout/verticalVisualTextBlock1"/>
    <dgm:cxn modelId="{9C2A1065-7DFF-4CA6-8CDC-A6AF641F7753}" type="presParOf" srcId="{C3315B77-3C22-46D2-A3A8-40EA94E71C87}" destId="{518715CB-F68E-481E-8740-385BA11B3839}" srcOrd="1" destOrd="0" presId="urn:microsoft.com/office/officeart/2024/3/layout/verticalVisualTextBlock1"/>
    <dgm:cxn modelId="{3F196C2B-4C9B-403A-8A76-73FD1D7484DA}" type="presParOf" srcId="{C3315B77-3C22-46D2-A3A8-40EA94E71C87}" destId="{991F41FA-3D7C-4859-87BD-8D99AB1341A8}" srcOrd="2" destOrd="0" presId="urn:microsoft.com/office/officeart/2024/3/layout/verticalVisualTextBlock1"/>
    <dgm:cxn modelId="{A2EC9D41-5B25-4FE7-8D96-34E669F672C5}" type="presParOf" srcId="{AE6A1E47-B82F-4C7F-AD67-592827A766A5}" destId="{A2C638BE-D759-43D0-B818-03D34F53FE88}" srcOrd="1" destOrd="0" presId="urn:microsoft.com/office/officeart/2024/3/layout/verticalVisualTextBlock1"/>
    <dgm:cxn modelId="{46A8FB15-4129-4895-A27C-5BFE6FE34E78}" type="presParOf" srcId="{AE6A1E47-B82F-4C7F-AD67-592827A766A5}" destId="{55D6A4A1-0866-4C1A-B4FD-3DD7FD396DC3}" srcOrd="2" destOrd="0" presId="urn:microsoft.com/office/officeart/2024/3/layout/verticalVisualTextBlock1"/>
    <dgm:cxn modelId="{5B1E3504-F0CC-44C5-A724-C54BA6BAE1A3}" type="presParOf" srcId="{55D6A4A1-0866-4C1A-B4FD-3DD7FD396DC3}" destId="{EB65EC66-0019-4063-BEEC-F50BB964632E}" srcOrd="0" destOrd="0" presId="urn:microsoft.com/office/officeart/2024/3/layout/verticalVisualTextBlock1"/>
    <dgm:cxn modelId="{8D9DCA37-7146-4360-95C0-8AC3583ABBE9}" type="presParOf" srcId="{55D6A4A1-0866-4C1A-B4FD-3DD7FD396DC3}" destId="{83BE4CD3-5AE5-4B67-900D-62DA8C044514}" srcOrd="1" destOrd="0" presId="urn:microsoft.com/office/officeart/2024/3/layout/verticalVisualTextBlock1"/>
    <dgm:cxn modelId="{431B2C0E-17B7-415B-8D48-B7AB1BBF94B0}" type="presParOf" srcId="{55D6A4A1-0866-4C1A-B4FD-3DD7FD396DC3}" destId="{E4570950-BC4C-48F7-9A86-4E8E87DA2BAB}" srcOrd="2" destOrd="0" presId="urn:microsoft.com/office/officeart/2024/3/layout/verticalVisualTextBlock1"/>
    <dgm:cxn modelId="{88F31320-BD79-4FC6-BFE1-F062803A743C}" type="presParOf" srcId="{AE6A1E47-B82F-4C7F-AD67-592827A766A5}" destId="{9BA25AB4-873F-47F6-9889-4C4266AB1934}" srcOrd="3" destOrd="0" presId="urn:microsoft.com/office/officeart/2024/3/layout/verticalVisualTextBlock1"/>
    <dgm:cxn modelId="{0C06170D-8F5B-491B-911E-80F2F282F3D7}" type="presParOf" srcId="{AE6A1E47-B82F-4C7F-AD67-592827A766A5}" destId="{A5900DB5-5C68-4990-8770-6DB5E08F36C0}" srcOrd="4" destOrd="0" presId="urn:microsoft.com/office/officeart/2024/3/layout/verticalVisualTextBlock1"/>
    <dgm:cxn modelId="{EE30C8A1-AFAD-4DAF-B9C0-6A02DC49261D}" type="presParOf" srcId="{A5900DB5-5C68-4990-8770-6DB5E08F36C0}" destId="{7381DCEC-8AAE-4D86-B90D-CB596CBDA62B}" srcOrd="0" destOrd="0" presId="urn:microsoft.com/office/officeart/2024/3/layout/verticalVisualTextBlock1"/>
    <dgm:cxn modelId="{D888B1D0-06E0-4604-94D3-D4501DB59540}" type="presParOf" srcId="{A5900DB5-5C68-4990-8770-6DB5E08F36C0}" destId="{4A2B130E-0FA8-4DCA-947D-6E599ADC3BF0}" srcOrd="1" destOrd="0" presId="urn:microsoft.com/office/officeart/2024/3/layout/verticalVisualTextBlock1"/>
    <dgm:cxn modelId="{833E4F13-7206-4A0C-87A2-955633A0FA2F}" type="presParOf" srcId="{A5900DB5-5C68-4990-8770-6DB5E08F36C0}" destId="{219C4F9D-DD58-45CB-8513-3064734B7D35}"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5F69D47-15EC-480C-A149-1E6F4CC76277}" type="doc">
      <dgm:prSet loTypeId="urn:microsoft.com/office/officeart/2024/3/layout/verticalVisualTextBlock1" loCatId="Picture" qsTypeId="urn:microsoft.com/office/officeart/2005/8/quickstyle/simple4" qsCatId="simple" csTypeId="urn:microsoft.com/office/officeart/2005/8/colors/colorful5" csCatId="colorful" phldr="1"/>
      <dgm:spPr/>
      <dgm:t>
        <a:bodyPr/>
        <a:lstStyle/>
        <a:p>
          <a:endParaRPr lang="en-US"/>
        </a:p>
      </dgm:t>
    </dgm:pt>
    <dgm:pt modelId="{BD5377A4-FB6D-4026-8EDD-21BCA22DBDA5}">
      <dgm:prSet/>
      <dgm:spPr/>
      <dgm:t>
        <a:bodyPr/>
        <a:lstStyle/>
        <a:p>
          <a:pPr>
            <a:lnSpc>
              <a:spcPct val="100000"/>
            </a:lnSpc>
            <a:defRPr b="1"/>
          </a:pPr>
          <a:r>
            <a:rPr lang="en-US"/>
            <a:t>Importance of Consistent Branding</a:t>
          </a:r>
        </a:p>
      </dgm:t>
    </dgm:pt>
    <dgm:pt modelId="{75C8B424-C7C9-43FB-8E4C-D2D1A58D12A1}" type="parTrans" cxnId="{58C0CF0C-C34D-473E-87A6-EEFA4604A93A}">
      <dgm:prSet/>
      <dgm:spPr/>
      <dgm:t>
        <a:bodyPr/>
        <a:lstStyle/>
        <a:p>
          <a:endParaRPr lang="en-US"/>
        </a:p>
      </dgm:t>
    </dgm:pt>
    <dgm:pt modelId="{D84068C7-2AD5-4F4C-9CEA-1E3B55511F96}" type="sibTrans" cxnId="{58C0CF0C-C34D-473E-87A6-EEFA4604A93A}">
      <dgm:prSet/>
      <dgm:spPr/>
      <dgm:t>
        <a:bodyPr/>
        <a:lstStyle/>
        <a:p>
          <a:pPr>
            <a:lnSpc>
              <a:spcPct val="100000"/>
            </a:lnSpc>
            <a:defRPr b="1"/>
          </a:pPr>
          <a:endParaRPr lang="en-US"/>
        </a:p>
      </dgm:t>
    </dgm:pt>
    <dgm:pt modelId="{30BAC1A6-B098-4482-8BC1-E5ADCE8FB61F}">
      <dgm:prSet/>
      <dgm:spPr/>
      <dgm:t>
        <a:bodyPr/>
        <a:lstStyle/>
        <a:p>
          <a:pPr>
            <a:lnSpc>
              <a:spcPct val="100000"/>
            </a:lnSpc>
          </a:pPr>
          <a:r>
            <a:rPr lang="en-US"/>
            <a:t>Consistent branding across platforms enhances recognition and credibility, making it easier for customers to identify your brand.</a:t>
          </a:r>
        </a:p>
      </dgm:t>
    </dgm:pt>
    <dgm:pt modelId="{95F3B552-EBF0-46DF-87CA-97873686E5B9}" type="parTrans" cxnId="{135F3F47-87C3-4D7E-BAF7-E96F93A1ED9C}">
      <dgm:prSet/>
      <dgm:spPr/>
      <dgm:t>
        <a:bodyPr/>
        <a:lstStyle/>
        <a:p>
          <a:endParaRPr lang="en-US"/>
        </a:p>
      </dgm:t>
    </dgm:pt>
    <dgm:pt modelId="{D34D026B-E5DD-4A52-BF71-DCD996E1B6E2}" type="sibTrans" cxnId="{135F3F47-87C3-4D7E-BAF7-E96F93A1ED9C}">
      <dgm:prSet/>
      <dgm:spPr/>
      <dgm:t>
        <a:bodyPr/>
        <a:lstStyle/>
        <a:p>
          <a:endParaRPr lang="en-US"/>
        </a:p>
      </dgm:t>
    </dgm:pt>
    <dgm:pt modelId="{B85953A9-90A8-4ABA-80DF-56D479FC4B76}">
      <dgm:prSet/>
      <dgm:spPr/>
      <dgm:t>
        <a:bodyPr/>
        <a:lstStyle/>
        <a:p>
          <a:pPr>
            <a:lnSpc>
              <a:spcPct val="100000"/>
            </a:lnSpc>
            <a:defRPr b="1"/>
          </a:pPr>
          <a:r>
            <a:rPr lang="en-US"/>
            <a:t>Strengthening Brand Identity</a:t>
          </a:r>
        </a:p>
      </dgm:t>
    </dgm:pt>
    <dgm:pt modelId="{26DD95F5-965C-4136-8EE3-A2FF619F9320}" type="parTrans" cxnId="{2A3208DD-38A0-42DF-9C3E-C8730D20E262}">
      <dgm:prSet/>
      <dgm:spPr/>
      <dgm:t>
        <a:bodyPr/>
        <a:lstStyle/>
        <a:p>
          <a:endParaRPr lang="en-US"/>
        </a:p>
      </dgm:t>
    </dgm:pt>
    <dgm:pt modelId="{AF6F8987-7EA9-49BC-9EAC-FDF6A17EBD88}" type="sibTrans" cxnId="{2A3208DD-38A0-42DF-9C3E-C8730D20E262}">
      <dgm:prSet/>
      <dgm:spPr/>
      <dgm:t>
        <a:bodyPr/>
        <a:lstStyle/>
        <a:p>
          <a:pPr>
            <a:lnSpc>
              <a:spcPct val="100000"/>
            </a:lnSpc>
            <a:defRPr b="1"/>
          </a:pPr>
          <a:endParaRPr lang="en-US"/>
        </a:p>
      </dgm:t>
    </dgm:pt>
    <dgm:pt modelId="{08618829-D6F6-4E70-9048-2452D341785F}">
      <dgm:prSet/>
      <dgm:spPr/>
      <dgm:t>
        <a:bodyPr/>
        <a:lstStyle/>
        <a:p>
          <a:pPr>
            <a:lnSpc>
              <a:spcPct val="100000"/>
            </a:lnSpc>
          </a:pPr>
          <a:r>
            <a:rPr lang="en-US"/>
            <a:t>A coherent message across platforms solidifies brand identity, fostering trust and loyalty among consumers.</a:t>
          </a:r>
        </a:p>
      </dgm:t>
    </dgm:pt>
    <dgm:pt modelId="{692B26DD-1828-4F2F-BC7E-8CC7B36A8241}" type="parTrans" cxnId="{66A13379-0517-4C38-871F-F935C5CE824B}">
      <dgm:prSet/>
      <dgm:spPr/>
      <dgm:t>
        <a:bodyPr/>
        <a:lstStyle/>
        <a:p>
          <a:endParaRPr lang="en-US"/>
        </a:p>
      </dgm:t>
    </dgm:pt>
    <dgm:pt modelId="{9A16A735-7D0D-4866-8221-C4F7C7379395}" type="sibTrans" cxnId="{66A13379-0517-4C38-871F-F935C5CE824B}">
      <dgm:prSet/>
      <dgm:spPr/>
      <dgm:t>
        <a:bodyPr/>
        <a:lstStyle/>
        <a:p>
          <a:endParaRPr lang="en-US"/>
        </a:p>
      </dgm:t>
    </dgm:pt>
    <dgm:pt modelId="{04EAE3BA-9BCE-4BF4-B263-59DF29B78BDB}">
      <dgm:prSet/>
      <dgm:spPr/>
      <dgm:t>
        <a:bodyPr/>
        <a:lstStyle/>
        <a:p>
          <a:pPr>
            <a:lnSpc>
              <a:spcPct val="100000"/>
            </a:lnSpc>
            <a:defRPr b="1"/>
          </a:pPr>
          <a:r>
            <a:rPr lang="en-US"/>
            <a:t>Impact on Customer Engagement</a:t>
          </a:r>
        </a:p>
      </dgm:t>
    </dgm:pt>
    <dgm:pt modelId="{16B14690-8668-42E3-90DF-23B54CCB7BF1}" type="parTrans" cxnId="{9C16A6F9-2862-43CD-86BF-B22DF99BD0AB}">
      <dgm:prSet/>
      <dgm:spPr/>
      <dgm:t>
        <a:bodyPr/>
        <a:lstStyle/>
        <a:p>
          <a:endParaRPr lang="en-US"/>
        </a:p>
      </dgm:t>
    </dgm:pt>
    <dgm:pt modelId="{54F72234-1101-43EC-BC5C-29F3E6759336}" type="sibTrans" cxnId="{9C16A6F9-2862-43CD-86BF-B22DF99BD0AB}">
      <dgm:prSet/>
      <dgm:spPr/>
      <dgm:t>
        <a:bodyPr/>
        <a:lstStyle/>
        <a:p>
          <a:endParaRPr lang="en-US"/>
        </a:p>
      </dgm:t>
    </dgm:pt>
    <dgm:pt modelId="{88FBC839-FBC8-49C6-BFB6-2D6C2C77A39E}">
      <dgm:prSet/>
      <dgm:spPr/>
      <dgm:t>
        <a:bodyPr/>
        <a:lstStyle/>
        <a:p>
          <a:pPr>
            <a:lnSpc>
              <a:spcPct val="100000"/>
            </a:lnSpc>
          </a:pPr>
          <a:r>
            <a:rPr lang="en-US"/>
            <a:t>Consistent messaging encourages higher customer engagement and interaction across social media channels.</a:t>
          </a:r>
        </a:p>
      </dgm:t>
    </dgm:pt>
    <dgm:pt modelId="{EFD4C7CA-A725-4C02-8948-6746DA36A6F8}" type="parTrans" cxnId="{231AE0FF-FA5D-4F91-A790-3A8B903E046D}">
      <dgm:prSet/>
      <dgm:spPr/>
      <dgm:t>
        <a:bodyPr/>
        <a:lstStyle/>
        <a:p>
          <a:endParaRPr lang="en-US"/>
        </a:p>
      </dgm:t>
    </dgm:pt>
    <dgm:pt modelId="{84CD990C-43BA-4D80-AE18-AAC9EE8704B1}" type="sibTrans" cxnId="{231AE0FF-FA5D-4F91-A790-3A8B903E046D}">
      <dgm:prSet/>
      <dgm:spPr/>
      <dgm:t>
        <a:bodyPr/>
        <a:lstStyle/>
        <a:p>
          <a:endParaRPr lang="en-US"/>
        </a:p>
      </dgm:t>
    </dgm:pt>
    <dgm:pt modelId="{3D9BC88A-E990-4FEB-BB96-56461CD84531}" type="pres">
      <dgm:prSet presAssocID="{F5F69D47-15EC-480C-A149-1E6F4CC76277}" presName="Root" presStyleCnt="0">
        <dgm:presLayoutVars>
          <dgm:dir/>
          <dgm:resizeHandles val="exact"/>
        </dgm:presLayoutVars>
      </dgm:prSet>
      <dgm:spPr/>
    </dgm:pt>
    <dgm:pt modelId="{CA781FAC-3FC3-44AF-B866-B570DD92DF0B}" type="pres">
      <dgm:prSet presAssocID="{BD5377A4-FB6D-4026-8EDD-21BCA22DBDA5}" presName="Composite" presStyleCnt="0"/>
      <dgm:spPr/>
    </dgm:pt>
    <dgm:pt modelId="{4D1A8A73-E25D-4AF3-9AD4-5022D002BD20}" type="pres">
      <dgm:prSet presAssocID="{BD5377A4-FB6D-4026-8EDD-21BCA22DBDA5}" presName="Pictur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l="11068" r="11936" b="6"/>
          <a:stretch>
            <a:fillRect l="-15000" r="-15000"/>
          </a:stretch>
        </a:blipFill>
      </dgm:spPr>
      <dgm:extLst>
        <a:ext uri="{E40237B7-FDA0-4F09-8148-C483321AD2D9}">
          <dgm14:cNvPr xmlns:dgm14="http://schemas.microsoft.com/office/drawing/2010/diagram" id="0" name="" descr="Business word on colorful papers concept"/>
        </a:ext>
      </dgm:extLst>
    </dgm:pt>
    <dgm:pt modelId="{03B7A3D7-CBD9-4B17-8A8D-0D0DFA400868}" type="pres">
      <dgm:prSet presAssocID="{BD5377A4-FB6D-4026-8EDD-21BCA22DBDA5}" presName="Subtitle" presStyleLbl="revTx" presStyleIdx="0" presStyleCnt="6">
        <dgm:presLayoutVars>
          <dgm:chMax val="0"/>
          <dgm:bulletEnabled/>
        </dgm:presLayoutVars>
      </dgm:prSet>
      <dgm:spPr/>
    </dgm:pt>
    <dgm:pt modelId="{328D5DFC-213B-49D2-BCC7-E9C702281844}" type="pres">
      <dgm:prSet presAssocID="{BD5377A4-FB6D-4026-8EDD-21BCA22DBDA5}" presName="Description" presStyleLbl="revTx" presStyleIdx="1" presStyleCnt="6">
        <dgm:presLayoutVars>
          <dgm:bulletEnabled/>
        </dgm:presLayoutVars>
      </dgm:prSet>
      <dgm:spPr/>
    </dgm:pt>
    <dgm:pt modelId="{06758776-C99B-4FF3-86DC-8AE561709D14}" type="pres">
      <dgm:prSet presAssocID="{D84068C7-2AD5-4F4C-9CEA-1E3B55511F96}" presName="sibTrans" presStyleLbl="sibTrans2D1" presStyleIdx="0" presStyleCnt="0"/>
      <dgm:spPr/>
    </dgm:pt>
    <dgm:pt modelId="{F47405BE-B49B-4C78-8AEC-85B7DBB33DB8}" type="pres">
      <dgm:prSet presAssocID="{B85953A9-90A8-4ABA-80DF-56D479FC4B76}" presName="Composite" presStyleCnt="0"/>
      <dgm:spPr/>
    </dgm:pt>
    <dgm:pt modelId="{9C887E28-E941-4899-84B6-AC3AA27454AE}" type="pres">
      <dgm:prSet presAssocID="{B85953A9-90A8-4ABA-80DF-56D479FC4B76}" presName="Picture"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t="9599" r="-6" b="23897"/>
          <a:stretch>
            <a:fillRect t="-25000" b="-25000"/>
          </a:stretch>
        </a:blipFill>
      </dgm:spPr>
      <dgm:extLst>
        <a:ext uri="{E40237B7-FDA0-4F09-8148-C483321AD2D9}">
          <dgm14:cNvPr xmlns:dgm14="http://schemas.microsoft.com/office/drawing/2010/diagram" id="0" name="" descr="European roller at nest (Coracias garrulus)"/>
        </a:ext>
      </dgm:extLst>
    </dgm:pt>
    <dgm:pt modelId="{CB200126-7BE9-465D-B716-E442DC326065}" type="pres">
      <dgm:prSet presAssocID="{B85953A9-90A8-4ABA-80DF-56D479FC4B76}" presName="Subtitle" presStyleLbl="revTx" presStyleIdx="2" presStyleCnt="6">
        <dgm:presLayoutVars>
          <dgm:chMax val="0"/>
          <dgm:bulletEnabled/>
        </dgm:presLayoutVars>
      </dgm:prSet>
      <dgm:spPr/>
    </dgm:pt>
    <dgm:pt modelId="{8E853662-7662-44A7-879C-9764BE964EFE}" type="pres">
      <dgm:prSet presAssocID="{B85953A9-90A8-4ABA-80DF-56D479FC4B76}" presName="Description" presStyleLbl="revTx" presStyleIdx="3" presStyleCnt="6">
        <dgm:presLayoutVars>
          <dgm:bulletEnabled/>
        </dgm:presLayoutVars>
      </dgm:prSet>
      <dgm:spPr/>
    </dgm:pt>
    <dgm:pt modelId="{405A174E-29BE-4A90-AADD-38B86170C558}" type="pres">
      <dgm:prSet presAssocID="{AF6F8987-7EA9-49BC-9EAC-FDF6A17EBD88}" presName="sibTrans" presStyleLbl="sibTrans2D1" presStyleIdx="0" presStyleCnt="0"/>
      <dgm:spPr/>
    </dgm:pt>
    <dgm:pt modelId="{813770DE-3F07-4A3B-AD6B-8213AD8117D1}" type="pres">
      <dgm:prSet presAssocID="{04EAE3BA-9BCE-4BF4-B263-59DF29B78BDB}" presName="Composite" presStyleCnt="0"/>
      <dgm:spPr/>
    </dgm:pt>
    <dgm:pt modelId="{292D0088-2EBC-4C49-91B1-88D19D6F1EEF}" type="pres">
      <dgm:prSet presAssocID="{04EAE3BA-9BCE-4BF4-B263-59DF29B78BDB}" presName="Picture"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l="17888" r="15365" b="4"/>
          <a:stretch>
            <a:fillRect l="-25000" r="-25000"/>
          </a:stretch>
        </a:blipFill>
      </dgm:spPr>
      <dgm:extLst>
        <a:ext uri="{E40237B7-FDA0-4F09-8148-C483321AD2D9}">
          <dgm14:cNvPr xmlns:dgm14="http://schemas.microsoft.com/office/drawing/2010/diagram" id="0" name="" descr="Shot of a businessman holding on to a bunch of cryptocurrency balloons on top of a graph against a white background"/>
        </a:ext>
      </dgm:extLst>
    </dgm:pt>
    <dgm:pt modelId="{55A7A39D-33EA-4EF4-B407-98E6E51EF038}" type="pres">
      <dgm:prSet presAssocID="{04EAE3BA-9BCE-4BF4-B263-59DF29B78BDB}" presName="Subtitle" presStyleLbl="revTx" presStyleIdx="4" presStyleCnt="6">
        <dgm:presLayoutVars>
          <dgm:chMax val="0"/>
          <dgm:bulletEnabled/>
        </dgm:presLayoutVars>
      </dgm:prSet>
      <dgm:spPr/>
    </dgm:pt>
    <dgm:pt modelId="{56B7B087-4E25-453B-9BB6-8D9DF8CD5F8E}" type="pres">
      <dgm:prSet presAssocID="{04EAE3BA-9BCE-4BF4-B263-59DF29B78BDB}" presName="Description" presStyleLbl="revTx" presStyleIdx="5" presStyleCnt="6">
        <dgm:presLayoutVars>
          <dgm:bulletEnabled/>
        </dgm:presLayoutVars>
      </dgm:prSet>
      <dgm:spPr/>
    </dgm:pt>
  </dgm:ptLst>
  <dgm:cxnLst>
    <dgm:cxn modelId="{618EF101-54EB-4AC3-BB4D-D7AE47EAC546}" type="presOf" srcId="{BD5377A4-FB6D-4026-8EDD-21BCA22DBDA5}" destId="{03B7A3D7-CBD9-4B17-8A8D-0D0DFA400868}" srcOrd="0" destOrd="0" presId="urn:microsoft.com/office/officeart/2024/3/layout/verticalVisualTextBlock1"/>
    <dgm:cxn modelId="{56E74903-7E8F-400A-9F79-F01683BD3657}" type="presOf" srcId="{F5F69D47-15EC-480C-A149-1E6F4CC76277}" destId="{3D9BC88A-E990-4FEB-BB96-56461CD84531}" srcOrd="0" destOrd="0" presId="urn:microsoft.com/office/officeart/2024/3/layout/verticalVisualTextBlock1"/>
    <dgm:cxn modelId="{58C0CF0C-C34D-473E-87A6-EEFA4604A93A}" srcId="{F5F69D47-15EC-480C-A149-1E6F4CC76277}" destId="{BD5377A4-FB6D-4026-8EDD-21BCA22DBDA5}" srcOrd="0" destOrd="0" parTransId="{75C8B424-C7C9-43FB-8E4C-D2D1A58D12A1}" sibTransId="{D84068C7-2AD5-4F4C-9CEA-1E3B55511F96}"/>
    <dgm:cxn modelId="{5708DF28-F47E-42BD-B78F-847918F930C8}" type="presOf" srcId="{08618829-D6F6-4E70-9048-2452D341785F}" destId="{8E853662-7662-44A7-879C-9764BE964EFE}" srcOrd="0" destOrd="0" presId="urn:microsoft.com/office/officeart/2024/3/layout/verticalVisualTextBlock1"/>
    <dgm:cxn modelId="{F1BFA43B-114B-4B25-B4C4-8F22BA484B77}" type="presOf" srcId="{D84068C7-2AD5-4F4C-9CEA-1E3B55511F96}" destId="{06758776-C99B-4FF3-86DC-8AE561709D14}" srcOrd="0" destOrd="0" presId="urn:microsoft.com/office/officeart/2024/3/layout/verticalVisualTextBlock1"/>
    <dgm:cxn modelId="{509E3D42-8187-4919-AE8F-96B442D1D988}" type="presOf" srcId="{AF6F8987-7EA9-49BC-9EAC-FDF6A17EBD88}" destId="{405A174E-29BE-4A90-AADD-38B86170C558}" srcOrd="0" destOrd="0" presId="urn:microsoft.com/office/officeart/2024/3/layout/verticalVisualTextBlock1"/>
    <dgm:cxn modelId="{135F3F47-87C3-4D7E-BAF7-E96F93A1ED9C}" srcId="{BD5377A4-FB6D-4026-8EDD-21BCA22DBDA5}" destId="{30BAC1A6-B098-4482-8BC1-E5ADCE8FB61F}" srcOrd="0" destOrd="0" parTransId="{95F3B552-EBF0-46DF-87CA-97873686E5B9}" sibTransId="{D34D026B-E5DD-4A52-BF71-DCD996E1B6E2}"/>
    <dgm:cxn modelId="{66A13379-0517-4C38-871F-F935C5CE824B}" srcId="{B85953A9-90A8-4ABA-80DF-56D479FC4B76}" destId="{08618829-D6F6-4E70-9048-2452D341785F}" srcOrd="0" destOrd="0" parTransId="{692B26DD-1828-4F2F-BC7E-8CC7B36A8241}" sibTransId="{9A16A735-7D0D-4866-8221-C4F7C7379395}"/>
    <dgm:cxn modelId="{A1FAC695-5AB4-4C95-A55F-451A6112EF05}" type="presOf" srcId="{B85953A9-90A8-4ABA-80DF-56D479FC4B76}" destId="{CB200126-7BE9-465D-B716-E442DC326065}" srcOrd="0" destOrd="0" presId="urn:microsoft.com/office/officeart/2024/3/layout/verticalVisualTextBlock1"/>
    <dgm:cxn modelId="{11EB1F98-79D5-47B9-96E7-0ECC4511708C}" type="presOf" srcId="{30BAC1A6-B098-4482-8BC1-E5ADCE8FB61F}" destId="{328D5DFC-213B-49D2-BCC7-E9C702281844}" srcOrd="0" destOrd="0" presId="urn:microsoft.com/office/officeart/2024/3/layout/verticalVisualTextBlock1"/>
    <dgm:cxn modelId="{74C467A0-41A0-4ECD-94E1-CE7B68372CFF}" type="presOf" srcId="{04EAE3BA-9BCE-4BF4-B263-59DF29B78BDB}" destId="{55A7A39D-33EA-4EF4-B407-98E6E51EF038}" srcOrd="0" destOrd="0" presId="urn:microsoft.com/office/officeart/2024/3/layout/verticalVisualTextBlock1"/>
    <dgm:cxn modelId="{ED47F7A9-9E08-47AA-B118-085316AB8619}" type="presOf" srcId="{88FBC839-FBC8-49C6-BFB6-2D6C2C77A39E}" destId="{56B7B087-4E25-453B-9BB6-8D9DF8CD5F8E}" srcOrd="0" destOrd="0" presId="urn:microsoft.com/office/officeart/2024/3/layout/verticalVisualTextBlock1"/>
    <dgm:cxn modelId="{2A3208DD-38A0-42DF-9C3E-C8730D20E262}" srcId="{F5F69D47-15EC-480C-A149-1E6F4CC76277}" destId="{B85953A9-90A8-4ABA-80DF-56D479FC4B76}" srcOrd="1" destOrd="0" parTransId="{26DD95F5-965C-4136-8EE3-A2FF619F9320}" sibTransId="{AF6F8987-7EA9-49BC-9EAC-FDF6A17EBD88}"/>
    <dgm:cxn modelId="{9C16A6F9-2862-43CD-86BF-B22DF99BD0AB}" srcId="{F5F69D47-15EC-480C-A149-1E6F4CC76277}" destId="{04EAE3BA-9BCE-4BF4-B263-59DF29B78BDB}" srcOrd="2" destOrd="0" parTransId="{16B14690-8668-42E3-90DF-23B54CCB7BF1}" sibTransId="{54F72234-1101-43EC-BC5C-29F3E6759336}"/>
    <dgm:cxn modelId="{231AE0FF-FA5D-4F91-A790-3A8B903E046D}" srcId="{04EAE3BA-9BCE-4BF4-B263-59DF29B78BDB}" destId="{88FBC839-FBC8-49C6-BFB6-2D6C2C77A39E}" srcOrd="0" destOrd="0" parTransId="{EFD4C7CA-A725-4C02-8948-6746DA36A6F8}" sibTransId="{84CD990C-43BA-4D80-AE18-AAC9EE8704B1}"/>
    <dgm:cxn modelId="{48E5BCBD-BD19-4751-B716-C7B9B3819F6A}" type="presParOf" srcId="{3D9BC88A-E990-4FEB-BB96-56461CD84531}" destId="{CA781FAC-3FC3-44AF-B866-B570DD92DF0B}" srcOrd="0" destOrd="0" presId="urn:microsoft.com/office/officeart/2024/3/layout/verticalVisualTextBlock1"/>
    <dgm:cxn modelId="{7299BE9A-7AD8-4843-8892-F58FAD6A06EA}" type="presParOf" srcId="{CA781FAC-3FC3-44AF-B866-B570DD92DF0B}" destId="{4D1A8A73-E25D-4AF3-9AD4-5022D002BD20}" srcOrd="0" destOrd="0" presId="urn:microsoft.com/office/officeart/2024/3/layout/verticalVisualTextBlock1"/>
    <dgm:cxn modelId="{0E1ED9AE-CD91-41BC-833A-84606A410A79}" type="presParOf" srcId="{CA781FAC-3FC3-44AF-B866-B570DD92DF0B}" destId="{03B7A3D7-CBD9-4B17-8A8D-0D0DFA400868}" srcOrd="1" destOrd="0" presId="urn:microsoft.com/office/officeart/2024/3/layout/verticalVisualTextBlock1"/>
    <dgm:cxn modelId="{29D95CE4-E783-4795-B8F2-DEEEDB4FE506}" type="presParOf" srcId="{CA781FAC-3FC3-44AF-B866-B570DD92DF0B}" destId="{328D5DFC-213B-49D2-BCC7-E9C702281844}" srcOrd="2" destOrd="0" presId="urn:microsoft.com/office/officeart/2024/3/layout/verticalVisualTextBlock1"/>
    <dgm:cxn modelId="{84906DCC-6AF7-463D-8C0A-1B2362704C76}" type="presParOf" srcId="{3D9BC88A-E990-4FEB-BB96-56461CD84531}" destId="{06758776-C99B-4FF3-86DC-8AE561709D14}" srcOrd="1" destOrd="0" presId="urn:microsoft.com/office/officeart/2024/3/layout/verticalVisualTextBlock1"/>
    <dgm:cxn modelId="{694E9221-5B4D-44D6-A47A-A21AC74FEF51}" type="presParOf" srcId="{3D9BC88A-E990-4FEB-BB96-56461CD84531}" destId="{F47405BE-B49B-4C78-8AEC-85B7DBB33DB8}" srcOrd="2" destOrd="0" presId="urn:microsoft.com/office/officeart/2024/3/layout/verticalVisualTextBlock1"/>
    <dgm:cxn modelId="{17D3EAD6-78CE-448B-B483-E95C6A5A46EA}" type="presParOf" srcId="{F47405BE-B49B-4C78-8AEC-85B7DBB33DB8}" destId="{9C887E28-E941-4899-84B6-AC3AA27454AE}" srcOrd="0" destOrd="0" presId="urn:microsoft.com/office/officeart/2024/3/layout/verticalVisualTextBlock1"/>
    <dgm:cxn modelId="{7260F18A-C0D3-43C9-BB6F-BA3A365A364E}" type="presParOf" srcId="{F47405BE-B49B-4C78-8AEC-85B7DBB33DB8}" destId="{CB200126-7BE9-465D-B716-E442DC326065}" srcOrd="1" destOrd="0" presId="urn:microsoft.com/office/officeart/2024/3/layout/verticalVisualTextBlock1"/>
    <dgm:cxn modelId="{22F9466F-404F-4446-96A2-40A16F75B9FE}" type="presParOf" srcId="{F47405BE-B49B-4C78-8AEC-85B7DBB33DB8}" destId="{8E853662-7662-44A7-879C-9764BE964EFE}" srcOrd="2" destOrd="0" presId="urn:microsoft.com/office/officeart/2024/3/layout/verticalVisualTextBlock1"/>
    <dgm:cxn modelId="{EFA78578-74F6-4B78-8304-00115689A1EB}" type="presParOf" srcId="{3D9BC88A-E990-4FEB-BB96-56461CD84531}" destId="{405A174E-29BE-4A90-AADD-38B86170C558}" srcOrd="3" destOrd="0" presId="urn:microsoft.com/office/officeart/2024/3/layout/verticalVisualTextBlock1"/>
    <dgm:cxn modelId="{7297F63F-B498-44AC-BF33-E2A5491FA04A}" type="presParOf" srcId="{3D9BC88A-E990-4FEB-BB96-56461CD84531}" destId="{813770DE-3F07-4A3B-AD6B-8213AD8117D1}" srcOrd="4" destOrd="0" presId="urn:microsoft.com/office/officeart/2024/3/layout/verticalVisualTextBlock1"/>
    <dgm:cxn modelId="{56BECD1D-D9E1-49D6-A232-19027C315994}" type="presParOf" srcId="{813770DE-3F07-4A3B-AD6B-8213AD8117D1}" destId="{292D0088-2EBC-4C49-91B1-88D19D6F1EEF}" srcOrd="0" destOrd="0" presId="urn:microsoft.com/office/officeart/2024/3/layout/verticalVisualTextBlock1"/>
    <dgm:cxn modelId="{8E53180C-6EA1-4BF8-8374-0C85AE89CB24}" type="presParOf" srcId="{813770DE-3F07-4A3B-AD6B-8213AD8117D1}" destId="{55A7A39D-33EA-4EF4-B407-98E6E51EF038}" srcOrd="1" destOrd="0" presId="urn:microsoft.com/office/officeart/2024/3/layout/verticalVisualTextBlock1"/>
    <dgm:cxn modelId="{F91B6E36-6007-4A29-AF78-674BB5BBBD17}" type="presParOf" srcId="{813770DE-3F07-4A3B-AD6B-8213AD8117D1}" destId="{56B7B087-4E25-453B-9BB6-8D9DF8CD5F8E}"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7D0FB2-6482-4A4B-98BE-ACE2FEB49475}"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67715063-E6A4-4708-AB86-92B6EACDE10A}">
      <dgm:prSet/>
      <dgm:spPr/>
      <dgm:t>
        <a:bodyPr/>
        <a:lstStyle/>
        <a:p>
          <a:pPr>
            <a:lnSpc>
              <a:spcPct val="100000"/>
            </a:lnSpc>
            <a:defRPr b="1"/>
          </a:pPr>
          <a:r>
            <a:rPr lang="en-US"/>
            <a:t>Employer Branding</a:t>
          </a:r>
        </a:p>
      </dgm:t>
    </dgm:pt>
    <dgm:pt modelId="{8A21B7E9-26F1-41F3-9393-215D4DC5B10C}" type="parTrans" cxnId="{4AC96251-5E82-47E6-8EF7-47C5742DB612}">
      <dgm:prSet/>
      <dgm:spPr/>
      <dgm:t>
        <a:bodyPr/>
        <a:lstStyle/>
        <a:p>
          <a:endParaRPr lang="en-US"/>
        </a:p>
      </dgm:t>
    </dgm:pt>
    <dgm:pt modelId="{CA574104-DA45-4F7F-B6BA-CFCA91643B80}" type="sibTrans" cxnId="{4AC96251-5E82-47E6-8EF7-47C5742DB612}">
      <dgm:prSet/>
      <dgm:spPr/>
      <dgm:t>
        <a:bodyPr/>
        <a:lstStyle/>
        <a:p>
          <a:pPr>
            <a:lnSpc>
              <a:spcPct val="100000"/>
            </a:lnSpc>
            <a:defRPr b="1"/>
          </a:pPr>
          <a:endParaRPr lang="en-US"/>
        </a:p>
      </dgm:t>
    </dgm:pt>
    <dgm:pt modelId="{0D096D60-553D-41E5-BFEE-E2D559EAA93B}">
      <dgm:prSet/>
      <dgm:spPr/>
      <dgm:t>
        <a:bodyPr/>
        <a:lstStyle/>
        <a:p>
          <a:pPr>
            <a:lnSpc>
              <a:spcPct val="100000"/>
            </a:lnSpc>
          </a:pPr>
          <a:r>
            <a:rPr lang="en-US"/>
            <a:t>Social media plays a crucial role in shaping an organization's employer brand, making it essential for attracting talent.</a:t>
          </a:r>
        </a:p>
      </dgm:t>
    </dgm:pt>
    <dgm:pt modelId="{3CCAE4E4-81D1-4632-82D5-749527DF2A9E}" type="parTrans" cxnId="{980929F6-6F3F-4221-81B4-98998F260A24}">
      <dgm:prSet/>
      <dgm:spPr/>
      <dgm:t>
        <a:bodyPr/>
        <a:lstStyle/>
        <a:p>
          <a:endParaRPr lang="en-US"/>
        </a:p>
      </dgm:t>
    </dgm:pt>
    <dgm:pt modelId="{0D1A8406-F505-41F0-AC14-71DE5C282A55}" type="sibTrans" cxnId="{980929F6-6F3F-4221-81B4-98998F260A24}">
      <dgm:prSet/>
      <dgm:spPr/>
      <dgm:t>
        <a:bodyPr/>
        <a:lstStyle/>
        <a:p>
          <a:endParaRPr lang="en-US"/>
        </a:p>
      </dgm:t>
    </dgm:pt>
    <dgm:pt modelId="{520229BA-B739-4B45-9662-0A05270929F8}">
      <dgm:prSet/>
      <dgm:spPr/>
      <dgm:t>
        <a:bodyPr/>
        <a:lstStyle/>
        <a:p>
          <a:pPr>
            <a:lnSpc>
              <a:spcPct val="100000"/>
            </a:lnSpc>
            <a:defRPr b="1"/>
          </a:pPr>
          <a:r>
            <a:rPr lang="en-US"/>
            <a:t>Talent Attraction and Retention</a:t>
          </a:r>
        </a:p>
      </dgm:t>
    </dgm:pt>
    <dgm:pt modelId="{0E35A2EB-0C93-41A6-AAD1-210BEEECB7C3}" type="parTrans" cxnId="{0D3F1C4C-5648-4357-8AA6-E4F7B1829B64}">
      <dgm:prSet/>
      <dgm:spPr/>
      <dgm:t>
        <a:bodyPr/>
        <a:lstStyle/>
        <a:p>
          <a:endParaRPr lang="en-US"/>
        </a:p>
      </dgm:t>
    </dgm:pt>
    <dgm:pt modelId="{26FF0E4E-4A86-4627-BEAD-CDDD138B4322}" type="sibTrans" cxnId="{0D3F1C4C-5648-4357-8AA6-E4F7B1829B64}">
      <dgm:prSet/>
      <dgm:spPr/>
      <dgm:t>
        <a:bodyPr/>
        <a:lstStyle/>
        <a:p>
          <a:pPr>
            <a:lnSpc>
              <a:spcPct val="100000"/>
            </a:lnSpc>
            <a:defRPr b="1"/>
          </a:pPr>
          <a:endParaRPr lang="en-US"/>
        </a:p>
      </dgm:t>
    </dgm:pt>
    <dgm:pt modelId="{F8CADF8E-9C37-413B-9D83-51C74F7FC6EC}">
      <dgm:prSet/>
      <dgm:spPr/>
      <dgm:t>
        <a:bodyPr/>
        <a:lstStyle/>
        <a:p>
          <a:pPr>
            <a:lnSpc>
              <a:spcPct val="100000"/>
            </a:lnSpc>
          </a:pPr>
          <a:r>
            <a:rPr lang="en-US"/>
            <a:t>Leveraging social media effectively helps organizations attract and retain top talent in a competitive market.</a:t>
          </a:r>
        </a:p>
      </dgm:t>
    </dgm:pt>
    <dgm:pt modelId="{C3AAA1C2-498F-45B8-9F69-302276C98C2C}" type="parTrans" cxnId="{E7DB7EA1-21F7-4648-B8D1-F532F84F3CA6}">
      <dgm:prSet/>
      <dgm:spPr/>
      <dgm:t>
        <a:bodyPr/>
        <a:lstStyle/>
        <a:p>
          <a:endParaRPr lang="en-US"/>
        </a:p>
      </dgm:t>
    </dgm:pt>
    <dgm:pt modelId="{A2B25CAC-1465-41FA-8E28-7A1A0AA97440}" type="sibTrans" cxnId="{E7DB7EA1-21F7-4648-B8D1-F532F84F3CA6}">
      <dgm:prSet/>
      <dgm:spPr/>
      <dgm:t>
        <a:bodyPr/>
        <a:lstStyle/>
        <a:p>
          <a:endParaRPr lang="en-US"/>
        </a:p>
      </dgm:t>
    </dgm:pt>
    <dgm:pt modelId="{97A0E97E-D722-436A-B811-8A4FD85AD114}">
      <dgm:prSet/>
      <dgm:spPr/>
      <dgm:t>
        <a:bodyPr/>
        <a:lstStyle/>
        <a:p>
          <a:pPr>
            <a:lnSpc>
              <a:spcPct val="100000"/>
            </a:lnSpc>
            <a:defRPr b="1"/>
          </a:pPr>
          <a:r>
            <a:rPr lang="en-US"/>
            <a:t>Fostering Engagement</a:t>
          </a:r>
        </a:p>
      </dgm:t>
    </dgm:pt>
    <dgm:pt modelId="{D5517052-7624-4F05-B4E6-8E59B9AE8533}" type="parTrans" cxnId="{982A9EEA-8D51-4815-9A41-BF5D7589E15F}">
      <dgm:prSet/>
      <dgm:spPr/>
      <dgm:t>
        <a:bodyPr/>
        <a:lstStyle/>
        <a:p>
          <a:endParaRPr lang="en-US"/>
        </a:p>
      </dgm:t>
    </dgm:pt>
    <dgm:pt modelId="{204C2CA1-CBE5-4273-9BD1-72CE4F4F2D5F}" type="sibTrans" cxnId="{982A9EEA-8D51-4815-9A41-BF5D7589E15F}">
      <dgm:prSet/>
      <dgm:spPr/>
      <dgm:t>
        <a:bodyPr/>
        <a:lstStyle/>
        <a:p>
          <a:endParaRPr lang="en-US"/>
        </a:p>
      </dgm:t>
    </dgm:pt>
    <dgm:pt modelId="{DB9C6B2E-6F8F-4C44-9233-C215EDB26B41}">
      <dgm:prSet/>
      <dgm:spPr/>
      <dgm:t>
        <a:bodyPr/>
        <a:lstStyle/>
        <a:p>
          <a:pPr>
            <a:lnSpc>
              <a:spcPct val="100000"/>
            </a:lnSpc>
          </a:pPr>
          <a:r>
            <a:rPr lang="en-US"/>
            <a:t>Effective use of social media fosters employee engagement, creating a vibrant workplace culture that resonates with everyone.</a:t>
          </a:r>
        </a:p>
      </dgm:t>
    </dgm:pt>
    <dgm:pt modelId="{47363D7A-6B2B-4689-A453-D9ADC6C17CD3}" type="parTrans" cxnId="{6A3AD790-0DB5-4B82-8353-A38569602F9E}">
      <dgm:prSet/>
      <dgm:spPr/>
      <dgm:t>
        <a:bodyPr/>
        <a:lstStyle/>
        <a:p>
          <a:endParaRPr lang="en-US"/>
        </a:p>
      </dgm:t>
    </dgm:pt>
    <dgm:pt modelId="{946F2FAE-4B3D-43B0-B0DC-FB517C0D94BC}" type="sibTrans" cxnId="{6A3AD790-0DB5-4B82-8353-A38569602F9E}">
      <dgm:prSet/>
      <dgm:spPr/>
      <dgm:t>
        <a:bodyPr/>
        <a:lstStyle/>
        <a:p>
          <a:endParaRPr lang="en-US"/>
        </a:p>
      </dgm:t>
    </dgm:pt>
    <dgm:pt modelId="{37848E02-EB77-4B93-80E8-5B1FFF082743}" type="pres">
      <dgm:prSet presAssocID="{5E7D0FB2-6482-4A4B-98BE-ACE2FEB49475}" presName="Name0" presStyleCnt="0">
        <dgm:presLayoutVars>
          <dgm:dir/>
          <dgm:resizeHandles val="exact"/>
        </dgm:presLayoutVars>
      </dgm:prSet>
      <dgm:spPr/>
    </dgm:pt>
    <dgm:pt modelId="{2C721882-A9E2-44CB-B4B8-D3F90A98DCA8}" type="pres">
      <dgm:prSet presAssocID="{67715063-E6A4-4708-AB86-92B6EACDE10A}" presName="compNode" presStyleCnt="0"/>
      <dgm:spPr/>
    </dgm:pt>
    <dgm:pt modelId="{5255AB78-37B7-4118-9E6B-4CDB7768A4B0}" type="pres">
      <dgm:prSet presAssocID="{67715063-E6A4-4708-AB86-92B6EACDE10A}" presName="pictRect" presStyleLbl="revTx" presStyleIdx="0" presStyleCnt="6">
        <dgm:presLayoutVars>
          <dgm:chMax val="0"/>
          <dgm:bulletEnabled/>
        </dgm:presLayoutVars>
      </dgm:prSet>
      <dgm:spPr/>
    </dgm:pt>
    <dgm:pt modelId="{9D3C4CC1-8953-4E29-9C0E-246C60090AE4}" type="pres">
      <dgm:prSet presAssocID="{67715063-E6A4-4708-AB86-92B6EACDE10A}" presName="textRect" presStyleLbl="revTx" presStyleIdx="1" presStyleCnt="6">
        <dgm:presLayoutVars>
          <dgm:bulletEnabled/>
        </dgm:presLayoutVars>
      </dgm:prSet>
      <dgm:spPr/>
    </dgm:pt>
    <dgm:pt modelId="{35118CF1-40AA-480C-96B8-4AA60D211058}" type="pres">
      <dgm:prSet presAssocID="{CA574104-DA45-4F7F-B6BA-CFCA91643B80}" presName="sibTrans" presStyleLbl="sibTrans2D1" presStyleIdx="0" presStyleCnt="0"/>
      <dgm:spPr/>
    </dgm:pt>
    <dgm:pt modelId="{765EC7F4-7464-45BB-A6E8-FE099FA2CB9F}" type="pres">
      <dgm:prSet presAssocID="{520229BA-B739-4B45-9662-0A05270929F8}" presName="compNode" presStyleCnt="0"/>
      <dgm:spPr/>
    </dgm:pt>
    <dgm:pt modelId="{BEB7907B-B2D8-431C-BA72-C72D17C83CA9}" type="pres">
      <dgm:prSet presAssocID="{520229BA-B739-4B45-9662-0A05270929F8}" presName="pictRect" presStyleLbl="revTx" presStyleIdx="2" presStyleCnt="6">
        <dgm:presLayoutVars>
          <dgm:chMax val="0"/>
          <dgm:bulletEnabled/>
        </dgm:presLayoutVars>
      </dgm:prSet>
      <dgm:spPr/>
    </dgm:pt>
    <dgm:pt modelId="{47F47863-4165-433C-94A3-735512955FF2}" type="pres">
      <dgm:prSet presAssocID="{520229BA-B739-4B45-9662-0A05270929F8}" presName="textRect" presStyleLbl="revTx" presStyleIdx="3" presStyleCnt="6">
        <dgm:presLayoutVars>
          <dgm:bulletEnabled/>
        </dgm:presLayoutVars>
      </dgm:prSet>
      <dgm:spPr/>
    </dgm:pt>
    <dgm:pt modelId="{4DDAF909-104D-4F16-9BCF-7C186992F192}" type="pres">
      <dgm:prSet presAssocID="{26FF0E4E-4A86-4627-BEAD-CDDD138B4322}" presName="sibTrans" presStyleLbl="sibTrans2D1" presStyleIdx="0" presStyleCnt="0"/>
      <dgm:spPr/>
    </dgm:pt>
    <dgm:pt modelId="{9E11CA7E-55EB-4FAA-8788-5A7085063D0B}" type="pres">
      <dgm:prSet presAssocID="{97A0E97E-D722-436A-B811-8A4FD85AD114}" presName="compNode" presStyleCnt="0"/>
      <dgm:spPr/>
    </dgm:pt>
    <dgm:pt modelId="{9AB3C81F-A256-4D95-A8E4-9C39919B0633}" type="pres">
      <dgm:prSet presAssocID="{97A0E97E-D722-436A-B811-8A4FD85AD114}" presName="pictRect" presStyleLbl="revTx" presStyleIdx="4" presStyleCnt="6">
        <dgm:presLayoutVars>
          <dgm:chMax val="0"/>
          <dgm:bulletEnabled/>
        </dgm:presLayoutVars>
      </dgm:prSet>
      <dgm:spPr/>
    </dgm:pt>
    <dgm:pt modelId="{AE18157C-0F08-41C9-BA35-B136B915BB4B}" type="pres">
      <dgm:prSet presAssocID="{97A0E97E-D722-436A-B811-8A4FD85AD114}" presName="textRect" presStyleLbl="revTx" presStyleIdx="5" presStyleCnt="6">
        <dgm:presLayoutVars>
          <dgm:bulletEnabled/>
        </dgm:presLayoutVars>
      </dgm:prSet>
      <dgm:spPr/>
    </dgm:pt>
  </dgm:ptLst>
  <dgm:cxnLst>
    <dgm:cxn modelId="{73008D0E-73E0-4574-943D-8D3CCD17CD1C}" type="presOf" srcId="{DB9C6B2E-6F8F-4C44-9233-C215EDB26B41}" destId="{AE18157C-0F08-41C9-BA35-B136B915BB4B}" srcOrd="0" destOrd="0" presId="urn:microsoft.com/office/officeart/2024/3/layout/hArchList1"/>
    <dgm:cxn modelId="{C7C38862-57E1-41F9-812E-EB1EDB65CB69}" type="presOf" srcId="{97A0E97E-D722-436A-B811-8A4FD85AD114}" destId="{9AB3C81F-A256-4D95-A8E4-9C39919B0633}" srcOrd="0" destOrd="0" presId="urn:microsoft.com/office/officeart/2024/3/layout/hArchList1"/>
    <dgm:cxn modelId="{156A9A64-C0B0-442B-B7E3-964261B452C8}" type="presOf" srcId="{CA574104-DA45-4F7F-B6BA-CFCA91643B80}" destId="{35118CF1-40AA-480C-96B8-4AA60D211058}" srcOrd="0" destOrd="0" presId="urn:microsoft.com/office/officeart/2024/3/layout/hArchList1"/>
    <dgm:cxn modelId="{FEE7B965-ECE4-4BEE-8523-E3B80303393D}" type="presOf" srcId="{F8CADF8E-9C37-413B-9D83-51C74F7FC6EC}" destId="{47F47863-4165-433C-94A3-735512955FF2}" srcOrd="0" destOrd="0" presId="urn:microsoft.com/office/officeart/2024/3/layout/hArchList1"/>
    <dgm:cxn modelId="{AB6E0248-7218-4EA8-969E-5AE84486E70F}" type="presOf" srcId="{0D096D60-553D-41E5-BFEE-E2D559EAA93B}" destId="{9D3C4CC1-8953-4E29-9C0E-246C60090AE4}" srcOrd="0" destOrd="0" presId="urn:microsoft.com/office/officeart/2024/3/layout/hArchList1"/>
    <dgm:cxn modelId="{0D3F1C4C-5648-4357-8AA6-E4F7B1829B64}" srcId="{5E7D0FB2-6482-4A4B-98BE-ACE2FEB49475}" destId="{520229BA-B739-4B45-9662-0A05270929F8}" srcOrd="1" destOrd="0" parTransId="{0E35A2EB-0C93-41A6-AAD1-210BEEECB7C3}" sibTransId="{26FF0E4E-4A86-4627-BEAD-CDDD138B4322}"/>
    <dgm:cxn modelId="{4AC96251-5E82-47E6-8EF7-47C5742DB612}" srcId="{5E7D0FB2-6482-4A4B-98BE-ACE2FEB49475}" destId="{67715063-E6A4-4708-AB86-92B6EACDE10A}" srcOrd="0" destOrd="0" parTransId="{8A21B7E9-26F1-41F3-9393-215D4DC5B10C}" sibTransId="{CA574104-DA45-4F7F-B6BA-CFCA91643B80}"/>
    <dgm:cxn modelId="{09159A86-D1F3-46BC-85EC-269E288949FF}" type="presOf" srcId="{67715063-E6A4-4708-AB86-92B6EACDE10A}" destId="{5255AB78-37B7-4118-9E6B-4CDB7768A4B0}" srcOrd="0" destOrd="0" presId="urn:microsoft.com/office/officeart/2024/3/layout/hArchList1"/>
    <dgm:cxn modelId="{6A3AD790-0DB5-4B82-8353-A38569602F9E}" srcId="{97A0E97E-D722-436A-B811-8A4FD85AD114}" destId="{DB9C6B2E-6F8F-4C44-9233-C215EDB26B41}" srcOrd="0" destOrd="0" parTransId="{47363D7A-6B2B-4689-A453-D9ADC6C17CD3}" sibTransId="{946F2FAE-4B3D-43B0-B0DC-FB517C0D94BC}"/>
    <dgm:cxn modelId="{E7DB7EA1-21F7-4648-B8D1-F532F84F3CA6}" srcId="{520229BA-B739-4B45-9662-0A05270929F8}" destId="{F8CADF8E-9C37-413B-9D83-51C74F7FC6EC}" srcOrd="0" destOrd="0" parTransId="{C3AAA1C2-498F-45B8-9F69-302276C98C2C}" sibTransId="{A2B25CAC-1465-41FA-8E28-7A1A0AA97440}"/>
    <dgm:cxn modelId="{BB1086B5-3D04-4F47-B2D4-C703AD8E50AD}" type="presOf" srcId="{5E7D0FB2-6482-4A4B-98BE-ACE2FEB49475}" destId="{37848E02-EB77-4B93-80E8-5B1FFF082743}" srcOrd="0" destOrd="0" presId="urn:microsoft.com/office/officeart/2024/3/layout/hArchList1"/>
    <dgm:cxn modelId="{8A6B09D7-C3FC-4D3E-A576-5E5A2600020B}" type="presOf" srcId="{520229BA-B739-4B45-9662-0A05270929F8}" destId="{BEB7907B-B2D8-431C-BA72-C72D17C83CA9}" srcOrd="0" destOrd="0" presId="urn:microsoft.com/office/officeart/2024/3/layout/hArchList1"/>
    <dgm:cxn modelId="{982A9EEA-8D51-4815-9A41-BF5D7589E15F}" srcId="{5E7D0FB2-6482-4A4B-98BE-ACE2FEB49475}" destId="{97A0E97E-D722-436A-B811-8A4FD85AD114}" srcOrd="2" destOrd="0" parTransId="{D5517052-7624-4F05-B4E6-8E59B9AE8533}" sibTransId="{204C2CA1-CBE5-4273-9BD1-72CE4F4F2D5F}"/>
    <dgm:cxn modelId="{F75CAAEC-A514-439B-BCCC-50C487EFE8BA}" type="presOf" srcId="{26FF0E4E-4A86-4627-BEAD-CDDD138B4322}" destId="{4DDAF909-104D-4F16-9BCF-7C186992F192}" srcOrd="0" destOrd="0" presId="urn:microsoft.com/office/officeart/2024/3/layout/hArchList1"/>
    <dgm:cxn modelId="{980929F6-6F3F-4221-81B4-98998F260A24}" srcId="{67715063-E6A4-4708-AB86-92B6EACDE10A}" destId="{0D096D60-553D-41E5-BFEE-E2D559EAA93B}" srcOrd="0" destOrd="0" parTransId="{3CCAE4E4-81D1-4632-82D5-749527DF2A9E}" sibTransId="{0D1A8406-F505-41F0-AC14-71DE5C282A55}"/>
    <dgm:cxn modelId="{8E064507-4E05-4FC4-A841-5A9FC926014D}" type="presParOf" srcId="{37848E02-EB77-4B93-80E8-5B1FFF082743}" destId="{2C721882-A9E2-44CB-B4B8-D3F90A98DCA8}" srcOrd="0" destOrd="0" presId="urn:microsoft.com/office/officeart/2024/3/layout/hArchList1"/>
    <dgm:cxn modelId="{1AE399B2-C4A6-4FB8-A2EC-A4F9FD34903A}" type="presParOf" srcId="{2C721882-A9E2-44CB-B4B8-D3F90A98DCA8}" destId="{5255AB78-37B7-4118-9E6B-4CDB7768A4B0}" srcOrd="0" destOrd="0" presId="urn:microsoft.com/office/officeart/2024/3/layout/hArchList1"/>
    <dgm:cxn modelId="{E0D34995-A9E5-49C0-AD69-C0965DBA53B7}" type="presParOf" srcId="{2C721882-A9E2-44CB-B4B8-D3F90A98DCA8}" destId="{9D3C4CC1-8953-4E29-9C0E-246C60090AE4}" srcOrd="1" destOrd="0" presId="urn:microsoft.com/office/officeart/2024/3/layout/hArchList1"/>
    <dgm:cxn modelId="{541E196A-D393-49E9-BEAA-C7206675385F}" type="presParOf" srcId="{37848E02-EB77-4B93-80E8-5B1FFF082743}" destId="{35118CF1-40AA-480C-96B8-4AA60D211058}" srcOrd="1" destOrd="0" presId="urn:microsoft.com/office/officeart/2024/3/layout/hArchList1"/>
    <dgm:cxn modelId="{107135A9-4052-4D9F-94A1-48DFAB0DF23B}" type="presParOf" srcId="{37848E02-EB77-4B93-80E8-5B1FFF082743}" destId="{765EC7F4-7464-45BB-A6E8-FE099FA2CB9F}" srcOrd="2" destOrd="0" presId="urn:microsoft.com/office/officeart/2024/3/layout/hArchList1"/>
    <dgm:cxn modelId="{6638B771-9DA1-4D3E-BB42-27FAC200FA12}" type="presParOf" srcId="{765EC7F4-7464-45BB-A6E8-FE099FA2CB9F}" destId="{BEB7907B-B2D8-431C-BA72-C72D17C83CA9}" srcOrd="0" destOrd="0" presId="urn:microsoft.com/office/officeart/2024/3/layout/hArchList1"/>
    <dgm:cxn modelId="{1F79A61F-72FA-405C-AF06-330454100A9D}" type="presParOf" srcId="{765EC7F4-7464-45BB-A6E8-FE099FA2CB9F}" destId="{47F47863-4165-433C-94A3-735512955FF2}" srcOrd="1" destOrd="0" presId="urn:microsoft.com/office/officeart/2024/3/layout/hArchList1"/>
    <dgm:cxn modelId="{E7A17166-B653-4FAD-A549-F7DAA14EC0FB}" type="presParOf" srcId="{37848E02-EB77-4B93-80E8-5B1FFF082743}" destId="{4DDAF909-104D-4F16-9BCF-7C186992F192}" srcOrd="3" destOrd="0" presId="urn:microsoft.com/office/officeart/2024/3/layout/hArchList1"/>
    <dgm:cxn modelId="{696791B4-F072-4CB0-B67B-EEF89C5E49FC}" type="presParOf" srcId="{37848E02-EB77-4B93-80E8-5B1FFF082743}" destId="{9E11CA7E-55EB-4FAA-8788-5A7085063D0B}" srcOrd="4" destOrd="0" presId="urn:microsoft.com/office/officeart/2024/3/layout/hArchList1"/>
    <dgm:cxn modelId="{FF637A5B-92EB-4FD4-A144-18AB5205B5EB}" type="presParOf" srcId="{9E11CA7E-55EB-4FAA-8788-5A7085063D0B}" destId="{9AB3C81F-A256-4D95-A8E4-9C39919B0633}" srcOrd="0" destOrd="0" presId="urn:microsoft.com/office/officeart/2024/3/layout/hArchList1"/>
    <dgm:cxn modelId="{0F34527F-9D75-4808-8CB6-B032B4478C14}" type="presParOf" srcId="{9E11CA7E-55EB-4FAA-8788-5A7085063D0B}" destId="{AE18157C-0F08-41C9-BA35-B136B915BB4B}"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58464-BB14-41DA-A08E-70E26410B184}">
      <dsp:nvSpPr>
        <dsp:cNvPr id="0" name=""/>
        <dsp:cNvSpPr/>
      </dsp:nvSpPr>
      <dsp:spPr>
        <a:xfrm>
          <a:off x="0" y="0"/>
          <a:ext cx="1192006" cy="119200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l="11133" r="22120" b="4"/>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E822D9AD-8C0C-4650-AE87-B6A715CAAEF2}">
      <dsp:nvSpPr>
        <dsp:cNvPr id="0" name=""/>
        <dsp:cNvSpPr/>
      </dsp:nvSpPr>
      <dsp:spPr>
        <a:xfrm>
          <a:off x="1372006" y="0"/>
          <a:ext cx="4928209" cy="292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en-US" sz="1800" kern="1200"/>
            <a:t>Employee Involvement</a:t>
          </a:r>
        </a:p>
      </dsp:txBody>
      <dsp:txXfrm>
        <a:off x="1372006" y="0"/>
        <a:ext cx="4928209" cy="292833"/>
      </dsp:txXfrm>
    </dsp:sp>
    <dsp:sp modelId="{4D2B998A-8E1C-47C4-BE4E-40519A59835E}">
      <dsp:nvSpPr>
        <dsp:cNvPr id="0" name=""/>
        <dsp:cNvSpPr/>
      </dsp:nvSpPr>
      <dsp:spPr>
        <a:xfrm>
          <a:off x="1372006" y="292833"/>
          <a:ext cx="4928209" cy="899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en-US" sz="1400" kern="1200"/>
            <a:t>Involving employees in the content creation process fosters ownership and encourages creativity within the organization.</a:t>
          </a:r>
        </a:p>
      </dsp:txBody>
      <dsp:txXfrm>
        <a:off x="1372006" y="292833"/>
        <a:ext cx="4928209" cy="899172"/>
      </dsp:txXfrm>
    </dsp:sp>
    <dsp:sp modelId="{8FF20F48-9940-4DE7-AD64-ACF972319591}">
      <dsp:nvSpPr>
        <dsp:cNvPr id="0" name=""/>
        <dsp:cNvSpPr/>
      </dsp:nvSpPr>
      <dsp:spPr>
        <a:xfrm>
          <a:off x="0" y="1287366"/>
          <a:ext cx="1192006" cy="1192006"/>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l="12880" r="20373" b="4"/>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96D67FA4-2DC7-4DD2-B9C8-F3F0966AB7F3}">
      <dsp:nvSpPr>
        <dsp:cNvPr id="0" name=""/>
        <dsp:cNvSpPr/>
      </dsp:nvSpPr>
      <dsp:spPr>
        <a:xfrm>
          <a:off x="1372006" y="1287366"/>
          <a:ext cx="4928209" cy="292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en-US" sz="1800" kern="1200"/>
            <a:t>Polls and Quizzes</a:t>
          </a:r>
        </a:p>
      </dsp:txBody>
      <dsp:txXfrm>
        <a:off x="1372006" y="1287366"/>
        <a:ext cx="4928209" cy="292833"/>
      </dsp:txXfrm>
    </dsp:sp>
    <dsp:sp modelId="{DDB5C1C6-EE18-401F-AE2A-0A452353AF32}">
      <dsp:nvSpPr>
        <dsp:cNvPr id="0" name=""/>
        <dsp:cNvSpPr/>
      </dsp:nvSpPr>
      <dsp:spPr>
        <a:xfrm>
          <a:off x="1372006" y="1580200"/>
          <a:ext cx="4928209" cy="899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en-US" sz="1400" kern="1200"/>
            <a:t>Using polls and quizzes can make content more engaging and provide valuable insights into employee preferences.</a:t>
          </a:r>
        </a:p>
      </dsp:txBody>
      <dsp:txXfrm>
        <a:off x="1372006" y="1580200"/>
        <a:ext cx="4928209" cy="899172"/>
      </dsp:txXfrm>
    </dsp:sp>
    <dsp:sp modelId="{0BAF110B-16D9-4F40-A5B3-1FD008F607F2}">
      <dsp:nvSpPr>
        <dsp:cNvPr id="0" name=""/>
        <dsp:cNvSpPr/>
      </dsp:nvSpPr>
      <dsp:spPr>
        <a:xfrm>
          <a:off x="0" y="2574733"/>
          <a:ext cx="1192006" cy="119200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l="15811" r="31441" b="5"/>
          <a:stretch>
            <a:fillRect l="-44000" r="-44000"/>
          </a:stretch>
        </a:blipFill>
        <a:ln>
          <a:noFill/>
        </a:ln>
        <a:effectLst/>
      </dsp:spPr>
      <dsp:style>
        <a:lnRef idx="0">
          <a:scrgbClr r="0" g="0" b="0"/>
        </a:lnRef>
        <a:fillRef idx="3">
          <a:scrgbClr r="0" g="0" b="0"/>
        </a:fillRef>
        <a:effectRef idx="2">
          <a:scrgbClr r="0" g="0" b="0"/>
        </a:effectRef>
        <a:fontRef idx="minor">
          <a:schemeClr val="lt1"/>
        </a:fontRef>
      </dsp:style>
    </dsp:sp>
    <dsp:sp modelId="{B0C77FFF-3504-4315-ABC8-1DF72D01A94F}">
      <dsp:nvSpPr>
        <dsp:cNvPr id="0" name=""/>
        <dsp:cNvSpPr/>
      </dsp:nvSpPr>
      <dsp:spPr>
        <a:xfrm>
          <a:off x="1372006" y="2574733"/>
          <a:ext cx="4928209" cy="292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en-US" sz="1800" kern="1200"/>
            <a:t>Enhancing Engagement</a:t>
          </a:r>
        </a:p>
      </dsp:txBody>
      <dsp:txXfrm>
        <a:off x="1372006" y="2574733"/>
        <a:ext cx="4928209" cy="292833"/>
      </dsp:txXfrm>
    </dsp:sp>
    <dsp:sp modelId="{F7406D42-EFD8-483D-B1AB-DF8B15760EEB}">
      <dsp:nvSpPr>
        <dsp:cNvPr id="0" name=""/>
        <dsp:cNvSpPr/>
      </dsp:nvSpPr>
      <dsp:spPr>
        <a:xfrm>
          <a:off x="1372006" y="2867566"/>
          <a:ext cx="4928209" cy="899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en-US" sz="1400" kern="1200"/>
            <a:t>Interactive content strengthens community among staff and enhances overall engagement, leading to a vibrant workplace culture.</a:t>
          </a:r>
        </a:p>
      </dsp:txBody>
      <dsp:txXfrm>
        <a:off x="1372006" y="2867566"/>
        <a:ext cx="4928209" cy="8991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43B78-1242-436E-865E-A804EAA194B7}">
      <dsp:nvSpPr>
        <dsp:cNvPr id="0" name=""/>
        <dsp:cNvSpPr/>
      </dsp:nvSpPr>
      <dsp:spPr>
        <a:xfrm>
          <a:off x="0" y="0"/>
          <a:ext cx="1192006" cy="119200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r="-10" b="-10"/>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DC43D54-62AF-40D3-B22E-02D269E4ABA5}">
      <dsp:nvSpPr>
        <dsp:cNvPr id="0" name=""/>
        <dsp:cNvSpPr/>
      </dsp:nvSpPr>
      <dsp:spPr>
        <a:xfrm>
          <a:off x="1372006" y="0"/>
          <a:ext cx="4928209" cy="350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Understanding Employee Needs</a:t>
          </a:r>
        </a:p>
      </dsp:txBody>
      <dsp:txXfrm>
        <a:off x="1372006" y="0"/>
        <a:ext cx="4928209" cy="350711"/>
      </dsp:txXfrm>
    </dsp:sp>
    <dsp:sp modelId="{ECAB4C07-8D4E-4A6C-9ED6-066223D42214}">
      <dsp:nvSpPr>
        <dsp:cNvPr id="0" name=""/>
        <dsp:cNvSpPr/>
      </dsp:nvSpPr>
      <dsp:spPr>
        <a:xfrm>
          <a:off x="1372006" y="350711"/>
          <a:ext cx="4928209" cy="841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Feedback loops allow organizations to gauge employee sentiments and better understand their needs, fostering a supportive work environment.</a:t>
          </a:r>
        </a:p>
      </dsp:txBody>
      <dsp:txXfrm>
        <a:off x="1372006" y="350711"/>
        <a:ext cx="4928209" cy="841295"/>
      </dsp:txXfrm>
    </dsp:sp>
    <dsp:sp modelId="{9416B78E-428E-4EF7-9FB3-DB286D0701EE}">
      <dsp:nvSpPr>
        <dsp:cNvPr id="0" name=""/>
        <dsp:cNvSpPr/>
      </dsp:nvSpPr>
      <dsp:spPr>
        <a:xfrm>
          <a:off x="0" y="1287366"/>
          <a:ext cx="1192006" cy="1192006"/>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l="2626" r="30870" b="-6"/>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5DEA69CF-EFBD-45DD-B770-B83CA0ABFA1D}">
      <dsp:nvSpPr>
        <dsp:cNvPr id="0" name=""/>
        <dsp:cNvSpPr/>
      </dsp:nvSpPr>
      <dsp:spPr>
        <a:xfrm>
          <a:off x="1372006" y="1287366"/>
          <a:ext cx="4928209" cy="350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Improving Engagement</a:t>
          </a:r>
        </a:p>
      </dsp:txBody>
      <dsp:txXfrm>
        <a:off x="1372006" y="1287366"/>
        <a:ext cx="4928209" cy="350711"/>
      </dsp:txXfrm>
    </dsp:sp>
    <dsp:sp modelId="{E3E81A0D-F3E5-46E3-B9F3-487149274AC3}">
      <dsp:nvSpPr>
        <dsp:cNvPr id="0" name=""/>
        <dsp:cNvSpPr/>
      </dsp:nvSpPr>
      <dsp:spPr>
        <a:xfrm>
          <a:off x="1372006" y="1638077"/>
          <a:ext cx="4928209" cy="841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By actively seeking feedback, organizations can boost employee engagement, ensuring that team members feel valued and motivated.</a:t>
          </a:r>
        </a:p>
      </dsp:txBody>
      <dsp:txXfrm>
        <a:off x="1372006" y="1638077"/>
        <a:ext cx="4928209" cy="841295"/>
      </dsp:txXfrm>
    </dsp:sp>
    <dsp:sp modelId="{AA1F10C6-B1C0-44BD-BE7B-FC6388E3E64C}">
      <dsp:nvSpPr>
        <dsp:cNvPr id="0" name=""/>
        <dsp:cNvSpPr/>
      </dsp:nvSpPr>
      <dsp:spPr>
        <a:xfrm>
          <a:off x="0" y="2574733"/>
          <a:ext cx="1192006" cy="119200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l="27246" r="6249" b="-6"/>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D66F8BCF-FD46-4AFA-B969-E0C19534F7F6}">
      <dsp:nvSpPr>
        <dsp:cNvPr id="0" name=""/>
        <dsp:cNvSpPr/>
      </dsp:nvSpPr>
      <dsp:spPr>
        <a:xfrm>
          <a:off x="1372006" y="2574733"/>
          <a:ext cx="4928209" cy="350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Regular Surveys</a:t>
          </a:r>
        </a:p>
      </dsp:txBody>
      <dsp:txXfrm>
        <a:off x="1372006" y="2574733"/>
        <a:ext cx="4928209" cy="350711"/>
      </dsp:txXfrm>
    </dsp:sp>
    <dsp:sp modelId="{D8CEC1CC-0CEB-495C-9052-63D1625E8139}">
      <dsp:nvSpPr>
        <dsp:cNvPr id="0" name=""/>
        <dsp:cNvSpPr/>
      </dsp:nvSpPr>
      <dsp:spPr>
        <a:xfrm>
          <a:off x="1372006" y="2925444"/>
          <a:ext cx="4928209" cy="841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Conducting regular surveys helps capture employee opinions and insights, leading to informed decisions that enhance workplace satisfaction.</a:t>
          </a:r>
        </a:p>
      </dsp:txBody>
      <dsp:txXfrm>
        <a:off x="1372006" y="2925444"/>
        <a:ext cx="4928209" cy="8412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3D215-E41D-478C-AC3C-D12BA88D4500}">
      <dsp:nvSpPr>
        <dsp:cNvPr id="0" name=""/>
        <dsp:cNvSpPr/>
      </dsp:nvSpPr>
      <dsp:spPr>
        <a:xfrm>
          <a:off x="0" y="0"/>
          <a:ext cx="1281695" cy="128169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l="20883" r="12370" b="4"/>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2F2F26D0-A850-4D55-874A-F729BD4C8B2D}">
      <dsp:nvSpPr>
        <dsp:cNvPr id="0" name=""/>
        <dsp:cNvSpPr/>
      </dsp:nvSpPr>
      <dsp:spPr>
        <a:xfrm>
          <a:off x="1461695" y="0"/>
          <a:ext cx="5359728" cy="317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en-US" sz="1800" kern="1200"/>
            <a:t>Boosting Employee Morale</a:t>
          </a:r>
        </a:p>
      </dsp:txBody>
      <dsp:txXfrm>
        <a:off x="1461695" y="0"/>
        <a:ext cx="5359728" cy="317143"/>
      </dsp:txXfrm>
    </dsp:sp>
    <dsp:sp modelId="{5C35E904-51BF-4B1A-8BA0-E3289065C9C5}">
      <dsp:nvSpPr>
        <dsp:cNvPr id="0" name=""/>
        <dsp:cNvSpPr/>
      </dsp:nvSpPr>
      <dsp:spPr>
        <a:xfrm>
          <a:off x="1461695" y="317143"/>
          <a:ext cx="5359728" cy="964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en-US" sz="1400" kern="1200"/>
            <a:t>Recognizing employee achievements significantly boosts morale, encouraging them to perform at their best.</a:t>
          </a:r>
        </a:p>
      </dsp:txBody>
      <dsp:txXfrm>
        <a:off x="1461695" y="317143"/>
        <a:ext cx="5359728" cy="964552"/>
      </dsp:txXfrm>
    </dsp:sp>
    <dsp:sp modelId="{355F7DF2-D0E1-455A-BF20-37054E9DCAFE}">
      <dsp:nvSpPr>
        <dsp:cNvPr id="0" name=""/>
        <dsp:cNvSpPr/>
      </dsp:nvSpPr>
      <dsp:spPr>
        <a:xfrm>
          <a:off x="0" y="1384231"/>
          <a:ext cx="1281695" cy="128169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r="-9" b="27244"/>
          <a:stretch>
            <a:fillRect t="-19000" b="-19000"/>
          </a:stretch>
        </a:blipFill>
        <a:ln>
          <a:noFill/>
        </a:ln>
        <a:effectLst/>
      </dsp:spPr>
      <dsp:style>
        <a:lnRef idx="0">
          <a:scrgbClr r="0" g="0" b="0"/>
        </a:lnRef>
        <a:fillRef idx="3">
          <a:scrgbClr r="0" g="0" b="0"/>
        </a:fillRef>
        <a:effectRef idx="2">
          <a:scrgbClr r="0" g="0" b="0"/>
        </a:effectRef>
        <a:fontRef idx="minor">
          <a:schemeClr val="lt1"/>
        </a:fontRef>
      </dsp:style>
    </dsp:sp>
    <dsp:sp modelId="{4D250376-CD85-459F-B04A-29A4C8C1B13A}">
      <dsp:nvSpPr>
        <dsp:cNvPr id="0" name=""/>
        <dsp:cNvSpPr/>
      </dsp:nvSpPr>
      <dsp:spPr>
        <a:xfrm>
          <a:off x="1461695" y="1384231"/>
          <a:ext cx="5359728" cy="317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en-US" sz="1800" kern="1200"/>
            <a:t>Fostering Team Belonging</a:t>
          </a:r>
        </a:p>
      </dsp:txBody>
      <dsp:txXfrm>
        <a:off x="1461695" y="1384231"/>
        <a:ext cx="5359728" cy="317143"/>
      </dsp:txXfrm>
    </dsp:sp>
    <dsp:sp modelId="{406E09F7-1147-458A-BCF8-60872D403B52}">
      <dsp:nvSpPr>
        <dsp:cNvPr id="0" name=""/>
        <dsp:cNvSpPr/>
      </dsp:nvSpPr>
      <dsp:spPr>
        <a:xfrm>
          <a:off x="1461695" y="1701375"/>
          <a:ext cx="5359728" cy="964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en-US" sz="1400" kern="1200"/>
            <a:t>Celebrating milestones fosters a strong sense of belonging among employees, enhancing team cohesion.</a:t>
          </a:r>
        </a:p>
      </dsp:txBody>
      <dsp:txXfrm>
        <a:off x="1461695" y="1701375"/>
        <a:ext cx="5359728" cy="964552"/>
      </dsp:txXfrm>
    </dsp:sp>
    <dsp:sp modelId="{318DC47B-7BEC-4FAF-A464-6202C17865C1}">
      <dsp:nvSpPr>
        <dsp:cNvPr id="0" name=""/>
        <dsp:cNvSpPr/>
      </dsp:nvSpPr>
      <dsp:spPr>
        <a:xfrm>
          <a:off x="0" y="2768463"/>
          <a:ext cx="1281695" cy="128169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t="26991" r="4" b="6262"/>
          <a:stretch>
            <a:fillRect t="-25000" b="-25000"/>
          </a:stretch>
        </a:blipFill>
        <a:ln>
          <a:noFill/>
        </a:ln>
        <a:effectLst/>
      </dsp:spPr>
      <dsp:style>
        <a:lnRef idx="0">
          <a:scrgbClr r="0" g="0" b="0"/>
        </a:lnRef>
        <a:fillRef idx="3">
          <a:scrgbClr r="0" g="0" b="0"/>
        </a:fillRef>
        <a:effectRef idx="2">
          <a:scrgbClr r="0" g="0" b="0"/>
        </a:effectRef>
        <a:fontRef idx="minor">
          <a:schemeClr val="lt1"/>
        </a:fontRef>
      </dsp:style>
    </dsp:sp>
    <dsp:sp modelId="{ECE214B9-CB72-4741-B5EB-51184877B55C}">
      <dsp:nvSpPr>
        <dsp:cNvPr id="0" name=""/>
        <dsp:cNvSpPr/>
      </dsp:nvSpPr>
      <dsp:spPr>
        <a:xfrm>
          <a:off x="1461695" y="2768463"/>
          <a:ext cx="5359728" cy="317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en-US" sz="1800" kern="1200"/>
            <a:t>Positive Company Culture</a:t>
          </a:r>
        </a:p>
      </dsp:txBody>
      <dsp:txXfrm>
        <a:off x="1461695" y="2768463"/>
        <a:ext cx="5359728" cy="317143"/>
      </dsp:txXfrm>
    </dsp:sp>
    <dsp:sp modelId="{5C33937F-22C6-45B3-8CAE-8F79C6788E0C}">
      <dsp:nvSpPr>
        <dsp:cNvPr id="0" name=""/>
        <dsp:cNvSpPr/>
      </dsp:nvSpPr>
      <dsp:spPr>
        <a:xfrm>
          <a:off x="1461695" y="3085606"/>
          <a:ext cx="5359728" cy="964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en-US" sz="1400" kern="1200"/>
            <a:t>Sharing these celebrations on social media reinforces a positive company culture and attracts top talent.</a:t>
          </a:r>
        </a:p>
      </dsp:txBody>
      <dsp:txXfrm>
        <a:off x="1461695" y="3085606"/>
        <a:ext cx="5359728" cy="9645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93AF2-DAE8-4E26-9299-3841F80B843B}">
      <dsp:nvSpPr>
        <dsp:cNvPr id="0" name=""/>
        <dsp:cNvSpPr/>
      </dsp:nvSpPr>
      <dsp:spPr>
        <a:xfrm>
          <a:off x="0" y="0"/>
          <a:ext cx="1680960" cy="168096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l="10270" r="11225" b="-7"/>
          <a:stretch/>
        </a:blipFill>
        <a:ln>
          <a:noFill/>
        </a:ln>
        <a:effectLst/>
      </dsp:spPr>
      <dsp:style>
        <a:lnRef idx="0">
          <a:scrgbClr r="0" g="0" b="0"/>
        </a:lnRef>
        <a:fillRef idx="3">
          <a:scrgbClr r="0" g="0" b="0"/>
        </a:fillRef>
        <a:effectRef idx="2">
          <a:scrgbClr r="0" g="0" b="0"/>
        </a:effectRef>
        <a:fontRef idx="minor">
          <a:schemeClr val="lt1"/>
        </a:fontRef>
      </dsp:style>
    </dsp:sp>
    <dsp:sp modelId="{518715CB-F68E-481E-8740-385BA11B3839}">
      <dsp:nvSpPr>
        <dsp:cNvPr id="0" name=""/>
        <dsp:cNvSpPr/>
      </dsp:nvSpPr>
      <dsp:spPr>
        <a:xfrm>
          <a:off x="1860960" y="0"/>
          <a:ext cx="5170775" cy="346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Open Communication</a:t>
          </a:r>
        </a:p>
      </dsp:txBody>
      <dsp:txXfrm>
        <a:off x="1860960" y="0"/>
        <a:ext cx="5170775" cy="346241"/>
      </dsp:txXfrm>
    </dsp:sp>
    <dsp:sp modelId="{991F41FA-3D7C-4859-87BD-8D99AB1341A8}">
      <dsp:nvSpPr>
        <dsp:cNvPr id="0" name=""/>
        <dsp:cNvSpPr/>
      </dsp:nvSpPr>
      <dsp:spPr>
        <a:xfrm>
          <a:off x="1860960" y="346241"/>
          <a:ext cx="5170775" cy="1334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Open and honest communication fosters trust within an organization, leading to a positive company culture.</a:t>
          </a:r>
        </a:p>
      </dsp:txBody>
      <dsp:txXfrm>
        <a:off x="1860960" y="346241"/>
        <a:ext cx="5170775" cy="1334718"/>
      </dsp:txXfrm>
    </dsp:sp>
    <dsp:sp modelId="{EB65EC66-0019-4063-BEEC-F50BB964632E}">
      <dsp:nvSpPr>
        <dsp:cNvPr id="0" name=""/>
        <dsp:cNvSpPr/>
      </dsp:nvSpPr>
      <dsp:spPr>
        <a:xfrm>
          <a:off x="0" y="1815436"/>
          <a:ext cx="1680960" cy="1680960"/>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l="19441" r="13812" b="4"/>
          <a:stretch/>
        </a:blipFill>
        <a:ln>
          <a:noFill/>
        </a:ln>
        <a:effectLst/>
      </dsp:spPr>
      <dsp:style>
        <a:lnRef idx="0">
          <a:scrgbClr r="0" g="0" b="0"/>
        </a:lnRef>
        <a:fillRef idx="3">
          <a:scrgbClr r="0" g="0" b="0"/>
        </a:fillRef>
        <a:effectRef idx="2">
          <a:scrgbClr r="0" g="0" b="0"/>
        </a:effectRef>
        <a:fontRef idx="minor">
          <a:schemeClr val="lt1"/>
        </a:fontRef>
      </dsp:style>
    </dsp:sp>
    <dsp:sp modelId="{83BE4CD3-5AE5-4B67-900D-62DA8C044514}">
      <dsp:nvSpPr>
        <dsp:cNvPr id="0" name=""/>
        <dsp:cNvSpPr/>
      </dsp:nvSpPr>
      <dsp:spPr>
        <a:xfrm>
          <a:off x="1860960" y="1815436"/>
          <a:ext cx="5170775" cy="346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Building Credibility</a:t>
          </a:r>
        </a:p>
      </dsp:txBody>
      <dsp:txXfrm>
        <a:off x="1860960" y="1815436"/>
        <a:ext cx="5170775" cy="346241"/>
      </dsp:txXfrm>
    </dsp:sp>
    <dsp:sp modelId="{E4570950-BC4C-48F7-9A86-4E8E87DA2BAB}">
      <dsp:nvSpPr>
        <dsp:cNvPr id="0" name=""/>
        <dsp:cNvSpPr/>
      </dsp:nvSpPr>
      <dsp:spPr>
        <a:xfrm>
          <a:off x="1860960" y="2161678"/>
          <a:ext cx="5170775" cy="1334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Transparent communication enhances the organization's credibility and strengthens the relationship with stakeholders.</a:t>
          </a:r>
        </a:p>
      </dsp:txBody>
      <dsp:txXfrm>
        <a:off x="1860960" y="2161678"/>
        <a:ext cx="5170775" cy="1334718"/>
      </dsp:txXfrm>
    </dsp:sp>
    <dsp:sp modelId="{7381DCEC-8AAE-4D86-B90D-CB596CBDA62B}">
      <dsp:nvSpPr>
        <dsp:cNvPr id="0" name=""/>
        <dsp:cNvSpPr/>
      </dsp:nvSpPr>
      <dsp:spPr>
        <a:xfrm>
          <a:off x="0" y="3630873"/>
          <a:ext cx="1680960" cy="168096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l="33002" r="-5" b="-4"/>
          <a:stretch/>
        </a:blipFill>
        <a:ln>
          <a:noFill/>
        </a:ln>
        <a:effectLst/>
      </dsp:spPr>
      <dsp:style>
        <a:lnRef idx="0">
          <a:scrgbClr r="0" g="0" b="0"/>
        </a:lnRef>
        <a:fillRef idx="3">
          <a:scrgbClr r="0" g="0" b="0"/>
        </a:fillRef>
        <a:effectRef idx="2">
          <a:scrgbClr r="0" g="0" b="0"/>
        </a:effectRef>
        <a:fontRef idx="minor">
          <a:schemeClr val="lt1"/>
        </a:fontRef>
      </dsp:style>
    </dsp:sp>
    <dsp:sp modelId="{4A2B130E-0FA8-4DCA-947D-6E599ADC3BF0}">
      <dsp:nvSpPr>
        <dsp:cNvPr id="0" name=""/>
        <dsp:cNvSpPr/>
      </dsp:nvSpPr>
      <dsp:spPr>
        <a:xfrm>
          <a:off x="1860960" y="3630873"/>
          <a:ext cx="5170775" cy="346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Strong Employer Brand</a:t>
          </a:r>
        </a:p>
      </dsp:txBody>
      <dsp:txXfrm>
        <a:off x="1860960" y="3630873"/>
        <a:ext cx="5170775" cy="346241"/>
      </dsp:txXfrm>
    </dsp:sp>
    <dsp:sp modelId="{219C4F9D-DD58-45CB-8513-3064734B7D35}">
      <dsp:nvSpPr>
        <dsp:cNvPr id="0" name=""/>
        <dsp:cNvSpPr/>
      </dsp:nvSpPr>
      <dsp:spPr>
        <a:xfrm>
          <a:off x="1860960" y="3977114"/>
          <a:ext cx="5170775" cy="1334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When organizations communicate their values and culture clearly, they attract and retain top talent.</a:t>
          </a:r>
        </a:p>
      </dsp:txBody>
      <dsp:txXfrm>
        <a:off x="1860960" y="3977114"/>
        <a:ext cx="5170775" cy="13347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A8A73-E25D-4AF3-9AD4-5022D002BD20}">
      <dsp:nvSpPr>
        <dsp:cNvPr id="0" name=""/>
        <dsp:cNvSpPr/>
      </dsp:nvSpPr>
      <dsp:spPr>
        <a:xfrm>
          <a:off x="0" y="0"/>
          <a:ext cx="1281695" cy="128169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l="11068" r="11936" b="6"/>
          <a:stretch>
            <a:fillRect l="-15000" r="-15000"/>
          </a:stretch>
        </a:blipFill>
        <a:ln>
          <a:noFill/>
        </a:ln>
        <a:effectLst/>
      </dsp:spPr>
      <dsp:style>
        <a:lnRef idx="0">
          <a:scrgbClr r="0" g="0" b="0"/>
        </a:lnRef>
        <a:fillRef idx="3">
          <a:scrgbClr r="0" g="0" b="0"/>
        </a:fillRef>
        <a:effectRef idx="2">
          <a:scrgbClr r="0" g="0" b="0"/>
        </a:effectRef>
        <a:fontRef idx="minor">
          <a:schemeClr val="lt1"/>
        </a:fontRef>
      </dsp:style>
    </dsp:sp>
    <dsp:sp modelId="{03B7A3D7-CBD9-4B17-8A8D-0D0DFA400868}">
      <dsp:nvSpPr>
        <dsp:cNvPr id="0" name=""/>
        <dsp:cNvSpPr/>
      </dsp:nvSpPr>
      <dsp:spPr>
        <a:xfrm>
          <a:off x="1461695" y="0"/>
          <a:ext cx="3668088" cy="588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Importance of Consistent Branding</a:t>
          </a:r>
        </a:p>
      </dsp:txBody>
      <dsp:txXfrm>
        <a:off x="1461695" y="0"/>
        <a:ext cx="3668088" cy="588473"/>
      </dsp:txXfrm>
    </dsp:sp>
    <dsp:sp modelId="{328D5DFC-213B-49D2-BCC7-E9C702281844}">
      <dsp:nvSpPr>
        <dsp:cNvPr id="0" name=""/>
        <dsp:cNvSpPr/>
      </dsp:nvSpPr>
      <dsp:spPr>
        <a:xfrm>
          <a:off x="1461695" y="588473"/>
          <a:ext cx="3668088" cy="680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Consistent branding across platforms enhances recognition and credibility, making it easier for customers to identify your brand.</a:t>
          </a:r>
        </a:p>
      </dsp:txBody>
      <dsp:txXfrm>
        <a:off x="1461695" y="588473"/>
        <a:ext cx="3668088" cy="680507"/>
      </dsp:txXfrm>
    </dsp:sp>
    <dsp:sp modelId="{9C887E28-E941-4899-84B6-AC3AA27454AE}">
      <dsp:nvSpPr>
        <dsp:cNvPr id="0" name=""/>
        <dsp:cNvSpPr/>
      </dsp:nvSpPr>
      <dsp:spPr>
        <a:xfrm>
          <a:off x="0" y="1384231"/>
          <a:ext cx="1281695" cy="128169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t="9599" r="-6" b="23897"/>
          <a:stretch>
            <a:fillRect t="-25000" b="-25000"/>
          </a:stretch>
        </a:blipFill>
        <a:ln>
          <a:noFill/>
        </a:ln>
        <a:effectLst/>
      </dsp:spPr>
      <dsp:style>
        <a:lnRef idx="0">
          <a:scrgbClr r="0" g="0" b="0"/>
        </a:lnRef>
        <a:fillRef idx="3">
          <a:scrgbClr r="0" g="0" b="0"/>
        </a:fillRef>
        <a:effectRef idx="2">
          <a:scrgbClr r="0" g="0" b="0"/>
        </a:effectRef>
        <a:fontRef idx="minor">
          <a:schemeClr val="lt1"/>
        </a:fontRef>
      </dsp:style>
    </dsp:sp>
    <dsp:sp modelId="{CB200126-7BE9-465D-B716-E442DC326065}">
      <dsp:nvSpPr>
        <dsp:cNvPr id="0" name=""/>
        <dsp:cNvSpPr/>
      </dsp:nvSpPr>
      <dsp:spPr>
        <a:xfrm>
          <a:off x="1461695" y="1384231"/>
          <a:ext cx="3668088" cy="337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Strengthening Brand Identity</a:t>
          </a:r>
        </a:p>
      </dsp:txBody>
      <dsp:txXfrm>
        <a:off x="1461695" y="1384231"/>
        <a:ext cx="3668088" cy="337398"/>
      </dsp:txXfrm>
    </dsp:sp>
    <dsp:sp modelId="{8E853662-7662-44A7-879C-9764BE964EFE}">
      <dsp:nvSpPr>
        <dsp:cNvPr id="0" name=""/>
        <dsp:cNvSpPr/>
      </dsp:nvSpPr>
      <dsp:spPr>
        <a:xfrm>
          <a:off x="1461695" y="1721630"/>
          <a:ext cx="3668088" cy="944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A coherent message across platforms solidifies brand identity, fostering trust and loyalty among consumers.</a:t>
          </a:r>
        </a:p>
      </dsp:txBody>
      <dsp:txXfrm>
        <a:off x="1461695" y="1721630"/>
        <a:ext cx="3668088" cy="944297"/>
      </dsp:txXfrm>
    </dsp:sp>
    <dsp:sp modelId="{292D0088-2EBC-4C49-91B1-88D19D6F1EEF}">
      <dsp:nvSpPr>
        <dsp:cNvPr id="0" name=""/>
        <dsp:cNvSpPr/>
      </dsp:nvSpPr>
      <dsp:spPr>
        <a:xfrm>
          <a:off x="0" y="2768463"/>
          <a:ext cx="1281695" cy="128169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l="17888" r="15365" b="4"/>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55A7A39D-33EA-4EF4-B407-98E6E51EF038}">
      <dsp:nvSpPr>
        <dsp:cNvPr id="0" name=""/>
        <dsp:cNvSpPr/>
      </dsp:nvSpPr>
      <dsp:spPr>
        <a:xfrm>
          <a:off x="1461695" y="2768463"/>
          <a:ext cx="3668088" cy="588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Impact on Customer Engagement</a:t>
          </a:r>
        </a:p>
      </dsp:txBody>
      <dsp:txXfrm>
        <a:off x="1461695" y="2768463"/>
        <a:ext cx="3668088" cy="588473"/>
      </dsp:txXfrm>
    </dsp:sp>
    <dsp:sp modelId="{56B7B087-4E25-453B-9BB6-8D9DF8CD5F8E}">
      <dsp:nvSpPr>
        <dsp:cNvPr id="0" name=""/>
        <dsp:cNvSpPr/>
      </dsp:nvSpPr>
      <dsp:spPr>
        <a:xfrm>
          <a:off x="1461695" y="3356936"/>
          <a:ext cx="3668088" cy="680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Consistent messaging encourages higher customer engagement and interaction across social media channels.</a:t>
          </a:r>
        </a:p>
      </dsp:txBody>
      <dsp:txXfrm>
        <a:off x="1461695" y="3356936"/>
        <a:ext cx="3668088" cy="6805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5AB78-37B7-4118-9E6B-4CDB7768A4B0}">
      <dsp:nvSpPr>
        <dsp:cNvPr id="0" name=""/>
        <dsp:cNvSpPr/>
      </dsp:nvSpPr>
      <dsp:spPr>
        <a:xfrm>
          <a:off x="0" y="0"/>
          <a:ext cx="3486150" cy="574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Employer Branding</a:t>
          </a:r>
        </a:p>
      </dsp:txBody>
      <dsp:txXfrm>
        <a:off x="0" y="0"/>
        <a:ext cx="3486150" cy="574375"/>
      </dsp:txXfrm>
    </dsp:sp>
    <dsp:sp modelId="{9D3C4CC1-8953-4E29-9C0E-246C60090AE4}">
      <dsp:nvSpPr>
        <dsp:cNvPr id="0" name=""/>
        <dsp:cNvSpPr/>
      </dsp:nvSpPr>
      <dsp:spPr>
        <a:xfrm>
          <a:off x="0" y="574375"/>
          <a:ext cx="3486150" cy="1868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Social media plays a crucial role in shaping an organization's employer brand, making it essential for attracting talent.</a:t>
          </a:r>
        </a:p>
      </dsp:txBody>
      <dsp:txXfrm>
        <a:off x="0" y="574375"/>
        <a:ext cx="3486150" cy="1868045"/>
      </dsp:txXfrm>
    </dsp:sp>
    <dsp:sp modelId="{BEB7907B-B2D8-431C-BA72-C72D17C83CA9}">
      <dsp:nvSpPr>
        <dsp:cNvPr id="0" name=""/>
        <dsp:cNvSpPr/>
      </dsp:nvSpPr>
      <dsp:spPr>
        <a:xfrm>
          <a:off x="3834765" y="0"/>
          <a:ext cx="3486150" cy="574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Talent Attraction and Retention</a:t>
          </a:r>
        </a:p>
      </dsp:txBody>
      <dsp:txXfrm>
        <a:off x="3834765" y="0"/>
        <a:ext cx="3486150" cy="574375"/>
      </dsp:txXfrm>
    </dsp:sp>
    <dsp:sp modelId="{47F47863-4165-433C-94A3-735512955FF2}">
      <dsp:nvSpPr>
        <dsp:cNvPr id="0" name=""/>
        <dsp:cNvSpPr/>
      </dsp:nvSpPr>
      <dsp:spPr>
        <a:xfrm>
          <a:off x="3834765" y="574375"/>
          <a:ext cx="3486150" cy="1868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Leveraging social media effectively helps organizations attract and retain top talent in a competitive market.</a:t>
          </a:r>
        </a:p>
      </dsp:txBody>
      <dsp:txXfrm>
        <a:off x="3834765" y="574375"/>
        <a:ext cx="3486150" cy="1868045"/>
      </dsp:txXfrm>
    </dsp:sp>
    <dsp:sp modelId="{9AB3C81F-A256-4D95-A8E4-9C39919B0633}">
      <dsp:nvSpPr>
        <dsp:cNvPr id="0" name=""/>
        <dsp:cNvSpPr/>
      </dsp:nvSpPr>
      <dsp:spPr>
        <a:xfrm>
          <a:off x="7669530" y="0"/>
          <a:ext cx="3486150" cy="574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Fostering Engagement</a:t>
          </a:r>
        </a:p>
      </dsp:txBody>
      <dsp:txXfrm>
        <a:off x="7669530" y="0"/>
        <a:ext cx="3486150" cy="574375"/>
      </dsp:txXfrm>
    </dsp:sp>
    <dsp:sp modelId="{AE18157C-0F08-41C9-BA35-B136B915BB4B}">
      <dsp:nvSpPr>
        <dsp:cNvPr id="0" name=""/>
        <dsp:cNvSpPr/>
      </dsp:nvSpPr>
      <dsp:spPr>
        <a:xfrm>
          <a:off x="7669530" y="574375"/>
          <a:ext cx="3486150" cy="1868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Effective use of social media fosters employee engagement, creating a vibrant workplace culture that resonates with everyone.</a:t>
          </a:r>
        </a:p>
      </dsp:txBody>
      <dsp:txXfrm>
        <a:off x="7669530" y="574375"/>
        <a:ext cx="3486150" cy="1868045"/>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BDDEC9-6456-483B-B7D2-6F459A7AA15B}" type="datetimeFigureOut">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E52A7-6704-4C9F-B58C-D9044F3B4763}" type="slidenum">
              <a:t>‹#›</a:t>
            </a:fld>
            <a:endParaRPr lang="en-US"/>
          </a:p>
        </p:txBody>
      </p:sp>
    </p:spTree>
    <p:extLst>
      <p:ext uri="{BB962C8B-B14F-4D97-AF65-F5344CB8AC3E}">
        <p14:creationId xmlns:p14="http://schemas.microsoft.com/office/powerpoint/2010/main" val="4067247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5CB47C-61F2-4B70-A709-B0F2F112A328}" type="slidenum">
              <a:rPr lang="en-US" smtClean="0"/>
              <a:t>1</a:t>
            </a:fld>
            <a:endParaRPr lang="en-US"/>
          </a:p>
        </p:txBody>
      </p:sp>
    </p:spTree>
    <p:extLst>
      <p:ext uri="{BB962C8B-B14F-4D97-AF65-F5344CB8AC3E}">
        <p14:creationId xmlns:p14="http://schemas.microsoft.com/office/powerpoint/2010/main" val="3771347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Encourage employees to share their personal stories and experiences on social media. This not only humanizes the brand but also builds trust with potential candidates and clients.</a:t>
            </a:r>
          </a:p>
        </p:txBody>
      </p:sp>
      <p:sp>
        <p:nvSpPr>
          <p:cNvPr id="4" name="Slide Number Placeholder 3"/>
          <p:cNvSpPr>
            <a:spLocks noGrp="1"/>
          </p:cNvSpPr>
          <p:nvPr>
            <p:ph type="sldNum" sz="quarter" idx="5"/>
          </p:nvPr>
        </p:nvSpPr>
        <p:spPr/>
        <p:txBody>
          <a:bodyPr/>
          <a:lstStyle/>
          <a:p>
            <a:fld id="{AC2A9A9F-1DCD-450E-BC97-C75F291C0FA7}" type="slidenum">
              <a:t>10</a:t>
            </a:fld>
            <a:endParaRPr lang="en-US"/>
          </a:p>
        </p:txBody>
      </p:sp>
    </p:spTree>
    <p:extLst>
      <p:ext uri="{BB962C8B-B14F-4D97-AF65-F5344CB8AC3E}">
        <p14:creationId xmlns:p14="http://schemas.microsoft.com/office/powerpoint/2010/main" val="2999039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Implementing feedback loops can help organizations understand employee needs and improve engagement. Regular surveys and open discussions ensure everyone feels heard and valued.</a:t>
            </a:r>
          </a:p>
        </p:txBody>
      </p:sp>
      <p:sp>
        <p:nvSpPr>
          <p:cNvPr id="4" name="Slide Number Placeholder 3"/>
          <p:cNvSpPr>
            <a:spLocks noGrp="1"/>
          </p:cNvSpPr>
          <p:nvPr>
            <p:ph type="sldNum" sz="quarter" idx="5"/>
          </p:nvPr>
        </p:nvSpPr>
        <p:spPr/>
        <p:txBody>
          <a:bodyPr/>
          <a:lstStyle/>
          <a:p>
            <a:fld id="{AC2A9A9F-1DCD-450E-BC97-C75F291C0FA7}" type="slidenum">
              <a:t>11</a:t>
            </a:fld>
            <a:endParaRPr lang="en-US"/>
          </a:p>
        </p:txBody>
      </p:sp>
    </p:spTree>
    <p:extLst>
      <p:ext uri="{BB962C8B-B14F-4D97-AF65-F5344CB8AC3E}">
        <p14:creationId xmlns:p14="http://schemas.microsoft.com/office/powerpoint/2010/main" val="173849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positive workplace culture is essential for employee satisfaction and retention. Organizations should actively promote inclusivity, celebrate achievements, and support mental health.</a:t>
            </a:r>
          </a:p>
        </p:txBody>
      </p:sp>
      <p:sp>
        <p:nvSpPr>
          <p:cNvPr id="4" name="Slide Number Placeholder 3"/>
          <p:cNvSpPr>
            <a:spLocks noGrp="1"/>
          </p:cNvSpPr>
          <p:nvPr>
            <p:ph type="sldNum" sz="quarter" idx="5"/>
          </p:nvPr>
        </p:nvSpPr>
        <p:spPr/>
        <p:txBody>
          <a:bodyPr/>
          <a:lstStyle/>
          <a:p>
            <a:fld id="{AC2A9A9F-1DCD-450E-BC97-C75F291C0FA7}" type="slidenum">
              <a:t>12</a:t>
            </a:fld>
            <a:endParaRPr lang="en-US"/>
          </a:p>
        </p:txBody>
      </p:sp>
    </p:spTree>
    <p:extLst>
      <p:ext uri="{BB962C8B-B14F-4D97-AF65-F5344CB8AC3E}">
        <p14:creationId xmlns:p14="http://schemas.microsoft.com/office/powerpoint/2010/main" val="8110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inclusive workplace attracts diverse talent and fosters innovation. Companies must prioritize diversity initiatives, creating an environment where all employees feel valued and respected.</a:t>
            </a:r>
          </a:p>
        </p:txBody>
      </p:sp>
      <p:sp>
        <p:nvSpPr>
          <p:cNvPr id="4" name="Slide Number Placeholder 3"/>
          <p:cNvSpPr>
            <a:spLocks noGrp="1"/>
          </p:cNvSpPr>
          <p:nvPr>
            <p:ph type="sldNum" sz="quarter" idx="5"/>
          </p:nvPr>
        </p:nvSpPr>
        <p:spPr/>
        <p:txBody>
          <a:bodyPr/>
          <a:lstStyle/>
          <a:p>
            <a:fld id="{AC2A9A9F-1DCD-450E-BC97-C75F291C0FA7}" type="slidenum">
              <a:t>13</a:t>
            </a:fld>
            <a:endParaRPr lang="en-US"/>
          </a:p>
        </p:txBody>
      </p:sp>
    </p:spTree>
    <p:extLst>
      <p:ext uri="{BB962C8B-B14F-4D97-AF65-F5344CB8AC3E}">
        <p14:creationId xmlns:p14="http://schemas.microsoft.com/office/powerpoint/2010/main" val="954224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Recognizing and celebrating employee achievements boosts morale and fosters a sense of belonging. Share these celebrations on social media to reinforce a positive culture.</a:t>
            </a:r>
          </a:p>
        </p:txBody>
      </p:sp>
      <p:sp>
        <p:nvSpPr>
          <p:cNvPr id="4" name="Slide Number Placeholder 3"/>
          <p:cNvSpPr>
            <a:spLocks noGrp="1"/>
          </p:cNvSpPr>
          <p:nvPr>
            <p:ph type="sldNum" sz="quarter" idx="5"/>
          </p:nvPr>
        </p:nvSpPr>
        <p:spPr/>
        <p:txBody>
          <a:bodyPr/>
          <a:lstStyle/>
          <a:p>
            <a:fld id="{AC2A9A9F-1DCD-450E-BC97-C75F291C0FA7}" type="slidenum">
              <a:t>14</a:t>
            </a:fld>
            <a:endParaRPr lang="en-US"/>
          </a:p>
        </p:txBody>
      </p:sp>
    </p:spTree>
    <p:extLst>
      <p:ext uri="{BB962C8B-B14F-4D97-AF65-F5344CB8AC3E}">
        <p14:creationId xmlns:p14="http://schemas.microsoft.com/office/powerpoint/2010/main" val="2101538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Organizations should actively support mental health and well-being initiatives. Share resources and create programs that promote a healthy work-life balance.</a:t>
            </a:r>
          </a:p>
        </p:txBody>
      </p:sp>
      <p:sp>
        <p:nvSpPr>
          <p:cNvPr id="4" name="Slide Number Placeholder 3"/>
          <p:cNvSpPr>
            <a:spLocks noGrp="1"/>
          </p:cNvSpPr>
          <p:nvPr>
            <p:ph type="sldNum" sz="quarter" idx="5"/>
          </p:nvPr>
        </p:nvSpPr>
        <p:spPr/>
        <p:txBody>
          <a:bodyPr/>
          <a:lstStyle/>
          <a:p>
            <a:fld id="{AC2A9A9F-1DCD-450E-BC97-C75F291C0FA7}" type="slidenum">
              <a:t>15</a:t>
            </a:fld>
            <a:endParaRPr lang="en-US"/>
          </a:p>
        </p:txBody>
      </p:sp>
    </p:spTree>
    <p:extLst>
      <p:ext uri="{BB962C8B-B14F-4D97-AF65-F5344CB8AC3E}">
        <p14:creationId xmlns:p14="http://schemas.microsoft.com/office/powerpoint/2010/main" val="1082770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authentic employer brand helps attract and retain talent. Transparency and consistency in communication reinforce trust among potential and current employees.</a:t>
            </a:r>
          </a:p>
        </p:txBody>
      </p:sp>
      <p:sp>
        <p:nvSpPr>
          <p:cNvPr id="4" name="Slide Number Placeholder 3"/>
          <p:cNvSpPr>
            <a:spLocks noGrp="1"/>
          </p:cNvSpPr>
          <p:nvPr>
            <p:ph type="sldNum" sz="quarter" idx="5"/>
          </p:nvPr>
        </p:nvSpPr>
        <p:spPr/>
        <p:txBody>
          <a:bodyPr/>
          <a:lstStyle/>
          <a:p>
            <a:fld id="{AC2A9A9F-1DCD-450E-BC97-C75F291C0FA7}" type="slidenum">
              <a:t>16</a:t>
            </a:fld>
            <a:endParaRPr lang="en-US"/>
          </a:p>
        </p:txBody>
      </p:sp>
    </p:spTree>
    <p:extLst>
      <p:ext uri="{BB962C8B-B14F-4D97-AF65-F5344CB8AC3E}">
        <p14:creationId xmlns:p14="http://schemas.microsoft.com/office/powerpoint/2010/main" val="1897597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Organizations must communicate openly and honestly about their practices, values, and culture. This builds credibility and a strong employer brand.</a:t>
            </a:r>
          </a:p>
        </p:txBody>
      </p:sp>
      <p:sp>
        <p:nvSpPr>
          <p:cNvPr id="4" name="Slide Number Placeholder 3"/>
          <p:cNvSpPr>
            <a:spLocks noGrp="1"/>
          </p:cNvSpPr>
          <p:nvPr>
            <p:ph type="sldNum" sz="quarter" idx="5"/>
          </p:nvPr>
        </p:nvSpPr>
        <p:spPr/>
        <p:txBody>
          <a:bodyPr/>
          <a:lstStyle/>
          <a:p>
            <a:fld id="{AC2A9A9F-1DCD-450E-BC97-C75F291C0FA7}" type="slidenum">
              <a:t>17</a:t>
            </a:fld>
            <a:endParaRPr lang="en-US"/>
          </a:p>
        </p:txBody>
      </p:sp>
    </p:spTree>
    <p:extLst>
      <p:ext uri="{BB962C8B-B14F-4D97-AF65-F5344CB8AC3E}">
        <p14:creationId xmlns:p14="http://schemas.microsoft.com/office/powerpoint/2010/main" val="2583134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Ensure that the branding and messaging are consistent across all social media platforms. This coherence strengthens brand identity and recognition.</a:t>
            </a:r>
          </a:p>
        </p:txBody>
      </p:sp>
      <p:sp>
        <p:nvSpPr>
          <p:cNvPr id="4" name="Slide Number Placeholder 3"/>
          <p:cNvSpPr>
            <a:spLocks noGrp="1"/>
          </p:cNvSpPr>
          <p:nvPr>
            <p:ph type="sldNum" sz="quarter" idx="5"/>
          </p:nvPr>
        </p:nvSpPr>
        <p:spPr/>
        <p:txBody>
          <a:bodyPr/>
          <a:lstStyle/>
          <a:p>
            <a:fld id="{AC2A9A9F-1DCD-450E-BC97-C75F291C0FA7}" type="slidenum">
              <a:t>18</a:t>
            </a:fld>
            <a:endParaRPr lang="en-US"/>
          </a:p>
        </p:txBody>
      </p:sp>
    </p:spTree>
    <p:extLst>
      <p:ext uri="{BB962C8B-B14F-4D97-AF65-F5344CB8AC3E}">
        <p14:creationId xmlns:p14="http://schemas.microsoft.com/office/powerpoint/2010/main" val="2929335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Isleta Resort &amp; Casino has successfully implemented various social media strategies to enhance its employer brand. Their use of authentic storytelling and employee engagement showcases best practices in action.</a:t>
            </a:r>
          </a:p>
        </p:txBody>
      </p:sp>
      <p:sp>
        <p:nvSpPr>
          <p:cNvPr id="4" name="Slide Number Placeholder 3"/>
          <p:cNvSpPr>
            <a:spLocks noGrp="1"/>
          </p:cNvSpPr>
          <p:nvPr>
            <p:ph type="sldNum" sz="quarter" idx="5"/>
          </p:nvPr>
        </p:nvSpPr>
        <p:spPr/>
        <p:txBody>
          <a:bodyPr/>
          <a:lstStyle/>
          <a:p>
            <a:fld id="{AC2A9A9F-1DCD-450E-BC97-C75F291C0FA7}" type="slidenum">
              <a:t>19</a:t>
            </a:fld>
            <a:endParaRPr lang="en-US"/>
          </a:p>
        </p:txBody>
      </p:sp>
    </p:spTree>
    <p:extLst>
      <p:ext uri="{BB962C8B-B14F-4D97-AF65-F5344CB8AC3E}">
        <p14:creationId xmlns:p14="http://schemas.microsoft.com/office/powerpoint/2010/main" val="12685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In today's digital age, social media plays a pivotal role in shaping employer branding and workplace culture. This presentation will explore how organizations can leverage social media to attract talent, engage employees, enhance workplace culture, and build authentic employer brands.
</a:t>
            </a:r>
          </a:p>
        </p:txBody>
      </p:sp>
      <p:sp>
        <p:nvSpPr>
          <p:cNvPr id="4" name="Slide Number Placeholder 3"/>
          <p:cNvSpPr>
            <a:spLocks noGrp="1"/>
          </p:cNvSpPr>
          <p:nvPr>
            <p:ph type="sldNum" sz="quarter" idx="5"/>
          </p:nvPr>
        </p:nvSpPr>
        <p:spPr/>
        <p:txBody>
          <a:bodyPr/>
          <a:lstStyle/>
          <a:p>
            <a:fld id="{AC2A9A9F-1DCD-450E-BC97-C75F291C0FA7}" type="slidenum">
              <a:t>2</a:t>
            </a:fld>
            <a:endParaRPr lang="en-US"/>
          </a:p>
        </p:txBody>
      </p:sp>
    </p:spTree>
    <p:extLst>
      <p:ext uri="{BB962C8B-B14F-4D97-AF65-F5344CB8AC3E}">
        <p14:creationId xmlns:p14="http://schemas.microsoft.com/office/powerpoint/2010/main" val="2203050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Social media is a powerful tool for shaping employer brand and culture. By leveraging it effectively, organizations can attract and retain talent, foster engagement, and build a strong workplace culture that resonates with employees and candidates alike.</a:t>
            </a:r>
          </a:p>
        </p:txBody>
      </p:sp>
      <p:sp>
        <p:nvSpPr>
          <p:cNvPr id="4" name="Slide Number Placeholder 3"/>
          <p:cNvSpPr>
            <a:spLocks noGrp="1"/>
          </p:cNvSpPr>
          <p:nvPr>
            <p:ph type="sldNum" sz="quarter" idx="5"/>
          </p:nvPr>
        </p:nvSpPr>
        <p:spPr/>
        <p:txBody>
          <a:bodyPr/>
          <a:lstStyle/>
          <a:p>
            <a:fld id="{AC2A9A9F-1DCD-450E-BC97-C75F291C0FA7}" type="slidenum">
              <a:t>20</a:t>
            </a:fld>
            <a:endParaRPr lang="en-US"/>
          </a:p>
        </p:txBody>
      </p:sp>
    </p:spTree>
    <p:extLst>
      <p:ext uri="{BB962C8B-B14F-4D97-AF65-F5344CB8AC3E}">
        <p14:creationId xmlns:p14="http://schemas.microsoft.com/office/powerpoint/2010/main" val="1267513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begin by discussing how to use social media to attract top talent, focusing on authentic job posts and showcasing company values. Next, we will explore strategies for cultivating long-term engagement with employees through interactive content. We will then look at enhancing workplace culture before moving on to building an authentic employer brand. Finally, we will review best practices from HR professionals in tribal governments and resorts.</a:t>
            </a:r>
          </a:p>
        </p:txBody>
      </p:sp>
      <p:sp>
        <p:nvSpPr>
          <p:cNvPr id="4" name="Slide Number Placeholder 3"/>
          <p:cNvSpPr>
            <a:spLocks noGrp="1"/>
          </p:cNvSpPr>
          <p:nvPr>
            <p:ph type="sldNum" sz="quarter" idx="5"/>
          </p:nvPr>
        </p:nvSpPr>
        <p:spPr/>
        <p:txBody>
          <a:bodyPr/>
          <a:lstStyle/>
          <a:p>
            <a:fld id="{AC2A9A9F-1DCD-450E-BC97-C75F291C0FA7}" type="slidenum">
              <a:t>3</a:t>
            </a:fld>
            <a:endParaRPr lang="en-US"/>
          </a:p>
        </p:txBody>
      </p:sp>
    </p:spTree>
    <p:extLst>
      <p:ext uri="{BB962C8B-B14F-4D97-AF65-F5344CB8AC3E}">
        <p14:creationId xmlns:p14="http://schemas.microsoft.com/office/powerpoint/2010/main" val="60932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Attracting the right talent through social media requires a strategic approach. Organizations must understand their target audience and the platforms where they engage, crafting messages that resonate with potential candidates.</a:t>
            </a:r>
          </a:p>
        </p:txBody>
      </p:sp>
      <p:sp>
        <p:nvSpPr>
          <p:cNvPr id="4" name="Slide Number Placeholder 3"/>
          <p:cNvSpPr>
            <a:spLocks noGrp="1"/>
          </p:cNvSpPr>
          <p:nvPr>
            <p:ph type="sldNum" sz="quarter" idx="5"/>
          </p:nvPr>
        </p:nvSpPr>
        <p:spPr/>
        <p:txBody>
          <a:bodyPr/>
          <a:lstStyle/>
          <a:p>
            <a:fld id="{AC2A9A9F-1DCD-450E-BC97-C75F291C0FA7}" type="slidenum">
              <a:t>4</a:t>
            </a:fld>
            <a:endParaRPr lang="en-US"/>
          </a:p>
        </p:txBody>
      </p:sp>
    </p:spTree>
    <p:extLst>
      <p:ext uri="{BB962C8B-B14F-4D97-AF65-F5344CB8AC3E}">
        <p14:creationId xmlns:p14="http://schemas.microsoft.com/office/powerpoint/2010/main" val="750775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step in leveraging social media for recruitment is identifying your target audience. Different demographics prefer different platforms, so it’s essential to know where your ideal candidates spend their time online.</a:t>
            </a:r>
          </a:p>
        </p:txBody>
      </p:sp>
      <p:sp>
        <p:nvSpPr>
          <p:cNvPr id="4" name="Slide Number Placeholder 3"/>
          <p:cNvSpPr>
            <a:spLocks noGrp="1"/>
          </p:cNvSpPr>
          <p:nvPr>
            <p:ph type="sldNum" sz="quarter" idx="5"/>
          </p:nvPr>
        </p:nvSpPr>
        <p:spPr/>
        <p:txBody>
          <a:bodyPr/>
          <a:lstStyle/>
          <a:p>
            <a:fld id="{AC2A9A9F-1DCD-450E-BC97-C75F291C0FA7}" type="slidenum">
              <a:t>5</a:t>
            </a:fld>
            <a:endParaRPr lang="en-US"/>
          </a:p>
        </p:txBody>
      </p:sp>
    </p:spTree>
    <p:extLst>
      <p:ext uri="{BB962C8B-B14F-4D97-AF65-F5344CB8AC3E}">
        <p14:creationId xmlns:p14="http://schemas.microsoft.com/office/powerpoint/2010/main" val="1298699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Authenticity is key when crafting job posts. Use a conversational tone and provide insights into the actual work environment, making sure candidates can envision themselves in the role and company culture.</a:t>
            </a:r>
          </a:p>
        </p:txBody>
      </p:sp>
      <p:sp>
        <p:nvSpPr>
          <p:cNvPr id="4" name="Slide Number Placeholder 3"/>
          <p:cNvSpPr>
            <a:spLocks noGrp="1"/>
          </p:cNvSpPr>
          <p:nvPr>
            <p:ph type="sldNum" sz="quarter" idx="5"/>
          </p:nvPr>
        </p:nvSpPr>
        <p:spPr/>
        <p:txBody>
          <a:bodyPr/>
          <a:lstStyle/>
          <a:p>
            <a:fld id="{AC2A9A9F-1DCD-450E-BC97-C75F291C0FA7}" type="slidenum">
              <a:t>6</a:t>
            </a:fld>
            <a:endParaRPr lang="en-US"/>
          </a:p>
        </p:txBody>
      </p:sp>
    </p:spTree>
    <p:extLst>
      <p:ext uri="{BB962C8B-B14F-4D97-AF65-F5344CB8AC3E}">
        <p14:creationId xmlns:p14="http://schemas.microsoft.com/office/powerpoint/2010/main" val="3734477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Showcase your company’s values and culture through engaging visuals and stories. Share behind-the-scenes content, employee testimonials, and highlight initiatives that reflect your core values.</a:t>
            </a:r>
          </a:p>
        </p:txBody>
      </p:sp>
      <p:sp>
        <p:nvSpPr>
          <p:cNvPr id="4" name="Slide Number Placeholder 3"/>
          <p:cNvSpPr>
            <a:spLocks noGrp="1"/>
          </p:cNvSpPr>
          <p:nvPr>
            <p:ph type="sldNum" sz="quarter" idx="5"/>
          </p:nvPr>
        </p:nvSpPr>
        <p:spPr/>
        <p:txBody>
          <a:bodyPr/>
          <a:lstStyle/>
          <a:p>
            <a:fld id="{AC2A9A9F-1DCD-450E-BC97-C75F291C0FA7}" type="slidenum">
              <a:t>7</a:t>
            </a:fld>
            <a:endParaRPr lang="en-US"/>
          </a:p>
        </p:txBody>
      </p:sp>
    </p:spTree>
    <p:extLst>
      <p:ext uri="{BB962C8B-B14F-4D97-AF65-F5344CB8AC3E}">
        <p14:creationId xmlns:p14="http://schemas.microsoft.com/office/powerpoint/2010/main" val="1536368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talent is attracted, fostering long-term engagement is crucial for retention. Organizations must create interactive content and enable employees to share their experiences and stories.</a:t>
            </a:r>
          </a:p>
        </p:txBody>
      </p:sp>
      <p:sp>
        <p:nvSpPr>
          <p:cNvPr id="4" name="Slide Number Placeholder 3"/>
          <p:cNvSpPr>
            <a:spLocks noGrp="1"/>
          </p:cNvSpPr>
          <p:nvPr>
            <p:ph type="sldNum" sz="quarter" idx="5"/>
          </p:nvPr>
        </p:nvSpPr>
        <p:spPr/>
        <p:txBody>
          <a:bodyPr/>
          <a:lstStyle/>
          <a:p>
            <a:fld id="{AC2A9A9F-1DCD-450E-BC97-C75F291C0FA7}" type="slidenum">
              <a:t>8</a:t>
            </a:fld>
            <a:endParaRPr lang="en-US"/>
          </a:p>
        </p:txBody>
      </p:sp>
    </p:spTree>
    <p:extLst>
      <p:ext uri="{BB962C8B-B14F-4D97-AF65-F5344CB8AC3E}">
        <p14:creationId xmlns:p14="http://schemas.microsoft.com/office/powerpoint/2010/main" val="2202000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Develop strategies that involve employees in the content creation process. Polls, quizzes, and interactive posts can strengthen community and enhance engagement among staff.</a:t>
            </a:r>
          </a:p>
        </p:txBody>
      </p:sp>
      <p:sp>
        <p:nvSpPr>
          <p:cNvPr id="4" name="Slide Number Placeholder 3"/>
          <p:cNvSpPr>
            <a:spLocks noGrp="1"/>
          </p:cNvSpPr>
          <p:nvPr>
            <p:ph type="sldNum" sz="quarter" idx="5"/>
          </p:nvPr>
        </p:nvSpPr>
        <p:spPr/>
        <p:txBody>
          <a:bodyPr/>
          <a:lstStyle/>
          <a:p>
            <a:fld id="{AC2A9A9F-1DCD-450E-BC97-C75F291C0FA7}" type="slidenum">
              <a:t>9</a:t>
            </a:fld>
            <a:endParaRPr lang="en-US"/>
          </a:p>
        </p:txBody>
      </p:sp>
    </p:spTree>
    <p:extLst>
      <p:ext uri="{BB962C8B-B14F-4D97-AF65-F5344CB8AC3E}">
        <p14:creationId xmlns:p14="http://schemas.microsoft.com/office/powerpoint/2010/main" val="2818788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5/9/2025</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335081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5/9/2025</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885199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5/9/2025</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5929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5/9/2025</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478440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5/9/2025</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361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5/9/2025</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884445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5/9/2025</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592006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5/9/2025</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4130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5/9/2025</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288663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5/9/2025</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642280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5/9/2025</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972336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5/9/2025</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29527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072335-1100-BDE4-ADA0-50CC95B60481}"/>
              </a:ext>
            </a:extLst>
          </p:cNvPr>
          <p:cNvSpPr txBox="1"/>
          <p:nvPr/>
        </p:nvSpPr>
        <p:spPr>
          <a:xfrm>
            <a:off x="3048000" y="3246643"/>
            <a:ext cx="6096000" cy="646331"/>
          </a:xfrm>
          <a:prstGeom prst="rect">
            <a:avLst/>
          </a:prstGeom>
          <a:noFill/>
        </p:spPr>
        <p:txBody>
          <a:bodyPr wrap="square">
            <a:spAutoFit/>
          </a:bodyPr>
          <a:lstStyle/>
          <a:p>
            <a:endParaRPr lang="en-US" dirty="0"/>
          </a:p>
          <a:p>
            <a:endParaRPr lang="en-US" dirty="0"/>
          </a:p>
        </p:txBody>
      </p:sp>
      <p:pic>
        <p:nvPicPr>
          <p:cNvPr id="7" name="Picture 6" descr="A blue and white rectangular object with text&#10;&#10;Description automatically generated with medium confidence">
            <a:extLst>
              <a:ext uri="{FF2B5EF4-FFF2-40B4-BE49-F238E27FC236}">
                <a16:creationId xmlns:a16="http://schemas.microsoft.com/office/drawing/2014/main" id="{A009A468-2392-833D-22E8-9AC2C95A4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AAD4BEF0-84F8-EDA2-729C-989179FEAA0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61160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1" name="Rectangle 20">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6771BBFA-3BCE-2F19-6C76-46F3A94F62E7}"/>
              </a:ext>
            </a:extLst>
          </p:cNvPr>
          <p:cNvSpPr>
            <a:spLocks noGrp="1"/>
          </p:cNvSpPr>
          <p:nvPr>
            <p:ph type="title"/>
          </p:nvPr>
        </p:nvSpPr>
        <p:spPr>
          <a:xfrm>
            <a:off x="6995160" y="978408"/>
            <a:ext cx="4745736" cy="1463040"/>
          </a:xfrm>
        </p:spPr>
        <p:txBody>
          <a:bodyPr vert="horz" lIns="91440" tIns="45720" rIns="91440" bIns="45720" rtlCol="0" anchor="t">
            <a:normAutofit/>
          </a:bodyPr>
          <a:lstStyle/>
          <a:p>
            <a:pPr>
              <a:lnSpc>
                <a:spcPct val="90000"/>
              </a:lnSpc>
            </a:pPr>
            <a:r>
              <a:rPr lang="en-US" sz="3700" b="1" kern="1200">
                <a:solidFill>
                  <a:schemeClr val="tx1"/>
                </a:solidFill>
                <a:latin typeface="+mj-lt"/>
                <a:ea typeface="+mj-ea"/>
                <a:cs typeface="+mj-cs"/>
              </a:rPr>
              <a:t>Employee Advocacy and Storytelling</a:t>
            </a:r>
          </a:p>
        </p:txBody>
      </p:sp>
      <p:pic>
        <p:nvPicPr>
          <p:cNvPr id="5" name="Content Placeholder 4" descr="Multiracial group of business people. Young black man and young white woman in businesswear. African-American man and caucasian woman using a smartphone. Colleagues looking at iPhone.">
            <a:extLst>
              <a:ext uri="{FF2B5EF4-FFF2-40B4-BE49-F238E27FC236}">
                <a16:creationId xmlns:a16="http://schemas.microsoft.com/office/drawing/2014/main" id="{F10E5FFB-037D-4755-85A9-E6C26BE5A34B}"/>
              </a:ext>
            </a:extLst>
          </p:cNvPr>
          <p:cNvPicPr>
            <a:picLocks noGrp="1" noChangeAspect="1"/>
          </p:cNvPicPr>
          <p:nvPr>
            <p:ph sz="half" idx="1"/>
          </p:nvPr>
        </p:nvPicPr>
        <p:blipFill>
          <a:blip r:embed="rId3"/>
          <a:srcRect l="19421" r="15440" b="1"/>
          <a:stretch/>
        </p:blipFill>
        <p:spPr>
          <a:xfrm>
            <a:off x="517868" y="508090"/>
            <a:ext cx="5705856" cy="5846990"/>
          </a:xfrm>
          <a:prstGeom prst="rect">
            <a:avLst/>
          </a:prstGeom>
        </p:spPr>
      </p:pic>
      <p:sp>
        <p:nvSpPr>
          <p:cNvPr id="23" name="Freeform: Shape 22">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6407" y="508090"/>
            <a:ext cx="4660733"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Content Placeholder 3">
            <a:extLst>
              <a:ext uri="{FF2B5EF4-FFF2-40B4-BE49-F238E27FC236}">
                <a16:creationId xmlns:a16="http://schemas.microsoft.com/office/drawing/2014/main" id="{CBB7EB86-D038-B2FC-8081-1EF1B80F25D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995160" y="2578608"/>
            <a:ext cx="4672584" cy="3767328"/>
          </a:xfrm>
        </p:spPr>
        <p:txBody>
          <a:bodyPr>
            <a:normAutofit/>
          </a:bodyPr>
          <a:lstStyle/>
          <a:p>
            <a:pPr marL="0" indent="0">
              <a:spcBef>
                <a:spcPts val="2500"/>
              </a:spcBef>
              <a:buNone/>
            </a:pPr>
            <a:r>
              <a:rPr lang="en-US" sz="1400" b="1"/>
              <a:t>Personal Story Sharing</a:t>
            </a:r>
          </a:p>
          <a:p>
            <a:pPr marL="0" lvl="1" indent="0">
              <a:buNone/>
            </a:pPr>
            <a:r>
              <a:rPr lang="en-US" sz="1400"/>
              <a:t>Encouraging employees to share their personal stories creates authentic connections with the audience and enhances brand visibility.</a:t>
            </a:r>
          </a:p>
          <a:p>
            <a:pPr marL="0" indent="0">
              <a:spcBef>
                <a:spcPts val="2500"/>
              </a:spcBef>
              <a:buNone/>
            </a:pPr>
            <a:r>
              <a:rPr lang="en-US" sz="1400" b="1"/>
              <a:t>Humanizing the Brand</a:t>
            </a:r>
          </a:p>
          <a:p>
            <a:pPr marL="0" lvl="1" indent="0">
              <a:buNone/>
            </a:pPr>
            <a:r>
              <a:rPr lang="en-US" sz="1400"/>
              <a:t>When employees share their experiences, it humanizes the brand and makes it more relatable to clients and candidates.</a:t>
            </a:r>
          </a:p>
          <a:p>
            <a:pPr marL="0" indent="0">
              <a:spcBef>
                <a:spcPts val="2500"/>
              </a:spcBef>
              <a:buNone/>
            </a:pPr>
            <a:r>
              <a:rPr lang="en-US" sz="1400" b="1"/>
              <a:t>Building Trust</a:t>
            </a:r>
          </a:p>
          <a:p>
            <a:pPr marL="0" lvl="1" indent="0">
              <a:buNone/>
            </a:pPr>
            <a:r>
              <a:rPr lang="en-US" sz="1400"/>
              <a:t>Storytelling helps in building trust with potential candidates and clients by showcasing the company's culture and values.</a:t>
            </a:r>
          </a:p>
        </p:txBody>
      </p:sp>
    </p:spTree>
    <p:extLst>
      <p:ext uri="{BB962C8B-B14F-4D97-AF65-F5344CB8AC3E}">
        <p14:creationId xmlns:p14="http://schemas.microsoft.com/office/powerpoint/2010/main" val="3302562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EE42DCE-4A4F-44C4-84E5-261B3BEE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D5758C-3B62-D8A2-EA27-158CEF4A7A2F}"/>
              </a:ext>
            </a:extLst>
          </p:cNvPr>
          <p:cNvSpPr>
            <a:spLocks noGrp="1"/>
          </p:cNvSpPr>
          <p:nvPr>
            <p:ph type="title"/>
          </p:nvPr>
        </p:nvSpPr>
        <p:spPr>
          <a:xfrm>
            <a:off x="521208" y="978408"/>
            <a:ext cx="6300216" cy="1463040"/>
          </a:xfrm>
        </p:spPr>
        <p:txBody>
          <a:bodyPr>
            <a:normAutofit/>
          </a:bodyPr>
          <a:lstStyle/>
          <a:p>
            <a:r>
              <a:rPr lang="en-US"/>
              <a:t>Continuous Feedback and Engagement Loops</a:t>
            </a:r>
          </a:p>
        </p:txBody>
      </p:sp>
      <p:sp>
        <p:nvSpPr>
          <p:cNvPr id="20" name="Rectangle 19">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6282982"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3C9A0CF6-8D3A-4149-990D-077DF24F84F5}"/>
              </a:ext>
            </a:extLst>
          </p:cNvPr>
          <p:cNvGraphicFramePr>
            <a:graphicFrameLocks noGrp="1"/>
          </p:cNvGraphicFramePr>
          <p:nvPr>
            <p:ph idx="1"/>
            <p:extLst>
              <p:ext uri="{D42A27DB-BD31-4B8C-83A1-F6EECF244321}">
                <p14:modId xmlns:p14="http://schemas.microsoft.com/office/powerpoint/2010/main" val="3196557507"/>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521208" y="2578608"/>
          <a:ext cx="6300216" cy="3767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7670" y="1794836"/>
            <a:ext cx="3840480" cy="3840480"/>
          </a:xfrm>
          <a:prstGeom prst="rect">
            <a:avLst/>
          </a:prstGeom>
        </p:spPr>
      </p:pic>
    </p:spTree>
    <p:extLst>
      <p:ext uri="{BB962C8B-B14F-4D97-AF65-F5344CB8AC3E}">
        <p14:creationId xmlns:p14="http://schemas.microsoft.com/office/powerpoint/2010/main" val="236605048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Video 10" descr="People Discussing">
            <a:extLst>
              <a:ext uri="{FF2B5EF4-FFF2-40B4-BE49-F238E27FC236}">
                <a16:creationId xmlns:a16="http://schemas.microsoft.com/office/drawing/2014/main" id="{6C59246D-F356-BFEF-7030-1BE42FCBDE96}"/>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59" r="-1" b="-1"/>
          <a:stretch/>
        </p:blipFill>
        <p:spPr>
          <a:xfrm>
            <a:off x="20" y="10"/>
            <a:ext cx="12188932" cy="6857990"/>
          </a:xfrm>
          <a:prstGeom prst="rect">
            <a:avLst/>
          </a:prstGeom>
        </p:spPr>
      </p:pic>
      <p:sp>
        <p:nvSpPr>
          <p:cNvPr id="17" name="Rectangle 16">
            <a:extLst>
              <a:ext uri="{FF2B5EF4-FFF2-40B4-BE49-F238E27FC236}">
                <a16:creationId xmlns:a16="http://schemas.microsoft.com/office/drawing/2014/main" id="{637992A9-1E8C-4E57-B4F4-EE2D38E50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235C33-BAF4-1C7E-6FC3-D4B4EA753848}"/>
              </a:ext>
            </a:extLst>
          </p:cNvPr>
          <p:cNvSpPr>
            <a:spLocks noGrp="1"/>
          </p:cNvSpPr>
          <p:nvPr>
            <p:ph type="ctrTitle"/>
          </p:nvPr>
        </p:nvSpPr>
        <p:spPr>
          <a:xfrm>
            <a:off x="517870" y="978407"/>
            <a:ext cx="5021182" cy="3309511"/>
          </a:xfrm>
        </p:spPr>
        <p:txBody>
          <a:bodyPr anchor="t">
            <a:normAutofit/>
          </a:bodyPr>
          <a:lstStyle/>
          <a:p>
            <a:r>
              <a:rPr lang="en-US" sz="6000">
                <a:solidFill>
                  <a:srgbClr val="FFFFFF"/>
                </a:solidFill>
              </a:rPr>
              <a:t>Enhancing Workplace Culture</a:t>
            </a:r>
          </a:p>
        </p:txBody>
      </p:sp>
      <p:sp>
        <p:nvSpPr>
          <p:cNvPr id="19" name="Rectangle 18">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676569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11"/>
                                        </p:tgtEl>
                                      </p:cBhvr>
                                    </p:cmd>
                                  </p:childTnLst>
                                </p:cTn>
                              </p:par>
                              <p:par>
                                <p:cTn id="7" presetID="10" presetClass="entr" presetSubtype="0" fill="hold" grpId="0" nodeType="withEffect">
                                  <p:stCondLst>
                                    <p:cond delay="5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1"/>
                                        </p:tgtEl>
                                      </p:cBhvr>
                                    </p:cmd>
                                  </p:childTnLst>
                                </p:cTn>
                              </p:par>
                            </p:childTnLst>
                          </p:cTn>
                        </p:par>
                      </p:childTnLst>
                    </p:cTn>
                  </p:par>
                </p:childTnLst>
              </p:cTn>
              <p:nextCondLst>
                <p:cond evt="onClick" delay="0">
                  <p:tgtEl>
                    <p:spTgt spid="11"/>
                  </p:tgtEl>
                </p:cond>
              </p:nextCondLst>
            </p:seq>
            <p:video>
              <p:cMediaNode mute="1">
                <p:cTn id="15" repeatCount="indefinite" fill="hold" display="0">
                  <p:stCondLst>
                    <p:cond delay="indefinite"/>
                  </p:stCondLst>
                </p:cTn>
                <p:tgtEl>
                  <p:spTgt spid="11"/>
                </p:tgtEl>
              </p:cMediaNode>
            </p:vide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1" name="Rectangle 20">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EC90021D-7CD0-91A8-4CCE-C8D5ED40CF61}"/>
              </a:ext>
            </a:extLst>
          </p:cNvPr>
          <p:cNvSpPr>
            <a:spLocks noGrp="1"/>
          </p:cNvSpPr>
          <p:nvPr>
            <p:ph type="title"/>
          </p:nvPr>
        </p:nvSpPr>
        <p:spPr>
          <a:xfrm>
            <a:off x="521208" y="978408"/>
            <a:ext cx="4754880" cy="1463040"/>
          </a:xfrm>
        </p:spPr>
        <p:txBody>
          <a:bodyPr vert="horz" lIns="91440" tIns="45720" rIns="91440" bIns="45720" rtlCol="0" anchor="t">
            <a:normAutofit/>
          </a:bodyPr>
          <a:lstStyle/>
          <a:p>
            <a:pPr>
              <a:lnSpc>
                <a:spcPct val="90000"/>
              </a:lnSpc>
            </a:pPr>
            <a:r>
              <a:rPr lang="en-US" sz="3700" b="1" kern="1200">
                <a:solidFill>
                  <a:schemeClr val="tx1"/>
                </a:solidFill>
                <a:latin typeface="+mj-lt"/>
                <a:ea typeface="+mj-ea"/>
                <a:cs typeface="+mj-cs"/>
              </a:rPr>
              <a:t>Promoting Inclusivity and Diversity</a:t>
            </a:r>
          </a:p>
        </p:txBody>
      </p:sp>
      <p:sp>
        <p:nvSpPr>
          <p:cNvPr id="23" name="Rectangle 22">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Content Placeholder 3">
            <a:extLst>
              <a:ext uri="{FF2B5EF4-FFF2-40B4-BE49-F238E27FC236}">
                <a16:creationId xmlns:a16="http://schemas.microsoft.com/office/drawing/2014/main" id="{6CEC59EB-B602-F4FE-5D74-1CCDEB0E3BA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1208" y="2578608"/>
            <a:ext cx="4672584" cy="3767328"/>
          </a:xfrm>
        </p:spPr>
        <p:txBody>
          <a:bodyPr>
            <a:normAutofit/>
          </a:bodyPr>
          <a:lstStyle/>
          <a:p>
            <a:pPr marL="0" indent="0">
              <a:spcBef>
                <a:spcPts val="2500"/>
              </a:spcBef>
              <a:buNone/>
            </a:pPr>
            <a:r>
              <a:rPr lang="en-US" sz="1400" b="1"/>
              <a:t>Attracting Diverse Talent</a:t>
            </a:r>
          </a:p>
          <a:p>
            <a:pPr marL="0" lvl="1" indent="0">
              <a:buNone/>
            </a:pPr>
            <a:r>
              <a:rPr lang="en-US" sz="1400"/>
              <a:t>An inclusive workplace encourages a wide range of applicants, enhancing the talent pool and promoting innovation.</a:t>
            </a:r>
          </a:p>
          <a:p>
            <a:pPr marL="0" indent="0">
              <a:spcBef>
                <a:spcPts val="2500"/>
              </a:spcBef>
              <a:buNone/>
            </a:pPr>
            <a:r>
              <a:rPr lang="en-US" sz="1400" b="1"/>
              <a:t>Fostering Innovation</a:t>
            </a:r>
          </a:p>
          <a:p>
            <a:pPr marL="0" lvl="1" indent="0">
              <a:buNone/>
            </a:pPr>
            <a:r>
              <a:rPr lang="en-US" sz="1400"/>
              <a:t>Diversity in the workplace leads to varied perspectives, which can significantly stimulate creative solutions and innovative thinking.</a:t>
            </a:r>
          </a:p>
          <a:p>
            <a:pPr marL="0" indent="0">
              <a:spcBef>
                <a:spcPts val="2500"/>
              </a:spcBef>
              <a:buNone/>
            </a:pPr>
            <a:r>
              <a:rPr lang="en-US" sz="1400" b="1"/>
              <a:t>Valuing Employees</a:t>
            </a:r>
          </a:p>
          <a:p>
            <a:pPr marL="0" lvl="1" indent="0">
              <a:buNone/>
            </a:pPr>
            <a:r>
              <a:rPr lang="en-US" sz="1400"/>
              <a:t>Creating an environment of respect and value for all employees encourages engagement and retention within the organization.</a:t>
            </a:r>
          </a:p>
        </p:txBody>
      </p:sp>
      <p:pic>
        <p:nvPicPr>
          <p:cNvPr id="5" name="Content Placeholder 4" descr="People talking">
            <a:extLst>
              <a:ext uri="{FF2B5EF4-FFF2-40B4-BE49-F238E27FC236}">
                <a16:creationId xmlns:a16="http://schemas.microsoft.com/office/drawing/2014/main" id="{5A3315C4-250F-493A-A3D1-75CC4E8B3DA6}"/>
              </a:ext>
            </a:extLst>
          </p:cNvPr>
          <p:cNvPicPr>
            <a:picLocks noGrp="1" noChangeAspect="1"/>
          </p:cNvPicPr>
          <p:nvPr>
            <p:ph sz="half" idx="1"/>
          </p:nvPr>
        </p:nvPicPr>
        <p:blipFill>
          <a:blip r:embed="rId3"/>
          <a:srcRect l="28957" r="1" b="1"/>
          <a:stretch/>
        </p:blipFill>
        <p:spPr>
          <a:xfrm>
            <a:off x="5958018" y="508090"/>
            <a:ext cx="5709726" cy="5846989"/>
          </a:xfrm>
          <a:prstGeom prst="rect">
            <a:avLst/>
          </a:prstGeom>
        </p:spPr>
      </p:pic>
    </p:spTree>
    <p:extLst>
      <p:ext uri="{BB962C8B-B14F-4D97-AF65-F5344CB8AC3E}">
        <p14:creationId xmlns:p14="http://schemas.microsoft.com/office/powerpoint/2010/main" val="805676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D1BDCCC-E676-2A7E-BE11-2B8C23DB2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ABD1F7E-4774-0211-E1C8-802F526AE453}"/>
              </a:ext>
            </a:extLst>
          </p:cNvPr>
          <p:cNvSpPr>
            <a:spLocks noGrp="1"/>
          </p:cNvSpPr>
          <p:nvPr>
            <p:ph type="title"/>
          </p:nvPr>
        </p:nvSpPr>
        <p:spPr>
          <a:xfrm>
            <a:off x="521208" y="978408"/>
            <a:ext cx="11155680" cy="1115568"/>
          </a:xfrm>
        </p:spPr>
        <p:txBody>
          <a:bodyPr>
            <a:normAutofit/>
          </a:bodyPr>
          <a:lstStyle/>
          <a:p>
            <a:pPr>
              <a:lnSpc>
                <a:spcPct val="90000"/>
              </a:lnSpc>
            </a:pPr>
            <a:r>
              <a:rPr lang="en-US" sz="3200" dirty="0"/>
              <a:t>Celebrating Employee Achievements and Milestones</a:t>
            </a:r>
          </a:p>
        </p:txBody>
      </p:sp>
      <p:sp>
        <p:nvSpPr>
          <p:cNvPr id="20" name="Freeform: Shape 19">
            <a:extLst>
              <a:ext uri="{FF2B5EF4-FFF2-40B4-BE49-F238E27FC236}">
                <a16:creationId xmlns:a16="http://schemas.microsoft.com/office/drawing/2014/main" id="{781C97B1-8A09-6383-8C65-A3B7357781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4" name="Content Placeholder 3">
            <a:extLst>
              <a:ext uri="{FF2B5EF4-FFF2-40B4-BE49-F238E27FC236}">
                <a16:creationId xmlns:a16="http://schemas.microsoft.com/office/drawing/2014/main" id="{168A0575-AB6A-4F25-BD2E-B1A7E4D529A4}"/>
              </a:ext>
            </a:extLst>
          </p:cNvPr>
          <p:cNvGraphicFramePr>
            <a:graphicFrameLocks noGrp="1"/>
          </p:cNvGraphicFramePr>
          <p:nvPr>
            <p:ph idx="1"/>
            <p:extLst>
              <p:ext uri="{D42A27DB-BD31-4B8C-83A1-F6EECF244321}">
                <p14:modId xmlns:p14="http://schemas.microsoft.com/office/powerpoint/2010/main" val="211427092"/>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521208" y="2304288"/>
          <a:ext cx="6821424" cy="4050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622791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6" name="Rectangle 25">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0445DC-5A8D-B01B-8604-9CD26AA93AEE}"/>
              </a:ext>
            </a:extLst>
          </p:cNvPr>
          <p:cNvSpPr>
            <a:spLocks noGrp="1"/>
          </p:cNvSpPr>
          <p:nvPr>
            <p:ph type="title"/>
          </p:nvPr>
        </p:nvSpPr>
        <p:spPr>
          <a:xfrm>
            <a:off x="521208" y="978408"/>
            <a:ext cx="6300216" cy="1325880"/>
          </a:xfrm>
        </p:spPr>
        <p:txBody>
          <a:bodyPr vert="horz" lIns="91440" tIns="45720" rIns="91440" bIns="45720" rtlCol="0" anchor="t">
            <a:normAutofit/>
          </a:bodyPr>
          <a:lstStyle/>
          <a:p>
            <a:pPr>
              <a:lnSpc>
                <a:spcPct val="90000"/>
              </a:lnSpc>
            </a:pPr>
            <a:r>
              <a:rPr lang="en-US" b="1" kern="1200">
                <a:solidFill>
                  <a:schemeClr val="tx1"/>
                </a:solidFill>
                <a:latin typeface="+mj-lt"/>
                <a:ea typeface="+mj-ea"/>
                <a:cs typeface="+mj-cs"/>
              </a:rPr>
              <a:t>Supporting Mental Health and Well-Being</a:t>
            </a:r>
          </a:p>
        </p:txBody>
      </p:sp>
      <p:sp>
        <p:nvSpPr>
          <p:cNvPr id="27" name="Rectangle 26">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628192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Making money concept">
            <a:extLst>
              <a:ext uri="{FF2B5EF4-FFF2-40B4-BE49-F238E27FC236}">
                <a16:creationId xmlns:a16="http://schemas.microsoft.com/office/drawing/2014/main" id="{9CB50AD5-9CCC-41B4-8941-E98A2A42F389}"/>
              </a:ext>
            </a:extLst>
          </p:cNvPr>
          <p:cNvPicPr>
            <a:picLocks noGrp="1" noChangeAspect="1"/>
          </p:cNvPicPr>
          <p:nvPr>
            <p:ph sz="half" idx="1"/>
          </p:nvPr>
        </p:nvPicPr>
        <p:blipFill>
          <a:blip r:embed="rId3"/>
          <a:srcRect t="3301" r="1" b="3303"/>
          <a:stretch/>
        </p:blipFill>
        <p:spPr>
          <a:xfrm>
            <a:off x="517866" y="2429691"/>
            <a:ext cx="6281929" cy="3916313"/>
          </a:xfrm>
          <a:prstGeom prst="rect">
            <a:avLst/>
          </a:prstGeom>
        </p:spPr>
      </p:pic>
      <p:sp>
        <p:nvSpPr>
          <p:cNvPr id="4" name="Content Placeholder 3">
            <a:extLst>
              <a:ext uri="{FF2B5EF4-FFF2-40B4-BE49-F238E27FC236}">
                <a16:creationId xmlns:a16="http://schemas.microsoft.com/office/drawing/2014/main" id="{2F6E827E-CE33-C10E-71B4-45512BC0A7A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498080" y="1033272"/>
            <a:ext cx="4169664" cy="5312664"/>
          </a:xfrm>
        </p:spPr>
        <p:txBody>
          <a:bodyPr>
            <a:normAutofit/>
          </a:bodyPr>
          <a:lstStyle/>
          <a:p>
            <a:pPr marL="0" indent="0">
              <a:spcBef>
                <a:spcPts val="2500"/>
              </a:spcBef>
              <a:buNone/>
            </a:pPr>
            <a:r>
              <a:rPr lang="en-US" sz="1400" b="1"/>
              <a:t>Mental Health Initiatives</a:t>
            </a:r>
          </a:p>
          <a:p>
            <a:pPr marL="0" lvl="1" indent="0">
              <a:buNone/>
            </a:pPr>
            <a:r>
              <a:rPr lang="en-US" sz="1400"/>
              <a:t>Organizations should prioritize mental health initiatives to foster a supportive and healthy workplace culture.</a:t>
            </a:r>
          </a:p>
          <a:p>
            <a:pPr marL="0" indent="0">
              <a:spcBef>
                <a:spcPts val="2500"/>
              </a:spcBef>
              <a:buNone/>
            </a:pPr>
            <a:r>
              <a:rPr lang="en-US" sz="1400" b="1"/>
              <a:t>Resource Sharing</a:t>
            </a:r>
          </a:p>
          <a:p>
            <a:pPr marL="0" lvl="1" indent="0">
              <a:buNone/>
            </a:pPr>
            <a:r>
              <a:rPr lang="en-US" sz="1400"/>
              <a:t>Sharing mental health resources can empower employees to seek help and understand their well-being.</a:t>
            </a:r>
          </a:p>
          <a:p>
            <a:pPr marL="0" indent="0">
              <a:spcBef>
                <a:spcPts val="2500"/>
              </a:spcBef>
              <a:buNone/>
            </a:pPr>
            <a:r>
              <a:rPr lang="en-US" sz="1400" b="1"/>
              <a:t>Healthy Work-Life Balance</a:t>
            </a:r>
          </a:p>
          <a:p>
            <a:pPr marL="0" lvl="1" indent="0">
              <a:buNone/>
            </a:pPr>
            <a:r>
              <a:rPr lang="en-US" sz="1400"/>
              <a:t>Creating programs that promote a healthy work-life balance is essential for employee well-being and productivity.</a:t>
            </a:r>
          </a:p>
        </p:txBody>
      </p:sp>
    </p:spTree>
    <p:extLst>
      <p:ext uri="{BB962C8B-B14F-4D97-AF65-F5344CB8AC3E}">
        <p14:creationId xmlns:p14="http://schemas.microsoft.com/office/powerpoint/2010/main" val="2383750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Video 10" descr="People In A Meeting">
            <a:extLst>
              <a:ext uri="{FF2B5EF4-FFF2-40B4-BE49-F238E27FC236}">
                <a16:creationId xmlns:a16="http://schemas.microsoft.com/office/drawing/2014/main" id="{FC5A1F4B-3D2A-2AF4-2540-7ADB7FD85CA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59" r="-1" b="-1"/>
          <a:stretch/>
        </p:blipFill>
        <p:spPr>
          <a:xfrm>
            <a:off x="20" y="10"/>
            <a:ext cx="12188932" cy="6857990"/>
          </a:xfrm>
          <a:prstGeom prst="rect">
            <a:avLst/>
          </a:prstGeom>
        </p:spPr>
      </p:pic>
      <p:sp>
        <p:nvSpPr>
          <p:cNvPr id="17" name="Rectangle 16">
            <a:extLst>
              <a:ext uri="{FF2B5EF4-FFF2-40B4-BE49-F238E27FC236}">
                <a16:creationId xmlns:a16="http://schemas.microsoft.com/office/drawing/2014/main" id="{637992A9-1E8C-4E57-B4F4-EE2D38E50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6DDF34-AE58-12C4-D7CD-6863AC6954B6}"/>
              </a:ext>
            </a:extLst>
          </p:cNvPr>
          <p:cNvSpPr>
            <a:spLocks noGrp="1"/>
          </p:cNvSpPr>
          <p:nvPr>
            <p:ph type="ctrTitle"/>
          </p:nvPr>
        </p:nvSpPr>
        <p:spPr>
          <a:xfrm>
            <a:off x="517870" y="978407"/>
            <a:ext cx="5021182" cy="3309511"/>
          </a:xfrm>
        </p:spPr>
        <p:txBody>
          <a:bodyPr anchor="t">
            <a:normAutofit/>
          </a:bodyPr>
          <a:lstStyle/>
          <a:p>
            <a:pPr>
              <a:lnSpc>
                <a:spcPct val="90000"/>
              </a:lnSpc>
            </a:pPr>
            <a:r>
              <a:rPr lang="en-US" sz="5600">
                <a:solidFill>
                  <a:srgbClr val="FFFFFF"/>
                </a:solidFill>
              </a:rPr>
              <a:t>Building an Authentic Employer Brand</a:t>
            </a:r>
          </a:p>
        </p:txBody>
      </p:sp>
      <p:sp>
        <p:nvSpPr>
          <p:cNvPr id="19" name="Rectangle 18">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71257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11"/>
                                        </p:tgtEl>
                                      </p:cBhvr>
                                    </p:cmd>
                                  </p:childTnLst>
                                </p:cTn>
                              </p:par>
                              <p:par>
                                <p:cTn id="7" presetID="10" presetClass="entr" presetSubtype="0" fill="hold" grpId="0" nodeType="withEffect">
                                  <p:stCondLst>
                                    <p:cond delay="5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1"/>
                                        </p:tgtEl>
                                      </p:cBhvr>
                                    </p:cmd>
                                  </p:childTnLst>
                                </p:cTn>
                              </p:par>
                            </p:childTnLst>
                          </p:cTn>
                        </p:par>
                      </p:childTnLst>
                    </p:cTn>
                  </p:par>
                </p:childTnLst>
              </p:cTn>
              <p:nextCondLst>
                <p:cond evt="onClick" delay="0">
                  <p:tgtEl>
                    <p:spTgt spid="11"/>
                  </p:tgtEl>
                </p:cond>
              </p:nextCondLst>
            </p:seq>
            <p:video>
              <p:cMediaNode mute="1">
                <p:cTn id="15" repeatCount="indefinite" fill="hold" display="0">
                  <p:stCondLst>
                    <p:cond delay="indefinite"/>
                  </p:stCondLst>
                </p:cTn>
                <p:tgtEl>
                  <p:spTgt spid="11"/>
                </p:tgtEl>
              </p:cMediaNode>
            </p:vide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53AE3C-AC4F-907C-B473-B9A30D2150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1" name="Rectangle 10">
            <a:extLst>
              <a:ext uri="{FF2B5EF4-FFF2-40B4-BE49-F238E27FC236}">
                <a16:creationId xmlns:a16="http://schemas.microsoft.com/office/drawing/2014/main" id="{DC81933E-93BD-38CE-3C98-D10B2844C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341299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3" name="Rectangle 12">
            <a:extLst>
              <a:ext uri="{FF2B5EF4-FFF2-40B4-BE49-F238E27FC236}">
                <a16:creationId xmlns:a16="http://schemas.microsoft.com/office/drawing/2014/main" id="{5B3B7A5C-39EE-77A0-28F9-DF5137231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611650"/>
            <a:ext cx="703173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F448E319-9ECC-6B1B-AB03-33D008175D3E}"/>
              </a:ext>
            </a:extLst>
          </p:cNvPr>
          <p:cNvSpPr>
            <a:spLocks noGrp="1"/>
          </p:cNvSpPr>
          <p:nvPr>
            <p:ph type="title"/>
          </p:nvPr>
        </p:nvSpPr>
        <p:spPr>
          <a:xfrm>
            <a:off x="521208" y="978408"/>
            <a:ext cx="3593592" cy="5376672"/>
          </a:xfrm>
        </p:spPr>
        <p:txBody>
          <a:bodyPr>
            <a:normAutofit/>
          </a:bodyPr>
          <a:lstStyle/>
          <a:p>
            <a:r>
              <a:rPr lang="en-US" sz="3400" dirty="0"/>
              <a:t>Transparency and Integrity in Communication</a:t>
            </a:r>
          </a:p>
        </p:txBody>
      </p:sp>
      <p:graphicFrame>
        <p:nvGraphicFramePr>
          <p:cNvPr id="4" name="Content Placeholder 3">
            <a:extLst>
              <a:ext uri="{FF2B5EF4-FFF2-40B4-BE49-F238E27FC236}">
                <a16:creationId xmlns:a16="http://schemas.microsoft.com/office/drawing/2014/main" id="{AA30F5B7-840E-4147-BE68-E4D371FF5B4D}"/>
              </a:ext>
            </a:extLst>
          </p:cNvPr>
          <p:cNvGraphicFramePr>
            <a:graphicFrameLocks noGrp="1"/>
          </p:cNvGraphicFramePr>
          <p:nvPr>
            <p:ph idx="1"/>
            <p:extLst>
              <p:ext uri="{D42A27DB-BD31-4B8C-83A1-F6EECF244321}">
                <p14:modId xmlns:p14="http://schemas.microsoft.com/office/powerpoint/2010/main" val="3019007274"/>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4636008" y="1042416"/>
          <a:ext cx="7031736" cy="5312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022215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D1BDCCC-E676-2A7E-BE11-2B8C23DB2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824377-AE22-184D-E33C-91149712CD79}"/>
              </a:ext>
            </a:extLst>
          </p:cNvPr>
          <p:cNvSpPr>
            <a:spLocks noGrp="1"/>
          </p:cNvSpPr>
          <p:nvPr>
            <p:ph type="title"/>
          </p:nvPr>
        </p:nvSpPr>
        <p:spPr>
          <a:xfrm>
            <a:off x="521208" y="978408"/>
            <a:ext cx="11155680" cy="1115568"/>
          </a:xfrm>
        </p:spPr>
        <p:txBody>
          <a:bodyPr>
            <a:normAutofit/>
          </a:bodyPr>
          <a:lstStyle/>
          <a:p>
            <a:r>
              <a:rPr lang="en-US"/>
              <a:t>Consistency in Branding Across Platforms</a:t>
            </a:r>
          </a:p>
        </p:txBody>
      </p:sp>
      <p:sp>
        <p:nvSpPr>
          <p:cNvPr id="20" name="Freeform: Shape 19">
            <a:extLst>
              <a:ext uri="{FF2B5EF4-FFF2-40B4-BE49-F238E27FC236}">
                <a16:creationId xmlns:a16="http://schemas.microsoft.com/office/drawing/2014/main" id="{781C97B1-8A09-6383-8C65-A3B7357781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4" name="Content Placeholder 3">
            <a:extLst>
              <a:ext uri="{FF2B5EF4-FFF2-40B4-BE49-F238E27FC236}">
                <a16:creationId xmlns:a16="http://schemas.microsoft.com/office/drawing/2014/main" id="{71349221-E6B3-4E3B-AFA8-F6ED0AFF28A9}"/>
              </a:ext>
            </a:extLst>
          </p:cNvPr>
          <p:cNvGraphicFramePr>
            <a:graphicFrameLocks noGrp="1"/>
          </p:cNvGraphicFramePr>
          <p:nvPr>
            <p:ph idx="1"/>
            <p:extLst>
              <p:ext uri="{D42A27DB-BD31-4B8C-83A1-F6EECF244321}">
                <p14:modId xmlns:p14="http://schemas.microsoft.com/office/powerpoint/2010/main" val="2416476511"/>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6547104" y="2304288"/>
          <a:ext cx="5129784" cy="4050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2004" y="2093976"/>
            <a:ext cx="4225013" cy="4206240"/>
          </a:xfrm>
          <a:prstGeom prst="rect">
            <a:avLst/>
          </a:prstGeom>
        </p:spPr>
      </p:pic>
    </p:spTree>
    <p:extLst>
      <p:ext uri="{BB962C8B-B14F-4D97-AF65-F5344CB8AC3E}">
        <p14:creationId xmlns:p14="http://schemas.microsoft.com/office/powerpoint/2010/main" val="200723495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1" name="Rectangle 20">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27AEE170-A866-8093-0630-85D2F7F59440}"/>
              </a:ext>
            </a:extLst>
          </p:cNvPr>
          <p:cNvSpPr>
            <a:spLocks noGrp="1"/>
          </p:cNvSpPr>
          <p:nvPr>
            <p:ph type="title"/>
          </p:nvPr>
        </p:nvSpPr>
        <p:spPr>
          <a:xfrm>
            <a:off x="521208" y="978408"/>
            <a:ext cx="4754880" cy="1463040"/>
          </a:xfrm>
        </p:spPr>
        <p:txBody>
          <a:bodyPr vert="horz" lIns="91440" tIns="45720" rIns="91440" bIns="45720" rtlCol="0" anchor="t">
            <a:normAutofit/>
          </a:bodyPr>
          <a:lstStyle/>
          <a:p>
            <a:pPr>
              <a:lnSpc>
                <a:spcPct val="90000"/>
              </a:lnSpc>
            </a:pPr>
            <a:r>
              <a:rPr lang="en-US" sz="3100" b="1" kern="1200">
                <a:solidFill>
                  <a:schemeClr val="tx1"/>
                </a:solidFill>
                <a:latin typeface="+mj-lt"/>
                <a:ea typeface="+mj-ea"/>
                <a:cs typeface="+mj-cs"/>
              </a:rPr>
              <a:t>Real-World Examples From Isleta Resort &amp; Casino</a:t>
            </a:r>
          </a:p>
        </p:txBody>
      </p:sp>
      <p:sp>
        <p:nvSpPr>
          <p:cNvPr id="23" name="Rectangle 22">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Content Placeholder 3">
            <a:extLst>
              <a:ext uri="{FF2B5EF4-FFF2-40B4-BE49-F238E27FC236}">
                <a16:creationId xmlns:a16="http://schemas.microsoft.com/office/drawing/2014/main" id="{D9F07C07-E89A-5B82-89A7-6934B3E762F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1208" y="2578608"/>
            <a:ext cx="4672584" cy="3767328"/>
          </a:xfrm>
        </p:spPr>
        <p:txBody>
          <a:bodyPr>
            <a:normAutofit/>
          </a:bodyPr>
          <a:lstStyle/>
          <a:p>
            <a:pPr marL="0" indent="0">
              <a:spcBef>
                <a:spcPts val="2500"/>
              </a:spcBef>
              <a:buNone/>
            </a:pPr>
            <a:r>
              <a:rPr lang="en-US" sz="1400" b="1"/>
              <a:t>Social Media Strategies</a:t>
            </a:r>
          </a:p>
          <a:p>
            <a:pPr marL="0" lvl="1" indent="0">
              <a:buNone/>
            </a:pPr>
            <a:r>
              <a:rPr lang="en-US" sz="1400"/>
              <a:t>Isleta Resort &amp; Casino has effectively utilized social media strategies to enhance visibility and engagement with potential employees.</a:t>
            </a:r>
          </a:p>
          <a:p>
            <a:pPr marL="0" indent="0">
              <a:spcBef>
                <a:spcPts val="2500"/>
              </a:spcBef>
              <a:buNone/>
            </a:pPr>
            <a:r>
              <a:rPr lang="en-US" sz="1400" b="1"/>
              <a:t>Authentic Storytelling</a:t>
            </a:r>
          </a:p>
          <a:p>
            <a:pPr marL="0" lvl="1" indent="0">
              <a:buNone/>
            </a:pPr>
            <a:r>
              <a:rPr lang="en-US" sz="1400"/>
              <a:t>The resort employs authentic storytelling to connect with audiences, sharing genuine employee experiences and brand narratives.</a:t>
            </a:r>
          </a:p>
          <a:p>
            <a:pPr marL="0" indent="0">
              <a:spcBef>
                <a:spcPts val="2500"/>
              </a:spcBef>
              <a:buNone/>
            </a:pPr>
            <a:r>
              <a:rPr lang="en-US" sz="1400" b="1"/>
              <a:t>Employee Engagement</a:t>
            </a:r>
          </a:p>
          <a:p>
            <a:pPr marL="0" lvl="1" indent="0">
              <a:buNone/>
            </a:pPr>
            <a:r>
              <a:rPr lang="en-US" sz="1400"/>
              <a:t>Engaging employees in social media initiatives fosters a sense of community and strengthens the employer brand at Isleta Resort &amp; Casino.</a:t>
            </a:r>
          </a:p>
        </p:txBody>
      </p:sp>
      <p:pic>
        <p:nvPicPr>
          <p:cNvPr id="5" name="Content Placeholder 4">
            <a:extLst>
              <a:ext uri="{FF2B5EF4-FFF2-40B4-BE49-F238E27FC236}">
                <a16:creationId xmlns:a16="http://schemas.microsoft.com/office/drawing/2014/main" id="{C23EAD54-24CA-4592-95F3-5991F52498E7}"/>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22908" r="3853"/>
          <a:stretch/>
        </p:blipFill>
        <p:spPr>
          <a:xfrm>
            <a:off x="5958018" y="508090"/>
            <a:ext cx="5709726" cy="5846989"/>
          </a:xfrm>
          <a:prstGeom prst="rect">
            <a:avLst/>
          </a:prstGeom>
        </p:spPr>
      </p:pic>
    </p:spTree>
    <p:extLst>
      <p:ext uri="{BB962C8B-B14F-4D97-AF65-F5344CB8AC3E}">
        <p14:creationId xmlns:p14="http://schemas.microsoft.com/office/powerpoint/2010/main" val="839582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People in a video call">
            <a:extLst>
              <a:ext uri="{FF2B5EF4-FFF2-40B4-BE49-F238E27FC236}">
                <a16:creationId xmlns:a16="http://schemas.microsoft.com/office/drawing/2014/main" id="{FB079B6A-02BA-46B2-AFD0-0F85AB7C5493}"/>
              </a:ext>
            </a:extLst>
          </p:cNvPr>
          <p:cNvPicPr>
            <a:picLocks noChangeAspect="1"/>
          </p:cNvPicPr>
          <p:nvPr/>
        </p:nvPicPr>
        <p:blipFill>
          <a:blip r:embed="rId3"/>
          <a:srcRect r="-1" b="15708"/>
          <a:stretch/>
        </p:blipFill>
        <p:spPr>
          <a:xfrm>
            <a:off x="20" y="10"/>
            <a:ext cx="12188932" cy="6857990"/>
          </a:xfrm>
          <a:prstGeom prst="rect">
            <a:avLst/>
          </a:prstGeom>
        </p:spPr>
      </p:pic>
      <p:sp>
        <p:nvSpPr>
          <p:cNvPr id="18" name="Rectangle 17">
            <a:extLst>
              <a:ext uri="{FF2B5EF4-FFF2-40B4-BE49-F238E27FC236}">
                <a16:creationId xmlns:a16="http://schemas.microsoft.com/office/drawing/2014/main" id="{7508F7DC-CA28-4ACE-AF79-D7E98ED1B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AB20218-A500-457C-B65C-F3D198B1F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524" y="0"/>
            <a:ext cx="12188952" cy="3652125"/>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DD04D7-6E27-888B-DE75-6F1C142B6971}"/>
              </a:ext>
            </a:extLst>
          </p:cNvPr>
          <p:cNvSpPr>
            <a:spLocks noGrp="1"/>
          </p:cNvSpPr>
          <p:nvPr>
            <p:ph type="ctrTitle"/>
          </p:nvPr>
        </p:nvSpPr>
        <p:spPr>
          <a:xfrm>
            <a:off x="517870" y="978408"/>
            <a:ext cx="8686796" cy="2334247"/>
          </a:xfrm>
        </p:spPr>
        <p:txBody>
          <a:bodyPr anchor="t">
            <a:normAutofit/>
          </a:bodyPr>
          <a:lstStyle/>
          <a:p>
            <a:pPr>
              <a:lnSpc>
                <a:spcPct val="90000"/>
              </a:lnSpc>
            </a:pPr>
            <a:r>
              <a:rPr lang="en-US" sz="5000">
                <a:solidFill>
                  <a:srgbClr val="FFFFFF"/>
                </a:solidFill>
              </a:rPr>
              <a:t>From Likes to Loyalty: How Social Media Shapes Employer Brand &amp; Culture</a:t>
            </a:r>
          </a:p>
        </p:txBody>
      </p:sp>
      <p:sp>
        <p:nvSpPr>
          <p:cNvPr id="3" name="Subtitle 2">
            <a:extLst>
              <a:ext uri="{FF2B5EF4-FFF2-40B4-BE49-F238E27FC236}">
                <a16:creationId xmlns:a16="http://schemas.microsoft.com/office/drawing/2014/main" id="{0011B8BC-A2C9-CEDE-4502-D0DD0939F94C}"/>
              </a:ext>
            </a:extLst>
          </p:cNvPr>
          <p:cNvSpPr>
            <a:spLocks noGrp="1"/>
          </p:cNvSpPr>
          <p:nvPr>
            <p:ph type="subTitle" idx="1"/>
          </p:nvPr>
        </p:nvSpPr>
        <p:spPr>
          <a:xfrm>
            <a:off x="517870" y="3552826"/>
            <a:ext cx="8720710" cy="2653653"/>
          </a:xfrm>
        </p:spPr>
        <p:txBody>
          <a:bodyPr anchor="t">
            <a:normAutofit/>
          </a:bodyPr>
          <a:lstStyle/>
          <a:p>
            <a:r>
              <a:rPr lang="en-US">
                <a:solidFill>
                  <a:srgbClr val="FFFFFF"/>
                </a:solidFill>
              </a:rPr>
              <a:t>Exploring social media's impact on workplace dynamics</a:t>
            </a:r>
          </a:p>
          <a:p>
            <a:endParaRPr lang="en-US">
              <a:solidFill>
                <a:srgbClr val="FFFFFF"/>
              </a:solidFill>
            </a:endParaRPr>
          </a:p>
          <a:p>
            <a:r>
              <a:rPr lang="en-US">
                <a:solidFill>
                  <a:srgbClr val="FFFFFF"/>
                </a:solidFill>
              </a:rPr>
              <a:t>By Charles Walters, CHRO, Isleta Resort &amp; Casino</a:t>
            </a:r>
          </a:p>
        </p:txBody>
      </p:sp>
      <p:sp>
        <p:nvSpPr>
          <p:cNvPr id="22" name="Rectangle 21">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8686800"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98161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400"/>
                                        <p:tgtEl>
                                          <p:spTgt spid="3">
                                            <p:txEl>
                                              <p:pRg st="2" end="2"/>
                                            </p:txEl>
                                          </p:spTgt>
                                        </p:tgtEl>
                                      </p:cBhvr>
                                    </p:animEffect>
                                  </p:childTnLst>
                                </p:cTn>
                              </p:par>
                              <p:par>
                                <p:cTn id="16" presetID="42" presetClass="entr" presetSubtype="0" fill="hold" grpId="1" nodeType="withEffect">
                                  <p:stCondLst>
                                    <p:cond delay="250"/>
                                  </p:stCondLst>
                                  <p:iterate type="lt">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250"/>
                                        <p:tgtEl>
                                          <p:spTgt spid="3"/>
                                        </p:tgtEl>
                                      </p:cBhvr>
                                    </p:animEffect>
                                    <p:anim calcmode="lin" valueType="num">
                                      <p:cBhvr>
                                        <p:cTn id="19" dur="250" fill="hold"/>
                                        <p:tgtEl>
                                          <p:spTgt spid="3"/>
                                        </p:tgtEl>
                                        <p:attrNameLst>
                                          <p:attrName>ppt_x</p:attrName>
                                        </p:attrNameLst>
                                      </p:cBhvr>
                                      <p:tavLst>
                                        <p:tav tm="0">
                                          <p:val>
                                            <p:strVal val="#ppt_x"/>
                                          </p:val>
                                        </p:tav>
                                        <p:tav tm="100000">
                                          <p:val>
                                            <p:strVal val="#ppt_x"/>
                                          </p:val>
                                        </p:tav>
                                      </p:tavLst>
                                    </p:anim>
                                    <p:anim calcmode="lin" valueType="num">
                                      <p:cBhvr>
                                        <p:cTn id="20"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A5A036F-9975-4D7C-8141-77791C7146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90405AB-F9EB-0014-6489-03A19F0DD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5888" y="497392"/>
            <a:ext cx="1116624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C31F5193-EE31-175D-F4F9-42B6BD38607C}"/>
              </a:ext>
            </a:extLst>
          </p:cNvPr>
          <p:cNvSpPr>
            <a:spLocks noGrp="1"/>
          </p:cNvSpPr>
          <p:nvPr>
            <p:ph type="title"/>
          </p:nvPr>
        </p:nvSpPr>
        <p:spPr>
          <a:xfrm>
            <a:off x="521208" y="1325880"/>
            <a:ext cx="11155680" cy="1408176"/>
          </a:xfrm>
        </p:spPr>
        <p:txBody>
          <a:bodyPr anchor="b">
            <a:normAutofit/>
          </a:bodyPr>
          <a:lstStyle/>
          <a:p>
            <a:r>
              <a:rPr lang="en-US" sz="6800"/>
              <a:t>Conclusion</a:t>
            </a:r>
          </a:p>
        </p:txBody>
      </p:sp>
      <p:graphicFrame>
        <p:nvGraphicFramePr>
          <p:cNvPr id="11" name="Content Placeholder 2">
            <a:extLst>
              <a:ext uri="{FF2B5EF4-FFF2-40B4-BE49-F238E27FC236}">
                <a16:creationId xmlns:a16="http://schemas.microsoft.com/office/drawing/2014/main" id="{817B46E4-D866-73D3-06C0-2F0D446E4685}"/>
              </a:ext>
            </a:extLst>
          </p:cNvPr>
          <p:cNvGraphicFramePr>
            <a:graphicFrameLocks noGrp="1"/>
          </p:cNvGraphicFrame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21208" y="3785616"/>
          <a:ext cx="11155680" cy="2468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383046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two business cards with a mountain in the background&#10;&#10;AI-generated content may be incorrect.">
            <a:extLst>
              <a:ext uri="{FF2B5EF4-FFF2-40B4-BE49-F238E27FC236}">
                <a16:creationId xmlns:a16="http://schemas.microsoft.com/office/drawing/2014/main" id="{4A7F0CCB-5729-7DA4-390E-120D19FB2320}"/>
              </a:ext>
            </a:extLst>
          </p:cNvPr>
          <p:cNvPicPr>
            <a:picLocks noChangeAspect="1"/>
          </p:cNvPicPr>
          <p:nvPr/>
        </p:nvPicPr>
        <p:blipFill>
          <a:blip r:embed="rId2">
            <a:extLst>
              <a:ext uri="{28A0092B-C50C-407E-A947-70E740481C1C}">
                <a14:useLocalDpi xmlns:a14="http://schemas.microsoft.com/office/drawing/2010/main" val="0"/>
              </a:ext>
            </a:extLst>
          </a:blip>
          <a:srcRect t="10264" r="-1" b="33472"/>
          <a:stretch/>
        </p:blipFill>
        <p:spPr>
          <a:xfrm>
            <a:off x="20" y="10"/>
            <a:ext cx="12188932" cy="6857990"/>
          </a:xfrm>
          <a:prstGeom prst="rect">
            <a:avLst/>
          </a:prstGeom>
        </p:spPr>
      </p:pic>
      <p:sp>
        <p:nvSpPr>
          <p:cNvPr id="11" name="Rectangle 10">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0631"/>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319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6" name="Rectangle 25">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63A1C59E-5550-A1C0-A591-0EF18E450A17}"/>
              </a:ext>
            </a:extLst>
          </p:cNvPr>
          <p:cNvSpPr>
            <a:spLocks noGrp="1"/>
          </p:cNvSpPr>
          <p:nvPr>
            <p:ph type="title"/>
          </p:nvPr>
        </p:nvSpPr>
        <p:spPr>
          <a:xfrm>
            <a:off x="6995160" y="978408"/>
            <a:ext cx="4745736" cy="1463040"/>
          </a:xfrm>
        </p:spPr>
        <p:txBody>
          <a:bodyPr vert="horz" lIns="91440" tIns="45720" rIns="91440" bIns="45720" rtlCol="0" anchor="t">
            <a:normAutofit/>
          </a:bodyPr>
          <a:lstStyle/>
          <a:p>
            <a:r>
              <a:rPr lang="en-US" b="1" kern="1200">
                <a:solidFill>
                  <a:schemeClr val="tx1"/>
                </a:solidFill>
                <a:latin typeface="+mj-lt"/>
                <a:ea typeface="+mj-ea"/>
                <a:cs typeface="+mj-cs"/>
              </a:rPr>
              <a:t>Agenda Items</a:t>
            </a:r>
          </a:p>
        </p:txBody>
      </p:sp>
      <p:pic>
        <p:nvPicPr>
          <p:cNvPr id="5" name="Content Placeholder 4" descr="Wooden blocks with people icon on blue background">
            <a:extLst>
              <a:ext uri="{FF2B5EF4-FFF2-40B4-BE49-F238E27FC236}">
                <a16:creationId xmlns:a16="http://schemas.microsoft.com/office/drawing/2014/main" id="{7E2E2384-F927-4256-9EBC-4C5DE5D83FB4}"/>
              </a:ext>
            </a:extLst>
          </p:cNvPr>
          <p:cNvPicPr>
            <a:picLocks noGrp="1" noChangeAspect="1"/>
          </p:cNvPicPr>
          <p:nvPr>
            <p:ph sz="half" idx="1"/>
          </p:nvPr>
        </p:nvPicPr>
        <p:blipFill>
          <a:blip r:embed="rId3"/>
          <a:srcRect l="15737" r="10586" b="1"/>
          <a:stretch/>
        </p:blipFill>
        <p:spPr>
          <a:xfrm>
            <a:off x="517868" y="508090"/>
            <a:ext cx="5705856" cy="5846990"/>
          </a:xfrm>
          <a:prstGeom prst="rect">
            <a:avLst/>
          </a:prstGeom>
        </p:spPr>
      </p:pic>
      <p:sp>
        <p:nvSpPr>
          <p:cNvPr id="27" name="Freeform: Shape 26">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6407" y="508090"/>
            <a:ext cx="4660733"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Content Placeholder 3">
            <a:extLst>
              <a:ext uri="{FF2B5EF4-FFF2-40B4-BE49-F238E27FC236}">
                <a16:creationId xmlns:a16="http://schemas.microsoft.com/office/drawing/2014/main" id="{082DC6A0-9B93-8FEE-B977-FD5B3E97CC72}"/>
              </a:ext>
            </a:extLst>
          </p:cNvPr>
          <p:cNvSpPr>
            <a:spLocks noGrp="1"/>
          </p:cNvSpPr>
          <p:nvPr>
            <p:ph sz="half" idx="2"/>
            <p:extLst>
              <p:ext uri="{E7BDC344-281C-4309-B0C6-D0EE65EED2A8}">
                <p202:designPr xmlns:p202="http://schemas.microsoft.com/office/powerpoint/2020/02/main">
                  <p202:designTagLst>
                    <p202:designTag name="ARCH:1:CLS" val="BulletedText"/>
                  </p202:designTagLst>
                </p202:designPr>
              </p:ext>
            </p:extLst>
          </p:nvPr>
        </p:nvSpPr>
        <p:spPr>
          <a:xfrm>
            <a:off x="6995160" y="2578608"/>
            <a:ext cx="4672584" cy="3767328"/>
          </a:xfrm>
        </p:spPr>
        <p:txBody>
          <a:bodyPr vert="horz" lIns="91440" tIns="45720" rIns="91440" bIns="45720" rtlCol="0">
            <a:normAutofit/>
          </a:bodyPr>
          <a:lstStyle/>
          <a:p>
            <a:r>
              <a:rPr lang="en-US"/>
              <a:t>Leveraging Social Media to Attract Talent</a:t>
            </a:r>
          </a:p>
          <a:p>
            <a:r>
              <a:rPr lang="en-US"/>
              <a:t>Cultivating Long-Term Engagement</a:t>
            </a:r>
          </a:p>
          <a:p>
            <a:r>
              <a:rPr lang="en-US"/>
              <a:t>Enhancing Workplace Culture</a:t>
            </a:r>
          </a:p>
          <a:p>
            <a:r>
              <a:rPr lang="en-US"/>
              <a:t>Building an Authentic Employer Brand</a:t>
            </a:r>
            <a:endParaRPr lang="en-US" dirty="0"/>
          </a:p>
        </p:txBody>
      </p:sp>
    </p:spTree>
    <p:extLst>
      <p:ext uri="{BB962C8B-B14F-4D97-AF65-F5344CB8AC3E}">
        <p14:creationId xmlns:p14="http://schemas.microsoft.com/office/powerpoint/2010/main" val="3202874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Scribbles on a notebook">
            <a:extLst>
              <a:ext uri="{FF2B5EF4-FFF2-40B4-BE49-F238E27FC236}">
                <a16:creationId xmlns:a16="http://schemas.microsoft.com/office/drawing/2014/main" id="{32D36C10-48C5-8445-CB39-898401CC954F}"/>
              </a:ext>
            </a:extLst>
          </p:cNvPr>
          <p:cNvPicPr>
            <a:picLocks noChangeAspect="1"/>
          </p:cNvPicPr>
          <p:nvPr/>
        </p:nvPicPr>
        <p:blipFill>
          <a:blip r:embed="rId3"/>
          <a:srcRect t="4078" r="-1" b="13784"/>
          <a:stretch/>
        </p:blipFill>
        <p:spPr>
          <a:xfrm>
            <a:off x="20" y="10"/>
            <a:ext cx="12188932" cy="6857990"/>
          </a:xfrm>
          <a:prstGeom prst="rect">
            <a:avLst/>
          </a:prstGeom>
        </p:spPr>
      </p:pic>
      <p:sp>
        <p:nvSpPr>
          <p:cNvPr id="23" name="Rectangle 22">
            <a:extLst>
              <a:ext uri="{FF2B5EF4-FFF2-40B4-BE49-F238E27FC236}">
                <a16:creationId xmlns:a16="http://schemas.microsoft.com/office/drawing/2014/main" id="{637992A9-1E8C-4E57-B4F4-EE2D38E50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AB2359-3E74-9152-5A78-938AEEE45363}"/>
              </a:ext>
            </a:extLst>
          </p:cNvPr>
          <p:cNvSpPr>
            <a:spLocks noGrp="1"/>
          </p:cNvSpPr>
          <p:nvPr>
            <p:ph type="ctrTitle"/>
          </p:nvPr>
        </p:nvSpPr>
        <p:spPr>
          <a:xfrm>
            <a:off x="517870" y="978407"/>
            <a:ext cx="5021182" cy="3309511"/>
          </a:xfrm>
        </p:spPr>
        <p:txBody>
          <a:bodyPr anchor="t">
            <a:normAutofit/>
          </a:bodyPr>
          <a:lstStyle/>
          <a:p>
            <a:pPr>
              <a:lnSpc>
                <a:spcPct val="90000"/>
              </a:lnSpc>
            </a:pPr>
            <a:r>
              <a:rPr lang="en-US" sz="5600">
                <a:solidFill>
                  <a:srgbClr val="FFFFFF"/>
                </a:solidFill>
              </a:rPr>
              <a:t>Leveraging Social Media to Attract Talent</a:t>
            </a:r>
          </a:p>
        </p:txBody>
      </p:sp>
      <p:sp>
        <p:nvSpPr>
          <p:cNvPr id="24" name="Rectangle 23">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97297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1" name="Rectangle 20">
            <a:extLst>
              <a:ext uri="{FF2B5EF4-FFF2-40B4-BE49-F238E27FC236}">
                <a16:creationId xmlns:a16="http://schemas.microsoft.com/office/drawing/2014/main" id="{175EAFFD-4A47-DD53-4F76-BD457E18B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54198B2F-219E-3874-7255-01E24EC913D1}"/>
              </a:ext>
            </a:extLst>
          </p:cNvPr>
          <p:cNvSpPr>
            <a:spLocks noGrp="1"/>
          </p:cNvSpPr>
          <p:nvPr>
            <p:ph type="title"/>
          </p:nvPr>
        </p:nvSpPr>
        <p:spPr>
          <a:xfrm>
            <a:off x="521208" y="978408"/>
            <a:ext cx="3502152" cy="1599329"/>
          </a:xfrm>
        </p:spPr>
        <p:txBody>
          <a:bodyPr vert="horz" lIns="91440" tIns="45720" rIns="91440" bIns="45720" rtlCol="0" anchor="b">
            <a:normAutofit/>
          </a:bodyPr>
          <a:lstStyle/>
          <a:p>
            <a:r>
              <a:rPr lang="en-US" sz="3200" b="1" kern="1200" dirty="0">
                <a:solidFill>
                  <a:schemeClr val="tx1"/>
                </a:solidFill>
                <a:latin typeface="+mj-lt"/>
                <a:ea typeface="+mj-ea"/>
                <a:cs typeface="+mj-cs"/>
              </a:rPr>
              <a:t>Identifying Target Audience and Platforms</a:t>
            </a:r>
          </a:p>
        </p:txBody>
      </p:sp>
      <p:sp>
        <p:nvSpPr>
          <p:cNvPr id="23" name="Freeform: Shape 22">
            <a:extLst>
              <a:ext uri="{FF2B5EF4-FFF2-40B4-BE49-F238E27FC236}">
                <a16:creationId xmlns:a16="http://schemas.microsoft.com/office/drawing/2014/main" id="{7CC1FECC-9CA4-341C-7E20-4728C5147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Content Placeholder 3">
            <a:extLst>
              <a:ext uri="{FF2B5EF4-FFF2-40B4-BE49-F238E27FC236}">
                <a16:creationId xmlns:a16="http://schemas.microsoft.com/office/drawing/2014/main" id="{F13DE515-6197-ACF4-3D4F-3379D484D95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7869" y="2790247"/>
            <a:ext cx="3200400" cy="2816352"/>
          </a:xfrm>
        </p:spPr>
        <p:txBody>
          <a:bodyPr>
            <a:normAutofit/>
          </a:bodyPr>
          <a:lstStyle/>
          <a:p>
            <a:pPr marL="0" indent="0">
              <a:lnSpc>
                <a:spcPct val="100000"/>
              </a:lnSpc>
              <a:spcBef>
                <a:spcPts val="2500"/>
              </a:spcBef>
              <a:buNone/>
            </a:pPr>
            <a:r>
              <a:rPr lang="en-US" sz="1000" b="1" dirty="0"/>
              <a:t>Understanding Your Audience</a:t>
            </a:r>
          </a:p>
          <a:p>
            <a:pPr marL="0" lvl="1" indent="0">
              <a:lnSpc>
                <a:spcPct val="100000"/>
              </a:lnSpc>
              <a:buNone/>
            </a:pPr>
            <a:r>
              <a:rPr lang="en-US" sz="1000" dirty="0"/>
              <a:t>Identifying your target audience is crucial for effective recruitment on social media. It helps tailor your approach to meet their preferences.</a:t>
            </a:r>
          </a:p>
          <a:p>
            <a:pPr marL="0" indent="0">
              <a:lnSpc>
                <a:spcPct val="100000"/>
              </a:lnSpc>
              <a:spcBef>
                <a:spcPts val="2500"/>
              </a:spcBef>
              <a:buNone/>
            </a:pPr>
            <a:r>
              <a:rPr lang="en-US" sz="1000" b="1" dirty="0"/>
              <a:t>Demographics and Preferences</a:t>
            </a:r>
          </a:p>
          <a:p>
            <a:pPr marL="0" lvl="1" indent="0">
              <a:lnSpc>
                <a:spcPct val="100000"/>
              </a:lnSpc>
              <a:buNone/>
            </a:pPr>
            <a:r>
              <a:rPr lang="en-US" sz="1000" dirty="0"/>
              <a:t>Different demographics prefer different social media platforms. Understanding these preferences guides your recruitment strategy.</a:t>
            </a:r>
          </a:p>
          <a:p>
            <a:pPr marL="0" indent="0">
              <a:lnSpc>
                <a:spcPct val="100000"/>
              </a:lnSpc>
              <a:spcBef>
                <a:spcPts val="2500"/>
              </a:spcBef>
              <a:buNone/>
            </a:pPr>
            <a:r>
              <a:rPr lang="en-US" sz="1000" b="1" dirty="0"/>
              <a:t>Platform Selection</a:t>
            </a:r>
          </a:p>
          <a:p>
            <a:pPr marL="0" lvl="1" indent="0">
              <a:lnSpc>
                <a:spcPct val="100000"/>
              </a:lnSpc>
              <a:buNone/>
            </a:pPr>
            <a:r>
              <a:rPr lang="en-US" sz="1000" dirty="0"/>
              <a:t>Knowing where your ideal candidates spend their time online allows you to select the most effective platforms for your recruitment efforts.</a:t>
            </a:r>
          </a:p>
        </p:txBody>
      </p:sp>
      <p:pic>
        <p:nvPicPr>
          <p:cNvPr id="5" name="Content Placeholder 4" descr="Studio shot of a diverse group of creative employees social networking inside">
            <a:extLst>
              <a:ext uri="{FF2B5EF4-FFF2-40B4-BE49-F238E27FC236}">
                <a16:creationId xmlns:a16="http://schemas.microsoft.com/office/drawing/2014/main" id="{5F620CB4-C0D9-4A43-B3CD-59D44F1FC988}"/>
              </a:ext>
            </a:extLst>
          </p:cNvPr>
          <p:cNvPicPr>
            <a:picLocks noGrp="1" noChangeAspect="1"/>
          </p:cNvPicPr>
          <p:nvPr>
            <p:ph sz="half" idx="1"/>
          </p:nvPr>
        </p:nvPicPr>
        <p:blipFill>
          <a:blip r:embed="rId3"/>
          <a:srcRect r="6436" b="-2"/>
          <a:stretch/>
        </p:blipFill>
        <p:spPr>
          <a:xfrm>
            <a:off x="4136609" y="970929"/>
            <a:ext cx="7534183" cy="5375076"/>
          </a:xfrm>
          <a:prstGeom prst="rect">
            <a:avLst/>
          </a:prstGeom>
        </p:spPr>
      </p:pic>
    </p:spTree>
    <p:extLst>
      <p:ext uri="{BB962C8B-B14F-4D97-AF65-F5344CB8AC3E}">
        <p14:creationId xmlns:p14="http://schemas.microsoft.com/office/powerpoint/2010/main" val="1777268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1" name="Rectangle 20">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A5A42E38-A503-C38B-70E9-5715C9B5DA0C}"/>
              </a:ext>
            </a:extLst>
          </p:cNvPr>
          <p:cNvSpPr>
            <a:spLocks noGrp="1"/>
          </p:cNvSpPr>
          <p:nvPr>
            <p:ph type="title"/>
          </p:nvPr>
        </p:nvSpPr>
        <p:spPr>
          <a:xfrm>
            <a:off x="521208" y="978408"/>
            <a:ext cx="4754880" cy="1463040"/>
          </a:xfrm>
        </p:spPr>
        <p:txBody>
          <a:bodyPr vert="horz" lIns="91440" tIns="45720" rIns="91440" bIns="45720" rtlCol="0" anchor="t">
            <a:normAutofit/>
          </a:bodyPr>
          <a:lstStyle/>
          <a:p>
            <a:pPr>
              <a:lnSpc>
                <a:spcPct val="90000"/>
              </a:lnSpc>
            </a:pPr>
            <a:r>
              <a:rPr lang="en-US" sz="3400" b="1" kern="1200">
                <a:solidFill>
                  <a:schemeClr val="tx1"/>
                </a:solidFill>
                <a:latin typeface="+mj-lt"/>
                <a:ea typeface="+mj-ea"/>
                <a:cs typeface="+mj-cs"/>
              </a:rPr>
              <a:t>Crafting Authentic Job Posts and Content</a:t>
            </a:r>
          </a:p>
        </p:txBody>
      </p:sp>
      <p:sp>
        <p:nvSpPr>
          <p:cNvPr id="23" name="Rectangle 22">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Content Placeholder 3">
            <a:extLst>
              <a:ext uri="{FF2B5EF4-FFF2-40B4-BE49-F238E27FC236}">
                <a16:creationId xmlns:a16="http://schemas.microsoft.com/office/drawing/2014/main" id="{BC2950B2-CDEF-9ED6-342B-74888CAE2F2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1208" y="2578608"/>
            <a:ext cx="4672584" cy="3767328"/>
          </a:xfrm>
        </p:spPr>
        <p:txBody>
          <a:bodyPr>
            <a:normAutofit/>
          </a:bodyPr>
          <a:lstStyle/>
          <a:p>
            <a:pPr marL="0" indent="0">
              <a:spcBef>
                <a:spcPts val="2500"/>
              </a:spcBef>
              <a:buNone/>
            </a:pPr>
            <a:r>
              <a:rPr lang="en-US" sz="1400" b="1"/>
              <a:t>Importance of Authenticity</a:t>
            </a:r>
          </a:p>
          <a:p>
            <a:pPr marL="0" lvl="1" indent="0">
              <a:buNone/>
            </a:pPr>
            <a:r>
              <a:rPr lang="en-US" sz="1400"/>
              <a:t>Authenticity is crucial in job postings as it attracts the right candidates who resonate with the company culture.</a:t>
            </a:r>
          </a:p>
          <a:p>
            <a:pPr marL="0" indent="0">
              <a:spcBef>
                <a:spcPts val="2500"/>
              </a:spcBef>
              <a:buNone/>
            </a:pPr>
            <a:r>
              <a:rPr lang="en-US" sz="1400" b="1"/>
              <a:t>Conversational Tone</a:t>
            </a:r>
          </a:p>
          <a:p>
            <a:pPr marL="0" lvl="1" indent="0">
              <a:buNone/>
            </a:pPr>
            <a:r>
              <a:rPr lang="en-US" sz="1400"/>
              <a:t>Using a conversational tone in job posts helps create a friendly approach that engages potential candidates effectively.</a:t>
            </a:r>
          </a:p>
          <a:p>
            <a:pPr marL="0" indent="0">
              <a:spcBef>
                <a:spcPts val="2500"/>
              </a:spcBef>
              <a:buNone/>
            </a:pPr>
            <a:r>
              <a:rPr lang="en-US" sz="1400" b="1"/>
              <a:t>Showcasing Work Environment</a:t>
            </a:r>
          </a:p>
          <a:p>
            <a:pPr marL="0" lvl="1" indent="0">
              <a:buNone/>
            </a:pPr>
            <a:r>
              <a:rPr lang="en-US" sz="1400"/>
              <a:t>Provide insights into the actual work environment to help candidates envision themselves in the role and organization.</a:t>
            </a:r>
          </a:p>
        </p:txBody>
      </p:sp>
      <p:pic>
        <p:nvPicPr>
          <p:cNvPr id="5" name="Content Placeholder 4" descr="Exchanging ideas in the boardroom">
            <a:extLst>
              <a:ext uri="{FF2B5EF4-FFF2-40B4-BE49-F238E27FC236}">
                <a16:creationId xmlns:a16="http://schemas.microsoft.com/office/drawing/2014/main" id="{E1036887-3E46-48A0-8254-DEA8D1B4C1E5}"/>
              </a:ext>
            </a:extLst>
          </p:cNvPr>
          <p:cNvPicPr>
            <a:picLocks noGrp="1" noChangeAspect="1"/>
          </p:cNvPicPr>
          <p:nvPr>
            <p:ph sz="half" idx="1"/>
          </p:nvPr>
        </p:nvPicPr>
        <p:blipFill>
          <a:blip r:embed="rId3"/>
          <a:srcRect l="4519" r="30298" b="1"/>
          <a:stretch/>
        </p:blipFill>
        <p:spPr>
          <a:xfrm>
            <a:off x="5958018" y="508090"/>
            <a:ext cx="5709726" cy="5846989"/>
          </a:xfrm>
          <a:prstGeom prst="rect">
            <a:avLst/>
          </a:prstGeom>
        </p:spPr>
      </p:pic>
    </p:spTree>
    <p:extLst>
      <p:ext uri="{BB962C8B-B14F-4D97-AF65-F5344CB8AC3E}">
        <p14:creationId xmlns:p14="http://schemas.microsoft.com/office/powerpoint/2010/main" val="2126098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3" name="Rectangle 22">
            <a:extLst>
              <a:ext uri="{FF2B5EF4-FFF2-40B4-BE49-F238E27FC236}">
                <a16:creationId xmlns:a16="http://schemas.microsoft.com/office/drawing/2014/main" id="{4065D9BE-A58D-6E8A-D4A2-5056F3C5E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817DB9-2161-FA0C-DB29-DFB77F67B530}"/>
              </a:ext>
            </a:extLst>
          </p:cNvPr>
          <p:cNvSpPr>
            <a:spLocks noGrp="1"/>
          </p:cNvSpPr>
          <p:nvPr>
            <p:ph type="title"/>
          </p:nvPr>
        </p:nvSpPr>
        <p:spPr>
          <a:xfrm>
            <a:off x="521208" y="978408"/>
            <a:ext cx="6537960" cy="1463040"/>
          </a:xfrm>
        </p:spPr>
        <p:txBody>
          <a:bodyPr vert="horz" lIns="91440" tIns="45720" rIns="91440" bIns="45720" rtlCol="0" anchor="t">
            <a:normAutofit/>
          </a:bodyPr>
          <a:lstStyle/>
          <a:p>
            <a:r>
              <a:rPr lang="en-US" b="1" kern="1200">
                <a:solidFill>
                  <a:schemeClr val="tx1"/>
                </a:solidFill>
                <a:latin typeface="+mj-lt"/>
                <a:ea typeface="+mj-ea"/>
                <a:cs typeface="+mj-cs"/>
              </a:rPr>
              <a:t>Showcasing Company Values and Culture</a:t>
            </a:r>
          </a:p>
        </p:txBody>
      </p:sp>
      <p:sp>
        <p:nvSpPr>
          <p:cNvPr id="25" name="Freeform: Shape 24">
            <a:extLst>
              <a:ext uri="{FF2B5EF4-FFF2-40B4-BE49-F238E27FC236}">
                <a16:creationId xmlns:a16="http://schemas.microsoft.com/office/drawing/2014/main" id="{A745E793-BC99-8991-71CD-53FFBB6A8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11156260" cy="149279"/>
          </a:xfrm>
          <a:custGeom>
            <a:avLst/>
            <a:gdLst>
              <a:gd name="connsiteX0" fmla="*/ 0 w 11156260"/>
              <a:gd name="connsiteY0" fmla="*/ 0 h 149279"/>
              <a:gd name="connsiteX1" fmla="*/ 11156260 w 11156260"/>
              <a:gd name="connsiteY1" fmla="*/ 0 h 149279"/>
              <a:gd name="connsiteX2" fmla="*/ 11156260 w 11156260"/>
              <a:gd name="connsiteY2" fmla="*/ 149279 h 149279"/>
              <a:gd name="connsiteX3" fmla="*/ 0 w 11156260"/>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11156260" h="149279">
                <a:moveTo>
                  <a:pt x="0" y="0"/>
                </a:moveTo>
                <a:lnTo>
                  <a:pt x="11156260" y="0"/>
                </a:lnTo>
                <a:lnTo>
                  <a:pt x="11156260"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A71F1B26-646F-C79D-16EF-4435FFAF75F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1208" y="2578608"/>
            <a:ext cx="6537960" cy="3767328"/>
          </a:xfrm>
        </p:spPr>
        <p:txBody>
          <a:bodyPr>
            <a:normAutofit/>
          </a:bodyPr>
          <a:lstStyle/>
          <a:p>
            <a:pPr marL="0" indent="0">
              <a:lnSpc>
                <a:spcPct val="100000"/>
              </a:lnSpc>
              <a:spcBef>
                <a:spcPts val="2500"/>
              </a:spcBef>
              <a:buNone/>
            </a:pPr>
            <a:r>
              <a:rPr lang="en-US" sz="1300" b="1"/>
              <a:t>Engaging Visuals</a:t>
            </a:r>
          </a:p>
          <a:p>
            <a:pPr marL="0" lvl="1" indent="0">
              <a:lnSpc>
                <a:spcPct val="100000"/>
              </a:lnSpc>
              <a:buNone/>
            </a:pPr>
            <a:r>
              <a:rPr lang="en-US" sz="1300"/>
              <a:t>Use captivating visuals to represent your company's values and culture, making it relatable and engaging for your audience.</a:t>
            </a:r>
          </a:p>
          <a:p>
            <a:pPr marL="0" indent="0">
              <a:lnSpc>
                <a:spcPct val="100000"/>
              </a:lnSpc>
              <a:spcBef>
                <a:spcPts val="2500"/>
              </a:spcBef>
              <a:buNone/>
            </a:pPr>
            <a:r>
              <a:rPr lang="en-US" sz="1300" b="1"/>
              <a:t>Behind-the-Scenes Content</a:t>
            </a:r>
          </a:p>
          <a:p>
            <a:pPr marL="0" lvl="1" indent="0">
              <a:lnSpc>
                <a:spcPct val="100000"/>
              </a:lnSpc>
              <a:buNone/>
            </a:pPr>
            <a:r>
              <a:rPr lang="en-US" sz="1300"/>
              <a:t>Share behind-the-scenes stories that highlight daily operations and the work environment, providing an authentic view of your company.</a:t>
            </a:r>
          </a:p>
          <a:p>
            <a:pPr marL="0" indent="0">
              <a:lnSpc>
                <a:spcPct val="100000"/>
              </a:lnSpc>
              <a:spcBef>
                <a:spcPts val="2500"/>
              </a:spcBef>
              <a:buNone/>
            </a:pPr>
            <a:r>
              <a:rPr lang="en-US" sz="1300" b="1"/>
              <a:t>Employee Testimonials</a:t>
            </a:r>
          </a:p>
          <a:p>
            <a:pPr marL="0" lvl="1" indent="0">
              <a:lnSpc>
                <a:spcPct val="100000"/>
              </a:lnSpc>
              <a:buNone/>
            </a:pPr>
            <a:r>
              <a:rPr lang="en-US" sz="1300"/>
              <a:t>Highlight employee testimonials that reflect personal experiences and how the company's values resonate with them.</a:t>
            </a:r>
          </a:p>
          <a:p>
            <a:pPr marL="0" indent="0">
              <a:lnSpc>
                <a:spcPct val="100000"/>
              </a:lnSpc>
              <a:spcBef>
                <a:spcPts val="2500"/>
              </a:spcBef>
              <a:buNone/>
            </a:pPr>
            <a:r>
              <a:rPr lang="en-US" sz="1300" b="1"/>
              <a:t>Core Values Initiatives</a:t>
            </a:r>
          </a:p>
          <a:p>
            <a:pPr marL="0" lvl="1" indent="0">
              <a:lnSpc>
                <a:spcPct val="100000"/>
              </a:lnSpc>
              <a:buNone/>
            </a:pPr>
            <a:r>
              <a:rPr lang="en-US" sz="1300"/>
              <a:t>Showcase initiatives that embody your company's core values, demonstrating commitment to those values in practice.</a:t>
            </a:r>
          </a:p>
        </p:txBody>
      </p:sp>
      <p:pic>
        <p:nvPicPr>
          <p:cNvPr id="5" name="Content Placeholder 4" descr="Man smiling during a work meeting">
            <a:extLst>
              <a:ext uri="{FF2B5EF4-FFF2-40B4-BE49-F238E27FC236}">
                <a16:creationId xmlns:a16="http://schemas.microsoft.com/office/drawing/2014/main" id="{FBF6386D-C64E-44E5-8917-0F643630F4A4}"/>
              </a:ext>
            </a:extLst>
          </p:cNvPr>
          <p:cNvPicPr>
            <a:picLocks noGrp="1" noChangeAspect="1"/>
          </p:cNvPicPr>
          <p:nvPr>
            <p:ph sz="half" idx="1"/>
          </p:nvPr>
        </p:nvPicPr>
        <p:blipFill>
          <a:blip r:embed="rId3"/>
          <a:srcRect l="38701" r="11450"/>
          <a:stretch/>
        </p:blipFill>
        <p:spPr>
          <a:xfrm>
            <a:off x="7659149" y="976160"/>
            <a:ext cx="4011643" cy="5371797"/>
          </a:xfrm>
          <a:prstGeom prst="rect">
            <a:avLst/>
          </a:prstGeom>
        </p:spPr>
      </p:pic>
    </p:spTree>
    <p:extLst>
      <p:ext uri="{BB962C8B-B14F-4D97-AF65-F5344CB8AC3E}">
        <p14:creationId xmlns:p14="http://schemas.microsoft.com/office/powerpoint/2010/main" val="485921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11" name="Picture 10" descr="Image of clover plants">
            <a:extLst>
              <a:ext uri="{FF2B5EF4-FFF2-40B4-BE49-F238E27FC236}">
                <a16:creationId xmlns:a16="http://schemas.microsoft.com/office/drawing/2014/main" id="{ADE0D2A8-E66C-E93A-C4DF-FC471D75CC84}"/>
              </a:ext>
            </a:extLst>
          </p:cNvPr>
          <p:cNvPicPr>
            <a:picLocks noChangeAspect="1"/>
          </p:cNvPicPr>
          <p:nvPr/>
        </p:nvPicPr>
        <p:blipFill>
          <a:blip r:embed="rId3"/>
          <a:srcRect t="5475" b="19525"/>
          <a:stretch/>
        </p:blipFill>
        <p:spPr>
          <a:xfrm>
            <a:off x="20" y="10"/>
            <a:ext cx="12191979" cy="6857990"/>
          </a:xfrm>
          <a:prstGeom prst="rect">
            <a:avLst/>
          </a:prstGeom>
        </p:spPr>
      </p:pic>
      <p:sp>
        <p:nvSpPr>
          <p:cNvPr id="17" name="Rectangle 16">
            <a:extLst>
              <a:ext uri="{FF2B5EF4-FFF2-40B4-BE49-F238E27FC236}">
                <a16:creationId xmlns:a16="http://schemas.microsoft.com/office/drawing/2014/main" id="{912025B4-7337-735E-4DC9-E634D20119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20000"/>
                </a:schemeClr>
              </a:gs>
              <a:gs pos="26000">
                <a:schemeClr val="bg1">
                  <a:alpha val="7000"/>
                </a:schemeClr>
              </a:gs>
              <a:gs pos="100000">
                <a:schemeClr val="bg1">
                  <a:alpha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1FCB5F9-3422-1501-4603-7811D2AA3C60}"/>
              </a:ext>
            </a:extLst>
          </p:cNvPr>
          <p:cNvSpPr>
            <a:spLocks noGrp="1"/>
          </p:cNvSpPr>
          <p:nvPr>
            <p:ph type="ctrTitle"/>
          </p:nvPr>
        </p:nvSpPr>
        <p:spPr>
          <a:xfrm>
            <a:off x="438910" y="978408"/>
            <a:ext cx="4873319" cy="3969960"/>
          </a:xfrm>
        </p:spPr>
        <p:txBody>
          <a:bodyPr anchor="t">
            <a:normAutofit/>
          </a:bodyPr>
          <a:lstStyle/>
          <a:p>
            <a:pPr>
              <a:lnSpc>
                <a:spcPct val="90000"/>
              </a:lnSpc>
            </a:pPr>
            <a:r>
              <a:rPr lang="en-US" sz="6100" dirty="0"/>
              <a:t>Cultivating Long-Term Engagement</a:t>
            </a:r>
          </a:p>
        </p:txBody>
      </p:sp>
      <p:sp>
        <p:nvSpPr>
          <p:cNvPr id="19" name="Rectangle 18">
            <a:extLst>
              <a:ext uri="{FF2B5EF4-FFF2-40B4-BE49-F238E27FC236}">
                <a16:creationId xmlns:a16="http://schemas.microsoft.com/office/drawing/2014/main" id="{150CDACD-D191-E642-F686-FCB54B7E5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4695702"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25600240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EE42DCE-4A4F-44C4-84E5-261B3BEE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FCAF4C4-C824-9FF1-A359-D12C0967B0A5}"/>
              </a:ext>
            </a:extLst>
          </p:cNvPr>
          <p:cNvSpPr>
            <a:spLocks noGrp="1"/>
          </p:cNvSpPr>
          <p:nvPr>
            <p:ph type="title"/>
          </p:nvPr>
        </p:nvSpPr>
        <p:spPr>
          <a:xfrm>
            <a:off x="521208" y="978408"/>
            <a:ext cx="6300216" cy="1463040"/>
          </a:xfrm>
        </p:spPr>
        <p:txBody>
          <a:bodyPr>
            <a:normAutofit/>
          </a:bodyPr>
          <a:lstStyle/>
          <a:p>
            <a:r>
              <a:rPr lang="en-US" sz="4100"/>
              <a:t>Interactive and Engaging Content Strategies</a:t>
            </a:r>
          </a:p>
        </p:txBody>
      </p:sp>
      <p:sp>
        <p:nvSpPr>
          <p:cNvPr id="20" name="Rectangle 19">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6282982"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91FCB110-83B0-4F39-8461-1DA24FACCDD7}"/>
              </a:ext>
            </a:extLst>
          </p:cNvPr>
          <p:cNvGraphicFramePr>
            <a:graphicFrameLocks noGrp="1"/>
          </p:cNvGraphicFramePr>
          <p:nvPr>
            <p:ph idx="1"/>
            <p:extLst>
              <p:ext uri="{D42A27DB-BD31-4B8C-83A1-F6EECF244321}">
                <p14:modId xmlns:p14="http://schemas.microsoft.com/office/powerpoint/2010/main" val="668073575"/>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521208" y="2578608"/>
          <a:ext cx="6300216" cy="3767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033772"/>
      </p:ext>
    </p:extLst>
  </p:cSld>
  <p:clrMapOvr>
    <a:masterClrMapping/>
  </p:clrMapOvr>
  <p:transition>
    <p:fade/>
  </p:transition>
</p:sld>
</file>

<file path=ppt/theme/theme1.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408</TotalTime>
  <Words>1578</Words>
  <Application>Microsoft Office PowerPoint</Application>
  <PresentationFormat>Widescreen</PresentationFormat>
  <Paragraphs>145</Paragraphs>
  <Slides>21</Slides>
  <Notes>20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Bierstadt</vt:lpstr>
      <vt:lpstr>Calibri</vt:lpstr>
      <vt:lpstr>Neue Haas Grotesk Text Pro</vt:lpstr>
      <vt:lpstr>GestaltVTI</vt:lpstr>
      <vt:lpstr>PowerPoint Presentation</vt:lpstr>
      <vt:lpstr>From Likes to Loyalty: How Social Media Shapes Employer Brand &amp; Culture</vt:lpstr>
      <vt:lpstr>Agenda Items</vt:lpstr>
      <vt:lpstr>Leveraging Social Media to Attract Talent</vt:lpstr>
      <vt:lpstr>Identifying Target Audience and Platforms</vt:lpstr>
      <vt:lpstr>Crafting Authentic Job Posts and Content</vt:lpstr>
      <vt:lpstr>Showcasing Company Values and Culture</vt:lpstr>
      <vt:lpstr>Cultivating Long-Term Engagement</vt:lpstr>
      <vt:lpstr>Interactive and Engaging Content Strategies</vt:lpstr>
      <vt:lpstr>Employee Advocacy and Storytelling</vt:lpstr>
      <vt:lpstr>Continuous Feedback and Engagement Loops</vt:lpstr>
      <vt:lpstr>Enhancing Workplace Culture</vt:lpstr>
      <vt:lpstr>Promoting Inclusivity and Diversity</vt:lpstr>
      <vt:lpstr>Celebrating Employee Achievements and Milestones</vt:lpstr>
      <vt:lpstr>Supporting Mental Health and Well-Being</vt:lpstr>
      <vt:lpstr>Building an Authentic Employer Brand</vt:lpstr>
      <vt:lpstr>Transparency and Integrity in Communication</vt:lpstr>
      <vt:lpstr>Consistency in Branding Across Platforms</vt:lpstr>
      <vt:lpstr>Real-World Examples From Isleta Resort &amp; Casino</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Likes to Loyalty: How Social Media Shapes Employer Brand &amp; Culture</dc:title>
  <dc:creator>Charles Walters</dc:creator>
  <cp:lastModifiedBy>Janet Borland</cp:lastModifiedBy>
  <cp:revision>13</cp:revision>
  <dcterms:created xsi:type="dcterms:W3CDTF">2025-04-27T17:30:18Z</dcterms:created>
  <dcterms:modified xsi:type="dcterms:W3CDTF">2025-05-09T14:53:56Z</dcterms:modified>
</cp:coreProperties>
</file>