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 id="2147483731" r:id="rId2"/>
  </p:sldMasterIdLst>
  <p:notesMasterIdLst>
    <p:notesMasterId r:id="rId27"/>
  </p:notesMasterIdLst>
  <p:sldIdLst>
    <p:sldId id="256" r:id="rId3"/>
    <p:sldId id="279" r:id="rId4"/>
    <p:sldId id="263" r:id="rId5"/>
    <p:sldId id="259" r:id="rId6"/>
    <p:sldId id="288" r:id="rId7"/>
    <p:sldId id="265" r:id="rId8"/>
    <p:sldId id="289" r:id="rId9"/>
    <p:sldId id="291" r:id="rId10"/>
    <p:sldId id="296" r:id="rId11"/>
    <p:sldId id="294" r:id="rId12"/>
    <p:sldId id="295" r:id="rId13"/>
    <p:sldId id="298" r:id="rId14"/>
    <p:sldId id="297" r:id="rId15"/>
    <p:sldId id="299" r:id="rId16"/>
    <p:sldId id="300" r:id="rId17"/>
    <p:sldId id="301" r:id="rId18"/>
    <p:sldId id="303" r:id="rId19"/>
    <p:sldId id="304" r:id="rId20"/>
    <p:sldId id="305" r:id="rId21"/>
    <p:sldId id="302" r:id="rId22"/>
    <p:sldId id="306" r:id="rId23"/>
    <p:sldId id="307" r:id="rId24"/>
    <p:sldId id="308"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FA352A-307E-5C86-BDE9-B5DCFF4ABE88}" name="Guest User" initials="GU" userId="S::urn:spo:anon#6c73d75003d836675156ff4020c4ba50f2ffcfebddcf6e96a7d598d71b17b7a5::" providerId="AD"/>
  <p188:author id="{F27AEBC7-76E7-9C4E-E5CF-3A49BE45A85D}" name="Guest User" initials="GU" userId="S::urn:spo:anon#6a779ca61cb965659d9c499ed027bf7c57e254073b87020df9f65797c7a2ca3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72026" autoAdjust="0"/>
  </p:normalViewPr>
  <p:slideViewPr>
    <p:cSldViewPr snapToGrid="0">
      <p:cViewPr varScale="1">
        <p:scale>
          <a:sx n="75" d="100"/>
          <a:sy n="75" d="100"/>
        </p:scale>
        <p:origin x="19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4873E-34D9-4011-B823-45C4AD2A9FC6}" type="doc">
      <dgm:prSet loTypeId="urn:microsoft.com/office/officeart/2017/3/layout/HorizontalPathTimeline#1" loCatId="other" qsTypeId="urn:microsoft.com/office/officeart/2005/8/quickstyle/simple1" qsCatId="simple" csTypeId="urn:microsoft.com/office/officeart/2005/8/colors/accent5_2" csCatId="accent5" phldr="1"/>
      <dgm:spPr/>
      <dgm:t>
        <a:bodyPr/>
        <a:lstStyle/>
        <a:p>
          <a:endParaRPr lang="en-US"/>
        </a:p>
      </dgm:t>
    </dgm:pt>
    <dgm:pt modelId="{D0C06EB0-D7EF-45E3-95AD-C3986984C27E}">
      <dgm:prSet phldrT="[Text]" phldr="0"/>
      <dgm:spPr/>
      <dgm:t>
        <a:bodyPr/>
        <a:lstStyle/>
        <a:p>
          <a:pPr>
            <a:defRPr b="1"/>
          </a:pPr>
          <a:r>
            <a:rPr lang="en-US" dirty="0">
              <a:solidFill>
                <a:schemeClr val="bg1"/>
              </a:solidFill>
              <a:latin typeface="Arial" panose="020B0604020202020204" pitchFamily="34" charset="0"/>
              <a:cs typeface="Arial" panose="020B0604020202020204" pitchFamily="34" charset="0"/>
            </a:rPr>
            <a:t>Pre-Onboarding</a:t>
          </a:r>
        </a:p>
      </dgm:t>
    </dgm:pt>
    <dgm:pt modelId="{0BB155BD-DA20-44C2-8CB4-CB3D3770A527}" type="parTrans" cxnId="{97993EA3-CE7B-4009-B7CE-BFB111FBE521}">
      <dgm:prSet/>
      <dgm:spPr/>
      <dgm:t>
        <a:bodyPr/>
        <a:lstStyle/>
        <a:p>
          <a:endParaRPr lang="en-US"/>
        </a:p>
      </dgm:t>
    </dgm:pt>
    <dgm:pt modelId="{6F918279-79F1-4A08-BB84-2DE055676D74}" type="sibTrans" cxnId="{97993EA3-CE7B-4009-B7CE-BFB111FBE521}">
      <dgm:prSet/>
      <dgm:spPr/>
      <dgm:t>
        <a:bodyPr/>
        <a:lstStyle/>
        <a:p>
          <a:endParaRPr lang="en-US"/>
        </a:p>
      </dgm:t>
    </dgm:pt>
    <dgm:pt modelId="{4E599684-CBE7-4BF6-B041-7B59A5AE3CF2}">
      <dgm:prSet phldrT="[Text]" custT="1"/>
      <dgm:spPr/>
      <dgm:t>
        <a:bodyPr/>
        <a:lstStyle/>
        <a:p>
          <a:r>
            <a:rPr lang="en-US" sz="1600" b="0" i="0" u="none" dirty="0">
              <a:latin typeface="Arial" panose="020B0604020202020204" pitchFamily="34" charset="0"/>
              <a:cs typeface="Arial" panose="020B0604020202020204" pitchFamily="34" charset="0"/>
            </a:rPr>
            <a:t>Send employee a welcome email or packet that includes – what to expect on their first day, a schedule, and or any paperwork they may be able to fill out beforehand (make optional).</a:t>
          </a:r>
        </a:p>
      </dgm:t>
    </dgm:pt>
    <dgm:pt modelId="{A8AAC60B-A805-4BF6-9EA5-E87AC2902868}" type="parTrans" cxnId="{841D665D-B707-471F-BD09-964D3951145A}">
      <dgm:prSet/>
      <dgm:spPr/>
      <dgm:t>
        <a:bodyPr/>
        <a:lstStyle/>
        <a:p>
          <a:endParaRPr lang="en-US"/>
        </a:p>
      </dgm:t>
    </dgm:pt>
    <dgm:pt modelId="{BF909935-A6E2-4FB3-A57D-3F1AE3109B2D}" type="sibTrans" cxnId="{841D665D-B707-471F-BD09-964D3951145A}">
      <dgm:prSet/>
      <dgm:spPr/>
      <dgm:t>
        <a:bodyPr/>
        <a:lstStyle/>
        <a:p>
          <a:endParaRPr lang="en-US"/>
        </a:p>
      </dgm:t>
    </dgm:pt>
    <dgm:pt modelId="{4B3BEF5E-080D-4FEE-B522-70B46FFD0660}">
      <dgm:prSet phldrT="[Text]" phldr="0"/>
      <dgm:spPr/>
      <dgm:t>
        <a:bodyPr/>
        <a:lstStyle/>
        <a:p>
          <a:pPr>
            <a:defRPr b="1"/>
          </a:pPr>
          <a:r>
            <a:rPr lang="en-US" dirty="0">
              <a:solidFill>
                <a:schemeClr val="bg1"/>
              </a:solidFill>
              <a:latin typeface="Arial" panose="020B0604020202020204" pitchFamily="34" charset="0"/>
              <a:cs typeface="Arial" panose="020B0604020202020204" pitchFamily="34" charset="0"/>
            </a:rPr>
            <a:t>First Day</a:t>
          </a:r>
        </a:p>
      </dgm:t>
    </dgm:pt>
    <dgm:pt modelId="{06017295-6984-41E0-8693-8EB293EF8566}" type="parTrans" cxnId="{9A613993-1976-4C90-B719-959774EC46C8}">
      <dgm:prSet/>
      <dgm:spPr/>
      <dgm:t>
        <a:bodyPr/>
        <a:lstStyle/>
        <a:p>
          <a:endParaRPr lang="en-US"/>
        </a:p>
      </dgm:t>
    </dgm:pt>
    <dgm:pt modelId="{39F905D4-BCDD-42A3-91CF-0746D3124C5E}" type="sibTrans" cxnId="{9A613993-1976-4C90-B719-959774EC46C8}">
      <dgm:prSet/>
      <dgm:spPr/>
      <dgm:t>
        <a:bodyPr/>
        <a:lstStyle/>
        <a:p>
          <a:endParaRPr lang="en-US"/>
        </a:p>
      </dgm:t>
    </dgm:pt>
    <dgm:pt modelId="{DB8AF9DD-B1C3-4C20-BD21-C6C7FF671A92}">
      <dgm:prSet phldrT="[Text]" custT="1"/>
      <dgm:spPr/>
      <dgm:t>
        <a:bodyPr/>
        <a:lstStyle/>
        <a:p>
          <a:r>
            <a:rPr lang="en-US" sz="1600" dirty="0">
              <a:latin typeface="Arial" panose="020B0604020202020204" pitchFamily="34" charset="0"/>
              <a:cs typeface="Arial" panose="020B0604020202020204" pitchFamily="34" charset="0"/>
            </a:rPr>
            <a:t>Give a warm welcome, introduce them to key team members, provide tour. Overall keep first day light. Ensure they have access to everything they need.</a:t>
          </a:r>
        </a:p>
      </dgm:t>
    </dgm:pt>
    <dgm:pt modelId="{DF70DEA5-E7DD-4AA9-B1CC-992432C16744}" type="parTrans" cxnId="{D6373D48-D8B0-4539-A4A4-81DB907C07C1}">
      <dgm:prSet/>
      <dgm:spPr/>
      <dgm:t>
        <a:bodyPr/>
        <a:lstStyle/>
        <a:p>
          <a:endParaRPr lang="en-US"/>
        </a:p>
      </dgm:t>
    </dgm:pt>
    <dgm:pt modelId="{428A9B80-64FA-44ED-87FF-F7A0D539842F}" type="sibTrans" cxnId="{D6373D48-D8B0-4539-A4A4-81DB907C07C1}">
      <dgm:prSet/>
      <dgm:spPr/>
      <dgm:t>
        <a:bodyPr/>
        <a:lstStyle/>
        <a:p>
          <a:endParaRPr lang="en-US"/>
        </a:p>
      </dgm:t>
    </dgm:pt>
    <dgm:pt modelId="{406B4493-A90D-40A8-B02D-BA06CB04BF3C}">
      <dgm:prSet phldrT="[Text]" phldr="0"/>
      <dgm:spPr/>
      <dgm:t>
        <a:bodyPr/>
        <a:lstStyle/>
        <a:p>
          <a:pPr>
            <a:defRPr b="1"/>
          </a:pPr>
          <a:r>
            <a:rPr lang="en-US" dirty="0">
              <a:solidFill>
                <a:schemeClr val="bg1"/>
              </a:solidFill>
              <a:latin typeface="Arial" panose="020B0604020202020204" pitchFamily="34" charset="0"/>
              <a:cs typeface="Arial" panose="020B0604020202020204" pitchFamily="34" charset="0"/>
            </a:rPr>
            <a:t>Check-In</a:t>
          </a:r>
        </a:p>
      </dgm:t>
    </dgm:pt>
    <dgm:pt modelId="{2E2A0F75-F224-4A80-ACB5-1C4956E37E23}" type="parTrans" cxnId="{F712E336-0730-4454-AAED-A8EC704ECFC8}">
      <dgm:prSet/>
      <dgm:spPr/>
      <dgm:t>
        <a:bodyPr/>
        <a:lstStyle/>
        <a:p>
          <a:endParaRPr lang="en-US"/>
        </a:p>
      </dgm:t>
    </dgm:pt>
    <dgm:pt modelId="{B6B5896F-38E7-450F-A826-9964A8F0DE0E}" type="sibTrans" cxnId="{F712E336-0730-4454-AAED-A8EC704ECFC8}">
      <dgm:prSet/>
      <dgm:spPr/>
      <dgm:t>
        <a:bodyPr/>
        <a:lstStyle/>
        <a:p>
          <a:endParaRPr lang="en-US"/>
        </a:p>
      </dgm:t>
    </dgm:pt>
    <dgm:pt modelId="{20D34FCC-0F35-496C-B2E7-3FBCA3E29C37}">
      <dgm:prSet phldrT="[Text]" custT="1"/>
      <dgm:spPr/>
      <dgm:t>
        <a:bodyPr/>
        <a:lstStyle/>
        <a:p>
          <a:r>
            <a:rPr lang="en-US" sz="1600" b="0" i="0" u="none" dirty="0">
              <a:latin typeface="Arial" panose="020B0604020202020204" pitchFamily="34" charset="0"/>
              <a:cs typeface="Arial" panose="020B0604020202020204" pitchFamily="34" charset="0"/>
            </a:rPr>
            <a:t>Provide new employees with a check-in, whether it be after the first week, two weeks in or even a month. Will help give them a boost of confidence and also give them reassurance or opportunity to ask questions. </a:t>
          </a:r>
          <a:endParaRPr lang="en-US" sz="1600" dirty="0">
            <a:latin typeface="Arial" panose="020B0604020202020204" pitchFamily="34" charset="0"/>
            <a:cs typeface="Arial" panose="020B0604020202020204" pitchFamily="34" charset="0"/>
          </a:endParaRPr>
        </a:p>
      </dgm:t>
    </dgm:pt>
    <dgm:pt modelId="{CE74B72C-B89D-46FE-831F-2D7619996546}" type="parTrans" cxnId="{8F51CEF3-D7F7-4496-8E39-A74D3407581F}">
      <dgm:prSet/>
      <dgm:spPr/>
      <dgm:t>
        <a:bodyPr/>
        <a:lstStyle/>
        <a:p>
          <a:endParaRPr lang="en-US"/>
        </a:p>
      </dgm:t>
    </dgm:pt>
    <dgm:pt modelId="{927D4900-D936-4E0F-AEA8-71096C4E0FED}" type="sibTrans" cxnId="{8F51CEF3-D7F7-4496-8E39-A74D3407581F}">
      <dgm:prSet/>
      <dgm:spPr/>
      <dgm:t>
        <a:bodyPr/>
        <a:lstStyle/>
        <a:p>
          <a:endParaRPr lang="en-US"/>
        </a:p>
      </dgm:t>
    </dgm:pt>
    <dgm:pt modelId="{71A30621-5A5F-43B0-84EC-C33507890165}">
      <dgm:prSet phldrT="[Text]" phldr="0"/>
      <dgm:spPr/>
      <dgm:t>
        <a:bodyPr/>
        <a:lstStyle/>
        <a:p>
          <a:pPr>
            <a:defRPr b="1"/>
          </a:pPr>
          <a:r>
            <a:rPr lang="en-US" dirty="0">
              <a:solidFill>
                <a:schemeClr val="bg1"/>
              </a:solidFill>
              <a:latin typeface="Arial" panose="020B0604020202020204" pitchFamily="34" charset="0"/>
              <a:cs typeface="Arial" panose="020B0604020202020204" pitchFamily="34" charset="0"/>
            </a:rPr>
            <a:t>After Orientation Period</a:t>
          </a:r>
        </a:p>
      </dgm:t>
    </dgm:pt>
    <dgm:pt modelId="{F93F53F9-4EA9-4B69-AEBB-EC08A304AE3E}" type="parTrans" cxnId="{1802D984-EB76-4C48-AC3B-94BA8DFE0C3F}">
      <dgm:prSet/>
      <dgm:spPr/>
      <dgm:t>
        <a:bodyPr/>
        <a:lstStyle/>
        <a:p>
          <a:endParaRPr lang="en-US"/>
        </a:p>
      </dgm:t>
    </dgm:pt>
    <dgm:pt modelId="{BC9647A5-897E-4509-8E60-0A1FA7E561EE}" type="sibTrans" cxnId="{1802D984-EB76-4C48-AC3B-94BA8DFE0C3F}">
      <dgm:prSet/>
      <dgm:spPr/>
      <dgm:t>
        <a:bodyPr/>
        <a:lstStyle/>
        <a:p>
          <a:endParaRPr lang="en-US"/>
        </a:p>
      </dgm:t>
    </dgm:pt>
    <dgm:pt modelId="{09823A41-36EE-4ED8-8E4C-1FC3E9B9DA38}">
      <dgm:prSet phldrT="[Text]" phldr="0" custT="1"/>
      <dgm:spPr/>
      <dgm:t>
        <a:bodyPr/>
        <a:lstStyle/>
        <a:p>
          <a:r>
            <a:rPr lang="en-US" sz="1400" b="1" i="0" u="none" dirty="0">
              <a:latin typeface="Arial" panose="020B0604020202020204" pitchFamily="34" charset="0"/>
              <a:cs typeface="Arial" panose="020B0604020202020204" pitchFamily="34" charset="0"/>
            </a:rPr>
            <a:t>Provide employees with the option to complete a survey regarding their onboarding, after they complete their orientation/probationary period.</a:t>
          </a:r>
          <a:endParaRPr lang="en-US" sz="1400" b="1" dirty="0">
            <a:latin typeface="Arial" panose="020B0604020202020204" pitchFamily="34" charset="0"/>
            <a:cs typeface="Arial" panose="020B0604020202020204" pitchFamily="34" charset="0"/>
          </a:endParaRPr>
        </a:p>
      </dgm:t>
    </dgm:pt>
    <dgm:pt modelId="{F244D039-067D-4FE3-9A79-1977435DEDCA}" type="parTrans" cxnId="{4123380D-BF06-47D5-BB37-27F94B9CD2B5}">
      <dgm:prSet/>
      <dgm:spPr/>
      <dgm:t>
        <a:bodyPr/>
        <a:lstStyle/>
        <a:p>
          <a:endParaRPr lang="en-US"/>
        </a:p>
      </dgm:t>
    </dgm:pt>
    <dgm:pt modelId="{8919468E-A735-45AD-9C8C-4DD1ED80DA14}" type="sibTrans" cxnId="{4123380D-BF06-47D5-BB37-27F94B9CD2B5}">
      <dgm:prSet/>
      <dgm:spPr/>
      <dgm:t>
        <a:bodyPr/>
        <a:lstStyle/>
        <a:p>
          <a:endParaRPr lang="en-US"/>
        </a:p>
      </dgm:t>
    </dgm:pt>
    <dgm:pt modelId="{932CA750-36C5-4FBB-923A-29DF7B5A91E5}" type="pres">
      <dgm:prSet presAssocID="{E604873E-34D9-4011-B823-45C4AD2A9FC6}" presName="root" presStyleCnt="0">
        <dgm:presLayoutVars>
          <dgm:chMax/>
          <dgm:chPref/>
          <dgm:animLvl val="lvl"/>
        </dgm:presLayoutVars>
      </dgm:prSet>
      <dgm:spPr/>
    </dgm:pt>
    <dgm:pt modelId="{C5D1BC48-B762-488E-BF7E-9CDA82DFACEE}" type="pres">
      <dgm:prSet presAssocID="{E604873E-34D9-4011-B823-45C4AD2A9FC6}" presName="divider" presStyleLbl="node1" presStyleIdx="0" presStyleCnt="1"/>
      <dgm:spPr>
        <a:solidFill>
          <a:schemeClr val="bg1"/>
        </a:solidFill>
        <a:ln>
          <a:solidFill>
            <a:schemeClr val="accent4">
              <a:lumMod val="60000"/>
              <a:lumOff val="40000"/>
            </a:schemeClr>
          </a:solidFill>
        </a:ln>
      </dgm:spPr>
    </dgm:pt>
    <dgm:pt modelId="{03618986-EF2F-440D-8403-283058C2987B}" type="pres">
      <dgm:prSet presAssocID="{E604873E-34D9-4011-B823-45C4AD2A9FC6}" presName="nodes" presStyleCnt="0">
        <dgm:presLayoutVars>
          <dgm:chMax/>
          <dgm:chPref/>
          <dgm:animLvl val="lvl"/>
        </dgm:presLayoutVars>
      </dgm:prSet>
      <dgm:spPr/>
    </dgm:pt>
    <dgm:pt modelId="{3B7C76B3-9A15-41E9-ABC3-698AB66EEDEB}" type="pres">
      <dgm:prSet presAssocID="{D0C06EB0-D7EF-45E3-95AD-C3986984C27E}" presName="composite" presStyleCnt="0"/>
      <dgm:spPr/>
    </dgm:pt>
    <dgm:pt modelId="{0A2DB98E-12CB-44AC-A271-FA81A963AC9D}" type="pres">
      <dgm:prSet presAssocID="{D0C06EB0-D7EF-45E3-95AD-C3986984C27E}" presName="L1TextContainer" presStyleLbl="revTx" presStyleIdx="0" presStyleCnt="4">
        <dgm:presLayoutVars>
          <dgm:chMax val="1"/>
          <dgm:chPref val="1"/>
          <dgm:bulletEnabled val="1"/>
        </dgm:presLayoutVars>
      </dgm:prSet>
      <dgm:spPr/>
    </dgm:pt>
    <dgm:pt modelId="{27709FD2-3216-4BCF-9F74-FD4CEFA3A9ED}" type="pres">
      <dgm:prSet presAssocID="{D0C06EB0-D7EF-45E3-95AD-C3986984C27E}" presName="L2TextContainerWrapper" presStyleCnt="0">
        <dgm:presLayoutVars>
          <dgm:chMax val="0"/>
          <dgm:chPref val="0"/>
          <dgm:bulletEnabled val="1"/>
        </dgm:presLayoutVars>
      </dgm:prSet>
      <dgm:spPr/>
    </dgm:pt>
    <dgm:pt modelId="{CD7A980D-5441-4C5A-B155-C2A021C3D0DD}" type="pres">
      <dgm:prSet presAssocID="{D0C06EB0-D7EF-45E3-95AD-C3986984C27E}" presName="L2TextContainer" presStyleLbl="bgAccFollowNode1" presStyleIdx="0" presStyleCnt="4" custScaleX="109490" custScaleY="123594"/>
      <dgm:spPr/>
    </dgm:pt>
    <dgm:pt modelId="{EC43CE52-5C8B-407E-A382-D1268E523743}" type="pres">
      <dgm:prSet presAssocID="{D0C06EB0-D7EF-45E3-95AD-C3986984C27E}" presName="FlexibleEmptyPlaceHolder" presStyleCnt="0"/>
      <dgm:spPr/>
    </dgm:pt>
    <dgm:pt modelId="{87C15291-AEBC-4F1E-BB11-F23971968E4A}" type="pres">
      <dgm:prSet presAssocID="{D0C06EB0-D7EF-45E3-95AD-C3986984C27E}" presName="ConnectLine" presStyleLbl="alignNode1" presStyleIdx="0" presStyleCnt="4"/>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4E6C086A-07A1-49AA-A5A9-2A0B949C7E99}" type="pres">
      <dgm:prSet presAssocID="{D0C06EB0-D7EF-45E3-95AD-C3986984C27E}" presName="ConnectorPoint" presStyleLbl="fgAcc1" presStyleIdx="0" presStyleCnt="4"/>
      <dgm:spPr>
        <a:solidFill>
          <a:schemeClr val="lt1">
            <a:alpha val="90000"/>
            <a:hueOff val="0"/>
            <a:satOff val="0"/>
            <a:lumOff val="0"/>
            <a:alphaOff val="0"/>
          </a:schemeClr>
        </a:solidFill>
        <a:ln w="12700" cap="flat" cmpd="sng" algn="ctr">
          <a:noFill/>
          <a:prstDash val="solid"/>
          <a:miter lim="800000"/>
        </a:ln>
        <a:effectLst/>
      </dgm:spPr>
    </dgm:pt>
    <dgm:pt modelId="{CCF0635D-7E1B-4FF0-B23E-6E3FFAF0187C}" type="pres">
      <dgm:prSet presAssocID="{D0C06EB0-D7EF-45E3-95AD-C3986984C27E}" presName="EmptyPlaceHolder" presStyleCnt="0"/>
      <dgm:spPr/>
    </dgm:pt>
    <dgm:pt modelId="{53BBE295-ADA1-45B2-9B2A-E4439C63A887}" type="pres">
      <dgm:prSet presAssocID="{6F918279-79F1-4A08-BB84-2DE055676D74}" presName="spaceBetweenRectangles" presStyleCnt="0"/>
      <dgm:spPr/>
    </dgm:pt>
    <dgm:pt modelId="{E3013DA7-D413-41BE-9E81-B2A45F6CDF77}" type="pres">
      <dgm:prSet presAssocID="{4B3BEF5E-080D-4FEE-B522-70B46FFD0660}" presName="composite" presStyleCnt="0"/>
      <dgm:spPr/>
    </dgm:pt>
    <dgm:pt modelId="{E7F88204-0CA2-4C46-B02A-29D432AB1EB7}" type="pres">
      <dgm:prSet presAssocID="{4B3BEF5E-080D-4FEE-B522-70B46FFD0660}" presName="L1TextContainer" presStyleLbl="revTx" presStyleIdx="1" presStyleCnt="4">
        <dgm:presLayoutVars>
          <dgm:chMax val="1"/>
          <dgm:chPref val="1"/>
          <dgm:bulletEnabled val="1"/>
        </dgm:presLayoutVars>
      </dgm:prSet>
      <dgm:spPr/>
    </dgm:pt>
    <dgm:pt modelId="{8CAAB770-0AB9-4D31-A1B1-5A675C95D664}" type="pres">
      <dgm:prSet presAssocID="{4B3BEF5E-080D-4FEE-B522-70B46FFD0660}" presName="L2TextContainerWrapper" presStyleCnt="0">
        <dgm:presLayoutVars>
          <dgm:chMax val="0"/>
          <dgm:chPref val="0"/>
          <dgm:bulletEnabled val="1"/>
        </dgm:presLayoutVars>
      </dgm:prSet>
      <dgm:spPr/>
    </dgm:pt>
    <dgm:pt modelId="{51FEFD34-D680-431C-AC44-012B4D99C277}" type="pres">
      <dgm:prSet presAssocID="{4B3BEF5E-080D-4FEE-B522-70B46FFD0660}" presName="L2TextContainer" presStyleLbl="bgAccFollowNode1" presStyleIdx="1" presStyleCnt="4" custLinFactNeighborX="-1324" custLinFactNeighborY="-218"/>
      <dgm:spPr/>
    </dgm:pt>
    <dgm:pt modelId="{3AB85E24-E56F-4866-BA4C-2F61045077CD}" type="pres">
      <dgm:prSet presAssocID="{4B3BEF5E-080D-4FEE-B522-70B46FFD0660}" presName="FlexibleEmptyPlaceHolder" presStyleCnt="0"/>
      <dgm:spPr/>
    </dgm:pt>
    <dgm:pt modelId="{CF581527-BD03-46E2-B01B-848601BE686D}" type="pres">
      <dgm:prSet presAssocID="{4B3BEF5E-080D-4FEE-B522-70B46FFD0660}" presName="ConnectLine" presStyleLbl="alignNode1" presStyleIdx="1" presStyleCnt="4"/>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87CBBACC-C115-48BD-9563-4AD8F5A27234}" type="pres">
      <dgm:prSet presAssocID="{4B3BEF5E-080D-4FEE-B522-70B46FFD0660}" presName="ConnectorPoint" presStyleLbl="fgAcc1" presStyleIdx="1" presStyleCnt="4"/>
      <dgm:spPr>
        <a:solidFill>
          <a:schemeClr val="lt1">
            <a:alpha val="90000"/>
            <a:hueOff val="0"/>
            <a:satOff val="0"/>
            <a:lumOff val="0"/>
            <a:alphaOff val="0"/>
          </a:schemeClr>
        </a:solidFill>
        <a:ln w="12700" cap="flat" cmpd="sng" algn="ctr">
          <a:noFill/>
          <a:prstDash val="solid"/>
          <a:miter lim="800000"/>
        </a:ln>
        <a:effectLst/>
      </dgm:spPr>
    </dgm:pt>
    <dgm:pt modelId="{D151CB89-C46B-4A54-8445-270B818297F5}" type="pres">
      <dgm:prSet presAssocID="{4B3BEF5E-080D-4FEE-B522-70B46FFD0660}" presName="EmptyPlaceHolder" presStyleCnt="0"/>
      <dgm:spPr/>
    </dgm:pt>
    <dgm:pt modelId="{14644381-51A3-47DC-BD53-718253873CE3}" type="pres">
      <dgm:prSet presAssocID="{39F905D4-BCDD-42A3-91CF-0746D3124C5E}" presName="spaceBetweenRectangles" presStyleCnt="0"/>
      <dgm:spPr/>
    </dgm:pt>
    <dgm:pt modelId="{A19490FE-2862-4FAC-9536-B0E8D029F478}" type="pres">
      <dgm:prSet presAssocID="{406B4493-A90D-40A8-B02D-BA06CB04BF3C}" presName="composite" presStyleCnt="0"/>
      <dgm:spPr/>
    </dgm:pt>
    <dgm:pt modelId="{503E2E0C-528D-4B96-B61D-1C3F44FFC164}" type="pres">
      <dgm:prSet presAssocID="{406B4493-A90D-40A8-B02D-BA06CB04BF3C}" presName="L1TextContainer" presStyleLbl="revTx" presStyleIdx="2" presStyleCnt="4">
        <dgm:presLayoutVars>
          <dgm:chMax val="1"/>
          <dgm:chPref val="1"/>
          <dgm:bulletEnabled val="1"/>
        </dgm:presLayoutVars>
      </dgm:prSet>
      <dgm:spPr/>
    </dgm:pt>
    <dgm:pt modelId="{DC1D6388-D73A-489E-9F74-BB24DA3C2895}" type="pres">
      <dgm:prSet presAssocID="{406B4493-A90D-40A8-B02D-BA06CB04BF3C}" presName="L2TextContainerWrapper" presStyleCnt="0">
        <dgm:presLayoutVars>
          <dgm:chMax val="0"/>
          <dgm:chPref val="0"/>
          <dgm:bulletEnabled val="1"/>
        </dgm:presLayoutVars>
      </dgm:prSet>
      <dgm:spPr/>
    </dgm:pt>
    <dgm:pt modelId="{341D02C6-3F64-4DF2-AFB2-F620E7B389D9}" type="pres">
      <dgm:prSet presAssocID="{406B4493-A90D-40A8-B02D-BA06CB04BF3C}" presName="L2TextContainer" presStyleLbl="bgAccFollowNode1" presStyleIdx="2" presStyleCnt="4"/>
      <dgm:spPr/>
    </dgm:pt>
    <dgm:pt modelId="{148856CE-7B6D-4A68-9C6D-A741925B1D54}" type="pres">
      <dgm:prSet presAssocID="{406B4493-A90D-40A8-B02D-BA06CB04BF3C}" presName="FlexibleEmptyPlaceHolder" presStyleCnt="0"/>
      <dgm:spPr/>
    </dgm:pt>
    <dgm:pt modelId="{733145A9-EE86-4C22-9A0B-D61094480CC8}" type="pres">
      <dgm:prSet presAssocID="{406B4493-A90D-40A8-B02D-BA06CB04BF3C}" presName="ConnectLine" presStyleLbl="alignNode1" presStyleIdx="2" presStyleCnt="4"/>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78513766-A46C-4A38-9E06-613A95A26840}" type="pres">
      <dgm:prSet presAssocID="{406B4493-A90D-40A8-B02D-BA06CB04BF3C}" presName="ConnectorPoint" presStyleLbl="fgAcc1" presStyleIdx="2" presStyleCnt="4"/>
      <dgm:spPr>
        <a:solidFill>
          <a:schemeClr val="lt1">
            <a:alpha val="90000"/>
            <a:hueOff val="0"/>
            <a:satOff val="0"/>
            <a:lumOff val="0"/>
            <a:alphaOff val="0"/>
          </a:schemeClr>
        </a:solidFill>
        <a:ln w="12700" cap="flat" cmpd="sng" algn="ctr">
          <a:noFill/>
          <a:prstDash val="solid"/>
          <a:miter lim="800000"/>
        </a:ln>
        <a:effectLst/>
      </dgm:spPr>
    </dgm:pt>
    <dgm:pt modelId="{818BF487-7F84-4EF9-A6DA-FA2F2DE9F454}" type="pres">
      <dgm:prSet presAssocID="{406B4493-A90D-40A8-B02D-BA06CB04BF3C}" presName="EmptyPlaceHolder" presStyleCnt="0"/>
      <dgm:spPr/>
    </dgm:pt>
    <dgm:pt modelId="{8E0EE725-6F39-42B5-9FA1-51BFA67C2005}" type="pres">
      <dgm:prSet presAssocID="{B6B5896F-38E7-450F-A826-9964A8F0DE0E}" presName="spaceBetweenRectangles" presStyleCnt="0"/>
      <dgm:spPr/>
    </dgm:pt>
    <dgm:pt modelId="{10709CC8-CC03-4ECE-9F23-072F5C5D91CF}" type="pres">
      <dgm:prSet presAssocID="{71A30621-5A5F-43B0-84EC-C33507890165}" presName="composite" presStyleCnt="0"/>
      <dgm:spPr/>
    </dgm:pt>
    <dgm:pt modelId="{49FF60A5-1B23-4767-A7F1-0C76CBEFCF2F}" type="pres">
      <dgm:prSet presAssocID="{71A30621-5A5F-43B0-84EC-C33507890165}" presName="L1TextContainer" presStyleLbl="revTx" presStyleIdx="3" presStyleCnt="4">
        <dgm:presLayoutVars>
          <dgm:chMax val="1"/>
          <dgm:chPref val="1"/>
          <dgm:bulletEnabled val="1"/>
        </dgm:presLayoutVars>
      </dgm:prSet>
      <dgm:spPr/>
    </dgm:pt>
    <dgm:pt modelId="{14973EE5-851E-4165-9791-5C726729CA90}" type="pres">
      <dgm:prSet presAssocID="{71A30621-5A5F-43B0-84EC-C33507890165}" presName="L2TextContainerWrapper" presStyleCnt="0">
        <dgm:presLayoutVars>
          <dgm:chMax val="0"/>
          <dgm:chPref val="0"/>
          <dgm:bulletEnabled val="1"/>
        </dgm:presLayoutVars>
      </dgm:prSet>
      <dgm:spPr/>
    </dgm:pt>
    <dgm:pt modelId="{24AF13D8-CAD0-4821-9259-B5AD2BBD2D9A}" type="pres">
      <dgm:prSet presAssocID="{71A30621-5A5F-43B0-84EC-C33507890165}" presName="L2TextContainer" presStyleLbl="bgAccFollowNode1" presStyleIdx="3" presStyleCnt="4"/>
      <dgm:spPr/>
    </dgm:pt>
    <dgm:pt modelId="{9FD7890F-0988-49CF-A992-BF84EE254AF3}" type="pres">
      <dgm:prSet presAssocID="{71A30621-5A5F-43B0-84EC-C33507890165}" presName="FlexibleEmptyPlaceHolder" presStyleCnt="0"/>
      <dgm:spPr/>
    </dgm:pt>
    <dgm:pt modelId="{826D19AB-7674-4339-AC6A-3554A3285C8F}" type="pres">
      <dgm:prSet presAssocID="{71A30621-5A5F-43B0-84EC-C33507890165}" presName="ConnectLine" presStyleLbl="alignNode1" presStyleIdx="3" presStyleCnt="4"/>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43227ABF-0709-40F4-9DAE-D680F9F11751}" type="pres">
      <dgm:prSet presAssocID="{71A30621-5A5F-43B0-84EC-C33507890165}" presName="ConnectorPoint" presStyleLbl="fgAcc1" presStyleIdx="3" presStyleCnt="4"/>
      <dgm:spPr>
        <a:solidFill>
          <a:schemeClr val="lt1">
            <a:alpha val="90000"/>
            <a:hueOff val="0"/>
            <a:satOff val="0"/>
            <a:lumOff val="0"/>
            <a:alphaOff val="0"/>
          </a:schemeClr>
        </a:solidFill>
        <a:ln w="12700" cap="flat" cmpd="sng" algn="ctr">
          <a:noFill/>
          <a:prstDash val="solid"/>
          <a:miter lim="800000"/>
        </a:ln>
        <a:effectLst/>
      </dgm:spPr>
    </dgm:pt>
    <dgm:pt modelId="{79A56AB1-47A5-420B-B39C-4A233C5A68B2}" type="pres">
      <dgm:prSet presAssocID="{71A30621-5A5F-43B0-84EC-C33507890165}" presName="EmptyPlaceHolder" presStyleCnt="0"/>
      <dgm:spPr/>
    </dgm:pt>
  </dgm:ptLst>
  <dgm:cxnLst>
    <dgm:cxn modelId="{B128A003-3BB1-4A67-9604-8D987F9A69CB}" type="presOf" srcId="{E604873E-34D9-4011-B823-45C4AD2A9FC6}" destId="{932CA750-36C5-4FBB-923A-29DF7B5A91E5}" srcOrd="0" destOrd="0" presId="urn:microsoft.com/office/officeart/2017/3/layout/HorizontalPathTimeline#1"/>
    <dgm:cxn modelId="{4123380D-BF06-47D5-BB37-27F94B9CD2B5}" srcId="{71A30621-5A5F-43B0-84EC-C33507890165}" destId="{09823A41-36EE-4ED8-8E4C-1FC3E9B9DA38}" srcOrd="0" destOrd="0" parTransId="{F244D039-067D-4FE3-9A79-1977435DEDCA}" sibTransId="{8919468E-A735-45AD-9C8C-4DD1ED80DA14}"/>
    <dgm:cxn modelId="{EB0EC510-0650-418A-B09E-68AD0E49FCB3}" type="presOf" srcId="{D0C06EB0-D7EF-45E3-95AD-C3986984C27E}" destId="{0A2DB98E-12CB-44AC-A271-FA81A963AC9D}" srcOrd="0" destOrd="0" presId="urn:microsoft.com/office/officeart/2017/3/layout/HorizontalPathTimeline#1"/>
    <dgm:cxn modelId="{08F92A23-9243-4B8C-B536-DE577114CA5F}" type="presOf" srcId="{4B3BEF5E-080D-4FEE-B522-70B46FFD0660}" destId="{E7F88204-0CA2-4C46-B02A-29D432AB1EB7}" srcOrd="0" destOrd="0" presId="urn:microsoft.com/office/officeart/2017/3/layout/HorizontalPathTimeline#1"/>
    <dgm:cxn modelId="{038DCE2D-F254-470C-BF53-B20B7FAFDDD8}" type="presOf" srcId="{DB8AF9DD-B1C3-4C20-BD21-C6C7FF671A92}" destId="{51FEFD34-D680-431C-AC44-012B4D99C277}" srcOrd="0" destOrd="0" presId="urn:microsoft.com/office/officeart/2017/3/layout/HorizontalPathTimeline#1"/>
    <dgm:cxn modelId="{F00A9B2E-8A06-4B98-BE1F-10C8BABDD7F9}" type="presOf" srcId="{71A30621-5A5F-43B0-84EC-C33507890165}" destId="{49FF60A5-1B23-4767-A7F1-0C76CBEFCF2F}" srcOrd="0" destOrd="0" presId="urn:microsoft.com/office/officeart/2017/3/layout/HorizontalPathTimeline#1"/>
    <dgm:cxn modelId="{F712E336-0730-4454-AAED-A8EC704ECFC8}" srcId="{E604873E-34D9-4011-B823-45C4AD2A9FC6}" destId="{406B4493-A90D-40A8-B02D-BA06CB04BF3C}" srcOrd="2" destOrd="0" parTransId="{2E2A0F75-F224-4A80-ACB5-1C4956E37E23}" sibTransId="{B6B5896F-38E7-450F-A826-9964A8F0DE0E}"/>
    <dgm:cxn modelId="{841D665D-B707-471F-BD09-964D3951145A}" srcId="{D0C06EB0-D7EF-45E3-95AD-C3986984C27E}" destId="{4E599684-CBE7-4BF6-B041-7B59A5AE3CF2}" srcOrd="0" destOrd="0" parTransId="{A8AAC60B-A805-4BF6-9EA5-E87AC2902868}" sibTransId="{BF909935-A6E2-4FB3-A57D-3F1AE3109B2D}"/>
    <dgm:cxn modelId="{C484EB46-90BA-4AA9-99FA-A08CA7DA114A}" type="presOf" srcId="{09823A41-36EE-4ED8-8E4C-1FC3E9B9DA38}" destId="{24AF13D8-CAD0-4821-9259-B5AD2BBD2D9A}" srcOrd="0" destOrd="0" presId="urn:microsoft.com/office/officeart/2017/3/layout/HorizontalPathTimeline#1"/>
    <dgm:cxn modelId="{D6373D48-D8B0-4539-A4A4-81DB907C07C1}" srcId="{4B3BEF5E-080D-4FEE-B522-70B46FFD0660}" destId="{DB8AF9DD-B1C3-4C20-BD21-C6C7FF671A92}" srcOrd="0" destOrd="0" parTransId="{DF70DEA5-E7DD-4AA9-B1CC-992432C16744}" sibTransId="{428A9B80-64FA-44ED-87FF-F7A0D539842F}"/>
    <dgm:cxn modelId="{60D2ED7B-5FF3-4229-887D-CBAFECEBAD15}" type="presOf" srcId="{4E599684-CBE7-4BF6-B041-7B59A5AE3CF2}" destId="{CD7A980D-5441-4C5A-B155-C2A021C3D0DD}" srcOrd="0" destOrd="0" presId="urn:microsoft.com/office/officeart/2017/3/layout/HorizontalPathTimeline#1"/>
    <dgm:cxn modelId="{1802D984-EB76-4C48-AC3B-94BA8DFE0C3F}" srcId="{E604873E-34D9-4011-B823-45C4AD2A9FC6}" destId="{71A30621-5A5F-43B0-84EC-C33507890165}" srcOrd="3" destOrd="0" parTransId="{F93F53F9-4EA9-4B69-AEBB-EC08A304AE3E}" sibTransId="{BC9647A5-897E-4509-8E60-0A1FA7E561EE}"/>
    <dgm:cxn modelId="{9A613993-1976-4C90-B719-959774EC46C8}" srcId="{E604873E-34D9-4011-B823-45C4AD2A9FC6}" destId="{4B3BEF5E-080D-4FEE-B522-70B46FFD0660}" srcOrd="1" destOrd="0" parTransId="{06017295-6984-41E0-8693-8EB293EF8566}" sibTransId="{39F905D4-BCDD-42A3-91CF-0746D3124C5E}"/>
    <dgm:cxn modelId="{97993EA3-CE7B-4009-B7CE-BFB111FBE521}" srcId="{E604873E-34D9-4011-B823-45C4AD2A9FC6}" destId="{D0C06EB0-D7EF-45E3-95AD-C3986984C27E}" srcOrd="0" destOrd="0" parTransId="{0BB155BD-DA20-44C2-8CB4-CB3D3770A527}" sibTransId="{6F918279-79F1-4A08-BB84-2DE055676D74}"/>
    <dgm:cxn modelId="{023D69EC-E962-461A-B080-73A862A8AB79}" type="presOf" srcId="{406B4493-A90D-40A8-B02D-BA06CB04BF3C}" destId="{503E2E0C-528D-4B96-B61D-1C3F44FFC164}" srcOrd="0" destOrd="0" presId="urn:microsoft.com/office/officeart/2017/3/layout/HorizontalPathTimeline#1"/>
    <dgm:cxn modelId="{8F51CEF3-D7F7-4496-8E39-A74D3407581F}" srcId="{406B4493-A90D-40A8-B02D-BA06CB04BF3C}" destId="{20D34FCC-0F35-496C-B2E7-3FBCA3E29C37}" srcOrd="0" destOrd="0" parTransId="{CE74B72C-B89D-46FE-831F-2D7619996546}" sibTransId="{927D4900-D936-4E0F-AEA8-71096C4E0FED}"/>
    <dgm:cxn modelId="{CBD1B7F9-C5B5-4D13-ADF5-77EE497A61F7}" type="presOf" srcId="{20D34FCC-0F35-496C-B2E7-3FBCA3E29C37}" destId="{341D02C6-3F64-4DF2-AFB2-F620E7B389D9}" srcOrd="0" destOrd="0" presId="urn:microsoft.com/office/officeart/2017/3/layout/HorizontalPathTimeline#1"/>
    <dgm:cxn modelId="{C5C366F6-1B1A-4444-8A08-73E9FBB53AF5}" type="presParOf" srcId="{932CA750-36C5-4FBB-923A-29DF7B5A91E5}" destId="{C5D1BC48-B762-488E-BF7E-9CDA82DFACEE}" srcOrd="0" destOrd="0" presId="urn:microsoft.com/office/officeart/2017/3/layout/HorizontalPathTimeline#1"/>
    <dgm:cxn modelId="{5956317D-1537-4496-A8FF-49A18B022E1E}" type="presParOf" srcId="{932CA750-36C5-4FBB-923A-29DF7B5A91E5}" destId="{03618986-EF2F-440D-8403-283058C2987B}" srcOrd="1" destOrd="0" presId="urn:microsoft.com/office/officeart/2017/3/layout/HorizontalPathTimeline#1"/>
    <dgm:cxn modelId="{7EE51424-4236-41EE-BD01-53AB5481EEB1}" type="presParOf" srcId="{03618986-EF2F-440D-8403-283058C2987B}" destId="{3B7C76B3-9A15-41E9-ABC3-698AB66EEDEB}" srcOrd="0" destOrd="0" presId="urn:microsoft.com/office/officeart/2017/3/layout/HorizontalPathTimeline#1"/>
    <dgm:cxn modelId="{131F2B71-339B-4D5A-92AA-49E332AB55B7}" type="presParOf" srcId="{3B7C76B3-9A15-41E9-ABC3-698AB66EEDEB}" destId="{0A2DB98E-12CB-44AC-A271-FA81A963AC9D}" srcOrd="0" destOrd="0" presId="urn:microsoft.com/office/officeart/2017/3/layout/HorizontalPathTimeline#1"/>
    <dgm:cxn modelId="{9E7DE1A2-8196-4B58-A740-224ECB56CB20}" type="presParOf" srcId="{3B7C76B3-9A15-41E9-ABC3-698AB66EEDEB}" destId="{27709FD2-3216-4BCF-9F74-FD4CEFA3A9ED}" srcOrd="1" destOrd="0" presId="urn:microsoft.com/office/officeart/2017/3/layout/HorizontalPathTimeline#1"/>
    <dgm:cxn modelId="{CD2816CB-99AB-4063-ABD2-2E12AE2BA35F}" type="presParOf" srcId="{27709FD2-3216-4BCF-9F74-FD4CEFA3A9ED}" destId="{CD7A980D-5441-4C5A-B155-C2A021C3D0DD}" srcOrd="0" destOrd="0" presId="urn:microsoft.com/office/officeart/2017/3/layout/HorizontalPathTimeline#1"/>
    <dgm:cxn modelId="{7839EF35-DC58-4487-8372-0EA4B7DCDAA5}" type="presParOf" srcId="{27709FD2-3216-4BCF-9F74-FD4CEFA3A9ED}" destId="{EC43CE52-5C8B-407E-A382-D1268E523743}" srcOrd="1" destOrd="0" presId="urn:microsoft.com/office/officeart/2017/3/layout/HorizontalPathTimeline#1"/>
    <dgm:cxn modelId="{C740975A-E93A-4E27-8515-113C5F6D719A}" type="presParOf" srcId="{3B7C76B3-9A15-41E9-ABC3-698AB66EEDEB}" destId="{87C15291-AEBC-4F1E-BB11-F23971968E4A}" srcOrd="2" destOrd="0" presId="urn:microsoft.com/office/officeart/2017/3/layout/HorizontalPathTimeline#1"/>
    <dgm:cxn modelId="{038A71F9-0AC5-4480-8183-724A68759A29}" type="presParOf" srcId="{3B7C76B3-9A15-41E9-ABC3-698AB66EEDEB}" destId="{4E6C086A-07A1-49AA-A5A9-2A0B949C7E99}" srcOrd="3" destOrd="0" presId="urn:microsoft.com/office/officeart/2017/3/layout/HorizontalPathTimeline#1"/>
    <dgm:cxn modelId="{55B84AA1-358B-485E-87ED-D908CB1B1EEB}" type="presParOf" srcId="{3B7C76B3-9A15-41E9-ABC3-698AB66EEDEB}" destId="{CCF0635D-7E1B-4FF0-B23E-6E3FFAF0187C}" srcOrd="4" destOrd="0" presId="urn:microsoft.com/office/officeart/2017/3/layout/HorizontalPathTimeline#1"/>
    <dgm:cxn modelId="{80068234-E2A1-45C1-99A3-7E94A6668E2F}" type="presParOf" srcId="{03618986-EF2F-440D-8403-283058C2987B}" destId="{53BBE295-ADA1-45B2-9B2A-E4439C63A887}" srcOrd="1" destOrd="0" presId="urn:microsoft.com/office/officeart/2017/3/layout/HorizontalPathTimeline#1"/>
    <dgm:cxn modelId="{00FA0602-5A50-4C63-9792-7F9489C9222E}" type="presParOf" srcId="{03618986-EF2F-440D-8403-283058C2987B}" destId="{E3013DA7-D413-41BE-9E81-B2A45F6CDF77}" srcOrd="2" destOrd="0" presId="urn:microsoft.com/office/officeart/2017/3/layout/HorizontalPathTimeline#1"/>
    <dgm:cxn modelId="{C55C28CB-A1D3-4530-998E-C9EF6B18550F}" type="presParOf" srcId="{E3013DA7-D413-41BE-9E81-B2A45F6CDF77}" destId="{E7F88204-0CA2-4C46-B02A-29D432AB1EB7}" srcOrd="0" destOrd="0" presId="urn:microsoft.com/office/officeart/2017/3/layout/HorizontalPathTimeline#1"/>
    <dgm:cxn modelId="{EC06D4C8-08C5-4652-9A04-0EC8659A3ABD}" type="presParOf" srcId="{E3013DA7-D413-41BE-9E81-B2A45F6CDF77}" destId="{8CAAB770-0AB9-4D31-A1B1-5A675C95D664}" srcOrd="1" destOrd="0" presId="urn:microsoft.com/office/officeart/2017/3/layout/HorizontalPathTimeline#1"/>
    <dgm:cxn modelId="{56E24DC8-9585-48BB-AA75-C1B50CD8C994}" type="presParOf" srcId="{8CAAB770-0AB9-4D31-A1B1-5A675C95D664}" destId="{51FEFD34-D680-431C-AC44-012B4D99C277}" srcOrd="0" destOrd="0" presId="urn:microsoft.com/office/officeart/2017/3/layout/HorizontalPathTimeline#1"/>
    <dgm:cxn modelId="{E55276BC-7DAA-4759-B118-EA59B1FF5E41}" type="presParOf" srcId="{8CAAB770-0AB9-4D31-A1B1-5A675C95D664}" destId="{3AB85E24-E56F-4866-BA4C-2F61045077CD}" srcOrd="1" destOrd="0" presId="urn:microsoft.com/office/officeart/2017/3/layout/HorizontalPathTimeline#1"/>
    <dgm:cxn modelId="{2044DDE4-0F8A-4A5B-A70A-AC3F82EA5CE0}" type="presParOf" srcId="{E3013DA7-D413-41BE-9E81-B2A45F6CDF77}" destId="{CF581527-BD03-46E2-B01B-848601BE686D}" srcOrd="2" destOrd="0" presId="urn:microsoft.com/office/officeart/2017/3/layout/HorizontalPathTimeline#1"/>
    <dgm:cxn modelId="{0B4980C7-C874-4049-A125-074994BD6A6B}" type="presParOf" srcId="{E3013DA7-D413-41BE-9E81-B2A45F6CDF77}" destId="{87CBBACC-C115-48BD-9563-4AD8F5A27234}" srcOrd="3" destOrd="0" presId="urn:microsoft.com/office/officeart/2017/3/layout/HorizontalPathTimeline#1"/>
    <dgm:cxn modelId="{A62C23CC-ACAC-480E-8522-53E68CA2861F}" type="presParOf" srcId="{E3013DA7-D413-41BE-9E81-B2A45F6CDF77}" destId="{D151CB89-C46B-4A54-8445-270B818297F5}" srcOrd="4" destOrd="0" presId="urn:microsoft.com/office/officeart/2017/3/layout/HorizontalPathTimeline#1"/>
    <dgm:cxn modelId="{117BDC21-0B79-447D-BD21-2D92504EC489}" type="presParOf" srcId="{03618986-EF2F-440D-8403-283058C2987B}" destId="{14644381-51A3-47DC-BD53-718253873CE3}" srcOrd="3" destOrd="0" presId="urn:microsoft.com/office/officeart/2017/3/layout/HorizontalPathTimeline#1"/>
    <dgm:cxn modelId="{9D6A5E33-BFF9-4E7B-B7E8-BE1531C50738}" type="presParOf" srcId="{03618986-EF2F-440D-8403-283058C2987B}" destId="{A19490FE-2862-4FAC-9536-B0E8D029F478}" srcOrd="4" destOrd="0" presId="urn:microsoft.com/office/officeart/2017/3/layout/HorizontalPathTimeline#1"/>
    <dgm:cxn modelId="{51967D85-1560-491F-868A-6C2DB3D9C07E}" type="presParOf" srcId="{A19490FE-2862-4FAC-9536-B0E8D029F478}" destId="{503E2E0C-528D-4B96-B61D-1C3F44FFC164}" srcOrd="0" destOrd="0" presId="urn:microsoft.com/office/officeart/2017/3/layout/HorizontalPathTimeline#1"/>
    <dgm:cxn modelId="{5C90FCA2-5791-469E-A520-C37341725813}" type="presParOf" srcId="{A19490FE-2862-4FAC-9536-B0E8D029F478}" destId="{DC1D6388-D73A-489E-9F74-BB24DA3C2895}" srcOrd="1" destOrd="0" presId="urn:microsoft.com/office/officeart/2017/3/layout/HorizontalPathTimeline#1"/>
    <dgm:cxn modelId="{A4521E9D-9CEC-48AA-845C-6E168860DFC4}" type="presParOf" srcId="{DC1D6388-D73A-489E-9F74-BB24DA3C2895}" destId="{341D02C6-3F64-4DF2-AFB2-F620E7B389D9}" srcOrd="0" destOrd="0" presId="urn:microsoft.com/office/officeart/2017/3/layout/HorizontalPathTimeline#1"/>
    <dgm:cxn modelId="{C15A7A62-5615-448B-BFFA-CFA97228B2C8}" type="presParOf" srcId="{DC1D6388-D73A-489E-9F74-BB24DA3C2895}" destId="{148856CE-7B6D-4A68-9C6D-A741925B1D54}" srcOrd="1" destOrd="0" presId="urn:microsoft.com/office/officeart/2017/3/layout/HorizontalPathTimeline#1"/>
    <dgm:cxn modelId="{C687AE8E-67A2-458A-9C7C-48AB74C69325}" type="presParOf" srcId="{A19490FE-2862-4FAC-9536-B0E8D029F478}" destId="{733145A9-EE86-4C22-9A0B-D61094480CC8}" srcOrd="2" destOrd="0" presId="urn:microsoft.com/office/officeart/2017/3/layout/HorizontalPathTimeline#1"/>
    <dgm:cxn modelId="{E03C7818-C116-4C86-BB55-4BE2BC987692}" type="presParOf" srcId="{A19490FE-2862-4FAC-9536-B0E8D029F478}" destId="{78513766-A46C-4A38-9E06-613A95A26840}" srcOrd="3" destOrd="0" presId="urn:microsoft.com/office/officeart/2017/3/layout/HorizontalPathTimeline#1"/>
    <dgm:cxn modelId="{79089830-35DC-45F5-972A-0BAB2D93EE44}" type="presParOf" srcId="{A19490FE-2862-4FAC-9536-B0E8D029F478}" destId="{818BF487-7F84-4EF9-A6DA-FA2F2DE9F454}" srcOrd="4" destOrd="0" presId="urn:microsoft.com/office/officeart/2017/3/layout/HorizontalPathTimeline#1"/>
    <dgm:cxn modelId="{71B7AC0D-D68D-4075-9D58-C9211D45DC90}" type="presParOf" srcId="{03618986-EF2F-440D-8403-283058C2987B}" destId="{8E0EE725-6F39-42B5-9FA1-51BFA67C2005}" srcOrd="5" destOrd="0" presId="urn:microsoft.com/office/officeart/2017/3/layout/HorizontalPathTimeline#1"/>
    <dgm:cxn modelId="{42CBD424-E9AD-4F80-8B7C-6AD0C86F7A3E}" type="presParOf" srcId="{03618986-EF2F-440D-8403-283058C2987B}" destId="{10709CC8-CC03-4ECE-9F23-072F5C5D91CF}" srcOrd="6" destOrd="0" presId="urn:microsoft.com/office/officeart/2017/3/layout/HorizontalPathTimeline#1"/>
    <dgm:cxn modelId="{7A0953BE-18D6-49E1-A9C5-311CEEC3041F}" type="presParOf" srcId="{10709CC8-CC03-4ECE-9F23-072F5C5D91CF}" destId="{49FF60A5-1B23-4767-A7F1-0C76CBEFCF2F}" srcOrd="0" destOrd="0" presId="urn:microsoft.com/office/officeart/2017/3/layout/HorizontalPathTimeline#1"/>
    <dgm:cxn modelId="{27AEBA25-56E5-464A-8EA5-2D958F5C0128}" type="presParOf" srcId="{10709CC8-CC03-4ECE-9F23-072F5C5D91CF}" destId="{14973EE5-851E-4165-9791-5C726729CA90}" srcOrd="1" destOrd="0" presId="urn:microsoft.com/office/officeart/2017/3/layout/HorizontalPathTimeline#1"/>
    <dgm:cxn modelId="{0C6A00A8-7058-4E07-B024-673B23D55E31}" type="presParOf" srcId="{14973EE5-851E-4165-9791-5C726729CA90}" destId="{24AF13D8-CAD0-4821-9259-B5AD2BBD2D9A}" srcOrd="0" destOrd="0" presId="urn:microsoft.com/office/officeart/2017/3/layout/HorizontalPathTimeline#1"/>
    <dgm:cxn modelId="{79E80C72-D13F-4911-B973-40AB79B84A42}" type="presParOf" srcId="{14973EE5-851E-4165-9791-5C726729CA90}" destId="{9FD7890F-0988-49CF-A992-BF84EE254AF3}" srcOrd="1" destOrd="0" presId="urn:microsoft.com/office/officeart/2017/3/layout/HorizontalPathTimeline#1"/>
    <dgm:cxn modelId="{5A213244-4BF4-40F4-BA5D-BA04124D1F03}" type="presParOf" srcId="{10709CC8-CC03-4ECE-9F23-072F5C5D91CF}" destId="{826D19AB-7674-4339-AC6A-3554A3285C8F}" srcOrd="2" destOrd="0" presId="urn:microsoft.com/office/officeart/2017/3/layout/HorizontalPathTimeline#1"/>
    <dgm:cxn modelId="{7548AACC-7F09-44DE-97E1-AD45F0769473}" type="presParOf" srcId="{10709CC8-CC03-4ECE-9F23-072F5C5D91CF}" destId="{43227ABF-0709-40F4-9DAE-D680F9F11751}" srcOrd="3" destOrd="0" presId="urn:microsoft.com/office/officeart/2017/3/layout/HorizontalPathTimeline#1"/>
    <dgm:cxn modelId="{B083EAB3-DB44-42C0-992A-58D387B51230}" type="presParOf" srcId="{10709CC8-CC03-4ECE-9F23-072F5C5D91CF}" destId="{79A56AB1-47A5-420B-B39C-4A233C5A68B2}" srcOrd="4" destOrd="0" presId="urn:microsoft.com/office/officeart/2017/3/layout/HorizontalPathTimelin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DB98E-12CB-44AC-A271-FA81A963AC9D}">
      <dsp:nvSpPr>
        <dsp:cNvPr id="0" name=""/>
        <dsp:cNvSpPr/>
      </dsp:nvSpPr>
      <dsp:spPr>
        <a:xfrm>
          <a:off x="454506" y="2710220"/>
          <a:ext cx="3497027" cy="548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solidFill>
                <a:schemeClr val="bg1"/>
              </a:solidFill>
              <a:latin typeface="Arial" panose="020B0604020202020204" pitchFamily="34" charset="0"/>
              <a:cs typeface="Arial" panose="020B0604020202020204" pitchFamily="34" charset="0"/>
            </a:rPr>
            <a:t>Pre-Onboarding</a:t>
          </a:r>
        </a:p>
      </dsp:txBody>
      <dsp:txXfrm>
        <a:off x="454506" y="2710220"/>
        <a:ext cx="3497027" cy="548692"/>
      </dsp:txXfrm>
    </dsp:sp>
    <dsp:sp modelId="{C5D1BC48-B762-488E-BF7E-9CDA82DFACEE}">
      <dsp:nvSpPr>
        <dsp:cNvPr id="0" name=""/>
        <dsp:cNvSpPr/>
      </dsp:nvSpPr>
      <dsp:spPr>
        <a:xfrm>
          <a:off x="0" y="2371540"/>
          <a:ext cx="10962966" cy="197628"/>
        </a:xfrm>
        <a:prstGeom prst="rect">
          <a:avLst/>
        </a:prstGeom>
        <a:solidFill>
          <a:schemeClr val="bg1"/>
        </a:solidFill>
        <a:ln w="19050" cap="rnd"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CD7A980D-5441-4C5A-B155-C2A021C3D0DD}">
      <dsp:nvSpPr>
        <dsp:cNvPr id="0" name=""/>
        <dsp:cNvSpPr/>
      </dsp:nvSpPr>
      <dsp:spPr>
        <a:xfrm>
          <a:off x="97127" y="-27301"/>
          <a:ext cx="4211785" cy="1726697"/>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b="0" i="0" u="none" kern="1200" dirty="0">
              <a:latin typeface="Arial" panose="020B0604020202020204" pitchFamily="34" charset="0"/>
              <a:cs typeface="Arial" panose="020B0604020202020204" pitchFamily="34" charset="0"/>
            </a:rPr>
            <a:t>Send employee a welcome email or packet that includes – what to expect on their first day, a schedule, and or any paperwork they may be able to fill out beforehand (make optional).</a:t>
          </a:r>
        </a:p>
      </dsp:txBody>
      <dsp:txXfrm>
        <a:off x="97127" y="-27301"/>
        <a:ext cx="4211785" cy="1726697"/>
      </dsp:txXfrm>
    </dsp:sp>
    <dsp:sp modelId="{87C15291-AEBC-4F1E-BB11-F23971968E4A}">
      <dsp:nvSpPr>
        <dsp:cNvPr id="0" name=""/>
        <dsp:cNvSpPr/>
      </dsp:nvSpPr>
      <dsp:spPr>
        <a:xfrm>
          <a:off x="2203020" y="1588679"/>
          <a:ext cx="0" cy="825466"/>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E7F88204-0CA2-4C46-B02A-29D432AB1EB7}">
      <dsp:nvSpPr>
        <dsp:cNvPr id="0" name=""/>
        <dsp:cNvSpPr/>
      </dsp:nvSpPr>
      <dsp:spPr>
        <a:xfrm>
          <a:off x="2640148" y="1729248"/>
          <a:ext cx="3497027" cy="558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solidFill>
                <a:schemeClr val="bg1"/>
              </a:solidFill>
              <a:latin typeface="Arial" panose="020B0604020202020204" pitchFamily="34" charset="0"/>
              <a:cs typeface="Arial" panose="020B0604020202020204" pitchFamily="34" charset="0"/>
            </a:rPr>
            <a:t>First Day</a:t>
          </a:r>
        </a:p>
      </dsp:txBody>
      <dsp:txXfrm>
        <a:off x="2640148" y="1729248"/>
        <a:ext cx="3497027" cy="558300"/>
      </dsp:txXfrm>
    </dsp:sp>
    <dsp:sp modelId="{51FEFD34-D680-431C-AC44-012B4D99C277}">
      <dsp:nvSpPr>
        <dsp:cNvPr id="0" name=""/>
        <dsp:cNvSpPr/>
      </dsp:nvSpPr>
      <dsp:spPr>
        <a:xfrm>
          <a:off x="2414366" y="3406554"/>
          <a:ext cx="3846730" cy="1163074"/>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Give a warm welcome, introduce them to key team members, provide tour. Overall keep first day light. Ensure they have access to everything they need.</a:t>
          </a:r>
        </a:p>
      </dsp:txBody>
      <dsp:txXfrm>
        <a:off x="2414366" y="3406554"/>
        <a:ext cx="3846730" cy="1163074"/>
      </dsp:txXfrm>
    </dsp:sp>
    <dsp:sp modelId="{CF581527-BD03-46E2-B01B-848601BE686D}">
      <dsp:nvSpPr>
        <dsp:cNvPr id="0" name=""/>
        <dsp:cNvSpPr/>
      </dsp:nvSpPr>
      <dsp:spPr>
        <a:xfrm>
          <a:off x="4388662" y="2569169"/>
          <a:ext cx="0" cy="839920"/>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E6C086A-07A1-49AA-A5A9-2A0B949C7E99}">
      <dsp:nvSpPr>
        <dsp:cNvPr id="0" name=""/>
        <dsp:cNvSpPr/>
      </dsp:nvSpPr>
      <dsp:spPr>
        <a:xfrm>
          <a:off x="2141261" y="2466717"/>
          <a:ext cx="123517" cy="12139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7CBBACC-C115-48BD-9563-4AD8F5A27234}">
      <dsp:nvSpPr>
        <dsp:cNvPr id="0" name=""/>
        <dsp:cNvSpPr/>
      </dsp:nvSpPr>
      <dsp:spPr>
        <a:xfrm>
          <a:off x="4326903" y="2408596"/>
          <a:ext cx="123517" cy="12351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03E2E0C-528D-4B96-B61D-1C3F44FFC164}">
      <dsp:nvSpPr>
        <dsp:cNvPr id="0" name=""/>
        <dsp:cNvSpPr/>
      </dsp:nvSpPr>
      <dsp:spPr>
        <a:xfrm>
          <a:off x="4825790" y="2653161"/>
          <a:ext cx="3497027" cy="558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solidFill>
                <a:schemeClr val="bg1"/>
              </a:solidFill>
              <a:latin typeface="Arial" panose="020B0604020202020204" pitchFamily="34" charset="0"/>
              <a:cs typeface="Arial" panose="020B0604020202020204" pitchFamily="34" charset="0"/>
            </a:rPr>
            <a:t>Check-In</a:t>
          </a:r>
        </a:p>
      </dsp:txBody>
      <dsp:txXfrm>
        <a:off x="4825790" y="2653161"/>
        <a:ext cx="3497027" cy="558300"/>
      </dsp:txXfrm>
    </dsp:sp>
    <dsp:sp modelId="{341D02C6-3F64-4DF2-AFB2-F620E7B389D9}">
      <dsp:nvSpPr>
        <dsp:cNvPr id="0" name=""/>
        <dsp:cNvSpPr/>
      </dsp:nvSpPr>
      <dsp:spPr>
        <a:xfrm>
          <a:off x="4650939" y="0"/>
          <a:ext cx="3846730" cy="1531620"/>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b="0" i="0" u="none" kern="1200" dirty="0">
              <a:latin typeface="Arial" panose="020B0604020202020204" pitchFamily="34" charset="0"/>
              <a:cs typeface="Arial" panose="020B0604020202020204" pitchFamily="34" charset="0"/>
            </a:rPr>
            <a:t>Provide new employees with a check-in, whether it be after the first week, two weeks in or even a month. Will help give them a boost of confidence and also give them reassurance or opportunity to ask questions. </a:t>
          </a:r>
          <a:endParaRPr lang="en-US" sz="1600" kern="1200" dirty="0">
            <a:latin typeface="Arial" panose="020B0604020202020204" pitchFamily="34" charset="0"/>
            <a:cs typeface="Arial" panose="020B0604020202020204" pitchFamily="34" charset="0"/>
          </a:endParaRPr>
        </a:p>
      </dsp:txBody>
      <dsp:txXfrm>
        <a:off x="4650939" y="0"/>
        <a:ext cx="3846730" cy="1531620"/>
      </dsp:txXfrm>
    </dsp:sp>
    <dsp:sp modelId="{733145A9-EE86-4C22-9A0B-D61094480CC8}">
      <dsp:nvSpPr>
        <dsp:cNvPr id="0" name=""/>
        <dsp:cNvSpPr/>
      </dsp:nvSpPr>
      <dsp:spPr>
        <a:xfrm>
          <a:off x="6574304" y="1531620"/>
          <a:ext cx="0" cy="839920"/>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9FF60A5-1B23-4767-A7F1-0C76CBEFCF2F}">
      <dsp:nvSpPr>
        <dsp:cNvPr id="0" name=""/>
        <dsp:cNvSpPr/>
      </dsp:nvSpPr>
      <dsp:spPr>
        <a:xfrm>
          <a:off x="7011433" y="1729248"/>
          <a:ext cx="3497027" cy="558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solidFill>
                <a:schemeClr val="bg1"/>
              </a:solidFill>
              <a:latin typeface="Arial" panose="020B0604020202020204" pitchFamily="34" charset="0"/>
              <a:cs typeface="Arial" panose="020B0604020202020204" pitchFamily="34" charset="0"/>
            </a:rPr>
            <a:t>After Orientation Period</a:t>
          </a:r>
        </a:p>
      </dsp:txBody>
      <dsp:txXfrm>
        <a:off x="7011433" y="1729248"/>
        <a:ext cx="3497027" cy="558300"/>
      </dsp:txXfrm>
    </dsp:sp>
    <dsp:sp modelId="{24AF13D8-CAD0-4821-9259-B5AD2BBD2D9A}">
      <dsp:nvSpPr>
        <dsp:cNvPr id="0" name=""/>
        <dsp:cNvSpPr/>
      </dsp:nvSpPr>
      <dsp:spPr>
        <a:xfrm>
          <a:off x="6836581" y="3409089"/>
          <a:ext cx="3846730" cy="1012305"/>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b="1" i="0" u="none" kern="1200" dirty="0">
              <a:latin typeface="Arial" panose="020B0604020202020204" pitchFamily="34" charset="0"/>
              <a:cs typeface="Arial" panose="020B0604020202020204" pitchFamily="34" charset="0"/>
            </a:rPr>
            <a:t>Provide employees with the option to complete a survey regarding their onboarding, after they complete their orientation/probationary period.</a:t>
          </a:r>
          <a:endParaRPr lang="en-US" sz="1400" b="1" kern="1200" dirty="0">
            <a:latin typeface="Arial" panose="020B0604020202020204" pitchFamily="34" charset="0"/>
            <a:cs typeface="Arial" panose="020B0604020202020204" pitchFamily="34" charset="0"/>
          </a:endParaRPr>
        </a:p>
      </dsp:txBody>
      <dsp:txXfrm>
        <a:off x="6836581" y="3409089"/>
        <a:ext cx="3846730" cy="1012305"/>
      </dsp:txXfrm>
    </dsp:sp>
    <dsp:sp modelId="{826D19AB-7674-4339-AC6A-3554A3285C8F}">
      <dsp:nvSpPr>
        <dsp:cNvPr id="0" name=""/>
        <dsp:cNvSpPr/>
      </dsp:nvSpPr>
      <dsp:spPr>
        <a:xfrm>
          <a:off x="8759946" y="2569169"/>
          <a:ext cx="0" cy="839920"/>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78513766-A46C-4A38-9E06-613A95A26840}">
      <dsp:nvSpPr>
        <dsp:cNvPr id="0" name=""/>
        <dsp:cNvSpPr/>
      </dsp:nvSpPr>
      <dsp:spPr>
        <a:xfrm>
          <a:off x="6512545" y="2408596"/>
          <a:ext cx="123517" cy="12351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3227ABF-0709-40F4-9DAE-D680F9F11751}">
      <dsp:nvSpPr>
        <dsp:cNvPr id="0" name=""/>
        <dsp:cNvSpPr/>
      </dsp:nvSpPr>
      <dsp:spPr>
        <a:xfrm>
          <a:off x="8698188" y="2408596"/>
          <a:ext cx="123517" cy="12351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1">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shape>
            <dgm:presOf/>
            <dgm:constrLst/>
          </dgm:layoutNode>
          <dgm:layoutNode name="ConnectorPoint" styleLbl="fgAcc1" moveWith="L2TextContainer">
            <dgm:alg type="sp"/>
            <dgm:shape xmlns:r="http://schemas.openxmlformats.org/officeDocument/2006/relationships" type="ellipse" r:blip="" zOrderOff="10">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692B0F-52E0-5144-A6B6-6D3F24A223EE}" type="datetimeFigureOut">
              <a:rPr lang="en-US" smtClean="0"/>
              <a:t>8/28/2024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02898-78BC-E342-9BDD-1113C00BAD4C}" type="slidenum">
              <a:rPr lang="en-US" smtClean="0"/>
              <a:t>‹#›</a:t>
            </a:fld>
            <a:endParaRPr lang="en-US"/>
          </a:p>
        </p:txBody>
      </p:sp>
    </p:spTree>
    <p:extLst>
      <p:ext uri="{BB962C8B-B14F-4D97-AF65-F5344CB8AC3E}">
        <p14:creationId xmlns:p14="http://schemas.microsoft.com/office/powerpoint/2010/main" val="1433384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02898-78BC-E342-9BDD-1113C00BAD4C}" type="slidenum">
              <a:rPr lang="en-US" smtClean="0"/>
              <a:t>1</a:t>
            </a:fld>
            <a:endParaRPr lang="en-US"/>
          </a:p>
        </p:txBody>
      </p:sp>
    </p:spTree>
    <p:extLst>
      <p:ext uri="{BB962C8B-B14F-4D97-AF65-F5344CB8AC3E}">
        <p14:creationId xmlns:p14="http://schemas.microsoft.com/office/powerpoint/2010/main" val="2004458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How the people who apply to work at your organization perceive the hiring process.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 starts at first contact</a:t>
            </a:r>
          </a:p>
          <a:p>
            <a:pPr marL="342900" marR="0" lvl="0" indent="-342900">
              <a:lnSpc>
                <a:spcPct val="107000"/>
              </a:lnSpc>
              <a:spcBef>
                <a:spcPts val="0"/>
              </a:spcBef>
              <a:spcAft>
                <a:spcPts val="0"/>
              </a:spcAft>
              <a:buFont typeface="Aptos" panose="020B00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job posting</a:t>
            </a:r>
          </a:p>
          <a:p>
            <a:pPr marL="342900" marR="0" lvl="0" indent="-342900">
              <a:lnSpc>
                <a:spcPct val="107000"/>
              </a:lnSpc>
              <a:spcBef>
                <a:spcPts val="0"/>
              </a:spcBef>
              <a:spcAft>
                <a:spcPts val="0"/>
              </a:spcAft>
              <a:buFont typeface="Aptos" panose="020B00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referral</a:t>
            </a:r>
          </a:p>
          <a:p>
            <a:pPr marL="342900" marR="0" lvl="0" indent="-342900">
              <a:lnSpc>
                <a:spcPct val="107000"/>
              </a:lnSpc>
              <a:spcBef>
                <a:spcPts val="0"/>
              </a:spcBef>
              <a:spcAft>
                <a:spcPts val="800"/>
              </a:spcAft>
              <a:buFont typeface="Aptos" panose="020B00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message from a recruiter</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From that first point of contact everything that a candidate experiences all the way to either their onboarding as a new employee or the final rejection email will add to that perception- and leave them with a story to tell. Make it a good one!</a:t>
            </a:r>
          </a:p>
          <a:p>
            <a:pPr marL="342900" marR="0" lvl="0" indent="-342900">
              <a:lnSpc>
                <a:spcPct val="107000"/>
              </a:lnSpc>
              <a:spcBef>
                <a:spcPts val="0"/>
              </a:spcBef>
              <a:spcAft>
                <a:spcPts val="0"/>
              </a:spcAft>
              <a:buFont typeface="Aptos" panose="020B0004020202020204" pitchFamily="34" charset="0"/>
              <a:buChar char="-"/>
            </a:pPr>
            <a:endParaRPr lang="en-US" dirty="0"/>
          </a:p>
          <a:p>
            <a:pPr marL="342900" marR="0" lvl="0" indent="-342900">
              <a:lnSpc>
                <a:spcPct val="107000"/>
              </a:lnSpc>
              <a:spcBef>
                <a:spcPts val="0"/>
              </a:spcBef>
              <a:spcAft>
                <a:spcPts val="0"/>
              </a:spcAft>
              <a:buFont typeface="Aptos" panose="020B0004020202020204" pitchFamily="34" charset="0"/>
              <a:buChar char="-"/>
            </a:pPr>
            <a:r>
              <a:rPr lang="en-US" dirty="0"/>
              <a:t>What was first contact? Was it a well written post? Did they receive a positive referral? Did our outreach make them want to work for us?</a:t>
            </a:r>
          </a:p>
          <a:p>
            <a:pPr marL="342900" marR="0" lvl="0" indent="-342900">
              <a:lnSpc>
                <a:spcPct val="107000"/>
              </a:lnSpc>
              <a:spcBef>
                <a:spcPts val="0"/>
              </a:spcBef>
              <a:spcAft>
                <a:spcPts val="0"/>
              </a:spcAft>
              <a:buFont typeface="Aptos" panose="020B0004020202020204" pitchFamily="34" charset="0"/>
              <a:buChar char="-"/>
            </a:pPr>
            <a:r>
              <a:rPr lang="en-US" dirty="0"/>
              <a:t>What expectations did we set? Did we deliver?</a:t>
            </a:r>
          </a:p>
          <a:p>
            <a:pPr marL="342900" marR="0" lvl="0" indent="-342900">
              <a:lnSpc>
                <a:spcPct val="107000"/>
              </a:lnSpc>
              <a:spcBef>
                <a:spcPts val="0"/>
              </a:spcBef>
              <a:spcAft>
                <a:spcPts val="0"/>
              </a:spcAft>
              <a:buFont typeface="Aptos" panose="020B0004020202020204" pitchFamily="34" charset="0"/>
              <a:buChar char="-"/>
            </a:pPr>
            <a:r>
              <a:rPr lang="en-US" dirty="0"/>
              <a:t>What did the process feel like? How long did it take? Was it structured?</a:t>
            </a:r>
          </a:p>
          <a:p>
            <a:pPr marL="342900" marR="0" lvl="0" indent="-342900">
              <a:lnSpc>
                <a:spcPct val="107000"/>
              </a:lnSpc>
              <a:spcBef>
                <a:spcPts val="0"/>
              </a:spcBef>
              <a:spcAft>
                <a:spcPts val="0"/>
              </a:spcAft>
              <a:buFont typeface="Aptos" panose="020B0004020202020204" pitchFamily="34" charset="0"/>
              <a:buChar char="-"/>
            </a:pPr>
            <a:r>
              <a:rPr lang="en-US" dirty="0"/>
              <a:t>How frequently and promptly did they receive communication? Was it clear? Was it helpful?</a:t>
            </a:r>
          </a:p>
          <a:p>
            <a:pPr marL="342900" marR="0" lvl="0" indent="-342900">
              <a:lnSpc>
                <a:spcPct val="107000"/>
              </a:lnSpc>
              <a:spcBef>
                <a:spcPts val="0"/>
              </a:spcBef>
              <a:spcAft>
                <a:spcPts val="0"/>
              </a:spcAft>
              <a:buFont typeface="Aptos" panose="020B0004020202020204" pitchFamily="34" charset="0"/>
              <a:buChar char="-"/>
            </a:pPr>
            <a:r>
              <a:rPr lang="en-US" dirty="0"/>
              <a:t>Did they have a good understanding of what was going on? Did everything seem secretive? Or did we communicate each step of the way</a:t>
            </a:r>
          </a:p>
          <a:p>
            <a:pPr marL="342900" marR="0" lvl="0" indent="-342900">
              <a:lnSpc>
                <a:spcPct val="107000"/>
              </a:lnSpc>
              <a:spcBef>
                <a:spcPts val="0"/>
              </a:spcBef>
              <a:spcAft>
                <a:spcPts val="0"/>
              </a:spcAft>
              <a:buFont typeface="Aptos" panose="020B0004020202020204" pitchFamily="34" charset="0"/>
              <a:buChar char="-"/>
            </a:pPr>
            <a:r>
              <a:rPr lang="en-US" dirty="0"/>
              <a:t>How did that final rejection or hand off to onboard feel? Did you understand why the experience was ending. Did you understand what, if anything comes next?</a:t>
            </a:r>
          </a:p>
        </p:txBody>
      </p:sp>
      <p:sp>
        <p:nvSpPr>
          <p:cNvPr id="4" name="Slide Number Placeholder 3"/>
          <p:cNvSpPr>
            <a:spLocks noGrp="1"/>
          </p:cNvSpPr>
          <p:nvPr>
            <p:ph type="sldNum" sz="quarter" idx="5"/>
          </p:nvPr>
        </p:nvSpPr>
        <p:spPr/>
        <p:txBody>
          <a:bodyPr/>
          <a:lstStyle/>
          <a:p>
            <a:fld id="{39D02898-78BC-E342-9BDD-1113C00BAD4C}" type="slidenum">
              <a:rPr lang="en-US" smtClean="0"/>
              <a:t>14</a:t>
            </a:fld>
            <a:endParaRPr lang="en-US"/>
          </a:p>
        </p:txBody>
      </p:sp>
    </p:spTree>
    <p:extLst>
      <p:ext uri="{BB962C8B-B14F-4D97-AF65-F5344CB8AC3E}">
        <p14:creationId xmlns:p14="http://schemas.microsoft.com/office/powerpoint/2010/main" val="823922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We can do a lot of things to ensure that candidates have a positive experience:</a:t>
            </a:r>
          </a:p>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Invest in the employer brand we’ve been taking about- have a jobs page that speaks to the things we find important and clearly and openly shows the things we think will be important to our employees like work life balance, compensation, benefits, sense of purpose, development opportunities.</a:t>
            </a:r>
          </a:p>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Clearly state expectations around the process, timeline, and steps</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When someone is scheduled for an interview this is not a game of gotcha, we should tell them what to expect. Don’t give them the questions but let them know what they’ll be asked about.</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Tell them who they are interviewing with so they might do a little bit of LinkedIn research</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Tell them how many rounds to expect and how long the process will take (doesn’t have to be exact- but you should have a very good idea)</a:t>
            </a:r>
          </a:p>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Communicate frequently</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When you say you will be contacting them- do it</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When you have news to share- share it</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When you speak to them- close with expectations about what will be next</a:t>
            </a:r>
          </a:p>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Have structured interviews- candidates can feel when things are being “shot from the hip”. Make them focused around just a few competencies rather than all over the place.</a:t>
            </a:r>
          </a:p>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Keep application forms and processes short</a:t>
            </a:r>
          </a:p>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Move efficiently through the process</a:t>
            </a:r>
          </a:p>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Be transparent</a:t>
            </a:r>
          </a:p>
          <a:p>
            <a:pPr marL="342900" marR="0" lvl="0" indent="-342900">
              <a:lnSpc>
                <a:spcPct val="107000"/>
              </a:lnSpc>
              <a:spcBef>
                <a:spcPts val="0"/>
              </a:spcBef>
              <a:spcAft>
                <a:spcPts val="80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And if you have the ability- measure the process with a survey at the end. A simple numbered scale on satisfaction or likelihood to recommend with a free text box at the end would be perfect.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15</a:t>
            </a:fld>
            <a:endParaRPr lang="en-US"/>
          </a:p>
        </p:txBody>
      </p:sp>
    </p:spTree>
    <p:extLst>
      <p:ext uri="{BB962C8B-B14F-4D97-AF65-F5344CB8AC3E}">
        <p14:creationId xmlns:p14="http://schemas.microsoft.com/office/powerpoint/2010/main" val="1785378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18</a:t>
            </a:fld>
            <a:endParaRPr lang="en-US"/>
          </a:p>
        </p:txBody>
      </p:sp>
    </p:spTree>
    <p:extLst>
      <p:ext uri="{BB962C8B-B14F-4D97-AF65-F5344CB8AC3E}">
        <p14:creationId xmlns:p14="http://schemas.microsoft.com/office/powerpoint/2010/main" val="1110739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02898-78BC-E342-9BDD-1113C00BAD4C}" type="slidenum">
              <a:rPr lang="en-US" smtClean="0"/>
              <a:t>21</a:t>
            </a:fld>
            <a:endParaRPr lang="en-US"/>
          </a:p>
        </p:txBody>
      </p:sp>
    </p:spTree>
    <p:extLst>
      <p:ext uri="{BB962C8B-B14F-4D97-AF65-F5344CB8AC3E}">
        <p14:creationId xmlns:p14="http://schemas.microsoft.com/office/powerpoint/2010/main" val="2314116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2C03A71-75C2-4F95-D24C-3AED52EAD0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EB01D64-3D3C-C58E-59AF-3217A53045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E91B6D2C-095F-6866-2C65-62436EC43F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E3EFA357-8374-E14A-860E-6A6BBCE39030}" type="slidenum">
              <a:rPr lang="en-US" altLang="en-US" smtClean="0">
                <a:latin typeface="Calibri" panose="020F0502020204030204" pitchFamily="34" charset="0"/>
              </a:rPr>
              <a:pPr fontAlgn="base">
                <a:spcBef>
                  <a:spcPct val="0"/>
                </a:spcBef>
                <a:spcAft>
                  <a:spcPct val="0"/>
                </a:spcAft>
              </a:pPr>
              <a:t>24</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Kaycee </a:t>
            </a:r>
            <a:r>
              <a:rPr lang="en-US" dirty="0" err="1"/>
              <a:t>Wayka</a:t>
            </a:r>
            <a:r>
              <a:rPr lang="en-US" dirty="0"/>
              <a:t> an enrolled member of the Menominee Indian Tribe of Wisconsin, serves as a Human Resources Consultant for Indigenous Advise LLC. Her experience over the past six years have strictly been in Human Resources and has led her to many opportunities of career development, including policy development, organizational change, and business development. Kaycee earned her bachelor’s degree in organizational leadership from the University of Wisconsin – Green Bay.  subsequently, she pursued her master’s degree in leadership and organizational development, specializing in HR Management at Lakeland University. Kaycee’s professional background encompasses roles such as Operations Manager at  Woodland Financial Partners and HR Manager at the Wolf River Development Company. During my tenure at the latter, I honed my expertise by undergoing various training programs, including obtaining a Tribal Human Resources Certification (THRP). Currently, Kaycee also serves as a Tribal HR Consultant with the Wisconsin Indigenous Economic Development Corporation, where she has the opportunity to work with tribal organizations and tribally owned small business. Thriving in the dynamic field of Human Resources, she finds fulfillment in the ever-changing nature of the work. Crafting policies that foster empowering work environments, she aspires to help organizations become the employer of choice, where employees can flourish. Each organization holds its unique vision and goals for its HR department, and her mission is to equip them with the tools and knowledge needed to navigate the complexities of employee management and support their overall well-being. She firmly believes that HR is the backbone of every organization. Strengthening policies, nurturing positive employee relationships, and providing resources for growth are pivotal aspects of a robust HR department. She is passionate about leaving a lasting impact, ensuring that every organization she work with possesses the foundation to successfully manage and support its </a:t>
            </a:r>
            <a:r>
              <a:rPr lang="en-US"/>
              <a:t>employees in any </a:t>
            </a:r>
            <a:r>
              <a:rPr lang="en-US" dirty="0"/>
              <a:t>circumstance, fostering a culture of success and growth.</a:t>
            </a:r>
          </a:p>
          <a:p>
            <a:endParaRPr lang="en-US" dirty="0"/>
          </a:p>
          <a:p>
            <a:endParaRPr lang="en-US" dirty="0"/>
          </a:p>
          <a:p>
            <a:r>
              <a:rPr lang="en-US" dirty="0"/>
              <a:t>Marcus Perez is an enrolled member of the Prairie Band Potawatomi Tribe and descendent of the Menominee Nation. He currently serves as the Director of Talent Acquisition and Employee Service Center for Goodwill Greater Milwaukee &amp; Chicago. He serves as a member of the corporate HR leadership team and oversees the talent acquisition, compliance, and Employee service functions for the over 5,000 employees in his organization. Marcus was born and raised on the Menominee Indian Reservation in NE Wisconsin where he attended school prior to enlisting in the US Army. He served from 2001-2014 including two deployments and spent the final six years of his career as a senior instructor. While serving he earned an MBA in Public Administration which helped his transition to the HR field in 2014 where he has built his second career. Over the last decade he has served in executive and senior leadership roles leading a variety of HR functions including employee relations, talent management and workforce planning, learning and development, and HR Business Partnership but his focus has always been Talent Acquisition. This is where his unique blend of experience from military service, private, public, higher education, and non-profit businesses provide perspective on the people needs of organizations and how to meet them across all industries. Marcus also serves on the Board of Directors for HSHS Hospitals in Green Bay, WI, and the Brown County United Way’s Advisory Council.</a:t>
            </a:r>
          </a:p>
        </p:txBody>
      </p:sp>
      <p:sp>
        <p:nvSpPr>
          <p:cNvPr id="4" name="Slide Number Placeholder 3"/>
          <p:cNvSpPr>
            <a:spLocks noGrp="1"/>
          </p:cNvSpPr>
          <p:nvPr>
            <p:ph type="sldNum" sz="quarter" idx="5"/>
          </p:nvPr>
        </p:nvSpPr>
        <p:spPr/>
        <p:txBody>
          <a:bodyPr/>
          <a:lstStyle/>
          <a:p>
            <a:fld id="{39D02898-78BC-E342-9BDD-1113C00BAD4C}" type="slidenum">
              <a:rPr lang="en-US" smtClean="0"/>
              <a:t>3</a:t>
            </a:fld>
            <a:endParaRPr lang="en-US"/>
          </a:p>
        </p:txBody>
      </p:sp>
    </p:spTree>
    <p:extLst>
      <p:ext uri="{BB962C8B-B14F-4D97-AF65-F5344CB8AC3E}">
        <p14:creationId xmlns:p14="http://schemas.microsoft.com/office/powerpoint/2010/main" val="2336334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 is more than a logo- creates a feeling or understanding: What do you think/feel about….? Employer brand is different but should resonate</a:t>
            </a:r>
          </a:p>
          <a:p>
            <a:endParaRPr lang="en-US" dirty="0"/>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When you think about your company or organizations brand it’s more than just a logo. It’s what comes to mind when someone see’s your logo. (ASK WHAT THESE LOGO’S MAKE SOMEONE THINK OR FEEL) It could be value, quality, taste, maybe it’s something that because you see that logo you know that the product is cool or trendy. So that’s a company’s brand and in order to get where these iconic brands you see above are it is the culmination of everything that company does and how they present themselves.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Now an employer brand is a little bit different- granted if you have such a strong organizational brand that someone see’s the name and knows they want to work there that helps- if I was contacted to work at Nike I’m instantly interested in at least reading the description- because it’s Nike. Who wouldn’t want to work for Nike? I’m probably going to assume the job is cool, the pay is great, probably have a really nice office, so I’m interested in knowing more. But it’s not realistic for most organizations to achieve that level of brand recognition, so we have to do a little more work in communicating why someone wants to work for us.</a:t>
            </a:r>
          </a:p>
          <a:p>
            <a:endParaRPr lang="en-US" dirty="0"/>
          </a:p>
          <a:p>
            <a:r>
              <a:rPr lang="en-US" dirty="0"/>
              <a:t>Compare experience: Good job no brand recognition –v- less attractive job STRONG brand recognition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now we understand we’ve got some work to do- we know our jobs are great opportunities, we pay well, we have great benefits, our work is meaningful, and on and on and on….so now we have to find a way to make sure that the applicants we want- know who we are, and why they should be interested in working for us.</a:t>
            </a:r>
          </a:p>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5</a:t>
            </a:fld>
            <a:endParaRPr lang="en-US"/>
          </a:p>
        </p:txBody>
      </p:sp>
    </p:spTree>
    <p:extLst>
      <p:ext uri="{BB962C8B-B14F-4D97-AF65-F5344CB8AC3E}">
        <p14:creationId xmlns:p14="http://schemas.microsoft.com/office/powerpoint/2010/main" val="314432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 simple terms</a:t>
            </a:r>
          </a:p>
          <a:p>
            <a:endParaRPr lang="en-US" dirty="0"/>
          </a:p>
          <a:p>
            <a:r>
              <a:rPr lang="en-US" dirty="0"/>
              <a:t>Ask the questions above</a:t>
            </a:r>
          </a:p>
          <a:p>
            <a:r>
              <a:rPr lang="en-US" dirty="0"/>
              <a:t>Be honest</a:t>
            </a:r>
          </a:p>
          <a:p>
            <a:r>
              <a:rPr lang="en-US" dirty="0"/>
              <a:t>Conduct an audit</a:t>
            </a:r>
          </a:p>
          <a:p>
            <a:endParaRPr lang="en-US" dirty="0"/>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now we understand we’ve got some work to do- we know our jobs are great opportunities, we pay well, we have great benefits, our work is meaningful, and on and on and on….so now we have to find a way to make sure that the applicants we want- know who we are, and why they should be interested in working for us.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most basic definition I can think of for Employer Brand is- what you say about your company to job seekers, and what your employees say about your company as a workplace.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 we say about our company (how we market to job seekers)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6</a:t>
            </a:fld>
            <a:endParaRPr lang="en-US"/>
          </a:p>
        </p:txBody>
      </p:sp>
    </p:spTree>
    <p:extLst>
      <p:ext uri="{BB962C8B-B14F-4D97-AF65-F5344CB8AC3E}">
        <p14:creationId xmlns:p14="http://schemas.microsoft.com/office/powerpoint/2010/main" val="194935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ask</a:t>
            </a:r>
          </a:p>
          <a:p>
            <a:r>
              <a:rPr lang="en-US" dirty="0"/>
              <a:t>Where to look</a:t>
            </a:r>
          </a:p>
          <a:p>
            <a:r>
              <a:rPr lang="en-US" dirty="0"/>
              <a:t>What do we do with 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Before we even get to crafting our story we have to understand we already have an Employer Brand. We already have a reputation (good or bad) and our employees are already telling a story (good or bad) about what it’s like to work here. An audit of our brand might include internal surveys, taking a look at what people are saying on social media, maybe we are large enough and show up on Glassdoor or LinkedIn. But we want to understand what our brand is today before we can go about molding it into what we want it to be.</a:t>
            </a:r>
          </a:p>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7</a:t>
            </a:fld>
            <a:endParaRPr lang="en-US"/>
          </a:p>
        </p:txBody>
      </p:sp>
    </p:spTree>
    <p:extLst>
      <p:ext uri="{BB962C8B-B14F-4D97-AF65-F5344CB8AC3E}">
        <p14:creationId xmlns:p14="http://schemas.microsoft.com/office/powerpoint/2010/main" val="3325232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We want to be unique so we write our EVP:</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It should be a statement that is based in fact, that our employees can and will agree with, and that we are willing to back up</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It doesn’t involve the specific pay or benefits (we know we have great incentives, but we also know that isn’t enough people have to want to work for us first)</a:t>
            </a:r>
          </a:p>
          <a:p>
            <a:pPr marL="742950" marR="0" lvl="1" indent="-285750">
              <a:lnSpc>
                <a:spcPct val="107000"/>
              </a:lnSpc>
              <a:spcBef>
                <a:spcPts val="0"/>
              </a:spcBef>
              <a:spcAft>
                <a:spcPts val="80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It isn’t tied to a specific role, it’s based on the organization as a whole</a:t>
            </a:r>
          </a:p>
          <a:p>
            <a:pPr marL="171450" indent="-171450">
              <a:buFontTx/>
              <a:buChar char="-"/>
            </a:pPr>
            <a:endParaRPr lang="en-US" dirty="0"/>
          </a:p>
          <a:p>
            <a:pPr marL="0" indent="0">
              <a:buFontTx/>
              <a:buNone/>
            </a:pPr>
            <a:r>
              <a:rPr lang="en-US" dirty="0"/>
              <a:t>GIVE EXAMPLE</a:t>
            </a:r>
          </a:p>
          <a:p>
            <a:pPr marL="0" indent="0">
              <a:buFontTx/>
              <a:buNone/>
            </a:pPr>
            <a:endParaRPr lang="en-US" dirty="0"/>
          </a:p>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Leverage our current employees or clients</a:t>
            </a:r>
          </a:p>
          <a:p>
            <a:pPr marL="742950" marR="0" lvl="1" indent="-285750">
              <a:lnSpc>
                <a:spcPct val="107000"/>
              </a:lnSpc>
              <a:spcBef>
                <a:spcPts val="0"/>
              </a:spcBef>
              <a:spcAft>
                <a:spcPts val="80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We could share reviews or testimonials on our jobs page, social media, or on materials we would distribute to job seekers</a:t>
            </a:r>
          </a:p>
          <a:p>
            <a:pPr marL="0" indent="0">
              <a:buFontTx/>
              <a:buNone/>
            </a:pPr>
            <a:endParaRPr lang="en-US" dirty="0"/>
          </a:p>
          <a:p>
            <a:pPr marL="0" indent="0">
              <a:buFontTx/>
              <a:buNone/>
            </a:pPr>
            <a:r>
              <a:rPr lang="en-US" dirty="0"/>
              <a:t>CONTINUE EXAMPLE</a:t>
            </a:r>
          </a:p>
          <a:p>
            <a:pPr marL="0" indent="0">
              <a:buFontTx/>
              <a:buNone/>
            </a:pPr>
            <a:endParaRPr lang="en-US" dirty="0"/>
          </a:p>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Deliver on the promise</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We need to make sure that whatever it is we are saying about ourselves is something that people that come to work for us will find true, and will continue to share</a:t>
            </a:r>
          </a:p>
          <a:p>
            <a:pPr marL="457200" marR="0">
              <a:lnSpc>
                <a:spcPct val="107000"/>
              </a:lnSpc>
              <a:spcBef>
                <a:spcPts val="0"/>
              </a:spcBef>
              <a:spcAft>
                <a:spcPts val="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80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We also shouldn’t forget about those other things that employees find great- they may not make it into print media but they are also important in people knowing we are a great place to work</a:t>
            </a:r>
          </a:p>
          <a:p>
            <a:pPr marL="342900" marR="0" lvl="0" indent="-342900">
              <a:lnSpc>
                <a:spcPct val="107000"/>
              </a:lnSpc>
              <a:spcBef>
                <a:spcPts val="0"/>
              </a:spcBef>
              <a:spcAft>
                <a:spcPts val="800"/>
              </a:spcAft>
              <a:buFont typeface="Aptos" panose="020B0004020202020204" pitchFamily="34" charset="0"/>
              <a:buChar char="-"/>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Bef>
                <a:spcPts val="0"/>
              </a:spcBef>
              <a:spcAft>
                <a:spcPts val="800"/>
              </a:spcAft>
              <a:buFont typeface="Aptos" panose="020B0004020202020204" pitchFamily="34" charset="0"/>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EXAMPLE</a:t>
            </a:r>
          </a:p>
        </p:txBody>
      </p:sp>
      <p:sp>
        <p:nvSpPr>
          <p:cNvPr id="4" name="Slide Number Placeholder 3"/>
          <p:cNvSpPr>
            <a:spLocks noGrp="1"/>
          </p:cNvSpPr>
          <p:nvPr>
            <p:ph type="sldNum" sz="quarter" idx="5"/>
          </p:nvPr>
        </p:nvSpPr>
        <p:spPr/>
        <p:txBody>
          <a:bodyPr/>
          <a:lstStyle/>
          <a:p>
            <a:fld id="{39D02898-78BC-E342-9BDD-1113C00BAD4C}" type="slidenum">
              <a:rPr lang="en-US" smtClean="0"/>
              <a:t>8</a:t>
            </a:fld>
            <a:endParaRPr lang="en-US"/>
          </a:p>
        </p:txBody>
      </p:sp>
    </p:spTree>
    <p:extLst>
      <p:ext uri="{BB962C8B-B14F-4D97-AF65-F5344CB8AC3E}">
        <p14:creationId xmlns:p14="http://schemas.microsoft.com/office/powerpoint/2010/main" val="3633421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Opportunity to tell them everything we want them to know</a:t>
            </a:r>
          </a:p>
          <a:p>
            <a:r>
              <a:rPr lang="en-US" dirty="0"/>
              <a:t>True to brand</a:t>
            </a:r>
          </a:p>
          <a:p>
            <a:r>
              <a:rPr lang="en-US" dirty="0"/>
              <a:t>Understand and Communicate what is needed</a:t>
            </a:r>
          </a:p>
          <a:p>
            <a:r>
              <a:rPr lang="en-US" dirty="0"/>
              <a:t>Explain why we might want to be more flexible</a:t>
            </a:r>
          </a:p>
          <a:p>
            <a:endParaRPr lang="en-US" dirty="0"/>
          </a:p>
          <a:p>
            <a:pPr marL="0" marR="0">
              <a:lnSpc>
                <a:spcPct val="107000"/>
              </a:lnSpc>
              <a:spcBef>
                <a:spcPts val="0"/>
              </a:spcBef>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 work we do to create our brand helps bring people to us, it hopefully either gets their interest and brings them to us looking for a job OR it builds a positive opinion of us for them, so that when we find them with our jobs, they want to take a look.</a:t>
            </a:r>
          </a:p>
          <a:p>
            <a:pPr marL="0" marR="0">
              <a:lnSpc>
                <a:spcPct val="107000"/>
              </a:lnSpc>
              <a:spcBef>
                <a:spcPts val="0"/>
              </a:spcBef>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Now that we have their attention we need to keep it- and this is where the more specific details of our offerings show up. </a:t>
            </a:r>
          </a:p>
          <a:p>
            <a:pPr marL="0" marR="0">
              <a:lnSpc>
                <a:spcPct val="107000"/>
              </a:lnSpc>
              <a:spcBef>
                <a:spcPts val="0"/>
              </a:spcBef>
              <a:spcAft>
                <a:spcPts val="800"/>
              </a:spcAf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Job postings/descriptions: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This is our opportunity to tell the candidate everything they want to know about the job</a:t>
            </a:r>
          </a:p>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But don’t forget to stay true to the brand we are working so hard to build</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 best job postings still include information about the organization, that employer value proposition or another statement would fit right at the top</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Could also just be woven into the summary or description of the job</a:t>
            </a:r>
          </a:p>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There are some things that we have to say here:</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Minimum requirements</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Specific duties</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Pay or Pay range</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Hours or schedule information</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Location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etc</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Differentiate between the things we NEED in a great candidate, and things we would prefer</a:t>
            </a:r>
          </a:p>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Is this a job where we are more open to training the right person?</a:t>
            </a:r>
          </a:p>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Do we have initiatives to support? such as DEI goals are important in some organizations, hiring people from your tribe or nation might be a strategic goal as well</a:t>
            </a:r>
          </a:p>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Studies show that people from demographic groups that might sometimes be called underrepresented or minority including people of color, but also women, or those with disabilities or other are much less likely to apply for a job that doesn’t CLEARLY meet their need, or that they aren’t FULLY qualified for. I’ll explain…</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Education- is this something absolutely mandatory? Maybe we are hiring an accountant and they MUST be a CPA, or maybe it’s a grant funded program that dictates a certain degree must be obtained, in those cases we don’t have a lot of wiggle room here. But maybe we are looking for someone in a general professional job, it could be for HR role, where the level of the role would usually ask for a degree, but we want to have the door open to people from those targeted groups to apply if maybe they aren’t all the way there. We could make a bold statement saying that we encourage people to apply even if they do not fully meet all requirements, or we’ve all seen language like a degree OR THE ABILITY TO ATTAIN one is needed.</a:t>
            </a:r>
          </a:p>
          <a:p>
            <a:pPr marL="742950" marR="0" lvl="1" indent="-285750">
              <a:lnSpc>
                <a:spcPct val="107000"/>
              </a:lnSpc>
              <a:spcBef>
                <a:spcPts val="0"/>
              </a:spcBef>
              <a:spcAft>
                <a:spcPts val="80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Pay or Range- a lot of states now mandate this but it’s important even if you operate either in a state that does not or under a sovereign status to at least understand the why. When there is a range you want to provide the full range that you are willing to pay. If you know you COULD got to $80k, but you would like to pay $65k…be prepared to only get $65k candidates. You might have been just short of someone incredible for your role in what you posted but could have absolutely landed them. Don’t discourage great talent.</a:t>
            </a:r>
          </a:p>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10</a:t>
            </a:fld>
            <a:endParaRPr lang="en-US"/>
          </a:p>
        </p:txBody>
      </p:sp>
    </p:spTree>
    <p:extLst>
      <p:ext uri="{BB962C8B-B14F-4D97-AF65-F5344CB8AC3E}">
        <p14:creationId xmlns:p14="http://schemas.microsoft.com/office/powerpoint/2010/main" val="177161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This will be different depending on volume and level of the roles but there are some things that you should stay consistent with:</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Your brand</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Your voice</a:t>
            </a:r>
          </a:p>
          <a:p>
            <a:pPr marL="742950" marR="0" lvl="1" indent="-285750">
              <a:lnSpc>
                <a:spcPct val="107000"/>
              </a:lnSpc>
              <a:spcBef>
                <a:spcPts val="0"/>
              </a:spcBef>
              <a:spcAft>
                <a:spcPts val="80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Your EVP</a:t>
            </a:r>
          </a:p>
          <a:p>
            <a:pPr marL="0" marR="0">
              <a:lnSpc>
                <a:spcPct val="107000"/>
              </a:lnSpc>
              <a:spcBef>
                <a:spcPts val="0"/>
              </a:spcBef>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They should all be consistent in whatever message you are sending or whichever vehicle you using.</a:t>
            </a:r>
          </a:p>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Entry level/high volume roles</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If we’ve done our work here in building a brand and creating good postings this can be fairly passive</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We need to post the job on the right job boards (Indeed,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etc</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hang the announcement on the right bulletin boards (local job centers, schools, other places people gather), and send our openings to the right partners (workforce development agencies, colleges,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etc</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We need to have a process that is responsive</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How do we connect with all applicants?- Recruiters are prepared to speak to the job in detail, and have the ability to communicate quickly</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How quickly can we have a candidate in for interview? Hire? </a:t>
            </a:r>
          </a:p>
          <a:p>
            <a:pPr marL="457200" marR="0">
              <a:lnSpc>
                <a:spcPct val="107000"/>
              </a:lnSpc>
              <a:spcBef>
                <a:spcPts val="0"/>
              </a:spcBef>
              <a:spcAft>
                <a:spcPts val="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Management/Professional or One of One roles</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Candidates arrive in one of two ways</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They find us- LinkedIn, Indeed, our jobs page, referred by an employee, referred by a business</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We find them- resume search, solicit partners, other networking</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 initial contact is most important</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Recruiters need to be able to speak your brand, communicate your EVP, and know the role inside and out</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They understand not only the requirements and duties, but where the role fits into the organizations larger mission- the impact a hire will have</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They understand the requirements as well as which are preferred and what if any exceptions can be made</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This is both your one shot to understand if this candidate is someone you should spend time and effort on, as well as your one shot to sell a candidate on why they should want this role -mutual sale</a:t>
            </a:r>
          </a:p>
          <a:p>
            <a:pPr marL="1600200" marR="0" lvl="3" indent="-228600">
              <a:lnSpc>
                <a:spcPct val="107000"/>
              </a:lnSpc>
              <a:spcBef>
                <a:spcPts val="0"/>
              </a:spcBef>
              <a:spcAft>
                <a:spcPts val="0"/>
              </a:spcAft>
              <a:buFont typeface="Symbol" panose="05050102010706020507" pitchFamily="18" charset="2"/>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Create a network of people who will refer</a:t>
            </a:r>
          </a:p>
          <a:p>
            <a:pPr marL="1600200" marR="0" lvl="3" indent="-228600">
              <a:lnSpc>
                <a:spcPct val="107000"/>
              </a:lnSpc>
              <a:spcBef>
                <a:spcPts val="0"/>
              </a:spcBef>
              <a:spcAft>
                <a:spcPts val="0"/>
              </a:spcAft>
              <a:buFont typeface="Symbol" panose="05050102010706020507" pitchFamily="18" charset="2"/>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Create a funnel of people who may be great candidates for future roles</a:t>
            </a:r>
          </a:p>
          <a:p>
            <a:pPr marL="742950" marR="0" lvl="1" indent="-285750">
              <a:lnSpc>
                <a:spcPct val="107000"/>
              </a:lnSpc>
              <a:spcBef>
                <a:spcPts val="0"/>
              </a:spcBef>
              <a:spcAft>
                <a:spcPts val="80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Understand and communicate your process (1 interview, a panel, multiple rounds, who will they be meeting, anything they should prepare, assessments that will occur, expectation of timeline)</a:t>
            </a:r>
          </a:p>
          <a:p>
            <a:r>
              <a:rPr lang="en-US" sz="1100" dirty="0">
                <a:effectLst/>
                <a:latin typeface="Aptos" panose="020B0004020202020204" pitchFamily="34" charset="0"/>
                <a:ea typeface="Aptos" panose="020B0004020202020204" pitchFamily="34" charset="0"/>
                <a:cs typeface="Times New Roman" panose="02020603050405020304" pitchFamily="18" charset="0"/>
              </a:rPr>
              <a:t>Deliver on the promise, the candidate experience is extremely important, you will choose not to hire many more people than you will actually hire. Leave them with a positive experience and a good story to tell</a:t>
            </a:r>
            <a:endParaRPr lang="en-US" dirty="0"/>
          </a:p>
          <a:p>
            <a:endParaRPr lang="en-US" dirty="0"/>
          </a:p>
          <a:p>
            <a:endParaRPr lang="en-US" dirty="0"/>
          </a:p>
          <a:p>
            <a:r>
              <a:rPr lang="en-US" dirty="0"/>
              <a:t>**Importance of candidate experience- tie to next slide</a:t>
            </a:r>
          </a:p>
        </p:txBody>
      </p:sp>
      <p:sp>
        <p:nvSpPr>
          <p:cNvPr id="4" name="Slide Number Placeholder 3"/>
          <p:cNvSpPr>
            <a:spLocks noGrp="1"/>
          </p:cNvSpPr>
          <p:nvPr>
            <p:ph type="sldNum" sz="quarter" idx="5"/>
          </p:nvPr>
        </p:nvSpPr>
        <p:spPr/>
        <p:txBody>
          <a:bodyPr/>
          <a:lstStyle/>
          <a:p>
            <a:fld id="{39D02898-78BC-E342-9BDD-1113C00BAD4C}" type="slidenum">
              <a:rPr lang="en-US" smtClean="0"/>
              <a:t>11</a:t>
            </a:fld>
            <a:endParaRPr lang="en-US"/>
          </a:p>
        </p:txBody>
      </p:sp>
    </p:spTree>
    <p:extLst>
      <p:ext uri="{BB962C8B-B14F-4D97-AF65-F5344CB8AC3E}">
        <p14:creationId xmlns:p14="http://schemas.microsoft.com/office/powerpoint/2010/main" val="1328599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Fitting your process to the role</a:t>
            </a:r>
          </a:p>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Should this job be a one step decision?</a:t>
            </a:r>
          </a:p>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Does it require input from multiple stakeholders?</a:t>
            </a:r>
          </a:p>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Who will be involved?</a:t>
            </a:r>
          </a:p>
          <a:p>
            <a:pPr marL="342900" marR="0" lvl="0" indent="-342900">
              <a:lnSpc>
                <a:spcPct val="107000"/>
              </a:lnSpc>
              <a:spcBef>
                <a:spcPts val="0"/>
              </a:spcBef>
              <a:spcAft>
                <a:spcPts val="80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What do you need to learn to make the right decision?</a:t>
            </a:r>
          </a:p>
          <a:p>
            <a:pPr marL="0" marR="0">
              <a:lnSpc>
                <a:spcPct val="107000"/>
              </a:lnSpc>
              <a:spcBef>
                <a:spcPts val="0"/>
              </a:spcBef>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Entry Level</a:t>
            </a:r>
          </a:p>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There is a difference here- not all entry level roles are high volume</a:t>
            </a:r>
          </a:p>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High volume roles should have the most simple process</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QR code to schedule</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Walk in interview</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Automate where possible</a:t>
            </a:r>
          </a:p>
          <a:p>
            <a:pPr marL="342900" marR="0" lvl="0" indent="-342900">
              <a:lnSpc>
                <a:spcPct val="107000"/>
              </a:lnSpc>
              <a:spcBef>
                <a:spcPts val="0"/>
              </a:spcBef>
              <a:spcAft>
                <a:spcPts val="0"/>
              </a:spcAft>
              <a:buFont typeface="Aptos" panose="020B00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Entry level may need more specifics but should still be efficient</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Candidates have many options</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ROI of time/effort</a:t>
            </a:r>
          </a:p>
          <a:p>
            <a:pPr marL="742950" marR="0" lvl="1" indent="-285750">
              <a:lnSpc>
                <a:spcPct val="107000"/>
              </a:lnSpc>
              <a:spcBef>
                <a:spcPts val="0"/>
              </a:spcBef>
              <a:spcAft>
                <a:spcPts val="80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Impact of the role</a:t>
            </a:r>
          </a:p>
          <a:p>
            <a:pPr marL="0" marR="0">
              <a:lnSpc>
                <a:spcPct val="107000"/>
              </a:lnSpc>
              <a:spcBef>
                <a:spcPts val="0"/>
              </a:spcBef>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Professional/</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Mgmt</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Level is important, a department or team manager may be a quicker decision</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An executive can be months long selection process</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Pre determine the process- communicate it to candidates</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Craft questions to determine the competencies</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Engage stakeholders as SME for those competencies</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Work with collaborators or client/customers</a:t>
            </a:r>
          </a:p>
          <a:p>
            <a:pPr marL="742950" marR="0" lvl="1" indent="-285750">
              <a:lnSpc>
                <a:spcPct val="107000"/>
              </a:lnSpc>
              <a:spcBef>
                <a:spcPts val="0"/>
              </a:spcBef>
              <a:spcAft>
                <a:spcPts val="80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Determine ultimate decision-making authority</a:t>
            </a:r>
          </a:p>
          <a:p>
            <a:pPr marL="342900" marR="0" lvl="0" indent="-342900">
              <a:lnSpc>
                <a:spcPct val="107000"/>
              </a:lnSpc>
              <a:spcBef>
                <a:spcPts val="0"/>
              </a:spcBef>
              <a:spcAft>
                <a:spcPts val="800"/>
              </a:spcAft>
              <a:buFont typeface="Aptos" panose="020B0004020202020204" pitchFamily="34" charset="0"/>
              <a:buChar char="-"/>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Bef>
                <a:spcPts val="0"/>
              </a:spcBef>
              <a:spcAft>
                <a:spcPts val="800"/>
              </a:spcAft>
              <a:buFont typeface="Aptos" panose="020B0004020202020204" pitchFamily="34" charset="0"/>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**Importance of candidate experience- tie to next slide</a:t>
            </a:r>
          </a:p>
          <a:p>
            <a:endParaRPr lang="en-US" dirty="0"/>
          </a:p>
          <a:p>
            <a:endParaRPr lang="en-US" dirty="0"/>
          </a:p>
        </p:txBody>
      </p:sp>
      <p:sp>
        <p:nvSpPr>
          <p:cNvPr id="4" name="Slide Number Placeholder 3"/>
          <p:cNvSpPr>
            <a:spLocks noGrp="1"/>
          </p:cNvSpPr>
          <p:nvPr>
            <p:ph type="sldNum" sz="quarter" idx="5"/>
          </p:nvPr>
        </p:nvSpPr>
        <p:spPr/>
        <p:txBody>
          <a:bodyPr/>
          <a:lstStyle/>
          <a:p>
            <a:fld id="{39D02898-78BC-E342-9BDD-1113C00BAD4C}" type="slidenum">
              <a:rPr lang="en-US" smtClean="0"/>
              <a:t>12</a:t>
            </a:fld>
            <a:endParaRPr lang="en-US"/>
          </a:p>
        </p:txBody>
      </p:sp>
    </p:spTree>
    <p:extLst>
      <p:ext uri="{BB962C8B-B14F-4D97-AF65-F5344CB8AC3E}">
        <p14:creationId xmlns:p14="http://schemas.microsoft.com/office/powerpoint/2010/main" val="1854542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6ABBAC-7486-4D45-A79F-A9577B4B4527}"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477477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ABBAC-7486-4D45-A79F-A9577B4B4527}"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212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24336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151389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74518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6ABBAC-7486-4D45-A79F-A9577B4B4527}" type="datetimeFigureOut">
              <a:rPr lang="en-US" smtClean="0"/>
              <a:t>8/28/2024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376560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6ABBAC-7486-4D45-A79F-A9577B4B4527}" type="datetimeFigureOut">
              <a:rPr lang="en-US" smtClean="0"/>
              <a:t>8/28/2024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216793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ABBAC-7486-4D45-A79F-A9577B4B4527}"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297588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ABBAC-7486-4D45-A79F-A9577B4B4527}"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44031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79973B2-908B-9456-142C-2334362733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6213" y="731520"/>
            <a:ext cx="10616187" cy="1306222"/>
          </a:xfrm>
        </p:spPr>
        <p:txBody>
          <a:bodyPr>
            <a:noAutofit/>
          </a:bodyPr>
          <a:lstStyle>
            <a:lvl1pPr>
              <a:lnSpc>
                <a:spcPct val="101000"/>
              </a:lnSpc>
              <a:spcBef>
                <a:spcPts val="700"/>
              </a:spcBef>
              <a:spcAft>
                <a:spcPts val="700"/>
              </a:spcAft>
              <a:defRPr sz="5400" baseline="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p:cNvSpPr>
            <a:spLocks noGrp="1"/>
          </p:cNvSpPr>
          <p:nvPr>
            <p:ph idx="1"/>
          </p:nvPr>
        </p:nvSpPr>
        <p:spPr>
          <a:xfrm>
            <a:off x="960120" y="2587752"/>
            <a:ext cx="3694176" cy="3258102"/>
          </a:xfrm>
        </p:spPr>
        <p:txBody>
          <a:bodyPr/>
          <a:lstStyle>
            <a:lvl1pPr>
              <a:defRPr sz="36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p:txBody>
      </p:sp>
      <p:sp>
        <p:nvSpPr>
          <p:cNvPr id="14" name="Picture Placeholder 13"/>
          <p:cNvSpPr>
            <a:spLocks noGrp="1"/>
          </p:cNvSpPr>
          <p:nvPr>
            <p:ph type="pic" sz="quarter" idx="14"/>
          </p:nvPr>
        </p:nvSpPr>
        <p:spPr>
          <a:xfrm>
            <a:off x="5297764" y="2265363"/>
            <a:ext cx="3479524" cy="3951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16" name="Picture Placeholder 15"/>
          <p:cNvSpPr>
            <a:spLocks noGrp="1"/>
          </p:cNvSpPr>
          <p:nvPr>
            <p:ph type="pic" sz="quarter" idx="15"/>
          </p:nvPr>
        </p:nvSpPr>
        <p:spPr>
          <a:xfrm>
            <a:off x="8777288" y="2265363"/>
            <a:ext cx="3414712" cy="3951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965547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884C01DA-BDE0-8BCD-6554-4B70596DAC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351993" y="2501053"/>
            <a:ext cx="7136064" cy="1700784"/>
          </a:xfrm>
        </p:spPr>
        <p:txBody>
          <a:bodyPr>
            <a:noAutofit/>
          </a:bodyPr>
          <a:lstStyle>
            <a:lvl1pPr>
              <a:lnSpc>
                <a:spcPct val="101000"/>
              </a:lnSpc>
              <a:spcBef>
                <a:spcPts val="700"/>
              </a:spcBef>
              <a:spcAft>
                <a:spcPts val="700"/>
              </a:spcAft>
              <a:defRPr sz="5400" baseline="0">
                <a:latin typeface="Arial" panose="020B0604020202020204" pitchFamily="34" charset="0"/>
                <a:cs typeface="Arial" panose="020B0604020202020204" pitchFamily="34" charset="0"/>
              </a:defRPr>
            </a:lvl1pPr>
          </a:lstStyle>
          <a:p>
            <a:r>
              <a:rPr lang="en-US"/>
              <a:t>Click to edit Master title style</a:t>
            </a:r>
          </a:p>
        </p:txBody>
      </p:sp>
      <p:sp>
        <p:nvSpPr>
          <p:cNvPr id="16" name="Picture Placeholder 15"/>
          <p:cNvSpPr>
            <a:spLocks noGrp="1"/>
          </p:cNvSpPr>
          <p:nvPr>
            <p:ph type="pic" sz="quarter" idx="15"/>
          </p:nvPr>
        </p:nvSpPr>
        <p:spPr>
          <a:xfrm>
            <a:off x="703942" y="1225484"/>
            <a:ext cx="3343187" cy="3951807"/>
          </a:xfrm>
        </p:spPr>
        <p:txBody>
          <a:bodyPr/>
          <a:lstStyle>
            <a:lvl1pPr>
              <a:defRPr>
                <a:latin typeface="Arial" panose="020B0604020202020204" pitchFamily="34" charset="0"/>
                <a:cs typeface="Arial" panose="020B0604020202020204" pitchFamily="34" charset="0"/>
              </a:defRPr>
            </a:lvl1pPr>
          </a:lstStyle>
          <a:p>
            <a:pPr lvl="0"/>
            <a:r>
              <a:rPr lang="en-US" noProof="0"/>
              <a:t>Click icon to add picture</a:t>
            </a:r>
          </a:p>
        </p:txBody>
      </p:sp>
      <p:sp>
        <p:nvSpPr>
          <p:cNvPr id="7" name="Content Placeholder 2"/>
          <p:cNvSpPr>
            <a:spLocks noGrp="1"/>
          </p:cNvSpPr>
          <p:nvPr>
            <p:ph idx="1"/>
          </p:nvPr>
        </p:nvSpPr>
        <p:spPr>
          <a:xfrm>
            <a:off x="4547779"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Content Placeholder 2"/>
          <p:cNvSpPr>
            <a:spLocks noGrp="1"/>
          </p:cNvSpPr>
          <p:nvPr>
            <p:ph idx="16"/>
          </p:nvPr>
        </p:nvSpPr>
        <p:spPr>
          <a:xfrm>
            <a:off x="6984437"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Content Placeholder 2"/>
          <p:cNvSpPr>
            <a:spLocks noGrp="1"/>
          </p:cNvSpPr>
          <p:nvPr>
            <p:ph idx="17"/>
          </p:nvPr>
        </p:nvSpPr>
        <p:spPr>
          <a:xfrm>
            <a:off x="9421095"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67578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DD6ABBAC-7486-4D45-A79F-A9577B4B4527}"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17228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3 column ">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F00A2D30-FB39-71D4-F3D5-C9FB947D065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p:txBody>
          <a:bodyPr/>
          <a:lstStyle>
            <a:lvl1pPr>
              <a:defRPr sz="54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60121" y="2587752"/>
            <a:ext cx="3236976" cy="892048"/>
          </a:xfrm>
        </p:spPr>
        <p:txBody>
          <a:bodyPr anchor="ctr">
            <a:noAutofit/>
          </a:bodyPr>
          <a:lstStyle>
            <a:lvl1pPr marL="0" indent="0">
              <a:buNone/>
              <a:defRPr sz="2000" b="0"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60120" y="3594538"/>
            <a:ext cx="3236976" cy="2586806"/>
          </a:xfrm>
        </p:spPr>
        <p:txBody>
          <a:bodyPr/>
          <a:lstStyle>
            <a:lvl1pPr marL="342900" indent="-342900">
              <a:buFont typeface="Arial" panose="020B0604020202020204" pitchFamily="34" charset="0"/>
              <a:buChar char="•"/>
              <a:defRPr sz="1700">
                <a:latin typeface="Arial" panose="020B0604020202020204" pitchFamily="34" charset="0"/>
                <a:cs typeface="Arial" panose="020B0604020202020204" pitchFamily="34" charset="0"/>
              </a:defRPr>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5" name="Text Placeholder 4"/>
          <p:cNvSpPr>
            <a:spLocks noGrp="1"/>
          </p:cNvSpPr>
          <p:nvPr>
            <p:ph type="body" sz="quarter" idx="3"/>
          </p:nvPr>
        </p:nvSpPr>
        <p:spPr>
          <a:xfrm>
            <a:off x="4477512" y="2587752"/>
            <a:ext cx="3236976" cy="892048"/>
          </a:xfrm>
        </p:spPr>
        <p:txBody>
          <a:bodyPr anchor="ctr">
            <a:noAutofit/>
          </a:bodyPr>
          <a:lstStyle>
            <a:lvl1pPr marL="0" indent="0">
              <a:buNone/>
              <a:defRPr sz="2000" b="0"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77512" y="3594538"/>
            <a:ext cx="3236976" cy="2586806"/>
          </a:xfrm>
        </p:spPr>
        <p:txBody>
          <a:bodyPr/>
          <a:lstStyle>
            <a:lvl1pPr marL="342900" indent="-342900">
              <a:buFont typeface="Arial" panose="020B0604020202020204" pitchFamily="34" charset="0"/>
              <a:buChar char="•"/>
              <a:defRPr sz="1700">
                <a:latin typeface="Arial" panose="020B0604020202020204" pitchFamily="34" charset="0"/>
                <a:cs typeface="Arial" panose="020B0604020202020204" pitchFamily="34" charset="0"/>
              </a:defRPr>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14" name="Text Placeholder 4"/>
          <p:cNvSpPr>
            <a:spLocks noGrp="1"/>
          </p:cNvSpPr>
          <p:nvPr>
            <p:ph type="body" sz="quarter" idx="13"/>
          </p:nvPr>
        </p:nvSpPr>
        <p:spPr>
          <a:xfrm>
            <a:off x="7994903" y="2587752"/>
            <a:ext cx="3236976" cy="892048"/>
          </a:xfrm>
        </p:spPr>
        <p:txBody>
          <a:bodyPr anchor="ctr"/>
          <a:lstStyle>
            <a:lvl1pPr marL="0" indent="0">
              <a:buNone/>
              <a:defRPr sz="2000" b="0"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p:cNvSpPr>
            <a:spLocks noGrp="1"/>
          </p:cNvSpPr>
          <p:nvPr>
            <p:ph sz="quarter" idx="14"/>
          </p:nvPr>
        </p:nvSpPr>
        <p:spPr>
          <a:xfrm>
            <a:off x="7994903" y="3594538"/>
            <a:ext cx="3236976" cy="2586806"/>
          </a:xfrm>
        </p:spPr>
        <p:txBody>
          <a:bodyPr/>
          <a:lstStyle>
            <a:lvl1pPr marL="342900" indent="-342900">
              <a:buFont typeface="Arial" panose="020B0604020202020204" pitchFamily="34" charset="0"/>
              <a:buChar char="•"/>
              <a:defRPr sz="1700">
                <a:latin typeface="Arial" panose="020B0604020202020204" pitchFamily="34" charset="0"/>
                <a:cs typeface="Arial" panose="020B0604020202020204" pitchFamily="34" charset="0"/>
              </a:defRPr>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Tree>
    <p:extLst>
      <p:ext uri="{BB962C8B-B14F-4D97-AF65-F5344CB8AC3E}">
        <p14:creationId xmlns:p14="http://schemas.microsoft.com/office/powerpoint/2010/main" val="1925261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6ABBAC-7486-4D45-A79F-A9577B4B4527}"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789320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DD6ABBAC-7486-4D45-A79F-A9577B4B4527}"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2305463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909183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6ABBAC-7486-4D45-A79F-A9577B4B4527}"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781490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6ABBAC-7486-4D45-A79F-A9577B4B4527}" type="datetimeFigureOut">
              <a:rPr lang="en-US" smtClean="0"/>
              <a:t>8/28/2024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093003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DD6ABBAC-7486-4D45-A79F-A9577B4B4527}" type="datetimeFigureOut">
              <a:rPr lang="en-US" smtClean="0"/>
              <a:t>8/28/2024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2274806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D6ABBAC-7486-4D45-A79F-A9577B4B4527}" type="datetimeFigureOut">
              <a:rPr lang="en-US" smtClean="0"/>
              <a:t>8/28/2024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413778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D6ABBAC-7486-4D45-A79F-A9577B4B4527}" type="datetimeFigureOut">
              <a:rPr lang="en-US" smtClean="0"/>
              <a:t>8/28/2024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879412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ABBAC-7486-4D45-A79F-A9577B4B4527}"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151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167257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ABBAC-7486-4D45-A79F-A9577B4B4527}"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797367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2079693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3013817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4271673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6ABBAC-7486-4D45-A79F-A9577B4B4527}" type="datetimeFigureOut">
              <a:rPr lang="en-US" smtClean="0"/>
              <a:t>8/28/2024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211330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6ABBAC-7486-4D45-A79F-A9577B4B4527}" type="datetimeFigureOut">
              <a:rPr lang="en-US" smtClean="0"/>
              <a:t>8/28/2024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1644739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ABBAC-7486-4D45-A79F-A9577B4B4527}"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4965594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ABBAC-7486-4D45-A79F-A9577B4B4527}"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2235563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79973B2-908B-9456-142C-2334362733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6213" y="731520"/>
            <a:ext cx="10616187" cy="1306222"/>
          </a:xfrm>
        </p:spPr>
        <p:txBody>
          <a:bodyPr>
            <a:noAutofit/>
          </a:bodyPr>
          <a:lstStyle>
            <a:lvl1pPr>
              <a:lnSpc>
                <a:spcPct val="101000"/>
              </a:lnSpc>
              <a:spcBef>
                <a:spcPts val="700"/>
              </a:spcBef>
              <a:spcAft>
                <a:spcPts val="700"/>
              </a:spcAft>
              <a:defRPr sz="5400" baseline="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p:cNvSpPr>
            <a:spLocks noGrp="1"/>
          </p:cNvSpPr>
          <p:nvPr>
            <p:ph idx="1"/>
          </p:nvPr>
        </p:nvSpPr>
        <p:spPr>
          <a:xfrm>
            <a:off x="960120" y="2587752"/>
            <a:ext cx="3694176" cy="3258102"/>
          </a:xfrm>
        </p:spPr>
        <p:txBody>
          <a:bodyPr/>
          <a:lstStyle>
            <a:lvl1pPr>
              <a:defRPr sz="36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p:txBody>
      </p:sp>
      <p:sp>
        <p:nvSpPr>
          <p:cNvPr id="14" name="Picture Placeholder 13"/>
          <p:cNvSpPr>
            <a:spLocks noGrp="1"/>
          </p:cNvSpPr>
          <p:nvPr>
            <p:ph type="pic" sz="quarter" idx="14"/>
          </p:nvPr>
        </p:nvSpPr>
        <p:spPr>
          <a:xfrm>
            <a:off x="5297764" y="2265363"/>
            <a:ext cx="3479524" cy="3951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16" name="Picture Placeholder 15"/>
          <p:cNvSpPr>
            <a:spLocks noGrp="1"/>
          </p:cNvSpPr>
          <p:nvPr>
            <p:ph type="pic" sz="quarter" idx="15"/>
          </p:nvPr>
        </p:nvSpPr>
        <p:spPr>
          <a:xfrm>
            <a:off x="8777288" y="2265363"/>
            <a:ext cx="3414712" cy="3951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24088057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23" name="Picture Placeholder 22"/>
          <p:cNvSpPr>
            <a:spLocks noGrp="1"/>
          </p:cNvSpPr>
          <p:nvPr>
            <p:ph type="pic" sz="quarter" idx="13"/>
          </p:nvPr>
        </p:nvSpPr>
        <p:spPr>
          <a:xfrm>
            <a:off x="1066800" y="3048000"/>
            <a:ext cx="1790700" cy="1790700"/>
          </a:xfrm>
        </p:spPr>
        <p:txBody>
          <a:bodyPr>
            <a:noAutofit/>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4" name="Picture Placeholder 22"/>
          <p:cNvSpPr>
            <a:spLocks noGrp="1"/>
          </p:cNvSpPr>
          <p:nvPr>
            <p:ph type="pic" sz="quarter" idx="14"/>
          </p:nvPr>
        </p:nvSpPr>
        <p:spPr>
          <a:xfrm>
            <a:off x="3821762" y="3048000"/>
            <a:ext cx="1790700" cy="17907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5" name="Picture Placeholder 22"/>
          <p:cNvSpPr>
            <a:spLocks noGrp="1"/>
          </p:cNvSpPr>
          <p:nvPr>
            <p:ph type="pic" sz="quarter" idx="15"/>
          </p:nvPr>
        </p:nvSpPr>
        <p:spPr>
          <a:xfrm>
            <a:off x="6576021" y="3048000"/>
            <a:ext cx="1790700" cy="17907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6" name="Picture Placeholder 22"/>
          <p:cNvSpPr>
            <a:spLocks noGrp="1"/>
          </p:cNvSpPr>
          <p:nvPr>
            <p:ph type="pic" sz="quarter" idx="16"/>
          </p:nvPr>
        </p:nvSpPr>
        <p:spPr>
          <a:xfrm>
            <a:off x="9334500" y="3048000"/>
            <a:ext cx="1790700" cy="17907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8" name="Text Placeholder 27"/>
          <p:cNvSpPr>
            <a:spLocks noGrp="1"/>
          </p:cNvSpPr>
          <p:nvPr>
            <p:ph type="body" sz="quarter" idx="17"/>
          </p:nvPr>
        </p:nvSpPr>
        <p:spPr>
          <a:xfrm>
            <a:off x="1066800" y="5124103"/>
            <a:ext cx="1790700" cy="350292"/>
          </a:xfrm>
        </p:spPr>
        <p:txBody>
          <a:bodyPr>
            <a:noAutofit/>
          </a:bodyPr>
          <a:lstStyle>
            <a:lvl1pPr algn="ctr">
              <a:defRPr lang="en-US" sz="12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a:t>
            </a:r>
          </a:p>
        </p:txBody>
      </p:sp>
      <p:sp>
        <p:nvSpPr>
          <p:cNvPr id="29" name="Text Placeholder 27"/>
          <p:cNvSpPr>
            <a:spLocks noGrp="1"/>
          </p:cNvSpPr>
          <p:nvPr>
            <p:ph type="body" sz="quarter" idx="18"/>
          </p:nvPr>
        </p:nvSpPr>
        <p:spPr>
          <a:xfrm>
            <a:off x="1059063" y="5584652"/>
            <a:ext cx="1790700" cy="350292"/>
          </a:xfrm>
        </p:spPr>
        <p:txBody>
          <a:bodyPr>
            <a:noAutofit/>
          </a:bodyPr>
          <a:lstStyle>
            <a:lvl1pPr algn="ctr">
              <a:defRPr lang="en-US" sz="10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 text styles</a:t>
            </a:r>
          </a:p>
        </p:txBody>
      </p:sp>
      <p:sp>
        <p:nvSpPr>
          <p:cNvPr id="30" name="Text Placeholder 27"/>
          <p:cNvSpPr>
            <a:spLocks noGrp="1"/>
          </p:cNvSpPr>
          <p:nvPr>
            <p:ph type="body" sz="quarter" idx="19"/>
          </p:nvPr>
        </p:nvSpPr>
        <p:spPr>
          <a:xfrm>
            <a:off x="3821762" y="5124103"/>
            <a:ext cx="1790700" cy="350292"/>
          </a:xfrm>
        </p:spPr>
        <p:txBody>
          <a:bodyPr>
            <a:noAutofit/>
          </a:bodyPr>
          <a:lstStyle>
            <a:lvl1pPr algn="ctr">
              <a:defRPr lang="en-US" sz="12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a:t>
            </a:r>
          </a:p>
        </p:txBody>
      </p:sp>
      <p:sp>
        <p:nvSpPr>
          <p:cNvPr id="31" name="Text Placeholder 27"/>
          <p:cNvSpPr>
            <a:spLocks noGrp="1"/>
          </p:cNvSpPr>
          <p:nvPr>
            <p:ph type="body" sz="quarter" idx="20"/>
          </p:nvPr>
        </p:nvSpPr>
        <p:spPr>
          <a:xfrm>
            <a:off x="3817542" y="5584652"/>
            <a:ext cx="1790700" cy="350292"/>
          </a:xfrm>
        </p:spPr>
        <p:txBody>
          <a:bodyPr>
            <a:noAutofit/>
          </a:bodyPr>
          <a:lstStyle>
            <a:lvl1pPr algn="ctr">
              <a:defRPr lang="en-US" sz="11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 text styles</a:t>
            </a:r>
          </a:p>
        </p:txBody>
      </p:sp>
      <p:sp>
        <p:nvSpPr>
          <p:cNvPr id="32" name="Text Placeholder 27"/>
          <p:cNvSpPr>
            <a:spLocks noGrp="1"/>
          </p:cNvSpPr>
          <p:nvPr>
            <p:ph type="body" sz="quarter" idx="21"/>
          </p:nvPr>
        </p:nvSpPr>
        <p:spPr>
          <a:xfrm>
            <a:off x="6576021" y="5124103"/>
            <a:ext cx="1790700" cy="350292"/>
          </a:xfrm>
        </p:spPr>
        <p:txBody>
          <a:bodyPr/>
          <a:lstStyle>
            <a:lvl1pPr algn="ctr">
              <a:defRPr lang="en-US" sz="12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a:t>
            </a:r>
          </a:p>
        </p:txBody>
      </p:sp>
      <p:sp>
        <p:nvSpPr>
          <p:cNvPr id="33" name="Text Placeholder 27"/>
          <p:cNvSpPr>
            <a:spLocks noGrp="1"/>
          </p:cNvSpPr>
          <p:nvPr>
            <p:ph type="body" sz="quarter" idx="22"/>
          </p:nvPr>
        </p:nvSpPr>
        <p:spPr>
          <a:xfrm>
            <a:off x="6576021" y="5633567"/>
            <a:ext cx="1790700" cy="350292"/>
          </a:xfrm>
        </p:spPr>
        <p:txBody>
          <a:bodyPr>
            <a:noAutofit/>
          </a:bodyPr>
          <a:lstStyle>
            <a:lvl1pPr algn="ctr">
              <a:defRPr lang="en-US" sz="11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 text styles</a:t>
            </a:r>
          </a:p>
        </p:txBody>
      </p:sp>
      <p:sp>
        <p:nvSpPr>
          <p:cNvPr id="34" name="Text Placeholder 27"/>
          <p:cNvSpPr>
            <a:spLocks noGrp="1"/>
          </p:cNvSpPr>
          <p:nvPr>
            <p:ph type="body" sz="quarter" idx="23"/>
          </p:nvPr>
        </p:nvSpPr>
        <p:spPr>
          <a:xfrm>
            <a:off x="9334500" y="5124103"/>
            <a:ext cx="1790700" cy="350292"/>
          </a:xfrm>
        </p:spPr>
        <p:txBody>
          <a:bodyPr>
            <a:noAutofit/>
          </a:bodyPr>
          <a:lstStyle>
            <a:lvl1pPr algn="ctr">
              <a:defRPr lang="en-US" sz="12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a:t>
            </a:r>
          </a:p>
        </p:txBody>
      </p:sp>
      <p:sp>
        <p:nvSpPr>
          <p:cNvPr id="35" name="Text Placeholder 27"/>
          <p:cNvSpPr>
            <a:spLocks noGrp="1"/>
          </p:cNvSpPr>
          <p:nvPr>
            <p:ph type="body" sz="quarter" idx="24"/>
          </p:nvPr>
        </p:nvSpPr>
        <p:spPr>
          <a:xfrm>
            <a:off x="9334500" y="5641844"/>
            <a:ext cx="1790700" cy="350292"/>
          </a:xfrm>
        </p:spPr>
        <p:txBody>
          <a:bodyPr>
            <a:noAutofit/>
          </a:bodyPr>
          <a:lstStyle>
            <a:lvl1pPr algn="ctr">
              <a:defRPr lang="en-US" sz="11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45040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6ABBAC-7486-4D45-A79F-A9577B4B4527}"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4006579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3 column ">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F00A2D30-FB39-71D4-F3D5-C9FB947D065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p:txBody>
          <a:bodyPr/>
          <a:lstStyle>
            <a:lvl1pPr>
              <a:defRPr sz="54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60121" y="2587752"/>
            <a:ext cx="3236976" cy="892048"/>
          </a:xfrm>
        </p:spPr>
        <p:txBody>
          <a:bodyPr anchor="ctr">
            <a:noAutofit/>
          </a:bodyPr>
          <a:lstStyle>
            <a:lvl1pPr marL="0" indent="0">
              <a:buNone/>
              <a:defRPr sz="2000" b="0"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60120" y="3594538"/>
            <a:ext cx="3236976" cy="2586806"/>
          </a:xfrm>
        </p:spPr>
        <p:txBody>
          <a:bodyPr/>
          <a:lstStyle>
            <a:lvl1pPr marL="342900" indent="-342900">
              <a:buFont typeface="Arial" panose="020B0604020202020204" pitchFamily="34" charset="0"/>
              <a:buChar char="•"/>
              <a:defRPr sz="1700">
                <a:latin typeface="Arial" panose="020B0604020202020204" pitchFamily="34" charset="0"/>
                <a:cs typeface="Arial" panose="020B0604020202020204" pitchFamily="34" charset="0"/>
              </a:defRPr>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5" name="Text Placeholder 4"/>
          <p:cNvSpPr>
            <a:spLocks noGrp="1"/>
          </p:cNvSpPr>
          <p:nvPr>
            <p:ph type="body" sz="quarter" idx="3"/>
          </p:nvPr>
        </p:nvSpPr>
        <p:spPr>
          <a:xfrm>
            <a:off x="4477512" y="2587752"/>
            <a:ext cx="3236976" cy="892048"/>
          </a:xfrm>
        </p:spPr>
        <p:txBody>
          <a:bodyPr anchor="ctr">
            <a:noAutofit/>
          </a:bodyPr>
          <a:lstStyle>
            <a:lvl1pPr marL="0" indent="0">
              <a:buNone/>
              <a:defRPr sz="2000" b="0"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77512" y="3594538"/>
            <a:ext cx="3236976" cy="2586806"/>
          </a:xfrm>
        </p:spPr>
        <p:txBody>
          <a:bodyPr/>
          <a:lstStyle>
            <a:lvl1pPr marL="342900" indent="-342900">
              <a:buFont typeface="Arial" panose="020B0604020202020204" pitchFamily="34" charset="0"/>
              <a:buChar char="•"/>
              <a:defRPr sz="1700">
                <a:latin typeface="Arial" panose="020B0604020202020204" pitchFamily="34" charset="0"/>
                <a:cs typeface="Arial" panose="020B0604020202020204" pitchFamily="34" charset="0"/>
              </a:defRPr>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14" name="Text Placeholder 4"/>
          <p:cNvSpPr>
            <a:spLocks noGrp="1"/>
          </p:cNvSpPr>
          <p:nvPr>
            <p:ph type="body" sz="quarter" idx="13"/>
          </p:nvPr>
        </p:nvSpPr>
        <p:spPr>
          <a:xfrm>
            <a:off x="7994903" y="2587752"/>
            <a:ext cx="3236976" cy="892048"/>
          </a:xfrm>
        </p:spPr>
        <p:txBody>
          <a:bodyPr anchor="ctr"/>
          <a:lstStyle>
            <a:lvl1pPr marL="0" indent="0">
              <a:buNone/>
              <a:defRPr sz="2000" b="0"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p:cNvSpPr>
            <a:spLocks noGrp="1"/>
          </p:cNvSpPr>
          <p:nvPr>
            <p:ph sz="quarter" idx="14"/>
          </p:nvPr>
        </p:nvSpPr>
        <p:spPr>
          <a:xfrm>
            <a:off x="7994903" y="3594538"/>
            <a:ext cx="3236976" cy="2586806"/>
          </a:xfrm>
        </p:spPr>
        <p:txBody>
          <a:bodyPr/>
          <a:lstStyle>
            <a:lvl1pPr marL="342900" indent="-342900">
              <a:buFont typeface="Arial" panose="020B0604020202020204" pitchFamily="34" charset="0"/>
              <a:buChar char="•"/>
              <a:defRPr sz="1700">
                <a:latin typeface="Arial" panose="020B0604020202020204" pitchFamily="34" charset="0"/>
                <a:cs typeface="Arial" panose="020B0604020202020204" pitchFamily="34" charset="0"/>
              </a:defRPr>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Tree>
    <p:extLst>
      <p:ext uri="{BB962C8B-B14F-4D97-AF65-F5344CB8AC3E}">
        <p14:creationId xmlns:p14="http://schemas.microsoft.com/office/powerpoint/2010/main" val="32347307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3F6A9124-A318-3DD2-30F6-222489F48E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4037" y="635000"/>
            <a:ext cx="5171770" cy="2039374"/>
          </a:xfrm>
        </p:spPr>
        <p:txBody>
          <a:bodyPr anchor="b">
            <a:noAutofit/>
          </a:bodyPr>
          <a:lstStyle>
            <a:lvl1pPr>
              <a:lnSpc>
                <a:spcPct val="101000"/>
              </a:lnSpc>
              <a:spcBef>
                <a:spcPts val="700"/>
              </a:spcBef>
              <a:spcAft>
                <a:spcPts val="700"/>
              </a:spcAft>
              <a:defRPr sz="4800" baseline="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Text Placeholder 7"/>
          <p:cNvSpPr>
            <a:spLocks noGrp="1"/>
          </p:cNvSpPr>
          <p:nvPr>
            <p:ph type="body" sz="quarter" idx="18"/>
          </p:nvPr>
        </p:nvSpPr>
        <p:spPr>
          <a:xfrm>
            <a:off x="761998" y="2911475"/>
            <a:ext cx="4500563" cy="3311525"/>
          </a:xfrm>
        </p:spPr>
        <p:txBody>
          <a:bodyPr/>
          <a:lstStyle>
            <a:lvl1pPr>
              <a:defRPr lang="en-US" sz="2200" kern="1200" spc="50" baseline="0" dirty="0" smtClean="0">
                <a:solidFill>
                  <a:schemeClr val="tx1"/>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14" name="Picture Placeholder 13"/>
          <p:cNvSpPr>
            <a:spLocks noGrp="1"/>
          </p:cNvSpPr>
          <p:nvPr>
            <p:ph type="pic" sz="quarter" idx="13"/>
          </p:nvPr>
        </p:nvSpPr>
        <p:spPr>
          <a:xfrm>
            <a:off x="6742113" y="639763"/>
            <a:ext cx="2198687" cy="254635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16" name="Picture Placeholder 15"/>
          <p:cNvSpPr>
            <a:spLocks noGrp="1"/>
          </p:cNvSpPr>
          <p:nvPr>
            <p:ph type="pic" sz="quarter" idx="14"/>
          </p:nvPr>
        </p:nvSpPr>
        <p:spPr>
          <a:xfrm>
            <a:off x="9337675" y="638175"/>
            <a:ext cx="2198688" cy="254635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18" name="Picture Placeholder 17"/>
          <p:cNvSpPr>
            <a:spLocks noGrp="1"/>
          </p:cNvSpPr>
          <p:nvPr>
            <p:ph type="pic" sz="quarter" idx="15"/>
          </p:nvPr>
        </p:nvSpPr>
        <p:spPr>
          <a:xfrm>
            <a:off x="6742113" y="3668713"/>
            <a:ext cx="2198687" cy="2554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0" name="Picture Placeholder 19"/>
          <p:cNvSpPr>
            <a:spLocks noGrp="1"/>
          </p:cNvSpPr>
          <p:nvPr>
            <p:ph type="pic" sz="quarter" idx="16"/>
          </p:nvPr>
        </p:nvSpPr>
        <p:spPr>
          <a:xfrm>
            <a:off x="9337675" y="3668713"/>
            <a:ext cx="2198688" cy="254635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4038189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884C01DA-BDE0-8BCD-6554-4B70596DAC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351993" y="2501053"/>
            <a:ext cx="7136064" cy="1700784"/>
          </a:xfrm>
        </p:spPr>
        <p:txBody>
          <a:bodyPr>
            <a:noAutofit/>
          </a:bodyPr>
          <a:lstStyle>
            <a:lvl1pPr>
              <a:lnSpc>
                <a:spcPct val="101000"/>
              </a:lnSpc>
              <a:spcBef>
                <a:spcPts val="700"/>
              </a:spcBef>
              <a:spcAft>
                <a:spcPts val="700"/>
              </a:spcAft>
              <a:defRPr sz="5400" baseline="0">
                <a:latin typeface="Arial" panose="020B0604020202020204" pitchFamily="34" charset="0"/>
                <a:cs typeface="Arial" panose="020B0604020202020204" pitchFamily="34" charset="0"/>
              </a:defRPr>
            </a:lvl1pPr>
          </a:lstStyle>
          <a:p>
            <a:r>
              <a:rPr lang="en-US"/>
              <a:t>Click to edit Master title style</a:t>
            </a:r>
          </a:p>
        </p:txBody>
      </p:sp>
      <p:sp>
        <p:nvSpPr>
          <p:cNvPr id="16" name="Picture Placeholder 15"/>
          <p:cNvSpPr>
            <a:spLocks noGrp="1"/>
          </p:cNvSpPr>
          <p:nvPr>
            <p:ph type="pic" sz="quarter" idx="15"/>
          </p:nvPr>
        </p:nvSpPr>
        <p:spPr>
          <a:xfrm>
            <a:off x="703942" y="1225484"/>
            <a:ext cx="3343187" cy="3951807"/>
          </a:xfrm>
        </p:spPr>
        <p:txBody>
          <a:bodyPr/>
          <a:lstStyle>
            <a:lvl1pPr>
              <a:defRPr>
                <a:latin typeface="Arial" panose="020B0604020202020204" pitchFamily="34" charset="0"/>
                <a:cs typeface="Arial" panose="020B0604020202020204" pitchFamily="34" charset="0"/>
              </a:defRPr>
            </a:lvl1pPr>
          </a:lstStyle>
          <a:p>
            <a:pPr lvl="0"/>
            <a:r>
              <a:rPr lang="en-US" noProof="0"/>
              <a:t>Click icon to add picture</a:t>
            </a:r>
          </a:p>
        </p:txBody>
      </p:sp>
      <p:sp>
        <p:nvSpPr>
          <p:cNvPr id="7" name="Content Placeholder 2"/>
          <p:cNvSpPr>
            <a:spLocks noGrp="1"/>
          </p:cNvSpPr>
          <p:nvPr>
            <p:ph idx="1"/>
          </p:nvPr>
        </p:nvSpPr>
        <p:spPr>
          <a:xfrm>
            <a:off x="4547779"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Content Placeholder 2"/>
          <p:cNvSpPr>
            <a:spLocks noGrp="1"/>
          </p:cNvSpPr>
          <p:nvPr>
            <p:ph idx="16"/>
          </p:nvPr>
        </p:nvSpPr>
        <p:spPr>
          <a:xfrm>
            <a:off x="6984437"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Content Placeholder 2"/>
          <p:cNvSpPr>
            <a:spLocks noGrp="1"/>
          </p:cNvSpPr>
          <p:nvPr>
            <p:ph idx="17"/>
          </p:nvPr>
        </p:nvSpPr>
        <p:spPr>
          <a:xfrm>
            <a:off x="9421095"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90394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6ABBAC-7486-4D45-A79F-A9577B4B4527}" type="datetimeFigureOut">
              <a:rPr lang="en-US" smtClean="0"/>
              <a:t>8/28/2024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07162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DD6ABBAC-7486-4D45-A79F-A9577B4B4527}" type="datetimeFigureOut">
              <a:rPr lang="en-US" smtClean="0"/>
              <a:t>8/28/2024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410726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D6ABBAC-7486-4D45-A79F-A9577B4B4527}" type="datetimeFigureOut">
              <a:rPr lang="en-US" smtClean="0"/>
              <a:t>8/28/2024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95781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D6ABBAC-7486-4D45-A79F-A9577B4B4527}" type="datetimeFigureOut">
              <a:rPr lang="en-US" smtClean="0"/>
              <a:t>8/28/2024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806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ABBAC-7486-4D45-A79F-A9577B4B4527}"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24034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image" Target="../media/image4.png"/><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3.pn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2.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theme" Target="../theme/theme2.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D6ABBAC-7486-4D45-A79F-A9577B4B4527}" type="datetimeFigureOut">
              <a:rPr lang="en-US" smtClean="0"/>
              <a:t>8/28/2024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E42FCEF-9517-7142-B602-BAEFE73C0B6E}" type="slidenum">
              <a:rPr lang="en-US" smtClean="0"/>
              <a:t>‹#›</a:t>
            </a:fld>
            <a:endParaRPr lang="en-US"/>
          </a:p>
        </p:txBody>
      </p:sp>
    </p:spTree>
    <p:extLst>
      <p:ext uri="{BB962C8B-B14F-4D97-AF65-F5344CB8AC3E}">
        <p14:creationId xmlns:p14="http://schemas.microsoft.com/office/powerpoint/2010/main" val="3324371754"/>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30" r:id="rId19"/>
    <p:sldLayoutId id="2147483755" r:id="rId20"/>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D6ABBAC-7486-4D45-A79F-A9577B4B4527}" type="datetimeFigureOut">
              <a:rPr lang="en-US" smtClean="0"/>
              <a:t>8/28/2024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E42FCEF-9517-7142-B602-BAEFE73C0B6E}" type="slidenum">
              <a:rPr lang="en-US" smtClean="0"/>
              <a:t>‹#›</a:t>
            </a:fld>
            <a:endParaRPr lang="en-US"/>
          </a:p>
        </p:txBody>
      </p:sp>
    </p:spTree>
    <p:extLst>
      <p:ext uri="{BB962C8B-B14F-4D97-AF65-F5344CB8AC3E}">
        <p14:creationId xmlns:p14="http://schemas.microsoft.com/office/powerpoint/2010/main" val="42876138"/>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2" r:id="rId20"/>
    <p:sldLayoutId id="2147483753" r:id="rId21"/>
    <p:sldLayoutId id="2147483754" r:id="rId22"/>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2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9.jp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A large hotel with a pool&#10;&#10;Description automatically generated">
            <a:extLst>
              <a:ext uri="{FF2B5EF4-FFF2-40B4-BE49-F238E27FC236}">
                <a16:creationId xmlns:a16="http://schemas.microsoft.com/office/drawing/2014/main" id="{70266594-8237-BD47-F05D-D85F695D7CFF}"/>
              </a:ext>
            </a:extLst>
          </p:cNvPr>
          <p:cNvPicPr>
            <a:picLocks noChangeAspect="1"/>
          </p:cNvPicPr>
          <p:nvPr/>
        </p:nvPicPr>
        <p:blipFill rotWithShape="1">
          <a:blip r:embed="rId3">
            <a:alphaModFix amt="50000"/>
          </a:blip>
          <a:srcRect t="10650" b="5081"/>
          <a:stretch/>
        </p:blipFill>
        <p:spPr>
          <a:xfrm>
            <a:off x="0" y="1"/>
            <a:ext cx="12191980" cy="6857999"/>
          </a:xfrm>
          <a:prstGeom prst="rect">
            <a:avLst/>
          </a:prstGeom>
        </p:spPr>
      </p:pic>
      <p:sp>
        <p:nvSpPr>
          <p:cNvPr id="2" name="Title 1">
            <a:extLst>
              <a:ext uri="{FF2B5EF4-FFF2-40B4-BE49-F238E27FC236}">
                <a16:creationId xmlns:a16="http://schemas.microsoft.com/office/drawing/2014/main" id="{11967843-B190-E6A5-2115-A9A5CDCF6F74}"/>
              </a:ext>
            </a:extLst>
          </p:cNvPr>
          <p:cNvSpPr>
            <a:spLocks noGrp="1"/>
          </p:cNvSpPr>
          <p:nvPr>
            <p:ph type="ctrTitle"/>
          </p:nvPr>
        </p:nvSpPr>
        <p:spPr>
          <a:xfrm>
            <a:off x="1523990" y="2621453"/>
            <a:ext cx="9144000" cy="1184677"/>
          </a:xfrm>
        </p:spPr>
        <p:txBody>
          <a:bodyPr>
            <a:normAutofit/>
          </a:bodyPr>
          <a:lstStyle/>
          <a:p>
            <a:r>
              <a:rPr lang="en-US" sz="6600" b="1" dirty="0">
                <a:solidFill>
                  <a:srgbClr val="FFFFFF"/>
                </a:solidFill>
                <a:latin typeface="AngsanaUPC" panose="020B0604020202020204" pitchFamily="34" charset="0"/>
                <a:cs typeface="AngsanaUPC" panose="020B0604020202020204" pitchFamily="34" charset="0"/>
              </a:rPr>
              <a:t>           28</a:t>
            </a:r>
            <a:r>
              <a:rPr lang="en-US" sz="6600" b="1" baseline="30000" dirty="0">
                <a:solidFill>
                  <a:srgbClr val="FFFFFF"/>
                </a:solidFill>
                <a:latin typeface="AngsanaUPC" panose="020B0604020202020204" pitchFamily="34" charset="0"/>
                <a:cs typeface="AngsanaUPC" panose="020B0604020202020204" pitchFamily="34" charset="0"/>
              </a:rPr>
              <a:t>th</a:t>
            </a:r>
            <a:r>
              <a:rPr lang="en-US" sz="6600" b="1" dirty="0">
                <a:solidFill>
                  <a:srgbClr val="FFFFFF"/>
                </a:solidFill>
                <a:latin typeface="AngsanaUPC" panose="020B0604020202020204" pitchFamily="34" charset="0"/>
                <a:cs typeface="AngsanaUPC" panose="020B0604020202020204" pitchFamily="34" charset="0"/>
              </a:rPr>
              <a:t> Annual Conference</a:t>
            </a:r>
          </a:p>
        </p:txBody>
      </p:sp>
      <p:sp>
        <p:nvSpPr>
          <p:cNvPr id="3" name="Subtitle 2">
            <a:extLst>
              <a:ext uri="{FF2B5EF4-FFF2-40B4-BE49-F238E27FC236}">
                <a16:creationId xmlns:a16="http://schemas.microsoft.com/office/drawing/2014/main" id="{8E95179F-75B1-F8D2-15B2-CE653E6D5A7C}"/>
              </a:ext>
            </a:extLst>
          </p:cNvPr>
          <p:cNvSpPr>
            <a:spLocks noGrp="1"/>
          </p:cNvSpPr>
          <p:nvPr>
            <p:ph type="subTitle" idx="1"/>
          </p:nvPr>
        </p:nvSpPr>
        <p:spPr>
          <a:xfrm>
            <a:off x="311726" y="6078772"/>
            <a:ext cx="2923309" cy="592705"/>
          </a:xfrm>
        </p:spPr>
        <p:txBody>
          <a:bodyPr>
            <a:normAutofit fontScale="77500" lnSpcReduction="20000"/>
          </a:bodyPr>
          <a:lstStyle/>
          <a:p>
            <a:r>
              <a:rPr lang="en-US" sz="3600" b="1">
                <a:solidFill>
                  <a:srgbClr val="FFFFFF"/>
                </a:solidFill>
                <a:latin typeface="AngsanaUPC" panose="02020603050405020304" pitchFamily="18" charset="-34"/>
                <a:cs typeface="AngsanaUPC" panose="02020603050405020304" pitchFamily="18" charset="-34"/>
              </a:rPr>
              <a:t>Durant</a:t>
            </a:r>
            <a:r>
              <a:rPr lang="en-US">
                <a:solidFill>
                  <a:srgbClr val="FFFFFF"/>
                </a:solidFill>
                <a:latin typeface="AngsanaUPC" panose="02020603050405020304" pitchFamily="18" charset="-34"/>
                <a:cs typeface="AngsanaUPC" panose="02020603050405020304" pitchFamily="18" charset="-34"/>
              </a:rPr>
              <a:t>, </a:t>
            </a:r>
            <a:r>
              <a:rPr lang="en-US" sz="3600" b="1">
                <a:solidFill>
                  <a:srgbClr val="FFFFFF"/>
                </a:solidFill>
                <a:latin typeface="AngsanaUPC" panose="02020603050405020304" pitchFamily="18" charset="-34"/>
                <a:cs typeface="AngsanaUPC" panose="02020603050405020304" pitchFamily="18" charset="-34"/>
              </a:rPr>
              <a:t>Oklahoma</a:t>
            </a:r>
            <a:endParaRPr lang="en-US" b="1">
              <a:solidFill>
                <a:srgbClr val="FFFFFF"/>
              </a:solidFill>
              <a:latin typeface="AngsanaUPC" panose="02020603050405020304" pitchFamily="18" charset="-34"/>
              <a:cs typeface="AngsanaUPC" panose="02020603050405020304" pitchFamily="18" charset="-34"/>
            </a:endParaRPr>
          </a:p>
        </p:txBody>
      </p:sp>
      <p:sp>
        <p:nvSpPr>
          <p:cNvPr id="6" name="TextBox 5">
            <a:extLst>
              <a:ext uri="{FF2B5EF4-FFF2-40B4-BE49-F238E27FC236}">
                <a16:creationId xmlns:a16="http://schemas.microsoft.com/office/drawing/2014/main" id="{8090D4A2-A60A-FDFE-3396-E36132B63F82}"/>
              </a:ext>
            </a:extLst>
          </p:cNvPr>
          <p:cNvSpPr txBox="1"/>
          <p:nvPr/>
        </p:nvSpPr>
        <p:spPr>
          <a:xfrm>
            <a:off x="8205850" y="5902036"/>
            <a:ext cx="3674424" cy="769441"/>
          </a:xfrm>
          <a:prstGeom prst="rect">
            <a:avLst/>
          </a:prstGeom>
          <a:noFill/>
        </p:spPr>
        <p:txBody>
          <a:bodyPr wrap="square" rtlCol="0">
            <a:spAutoFit/>
          </a:bodyPr>
          <a:lstStyle/>
          <a:p>
            <a:r>
              <a:rPr lang="en-US" sz="4400" b="1">
                <a:latin typeface="AngsanaUPC" panose="02020603050405020304" pitchFamily="18" charset="-34"/>
                <a:cs typeface="AngsanaUPC" panose="02020603050405020304" pitchFamily="18" charset="-34"/>
              </a:rPr>
              <a:t>September</a:t>
            </a:r>
            <a:r>
              <a:rPr lang="en-US" sz="3600" b="1">
                <a:latin typeface="AngsanaUPC" panose="02020603050405020304" pitchFamily="18" charset="-34"/>
                <a:cs typeface="AngsanaUPC" panose="02020603050405020304" pitchFamily="18" charset="-34"/>
              </a:rPr>
              <a:t> 23-25, 2024</a:t>
            </a:r>
          </a:p>
        </p:txBody>
      </p:sp>
      <p:pic>
        <p:nvPicPr>
          <p:cNvPr id="12" name="Picture 11" descr="A logo with a feather in the middle of a circle&#10;&#10;Description automatically generated">
            <a:extLst>
              <a:ext uri="{FF2B5EF4-FFF2-40B4-BE49-F238E27FC236}">
                <a16:creationId xmlns:a16="http://schemas.microsoft.com/office/drawing/2014/main" id="{B3D18B50-0A9C-37DD-7E00-130FF8F6053C}"/>
              </a:ext>
            </a:extLst>
          </p:cNvPr>
          <p:cNvPicPr>
            <a:picLocks noChangeAspect="1"/>
          </p:cNvPicPr>
          <p:nvPr/>
        </p:nvPicPr>
        <p:blipFill>
          <a:blip r:embed="rId4"/>
          <a:stretch>
            <a:fillRect/>
          </a:stretch>
        </p:blipFill>
        <p:spPr>
          <a:xfrm>
            <a:off x="4447491" y="3766049"/>
            <a:ext cx="2545903" cy="2312723"/>
          </a:xfrm>
          <a:prstGeom prst="rect">
            <a:avLst/>
          </a:prstGeom>
        </p:spPr>
      </p:pic>
    </p:spTree>
    <p:extLst>
      <p:ext uri="{BB962C8B-B14F-4D97-AF65-F5344CB8AC3E}">
        <p14:creationId xmlns:p14="http://schemas.microsoft.com/office/powerpoint/2010/main" val="23849446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a yellow border&#10;&#10;Description automatically generated">
            <a:extLst>
              <a:ext uri="{FF2B5EF4-FFF2-40B4-BE49-F238E27FC236}">
                <a16:creationId xmlns:a16="http://schemas.microsoft.com/office/drawing/2014/main" id="{6FBA9A23-E650-EFAC-1F08-B832DD9C8F4F}"/>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FD863F-FCD8-8CA1-D43A-D8CDDB34D946}"/>
              </a:ext>
            </a:extLst>
          </p:cNvPr>
          <p:cNvSpPr>
            <a:spLocks noGrp="1"/>
          </p:cNvSpPr>
          <p:nvPr>
            <p:ph type="title"/>
          </p:nvPr>
        </p:nvSpPr>
        <p:spPr/>
        <p:txBody>
          <a:bodyPr/>
          <a:lstStyle/>
          <a:p>
            <a:pPr eaLnBrk="1" fontAlgn="auto" hangingPunct="1">
              <a:spcAft>
                <a:spcPts val="0"/>
              </a:spcAft>
              <a:defRPr/>
            </a:pPr>
            <a:r>
              <a:rPr lang="en-US" sz="4400" b="1" dirty="0">
                <a:solidFill>
                  <a:schemeClr val="bg1"/>
                </a:solidFill>
                <a:latin typeface="Arial" panose="020B0604020202020204" pitchFamily="34" charset="0"/>
                <a:cs typeface="Arial" panose="020B0604020202020204" pitchFamily="34" charset="0"/>
              </a:rPr>
              <a:t>Posting the job</a:t>
            </a:r>
          </a:p>
        </p:txBody>
      </p:sp>
      <p:sp>
        <p:nvSpPr>
          <p:cNvPr id="4" name="Content Placeholder 3">
            <a:extLst>
              <a:ext uri="{FF2B5EF4-FFF2-40B4-BE49-F238E27FC236}">
                <a16:creationId xmlns:a16="http://schemas.microsoft.com/office/drawing/2014/main" id="{08EAD251-BEE0-E454-DA48-D123B71B0E1A}"/>
              </a:ext>
            </a:extLst>
          </p:cNvPr>
          <p:cNvSpPr>
            <a:spLocks noGrp="1"/>
          </p:cNvSpPr>
          <p:nvPr>
            <p:ph sz="half" idx="2"/>
          </p:nvPr>
        </p:nvSpPr>
        <p:spPr>
          <a:xfrm>
            <a:off x="252662" y="1447367"/>
            <a:ext cx="10596847" cy="4511644"/>
          </a:xfrm>
        </p:spPr>
        <p:txBody>
          <a:bodyPr numCol="2" anchor="t">
            <a:normAutofit/>
          </a:bodyPr>
          <a:lstStyle/>
          <a:p>
            <a:pPr eaLnBrk="1" fontAlgn="auto" hangingPunct="1">
              <a:defRPr/>
            </a:pPr>
            <a:r>
              <a:rPr lang="en-US" sz="2800" b="1" dirty="0">
                <a:solidFill>
                  <a:schemeClr val="bg1"/>
                </a:solidFill>
                <a:latin typeface="Arial" panose="020B0604020202020204" pitchFamily="34" charset="0"/>
                <a:cs typeface="Arial" panose="020B0604020202020204" pitchFamily="34" charset="0"/>
              </a:rPr>
              <a:t>Confirm brand messaging</a:t>
            </a:r>
          </a:p>
          <a:p>
            <a:pPr lvl="1">
              <a:defRPr/>
            </a:pPr>
            <a:r>
              <a:rPr lang="en-US" sz="2000" dirty="0">
                <a:solidFill>
                  <a:schemeClr val="bg1"/>
                </a:solidFill>
                <a:latin typeface="Arial" panose="020B0604020202020204" pitchFamily="34" charset="0"/>
                <a:cs typeface="Arial" panose="020B0604020202020204" pitchFamily="34" charset="0"/>
              </a:rPr>
              <a:t>Templates</a:t>
            </a:r>
          </a:p>
          <a:p>
            <a:pPr lvl="1">
              <a:defRPr/>
            </a:pPr>
            <a:r>
              <a:rPr lang="en-US" sz="2000" dirty="0">
                <a:solidFill>
                  <a:schemeClr val="bg1"/>
                </a:solidFill>
                <a:latin typeface="Arial" panose="020B0604020202020204" pitchFamily="34" charset="0"/>
                <a:cs typeface="Arial" panose="020B0604020202020204" pitchFamily="34" charset="0"/>
              </a:rPr>
              <a:t>Job summary</a:t>
            </a:r>
          </a:p>
          <a:p>
            <a:pPr eaLnBrk="1" fontAlgn="auto" hangingPunct="1">
              <a:defRPr/>
            </a:pPr>
            <a:endParaRPr lang="en-US" sz="2800" b="1" dirty="0">
              <a:solidFill>
                <a:schemeClr val="bg1"/>
              </a:solidFill>
              <a:latin typeface="Arial" panose="020B0604020202020204" pitchFamily="34" charset="0"/>
              <a:cs typeface="Arial" panose="020B0604020202020204" pitchFamily="34" charset="0"/>
            </a:endParaRPr>
          </a:p>
          <a:p>
            <a:pPr eaLnBrk="1" fontAlgn="auto" hangingPunct="1">
              <a:defRPr/>
            </a:pPr>
            <a:r>
              <a:rPr lang="en-US" sz="2800" b="1" dirty="0">
                <a:solidFill>
                  <a:schemeClr val="bg1"/>
                </a:solidFill>
                <a:latin typeface="Arial" panose="020B0604020202020204" pitchFamily="34" charset="0"/>
                <a:cs typeface="Arial" panose="020B0604020202020204" pitchFamily="34" charset="0"/>
              </a:rPr>
              <a:t>Job seekers must know</a:t>
            </a:r>
          </a:p>
          <a:p>
            <a:pPr lvl="1">
              <a:defRPr/>
            </a:pPr>
            <a:r>
              <a:rPr lang="en-US" sz="2000" dirty="0">
                <a:solidFill>
                  <a:schemeClr val="bg1"/>
                </a:solidFill>
                <a:latin typeface="Arial" panose="020B0604020202020204" pitchFamily="34" charset="0"/>
                <a:cs typeface="Arial" panose="020B0604020202020204" pitchFamily="34" charset="0"/>
              </a:rPr>
              <a:t>Duties</a:t>
            </a:r>
          </a:p>
          <a:p>
            <a:pPr lvl="1">
              <a:defRPr/>
            </a:pPr>
            <a:r>
              <a:rPr lang="en-US" sz="2000" dirty="0">
                <a:solidFill>
                  <a:schemeClr val="bg1"/>
                </a:solidFill>
                <a:latin typeface="Arial" panose="020B0604020202020204" pitchFamily="34" charset="0"/>
                <a:cs typeface="Arial" panose="020B0604020202020204" pitchFamily="34" charset="0"/>
              </a:rPr>
              <a:t>Requirements</a:t>
            </a:r>
          </a:p>
          <a:p>
            <a:pPr lvl="1">
              <a:defRPr/>
            </a:pPr>
            <a:r>
              <a:rPr lang="en-US" sz="2000" dirty="0">
                <a:solidFill>
                  <a:schemeClr val="bg1"/>
                </a:solidFill>
                <a:latin typeface="Arial" panose="020B0604020202020204" pitchFamily="34" charset="0"/>
                <a:cs typeface="Arial" panose="020B0604020202020204" pitchFamily="34" charset="0"/>
              </a:rPr>
              <a:t>Pay/Hours</a:t>
            </a:r>
          </a:p>
          <a:p>
            <a:pPr eaLnBrk="1" fontAlgn="auto" hangingPunct="1">
              <a:defRPr/>
            </a:pPr>
            <a:endParaRPr lang="en-US" sz="2800" b="1" dirty="0">
              <a:solidFill>
                <a:schemeClr val="bg1"/>
              </a:solidFill>
              <a:latin typeface="Arial" panose="020B0604020202020204" pitchFamily="34" charset="0"/>
              <a:cs typeface="Arial" panose="020B0604020202020204" pitchFamily="34" charset="0"/>
            </a:endParaRPr>
          </a:p>
          <a:p>
            <a:pPr eaLnBrk="1" fontAlgn="auto" hangingPunct="1">
              <a:defRPr/>
            </a:pPr>
            <a:r>
              <a:rPr lang="en-US" sz="2800" b="1" dirty="0">
                <a:solidFill>
                  <a:schemeClr val="bg1"/>
                </a:solidFill>
                <a:latin typeface="Arial" panose="020B0604020202020204" pitchFamily="34" charset="0"/>
                <a:cs typeface="Arial" panose="020B0604020202020204" pitchFamily="34" charset="0"/>
              </a:rPr>
              <a:t>What is required/preferred</a:t>
            </a:r>
          </a:p>
          <a:p>
            <a:pPr lvl="1">
              <a:defRPr/>
            </a:pPr>
            <a:r>
              <a:rPr lang="en-US" sz="2000" dirty="0">
                <a:solidFill>
                  <a:schemeClr val="bg1"/>
                </a:solidFill>
                <a:latin typeface="Arial" panose="020B0604020202020204" pitchFamily="34" charset="0"/>
                <a:cs typeface="Arial" panose="020B0604020202020204" pitchFamily="34" charset="0"/>
              </a:rPr>
              <a:t>Education</a:t>
            </a:r>
          </a:p>
          <a:p>
            <a:pPr lvl="1">
              <a:defRPr/>
            </a:pPr>
            <a:r>
              <a:rPr lang="en-US" sz="2000" dirty="0">
                <a:solidFill>
                  <a:schemeClr val="bg1"/>
                </a:solidFill>
                <a:latin typeface="Arial" panose="020B0604020202020204" pitchFamily="34" charset="0"/>
                <a:cs typeface="Arial" panose="020B0604020202020204" pitchFamily="34" charset="0"/>
              </a:rPr>
              <a:t>Experience</a:t>
            </a:r>
          </a:p>
          <a:p>
            <a:pPr eaLnBrk="1" fontAlgn="auto" hangingPunct="1">
              <a:defRPr/>
            </a:pPr>
            <a:endParaRPr lang="en-US" sz="2800" b="1" dirty="0">
              <a:solidFill>
                <a:schemeClr val="bg1"/>
              </a:solidFill>
              <a:latin typeface="Arial" panose="020B0604020202020204" pitchFamily="34" charset="0"/>
              <a:cs typeface="Arial" panose="020B0604020202020204" pitchFamily="34" charset="0"/>
            </a:endParaRPr>
          </a:p>
          <a:p>
            <a:pPr eaLnBrk="1" fontAlgn="auto" hangingPunct="1">
              <a:defRPr/>
            </a:pPr>
            <a:r>
              <a:rPr lang="en-US" sz="2800" b="1" dirty="0">
                <a:solidFill>
                  <a:schemeClr val="bg1"/>
                </a:solidFill>
                <a:latin typeface="Arial" panose="020B0604020202020204" pitchFamily="34" charset="0"/>
                <a:cs typeface="Arial" panose="020B0604020202020204" pitchFamily="34" charset="0"/>
              </a:rPr>
              <a:t>Communicate in a way that opens the pool</a:t>
            </a:r>
          </a:p>
          <a:p>
            <a:pPr lvl="1">
              <a:defRPr/>
            </a:pPr>
            <a:r>
              <a:rPr lang="en-US" sz="2000" dirty="0">
                <a:solidFill>
                  <a:schemeClr val="bg1"/>
                </a:solidFill>
                <a:latin typeface="Arial" panose="020B0604020202020204" pitchFamily="34" charset="0"/>
                <a:cs typeface="Arial" panose="020B0604020202020204" pitchFamily="34" charset="0"/>
              </a:rPr>
              <a:t>List pay or range</a:t>
            </a:r>
          </a:p>
          <a:p>
            <a:pPr lvl="1">
              <a:defRPr/>
            </a:pPr>
            <a:r>
              <a:rPr lang="en-US" sz="2000" dirty="0">
                <a:solidFill>
                  <a:schemeClr val="bg1"/>
                </a:solidFill>
                <a:latin typeface="Arial" panose="020B0604020202020204" pitchFamily="34" charset="0"/>
                <a:cs typeface="Arial" panose="020B0604020202020204" pitchFamily="34" charset="0"/>
              </a:rPr>
              <a:t>Explain where you can flex</a:t>
            </a:r>
          </a:p>
          <a:p>
            <a:pPr marL="457200" lvl="1" indent="0">
              <a:buNone/>
              <a:defRPr/>
            </a:pPr>
            <a:endParaRPr lang="en-US"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FEF37E6-D184-930A-1286-3522250537F3}"/>
              </a:ext>
            </a:extLst>
          </p:cNvPr>
          <p:cNvPicPr>
            <a:picLocks noChangeAspect="1"/>
          </p:cNvPicPr>
          <p:nvPr/>
        </p:nvPicPr>
        <p:blipFill>
          <a:blip r:embed="rId4"/>
          <a:stretch>
            <a:fillRect/>
          </a:stretch>
        </p:blipFill>
        <p:spPr>
          <a:xfrm>
            <a:off x="10727270" y="5469473"/>
            <a:ext cx="1383912" cy="1255885"/>
          </a:xfrm>
          <a:prstGeom prst="rect">
            <a:avLst/>
          </a:prstGeom>
        </p:spPr>
      </p:pic>
    </p:spTree>
    <p:extLst>
      <p:ext uri="{BB962C8B-B14F-4D97-AF65-F5344CB8AC3E}">
        <p14:creationId xmlns:p14="http://schemas.microsoft.com/office/powerpoint/2010/main" val="1598963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a yellow border&#10;&#10;Description automatically generated">
            <a:extLst>
              <a:ext uri="{FF2B5EF4-FFF2-40B4-BE49-F238E27FC236}">
                <a16:creationId xmlns:a16="http://schemas.microsoft.com/office/drawing/2014/main" id="{6FBA9A23-E650-EFAC-1F08-B832DD9C8F4F}"/>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FD863F-FCD8-8CA1-D43A-D8CDDB34D946}"/>
              </a:ext>
            </a:extLst>
          </p:cNvPr>
          <p:cNvSpPr>
            <a:spLocks noGrp="1"/>
          </p:cNvSpPr>
          <p:nvPr>
            <p:ph type="title"/>
          </p:nvPr>
        </p:nvSpPr>
        <p:spPr/>
        <p:txBody>
          <a:bodyPr/>
          <a:lstStyle/>
          <a:p>
            <a:pPr eaLnBrk="1" fontAlgn="auto" hangingPunct="1">
              <a:spcAft>
                <a:spcPts val="0"/>
              </a:spcAft>
              <a:defRPr/>
            </a:pPr>
            <a:r>
              <a:rPr lang="en-US" sz="4400" b="1" dirty="0">
                <a:solidFill>
                  <a:schemeClr val="bg1"/>
                </a:solidFill>
                <a:latin typeface="Arial" panose="020B0604020202020204" pitchFamily="34" charset="0"/>
                <a:cs typeface="Arial" panose="020B0604020202020204" pitchFamily="34" charset="0"/>
              </a:rPr>
              <a:t>Recruiting Processes</a:t>
            </a:r>
          </a:p>
        </p:txBody>
      </p:sp>
      <p:sp>
        <p:nvSpPr>
          <p:cNvPr id="4" name="Content Placeholder 3">
            <a:extLst>
              <a:ext uri="{FF2B5EF4-FFF2-40B4-BE49-F238E27FC236}">
                <a16:creationId xmlns:a16="http://schemas.microsoft.com/office/drawing/2014/main" id="{08EAD251-BEE0-E454-DA48-D123B71B0E1A}"/>
              </a:ext>
            </a:extLst>
          </p:cNvPr>
          <p:cNvSpPr>
            <a:spLocks noGrp="1"/>
          </p:cNvSpPr>
          <p:nvPr>
            <p:ph sz="half" idx="2"/>
          </p:nvPr>
        </p:nvSpPr>
        <p:spPr>
          <a:xfrm>
            <a:off x="252662" y="1447367"/>
            <a:ext cx="10596847" cy="4511644"/>
          </a:xfrm>
        </p:spPr>
        <p:txBody>
          <a:bodyPr numCol="2" anchor="t">
            <a:normAutofit fontScale="92500" lnSpcReduction="10000"/>
          </a:bodyPr>
          <a:lstStyle/>
          <a:p>
            <a:pPr eaLnBrk="1" fontAlgn="auto" hangingPunct="1">
              <a:defRPr/>
            </a:pPr>
            <a:r>
              <a:rPr lang="en-US" sz="2800" b="1" dirty="0">
                <a:solidFill>
                  <a:schemeClr val="bg1"/>
                </a:solidFill>
                <a:latin typeface="Arial" panose="020B0604020202020204" pitchFamily="34" charset="0"/>
                <a:cs typeface="Arial" panose="020B0604020202020204" pitchFamily="34" charset="0"/>
              </a:rPr>
              <a:t>Entry level/high volume</a:t>
            </a:r>
          </a:p>
          <a:p>
            <a:pPr lvl="1">
              <a:defRPr/>
            </a:pPr>
            <a:endParaRPr lang="en-US" sz="2000" dirty="0">
              <a:solidFill>
                <a:schemeClr val="bg1"/>
              </a:solidFill>
              <a:latin typeface="Arial" panose="020B0604020202020204" pitchFamily="34" charset="0"/>
              <a:cs typeface="Arial" panose="020B0604020202020204" pitchFamily="34" charset="0"/>
            </a:endParaRPr>
          </a:p>
          <a:p>
            <a:pPr lvl="1">
              <a:lnSpc>
                <a:spcPct val="150000"/>
              </a:lnSpc>
              <a:defRPr/>
            </a:pPr>
            <a:r>
              <a:rPr lang="en-US" sz="2000" dirty="0">
                <a:solidFill>
                  <a:schemeClr val="bg1"/>
                </a:solidFill>
                <a:latin typeface="Arial" panose="020B0604020202020204" pitchFamily="34" charset="0"/>
                <a:cs typeface="Arial" panose="020B0604020202020204" pitchFamily="34" charset="0"/>
              </a:rPr>
              <a:t>More passive</a:t>
            </a:r>
          </a:p>
          <a:p>
            <a:pPr lvl="1">
              <a:lnSpc>
                <a:spcPct val="150000"/>
              </a:lnSpc>
              <a:defRPr/>
            </a:pPr>
            <a:r>
              <a:rPr lang="en-US" sz="2000" dirty="0">
                <a:solidFill>
                  <a:schemeClr val="bg1"/>
                </a:solidFill>
                <a:latin typeface="Arial" panose="020B0604020202020204" pitchFamily="34" charset="0"/>
                <a:cs typeface="Arial" panose="020B0604020202020204" pitchFamily="34" charset="0"/>
              </a:rPr>
              <a:t>Placement is important</a:t>
            </a:r>
          </a:p>
          <a:p>
            <a:pPr lvl="1">
              <a:lnSpc>
                <a:spcPct val="150000"/>
              </a:lnSpc>
              <a:defRPr/>
            </a:pPr>
            <a:r>
              <a:rPr lang="en-US" sz="2000" dirty="0">
                <a:solidFill>
                  <a:schemeClr val="bg1"/>
                </a:solidFill>
                <a:latin typeface="Arial" panose="020B0604020202020204" pitchFamily="34" charset="0"/>
                <a:cs typeface="Arial" panose="020B0604020202020204" pitchFamily="34" charset="0"/>
              </a:rPr>
              <a:t>Responsive</a:t>
            </a:r>
          </a:p>
          <a:p>
            <a:pPr lvl="1">
              <a:lnSpc>
                <a:spcPct val="150000"/>
              </a:lnSpc>
              <a:defRPr/>
            </a:pPr>
            <a:r>
              <a:rPr lang="en-US" sz="2000" dirty="0">
                <a:solidFill>
                  <a:schemeClr val="bg1"/>
                </a:solidFill>
                <a:latin typeface="Arial" panose="020B0604020202020204" pitchFamily="34" charset="0"/>
                <a:cs typeface="Arial" panose="020B0604020202020204" pitchFamily="34" charset="0"/>
              </a:rPr>
              <a:t>Speed to hire</a:t>
            </a:r>
          </a:p>
          <a:p>
            <a:pPr lvl="1">
              <a:lnSpc>
                <a:spcPct val="150000"/>
              </a:lnSpc>
              <a:defRPr/>
            </a:pPr>
            <a:r>
              <a:rPr lang="en-US" sz="2000" dirty="0">
                <a:solidFill>
                  <a:schemeClr val="bg1"/>
                </a:solidFill>
                <a:latin typeface="Arial" panose="020B0604020202020204" pitchFamily="34" charset="0"/>
                <a:cs typeface="Arial" panose="020B0604020202020204" pitchFamily="34" charset="0"/>
              </a:rPr>
              <a:t>Candidate experience</a:t>
            </a:r>
          </a:p>
          <a:p>
            <a:pPr eaLnBrk="1" fontAlgn="auto" hangingPunct="1">
              <a:defRPr/>
            </a:pPr>
            <a:endParaRPr lang="en-US" sz="2800" b="1" dirty="0">
              <a:solidFill>
                <a:schemeClr val="bg1"/>
              </a:solidFill>
              <a:latin typeface="Arial" panose="020B0604020202020204" pitchFamily="34" charset="0"/>
              <a:cs typeface="Arial" panose="020B0604020202020204" pitchFamily="34" charset="0"/>
            </a:endParaRPr>
          </a:p>
          <a:p>
            <a:pPr eaLnBrk="1" fontAlgn="auto" hangingPunct="1">
              <a:defRPr/>
            </a:pPr>
            <a:endParaRPr lang="en-US" sz="2800" b="1" dirty="0">
              <a:solidFill>
                <a:schemeClr val="bg1"/>
              </a:solidFill>
              <a:latin typeface="Arial" panose="020B0604020202020204" pitchFamily="34" charset="0"/>
              <a:cs typeface="Arial" panose="020B0604020202020204" pitchFamily="34" charset="0"/>
            </a:endParaRPr>
          </a:p>
          <a:p>
            <a:pPr eaLnBrk="1" fontAlgn="auto" hangingPunct="1">
              <a:defRPr/>
            </a:pPr>
            <a:r>
              <a:rPr lang="en-US" sz="2800" b="1" dirty="0">
                <a:solidFill>
                  <a:schemeClr val="bg1"/>
                </a:solidFill>
                <a:latin typeface="Arial" panose="020B0604020202020204" pitchFamily="34" charset="0"/>
                <a:cs typeface="Arial" panose="020B0604020202020204" pitchFamily="34" charset="0"/>
              </a:rPr>
              <a:t>Management/Professional</a:t>
            </a:r>
          </a:p>
          <a:p>
            <a:pPr lvl="1">
              <a:defRPr/>
            </a:pPr>
            <a:endParaRPr lang="en-US" sz="2000" dirty="0">
              <a:solidFill>
                <a:schemeClr val="bg1"/>
              </a:solidFill>
              <a:latin typeface="Arial" panose="020B0604020202020204" pitchFamily="34" charset="0"/>
              <a:cs typeface="Arial" panose="020B0604020202020204" pitchFamily="34" charset="0"/>
            </a:endParaRPr>
          </a:p>
          <a:p>
            <a:pPr lvl="1">
              <a:lnSpc>
                <a:spcPct val="150000"/>
              </a:lnSpc>
              <a:defRPr/>
            </a:pPr>
            <a:r>
              <a:rPr lang="en-US" sz="2000" dirty="0">
                <a:solidFill>
                  <a:schemeClr val="bg1"/>
                </a:solidFill>
                <a:latin typeface="Arial" panose="020B0604020202020204" pitchFamily="34" charset="0"/>
                <a:cs typeface="Arial" panose="020B0604020202020204" pitchFamily="34" charset="0"/>
              </a:rPr>
              <a:t>1 of 1 roles</a:t>
            </a:r>
          </a:p>
          <a:p>
            <a:pPr lvl="1">
              <a:lnSpc>
                <a:spcPct val="150000"/>
              </a:lnSpc>
              <a:defRPr/>
            </a:pPr>
            <a:r>
              <a:rPr lang="en-US" sz="2000" dirty="0">
                <a:solidFill>
                  <a:schemeClr val="bg1"/>
                </a:solidFill>
                <a:latin typeface="Arial" panose="020B0604020202020204" pitchFamily="34" charset="0"/>
                <a:cs typeface="Arial" panose="020B0604020202020204" pitchFamily="34" charset="0"/>
              </a:rPr>
              <a:t>More active (attract or search)</a:t>
            </a:r>
          </a:p>
          <a:p>
            <a:pPr lvl="1">
              <a:lnSpc>
                <a:spcPct val="150000"/>
              </a:lnSpc>
              <a:defRPr/>
            </a:pPr>
            <a:r>
              <a:rPr lang="en-US" sz="2000" dirty="0">
                <a:solidFill>
                  <a:schemeClr val="bg1"/>
                </a:solidFill>
                <a:latin typeface="Arial" panose="020B0604020202020204" pitchFamily="34" charset="0"/>
                <a:cs typeface="Arial" panose="020B0604020202020204" pitchFamily="34" charset="0"/>
              </a:rPr>
              <a:t>Initial contact can make or break</a:t>
            </a:r>
          </a:p>
          <a:p>
            <a:pPr lvl="1">
              <a:lnSpc>
                <a:spcPct val="150000"/>
              </a:lnSpc>
              <a:defRPr/>
            </a:pPr>
            <a:r>
              <a:rPr lang="en-US" sz="2000" dirty="0">
                <a:solidFill>
                  <a:schemeClr val="bg1"/>
                </a:solidFill>
                <a:latin typeface="Arial" panose="020B0604020202020204" pitchFamily="34" charset="0"/>
                <a:cs typeface="Arial" panose="020B0604020202020204" pitchFamily="34" charset="0"/>
              </a:rPr>
              <a:t>Set expectations</a:t>
            </a:r>
          </a:p>
          <a:p>
            <a:pPr lvl="1">
              <a:lnSpc>
                <a:spcPct val="150000"/>
              </a:lnSpc>
              <a:defRPr/>
            </a:pPr>
            <a:r>
              <a:rPr lang="en-US" sz="2000" dirty="0">
                <a:solidFill>
                  <a:schemeClr val="bg1"/>
                </a:solidFill>
                <a:latin typeface="Arial" panose="020B0604020202020204" pitchFamily="34" charset="0"/>
                <a:cs typeface="Arial" panose="020B0604020202020204" pitchFamily="34" charset="0"/>
              </a:rPr>
              <a:t>Candidate experience</a:t>
            </a:r>
          </a:p>
          <a:p>
            <a:pPr lvl="1">
              <a:defRPr/>
            </a:pPr>
            <a:endParaRPr lang="en-US" sz="2000" dirty="0">
              <a:solidFill>
                <a:schemeClr val="bg1"/>
              </a:solidFill>
              <a:latin typeface="Arial" panose="020B0604020202020204" pitchFamily="34" charset="0"/>
              <a:cs typeface="Arial" panose="020B0604020202020204" pitchFamily="34" charset="0"/>
            </a:endParaRPr>
          </a:p>
          <a:p>
            <a:pPr eaLnBrk="1" fontAlgn="auto" hangingPunct="1">
              <a:defRPr/>
            </a:pPr>
            <a:endParaRPr lang="en-US" sz="2800" b="1" dirty="0">
              <a:solidFill>
                <a:schemeClr val="bg1"/>
              </a:solidFill>
              <a:latin typeface="Arial" panose="020B0604020202020204" pitchFamily="34" charset="0"/>
              <a:cs typeface="Arial" panose="020B0604020202020204" pitchFamily="34" charset="0"/>
            </a:endParaRPr>
          </a:p>
          <a:p>
            <a:pPr marL="457200" lvl="1" indent="0">
              <a:buNone/>
              <a:defRPr/>
            </a:pPr>
            <a:endParaRPr lang="en-US"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FEF37E6-D184-930A-1286-3522250537F3}"/>
              </a:ext>
            </a:extLst>
          </p:cNvPr>
          <p:cNvPicPr>
            <a:picLocks noChangeAspect="1"/>
          </p:cNvPicPr>
          <p:nvPr/>
        </p:nvPicPr>
        <p:blipFill>
          <a:blip r:embed="rId4"/>
          <a:stretch>
            <a:fillRect/>
          </a:stretch>
        </p:blipFill>
        <p:spPr>
          <a:xfrm>
            <a:off x="10727270" y="5469473"/>
            <a:ext cx="1383912" cy="1255885"/>
          </a:xfrm>
          <a:prstGeom prst="rect">
            <a:avLst/>
          </a:prstGeom>
        </p:spPr>
      </p:pic>
    </p:spTree>
    <p:extLst>
      <p:ext uri="{BB962C8B-B14F-4D97-AF65-F5344CB8AC3E}">
        <p14:creationId xmlns:p14="http://schemas.microsoft.com/office/powerpoint/2010/main" val="2759552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a yellow border&#10;&#10;Description automatically generated">
            <a:extLst>
              <a:ext uri="{FF2B5EF4-FFF2-40B4-BE49-F238E27FC236}">
                <a16:creationId xmlns:a16="http://schemas.microsoft.com/office/drawing/2014/main" id="{6FBA9A23-E650-EFAC-1F08-B832DD9C8F4F}"/>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FD863F-FCD8-8CA1-D43A-D8CDDB34D946}"/>
              </a:ext>
            </a:extLst>
          </p:cNvPr>
          <p:cNvSpPr>
            <a:spLocks noGrp="1"/>
          </p:cNvSpPr>
          <p:nvPr>
            <p:ph type="title"/>
          </p:nvPr>
        </p:nvSpPr>
        <p:spPr/>
        <p:txBody>
          <a:bodyPr/>
          <a:lstStyle/>
          <a:p>
            <a:pPr eaLnBrk="1" fontAlgn="auto" hangingPunct="1">
              <a:spcAft>
                <a:spcPts val="0"/>
              </a:spcAft>
              <a:defRPr/>
            </a:pPr>
            <a:r>
              <a:rPr lang="en-US" sz="4400" b="1" dirty="0">
                <a:solidFill>
                  <a:schemeClr val="bg1"/>
                </a:solidFill>
                <a:latin typeface="Arial" panose="020B0604020202020204" pitchFamily="34" charset="0"/>
                <a:cs typeface="Arial" panose="020B0604020202020204" pitchFamily="34" charset="0"/>
              </a:rPr>
              <a:t>Selecting Talent</a:t>
            </a:r>
          </a:p>
        </p:txBody>
      </p:sp>
      <p:sp>
        <p:nvSpPr>
          <p:cNvPr id="4" name="Content Placeholder 3">
            <a:extLst>
              <a:ext uri="{FF2B5EF4-FFF2-40B4-BE49-F238E27FC236}">
                <a16:creationId xmlns:a16="http://schemas.microsoft.com/office/drawing/2014/main" id="{08EAD251-BEE0-E454-DA48-D123B71B0E1A}"/>
              </a:ext>
            </a:extLst>
          </p:cNvPr>
          <p:cNvSpPr>
            <a:spLocks noGrp="1"/>
          </p:cNvSpPr>
          <p:nvPr>
            <p:ph sz="half" idx="2"/>
          </p:nvPr>
        </p:nvSpPr>
        <p:spPr>
          <a:xfrm>
            <a:off x="252662" y="1447367"/>
            <a:ext cx="10596847" cy="4511644"/>
          </a:xfrm>
        </p:spPr>
        <p:txBody>
          <a:bodyPr numCol="2" anchor="t">
            <a:normAutofit fontScale="92500" lnSpcReduction="10000"/>
          </a:bodyPr>
          <a:lstStyle/>
          <a:p>
            <a:pPr eaLnBrk="1" fontAlgn="auto" hangingPunct="1">
              <a:defRPr/>
            </a:pPr>
            <a:r>
              <a:rPr lang="en-US" sz="2800" b="1" dirty="0">
                <a:solidFill>
                  <a:schemeClr val="bg1"/>
                </a:solidFill>
                <a:latin typeface="Arial" panose="020B0604020202020204" pitchFamily="34" charset="0"/>
                <a:cs typeface="Arial" panose="020B0604020202020204" pitchFamily="34" charset="0"/>
              </a:rPr>
              <a:t>Entry level/high volume</a:t>
            </a:r>
          </a:p>
          <a:p>
            <a:pPr lvl="1">
              <a:defRPr/>
            </a:pPr>
            <a:endParaRPr lang="en-US" sz="2000" dirty="0">
              <a:solidFill>
                <a:schemeClr val="bg1"/>
              </a:solidFill>
              <a:latin typeface="Arial" panose="020B0604020202020204" pitchFamily="34" charset="0"/>
              <a:cs typeface="Arial" panose="020B0604020202020204" pitchFamily="34" charset="0"/>
            </a:endParaRPr>
          </a:p>
          <a:p>
            <a:pPr lvl="1">
              <a:lnSpc>
                <a:spcPct val="150000"/>
              </a:lnSpc>
              <a:defRPr/>
            </a:pPr>
            <a:r>
              <a:rPr lang="en-US" sz="2000" dirty="0">
                <a:solidFill>
                  <a:schemeClr val="bg1"/>
                </a:solidFill>
                <a:latin typeface="Arial" panose="020B0604020202020204" pitchFamily="34" charset="0"/>
                <a:cs typeface="Arial" panose="020B0604020202020204" pitchFamily="34" charset="0"/>
              </a:rPr>
              <a:t>More passive</a:t>
            </a:r>
          </a:p>
          <a:p>
            <a:pPr lvl="1">
              <a:lnSpc>
                <a:spcPct val="150000"/>
              </a:lnSpc>
              <a:defRPr/>
            </a:pPr>
            <a:r>
              <a:rPr lang="en-US" sz="2000" dirty="0">
                <a:solidFill>
                  <a:schemeClr val="bg1"/>
                </a:solidFill>
                <a:latin typeface="Arial" panose="020B0604020202020204" pitchFamily="34" charset="0"/>
                <a:cs typeface="Arial" panose="020B0604020202020204" pitchFamily="34" charset="0"/>
              </a:rPr>
              <a:t>Placement is important</a:t>
            </a:r>
          </a:p>
          <a:p>
            <a:pPr lvl="1">
              <a:lnSpc>
                <a:spcPct val="150000"/>
              </a:lnSpc>
              <a:defRPr/>
            </a:pPr>
            <a:r>
              <a:rPr lang="en-US" sz="2000" dirty="0">
                <a:solidFill>
                  <a:schemeClr val="bg1"/>
                </a:solidFill>
                <a:latin typeface="Arial" panose="020B0604020202020204" pitchFamily="34" charset="0"/>
                <a:cs typeface="Arial" panose="020B0604020202020204" pitchFamily="34" charset="0"/>
              </a:rPr>
              <a:t>Responsive</a:t>
            </a:r>
          </a:p>
          <a:p>
            <a:pPr lvl="1">
              <a:lnSpc>
                <a:spcPct val="150000"/>
              </a:lnSpc>
              <a:defRPr/>
            </a:pPr>
            <a:r>
              <a:rPr lang="en-US" sz="2000" dirty="0">
                <a:solidFill>
                  <a:schemeClr val="bg1"/>
                </a:solidFill>
                <a:latin typeface="Arial" panose="020B0604020202020204" pitchFamily="34" charset="0"/>
                <a:cs typeface="Arial" panose="020B0604020202020204" pitchFamily="34" charset="0"/>
              </a:rPr>
              <a:t>Speed to hire</a:t>
            </a:r>
          </a:p>
          <a:p>
            <a:pPr lvl="1">
              <a:lnSpc>
                <a:spcPct val="150000"/>
              </a:lnSpc>
              <a:defRPr/>
            </a:pPr>
            <a:r>
              <a:rPr lang="en-US" sz="2000" dirty="0">
                <a:solidFill>
                  <a:schemeClr val="bg1"/>
                </a:solidFill>
                <a:latin typeface="Arial" panose="020B0604020202020204" pitchFamily="34" charset="0"/>
                <a:cs typeface="Arial" panose="020B0604020202020204" pitchFamily="34" charset="0"/>
              </a:rPr>
              <a:t>Candidate experience</a:t>
            </a:r>
          </a:p>
          <a:p>
            <a:pPr eaLnBrk="1" fontAlgn="auto" hangingPunct="1">
              <a:defRPr/>
            </a:pPr>
            <a:endParaRPr lang="en-US" sz="2800" b="1" dirty="0">
              <a:solidFill>
                <a:schemeClr val="bg1"/>
              </a:solidFill>
              <a:latin typeface="Arial" panose="020B0604020202020204" pitchFamily="34" charset="0"/>
              <a:cs typeface="Arial" panose="020B0604020202020204" pitchFamily="34" charset="0"/>
            </a:endParaRPr>
          </a:p>
          <a:p>
            <a:pPr eaLnBrk="1" fontAlgn="auto" hangingPunct="1">
              <a:defRPr/>
            </a:pPr>
            <a:endParaRPr lang="en-US" sz="2800" b="1" dirty="0">
              <a:solidFill>
                <a:schemeClr val="bg1"/>
              </a:solidFill>
              <a:latin typeface="Arial" panose="020B0604020202020204" pitchFamily="34" charset="0"/>
              <a:cs typeface="Arial" panose="020B0604020202020204" pitchFamily="34" charset="0"/>
            </a:endParaRPr>
          </a:p>
          <a:p>
            <a:pPr eaLnBrk="1" fontAlgn="auto" hangingPunct="1">
              <a:defRPr/>
            </a:pPr>
            <a:r>
              <a:rPr lang="en-US" sz="2800" b="1" dirty="0">
                <a:solidFill>
                  <a:schemeClr val="bg1"/>
                </a:solidFill>
                <a:latin typeface="Arial" panose="020B0604020202020204" pitchFamily="34" charset="0"/>
                <a:cs typeface="Arial" panose="020B0604020202020204" pitchFamily="34" charset="0"/>
              </a:rPr>
              <a:t>Management/Professional</a:t>
            </a:r>
          </a:p>
          <a:p>
            <a:pPr lvl="1">
              <a:defRPr/>
            </a:pPr>
            <a:endParaRPr lang="en-US" sz="2000" dirty="0">
              <a:solidFill>
                <a:schemeClr val="bg1"/>
              </a:solidFill>
              <a:latin typeface="Arial" panose="020B0604020202020204" pitchFamily="34" charset="0"/>
              <a:cs typeface="Arial" panose="020B0604020202020204" pitchFamily="34" charset="0"/>
            </a:endParaRPr>
          </a:p>
          <a:p>
            <a:pPr lvl="1">
              <a:lnSpc>
                <a:spcPct val="150000"/>
              </a:lnSpc>
              <a:defRPr/>
            </a:pPr>
            <a:r>
              <a:rPr lang="en-US" sz="2000" dirty="0">
                <a:solidFill>
                  <a:schemeClr val="bg1"/>
                </a:solidFill>
                <a:latin typeface="Arial" panose="020B0604020202020204" pitchFamily="34" charset="0"/>
                <a:cs typeface="Arial" panose="020B0604020202020204" pitchFamily="34" charset="0"/>
              </a:rPr>
              <a:t>1 of 1 roles</a:t>
            </a:r>
          </a:p>
          <a:p>
            <a:pPr lvl="1">
              <a:lnSpc>
                <a:spcPct val="150000"/>
              </a:lnSpc>
              <a:defRPr/>
            </a:pPr>
            <a:r>
              <a:rPr lang="en-US" sz="2000" dirty="0">
                <a:solidFill>
                  <a:schemeClr val="bg1"/>
                </a:solidFill>
                <a:latin typeface="Arial" panose="020B0604020202020204" pitchFamily="34" charset="0"/>
                <a:cs typeface="Arial" panose="020B0604020202020204" pitchFamily="34" charset="0"/>
              </a:rPr>
              <a:t>More active (attract or search)</a:t>
            </a:r>
          </a:p>
          <a:p>
            <a:pPr lvl="1">
              <a:lnSpc>
                <a:spcPct val="150000"/>
              </a:lnSpc>
              <a:defRPr/>
            </a:pPr>
            <a:r>
              <a:rPr lang="en-US" sz="2000" dirty="0">
                <a:solidFill>
                  <a:schemeClr val="bg1"/>
                </a:solidFill>
                <a:latin typeface="Arial" panose="020B0604020202020204" pitchFamily="34" charset="0"/>
                <a:cs typeface="Arial" panose="020B0604020202020204" pitchFamily="34" charset="0"/>
              </a:rPr>
              <a:t>Initial contact can make or break</a:t>
            </a:r>
          </a:p>
          <a:p>
            <a:pPr lvl="1">
              <a:lnSpc>
                <a:spcPct val="150000"/>
              </a:lnSpc>
              <a:defRPr/>
            </a:pPr>
            <a:r>
              <a:rPr lang="en-US" sz="2000" dirty="0">
                <a:solidFill>
                  <a:schemeClr val="bg1"/>
                </a:solidFill>
                <a:latin typeface="Arial" panose="020B0604020202020204" pitchFamily="34" charset="0"/>
                <a:cs typeface="Arial" panose="020B0604020202020204" pitchFamily="34" charset="0"/>
              </a:rPr>
              <a:t>Set expectations</a:t>
            </a:r>
          </a:p>
          <a:p>
            <a:pPr lvl="1">
              <a:lnSpc>
                <a:spcPct val="150000"/>
              </a:lnSpc>
              <a:defRPr/>
            </a:pPr>
            <a:r>
              <a:rPr lang="en-US" sz="2000" dirty="0">
                <a:solidFill>
                  <a:schemeClr val="bg1"/>
                </a:solidFill>
                <a:latin typeface="Arial" panose="020B0604020202020204" pitchFamily="34" charset="0"/>
                <a:cs typeface="Arial" panose="020B0604020202020204" pitchFamily="34" charset="0"/>
              </a:rPr>
              <a:t>Candidate experience</a:t>
            </a:r>
          </a:p>
          <a:p>
            <a:pPr lvl="1">
              <a:defRPr/>
            </a:pPr>
            <a:endParaRPr lang="en-US" sz="2000" dirty="0">
              <a:solidFill>
                <a:schemeClr val="bg1"/>
              </a:solidFill>
              <a:latin typeface="Arial" panose="020B0604020202020204" pitchFamily="34" charset="0"/>
              <a:cs typeface="Arial" panose="020B0604020202020204" pitchFamily="34" charset="0"/>
            </a:endParaRPr>
          </a:p>
          <a:p>
            <a:pPr eaLnBrk="1" fontAlgn="auto" hangingPunct="1">
              <a:defRPr/>
            </a:pPr>
            <a:endParaRPr lang="en-US" sz="2800" b="1" dirty="0">
              <a:solidFill>
                <a:schemeClr val="bg1"/>
              </a:solidFill>
              <a:latin typeface="Arial" panose="020B0604020202020204" pitchFamily="34" charset="0"/>
              <a:cs typeface="Arial" panose="020B0604020202020204" pitchFamily="34" charset="0"/>
            </a:endParaRPr>
          </a:p>
          <a:p>
            <a:pPr marL="457200" lvl="1" indent="0">
              <a:buNone/>
              <a:defRPr/>
            </a:pPr>
            <a:endParaRPr lang="en-US"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FEF37E6-D184-930A-1286-3522250537F3}"/>
              </a:ext>
            </a:extLst>
          </p:cNvPr>
          <p:cNvPicPr>
            <a:picLocks noChangeAspect="1"/>
          </p:cNvPicPr>
          <p:nvPr/>
        </p:nvPicPr>
        <p:blipFill>
          <a:blip r:embed="rId4"/>
          <a:stretch>
            <a:fillRect/>
          </a:stretch>
        </p:blipFill>
        <p:spPr>
          <a:xfrm>
            <a:off x="10727270" y="5469473"/>
            <a:ext cx="1383912" cy="1255885"/>
          </a:xfrm>
          <a:prstGeom prst="rect">
            <a:avLst/>
          </a:prstGeom>
        </p:spPr>
      </p:pic>
    </p:spTree>
    <p:extLst>
      <p:ext uri="{BB962C8B-B14F-4D97-AF65-F5344CB8AC3E}">
        <p14:creationId xmlns:p14="http://schemas.microsoft.com/office/powerpoint/2010/main" val="1883503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425712-CEC8-ACD8-BDFF-0AEC64071CAE}"/>
              </a:ext>
            </a:extLst>
          </p:cNvPr>
          <p:cNvSpPr>
            <a:spLocks noGrp="1"/>
          </p:cNvSpPr>
          <p:nvPr>
            <p:ph type="title"/>
          </p:nvPr>
        </p:nvSpPr>
        <p:spPr>
          <a:xfrm>
            <a:off x="1000730" y="1970846"/>
            <a:ext cx="9125909" cy="1733857"/>
          </a:xfrm>
        </p:spPr>
        <p:txBody>
          <a:bodyPr/>
          <a:lstStyle/>
          <a:p>
            <a:pPr eaLnBrk="1" fontAlgn="auto" hangingPunct="1">
              <a:spcAft>
                <a:spcPts val="0"/>
              </a:spcAft>
              <a:defRPr/>
            </a:pPr>
            <a:r>
              <a:rPr lang="en-US" sz="6000" b="1" dirty="0">
                <a:solidFill>
                  <a:schemeClr val="bg1"/>
                </a:solidFill>
                <a:latin typeface="Arial" panose="020B0604020202020204" pitchFamily="34" charset="0"/>
                <a:cs typeface="Arial" panose="020B0604020202020204" pitchFamily="34" charset="0"/>
              </a:rPr>
              <a:t>The Importance of Candidate Experience</a:t>
            </a:r>
          </a:p>
        </p:txBody>
      </p:sp>
      <p:sp>
        <p:nvSpPr>
          <p:cNvPr id="4" name="Text Placeholder 3">
            <a:extLst>
              <a:ext uri="{FF2B5EF4-FFF2-40B4-BE49-F238E27FC236}">
                <a16:creationId xmlns:a16="http://schemas.microsoft.com/office/drawing/2014/main" id="{11545860-6913-BA61-F966-5DA750606104}"/>
              </a:ext>
            </a:extLst>
          </p:cNvPr>
          <p:cNvSpPr>
            <a:spLocks noGrp="1"/>
          </p:cNvSpPr>
          <p:nvPr>
            <p:ph type="body" idx="1"/>
          </p:nvPr>
        </p:nvSpPr>
        <p:spPr>
          <a:xfrm>
            <a:off x="2355958" y="4051538"/>
            <a:ext cx="8825658" cy="860400"/>
          </a:xfrm>
        </p:spPr>
        <p:txBody>
          <a:bodyPr/>
          <a:lstStyle/>
          <a:p>
            <a:pPr eaLnBrk="1" fontAlgn="auto" hangingPunct="1">
              <a:defRPr/>
            </a:pPr>
            <a:r>
              <a:rPr lang="en-US" dirty="0">
                <a:solidFill>
                  <a:schemeClr val="bg1"/>
                </a:solidFill>
                <a:latin typeface="Arial" panose="020B0604020202020204" pitchFamily="34" charset="0"/>
                <a:cs typeface="Arial" panose="020B0604020202020204" pitchFamily="34" charset="0"/>
              </a:rPr>
              <a:t>The story job candidates will tell- why its important, how to make it positive, and how it impacts your organization</a:t>
            </a:r>
          </a:p>
        </p:txBody>
      </p:sp>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3"/>
          <a:stretch>
            <a:fillRect/>
          </a:stretch>
        </p:blipFill>
        <p:spPr>
          <a:xfrm>
            <a:off x="10726815" y="5467255"/>
            <a:ext cx="1383912" cy="1255885"/>
          </a:xfrm>
          <a:prstGeom prst="rect">
            <a:avLst/>
          </a:prstGeom>
        </p:spPr>
      </p:pic>
    </p:spTree>
    <p:extLst>
      <p:ext uri="{BB962C8B-B14F-4D97-AF65-F5344CB8AC3E}">
        <p14:creationId xmlns:p14="http://schemas.microsoft.com/office/powerpoint/2010/main" val="289050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a yellow border&#10;&#10;Description automatically generated">
            <a:extLst>
              <a:ext uri="{FF2B5EF4-FFF2-40B4-BE49-F238E27FC236}">
                <a16:creationId xmlns:a16="http://schemas.microsoft.com/office/drawing/2014/main" id="{6FBA9A23-E650-EFAC-1F08-B832DD9C8F4F}"/>
              </a:ext>
            </a:extLst>
          </p:cNvPr>
          <p:cNvPicPr>
            <a:picLocks noChangeAspect="1"/>
          </p:cNvPicPr>
          <p:nvPr/>
        </p:nvPicPr>
        <p:blipFill>
          <a:blip r:embed="rId3"/>
          <a:stretch>
            <a:fillRect/>
          </a:stretch>
        </p:blipFill>
        <p:spPr>
          <a:xfrm>
            <a:off x="24802" y="0"/>
            <a:ext cx="12192000" cy="6858000"/>
          </a:xfrm>
          <a:prstGeom prst="rect">
            <a:avLst/>
          </a:prstGeom>
        </p:spPr>
      </p:pic>
      <p:sp>
        <p:nvSpPr>
          <p:cNvPr id="2" name="Title 1">
            <a:extLst>
              <a:ext uri="{FF2B5EF4-FFF2-40B4-BE49-F238E27FC236}">
                <a16:creationId xmlns:a16="http://schemas.microsoft.com/office/drawing/2014/main" id="{FCFD863F-FCD8-8CA1-D43A-D8CDDB34D946}"/>
              </a:ext>
            </a:extLst>
          </p:cNvPr>
          <p:cNvSpPr>
            <a:spLocks noGrp="1"/>
          </p:cNvSpPr>
          <p:nvPr>
            <p:ph type="title"/>
          </p:nvPr>
        </p:nvSpPr>
        <p:spPr/>
        <p:txBody>
          <a:bodyPr/>
          <a:lstStyle/>
          <a:p>
            <a:pPr eaLnBrk="1" fontAlgn="auto" hangingPunct="1">
              <a:spcAft>
                <a:spcPts val="0"/>
              </a:spcAft>
              <a:defRPr/>
            </a:pPr>
            <a:r>
              <a:rPr lang="en-US" sz="4400" b="1" dirty="0">
                <a:solidFill>
                  <a:schemeClr val="bg1"/>
                </a:solidFill>
                <a:latin typeface="Arial" panose="020B0604020202020204" pitchFamily="34" charset="0"/>
                <a:cs typeface="Arial" panose="020B0604020202020204" pitchFamily="34" charset="0"/>
              </a:rPr>
              <a:t>What is candidate experience?</a:t>
            </a:r>
          </a:p>
        </p:txBody>
      </p:sp>
      <p:sp>
        <p:nvSpPr>
          <p:cNvPr id="4" name="Content Placeholder 3">
            <a:extLst>
              <a:ext uri="{FF2B5EF4-FFF2-40B4-BE49-F238E27FC236}">
                <a16:creationId xmlns:a16="http://schemas.microsoft.com/office/drawing/2014/main" id="{08EAD251-BEE0-E454-DA48-D123B71B0E1A}"/>
              </a:ext>
            </a:extLst>
          </p:cNvPr>
          <p:cNvSpPr>
            <a:spLocks noGrp="1"/>
          </p:cNvSpPr>
          <p:nvPr>
            <p:ph sz="half" idx="2"/>
          </p:nvPr>
        </p:nvSpPr>
        <p:spPr>
          <a:xfrm>
            <a:off x="384634" y="2129496"/>
            <a:ext cx="10596847" cy="4511644"/>
          </a:xfrm>
        </p:spPr>
        <p:txBody>
          <a:bodyPr numCol="1" anchor="t">
            <a:normAutofit/>
          </a:bodyPr>
          <a:lstStyle/>
          <a:p>
            <a:pPr eaLnBrk="1" fontAlgn="auto" hangingPunct="1">
              <a:defRPr/>
            </a:pPr>
            <a:r>
              <a:rPr lang="en-US" sz="2800" b="1" dirty="0">
                <a:solidFill>
                  <a:schemeClr val="bg1"/>
                </a:solidFill>
                <a:latin typeface="Arial" panose="020B0604020202020204" pitchFamily="34" charset="0"/>
                <a:cs typeface="Arial" panose="020B0604020202020204" pitchFamily="34" charset="0"/>
              </a:rPr>
              <a:t>Begins at initial contact</a:t>
            </a:r>
          </a:p>
          <a:p>
            <a:pPr eaLnBrk="1" fontAlgn="auto" hangingPunct="1">
              <a:defRPr/>
            </a:pPr>
            <a:r>
              <a:rPr lang="en-US" sz="2800" b="1" dirty="0">
                <a:solidFill>
                  <a:schemeClr val="bg1"/>
                </a:solidFill>
                <a:latin typeface="Arial" panose="020B0604020202020204" pitchFamily="34" charset="0"/>
                <a:cs typeface="Arial" panose="020B0604020202020204" pitchFamily="34" charset="0"/>
              </a:rPr>
              <a:t>Expectations</a:t>
            </a:r>
          </a:p>
          <a:p>
            <a:pPr eaLnBrk="1" fontAlgn="auto" hangingPunct="1">
              <a:defRPr/>
            </a:pPr>
            <a:r>
              <a:rPr lang="en-US" sz="2800" b="1" dirty="0">
                <a:solidFill>
                  <a:schemeClr val="bg1"/>
                </a:solidFill>
                <a:latin typeface="Arial" panose="020B0604020202020204" pitchFamily="34" charset="0"/>
                <a:cs typeface="Arial" panose="020B0604020202020204" pitchFamily="34" charset="0"/>
              </a:rPr>
              <a:t>Process</a:t>
            </a:r>
          </a:p>
          <a:p>
            <a:pPr eaLnBrk="1" fontAlgn="auto" hangingPunct="1">
              <a:defRPr/>
            </a:pPr>
            <a:r>
              <a:rPr lang="en-US" sz="2800" b="1" dirty="0">
                <a:solidFill>
                  <a:schemeClr val="bg1"/>
                </a:solidFill>
                <a:latin typeface="Arial" panose="020B0604020202020204" pitchFamily="34" charset="0"/>
                <a:cs typeface="Arial" panose="020B0604020202020204" pitchFamily="34" charset="0"/>
              </a:rPr>
              <a:t>Communication</a:t>
            </a:r>
          </a:p>
          <a:p>
            <a:pPr eaLnBrk="1" fontAlgn="auto" hangingPunct="1">
              <a:defRPr/>
            </a:pPr>
            <a:r>
              <a:rPr lang="en-US" sz="2800" b="1" dirty="0">
                <a:solidFill>
                  <a:schemeClr val="bg1"/>
                </a:solidFill>
                <a:latin typeface="Arial" panose="020B0604020202020204" pitchFamily="34" charset="0"/>
                <a:cs typeface="Arial" panose="020B0604020202020204" pitchFamily="34" charset="0"/>
              </a:rPr>
              <a:t>Transparency</a:t>
            </a:r>
          </a:p>
          <a:p>
            <a:pPr eaLnBrk="1" fontAlgn="auto" hangingPunct="1">
              <a:defRPr/>
            </a:pPr>
            <a:r>
              <a:rPr lang="en-US" sz="2800" b="1" dirty="0">
                <a:solidFill>
                  <a:schemeClr val="bg1"/>
                </a:solidFill>
                <a:latin typeface="Arial" panose="020B0604020202020204" pitchFamily="34" charset="0"/>
                <a:cs typeface="Arial" panose="020B0604020202020204" pitchFamily="34" charset="0"/>
              </a:rPr>
              <a:t>Ends with either employee onboarding OR a final rejection email</a:t>
            </a:r>
          </a:p>
          <a:p>
            <a:pPr eaLnBrk="1" fontAlgn="auto" hangingPunct="1">
              <a:defRPr/>
            </a:pPr>
            <a:endParaRPr lang="en-US" sz="2800" b="1" dirty="0">
              <a:solidFill>
                <a:schemeClr val="bg1"/>
              </a:solidFill>
              <a:latin typeface="Arial" panose="020B0604020202020204" pitchFamily="34" charset="0"/>
              <a:cs typeface="Arial" panose="020B0604020202020204" pitchFamily="34" charset="0"/>
            </a:endParaRPr>
          </a:p>
          <a:p>
            <a:pPr lvl="1">
              <a:defRPr/>
            </a:pPr>
            <a:endParaRPr lang="en-US" sz="2000" dirty="0">
              <a:solidFill>
                <a:schemeClr val="bg1"/>
              </a:solidFill>
              <a:latin typeface="Arial" panose="020B0604020202020204" pitchFamily="34" charset="0"/>
              <a:cs typeface="Arial" panose="020B0604020202020204" pitchFamily="34" charset="0"/>
            </a:endParaRPr>
          </a:p>
          <a:p>
            <a:pPr lvl="1">
              <a:defRPr/>
            </a:pPr>
            <a:endParaRPr lang="en-US" sz="2000" dirty="0">
              <a:solidFill>
                <a:schemeClr val="bg1"/>
              </a:solidFill>
              <a:latin typeface="Arial" panose="020B0604020202020204" pitchFamily="34" charset="0"/>
              <a:cs typeface="Arial" panose="020B0604020202020204" pitchFamily="34" charset="0"/>
            </a:endParaRPr>
          </a:p>
          <a:p>
            <a:pPr eaLnBrk="1" fontAlgn="auto" hangingPunct="1">
              <a:defRPr/>
            </a:pPr>
            <a:endParaRPr lang="en-US" sz="2800" b="1" dirty="0">
              <a:solidFill>
                <a:schemeClr val="bg1"/>
              </a:solidFill>
              <a:latin typeface="Arial" panose="020B0604020202020204" pitchFamily="34" charset="0"/>
              <a:cs typeface="Arial" panose="020B0604020202020204" pitchFamily="34" charset="0"/>
            </a:endParaRPr>
          </a:p>
          <a:p>
            <a:pPr marL="457200" lvl="1" indent="0">
              <a:buNone/>
              <a:defRPr/>
            </a:pPr>
            <a:endParaRPr lang="en-US"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FEF37E6-D184-930A-1286-3522250537F3}"/>
              </a:ext>
            </a:extLst>
          </p:cNvPr>
          <p:cNvPicPr>
            <a:picLocks noChangeAspect="1"/>
          </p:cNvPicPr>
          <p:nvPr/>
        </p:nvPicPr>
        <p:blipFill>
          <a:blip r:embed="rId4"/>
          <a:stretch>
            <a:fillRect/>
          </a:stretch>
        </p:blipFill>
        <p:spPr>
          <a:xfrm>
            <a:off x="10727270" y="5469473"/>
            <a:ext cx="1383912" cy="1255885"/>
          </a:xfrm>
          <a:prstGeom prst="rect">
            <a:avLst/>
          </a:prstGeom>
        </p:spPr>
      </p:pic>
      <p:sp>
        <p:nvSpPr>
          <p:cNvPr id="3" name="Text Placeholder 2">
            <a:extLst>
              <a:ext uri="{FF2B5EF4-FFF2-40B4-BE49-F238E27FC236}">
                <a16:creationId xmlns:a16="http://schemas.microsoft.com/office/drawing/2014/main" id="{2B1D4309-911A-7C68-2512-D2AF2B16D578}"/>
              </a:ext>
            </a:extLst>
          </p:cNvPr>
          <p:cNvSpPr>
            <a:spLocks noGrp="1"/>
          </p:cNvSpPr>
          <p:nvPr>
            <p:ph type="body" idx="1"/>
          </p:nvPr>
        </p:nvSpPr>
        <p:spPr>
          <a:xfrm>
            <a:off x="928796" y="1206267"/>
            <a:ext cx="9798474" cy="873340"/>
          </a:xfrm>
        </p:spPr>
        <p:txBody>
          <a:bodyPr/>
          <a:lstStyle/>
          <a:p>
            <a:pPr eaLnBrk="1" fontAlgn="auto" hangingPunct="1">
              <a:defRPr/>
            </a:pPr>
            <a:r>
              <a:rPr lang="en-US" b="1" i="1" dirty="0">
                <a:solidFill>
                  <a:schemeClr val="bg1"/>
                </a:solidFill>
                <a:latin typeface="Arial" panose="020B0604020202020204" pitchFamily="34" charset="0"/>
                <a:cs typeface="Arial" panose="020B0604020202020204" pitchFamily="34" charset="0"/>
              </a:rPr>
              <a:t>- “how the people who apply to work with you perceive the organization and the hiring process”</a:t>
            </a:r>
          </a:p>
        </p:txBody>
      </p:sp>
    </p:spTree>
    <p:extLst>
      <p:ext uri="{BB962C8B-B14F-4D97-AF65-F5344CB8AC3E}">
        <p14:creationId xmlns:p14="http://schemas.microsoft.com/office/powerpoint/2010/main" val="3148986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a yellow border&#10;&#10;Description automatically generated">
            <a:extLst>
              <a:ext uri="{FF2B5EF4-FFF2-40B4-BE49-F238E27FC236}">
                <a16:creationId xmlns:a16="http://schemas.microsoft.com/office/drawing/2014/main" id="{6FBA9A23-E650-EFAC-1F08-B832DD9C8F4F}"/>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FD863F-FCD8-8CA1-D43A-D8CDDB34D946}"/>
              </a:ext>
            </a:extLst>
          </p:cNvPr>
          <p:cNvSpPr>
            <a:spLocks noGrp="1"/>
          </p:cNvSpPr>
          <p:nvPr>
            <p:ph type="title"/>
          </p:nvPr>
        </p:nvSpPr>
        <p:spPr>
          <a:xfrm>
            <a:off x="646111" y="452718"/>
            <a:ext cx="10112801" cy="1400530"/>
          </a:xfrm>
        </p:spPr>
        <p:txBody>
          <a:bodyPr/>
          <a:lstStyle/>
          <a:p>
            <a:pPr eaLnBrk="1" fontAlgn="auto" hangingPunct="1">
              <a:spcAft>
                <a:spcPts val="0"/>
              </a:spcAft>
              <a:defRPr/>
            </a:pPr>
            <a:r>
              <a:rPr lang="en-US" sz="4400" b="1" dirty="0">
                <a:solidFill>
                  <a:schemeClr val="bg1"/>
                </a:solidFill>
                <a:latin typeface="Arial" panose="020B0604020202020204" pitchFamily="34" charset="0"/>
                <a:cs typeface="Arial" panose="020B0604020202020204" pitchFamily="34" charset="0"/>
              </a:rPr>
              <a:t>Making it a positive experience</a:t>
            </a:r>
          </a:p>
        </p:txBody>
      </p:sp>
      <p:sp>
        <p:nvSpPr>
          <p:cNvPr id="4" name="Content Placeholder 3">
            <a:extLst>
              <a:ext uri="{FF2B5EF4-FFF2-40B4-BE49-F238E27FC236}">
                <a16:creationId xmlns:a16="http://schemas.microsoft.com/office/drawing/2014/main" id="{08EAD251-BEE0-E454-DA48-D123B71B0E1A}"/>
              </a:ext>
            </a:extLst>
          </p:cNvPr>
          <p:cNvSpPr>
            <a:spLocks noGrp="1"/>
          </p:cNvSpPr>
          <p:nvPr>
            <p:ph sz="half" idx="2"/>
          </p:nvPr>
        </p:nvSpPr>
        <p:spPr>
          <a:xfrm>
            <a:off x="646110" y="1951468"/>
            <a:ext cx="10742325" cy="4342454"/>
          </a:xfrm>
        </p:spPr>
        <p:txBody>
          <a:bodyPr anchor="t">
            <a:normAutofit/>
          </a:bodyPr>
          <a:lstStyle/>
          <a:p>
            <a:pPr eaLnBrk="1" fontAlgn="auto" hangingPunct="1">
              <a:defRPr/>
            </a:pPr>
            <a:r>
              <a:rPr lang="en-US" sz="2800" dirty="0">
                <a:solidFill>
                  <a:schemeClr val="bg1"/>
                </a:solidFill>
                <a:latin typeface="Arial" panose="020B0604020202020204" pitchFamily="34" charset="0"/>
                <a:cs typeface="Arial" panose="020B0604020202020204" pitchFamily="34" charset="0"/>
              </a:rPr>
              <a:t>Make each interaction an investment in your brand</a:t>
            </a:r>
          </a:p>
          <a:p>
            <a:pPr eaLnBrk="1" fontAlgn="auto" hangingPunct="1">
              <a:defRPr/>
            </a:pPr>
            <a:r>
              <a:rPr lang="en-US" sz="2800" dirty="0">
                <a:solidFill>
                  <a:schemeClr val="bg1"/>
                </a:solidFill>
                <a:latin typeface="Arial" panose="020B0604020202020204" pitchFamily="34" charset="0"/>
                <a:cs typeface="Arial" panose="020B0604020202020204" pitchFamily="34" charset="0"/>
              </a:rPr>
              <a:t>Communicate clear expectations</a:t>
            </a:r>
          </a:p>
          <a:p>
            <a:pPr eaLnBrk="1" fontAlgn="auto" hangingPunct="1">
              <a:defRPr/>
            </a:pPr>
            <a:r>
              <a:rPr lang="en-US" sz="2800" dirty="0">
                <a:solidFill>
                  <a:schemeClr val="bg1"/>
                </a:solidFill>
                <a:latin typeface="Arial" panose="020B0604020202020204" pitchFamily="34" charset="0"/>
                <a:cs typeface="Arial" panose="020B0604020202020204" pitchFamily="34" charset="0"/>
              </a:rPr>
              <a:t>Be open and honest- share information</a:t>
            </a:r>
          </a:p>
          <a:p>
            <a:pPr eaLnBrk="1" fontAlgn="auto" hangingPunct="1">
              <a:defRPr/>
            </a:pPr>
            <a:r>
              <a:rPr lang="en-US" sz="2800" dirty="0">
                <a:solidFill>
                  <a:schemeClr val="bg1"/>
                </a:solidFill>
                <a:latin typeface="Arial" panose="020B0604020202020204" pitchFamily="34" charset="0"/>
                <a:cs typeface="Arial" panose="020B0604020202020204" pitchFamily="34" charset="0"/>
              </a:rPr>
              <a:t>Communicate frequently</a:t>
            </a:r>
          </a:p>
          <a:p>
            <a:pPr eaLnBrk="1" fontAlgn="auto" hangingPunct="1">
              <a:defRPr/>
            </a:pPr>
            <a:r>
              <a:rPr lang="en-US" sz="2800" dirty="0">
                <a:solidFill>
                  <a:schemeClr val="bg1"/>
                </a:solidFill>
                <a:latin typeface="Arial" panose="020B0604020202020204" pitchFamily="34" charset="0"/>
                <a:cs typeface="Arial" panose="020B0604020202020204" pitchFamily="34" charset="0"/>
              </a:rPr>
              <a:t>Be structured</a:t>
            </a:r>
          </a:p>
          <a:p>
            <a:pPr eaLnBrk="1" fontAlgn="auto" hangingPunct="1">
              <a:defRPr/>
            </a:pPr>
            <a:r>
              <a:rPr lang="en-US" sz="2800" dirty="0">
                <a:solidFill>
                  <a:schemeClr val="bg1"/>
                </a:solidFill>
                <a:latin typeface="Arial" panose="020B0604020202020204" pitchFamily="34" charset="0"/>
                <a:cs typeface="Arial" panose="020B0604020202020204" pitchFamily="34" charset="0"/>
              </a:rPr>
              <a:t>Be efficient</a:t>
            </a:r>
          </a:p>
          <a:p>
            <a:pPr eaLnBrk="1" fontAlgn="auto" hangingPunct="1">
              <a:defRPr/>
            </a:pPr>
            <a:r>
              <a:rPr lang="en-US" sz="2800" dirty="0">
                <a:solidFill>
                  <a:schemeClr val="bg1"/>
                </a:solidFill>
                <a:latin typeface="Arial" panose="020B0604020202020204" pitchFamily="34" charset="0"/>
                <a:cs typeface="Arial" panose="020B0604020202020204" pitchFamily="34" charset="0"/>
              </a:rPr>
              <a:t>Be human</a:t>
            </a:r>
          </a:p>
        </p:txBody>
      </p:sp>
      <p:pic>
        <p:nvPicPr>
          <p:cNvPr id="9" name="Picture 8">
            <a:extLst>
              <a:ext uri="{FF2B5EF4-FFF2-40B4-BE49-F238E27FC236}">
                <a16:creationId xmlns:a16="http://schemas.microsoft.com/office/drawing/2014/main" id="{8FEF37E6-D184-930A-1286-3522250537F3}"/>
              </a:ext>
            </a:extLst>
          </p:cNvPr>
          <p:cNvPicPr>
            <a:picLocks noChangeAspect="1"/>
          </p:cNvPicPr>
          <p:nvPr/>
        </p:nvPicPr>
        <p:blipFill>
          <a:blip r:embed="rId4"/>
          <a:stretch>
            <a:fillRect/>
          </a:stretch>
        </p:blipFill>
        <p:spPr>
          <a:xfrm>
            <a:off x="10727270" y="5469473"/>
            <a:ext cx="1383912" cy="1255885"/>
          </a:xfrm>
          <a:prstGeom prst="rect">
            <a:avLst/>
          </a:prstGeom>
        </p:spPr>
      </p:pic>
    </p:spTree>
    <p:extLst>
      <p:ext uri="{BB962C8B-B14F-4D97-AF65-F5344CB8AC3E}">
        <p14:creationId xmlns:p14="http://schemas.microsoft.com/office/powerpoint/2010/main" val="3561518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425712-CEC8-ACD8-BDFF-0AEC64071CAE}"/>
              </a:ext>
            </a:extLst>
          </p:cNvPr>
          <p:cNvSpPr>
            <a:spLocks noGrp="1"/>
          </p:cNvSpPr>
          <p:nvPr>
            <p:ph type="title"/>
          </p:nvPr>
        </p:nvSpPr>
        <p:spPr>
          <a:xfrm>
            <a:off x="1000730" y="1970846"/>
            <a:ext cx="9125909" cy="1733857"/>
          </a:xfrm>
        </p:spPr>
        <p:txBody>
          <a:bodyPr/>
          <a:lstStyle/>
          <a:p>
            <a:pPr eaLnBrk="1" fontAlgn="auto" hangingPunct="1">
              <a:spcAft>
                <a:spcPts val="0"/>
              </a:spcAft>
              <a:defRPr/>
            </a:pPr>
            <a:r>
              <a:rPr lang="en-US" sz="6000" b="1" dirty="0">
                <a:solidFill>
                  <a:schemeClr val="bg1"/>
                </a:solidFill>
                <a:latin typeface="Arial" panose="020B0604020202020204" pitchFamily="34" charset="0"/>
                <a:cs typeface="Arial" panose="020B0604020202020204" pitchFamily="34" charset="0"/>
              </a:rPr>
              <a:t>Innovated Interview Techniques</a:t>
            </a:r>
          </a:p>
        </p:txBody>
      </p:sp>
      <p:sp>
        <p:nvSpPr>
          <p:cNvPr id="4" name="Text Placeholder 3">
            <a:extLst>
              <a:ext uri="{FF2B5EF4-FFF2-40B4-BE49-F238E27FC236}">
                <a16:creationId xmlns:a16="http://schemas.microsoft.com/office/drawing/2014/main" id="{11545860-6913-BA61-F966-5DA750606104}"/>
              </a:ext>
            </a:extLst>
          </p:cNvPr>
          <p:cNvSpPr>
            <a:spLocks noGrp="1"/>
          </p:cNvSpPr>
          <p:nvPr>
            <p:ph type="body" idx="1"/>
          </p:nvPr>
        </p:nvSpPr>
        <p:spPr>
          <a:xfrm>
            <a:off x="2355958" y="4051538"/>
            <a:ext cx="8825658" cy="860400"/>
          </a:xfrm>
        </p:spPr>
        <p:txBody>
          <a:bodyPr>
            <a:normAutofit fontScale="92500"/>
          </a:bodyPr>
          <a:lstStyle/>
          <a:p>
            <a:pPr eaLnBrk="1" fontAlgn="auto" hangingPunct="1">
              <a:defRPr/>
            </a:pPr>
            <a:r>
              <a:rPr lang="en-US" dirty="0">
                <a:solidFill>
                  <a:schemeClr val="bg1"/>
                </a:solidFill>
                <a:latin typeface="Arial" panose="020B0604020202020204" pitchFamily="34" charset="0"/>
                <a:cs typeface="Arial" panose="020B0604020202020204" pitchFamily="34" charset="0"/>
              </a:rPr>
              <a:t>Why change the interview experience, Types of Interview techniques, and the overall experience and follow-through </a:t>
            </a:r>
          </a:p>
        </p:txBody>
      </p:sp>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3"/>
          <a:stretch>
            <a:fillRect/>
          </a:stretch>
        </p:blipFill>
        <p:spPr>
          <a:xfrm>
            <a:off x="10726815" y="5467255"/>
            <a:ext cx="1383912" cy="1255885"/>
          </a:xfrm>
          <a:prstGeom prst="rect">
            <a:avLst/>
          </a:prstGeom>
        </p:spPr>
      </p:pic>
    </p:spTree>
    <p:extLst>
      <p:ext uri="{BB962C8B-B14F-4D97-AF65-F5344CB8AC3E}">
        <p14:creationId xmlns:p14="http://schemas.microsoft.com/office/powerpoint/2010/main" val="2877023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a yellow border&#10;&#10;Description automatically generated">
            <a:extLst>
              <a:ext uri="{FF2B5EF4-FFF2-40B4-BE49-F238E27FC236}">
                <a16:creationId xmlns:a16="http://schemas.microsoft.com/office/drawing/2014/main" id="{6FBA9A23-E650-EFAC-1F08-B832DD9C8F4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FD863F-FCD8-8CA1-D43A-D8CDDB34D946}"/>
              </a:ext>
            </a:extLst>
          </p:cNvPr>
          <p:cNvSpPr>
            <a:spLocks noGrp="1"/>
          </p:cNvSpPr>
          <p:nvPr>
            <p:ph type="title"/>
          </p:nvPr>
        </p:nvSpPr>
        <p:spPr>
          <a:xfrm>
            <a:off x="646111" y="452718"/>
            <a:ext cx="10724254" cy="1400530"/>
          </a:xfrm>
        </p:spPr>
        <p:txBody>
          <a:bodyPr/>
          <a:lstStyle/>
          <a:p>
            <a:pPr eaLnBrk="1" fontAlgn="auto" hangingPunct="1">
              <a:spcAft>
                <a:spcPts val="0"/>
              </a:spcAft>
              <a:defRPr/>
            </a:pPr>
            <a:r>
              <a:rPr lang="en-US" sz="4400" b="1" dirty="0">
                <a:solidFill>
                  <a:schemeClr val="bg1"/>
                </a:solidFill>
                <a:latin typeface="Arial" panose="020B0604020202020204" pitchFamily="34" charset="0"/>
                <a:cs typeface="Arial" panose="020B0604020202020204" pitchFamily="34" charset="0"/>
              </a:rPr>
              <a:t>Why change the interview experience?</a:t>
            </a:r>
          </a:p>
        </p:txBody>
      </p:sp>
      <p:sp>
        <p:nvSpPr>
          <p:cNvPr id="4" name="Content Placeholder 3">
            <a:extLst>
              <a:ext uri="{FF2B5EF4-FFF2-40B4-BE49-F238E27FC236}">
                <a16:creationId xmlns:a16="http://schemas.microsoft.com/office/drawing/2014/main" id="{08EAD251-BEE0-E454-DA48-D123B71B0E1A}"/>
              </a:ext>
            </a:extLst>
          </p:cNvPr>
          <p:cNvSpPr>
            <a:spLocks noGrp="1"/>
          </p:cNvSpPr>
          <p:nvPr>
            <p:ph sz="half" idx="2"/>
          </p:nvPr>
        </p:nvSpPr>
        <p:spPr>
          <a:xfrm>
            <a:off x="891613" y="2135187"/>
            <a:ext cx="7556648" cy="3072917"/>
          </a:xfrm>
        </p:spPr>
        <p:txBody>
          <a:bodyPr anchor="t">
            <a:normAutofit fontScale="77500" lnSpcReduction="20000"/>
          </a:bodyPr>
          <a:lstStyle/>
          <a:p>
            <a:pPr eaLnBrk="1" fontAlgn="auto" hangingPunct="1">
              <a:defRPr/>
            </a:pPr>
            <a:r>
              <a:rPr lang="en-US" sz="3600" b="1" dirty="0">
                <a:solidFill>
                  <a:schemeClr val="bg1"/>
                </a:solidFill>
                <a:latin typeface="Arial" panose="020B0604020202020204" pitchFamily="34" charset="0"/>
                <a:cs typeface="Arial" panose="020B0604020202020204" pitchFamily="34" charset="0"/>
              </a:rPr>
              <a:t>Attract top talent</a:t>
            </a:r>
          </a:p>
          <a:p>
            <a:pPr eaLnBrk="1" fontAlgn="auto" hangingPunct="1">
              <a:defRPr/>
            </a:pPr>
            <a:r>
              <a:rPr lang="en-US" sz="3600" b="1" dirty="0">
                <a:solidFill>
                  <a:schemeClr val="bg1"/>
                </a:solidFill>
                <a:latin typeface="Arial" panose="020B0604020202020204" pitchFamily="34" charset="0"/>
                <a:cs typeface="Arial" panose="020B0604020202020204" pitchFamily="34" charset="0"/>
              </a:rPr>
              <a:t>Reduce hiring biases</a:t>
            </a:r>
          </a:p>
          <a:p>
            <a:pPr eaLnBrk="1" fontAlgn="auto" hangingPunct="1">
              <a:defRPr/>
            </a:pPr>
            <a:r>
              <a:rPr lang="en-US" sz="3600" b="1" dirty="0">
                <a:solidFill>
                  <a:schemeClr val="bg1"/>
                </a:solidFill>
                <a:latin typeface="Arial" panose="020B0604020202020204" pitchFamily="34" charset="0"/>
                <a:cs typeface="Arial" panose="020B0604020202020204" pitchFamily="34" charset="0"/>
              </a:rPr>
              <a:t>Enhance the interviewee experience</a:t>
            </a:r>
          </a:p>
          <a:p>
            <a:pPr eaLnBrk="1" fontAlgn="auto" hangingPunct="1">
              <a:defRPr/>
            </a:pPr>
            <a:r>
              <a:rPr lang="en-US" sz="3600" b="1" dirty="0">
                <a:solidFill>
                  <a:schemeClr val="bg1"/>
                </a:solidFill>
                <a:latin typeface="Arial" panose="020B0604020202020204" pitchFamily="34" charset="0"/>
                <a:cs typeface="Arial" panose="020B0604020202020204" pitchFamily="34" charset="0"/>
              </a:rPr>
              <a:t>Focus on past experience to predict future behavior</a:t>
            </a:r>
          </a:p>
          <a:p>
            <a:pPr eaLnBrk="1" fontAlgn="auto" hangingPunct="1">
              <a:defRPr/>
            </a:pPr>
            <a:r>
              <a:rPr lang="en-US" sz="3600" b="1" dirty="0">
                <a:solidFill>
                  <a:schemeClr val="bg1"/>
                </a:solidFill>
                <a:latin typeface="Arial" panose="020B0604020202020204" pitchFamily="34" charset="0"/>
                <a:cs typeface="Arial" panose="020B0604020202020204" pitchFamily="34" charset="0"/>
              </a:rPr>
              <a:t>Better assessment of soft-skills and problem-solving ability</a:t>
            </a:r>
          </a:p>
          <a:p>
            <a:pPr eaLnBrk="1" fontAlgn="auto" hangingPunct="1">
              <a:defRPr/>
            </a:pPr>
            <a:endParaRPr lang="en-US" sz="2000" dirty="0">
              <a:solidFill>
                <a:schemeClr val="bg1"/>
              </a:solidFill>
              <a:latin typeface="Arial" panose="020B0604020202020204" pitchFamily="34" charset="0"/>
              <a:cs typeface="Arial" panose="020B0604020202020204" pitchFamily="34" charset="0"/>
            </a:endParaRPr>
          </a:p>
          <a:p>
            <a:pPr eaLnBrk="1" fontAlgn="auto" hangingPunct="1">
              <a:defRPr/>
            </a:pPr>
            <a:endParaRPr lang="en-US" sz="20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FEF37E6-D184-930A-1286-3522250537F3}"/>
              </a:ext>
            </a:extLst>
          </p:cNvPr>
          <p:cNvPicPr>
            <a:picLocks noChangeAspect="1"/>
          </p:cNvPicPr>
          <p:nvPr/>
        </p:nvPicPr>
        <p:blipFill>
          <a:blip r:embed="rId3"/>
          <a:stretch>
            <a:fillRect/>
          </a:stretch>
        </p:blipFill>
        <p:spPr>
          <a:xfrm>
            <a:off x="10727270" y="5469473"/>
            <a:ext cx="1383912" cy="1255885"/>
          </a:xfrm>
          <a:prstGeom prst="rect">
            <a:avLst/>
          </a:prstGeom>
        </p:spPr>
      </p:pic>
    </p:spTree>
    <p:extLst>
      <p:ext uri="{BB962C8B-B14F-4D97-AF65-F5344CB8AC3E}">
        <p14:creationId xmlns:p14="http://schemas.microsoft.com/office/powerpoint/2010/main" val="612803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a yellow border&#10;&#10;Description automatically generated">
            <a:extLst>
              <a:ext uri="{FF2B5EF4-FFF2-40B4-BE49-F238E27FC236}">
                <a16:creationId xmlns:a16="http://schemas.microsoft.com/office/drawing/2014/main" id="{2111F60F-F5E8-F174-658B-AF742B39A0E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DDFD7EF-95B9-1448-04E6-5DA6DD9A3FFF}"/>
              </a:ext>
            </a:extLst>
          </p:cNvPr>
          <p:cNvSpPr>
            <a:spLocks noGrp="1"/>
          </p:cNvSpPr>
          <p:nvPr>
            <p:ph type="title"/>
          </p:nvPr>
        </p:nvSpPr>
        <p:spPr>
          <a:xfrm>
            <a:off x="646111" y="452718"/>
            <a:ext cx="10159541" cy="1400530"/>
          </a:xfrm>
        </p:spPr>
        <p:txBody>
          <a:bodyPr/>
          <a:lstStyle/>
          <a:p>
            <a:pPr eaLnBrk="1" fontAlgn="auto" hangingPunct="1">
              <a:spcAft>
                <a:spcPts val="0"/>
              </a:spcAft>
              <a:defRPr/>
            </a:pPr>
            <a:r>
              <a:rPr lang="en-US" sz="4400" b="1" dirty="0">
                <a:solidFill>
                  <a:schemeClr val="bg1"/>
                </a:solidFill>
              </a:rPr>
              <a:t>Type of interview techniques</a:t>
            </a:r>
          </a:p>
        </p:txBody>
      </p:sp>
      <p:sp>
        <p:nvSpPr>
          <p:cNvPr id="4" name="Content Placeholder 3">
            <a:extLst>
              <a:ext uri="{FF2B5EF4-FFF2-40B4-BE49-F238E27FC236}">
                <a16:creationId xmlns:a16="http://schemas.microsoft.com/office/drawing/2014/main" id="{8A2F2DB2-14C2-18DE-DC08-E0160B9E8B17}"/>
              </a:ext>
            </a:extLst>
          </p:cNvPr>
          <p:cNvSpPr>
            <a:spLocks noGrp="1"/>
          </p:cNvSpPr>
          <p:nvPr>
            <p:ph sz="half" idx="2"/>
          </p:nvPr>
        </p:nvSpPr>
        <p:spPr>
          <a:xfrm>
            <a:off x="646111" y="2342295"/>
            <a:ext cx="2951854" cy="3680818"/>
          </a:xfrm>
        </p:spPr>
        <p:txBody>
          <a:bodyPr>
            <a:noAutofit/>
          </a:bodyPr>
          <a:lstStyle/>
          <a:p>
            <a:pPr marL="0" indent="0" eaLnBrk="1" fontAlgn="auto" hangingPunct="1">
              <a:buNone/>
              <a:defRPr/>
            </a:pPr>
            <a:r>
              <a:rPr lang="en-US" sz="2000" b="1" dirty="0">
                <a:solidFill>
                  <a:schemeClr val="bg1"/>
                </a:solidFill>
              </a:rPr>
              <a:t>SITUTIONAL</a:t>
            </a:r>
          </a:p>
          <a:p>
            <a:pPr eaLnBrk="1" fontAlgn="auto" hangingPunct="1">
              <a:defRPr/>
            </a:pPr>
            <a:r>
              <a:rPr lang="en-US" sz="2000" b="1" dirty="0">
                <a:solidFill>
                  <a:schemeClr val="bg1"/>
                </a:solidFill>
              </a:rPr>
              <a:t>Hypothetical scenarios posed to candidates</a:t>
            </a:r>
          </a:p>
          <a:p>
            <a:pPr eaLnBrk="1" fontAlgn="auto" hangingPunct="1">
              <a:defRPr/>
            </a:pPr>
            <a:r>
              <a:rPr lang="en-US" sz="2000" b="1" dirty="0">
                <a:solidFill>
                  <a:schemeClr val="bg1"/>
                </a:solidFill>
              </a:rPr>
              <a:t>Assesses decision making and problem-solving skills</a:t>
            </a:r>
          </a:p>
          <a:p>
            <a:pPr eaLnBrk="1" fontAlgn="auto" hangingPunct="1">
              <a:defRPr/>
            </a:pPr>
            <a:r>
              <a:rPr lang="en-US" sz="2000" b="1" dirty="0">
                <a:solidFill>
                  <a:schemeClr val="bg1"/>
                </a:solidFill>
              </a:rPr>
              <a:t>Test real-world thinking.</a:t>
            </a:r>
          </a:p>
        </p:txBody>
      </p:sp>
      <p:sp>
        <p:nvSpPr>
          <p:cNvPr id="5" name="Content Placeholder 4">
            <a:extLst>
              <a:ext uri="{FF2B5EF4-FFF2-40B4-BE49-F238E27FC236}">
                <a16:creationId xmlns:a16="http://schemas.microsoft.com/office/drawing/2014/main" id="{F69366C5-BDFE-1047-5511-5EED5A8461B2}"/>
              </a:ext>
            </a:extLst>
          </p:cNvPr>
          <p:cNvSpPr>
            <a:spLocks noGrp="1"/>
          </p:cNvSpPr>
          <p:nvPr>
            <p:ph sz="quarter" idx="4"/>
          </p:nvPr>
        </p:nvSpPr>
        <p:spPr>
          <a:xfrm>
            <a:off x="4320506" y="2301135"/>
            <a:ext cx="3432016" cy="4020152"/>
          </a:xfrm>
        </p:spPr>
        <p:txBody>
          <a:bodyPr>
            <a:noAutofit/>
          </a:bodyPr>
          <a:lstStyle/>
          <a:p>
            <a:pPr marL="0" indent="0" eaLnBrk="1" fontAlgn="auto" hangingPunct="1">
              <a:buNone/>
              <a:defRPr/>
            </a:pPr>
            <a:r>
              <a:rPr lang="en-US" sz="2000" b="1" dirty="0">
                <a:solidFill>
                  <a:schemeClr val="bg1"/>
                </a:solidFill>
              </a:rPr>
              <a:t>BEHAVIORAL</a:t>
            </a:r>
          </a:p>
          <a:p>
            <a:pPr eaLnBrk="1" fontAlgn="auto" hangingPunct="1">
              <a:defRPr/>
            </a:pPr>
            <a:r>
              <a:rPr lang="en-US" sz="2000" b="1" dirty="0">
                <a:solidFill>
                  <a:schemeClr val="bg1"/>
                </a:solidFill>
              </a:rPr>
              <a:t>Also, can be measured by using hypothetical scenarios</a:t>
            </a:r>
          </a:p>
          <a:p>
            <a:pPr eaLnBrk="1" fontAlgn="auto" hangingPunct="1">
              <a:defRPr/>
            </a:pPr>
            <a:r>
              <a:rPr lang="en-US" sz="2000" b="1" dirty="0">
                <a:solidFill>
                  <a:schemeClr val="bg1"/>
                </a:solidFill>
              </a:rPr>
              <a:t>Or ask question that start with – “Give me an example of when….” “Tell me about a time you….” Describe a conflict situation that…”</a:t>
            </a:r>
            <a:endParaRPr lang="en-US" sz="2000" b="1" dirty="0"/>
          </a:p>
        </p:txBody>
      </p:sp>
      <p:sp>
        <p:nvSpPr>
          <p:cNvPr id="13" name="Content Placeholder 12">
            <a:extLst>
              <a:ext uri="{FF2B5EF4-FFF2-40B4-BE49-F238E27FC236}">
                <a16:creationId xmlns:a16="http://schemas.microsoft.com/office/drawing/2014/main" id="{F6683A57-A4EF-F688-0FAD-BD3B1D2B753C}"/>
              </a:ext>
            </a:extLst>
          </p:cNvPr>
          <p:cNvSpPr>
            <a:spLocks noGrp="1"/>
          </p:cNvSpPr>
          <p:nvPr>
            <p:ph sz="quarter" idx="14"/>
          </p:nvPr>
        </p:nvSpPr>
        <p:spPr>
          <a:xfrm>
            <a:off x="7951360" y="2301135"/>
            <a:ext cx="3097167" cy="3934419"/>
          </a:xfrm>
        </p:spPr>
        <p:txBody>
          <a:bodyPr>
            <a:noAutofit/>
          </a:bodyPr>
          <a:lstStyle/>
          <a:p>
            <a:pPr marL="0" indent="0" eaLnBrk="1" fontAlgn="auto" hangingPunct="1">
              <a:buNone/>
              <a:defRPr/>
            </a:pPr>
            <a:r>
              <a:rPr lang="en-US" sz="2000" b="1" dirty="0">
                <a:solidFill>
                  <a:schemeClr val="bg1"/>
                </a:solidFill>
              </a:rPr>
              <a:t>GAMIFIED ASSESSMENTS </a:t>
            </a:r>
          </a:p>
          <a:p>
            <a:pPr eaLnBrk="1" fontAlgn="auto" hangingPunct="1">
              <a:defRPr/>
            </a:pPr>
            <a:r>
              <a:rPr lang="en-US" sz="2000" b="1" dirty="0">
                <a:solidFill>
                  <a:schemeClr val="bg1"/>
                </a:solidFill>
              </a:rPr>
              <a:t>Interactive tasks or challenges that are related to the job</a:t>
            </a:r>
          </a:p>
          <a:p>
            <a:pPr eaLnBrk="1" fontAlgn="auto" hangingPunct="1">
              <a:defRPr/>
            </a:pPr>
            <a:r>
              <a:rPr lang="en-US" sz="2000" b="1" dirty="0">
                <a:solidFill>
                  <a:schemeClr val="bg1"/>
                </a:solidFill>
              </a:rPr>
              <a:t>Great way to engage candidates in a “enjoyable” way.</a:t>
            </a:r>
          </a:p>
          <a:p>
            <a:pPr eaLnBrk="1" fontAlgn="auto" hangingPunct="1">
              <a:defRPr/>
            </a:pPr>
            <a:r>
              <a:rPr lang="en-US" sz="2000" b="1" dirty="0">
                <a:solidFill>
                  <a:schemeClr val="bg1"/>
                </a:solidFill>
              </a:rPr>
              <a:t>Reveals natural behavior, and competencies.</a:t>
            </a:r>
          </a:p>
        </p:txBody>
      </p:sp>
      <p:pic>
        <p:nvPicPr>
          <p:cNvPr id="7" name="Picture 6">
            <a:extLst>
              <a:ext uri="{FF2B5EF4-FFF2-40B4-BE49-F238E27FC236}">
                <a16:creationId xmlns:a16="http://schemas.microsoft.com/office/drawing/2014/main" id="{4744025E-839E-B977-E0C6-E50A9C455ABB}"/>
              </a:ext>
            </a:extLst>
          </p:cNvPr>
          <p:cNvPicPr>
            <a:picLocks noChangeAspect="1"/>
          </p:cNvPicPr>
          <p:nvPr/>
        </p:nvPicPr>
        <p:blipFill>
          <a:blip r:embed="rId4"/>
          <a:stretch>
            <a:fillRect/>
          </a:stretch>
        </p:blipFill>
        <p:spPr>
          <a:xfrm>
            <a:off x="10711733" y="5474395"/>
            <a:ext cx="1381246" cy="1254737"/>
          </a:xfrm>
          <a:prstGeom prst="rect">
            <a:avLst/>
          </a:prstGeom>
        </p:spPr>
      </p:pic>
    </p:spTree>
    <p:extLst>
      <p:ext uri="{BB962C8B-B14F-4D97-AF65-F5344CB8AC3E}">
        <p14:creationId xmlns:p14="http://schemas.microsoft.com/office/powerpoint/2010/main" val="3103652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a yellow border&#10;&#10;Description automatically generated">
            <a:extLst>
              <a:ext uri="{FF2B5EF4-FFF2-40B4-BE49-F238E27FC236}">
                <a16:creationId xmlns:a16="http://schemas.microsoft.com/office/drawing/2014/main" id="{6FBA9A23-E650-EFAC-1F08-B832DD9C8F4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FD863F-FCD8-8CA1-D43A-D8CDDB34D946}"/>
              </a:ext>
            </a:extLst>
          </p:cNvPr>
          <p:cNvSpPr>
            <a:spLocks noGrp="1"/>
          </p:cNvSpPr>
          <p:nvPr>
            <p:ph type="title"/>
          </p:nvPr>
        </p:nvSpPr>
        <p:spPr>
          <a:xfrm>
            <a:off x="646111" y="452718"/>
            <a:ext cx="10081159" cy="1400530"/>
          </a:xfrm>
        </p:spPr>
        <p:txBody>
          <a:bodyPr/>
          <a:lstStyle/>
          <a:p>
            <a:pPr eaLnBrk="1" fontAlgn="auto" hangingPunct="1">
              <a:spcAft>
                <a:spcPts val="0"/>
              </a:spcAft>
              <a:defRPr/>
            </a:pPr>
            <a:r>
              <a:rPr lang="en-US" sz="4400" b="1" dirty="0">
                <a:solidFill>
                  <a:schemeClr val="bg1"/>
                </a:solidFill>
                <a:latin typeface="Arial" panose="020B0604020202020204" pitchFamily="34" charset="0"/>
                <a:cs typeface="Arial" panose="020B0604020202020204" pitchFamily="34" charset="0"/>
              </a:rPr>
              <a:t>Overall interview experience &amp; follow through</a:t>
            </a:r>
          </a:p>
        </p:txBody>
      </p:sp>
      <p:sp>
        <p:nvSpPr>
          <p:cNvPr id="4" name="Content Placeholder 3">
            <a:extLst>
              <a:ext uri="{FF2B5EF4-FFF2-40B4-BE49-F238E27FC236}">
                <a16:creationId xmlns:a16="http://schemas.microsoft.com/office/drawing/2014/main" id="{08EAD251-BEE0-E454-DA48-D123B71B0E1A}"/>
              </a:ext>
            </a:extLst>
          </p:cNvPr>
          <p:cNvSpPr>
            <a:spLocks noGrp="1"/>
          </p:cNvSpPr>
          <p:nvPr>
            <p:ph sz="half" idx="2"/>
          </p:nvPr>
        </p:nvSpPr>
        <p:spPr>
          <a:xfrm>
            <a:off x="646112" y="2446646"/>
            <a:ext cx="5518714" cy="3688684"/>
          </a:xfrm>
        </p:spPr>
        <p:txBody>
          <a:bodyPr anchor="t">
            <a:normAutofit fontScale="92500"/>
          </a:bodyPr>
          <a:lstStyle/>
          <a:p>
            <a:pPr eaLnBrk="1" fontAlgn="auto" hangingPunct="1">
              <a:defRPr/>
            </a:pPr>
            <a:r>
              <a:rPr lang="en-US" sz="2800" b="1" dirty="0">
                <a:solidFill>
                  <a:schemeClr val="bg1"/>
                </a:solidFill>
                <a:latin typeface="Arial" panose="020B0604020202020204" pitchFamily="34" charset="0"/>
                <a:cs typeface="Arial" panose="020B0604020202020204" pitchFamily="34" charset="0"/>
              </a:rPr>
              <a:t>Keep introductions of interview panel short</a:t>
            </a:r>
          </a:p>
          <a:p>
            <a:pPr eaLnBrk="1" fontAlgn="auto" hangingPunct="1">
              <a:defRPr/>
            </a:pPr>
            <a:r>
              <a:rPr lang="en-US" sz="2800" b="1" dirty="0">
                <a:solidFill>
                  <a:schemeClr val="bg1"/>
                </a:solidFill>
                <a:latin typeface="Arial" panose="020B0604020202020204" pitchFamily="34" charset="0"/>
                <a:cs typeface="Arial" panose="020B0604020202020204" pitchFamily="34" charset="0"/>
              </a:rPr>
              <a:t>More conversation vs feeling like an interrogation </a:t>
            </a:r>
          </a:p>
          <a:p>
            <a:pPr eaLnBrk="1" fontAlgn="auto" hangingPunct="1">
              <a:defRPr/>
            </a:pPr>
            <a:r>
              <a:rPr lang="en-US" sz="2800" b="1" dirty="0">
                <a:solidFill>
                  <a:schemeClr val="bg1"/>
                </a:solidFill>
                <a:latin typeface="Arial" panose="020B0604020202020204" pitchFamily="34" charset="0"/>
                <a:cs typeface="Arial" panose="020B0604020202020204" pitchFamily="34" charset="0"/>
              </a:rPr>
              <a:t>Stay away from questions that only require a yes or no answer</a:t>
            </a:r>
          </a:p>
          <a:p>
            <a:pPr eaLnBrk="1" fontAlgn="auto" hangingPunct="1">
              <a:defRPr/>
            </a:pPr>
            <a:r>
              <a:rPr lang="en-US" sz="2800" b="1" dirty="0">
                <a:solidFill>
                  <a:schemeClr val="bg1"/>
                </a:solidFill>
                <a:latin typeface="Arial" panose="020B0604020202020204" pitchFamily="34" charset="0"/>
                <a:cs typeface="Arial" panose="020B0604020202020204" pitchFamily="34" charset="0"/>
              </a:rPr>
              <a:t>Let them set the pace – do not cut them off</a:t>
            </a:r>
          </a:p>
          <a:p>
            <a:pPr eaLnBrk="1" fontAlgn="auto" hangingPunct="1">
              <a:defRPr/>
            </a:pPr>
            <a:endParaRPr lang="en-US" sz="20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FEF37E6-D184-930A-1286-3522250537F3}"/>
              </a:ext>
            </a:extLst>
          </p:cNvPr>
          <p:cNvPicPr>
            <a:picLocks noChangeAspect="1"/>
          </p:cNvPicPr>
          <p:nvPr/>
        </p:nvPicPr>
        <p:blipFill>
          <a:blip r:embed="rId3"/>
          <a:stretch>
            <a:fillRect/>
          </a:stretch>
        </p:blipFill>
        <p:spPr>
          <a:xfrm>
            <a:off x="10727270" y="5469473"/>
            <a:ext cx="1383912" cy="1255885"/>
          </a:xfrm>
          <a:prstGeom prst="rect">
            <a:avLst/>
          </a:prstGeom>
        </p:spPr>
      </p:pic>
      <p:sp>
        <p:nvSpPr>
          <p:cNvPr id="5" name="Content Placeholder 3">
            <a:extLst>
              <a:ext uri="{FF2B5EF4-FFF2-40B4-BE49-F238E27FC236}">
                <a16:creationId xmlns:a16="http://schemas.microsoft.com/office/drawing/2014/main" id="{BB6652F5-A690-5AB0-E1AA-FD80678E1A2B}"/>
              </a:ext>
            </a:extLst>
          </p:cNvPr>
          <p:cNvSpPr txBox="1">
            <a:spLocks/>
          </p:cNvSpPr>
          <p:nvPr/>
        </p:nvSpPr>
        <p:spPr>
          <a:xfrm>
            <a:off x="6629331" y="2446646"/>
            <a:ext cx="5275374" cy="3189571"/>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a:defRPr/>
            </a:pPr>
            <a:r>
              <a:rPr lang="en-US" sz="2800" b="1" dirty="0">
                <a:solidFill>
                  <a:schemeClr val="bg1"/>
                </a:solidFill>
                <a:latin typeface="Arial" panose="020B0604020202020204" pitchFamily="34" charset="0"/>
                <a:cs typeface="Arial" panose="020B0604020202020204" pitchFamily="34" charset="0"/>
              </a:rPr>
              <a:t>Give them a reasonable timeline of when they can expect to hear back from you</a:t>
            </a:r>
          </a:p>
          <a:p>
            <a:pPr>
              <a:defRPr/>
            </a:pPr>
            <a:r>
              <a:rPr lang="en-US" sz="2800" b="1" dirty="0">
                <a:solidFill>
                  <a:schemeClr val="bg1"/>
                </a:solidFill>
                <a:latin typeface="Arial" panose="020B0604020202020204" pitchFamily="34" charset="0"/>
                <a:cs typeface="Arial" panose="020B0604020202020204" pitchFamily="34" charset="0"/>
              </a:rPr>
              <a:t>Give a solid explanation</a:t>
            </a:r>
          </a:p>
          <a:p>
            <a:pPr>
              <a:defRPr/>
            </a:pPr>
            <a:r>
              <a:rPr lang="en-US" sz="2800" b="1" dirty="0">
                <a:solidFill>
                  <a:schemeClr val="bg1"/>
                </a:solidFill>
                <a:latin typeface="Arial" panose="020B0604020202020204" pitchFamily="34" charset="0"/>
                <a:cs typeface="Arial" panose="020B0604020202020204" pitchFamily="34" charset="0"/>
              </a:rPr>
              <a:t>Courtesy calls</a:t>
            </a:r>
          </a:p>
          <a:p>
            <a:pPr>
              <a:defRPr/>
            </a:pP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91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EC60104B-52D6-8C88-3883-75627C361085}"/>
              </a:ext>
            </a:extLst>
          </p:cNvPr>
          <p:cNvPicPr>
            <a:picLocks noChangeAspect="1"/>
          </p:cNvPicPr>
          <p:nvPr/>
        </p:nvPicPr>
        <p:blipFill>
          <a:blip r:embed="rId2"/>
          <a:stretch>
            <a:fillRect/>
          </a:stretch>
        </p:blipFill>
        <p:spPr>
          <a:xfrm>
            <a:off x="0" y="0"/>
            <a:ext cx="12192000" cy="6858000"/>
          </a:xfrm>
          <a:prstGeom prst="rect">
            <a:avLst/>
          </a:prstGeom>
        </p:spPr>
      </p:pic>
      <p:sp>
        <p:nvSpPr>
          <p:cNvPr id="54" name="Title 53">
            <a:extLst>
              <a:ext uri="{FF2B5EF4-FFF2-40B4-BE49-F238E27FC236}">
                <a16:creationId xmlns:a16="http://schemas.microsoft.com/office/drawing/2014/main" id="{50F274BA-6CF2-235E-B869-E09E3731BF80}"/>
              </a:ext>
            </a:extLst>
          </p:cNvPr>
          <p:cNvSpPr>
            <a:spLocks noGrp="1"/>
          </p:cNvSpPr>
          <p:nvPr>
            <p:ph type="title"/>
          </p:nvPr>
        </p:nvSpPr>
        <p:spPr/>
        <p:txBody>
          <a:bodyPr/>
          <a:lstStyle/>
          <a:p>
            <a:pPr eaLnBrk="1" fontAlgn="auto" hangingPunct="1">
              <a:defRPr/>
            </a:pPr>
            <a:r>
              <a:rPr lang="en-US">
                <a:solidFill>
                  <a:schemeClr val="bg1"/>
                </a:solidFill>
              </a:rPr>
              <a:t>AGENDA</a:t>
            </a:r>
            <a:endParaRPr lang="en-US" dirty="0">
              <a:solidFill>
                <a:schemeClr val="bg1"/>
              </a:solidFill>
            </a:endParaRPr>
          </a:p>
        </p:txBody>
      </p:sp>
      <p:sp>
        <p:nvSpPr>
          <p:cNvPr id="29" name="Content Placeholder 28">
            <a:extLst>
              <a:ext uri="{FF2B5EF4-FFF2-40B4-BE49-F238E27FC236}">
                <a16:creationId xmlns:a16="http://schemas.microsoft.com/office/drawing/2014/main" id="{6C053720-D240-48E2-48DB-4254409DC361}"/>
              </a:ext>
            </a:extLst>
          </p:cNvPr>
          <p:cNvSpPr>
            <a:spLocks noGrp="1"/>
          </p:cNvSpPr>
          <p:nvPr>
            <p:ph idx="1"/>
          </p:nvPr>
        </p:nvSpPr>
        <p:spPr>
          <a:xfrm>
            <a:off x="966213" y="1799948"/>
            <a:ext cx="10825984" cy="4814607"/>
          </a:xfrm>
        </p:spPr>
        <p:txBody>
          <a:bodyPr anchor="ctr">
            <a:normAutofit/>
          </a:bodyPr>
          <a:lstStyle/>
          <a:p>
            <a:pPr eaLnBrk="1" fontAlgn="auto" hangingPunct="1">
              <a:defRPr/>
            </a:pPr>
            <a:r>
              <a:rPr lang="en-US" dirty="0">
                <a:solidFill>
                  <a:schemeClr val="bg1"/>
                </a:solidFill>
              </a:rPr>
              <a:t> Understanding your Employer Brand</a:t>
            </a:r>
          </a:p>
          <a:p>
            <a:pPr eaLnBrk="1" fontAlgn="auto" hangingPunct="1">
              <a:defRPr/>
            </a:pPr>
            <a:r>
              <a:rPr lang="en-US" dirty="0">
                <a:solidFill>
                  <a:schemeClr val="bg1"/>
                </a:solidFill>
              </a:rPr>
              <a:t> The Recruitment Process</a:t>
            </a:r>
          </a:p>
          <a:p>
            <a:pPr eaLnBrk="1" fontAlgn="auto" hangingPunct="1">
              <a:defRPr/>
            </a:pPr>
            <a:r>
              <a:rPr lang="en-US" dirty="0">
                <a:solidFill>
                  <a:schemeClr val="bg1"/>
                </a:solidFill>
              </a:rPr>
              <a:t> The Importance of Candidate Experience</a:t>
            </a:r>
          </a:p>
          <a:p>
            <a:pPr eaLnBrk="1" fontAlgn="auto" hangingPunct="1">
              <a:defRPr/>
            </a:pPr>
            <a:r>
              <a:rPr lang="en-US" dirty="0">
                <a:solidFill>
                  <a:schemeClr val="bg1"/>
                </a:solidFill>
              </a:rPr>
              <a:t>Innovative Interview Techniques</a:t>
            </a:r>
          </a:p>
          <a:p>
            <a:pPr eaLnBrk="1" fontAlgn="auto" hangingPunct="1">
              <a:defRPr/>
            </a:pPr>
            <a:r>
              <a:rPr lang="en-US" dirty="0">
                <a:solidFill>
                  <a:schemeClr val="bg1"/>
                </a:solidFill>
              </a:rPr>
              <a:t>Onboarding Excellence</a:t>
            </a:r>
          </a:p>
        </p:txBody>
      </p:sp>
      <p:pic>
        <p:nvPicPr>
          <p:cNvPr id="3" name="Picture 2">
            <a:extLst>
              <a:ext uri="{FF2B5EF4-FFF2-40B4-BE49-F238E27FC236}">
                <a16:creationId xmlns:a16="http://schemas.microsoft.com/office/drawing/2014/main" id="{3EBF3CF4-9E73-CA47-2C2E-555FFAF6009F}"/>
              </a:ext>
            </a:extLst>
          </p:cNvPr>
          <p:cNvPicPr>
            <a:picLocks noChangeAspect="1"/>
          </p:cNvPicPr>
          <p:nvPr/>
        </p:nvPicPr>
        <p:blipFill>
          <a:blip r:embed="rId3"/>
          <a:stretch>
            <a:fillRect/>
          </a:stretch>
        </p:blipFill>
        <p:spPr>
          <a:xfrm>
            <a:off x="10703292" y="5499111"/>
            <a:ext cx="1381246" cy="1254737"/>
          </a:xfrm>
          <a:prstGeom prst="rect">
            <a:avLst/>
          </a:prstGeom>
        </p:spPr>
      </p:pic>
      <p:sp>
        <p:nvSpPr>
          <p:cNvPr id="4" name="TextBox 3">
            <a:extLst>
              <a:ext uri="{FF2B5EF4-FFF2-40B4-BE49-F238E27FC236}">
                <a16:creationId xmlns:a16="http://schemas.microsoft.com/office/drawing/2014/main" id="{056DCAFC-6323-16B6-08D9-7DED511EFAE8}"/>
              </a:ext>
            </a:extLst>
          </p:cNvPr>
          <p:cNvSpPr txBox="1"/>
          <p:nvPr/>
        </p:nvSpPr>
        <p:spPr>
          <a:xfrm>
            <a:off x="3048990" y="3235427"/>
            <a:ext cx="6097978" cy="369332"/>
          </a:xfrm>
          <a:prstGeom prst="rect">
            <a:avLst/>
          </a:prstGeom>
          <a:noFill/>
        </p:spPr>
        <p:txBody>
          <a:bodyPr wrap="square">
            <a:spAutoFit/>
          </a:bodyPr>
          <a:lstStyle/>
          <a:p>
            <a:r>
              <a:rPr lang="en-US" b="0" dirty="0">
                <a:effectLst/>
              </a:rPr>
              <a: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425712-CEC8-ACD8-BDFF-0AEC64071CAE}"/>
              </a:ext>
            </a:extLst>
          </p:cNvPr>
          <p:cNvSpPr>
            <a:spLocks noGrp="1"/>
          </p:cNvSpPr>
          <p:nvPr>
            <p:ph type="title"/>
          </p:nvPr>
        </p:nvSpPr>
        <p:spPr>
          <a:xfrm>
            <a:off x="1000730" y="1970846"/>
            <a:ext cx="9125909" cy="1733857"/>
          </a:xfrm>
        </p:spPr>
        <p:txBody>
          <a:bodyPr/>
          <a:lstStyle/>
          <a:p>
            <a:pPr eaLnBrk="1" fontAlgn="auto" hangingPunct="1">
              <a:spcAft>
                <a:spcPts val="0"/>
              </a:spcAft>
              <a:defRPr/>
            </a:pPr>
            <a:r>
              <a:rPr lang="en-US" sz="6000" b="1" dirty="0">
                <a:solidFill>
                  <a:schemeClr val="bg1"/>
                </a:solidFill>
                <a:latin typeface="Arial" panose="020B0604020202020204" pitchFamily="34" charset="0"/>
                <a:cs typeface="Arial" panose="020B0604020202020204" pitchFamily="34" charset="0"/>
              </a:rPr>
              <a:t>Onboarding Excellence </a:t>
            </a:r>
          </a:p>
        </p:txBody>
      </p:sp>
      <p:sp>
        <p:nvSpPr>
          <p:cNvPr id="4" name="Text Placeholder 3">
            <a:extLst>
              <a:ext uri="{FF2B5EF4-FFF2-40B4-BE49-F238E27FC236}">
                <a16:creationId xmlns:a16="http://schemas.microsoft.com/office/drawing/2014/main" id="{11545860-6913-BA61-F966-5DA750606104}"/>
              </a:ext>
            </a:extLst>
          </p:cNvPr>
          <p:cNvSpPr>
            <a:spLocks noGrp="1"/>
          </p:cNvSpPr>
          <p:nvPr>
            <p:ph type="body" idx="1"/>
          </p:nvPr>
        </p:nvSpPr>
        <p:spPr>
          <a:xfrm>
            <a:off x="2355958" y="4051538"/>
            <a:ext cx="8825658" cy="860400"/>
          </a:xfrm>
        </p:spPr>
        <p:txBody>
          <a:bodyPr>
            <a:normAutofit fontScale="92500"/>
          </a:bodyPr>
          <a:lstStyle/>
          <a:p>
            <a:pPr eaLnBrk="1" fontAlgn="auto" hangingPunct="1">
              <a:defRPr/>
            </a:pPr>
            <a:r>
              <a:rPr lang="en-US" dirty="0">
                <a:solidFill>
                  <a:schemeClr val="bg1"/>
                </a:solidFill>
                <a:latin typeface="Arial" panose="020B0604020202020204" pitchFamily="34" charset="0"/>
                <a:cs typeface="Arial" panose="020B0604020202020204" pitchFamily="34" charset="0"/>
              </a:rPr>
              <a:t>Why it is important, Examples of onboarding tools that work, and an example timeline of efficient onboarding steps</a:t>
            </a:r>
          </a:p>
        </p:txBody>
      </p:sp>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3"/>
          <a:stretch>
            <a:fillRect/>
          </a:stretch>
        </p:blipFill>
        <p:spPr>
          <a:xfrm>
            <a:off x="10726815" y="5467255"/>
            <a:ext cx="1383912" cy="1255885"/>
          </a:xfrm>
          <a:prstGeom prst="rect">
            <a:avLst/>
          </a:prstGeom>
        </p:spPr>
      </p:pic>
    </p:spTree>
    <p:extLst>
      <p:ext uri="{BB962C8B-B14F-4D97-AF65-F5344CB8AC3E}">
        <p14:creationId xmlns:p14="http://schemas.microsoft.com/office/powerpoint/2010/main" val="3074130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a yellow border&#10;&#10;Description automatically generated">
            <a:extLst>
              <a:ext uri="{FF2B5EF4-FFF2-40B4-BE49-F238E27FC236}">
                <a16:creationId xmlns:a16="http://schemas.microsoft.com/office/drawing/2014/main" id="{6FBA9A23-E650-EFAC-1F08-B832DD9C8F4F}"/>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FD863F-FCD8-8CA1-D43A-D8CDDB34D946}"/>
              </a:ext>
            </a:extLst>
          </p:cNvPr>
          <p:cNvSpPr>
            <a:spLocks noGrp="1"/>
          </p:cNvSpPr>
          <p:nvPr>
            <p:ph type="title"/>
          </p:nvPr>
        </p:nvSpPr>
        <p:spPr/>
        <p:txBody>
          <a:bodyPr/>
          <a:lstStyle/>
          <a:p>
            <a:pPr eaLnBrk="1" fontAlgn="auto" hangingPunct="1">
              <a:spcAft>
                <a:spcPts val="0"/>
              </a:spcAft>
              <a:defRPr/>
            </a:pPr>
            <a:r>
              <a:rPr lang="en-US" sz="4400" b="1" dirty="0">
                <a:solidFill>
                  <a:schemeClr val="bg1"/>
                </a:solidFill>
                <a:latin typeface="Arial" panose="020B0604020202020204" pitchFamily="34" charset="0"/>
                <a:cs typeface="Arial" panose="020B0604020202020204" pitchFamily="34" charset="0"/>
              </a:rPr>
              <a:t>Why effective onboarding is important</a:t>
            </a:r>
          </a:p>
        </p:txBody>
      </p:sp>
      <p:sp>
        <p:nvSpPr>
          <p:cNvPr id="4" name="Content Placeholder 3">
            <a:extLst>
              <a:ext uri="{FF2B5EF4-FFF2-40B4-BE49-F238E27FC236}">
                <a16:creationId xmlns:a16="http://schemas.microsoft.com/office/drawing/2014/main" id="{08EAD251-BEE0-E454-DA48-D123B71B0E1A}"/>
              </a:ext>
            </a:extLst>
          </p:cNvPr>
          <p:cNvSpPr>
            <a:spLocks noGrp="1"/>
          </p:cNvSpPr>
          <p:nvPr>
            <p:ph sz="half" idx="2"/>
          </p:nvPr>
        </p:nvSpPr>
        <p:spPr>
          <a:xfrm>
            <a:off x="891612" y="2135187"/>
            <a:ext cx="9038071" cy="2587625"/>
          </a:xfrm>
        </p:spPr>
        <p:txBody>
          <a:bodyPr anchor="t">
            <a:normAutofit lnSpcReduction="10000"/>
          </a:bodyPr>
          <a:lstStyle/>
          <a:p>
            <a:pPr eaLnBrk="1" fontAlgn="auto" hangingPunct="1">
              <a:defRPr/>
            </a:pPr>
            <a:r>
              <a:rPr lang="en-US" sz="2800" b="1" dirty="0">
                <a:solidFill>
                  <a:schemeClr val="bg1"/>
                </a:solidFill>
                <a:latin typeface="Arial" panose="020B0604020202020204" pitchFamily="34" charset="0"/>
                <a:cs typeface="Arial" panose="020B0604020202020204" pitchFamily="34" charset="0"/>
              </a:rPr>
              <a:t>Acclimate new hires to Company/Tribe’s Culture</a:t>
            </a:r>
          </a:p>
          <a:p>
            <a:pPr eaLnBrk="1" fontAlgn="auto" hangingPunct="1">
              <a:defRPr/>
            </a:pPr>
            <a:r>
              <a:rPr lang="en-US" sz="2800" b="1" dirty="0">
                <a:solidFill>
                  <a:schemeClr val="bg1"/>
                </a:solidFill>
                <a:latin typeface="Arial" panose="020B0604020202020204" pitchFamily="34" charset="0"/>
                <a:cs typeface="Arial" panose="020B0604020202020204" pitchFamily="34" charset="0"/>
              </a:rPr>
              <a:t>Fosters connections and relationships with team members and/or departments</a:t>
            </a:r>
          </a:p>
          <a:p>
            <a:pPr eaLnBrk="1" fontAlgn="auto" hangingPunct="1">
              <a:defRPr/>
            </a:pPr>
            <a:r>
              <a:rPr lang="en-US" sz="2800" b="1" dirty="0">
                <a:solidFill>
                  <a:schemeClr val="bg1"/>
                </a:solidFill>
                <a:latin typeface="Arial" panose="020B0604020202020204" pitchFamily="34" charset="0"/>
                <a:cs typeface="Arial" panose="020B0604020202020204" pitchFamily="34" charset="0"/>
              </a:rPr>
              <a:t>Clarify job expectations and roles</a:t>
            </a:r>
          </a:p>
          <a:p>
            <a:pPr eaLnBrk="1" fontAlgn="auto" hangingPunct="1">
              <a:defRPr/>
            </a:pPr>
            <a:r>
              <a:rPr lang="en-US" sz="2800" b="1" dirty="0">
                <a:solidFill>
                  <a:schemeClr val="bg1"/>
                </a:solidFill>
                <a:latin typeface="Arial" panose="020B0604020202020204" pitchFamily="34" charset="0"/>
                <a:cs typeface="Arial" panose="020B0604020202020204" pitchFamily="34" charset="0"/>
              </a:rPr>
              <a:t>Provides necessary tools and resources</a:t>
            </a:r>
          </a:p>
          <a:p>
            <a:pPr eaLnBrk="1" fontAlgn="auto" hangingPunct="1">
              <a:defRPr/>
            </a:pPr>
            <a:endParaRPr lang="en-US" sz="2000" dirty="0">
              <a:solidFill>
                <a:schemeClr val="bg1"/>
              </a:solidFill>
              <a:latin typeface="Arial" panose="020B0604020202020204" pitchFamily="34" charset="0"/>
              <a:cs typeface="Arial" panose="020B0604020202020204" pitchFamily="34" charset="0"/>
            </a:endParaRPr>
          </a:p>
          <a:p>
            <a:pPr eaLnBrk="1" fontAlgn="auto" hangingPunct="1">
              <a:defRPr/>
            </a:pPr>
            <a:endParaRPr lang="en-US" sz="2000" dirty="0">
              <a:solidFill>
                <a:schemeClr val="bg1"/>
              </a:solidFill>
              <a:latin typeface="Arial" panose="020B0604020202020204" pitchFamily="34" charset="0"/>
              <a:cs typeface="Arial" panose="020B0604020202020204" pitchFamily="34" charset="0"/>
            </a:endParaRPr>
          </a:p>
          <a:p>
            <a:pPr eaLnBrk="1" fontAlgn="auto" hangingPunct="1">
              <a:defRPr/>
            </a:pPr>
            <a:endParaRPr lang="en-US" sz="2000" dirty="0">
              <a:solidFill>
                <a:schemeClr val="bg1"/>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7CDC30E3-06BD-1A52-33F5-08861180BD37}"/>
              </a:ext>
            </a:extLst>
          </p:cNvPr>
          <p:cNvSpPr>
            <a:spLocks noGrp="1"/>
          </p:cNvSpPr>
          <p:nvPr>
            <p:ph sz="quarter" idx="4"/>
          </p:nvPr>
        </p:nvSpPr>
        <p:spPr>
          <a:xfrm>
            <a:off x="2173826" y="5129459"/>
            <a:ext cx="7844348" cy="1321894"/>
          </a:xfrm>
        </p:spPr>
        <p:txBody>
          <a:bodyPr>
            <a:normAutofit/>
          </a:bodyPr>
          <a:lstStyle/>
          <a:p>
            <a:pPr marL="0" indent="0" eaLnBrk="1" fontAlgn="auto" hangingPunct="1">
              <a:buNone/>
              <a:defRPr/>
            </a:pPr>
            <a:r>
              <a:rPr lang="en-US" sz="2000" b="1" dirty="0">
                <a:solidFill>
                  <a:schemeClr val="bg1"/>
                </a:solidFill>
                <a:latin typeface="Arial" panose="020B0604020202020204" pitchFamily="34" charset="0"/>
                <a:cs typeface="Arial" panose="020B0604020202020204" pitchFamily="34" charset="0"/>
              </a:rPr>
              <a:t>Essentially effective onboarding leads to higher retention rates, increased productivity, and improved employee engagement</a:t>
            </a:r>
          </a:p>
        </p:txBody>
      </p:sp>
      <p:pic>
        <p:nvPicPr>
          <p:cNvPr id="9" name="Picture 8">
            <a:extLst>
              <a:ext uri="{FF2B5EF4-FFF2-40B4-BE49-F238E27FC236}">
                <a16:creationId xmlns:a16="http://schemas.microsoft.com/office/drawing/2014/main" id="{8FEF37E6-D184-930A-1286-3522250537F3}"/>
              </a:ext>
            </a:extLst>
          </p:cNvPr>
          <p:cNvPicPr>
            <a:picLocks noChangeAspect="1"/>
          </p:cNvPicPr>
          <p:nvPr/>
        </p:nvPicPr>
        <p:blipFill>
          <a:blip r:embed="rId4"/>
          <a:stretch>
            <a:fillRect/>
          </a:stretch>
        </p:blipFill>
        <p:spPr>
          <a:xfrm>
            <a:off x="10727270" y="5469473"/>
            <a:ext cx="1383912" cy="1255885"/>
          </a:xfrm>
          <a:prstGeom prst="rect">
            <a:avLst/>
          </a:prstGeom>
        </p:spPr>
      </p:pic>
    </p:spTree>
    <p:extLst>
      <p:ext uri="{BB962C8B-B14F-4D97-AF65-F5344CB8AC3E}">
        <p14:creationId xmlns:p14="http://schemas.microsoft.com/office/powerpoint/2010/main" val="989777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a yellow border&#10;&#10;Description automatically generated">
            <a:extLst>
              <a:ext uri="{FF2B5EF4-FFF2-40B4-BE49-F238E27FC236}">
                <a16:creationId xmlns:a16="http://schemas.microsoft.com/office/drawing/2014/main" id="{2111F60F-F5E8-F174-658B-AF742B39A0E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DDFD7EF-95B9-1448-04E6-5DA6DD9A3FFF}"/>
              </a:ext>
            </a:extLst>
          </p:cNvPr>
          <p:cNvSpPr>
            <a:spLocks noGrp="1"/>
          </p:cNvSpPr>
          <p:nvPr>
            <p:ph type="title"/>
          </p:nvPr>
        </p:nvSpPr>
        <p:spPr/>
        <p:txBody>
          <a:bodyPr/>
          <a:lstStyle/>
          <a:p>
            <a:pPr eaLnBrk="1" fontAlgn="auto" hangingPunct="1">
              <a:spcAft>
                <a:spcPts val="0"/>
              </a:spcAft>
              <a:defRPr/>
            </a:pPr>
            <a:r>
              <a:rPr lang="en-US" sz="4400" b="1" dirty="0">
                <a:solidFill>
                  <a:schemeClr val="bg1"/>
                </a:solidFill>
              </a:rPr>
              <a:t>Examples of onboarding tools that work</a:t>
            </a:r>
          </a:p>
        </p:txBody>
      </p:sp>
      <p:sp>
        <p:nvSpPr>
          <p:cNvPr id="4" name="Content Placeholder 3">
            <a:extLst>
              <a:ext uri="{FF2B5EF4-FFF2-40B4-BE49-F238E27FC236}">
                <a16:creationId xmlns:a16="http://schemas.microsoft.com/office/drawing/2014/main" id="{8A2F2DB2-14C2-18DE-DC08-E0160B9E8B17}"/>
              </a:ext>
            </a:extLst>
          </p:cNvPr>
          <p:cNvSpPr>
            <a:spLocks noGrp="1"/>
          </p:cNvSpPr>
          <p:nvPr>
            <p:ph sz="half" idx="2"/>
          </p:nvPr>
        </p:nvSpPr>
        <p:spPr>
          <a:xfrm>
            <a:off x="518090" y="2557039"/>
            <a:ext cx="3517392" cy="3597170"/>
          </a:xfrm>
        </p:spPr>
        <p:txBody>
          <a:bodyPr>
            <a:normAutofit lnSpcReduction="10000"/>
          </a:bodyPr>
          <a:lstStyle/>
          <a:p>
            <a:pPr marL="0" indent="0">
              <a:buNone/>
              <a:defRPr/>
            </a:pPr>
            <a:r>
              <a:rPr lang="en-US" sz="2000" b="1" dirty="0">
                <a:solidFill>
                  <a:schemeClr val="bg1"/>
                </a:solidFill>
              </a:rPr>
              <a:t>MENTOR OR “BUDDY SYSTEM”</a:t>
            </a:r>
          </a:p>
          <a:p>
            <a:pPr eaLnBrk="1" fontAlgn="auto" hangingPunct="1">
              <a:defRPr/>
            </a:pPr>
            <a:r>
              <a:rPr lang="en-US" sz="2000" b="1" dirty="0">
                <a:solidFill>
                  <a:schemeClr val="bg1"/>
                </a:solidFill>
              </a:rPr>
              <a:t>Pairing the new hire with a “buddy” who will act as a mentor to that new hire for their first X amount of weeks of employment.</a:t>
            </a:r>
          </a:p>
          <a:p>
            <a:pPr eaLnBrk="1" fontAlgn="auto" hangingPunct="1">
              <a:defRPr/>
            </a:pPr>
            <a:r>
              <a:rPr lang="en-US" sz="2000" b="1" dirty="0">
                <a:solidFill>
                  <a:schemeClr val="bg1"/>
                </a:solidFill>
              </a:rPr>
              <a:t>Sit with them on their first day.</a:t>
            </a:r>
          </a:p>
          <a:p>
            <a:pPr eaLnBrk="1" fontAlgn="auto" hangingPunct="1">
              <a:defRPr/>
            </a:pPr>
            <a:r>
              <a:rPr lang="en-US" sz="2000" b="1" dirty="0">
                <a:solidFill>
                  <a:schemeClr val="bg1"/>
                </a:solidFill>
              </a:rPr>
              <a:t>Routine check-ins</a:t>
            </a:r>
            <a:endParaRPr lang="en-US" sz="2000" b="1" dirty="0"/>
          </a:p>
          <a:p>
            <a:pPr eaLnBrk="1" fontAlgn="auto" hangingPunct="1">
              <a:defRPr/>
            </a:pPr>
            <a:endParaRPr lang="en-US" dirty="0"/>
          </a:p>
        </p:txBody>
      </p:sp>
      <p:sp>
        <p:nvSpPr>
          <p:cNvPr id="5" name="Content Placeholder 4">
            <a:extLst>
              <a:ext uri="{FF2B5EF4-FFF2-40B4-BE49-F238E27FC236}">
                <a16:creationId xmlns:a16="http://schemas.microsoft.com/office/drawing/2014/main" id="{F69366C5-BDFE-1047-5511-5EED5A8461B2}"/>
              </a:ext>
            </a:extLst>
          </p:cNvPr>
          <p:cNvSpPr>
            <a:spLocks noGrp="1"/>
          </p:cNvSpPr>
          <p:nvPr>
            <p:ph sz="quarter" idx="4"/>
          </p:nvPr>
        </p:nvSpPr>
        <p:spPr>
          <a:xfrm>
            <a:off x="4220304" y="2584174"/>
            <a:ext cx="3418370" cy="3597170"/>
          </a:xfrm>
        </p:spPr>
        <p:txBody>
          <a:bodyPr>
            <a:normAutofit fontScale="92500" lnSpcReduction="20000"/>
          </a:bodyPr>
          <a:lstStyle/>
          <a:p>
            <a:pPr marL="0" indent="0" eaLnBrk="1" fontAlgn="auto" hangingPunct="1">
              <a:buNone/>
              <a:defRPr/>
            </a:pPr>
            <a:r>
              <a:rPr lang="en-US" sz="2200" b="1" dirty="0">
                <a:solidFill>
                  <a:schemeClr val="bg1"/>
                </a:solidFill>
              </a:rPr>
              <a:t>LESS PAPERWORK MORE INTERACTION</a:t>
            </a:r>
          </a:p>
          <a:p>
            <a:pPr eaLnBrk="1" fontAlgn="auto" hangingPunct="1">
              <a:defRPr/>
            </a:pPr>
            <a:r>
              <a:rPr lang="en-US" sz="2200" b="1" dirty="0">
                <a:solidFill>
                  <a:schemeClr val="bg1"/>
                </a:solidFill>
              </a:rPr>
              <a:t>Give them the opportunity to fill out paperwork before they come into their first day. </a:t>
            </a:r>
          </a:p>
          <a:p>
            <a:pPr eaLnBrk="1" fontAlgn="auto" hangingPunct="1">
              <a:defRPr/>
            </a:pPr>
            <a:r>
              <a:rPr lang="en-US" sz="2200" b="1" dirty="0">
                <a:solidFill>
                  <a:schemeClr val="bg1"/>
                </a:solidFill>
              </a:rPr>
              <a:t>Less time spent on the “legal” side of their employment and more time introducing them to the culture of the organization.</a:t>
            </a:r>
            <a:endParaRPr lang="en-US" sz="2200" b="1" dirty="0"/>
          </a:p>
          <a:p>
            <a:pPr eaLnBrk="1" fontAlgn="auto" hangingPunct="1">
              <a:defRPr/>
            </a:pPr>
            <a:endParaRPr lang="en-US" dirty="0"/>
          </a:p>
        </p:txBody>
      </p:sp>
      <p:sp>
        <p:nvSpPr>
          <p:cNvPr id="13" name="Content Placeholder 12">
            <a:extLst>
              <a:ext uri="{FF2B5EF4-FFF2-40B4-BE49-F238E27FC236}">
                <a16:creationId xmlns:a16="http://schemas.microsoft.com/office/drawing/2014/main" id="{F6683A57-A4EF-F688-0FAD-BD3B1D2B753C}"/>
              </a:ext>
            </a:extLst>
          </p:cNvPr>
          <p:cNvSpPr>
            <a:spLocks noGrp="1"/>
          </p:cNvSpPr>
          <p:nvPr>
            <p:ph sz="quarter" idx="14"/>
          </p:nvPr>
        </p:nvSpPr>
        <p:spPr>
          <a:xfrm>
            <a:off x="7983985" y="2584174"/>
            <a:ext cx="3418371" cy="3597170"/>
          </a:xfrm>
        </p:spPr>
        <p:txBody>
          <a:bodyPr>
            <a:normAutofit lnSpcReduction="10000"/>
          </a:bodyPr>
          <a:lstStyle/>
          <a:p>
            <a:pPr marL="0" indent="0" eaLnBrk="1" fontAlgn="auto" hangingPunct="1">
              <a:buNone/>
              <a:defRPr/>
            </a:pPr>
            <a:r>
              <a:rPr lang="en-US" sz="2000" b="1" dirty="0">
                <a:solidFill>
                  <a:schemeClr val="bg1"/>
                </a:solidFill>
              </a:rPr>
              <a:t>GOAL SETTING</a:t>
            </a:r>
          </a:p>
          <a:p>
            <a:pPr eaLnBrk="1" fontAlgn="auto" hangingPunct="1">
              <a:defRPr/>
            </a:pPr>
            <a:r>
              <a:rPr lang="en-US" sz="2000" b="1" dirty="0">
                <a:solidFill>
                  <a:schemeClr val="bg1"/>
                </a:solidFill>
              </a:rPr>
              <a:t>Let them set their own goals for the first 30/60/90 days, after they complete onboarding.</a:t>
            </a:r>
          </a:p>
          <a:p>
            <a:pPr eaLnBrk="1" fontAlgn="auto" hangingPunct="1">
              <a:defRPr/>
            </a:pPr>
            <a:r>
              <a:rPr lang="en-US" sz="2000" b="1" dirty="0">
                <a:solidFill>
                  <a:schemeClr val="bg1"/>
                </a:solidFill>
              </a:rPr>
              <a:t>Letting them be in charge but also developing mechanisms to hold them accountable.</a:t>
            </a:r>
          </a:p>
        </p:txBody>
      </p:sp>
      <p:pic>
        <p:nvPicPr>
          <p:cNvPr id="7" name="Picture 6">
            <a:extLst>
              <a:ext uri="{FF2B5EF4-FFF2-40B4-BE49-F238E27FC236}">
                <a16:creationId xmlns:a16="http://schemas.microsoft.com/office/drawing/2014/main" id="{4744025E-839E-B977-E0C6-E50A9C455ABB}"/>
              </a:ext>
            </a:extLst>
          </p:cNvPr>
          <p:cNvPicPr>
            <a:picLocks noChangeAspect="1"/>
          </p:cNvPicPr>
          <p:nvPr/>
        </p:nvPicPr>
        <p:blipFill>
          <a:blip r:embed="rId3"/>
          <a:stretch>
            <a:fillRect/>
          </a:stretch>
        </p:blipFill>
        <p:spPr>
          <a:xfrm>
            <a:off x="10711733" y="5474395"/>
            <a:ext cx="1381246" cy="1254737"/>
          </a:xfrm>
          <a:prstGeom prst="rect">
            <a:avLst/>
          </a:prstGeom>
        </p:spPr>
      </p:pic>
    </p:spTree>
    <p:extLst>
      <p:ext uri="{BB962C8B-B14F-4D97-AF65-F5344CB8AC3E}">
        <p14:creationId xmlns:p14="http://schemas.microsoft.com/office/powerpoint/2010/main" val="3203669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a yellow border&#10;&#10;Description automatically generated">
            <a:extLst>
              <a:ext uri="{FF2B5EF4-FFF2-40B4-BE49-F238E27FC236}">
                <a16:creationId xmlns:a16="http://schemas.microsoft.com/office/drawing/2014/main" id="{105819EC-38BF-5AA5-C57C-48D65B9D1C3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124221-ACD3-B0BE-3B4B-48333FFE3101}"/>
              </a:ext>
            </a:extLst>
          </p:cNvPr>
          <p:cNvSpPr>
            <a:spLocks noGrp="1"/>
          </p:cNvSpPr>
          <p:nvPr>
            <p:ph type="title"/>
          </p:nvPr>
        </p:nvSpPr>
        <p:spPr/>
        <p:txBody>
          <a:bodyPr/>
          <a:lstStyle/>
          <a:p>
            <a:pPr eaLnBrk="1" fontAlgn="auto" hangingPunct="1">
              <a:spcAft>
                <a:spcPts val="0"/>
              </a:spcAft>
              <a:defRPr/>
            </a:pPr>
            <a:r>
              <a:rPr lang="en-US" sz="4400" b="1" dirty="0">
                <a:solidFill>
                  <a:schemeClr val="bg1"/>
                </a:solidFill>
                <a:latin typeface="Arial" panose="020B0604020202020204" pitchFamily="34" charset="0"/>
                <a:cs typeface="Arial" panose="020B0604020202020204" pitchFamily="34" charset="0"/>
              </a:rPr>
              <a:t>Timeline of onboarding steps</a:t>
            </a:r>
          </a:p>
        </p:txBody>
      </p:sp>
      <p:graphicFrame>
        <p:nvGraphicFramePr>
          <p:cNvPr id="7" name="Content Placeholder 3" descr="Timeline graphic with a bright yellow line.">
            <a:extLst>
              <a:ext uri="{FF2B5EF4-FFF2-40B4-BE49-F238E27FC236}">
                <a16:creationId xmlns:a16="http://schemas.microsoft.com/office/drawing/2014/main" id="{685729AD-3450-47A6-1841-FE83FC3BF3DD}"/>
              </a:ext>
            </a:extLst>
          </p:cNvPr>
          <p:cNvGraphicFramePr>
            <a:graphicFrameLocks noGrp="1"/>
          </p:cNvGraphicFramePr>
          <p:nvPr>
            <p:ph idx="1"/>
            <p:extLst>
              <p:ext uri="{D42A27DB-BD31-4B8C-83A1-F6EECF244321}">
                <p14:modId xmlns:p14="http://schemas.microsoft.com/office/powerpoint/2010/main" val="2700042085"/>
              </p:ext>
            </p:extLst>
          </p:nvPr>
        </p:nvGraphicFramePr>
        <p:xfrm>
          <a:off x="0" y="1772805"/>
          <a:ext cx="10962967" cy="4940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66549FD1-B7A3-3009-1DC2-E511728A23A7}"/>
              </a:ext>
            </a:extLst>
          </p:cNvPr>
          <p:cNvPicPr>
            <a:picLocks noChangeAspect="1"/>
          </p:cNvPicPr>
          <p:nvPr/>
        </p:nvPicPr>
        <p:blipFill>
          <a:blip r:embed="rId8"/>
          <a:stretch>
            <a:fillRect/>
          </a:stretch>
        </p:blipFill>
        <p:spPr>
          <a:xfrm>
            <a:off x="10726815" y="5457630"/>
            <a:ext cx="1383912" cy="1255885"/>
          </a:xfrm>
          <a:prstGeom prst="rect">
            <a:avLst/>
          </a:prstGeom>
        </p:spPr>
      </p:pic>
    </p:spTree>
    <p:extLst>
      <p:ext uri="{BB962C8B-B14F-4D97-AF65-F5344CB8AC3E}">
        <p14:creationId xmlns:p14="http://schemas.microsoft.com/office/powerpoint/2010/main" val="4209174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yellow border&#10;&#10;Description automatically generated">
            <a:extLst>
              <a:ext uri="{FF2B5EF4-FFF2-40B4-BE49-F238E27FC236}">
                <a16:creationId xmlns:a16="http://schemas.microsoft.com/office/drawing/2014/main" id="{2F154F2C-D4FC-017E-5892-1569DBC677B7}"/>
              </a:ext>
            </a:extLst>
          </p:cNvPr>
          <p:cNvPicPr>
            <a:picLocks noChangeAspect="1"/>
          </p:cNvPicPr>
          <p:nvPr/>
        </p:nvPicPr>
        <p:blipFill>
          <a:blip r:embed="rId3"/>
          <a:stretch>
            <a:fillRect/>
          </a:stretch>
        </p:blipFill>
        <p:spPr>
          <a:xfrm>
            <a:off x="0" y="0"/>
            <a:ext cx="12192000" cy="6858000"/>
          </a:xfrm>
          <a:prstGeom prst="rect">
            <a:avLst/>
          </a:prstGeom>
        </p:spPr>
      </p:pic>
      <p:sp>
        <p:nvSpPr>
          <p:cNvPr id="57" name="Title 56">
            <a:extLst>
              <a:ext uri="{FF2B5EF4-FFF2-40B4-BE49-F238E27FC236}">
                <a16:creationId xmlns:a16="http://schemas.microsoft.com/office/drawing/2014/main" id="{F789E9CC-9D80-F460-928A-5AFCBBE52C39}"/>
              </a:ext>
            </a:extLst>
          </p:cNvPr>
          <p:cNvSpPr>
            <a:spLocks noGrp="1"/>
          </p:cNvSpPr>
          <p:nvPr>
            <p:ph type="title"/>
          </p:nvPr>
        </p:nvSpPr>
        <p:spPr>
          <a:xfrm>
            <a:off x="4970332" y="1600630"/>
            <a:ext cx="4996070" cy="1700212"/>
          </a:xfrm>
        </p:spPr>
        <p:txBody>
          <a:bodyPr/>
          <a:lstStyle/>
          <a:p>
            <a:pPr eaLnBrk="1" fontAlgn="auto" hangingPunct="1">
              <a:defRPr/>
            </a:pPr>
            <a:r>
              <a:rPr lang="en-US" b="1" dirty="0">
                <a:solidFill>
                  <a:schemeClr val="bg1"/>
                </a:solidFill>
              </a:rPr>
              <a:t>THANK YOU!</a:t>
            </a:r>
          </a:p>
        </p:txBody>
      </p:sp>
      <p:sp>
        <p:nvSpPr>
          <p:cNvPr id="13" name="Content Placeholder 12">
            <a:extLst>
              <a:ext uri="{FF2B5EF4-FFF2-40B4-BE49-F238E27FC236}">
                <a16:creationId xmlns:a16="http://schemas.microsoft.com/office/drawing/2014/main" id="{C5D6BDAF-AD48-120C-243B-226C9820D35F}"/>
              </a:ext>
            </a:extLst>
          </p:cNvPr>
          <p:cNvSpPr>
            <a:spLocks noGrp="1"/>
          </p:cNvSpPr>
          <p:nvPr>
            <p:ph idx="16"/>
          </p:nvPr>
        </p:nvSpPr>
        <p:spPr>
          <a:xfrm>
            <a:off x="4452730" y="3300842"/>
            <a:ext cx="7136296" cy="2284949"/>
          </a:xfrm>
        </p:spPr>
        <p:txBody>
          <a:bodyPr>
            <a:normAutofit/>
          </a:bodyPr>
          <a:lstStyle/>
          <a:p>
            <a:pPr eaLnBrk="1" fontAlgn="auto" hangingPunct="1">
              <a:defRPr/>
            </a:pPr>
            <a:r>
              <a:rPr lang="en-US" sz="2400" dirty="0">
                <a:solidFill>
                  <a:schemeClr val="bg1"/>
                </a:solidFill>
              </a:rPr>
              <a:t>Marcus Perez – mptalentsolutions.com</a:t>
            </a:r>
          </a:p>
          <a:p>
            <a:pPr eaLnBrk="1" fontAlgn="auto" hangingPunct="1">
              <a:defRPr/>
            </a:pPr>
            <a:endParaRPr lang="en-US" sz="2400" dirty="0">
              <a:solidFill>
                <a:schemeClr val="bg1"/>
              </a:solidFill>
            </a:endParaRPr>
          </a:p>
          <a:p>
            <a:pPr eaLnBrk="1" fontAlgn="auto" hangingPunct="1">
              <a:defRPr/>
            </a:pPr>
            <a:r>
              <a:rPr lang="en-US" sz="2400" dirty="0">
                <a:solidFill>
                  <a:schemeClr val="bg1"/>
                </a:solidFill>
              </a:rPr>
              <a:t>Kaycee Wayka – kayceew@waykawisehr.com</a:t>
            </a:r>
          </a:p>
          <a:p>
            <a:pPr marL="1828800" lvl="4" indent="0">
              <a:buNone/>
              <a:defRPr/>
            </a:pPr>
            <a:r>
              <a:rPr lang="en-US" sz="2400" dirty="0">
                <a:solidFill>
                  <a:schemeClr val="bg1"/>
                </a:solidFill>
              </a:rPr>
              <a:t>  		 </a:t>
            </a:r>
            <a:r>
              <a:rPr lang="en-US" sz="2400" dirty="0">
                <a:solidFill>
                  <a:schemeClr val="bg1"/>
                </a:solidFill>
                <a:latin typeface="Arial" panose="020B0604020202020204" pitchFamily="34" charset="0"/>
                <a:cs typeface="Arial" panose="020B0604020202020204" pitchFamily="34" charset="0"/>
              </a:rPr>
              <a:t>www.waykawisehr.com</a:t>
            </a:r>
          </a:p>
        </p:txBody>
      </p:sp>
      <p:pic>
        <p:nvPicPr>
          <p:cNvPr id="4" name="Picture 3">
            <a:extLst>
              <a:ext uri="{FF2B5EF4-FFF2-40B4-BE49-F238E27FC236}">
                <a16:creationId xmlns:a16="http://schemas.microsoft.com/office/drawing/2014/main" id="{4BB019AE-4485-7EEB-3F3D-96C1FF5DC68F}"/>
              </a:ext>
            </a:extLst>
          </p:cNvPr>
          <p:cNvPicPr>
            <a:picLocks noChangeAspect="1"/>
          </p:cNvPicPr>
          <p:nvPr/>
        </p:nvPicPr>
        <p:blipFill>
          <a:blip r:embed="rId4"/>
          <a:stretch>
            <a:fillRect/>
          </a:stretch>
        </p:blipFill>
        <p:spPr>
          <a:xfrm>
            <a:off x="10743377" y="5438527"/>
            <a:ext cx="1381246" cy="1254737"/>
          </a:xfrm>
          <a:prstGeom prst="rect">
            <a:avLst/>
          </a:prstGeom>
        </p:spPr>
      </p:pic>
      <p:pic>
        <p:nvPicPr>
          <p:cNvPr id="7" name="Picture 6" descr="A black and grey logo&#10;&#10;Description automatically generated">
            <a:extLst>
              <a:ext uri="{FF2B5EF4-FFF2-40B4-BE49-F238E27FC236}">
                <a16:creationId xmlns:a16="http://schemas.microsoft.com/office/drawing/2014/main" id="{A68A1512-741D-3EA0-C6A3-5416C8207439}"/>
              </a:ext>
            </a:extLst>
          </p:cNvPr>
          <p:cNvPicPr>
            <a:picLocks noChangeAspect="1"/>
          </p:cNvPicPr>
          <p:nvPr/>
        </p:nvPicPr>
        <p:blipFill>
          <a:blip r:embed="rId5"/>
          <a:stretch>
            <a:fillRect/>
          </a:stretch>
        </p:blipFill>
        <p:spPr>
          <a:xfrm>
            <a:off x="602974" y="3021119"/>
            <a:ext cx="3460480" cy="20762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a yellow border&#10;&#10;Description automatically generated">
            <a:extLst>
              <a:ext uri="{FF2B5EF4-FFF2-40B4-BE49-F238E27FC236}">
                <a16:creationId xmlns:a16="http://schemas.microsoft.com/office/drawing/2014/main" id="{EE716773-5E1B-417F-0719-D9F5954FF849}"/>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076638D-729D-CA12-563E-D578AD2BD039}"/>
              </a:ext>
            </a:extLst>
          </p:cNvPr>
          <p:cNvSpPr>
            <a:spLocks noGrp="1"/>
          </p:cNvSpPr>
          <p:nvPr>
            <p:ph type="title"/>
          </p:nvPr>
        </p:nvSpPr>
        <p:spPr>
          <a:xfrm>
            <a:off x="669861" y="212303"/>
            <a:ext cx="9404723" cy="1400530"/>
          </a:xfrm>
        </p:spPr>
        <p:txBody>
          <a:bodyPr/>
          <a:lstStyle/>
          <a:p>
            <a:pPr eaLnBrk="1" fontAlgn="auto" hangingPunct="1">
              <a:spcAft>
                <a:spcPts val="0"/>
              </a:spcAft>
              <a:defRPr/>
            </a:pPr>
            <a:r>
              <a:rPr lang="en-US" dirty="0">
                <a:solidFill>
                  <a:schemeClr val="bg1"/>
                </a:solidFill>
              </a:rPr>
              <a:t>Team</a:t>
            </a:r>
          </a:p>
        </p:txBody>
      </p:sp>
      <p:sp>
        <p:nvSpPr>
          <p:cNvPr id="30" name="Text Placeholder 29">
            <a:extLst>
              <a:ext uri="{FF2B5EF4-FFF2-40B4-BE49-F238E27FC236}">
                <a16:creationId xmlns:a16="http://schemas.microsoft.com/office/drawing/2014/main" id="{91C37BFB-295F-5B21-8722-D4835B1A61BD}"/>
              </a:ext>
            </a:extLst>
          </p:cNvPr>
          <p:cNvSpPr>
            <a:spLocks noGrp="1"/>
          </p:cNvSpPr>
          <p:nvPr>
            <p:ph type="body" sz="quarter" idx="19"/>
          </p:nvPr>
        </p:nvSpPr>
        <p:spPr>
          <a:xfrm>
            <a:off x="1855392" y="5153692"/>
            <a:ext cx="1790700" cy="350292"/>
          </a:xfrm>
        </p:spPr>
        <p:txBody>
          <a:bodyPr/>
          <a:lstStyle/>
          <a:p>
            <a:pPr eaLnBrk="1" fontAlgn="auto" hangingPunct="1">
              <a:defRPr/>
            </a:pPr>
            <a:r>
              <a:rPr lang="en-US" dirty="0">
                <a:solidFill>
                  <a:schemeClr val="bg1"/>
                </a:solidFill>
              </a:rPr>
              <a:t>Kaycee Wayka</a:t>
            </a:r>
            <a:endParaRPr dirty="0">
              <a:solidFill>
                <a:schemeClr val="bg1"/>
              </a:solidFill>
            </a:endParaRPr>
          </a:p>
        </p:txBody>
      </p:sp>
      <p:sp>
        <p:nvSpPr>
          <p:cNvPr id="31" name="Text Placeholder 30">
            <a:extLst>
              <a:ext uri="{FF2B5EF4-FFF2-40B4-BE49-F238E27FC236}">
                <a16:creationId xmlns:a16="http://schemas.microsoft.com/office/drawing/2014/main" id="{D9E01A6A-828B-120D-F4D6-65801609FF0E}"/>
              </a:ext>
            </a:extLst>
          </p:cNvPr>
          <p:cNvSpPr>
            <a:spLocks noGrp="1"/>
          </p:cNvSpPr>
          <p:nvPr>
            <p:ph type="body" sz="quarter" idx="20"/>
          </p:nvPr>
        </p:nvSpPr>
        <p:spPr>
          <a:xfrm>
            <a:off x="1855392" y="5474395"/>
            <a:ext cx="1790700" cy="350292"/>
          </a:xfrm>
        </p:spPr>
        <p:txBody>
          <a:bodyPr/>
          <a:lstStyle/>
          <a:p>
            <a:pPr eaLnBrk="1" fontAlgn="auto" hangingPunct="1">
              <a:defRPr/>
            </a:pPr>
            <a:r>
              <a:rPr lang="en-US" dirty="0">
                <a:solidFill>
                  <a:schemeClr val="bg1"/>
                </a:solidFill>
              </a:rPr>
              <a:t>HR Consultant</a:t>
            </a:r>
            <a:endParaRPr dirty="0">
              <a:solidFill>
                <a:schemeClr val="bg1"/>
              </a:solidFill>
            </a:endParaRPr>
          </a:p>
        </p:txBody>
      </p:sp>
      <p:sp>
        <p:nvSpPr>
          <p:cNvPr id="32" name="Text Placeholder 31">
            <a:extLst>
              <a:ext uri="{FF2B5EF4-FFF2-40B4-BE49-F238E27FC236}">
                <a16:creationId xmlns:a16="http://schemas.microsoft.com/office/drawing/2014/main" id="{DA8E5C4B-477B-6145-C0EA-0E248411CE21}"/>
              </a:ext>
            </a:extLst>
          </p:cNvPr>
          <p:cNvSpPr>
            <a:spLocks noGrp="1"/>
          </p:cNvSpPr>
          <p:nvPr>
            <p:ph type="body" sz="quarter" idx="21"/>
          </p:nvPr>
        </p:nvSpPr>
        <p:spPr>
          <a:xfrm>
            <a:off x="7571891" y="5124103"/>
            <a:ext cx="1790700" cy="350292"/>
          </a:xfrm>
        </p:spPr>
        <p:txBody>
          <a:bodyPr/>
          <a:lstStyle/>
          <a:p>
            <a:pPr eaLnBrk="1" fontAlgn="auto" hangingPunct="1">
              <a:defRPr/>
            </a:pPr>
            <a:r>
              <a:rPr lang="en-US" dirty="0">
                <a:solidFill>
                  <a:schemeClr val="bg1"/>
                </a:solidFill>
              </a:rPr>
              <a:t>Marcus Perez</a:t>
            </a:r>
            <a:endParaRPr dirty="0">
              <a:solidFill>
                <a:schemeClr val="bg1"/>
              </a:solidFill>
            </a:endParaRPr>
          </a:p>
        </p:txBody>
      </p:sp>
      <p:sp>
        <p:nvSpPr>
          <p:cNvPr id="33" name="Text Placeholder 32">
            <a:extLst>
              <a:ext uri="{FF2B5EF4-FFF2-40B4-BE49-F238E27FC236}">
                <a16:creationId xmlns:a16="http://schemas.microsoft.com/office/drawing/2014/main" id="{BDB86468-37C2-C4B7-B42C-FD0C9794F826}"/>
              </a:ext>
            </a:extLst>
          </p:cNvPr>
          <p:cNvSpPr>
            <a:spLocks noGrp="1"/>
          </p:cNvSpPr>
          <p:nvPr>
            <p:ph type="body" sz="quarter" idx="22"/>
          </p:nvPr>
        </p:nvSpPr>
        <p:spPr>
          <a:xfrm>
            <a:off x="7607707" y="5515645"/>
            <a:ext cx="1790700" cy="350292"/>
          </a:xfrm>
        </p:spPr>
        <p:txBody>
          <a:bodyPr/>
          <a:lstStyle/>
          <a:p>
            <a:pPr eaLnBrk="1" fontAlgn="auto" hangingPunct="1">
              <a:defRPr/>
            </a:pPr>
            <a:r>
              <a:rPr lang="en-US" dirty="0">
                <a:solidFill>
                  <a:schemeClr val="bg1"/>
                </a:solidFill>
              </a:rPr>
              <a:t>HR Consultant</a:t>
            </a:r>
            <a:endParaRPr dirty="0">
              <a:solidFill>
                <a:schemeClr val="bg1"/>
              </a:solidFill>
            </a:endParaRPr>
          </a:p>
        </p:txBody>
      </p:sp>
      <p:pic>
        <p:nvPicPr>
          <p:cNvPr id="4" name="Picture 3">
            <a:extLst>
              <a:ext uri="{FF2B5EF4-FFF2-40B4-BE49-F238E27FC236}">
                <a16:creationId xmlns:a16="http://schemas.microsoft.com/office/drawing/2014/main" id="{EA555FB3-01CD-69CB-07AE-E33C683D7A1A}"/>
              </a:ext>
            </a:extLst>
          </p:cNvPr>
          <p:cNvPicPr>
            <a:picLocks noChangeAspect="1"/>
          </p:cNvPicPr>
          <p:nvPr/>
        </p:nvPicPr>
        <p:blipFill>
          <a:blip r:embed="rId4"/>
          <a:stretch>
            <a:fillRect/>
          </a:stretch>
        </p:blipFill>
        <p:spPr>
          <a:xfrm>
            <a:off x="10711733" y="5474395"/>
            <a:ext cx="1381246" cy="1254737"/>
          </a:xfrm>
          <a:prstGeom prst="rect">
            <a:avLst/>
          </a:prstGeom>
        </p:spPr>
      </p:pic>
      <p:pic>
        <p:nvPicPr>
          <p:cNvPr id="22" name="Picture Placeholder 21" descr="A person with long brown hair and red lipstick&#10;&#10;Description automatically generated">
            <a:extLst>
              <a:ext uri="{FF2B5EF4-FFF2-40B4-BE49-F238E27FC236}">
                <a16:creationId xmlns:a16="http://schemas.microsoft.com/office/drawing/2014/main" id="{58F603E3-C0F9-052F-BF7F-71A738517549}"/>
              </a:ext>
            </a:extLst>
          </p:cNvPr>
          <p:cNvPicPr>
            <a:picLocks noGrp="1" noChangeAspect="1"/>
          </p:cNvPicPr>
          <p:nvPr>
            <p:ph type="pic" sz="quarter" idx="14"/>
          </p:nvPr>
        </p:nvPicPr>
        <p:blipFill>
          <a:blip r:embed="rId5"/>
          <a:srcRect l="20288" r="20288"/>
          <a:stretch>
            <a:fillRect/>
          </a:stretch>
        </p:blipFill>
        <p:spPr>
          <a:xfrm>
            <a:off x="1959429" y="1185667"/>
            <a:ext cx="3653033" cy="3653033"/>
          </a:xfrm>
        </p:spPr>
      </p:pic>
      <p:pic>
        <p:nvPicPr>
          <p:cNvPr id="26" name="Picture Placeholder 25" descr="A person in a suit&#10;&#10;Description automatically generated">
            <a:extLst>
              <a:ext uri="{FF2B5EF4-FFF2-40B4-BE49-F238E27FC236}">
                <a16:creationId xmlns:a16="http://schemas.microsoft.com/office/drawing/2014/main" id="{32EEA28B-3D8A-ABC9-7E4C-35D8FBB9879B}"/>
              </a:ext>
            </a:extLst>
          </p:cNvPr>
          <p:cNvPicPr>
            <a:picLocks noGrp="1" noChangeAspect="1"/>
          </p:cNvPicPr>
          <p:nvPr>
            <p:ph type="pic" sz="quarter" idx="15"/>
          </p:nvPr>
        </p:nvPicPr>
        <p:blipFill>
          <a:blip r:embed="rId6"/>
          <a:srcRect t="3223" b="3223"/>
          <a:stretch>
            <a:fillRect/>
          </a:stretch>
        </p:blipFill>
        <p:spPr>
          <a:xfrm>
            <a:off x="7571891" y="1254674"/>
            <a:ext cx="3653033" cy="365303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425712-CEC8-ACD8-BDFF-0AEC64071CAE}"/>
              </a:ext>
            </a:extLst>
          </p:cNvPr>
          <p:cNvSpPr>
            <a:spLocks noGrp="1"/>
          </p:cNvSpPr>
          <p:nvPr>
            <p:ph type="title"/>
          </p:nvPr>
        </p:nvSpPr>
        <p:spPr>
          <a:xfrm>
            <a:off x="1000730" y="1970846"/>
            <a:ext cx="9125909" cy="1733857"/>
          </a:xfrm>
        </p:spPr>
        <p:txBody>
          <a:bodyPr/>
          <a:lstStyle/>
          <a:p>
            <a:pPr eaLnBrk="1" fontAlgn="auto" hangingPunct="1">
              <a:spcAft>
                <a:spcPts val="0"/>
              </a:spcAft>
              <a:defRPr/>
            </a:pPr>
            <a:r>
              <a:rPr lang="en-US" sz="6000" b="1" dirty="0">
                <a:solidFill>
                  <a:schemeClr val="bg1"/>
                </a:solidFill>
                <a:latin typeface="Arial" panose="020B0604020202020204" pitchFamily="34" charset="0"/>
                <a:cs typeface="Arial" panose="020B0604020202020204" pitchFamily="34" charset="0"/>
              </a:rPr>
              <a:t>Understanding your Employer Brand</a:t>
            </a:r>
          </a:p>
        </p:txBody>
      </p:sp>
      <p:sp>
        <p:nvSpPr>
          <p:cNvPr id="4" name="Text Placeholder 3">
            <a:extLst>
              <a:ext uri="{FF2B5EF4-FFF2-40B4-BE49-F238E27FC236}">
                <a16:creationId xmlns:a16="http://schemas.microsoft.com/office/drawing/2014/main" id="{11545860-6913-BA61-F966-5DA750606104}"/>
              </a:ext>
            </a:extLst>
          </p:cNvPr>
          <p:cNvSpPr>
            <a:spLocks noGrp="1"/>
          </p:cNvSpPr>
          <p:nvPr>
            <p:ph type="body" idx="1"/>
          </p:nvPr>
        </p:nvSpPr>
        <p:spPr>
          <a:xfrm>
            <a:off x="2355958" y="4051538"/>
            <a:ext cx="8825658" cy="860400"/>
          </a:xfrm>
        </p:spPr>
        <p:txBody>
          <a:bodyPr/>
          <a:lstStyle/>
          <a:p>
            <a:pPr eaLnBrk="1" fontAlgn="auto" hangingPunct="1">
              <a:defRPr/>
            </a:pPr>
            <a:r>
              <a:rPr lang="en-US" dirty="0">
                <a:solidFill>
                  <a:schemeClr val="bg1"/>
                </a:solidFill>
                <a:latin typeface="Arial" panose="020B0604020202020204" pitchFamily="34" charset="0"/>
                <a:cs typeface="Arial" panose="020B0604020202020204" pitchFamily="34" charset="0"/>
              </a:rPr>
              <a:t>The importance of an employer brand- how to build it, how to use, how to maintain it</a:t>
            </a:r>
          </a:p>
        </p:txBody>
      </p:sp>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3"/>
          <a:stretch>
            <a:fillRect/>
          </a:stretch>
        </p:blipFill>
        <p:spPr>
          <a:xfrm>
            <a:off x="10726815" y="5467255"/>
            <a:ext cx="1383912" cy="12558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3F9709CA-FA78-E181-CE2B-B92BE41443F4}"/>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CDE5133-38E4-3219-6BC9-17286FE49B5F}"/>
              </a:ext>
            </a:extLst>
          </p:cNvPr>
          <p:cNvSpPr txBox="1"/>
          <p:nvPr/>
        </p:nvSpPr>
        <p:spPr>
          <a:xfrm>
            <a:off x="2859274" y="1524000"/>
            <a:ext cx="6927769" cy="1107996"/>
          </a:xfrm>
          <a:prstGeom prst="rect">
            <a:avLst/>
          </a:prstGeom>
          <a:noFill/>
        </p:spPr>
        <p:txBody>
          <a:bodyPr wrap="square" rtlCol="0">
            <a:spAutoFit/>
          </a:bodyPr>
          <a:lstStyle/>
          <a:p>
            <a:pPr algn="ctr"/>
            <a:endParaRPr lang="en-US" sz="66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4C32B32-8E4C-5D3C-AEAA-5D5A900EB830}"/>
              </a:ext>
            </a:extLst>
          </p:cNvPr>
          <p:cNvSpPr txBox="1"/>
          <p:nvPr/>
        </p:nvSpPr>
        <p:spPr>
          <a:xfrm>
            <a:off x="541254" y="693513"/>
            <a:ext cx="945083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latin typeface="Arial"/>
                <a:cs typeface="Arial"/>
              </a:rPr>
              <a:t>Organizational brand</a:t>
            </a:r>
          </a:p>
        </p:txBody>
      </p:sp>
      <p:pic>
        <p:nvPicPr>
          <p:cNvPr id="4" name="Picture 3">
            <a:extLst>
              <a:ext uri="{FF2B5EF4-FFF2-40B4-BE49-F238E27FC236}">
                <a16:creationId xmlns:a16="http://schemas.microsoft.com/office/drawing/2014/main" id="{3278DABE-652B-9324-06F2-A85AF47018F4}"/>
              </a:ext>
            </a:extLst>
          </p:cNvPr>
          <p:cNvPicPr>
            <a:picLocks noChangeAspect="1"/>
          </p:cNvPicPr>
          <p:nvPr/>
        </p:nvPicPr>
        <p:blipFill>
          <a:blip r:embed="rId4"/>
          <a:stretch>
            <a:fillRect/>
          </a:stretch>
        </p:blipFill>
        <p:spPr>
          <a:xfrm>
            <a:off x="10711733" y="5435894"/>
            <a:ext cx="1381246" cy="1254737"/>
          </a:xfrm>
          <a:prstGeom prst="rect">
            <a:avLst/>
          </a:prstGeom>
        </p:spPr>
      </p:pic>
      <p:sp>
        <p:nvSpPr>
          <p:cNvPr id="3" name="TextBox 2">
            <a:extLst>
              <a:ext uri="{FF2B5EF4-FFF2-40B4-BE49-F238E27FC236}">
                <a16:creationId xmlns:a16="http://schemas.microsoft.com/office/drawing/2014/main" id="{7EEE3EC5-1066-03B9-A7D5-DC80341BABA4}"/>
              </a:ext>
            </a:extLst>
          </p:cNvPr>
          <p:cNvSpPr txBox="1"/>
          <p:nvPr/>
        </p:nvSpPr>
        <p:spPr>
          <a:xfrm>
            <a:off x="438913" y="621792"/>
            <a:ext cx="780288" cy="707886"/>
          </a:xfrm>
          <a:prstGeom prst="rect">
            <a:avLst/>
          </a:prstGeom>
          <a:noFill/>
        </p:spPr>
        <p:txBody>
          <a:bodyPr wrap="square" rtlCol="0">
            <a:spAutoFit/>
          </a:bodyPr>
          <a:lstStyle/>
          <a:p>
            <a:endParaRPr lang="en-US" dirty="0"/>
          </a:p>
        </p:txBody>
      </p:sp>
      <p:pic>
        <p:nvPicPr>
          <p:cNvPr id="10" name="Picture 9" descr="A yellow letter m&#10;&#10;Description automatically generated">
            <a:extLst>
              <a:ext uri="{FF2B5EF4-FFF2-40B4-BE49-F238E27FC236}">
                <a16:creationId xmlns:a16="http://schemas.microsoft.com/office/drawing/2014/main" id="{C5928AFF-7454-D698-48F8-46E8188F422C}"/>
              </a:ext>
            </a:extLst>
          </p:cNvPr>
          <p:cNvPicPr>
            <a:picLocks noChangeAspect="1"/>
          </p:cNvPicPr>
          <p:nvPr/>
        </p:nvPicPr>
        <p:blipFill>
          <a:blip r:embed="rId5"/>
          <a:stretch>
            <a:fillRect/>
          </a:stretch>
        </p:blipFill>
        <p:spPr>
          <a:xfrm>
            <a:off x="3822210" y="4691173"/>
            <a:ext cx="1195510" cy="957361"/>
          </a:xfrm>
          <a:prstGeom prst="rect">
            <a:avLst/>
          </a:prstGeom>
        </p:spPr>
      </p:pic>
      <p:pic>
        <p:nvPicPr>
          <p:cNvPr id="12" name="Picture 11" descr="A black swoosh logo&#10;&#10;Description automatically generated">
            <a:extLst>
              <a:ext uri="{FF2B5EF4-FFF2-40B4-BE49-F238E27FC236}">
                <a16:creationId xmlns:a16="http://schemas.microsoft.com/office/drawing/2014/main" id="{A8534B84-0E91-EF5A-17F4-C4B192406160}"/>
              </a:ext>
            </a:extLst>
          </p:cNvPr>
          <p:cNvPicPr>
            <a:picLocks noChangeAspect="1"/>
          </p:cNvPicPr>
          <p:nvPr/>
        </p:nvPicPr>
        <p:blipFill>
          <a:blip r:embed="rId6"/>
          <a:stretch>
            <a:fillRect/>
          </a:stretch>
        </p:blipFill>
        <p:spPr>
          <a:xfrm>
            <a:off x="1458133" y="4510457"/>
            <a:ext cx="2103698" cy="2103698"/>
          </a:xfrm>
          <a:prstGeom prst="rect">
            <a:avLst/>
          </a:prstGeom>
        </p:spPr>
      </p:pic>
      <p:pic>
        <p:nvPicPr>
          <p:cNvPr id="14" name="Picture 13" descr="A close up of a logo&#10;&#10;Description automatically generated">
            <a:extLst>
              <a:ext uri="{FF2B5EF4-FFF2-40B4-BE49-F238E27FC236}">
                <a16:creationId xmlns:a16="http://schemas.microsoft.com/office/drawing/2014/main" id="{98A0A374-95E2-BD93-44C5-DBFAC34724AF}"/>
              </a:ext>
            </a:extLst>
          </p:cNvPr>
          <p:cNvPicPr>
            <a:picLocks noChangeAspect="1"/>
          </p:cNvPicPr>
          <p:nvPr/>
        </p:nvPicPr>
        <p:blipFill>
          <a:blip r:embed="rId7"/>
          <a:stretch>
            <a:fillRect/>
          </a:stretch>
        </p:blipFill>
        <p:spPr>
          <a:xfrm>
            <a:off x="7331513" y="5297548"/>
            <a:ext cx="2301325" cy="1531427"/>
          </a:xfrm>
          <a:prstGeom prst="rect">
            <a:avLst/>
          </a:prstGeom>
        </p:spPr>
      </p:pic>
      <p:pic>
        <p:nvPicPr>
          <p:cNvPr id="18" name="Picture 17" descr="A colorful square with a logo&#10;&#10;Description automatically generated">
            <a:extLst>
              <a:ext uri="{FF2B5EF4-FFF2-40B4-BE49-F238E27FC236}">
                <a16:creationId xmlns:a16="http://schemas.microsoft.com/office/drawing/2014/main" id="{E4D381B6-BF5D-C226-B743-1663713C61C1}"/>
              </a:ext>
            </a:extLst>
          </p:cNvPr>
          <p:cNvPicPr>
            <a:picLocks noChangeAspect="1"/>
          </p:cNvPicPr>
          <p:nvPr/>
        </p:nvPicPr>
        <p:blipFill>
          <a:blip r:embed="rId8"/>
          <a:stretch>
            <a:fillRect/>
          </a:stretch>
        </p:blipFill>
        <p:spPr>
          <a:xfrm>
            <a:off x="6723302" y="4117107"/>
            <a:ext cx="1531427" cy="1531427"/>
          </a:xfrm>
          <a:prstGeom prst="rect">
            <a:avLst/>
          </a:prstGeom>
        </p:spPr>
      </p:pic>
      <p:pic>
        <p:nvPicPr>
          <p:cNvPr id="16" name="Picture 15" descr="A red logo with a white background&#10;&#10;Description automatically generated">
            <a:extLst>
              <a:ext uri="{FF2B5EF4-FFF2-40B4-BE49-F238E27FC236}">
                <a16:creationId xmlns:a16="http://schemas.microsoft.com/office/drawing/2014/main" id="{A8E15401-AB4E-9B34-F6AB-77768FDB9AB7}"/>
              </a:ext>
            </a:extLst>
          </p:cNvPr>
          <p:cNvPicPr>
            <a:picLocks noChangeAspect="1"/>
          </p:cNvPicPr>
          <p:nvPr/>
        </p:nvPicPr>
        <p:blipFill>
          <a:blip r:embed="rId9"/>
          <a:stretch>
            <a:fillRect/>
          </a:stretch>
        </p:blipFill>
        <p:spPr>
          <a:xfrm>
            <a:off x="4919864" y="5610237"/>
            <a:ext cx="1873889" cy="588803"/>
          </a:xfrm>
          <a:prstGeom prst="rect">
            <a:avLst/>
          </a:prstGeom>
        </p:spPr>
      </p:pic>
      <p:pic>
        <p:nvPicPr>
          <p:cNvPr id="8" name="Picture 7" descr="A black apple with a bite taken out of it&#10;&#10;Description automatically generated">
            <a:extLst>
              <a:ext uri="{FF2B5EF4-FFF2-40B4-BE49-F238E27FC236}">
                <a16:creationId xmlns:a16="http://schemas.microsoft.com/office/drawing/2014/main" id="{B177B8A0-356E-0795-E700-9DF2DBF34F4D}"/>
              </a:ext>
            </a:extLst>
          </p:cNvPr>
          <p:cNvPicPr>
            <a:picLocks noChangeAspect="1"/>
          </p:cNvPicPr>
          <p:nvPr/>
        </p:nvPicPr>
        <p:blipFill>
          <a:blip r:embed="rId10"/>
          <a:stretch>
            <a:fillRect/>
          </a:stretch>
        </p:blipFill>
        <p:spPr>
          <a:xfrm>
            <a:off x="5402021" y="3889358"/>
            <a:ext cx="1247745" cy="1242199"/>
          </a:xfrm>
          <a:prstGeom prst="rect">
            <a:avLst/>
          </a:prstGeom>
        </p:spPr>
      </p:pic>
      <p:pic>
        <p:nvPicPr>
          <p:cNvPr id="20" name="Picture 19" descr="A logo of a person with long hair&#10;&#10;Description automatically generated">
            <a:extLst>
              <a:ext uri="{FF2B5EF4-FFF2-40B4-BE49-F238E27FC236}">
                <a16:creationId xmlns:a16="http://schemas.microsoft.com/office/drawing/2014/main" id="{551D54E1-4F3B-8F40-6383-B7D5BDF307FA}"/>
              </a:ext>
            </a:extLst>
          </p:cNvPr>
          <p:cNvPicPr>
            <a:picLocks noChangeAspect="1"/>
          </p:cNvPicPr>
          <p:nvPr/>
        </p:nvPicPr>
        <p:blipFill>
          <a:blip r:embed="rId11"/>
          <a:stretch>
            <a:fillRect/>
          </a:stretch>
        </p:blipFill>
        <p:spPr>
          <a:xfrm>
            <a:off x="9023331" y="4378074"/>
            <a:ext cx="1279775" cy="1296992"/>
          </a:xfrm>
          <a:prstGeom prst="rect">
            <a:avLst/>
          </a:prstGeom>
        </p:spPr>
      </p:pic>
      <p:sp>
        <p:nvSpPr>
          <p:cNvPr id="21" name="TextBox 20">
            <a:extLst>
              <a:ext uri="{FF2B5EF4-FFF2-40B4-BE49-F238E27FC236}">
                <a16:creationId xmlns:a16="http://schemas.microsoft.com/office/drawing/2014/main" id="{2E044966-4A31-66D8-5C08-5F13E70B665F}"/>
              </a:ext>
            </a:extLst>
          </p:cNvPr>
          <p:cNvSpPr txBox="1"/>
          <p:nvPr/>
        </p:nvSpPr>
        <p:spPr>
          <a:xfrm>
            <a:off x="614149" y="2166827"/>
            <a:ext cx="10972800" cy="830997"/>
          </a:xfrm>
          <a:prstGeom prst="rect">
            <a:avLst/>
          </a:prstGeom>
          <a:noFill/>
        </p:spPr>
        <p:txBody>
          <a:bodyPr wrap="square" rtlCol="0">
            <a:spAutoFit/>
          </a:bodyPr>
          <a:lstStyle/>
          <a:p>
            <a:r>
              <a:rPr lang="en-US" sz="2400" b="1" i="1" dirty="0"/>
              <a:t>-</a:t>
            </a:r>
            <a:r>
              <a:rPr lang="en-US" sz="2400" b="1" i="1" dirty="0">
                <a:solidFill>
                  <a:schemeClr val="bg1"/>
                </a:solidFill>
              </a:rPr>
              <a:t>- a name, symbol, or other marker that businesses use to distinguish their products (or themselves) from competitor</a:t>
            </a:r>
            <a:endParaRPr lang="en-US" sz="2400" b="1" i="1" dirty="0"/>
          </a:p>
        </p:txBody>
      </p:sp>
    </p:spTree>
    <p:extLst>
      <p:ext uri="{BB962C8B-B14F-4D97-AF65-F5344CB8AC3E}">
        <p14:creationId xmlns:p14="http://schemas.microsoft.com/office/powerpoint/2010/main" val="3125539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a yellow border&#10;&#10;Description automatically generated">
            <a:extLst>
              <a:ext uri="{FF2B5EF4-FFF2-40B4-BE49-F238E27FC236}">
                <a16:creationId xmlns:a16="http://schemas.microsoft.com/office/drawing/2014/main" id="{6FBA9A23-E650-EFAC-1F08-B832DD9C8F4F}"/>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FD863F-FCD8-8CA1-D43A-D8CDDB34D946}"/>
              </a:ext>
            </a:extLst>
          </p:cNvPr>
          <p:cNvSpPr>
            <a:spLocks noGrp="1"/>
          </p:cNvSpPr>
          <p:nvPr>
            <p:ph type="title"/>
          </p:nvPr>
        </p:nvSpPr>
        <p:spPr>
          <a:xfrm>
            <a:off x="646111" y="452718"/>
            <a:ext cx="10112801" cy="1400530"/>
          </a:xfrm>
        </p:spPr>
        <p:txBody>
          <a:bodyPr/>
          <a:lstStyle/>
          <a:p>
            <a:pPr eaLnBrk="1" fontAlgn="auto" hangingPunct="1">
              <a:spcAft>
                <a:spcPts val="0"/>
              </a:spcAft>
              <a:defRPr/>
            </a:pPr>
            <a:r>
              <a:rPr lang="en-US" sz="4400" b="1" dirty="0">
                <a:solidFill>
                  <a:schemeClr val="bg1"/>
                </a:solidFill>
                <a:latin typeface="Arial" panose="020B0604020202020204" pitchFamily="34" charset="0"/>
                <a:cs typeface="Arial" panose="020B0604020202020204" pitchFamily="34" charset="0"/>
              </a:rPr>
              <a:t>Employer Brand</a:t>
            </a:r>
          </a:p>
        </p:txBody>
      </p:sp>
      <p:sp>
        <p:nvSpPr>
          <p:cNvPr id="3" name="Text Placeholder 2">
            <a:extLst>
              <a:ext uri="{FF2B5EF4-FFF2-40B4-BE49-F238E27FC236}">
                <a16:creationId xmlns:a16="http://schemas.microsoft.com/office/drawing/2014/main" id="{C192DC5D-B209-DAC6-80BF-EE090122FCEF}"/>
              </a:ext>
            </a:extLst>
          </p:cNvPr>
          <p:cNvSpPr>
            <a:spLocks noGrp="1"/>
          </p:cNvSpPr>
          <p:nvPr>
            <p:ph type="body" idx="1"/>
          </p:nvPr>
        </p:nvSpPr>
        <p:spPr>
          <a:xfrm>
            <a:off x="960438" y="1436846"/>
            <a:ext cx="9798474" cy="873340"/>
          </a:xfrm>
        </p:spPr>
        <p:txBody>
          <a:bodyPr/>
          <a:lstStyle/>
          <a:p>
            <a:pPr eaLnBrk="1" fontAlgn="auto" hangingPunct="1">
              <a:defRPr/>
            </a:pPr>
            <a:r>
              <a:rPr lang="en-US" b="1" i="1" dirty="0">
                <a:solidFill>
                  <a:schemeClr val="bg1"/>
                </a:solidFill>
                <a:latin typeface="Arial" panose="020B0604020202020204" pitchFamily="34" charset="0"/>
                <a:cs typeface="Arial" panose="020B0604020202020204" pitchFamily="34" charset="0"/>
              </a:rPr>
              <a:t>- “what you say about your company to job seekers, and what your employees say about your company as a workplace”</a:t>
            </a:r>
          </a:p>
        </p:txBody>
      </p:sp>
      <p:sp>
        <p:nvSpPr>
          <p:cNvPr id="4" name="Content Placeholder 3">
            <a:extLst>
              <a:ext uri="{FF2B5EF4-FFF2-40B4-BE49-F238E27FC236}">
                <a16:creationId xmlns:a16="http://schemas.microsoft.com/office/drawing/2014/main" id="{08EAD251-BEE0-E454-DA48-D123B71B0E1A}"/>
              </a:ext>
            </a:extLst>
          </p:cNvPr>
          <p:cNvSpPr>
            <a:spLocks noGrp="1"/>
          </p:cNvSpPr>
          <p:nvPr>
            <p:ph sz="half" idx="2"/>
          </p:nvPr>
        </p:nvSpPr>
        <p:spPr>
          <a:xfrm>
            <a:off x="796132" y="2937120"/>
            <a:ext cx="9798474" cy="3160295"/>
          </a:xfrm>
        </p:spPr>
        <p:txBody>
          <a:bodyPr anchor="t">
            <a:normAutofit fontScale="92500" lnSpcReduction="20000"/>
          </a:bodyPr>
          <a:lstStyle/>
          <a:p>
            <a:pPr eaLnBrk="1" fontAlgn="auto" hangingPunct="1">
              <a:defRPr/>
            </a:pPr>
            <a:r>
              <a:rPr lang="en-US" sz="2800" dirty="0">
                <a:solidFill>
                  <a:schemeClr val="bg1"/>
                </a:solidFill>
                <a:latin typeface="Arial" panose="020B0604020202020204" pitchFamily="34" charset="0"/>
                <a:cs typeface="Arial" panose="020B0604020202020204" pitchFamily="34" charset="0"/>
              </a:rPr>
              <a:t>How do we want to be seen?</a:t>
            </a:r>
          </a:p>
          <a:p>
            <a:pPr eaLnBrk="1" fontAlgn="auto" hangingPunct="1">
              <a:defRPr/>
            </a:pPr>
            <a:endParaRPr lang="en-US" sz="2800" dirty="0">
              <a:solidFill>
                <a:schemeClr val="bg1"/>
              </a:solidFill>
              <a:latin typeface="Arial" panose="020B0604020202020204" pitchFamily="34" charset="0"/>
              <a:cs typeface="Arial" panose="020B0604020202020204" pitchFamily="34" charset="0"/>
            </a:endParaRPr>
          </a:p>
          <a:p>
            <a:pPr eaLnBrk="1" fontAlgn="auto" hangingPunct="1">
              <a:defRPr/>
            </a:pPr>
            <a:r>
              <a:rPr lang="en-US" sz="2800" dirty="0">
                <a:solidFill>
                  <a:schemeClr val="bg1"/>
                </a:solidFill>
                <a:latin typeface="Arial" panose="020B0604020202020204" pitchFamily="34" charset="0"/>
                <a:cs typeface="Arial" panose="020B0604020202020204" pitchFamily="34" charset="0"/>
              </a:rPr>
              <a:t>Is it consistent with our organizational values/mission?</a:t>
            </a:r>
          </a:p>
          <a:p>
            <a:pPr eaLnBrk="1" fontAlgn="auto" hangingPunct="1">
              <a:defRPr/>
            </a:pPr>
            <a:endParaRPr lang="en-US" sz="2800" dirty="0">
              <a:solidFill>
                <a:schemeClr val="bg1"/>
              </a:solidFill>
              <a:latin typeface="Arial" panose="020B0604020202020204" pitchFamily="34" charset="0"/>
              <a:cs typeface="Arial" panose="020B0604020202020204" pitchFamily="34" charset="0"/>
            </a:endParaRPr>
          </a:p>
          <a:p>
            <a:pPr eaLnBrk="1" fontAlgn="auto" hangingPunct="1">
              <a:defRPr/>
            </a:pPr>
            <a:r>
              <a:rPr lang="en-US" sz="2800" dirty="0">
                <a:solidFill>
                  <a:schemeClr val="bg1"/>
                </a:solidFill>
                <a:latin typeface="Arial" panose="020B0604020202020204" pitchFamily="34" charset="0"/>
                <a:cs typeface="Arial" panose="020B0604020202020204" pitchFamily="34" charset="0"/>
              </a:rPr>
              <a:t>Can we deliver this consistently/back it up?</a:t>
            </a:r>
          </a:p>
          <a:p>
            <a:pPr eaLnBrk="1" fontAlgn="auto" hangingPunct="1">
              <a:defRPr/>
            </a:pPr>
            <a:endParaRPr lang="en-US" sz="2800" dirty="0">
              <a:solidFill>
                <a:schemeClr val="bg1"/>
              </a:solidFill>
              <a:latin typeface="Arial" panose="020B0604020202020204" pitchFamily="34" charset="0"/>
              <a:cs typeface="Arial" panose="020B0604020202020204" pitchFamily="34" charset="0"/>
            </a:endParaRPr>
          </a:p>
          <a:p>
            <a:pPr eaLnBrk="1" fontAlgn="auto" hangingPunct="1">
              <a:defRPr/>
            </a:pPr>
            <a:r>
              <a:rPr lang="en-US" sz="2800" dirty="0">
                <a:solidFill>
                  <a:schemeClr val="bg1"/>
                </a:solidFill>
                <a:latin typeface="Arial" panose="020B0604020202020204" pitchFamily="34" charset="0"/>
                <a:cs typeface="Arial" panose="020B0604020202020204" pitchFamily="34" charset="0"/>
              </a:rPr>
              <a:t>Would our current employees agree? Would they share? </a:t>
            </a:r>
          </a:p>
        </p:txBody>
      </p:sp>
      <p:pic>
        <p:nvPicPr>
          <p:cNvPr id="9" name="Picture 8">
            <a:extLst>
              <a:ext uri="{FF2B5EF4-FFF2-40B4-BE49-F238E27FC236}">
                <a16:creationId xmlns:a16="http://schemas.microsoft.com/office/drawing/2014/main" id="{8FEF37E6-D184-930A-1286-3522250537F3}"/>
              </a:ext>
            </a:extLst>
          </p:cNvPr>
          <p:cNvPicPr>
            <a:picLocks noChangeAspect="1"/>
          </p:cNvPicPr>
          <p:nvPr/>
        </p:nvPicPr>
        <p:blipFill>
          <a:blip r:embed="rId4"/>
          <a:stretch>
            <a:fillRect/>
          </a:stretch>
        </p:blipFill>
        <p:spPr>
          <a:xfrm>
            <a:off x="10727270" y="5469473"/>
            <a:ext cx="1383912" cy="12558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a yellow border&#10;&#10;Description automatically generated">
            <a:extLst>
              <a:ext uri="{FF2B5EF4-FFF2-40B4-BE49-F238E27FC236}">
                <a16:creationId xmlns:a16="http://schemas.microsoft.com/office/drawing/2014/main" id="{6FBA9A23-E650-EFAC-1F08-B832DD9C8F4F}"/>
              </a:ext>
            </a:extLst>
          </p:cNvPr>
          <p:cNvPicPr>
            <a:picLocks noChangeAspect="1"/>
          </p:cNvPicPr>
          <p:nvPr/>
        </p:nvPicPr>
        <p:blipFill>
          <a:blip r:embed="rId3"/>
          <a:stretch>
            <a:fillRect/>
          </a:stretch>
        </p:blipFill>
        <p:spPr>
          <a:xfrm>
            <a:off x="-6319" y="0"/>
            <a:ext cx="12192000" cy="6858000"/>
          </a:xfrm>
          <a:prstGeom prst="rect">
            <a:avLst/>
          </a:prstGeom>
        </p:spPr>
      </p:pic>
      <p:sp>
        <p:nvSpPr>
          <p:cNvPr id="2" name="Title 1">
            <a:extLst>
              <a:ext uri="{FF2B5EF4-FFF2-40B4-BE49-F238E27FC236}">
                <a16:creationId xmlns:a16="http://schemas.microsoft.com/office/drawing/2014/main" id="{FCFD863F-FCD8-8CA1-D43A-D8CDDB34D946}"/>
              </a:ext>
            </a:extLst>
          </p:cNvPr>
          <p:cNvSpPr>
            <a:spLocks noGrp="1"/>
          </p:cNvSpPr>
          <p:nvPr>
            <p:ph type="title"/>
          </p:nvPr>
        </p:nvSpPr>
        <p:spPr/>
        <p:txBody>
          <a:bodyPr/>
          <a:lstStyle/>
          <a:p>
            <a:pPr eaLnBrk="1" fontAlgn="auto" hangingPunct="1">
              <a:spcAft>
                <a:spcPts val="0"/>
              </a:spcAft>
              <a:defRPr/>
            </a:pPr>
            <a:r>
              <a:rPr lang="en-US" sz="4400" b="1" dirty="0">
                <a:solidFill>
                  <a:schemeClr val="bg1"/>
                </a:solidFill>
                <a:latin typeface="Arial" panose="020B0604020202020204" pitchFamily="34" charset="0"/>
                <a:cs typeface="Arial" panose="020B0604020202020204" pitchFamily="34" charset="0"/>
              </a:rPr>
              <a:t>Brand audit</a:t>
            </a:r>
          </a:p>
        </p:txBody>
      </p:sp>
      <p:sp>
        <p:nvSpPr>
          <p:cNvPr id="3" name="Text Placeholder 2">
            <a:extLst>
              <a:ext uri="{FF2B5EF4-FFF2-40B4-BE49-F238E27FC236}">
                <a16:creationId xmlns:a16="http://schemas.microsoft.com/office/drawing/2014/main" id="{C192DC5D-B209-DAC6-80BF-EE090122FCEF}"/>
              </a:ext>
            </a:extLst>
          </p:cNvPr>
          <p:cNvSpPr>
            <a:spLocks noGrp="1"/>
          </p:cNvSpPr>
          <p:nvPr>
            <p:ph type="body" idx="1"/>
          </p:nvPr>
        </p:nvSpPr>
        <p:spPr>
          <a:xfrm>
            <a:off x="284002" y="1474984"/>
            <a:ext cx="10290593" cy="4930297"/>
          </a:xfrm>
        </p:spPr>
        <p:txBody>
          <a:bodyPr/>
          <a:lstStyle/>
          <a:p>
            <a:pPr eaLnBrk="1" fontAlgn="auto" hangingPunct="1">
              <a:defRPr/>
            </a:pPr>
            <a:r>
              <a:rPr lang="en-US" sz="3200" b="1" i="1" dirty="0">
                <a:solidFill>
                  <a:schemeClr val="bg1"/>
                </a:solidFill>
                <a:latin typeface="Arial" panose="020B0604020202020204" pitchFamily="34" charset="0"/>
                <a:cs typeface="Arial" panose="020B0604020202020204" pitchFamily="34" charset="0"/>
              </a:rPr>
              <a:t>- Conduct internal surveys</a:t>
            </a:r>
          </a:p>
          <a:p>
            <a:pPr marL="1257300" lvl="2" indent="-342900">
              <a:buFontTx/>
              <a:buChar char="-"/>
              <a:defRPr/>
            </a:pPr>
            <a:r>
              <a:rPr lang="en-US" sz="2200" b="0" dirty="0">
                <a:solidFill>
                  <a:schemeClr val="bg1"/>
                </a:solidFill>
                <a:latin typeface="Arial" panose="020B0604020202020204" pitchFamily="34" charset="0"/>
                <a:cs typeface="Arial" panose="020B0604020202020204" pitchFamily="34" charset="0"/>
              </a:rPr>
              <a:t>What are our employees saying? Good/Bad?</a:t>
            </a:r>
          </a:p>
          <a:p>
            <a:pPr marL="342900" indent="-342900" eaLnBrk="1" fontAlgn="auto" hangingPunct="1">
              <a:buFontTx/>
              <a:buChar char="-"/>
              <a:defRPr/>
            </a:pPr>
            <a:endParaRPr lang="en-US" sz="3200" b="1" i="1" dirty="0">
              <a:solidFill>
                <a:schemeClr val="bg1"/>
              </a:solidFill>
              <a:latin typeface="Arial" panose="020B0604020202020204" pitchFamily="34" charset="0"/>
              <a:cs typeface="Arial" panose="020B0604020202020204" pitchFamily="34" charset="0"/>
            </a:endParaRPr>
          </a:p>
          <a:p>
            <a:pPr marL="342900" indent="-342900" eaLnBrk="1" fontAlgn="auto" hangingPunct="1">
              <a:buFontTx/>
              <a:buChar char="-"/>
              <a:defRPr/>
            </a:pPr>
            <a:r>
              <a:rPr lang="en-US" sz="3200" b="1" i="1" dirty="0">
                <a:solidFill>
                  <a:schemeClr val="bg1"/>
                </a:solidFill>
                <a:latin typeface="Arial" panose="020B0604020202020204" pitchFamily="34" charset="0"/>
                <a:cs typeface="Arial" panose="020B0604020202020204" pitchFamily="34" charset="0"/>
              </a:rPr>
              <a:t>Observe social media</a:t>
            </a:r>
          </a:p>
          <a:p>
            <a:pPr marL="342900" indent="-342900" eaLnBrk="1" fontAlgn="auto" hangingPunct="1">
              <a:buFontTx/>
              <a:buChar char="-"/>
              <a:defRPr/>
            </a:pPr>
            <a:endParaRPr lang="en-US" sz="3200" b="1" i="1" dirty="0">
              <a:solidFill>
                <a:schemeClr val="bg1"/>
              </a:solidFill>
              <a:latin typeface="Arial" panose="020B0604020202020204" pitchFamily="34" charset="0"/>
              <a:cs typeface="Arial" panose="020B0604020202020204" pitchFamily="34" charset="0"/>
            </a:endParaRPr>
          </a:p>
          <a:p>
            <a:pPr marL="342900" indent="-342900" eaLnBrk="1" fontAlgn="auto" hangingPunct="1">
              <a:buFontTx/>
              <a:buChar char="-"/>
              <a:defRPr/>
            </a:pPr>
            <a:r>
              <a:rPr lang="en-US" sz="3200" b="1" i="1" dirty="0">
                <a:solidFill>
                  <a:schemeClr val="bg1"/>
                </a:solidFill>
                <a:latin typeface="Arial" panose="020B0604020202020204" pitchFamily="34" charset="0"/>
                <a:cs typeface="Arial" panose="020B0604020202020204" pitchFamily="34" charset="0"/>
              </a:rPr>
              <a:t>Read reviews and/or testimonials</a:t>
            </a:r>
          </a:p>
          <a:p>
            <a:pPr marL="1257300" lvl="2" indent="-342900">
              <a:buFontTx/>
              <a:buChar char="-"/>
              <a:defRPr/>
            </a:pPr>
            <a:r>
              <a:rPr lang="en-US" sz="2200" b="0" dirty="0">
                <a:solidFill>
                  <a:schemeClr val="bg1"/>
                </a:solidFill>
                <a:latin typeface="Arial" panose="020B0604020202020204" pitchFamily="34" charset="0"/>
                <a:cs typeface="Arial" panose="020B0604020202020204" pitchFamily="34" charset="0"/>
              </a:rPr>
              <a:t>What is our reputation? Good/Bad?</a:t>
            </a:r>
          </a:p>
          <a:p>
            <a:pPr marL="1257300" lvl="2" indent="-342900">
              <a:buFontTx/>
              <a:buChar char="-"/>
              <a:defRPr/>
            </a:pPr>
            <a:r>
              <a:rPr lang="en-US" sz="2200" b="0" dirty="0">
                <a:solidFill>
                  <a:schemeClr val="bg1"/>
                </a:solidFill>
                <a:latin typeface="Arial" panose="020B0604020202020204" pitchFamily="34" charset="0"/>
                <a:cs typeface="Arial" panose="020B0604020202020204" pitchFamily="34" charset="0"/>
              </a:rPr>
              <a:t>Does it need to be changed? Can it be changed?</a:t>
            </a:r>
            <a:endParaRPr lang="en-US" sz="2200" b="0" i="1"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FEF37E6-D184-930A-1286-3522250537F3}"/>
              </a:ext>
            </a:extLst>
          </p:cNvPr>
          <p:cNvPicPr>
            <a:picLocks noChangeAspect="1"/>
          </p:cNvPicPr>
          <p:nvPr/>
        </p:nvPicPr>
        <p:blipFill>
          <a:blip r:embed="rId4"/>
          <a:stretch>
            <a:fillRect/>
          </a:stretch>
        </p:blipFill>
        <p:spPr>
          <a:xfrm>
            <a:off x="10727270" y="5469473"/>
            <a:ext cx="1383912" cy="1255885"/>
          </a:xfrm>
          <a:prstGeom prst="rect">
            <a:avLst/>
          </a:prstGeom>
        </p:spPr>
      </p:pic>
    </p:spTree>
    <p:extLst>
      <p:ext uri="{BB962C8B-B14F-4D97-AF65-F5344CB8AC3E}">
        <p14:creationId xmlns:p14="http://schemas.microsoft.com/office/powerpoint/2010/main" val="2932196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a yellow border&#10;&#10;Description automatically generated">
            <a:extLst>
              <a:ext uri="{FF2B5EF4-FFF2-40B4-BE49-F238E27FC236}">
                <a16:creationId xmlns:a16="http://schemas.microsoft.com/office/drawing/2014/main" id="{6FBA9A23-E650-EFAC-1F08-B832DD9C8F4F}"/>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FD863F-FCD8-8CA1-D43A-D8CDDB34D946}"/>
              </a:ext>
            </a:extLst>
          </p:cNvPr>
          <p:cNvSpPr>
            <a:spLocks noGrp="1"/>
          </p:cNvSpPr>
          <p:nvPr>
            <p:ph type="title"/>
          </p:nvPr>
        </p:nvSpPr>
        <p:spPr/>
        <p:txBody>
          <a:bodyPr/>
          <a:lstStyle/>
          <a:p>
            <a:pPr eaLnBrk="1" fontAlgn="auto" hangingPunct="1">
              <a:spcAft>
                <a:spcPts val="0"/>
              </a:spcAft>
              <a:defRPr/>
            </a:pPr>
            <a:r>
              <a:rPr lang="en-US" sz="4400" b="1" dirty="0">
                <a:solidFill>
                  <a:schemeClr val="bg1"/>
                </a:solidFill>
                <a:latin typeface="Arial" panose="020B0604020202020204" pitchFamily="34" charset="0"/>
                <a:cs typeface="Arial" panose="020B0604020202020204" pitchFamily="34" charset="0"/>
              </a:rPr>
              <a:t>Creating your brand</a:t>
            </a:r>
          </a:p>
        </p:txBody>
      </p:sp>
      <p:sp>
        <p:nvSpPr>
          <p:cNvPr id="4" name="Content Placeholder 3">
            <a:extLst>
              <a:ext uri="{FF2B5EF4-FFF2-40B4-BE49-F238E27FC236}">
                <a16:creationId xmlns:a16="http://schemas.microsoft.com/office/drawing/2014/main" id="{08EAD251-BEE0-E454-DA48-D123B71B0E1A}"/>
              </a:ext>
            </a:extLst>
          </p:cNvPr>
          <p:cNvSpPr>
            <a:spLocks noGrp="1"/>
          </p:cNvSpPr>
          <p:nvPr>
            <p:ph sz="half" idx="2"/>
          </p:nvPr>
        </p:nvSpPr>
        <p:spPr>
          <a:xfrm>
            <a:off x="474266" y="1853247"/>
            <a:ext cx="9404722" cy="4383165"/>
          </a:xfrm>
        </p:spPr>
        <p:txBody>
          <a:bodyPr anchor="t">
            <a:normAutofit/>
          </a:bodyPr>
          <a:lstStyle/>
          <a:p>
            <a:pPr eaLnBrk="1" fontAlgn="auto" hangingPunct="1">
              <a:defRPr/>
            </a:pPr>
            <a:r>
              <a:rPr lang="en-US" b="1" dirty="0">
                <a:solidFill>
                  <a:schemeClr val="bg1"/>
                </a:solidFill>
                <a:latin typeface="Arial" panose="020B0604020202020204" pitchFamily="34" charset="0"/>
                <a:cs typeface="Arial" panose="020B0604020202020204" pitchFamily="34" charset="0"/>
              </a:rPr>
              <a:t>Create an Employer Value Proposition</a:t>
            </a:r>
          </a:p>
          <a:p>
            <a:pPr lvl="1">
              <a:defRPr/>
            </a:pPr>
            <a:r>
              <a:rPr lang="en-US" dirty="0">
                <a:solidFill>
                  <a:schemeClr val="bg1"/>
                </a:solidFill>
                <a:latin typeface="Arial" panose="020B0604020202020204" pitchFamily="34" charset="0"/>
                <a:cs typeface="Arial" panose="020B0604020202020204" pitchFamily="34" charset="0"/>
              </a:rPr>
              <a:t>Based in fact</a:t>
            </a:r>
          </a:p>
          <a:p>
            <a:pPr lvl="1">
              <a:defRPr/>
            </a:pPr>
            <a:r>
              <a:rPr lang="en-US" dirty="0">
                <a:solidFill>
                  <a:schemeClr val="bg1"/>
                </a:solidFill>
                <a:latin typeface="Arial" panose="020B0604020202020204" pitchFamily="34" charset="0"/>
                <a:cs typeface="Arial" panose="020B0604020202020204" pitchFamily="34" charset="0"/>
              </a:rPr>
              <a:t>Employees/Candidates will agree</a:t>
            </a:r>
          </a:p>
          <a:p>
            <a:pPr lvl="1">
              <a:defRPr/>
            </a:pPr>
            <a:r>
              <a:rPr lang="en-US" dirty="0">
                <a:solidFill>
                  <a:schemeClr val="bg1"/>
                </a:solidFill>
                <a:latin typeface="Arial" panose="020B0604020202020204" pitchFamily="34" charset="0"/>
                <a:cs typeface="Arial" panose="020B0604020202020204" pitchFamily="34" charset="0"/>
              </a:rPr>
              <a:t>Does NOT include wage/benefits</a:t>
            </a:r>
          </a:p>
          <a:p>
            <a:pPr eaLnBrk="1" fontAlgn="auto" hangingPunct="1">
              <a:defRPr/>
            </a:pPr>
            <a:r>
              <a:rPr lang="en-US" b="1" dirty="0">
                <a:solidFill>
                  <a:schemeClr val="bg1"/>
                </a:solidFill>
                <a:latin typeface="Arial" panose="020B0604020202020204" pitchFamily="34" charset="0"/>
                <a:cs typeface="Arial" panose="020B0604020202020204" pitchFamily="34" charset="0"/>
              </a:rPr>
              <a:t>Leverage our employees</a:t>
            </a:r>
          </a:p>
          <a:p>
            <a:pPr lvl="1">
              <a:defRPr/>
            </a:pPr>
            <a:r>
              <a:rPr lang="en-US" dirty="0">
                <a:solidFill>
                  <a:schemeClr val="bg1"/>
                </a:solidFill>
                <a:latin typeface="Arial" panose="020B0604020202020204" pitchFamily="34" charset="0"/>
                <a:cs typeface="Arial" panose="020B0604020202020204" pitchFamily="34" charset="0"/>
              </a:rPr>
              <a:t>testimonials</a:t>
            </a:r>
          </a:p>
          <a:p>
            <a:pPr eaLnBrk="1" fontAlgn="auto" hangingPunct="1">
              <a:defRPr/>
            </a:pPr>
            <a:r>
              <a:rPr lang="en-US" b="1" dirty="0">
                <a:solidFill>
                  <a:schemeClr val="bg1"/>
                </a:solidFill>
                <a:latin typeface="Arial" panose="020B0604020202020204" pitchFamily="34" charset="0"/>
                <a:cs typeface="Arial" panose="020B0604020202020204" pitchFamily="34" charset="0"/>
              </a:rPr>
              <a:t>Deliver on the promise</a:t>
            </a:r>
          </a:p>
          <a:p>
            <a:pPr lvl="1">
              <a:defRPr/>
            </a:pPr>
            <a:r>
              <a:rPr lang="en-US" dirty="0">
                <a:solidFill>
                  <a:schemeClr val="bg1"/>
                </a:solidFill>
                <a:latin typeface="Arial" panose="020B0604020202020204" pitchFamily="34" charset="0"/>
                <a:cs typeface="Arial" panose="020B0604020202020204" pitchFamily="34" charset="0"/>
              </a:rPr>
              <a:t>Be sure that interactions enforce the brand/EVP</a:t>
            </a:r>
          </a:p>
          <a:p>
            <a:pPr marL="0" indent="0" eaLnBrk="1" fontAlgn="auto" hangingPunct="1">
              <a:buNone/>
              <a:defRPr/>
            </a:pPr>
            <a:r>
              <a:rPr lang="en-US" dirty="0">
                <a:solidFill>
                  <a:schemeClr val="bg1"/>
                </a:solidFill>
                <a:latin typeface="Arial" panose="020B0604020202020204" pitchFamily="34" charset="0"/>
                <a:cs typeface="Arial" panose="020B0604020202020204" pitchFamily="34" charset="0"/>
              </a:rPr>
              <a:t> </a:t>
            </a:r>
          </a:p>
          <a:p>
            <a:pPr marL="0" indent="0" eaLnBrk="1" fontAlgn="auto" hangingPunct="1">
              <a:buNone/>
              <a:defRPr/>
            </a:pPr>
            <a:r>
              <a:rPr lang="en-US" b="1" i="1" dirty="0">
                <a:solidFill>
                  <a:schemeClr val="bg1"/>
                </a:solidFill>
                <a:latin typeface="Arial" panose="020B0604020202020204" pitchFamily="34" charset="0"/>
                <a:cs typeface="Arial" panose="020B0604020202020204" pitchFamily="34" charset="0"/>
              </a:rPr>
              <a:t>**Find ways to highlight the things that make us different</a:t>
            </a:r>
          </a:p>
        </p:txBody>
      </p:sp>
      <p:pic>
        <p:nvPicPr>
          <p:cNvPr id="9" name="Picture 8">
            <a:extLst>
              <a:ext uri="{FF2B5EF4-FFF2-40B4-BE49-F238E27FC236}">
                <a16:creationId xmlns:a16="http://schemas.microsoft.com/office/drawing/2014/main" id="{8FEF37E6-D184-930A-1286-3522250537F3}"/>
              </a:ext>
            </a:extLst>
          </p:cNvPr>
          <p:cNvPicPr>
            <a:picLocks noChangeAspect="1"/>
          </p:cNvPicPr>
          <p:nvPr/>
        </p:nvPicPr>
        <p:blipFill>
          <a:blip r:embed="rId4"/>
          <a:stretch>
            <a:fillRect/>
          </a:stretch>
        </p:blipFill>
        <p:spPr>
          <a:xfrm>
            <a:off x="10727270" y="5469473"/>
            <a:ext cx="1383912" cy="1255885"/>
          </a:xfrm>
          <a:prstGeom prst="rect">
            <a:avLst/>
          </a:prstGeom>
        </p:spPr>
      </p:pic>
    </p:spTree>
    <p:extLst>
      <p:ext uri="{BB962C8B-B14F-4D97-AF65-F5344CB8AC3E}">
        <p14:creationId xmlns:p14="http://schemas.microsoft.com/office/powerpoint/2010/main" val="2399636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425712-CEC8-ACD8-BDFF-0AEC64071CAE}"/>
              </a:ext>
            </a:extLst>
          </p:cNvPr>
          <p:cNvSpPr>
            <a:spLocks noGrp="1"/>
          </p:cNvSpPr>
          <p:nvPr>
            <p:ph type="title"/>
          </p:nvPr>
        </p:nvSpPr>
        <p:spPr>
          <a:xfrm>
            <a:off x="1000730" y="1970846"/>
            <a:ext cx="9125909" cy="1733857"/>
          </a:xfrm>
        </p:spPr>
        <p:txBody>
          <a:bodyPr/>
          <a:lstStyle/>
          <a:p>
            <a:pPr eaLnBrk="1" fontAlgn="auto" hangingPunct="1">
              <a:spcAft>
                <a:spcPts val="0"/>
              </a:spcAft>
              <a:defRPr/>
            </a:pPr>
            <a:r>
              <a:rPr lang="en-US" sz="6000" b="1" dirty="0">
                <a:solidFill>
                  <a:schemeClr val="bg1"/>
                </a:solidFill>
                <a:latin typeface="Arial" panose="020B0604020202020204" pitchFamily="34" charset="0"/>
                <a:cs typeface="Arial" panose="020B0604020202020204" pitchFamily="34" charset="0"/>
              </a:rPr>
              <a:t>The Recruitment Process</a:t>
            </a:r>
          </a:p>
        </p:txBody>
      </p:sp>
      <p:sp>
        <p:nvSpPr>
          <p:cNvPr id="4" name="Text Placeholder 3">
            <a:extLst>
              <a:ext uri="{FF2B5EF4-FFF2-40B4-BE49-F238E27FC236}">
                <a16:creationId xmlns:a16="http://schemas.microsoft.com/office/drawing/2014/main" id="{11545860-6913-BA61-F966-5DA750606104}"/>
              </a:ext>
            </a:extLst>
          </p:cNvPr>
          <p:cNvSpPr>
            <a:spLocks noGrp="1"/>
          </p:cNvSpPr>
          <p:nvPr>
            <p:ph type="body" idx="1"/>
          </p:nvPr>
        </p:nvSpPr>
        <p:spPr>
          <a:xfrm>
            <a:off x="2355958" y="4051538"/>
            <a:ext cx="8825658" cy="860400"/>
          </a:xfrm>
        </p:spPr>
        <p:txBody>
          <a:bodyPr/>
          <a:lstStyle/>
          <a:p>
            <a:pPr eaLnBrk="1" fontAlgn="auto" hangingPunct="1">
              <a:defRPr/>
            </a:pPr>
            <a:r>
              <a:rPr lang="en-US" dirty="0">
                <a:solidFill>
                  <a:schemeClr val="bg1"/>
                </a:solidFill>
                <a:latin typeface="Arial" panose="020B0604020202020204" pitchFamily="34" charset="0"/>
                <a:cs typeface="Arial" panose="020B0604020202020204" pitchFamily="34" charset="0"/>
              </a:rPr>
              <a:t>How to attract, engage, and land the best candidate for your roles</a:t>
            </a:r>
          </a:p>
        </p:txBody>
      </p:sp>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3"/>
          <a:stretch>
            <a:fillRect/>
          </a:stretch>
        </p:blipFill>
        <p:spPr>
          <a:xfrm>
            <a:off x="10726815" y="5467255"/>
            <a:ext cx="1383912" cy="1255885"/>
          </a:xfrm>
          <a:prstGeom prst="rect">
            <a:avLst/>
          </a:prstGeom>
        </p:spPr>
      </p:pic>
    </p:spTree>
    <p:extLst>
      <p:ext uri="{BB962C8B-B14F-4D97-AF65-F5344CB8AC3E}">
        <p14:creationId xmlns:p14="http://schemas.microsoft.com/office/powerpoint/2010/main" val="21504281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{EF42DB8F-7450-5543-B970-F36512177EE3}tf10001062</Template>
  <TotalTime>16924</TotalTime>
  <Words>4125</Words>
  <Application>Microsoft Office PowerPoint</Application>
  <PresentationFormat>Widescreen</PresentationFormat>
  <Paragraphs>352</Paragraphs>
  <Slides>24</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AngsanaUPC</vt:lpstr>
      <vt:lpstr>Aptos</vt:lpstr>
      <vt:lpstr>Arial</vt:lpstr>
      <vt:lpstr>Calibri</vt:lpstr>
      <vt:lpstr>Century Gothic</vt:lpstr>
      <vt:lpstr>Courier New</vt:lpstr>
      <vt:lpstr>Symbol</vt:lpstr>
      <vt:lpstr>Wingdings</vt:lpstr>
      <vt:lpstr>Wingdings 3</vt:lpstr>
      <vt:lpstr>Ion</vt:lpstr>
      <vt:lpstr>1_Ion</vt:lpstr>
      <vt:lpstr>           28th Annual Conference</vt:lpstr>
      <vt:lpstr>AGENDA</vt:lpstr>
      <vt:lpstr>Team</vt:lpstr>
      <vt:lpstr>Understanding your Employer Brand</vt:lpstr>
      <vt:lpstr>PowerPoint Presentation</vt:lpstr>
      <vt:lpstr>Employer Brand</vt:lpstr>
      <vt:lpstr>Brand audit</vt:lpstr>
      <vt:lpstr>Creating your brand</vt:lpstr>
      <vt:lpstr>The Recruitment Process</vt:lpstr>
      <vt:lpstr>Posting the job</vt:lpstr>
      <vt:lpstr>Recruiting Processes</vt:lpstr>
      <vt:lpstr>Selecting Talent</vt:lpstr>
      <vt:lpstr>The Importance of Candidate Experience</vt:lpstr>
      <vt:lpstr>What is candidate experience?</vt:lpstr>
      <vt:lpstr>Making it a positive experience</vt:lpstr>
      <vt:lpstr>Innovated Interview Techniques</vt:lpstr>
      <vt:lpstr>Why change the interview experience?</vt:lpstr>
      <vt:lpstr>Type of interview techniques</vt:lpstr>
      <vt:lpstr>Overall interview experience &amp; follow through</vt:lpstr>
      <vt:lpstr>Onboarding Excellence </vt:lpstr>
      <vt:lpstr>Why effective onboarding is important</vt:lpstr>
      <vt:lpstr>Examples of onboarding tools that work</vt:lpstr>
      <vt:lpstr>Timeline of onboarding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28th Annual Conference</dc:title>
  <dc:creator>Kimberly Hernandez</dc:creator>
  <cp:lastModifiedBy>Janet Borland</cp:lastModifiedBy>
  <cp:revision>28</cp:revision>
  <dcterms:created xsi:type="dcterms:W3CDTF">2024-05-10T21:27:17Z</dcterms:created>
  <dcterms:modified xsi:type="dcterms:W3CDTF">2024-08-28T21:16:50Z</dcterms:modified>
</cp:coreProperties>
</file>