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53"/>
  </p:notesMasterIdLst>
  <p:handoutMasterIdLst>
    <p:handoutMasterId r:id="rId54"/>
  </p:handoutMasterIdLst>
  <p:sldIdLst>
    <p:sldId id="289" r:id="rId2"/>
    <p:sldId id="291" r:id="rId3"/>
    <p:sldId id="292" r:id="rId4"/>
    <p:sldId id="257" r:id="rId5"/>
    <p:sldId id="258" r:id="rId6"/>
    <p:sldId id="260" r:id="rId7"/>
    <p:sldId id="1075" r:id="rId8"/>
    <p:sldId id="261" r:id="rId9"/>
    <p:sldId id="294" r:id="rId10"/>
    <p:sldId id="264" r:id="rId11"/>
    <p:sldId id="295" r:id="rId12"/>
    <p:sldId id="262" r:id="rId13"/>
    <p:sldId id="296" r:id="rId14"/>
    <p:sldId id="267" r:id="rId15"/>
    <p:sldId id="268" r:id="rId16"/>
    <p:sldId id="299" r:id="rId17"/>
    <p:sldId id="269" r:id="rId18"/>
    <p:sldId id="281" r:id="rId19"/>
    <p:sldId id="278" r:id="rId20"/>
    <p:sldId id="280" r:id="rId21"/>
    <p:sldId id="271" r:id="rId22"/>
    <p:sldId id="272" r:id="rId23"/>
    <p:sldId id="273" r:id="rId24"/>
    <p:sldId id="274" r:id="rId25"/>
    <p:sldId id="455" r:id="rId26"/>
    <p:sldId id="448" r:id="rId27"/>
    <p:sldId id="456" r:id="rId28"/>
    <p:sldId id="459" r:id="rId29"/>
    <p:sldId id="460" r:id="rId30"/>
    <p:sldId id="461" r:id="rId31"/>
    <p:sldId id="462" r:id="rId32"/>
    <p:sldId id="302" r:id="rId33"/>
    <p:sldId id="283" r:id="rId34"/>
    <p:sldId id="1059" r:id="rId35"/>
    <p:sldId id="1067" r:id="rId36"/>
    <p:sldId id="1068" r:id="rId37"/>
    <p:sldId id="1060" r:id="rId38"/>
    <p:sldId id="1061" r:id="rId39"/>
    <p:sldId id="1062" r:id="rId40"/>
    <p:sldId id="1063" r:id="rId41"/>
    <p:sldId id="1066" r:id="rId42"/>
    <p:sldId id="303" r:id="rId43"/>
    <p:sldId id="304" r:id="rId44"/>
    <p:sldId id="301" r:id="rId45"/>
    <p:sldId id="305" r:id="rId46"/>
    <p:sldId id="1069" r:id="rId47"/>
    <p:sldId id="1070" r:id="rId48"/>
    <p:sldId id="1071" r:id="rId49"/>
    <p:sldId id="1072" r:id="rId50"/>
    <p:sldId id="1074" r:id="rId51"/>
    <p:sldId id="107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94745"/>
  </p:normalViewPr>
  <p:slideViewPr>
    <p:cSldViewPr snapToGrid="0">
      <p:cViewPr varScale="1">
        <p:scale>
          <a:sx n="106" d="100"/>
          <a:sy n="106" d="100"/>
        </p:scale>
        <p:origin x="756" y="78"/>
      </p:cViewPr>
      <p:guideLst/>
    </p:cSldViewPr>
  </p:slideViewPr>
  <p:notesTextViewPr>
    <p:cViewPr>
      <p:scale>
        <a:sx n="1" d="1"/>
        <a:sy n="1" d="1"/>
      </p:scale>
      <p:origin x="0" y="0"/>
    </p:cViewPr>
  </p:notesTextViewPr>
  <p:sorterViewPr>
    <p:cViewPr>
      <p:scale>
        <a:sx n="190" d="100"/>
        <a:sy n="19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04BF21-A373-DC5B-5F2C-0C3367E46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94FC23-090D-EF5B-E714-8159F83F60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8F4D5B-FAE5-4E96-B74E-81E0AEC5AD9A}" type="datetimeFigureOut">
              <a:rPr lang="en-US" smtClean="0"/>
              <a:t>7/24/2024</a:t>
            </a:fld>
            <a:endParaRPr lang="en-US"/>
          </a:p>
        </p:txBody>
      </p:sp>
      <p:sp>
        <p:nvSpPr>
          <p:cNvPr id="4" name="Footer Placeholder 3">
            <a:extLst>
              <a:ext uri="{FF2B5EF4-FFF2-40B4-BE49-F238E27FC236}">
                <a16:creationId xmlns:a16="http://schemas.microsoft.com/office/drawing/2014/main" id="{998BF178-51D5-333B-ACD9-CD5D8D888B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40221E-DCBD-AB30-5827-1FBFE62A4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A3668E-42C6-40AC-8E72-6D8523021336}" type="slidenum">
              <a:rPr lang="en-US" smtClean="0"/>
              <a:t>‹#›</a:t>
            </a:fld>
            <a:endParaRPr lang="en-US"/>
          </a:p>
        </p:txBody>
      </p:sp>
    </p:spTree>
    <p:extLst>
      <p:ext uri="{BB962C8B-B14F-4D97-AF65-F5344CB8AC3E}">
        <p14:creationId xmlns:p14="http://schemas.microsoft.com/office/powerpoint/2010/main" val="2202958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96845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a:t>
            </a:fld>
            <a:endParaRPr lang="en-US"/>
          </a:p>
        </p:txBody>
      </p:sp>
    </p:spTree>
    <p:extLst>
      <p:ext uri="{BB962C8B-B14F-4D97-AF65-F5344CB8AC3E}">
        <p14:creationId xmlns:p14="http://schemas.microsoft.com/office/powerpoint/2010/main" val="17528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Formulating, developing, and implementing a workplace aggression and violence prevention plan is critical for any organization, including Native American governments and enterprises. Here are several reasons why it is essential:</a:t>
            </a:r>
          </a:p>
          <a:p>
            <a:endParaRPr lang="en-US" b="1" dirty="0"/>
          </a:p>
          <a:p>
            <a:r>
              <a:rPr lang="en-US" b="1" dirty="0"/>
              <a:t>1. Ensuring Safety and Well-Being</a:t>
            </a:r>
          </a:p>
          <a:p>
            <a:pPr>
              <a:buFont typeface="Arial" panose="020B0604020202020204" pitchFamily="34" charset="0"/>
              <a:buChar char="•"/>
            </a:pPr>
            <a:r>
              <a:rPr lang="en-US" b="1" dirty="0"/>
              <a:t>Protection of Employees</a:t>
            </a:r>
            <a:r>
              <a:rPr lang="en-US" dirty="0"/>
              <a:t>: A comprehensive plan helps protect employees from physical and psychological harm, fostering a safe work environment.</a:t>
            </a:r>
          </a:p>
          <a:p>
            <a:pPr>
              <a:buFont typeface="Arial" panose="020B0604020202020204" pitchFamily="34" charset="0"/>
              <a:buChar char="•"/>
            </a:pPr>
            <a:r>
              <a:rPr lang="en-US" b="1" dirty="0"/>
              <a:t>Community Responsibility</a:t>
            </a:r>
            <a:r>
              <a:rPr lang="en-US" dirty="0"/>
              <a:t>: For Native American governments and enterprises, ensuring the safety of community members and employees aligns with broader cultural values of care, respect, and community well-being.</a:t>
            </a:r>
          </a:p>
          <a:p>
            <a:endParaRPr lang="en-US" b="1" dirty="0"/>
          </a:p>
          <a:p>
            <a:r>
              <a:rPr lang="en-US" b="1" dirty="0"/>
              <a:t>2. Legal and Regulatory Compliance</a:t>
            </a:r>
          </a:p>
          <a:p>
            <a:pPr>
              <a:buFont typeface="Arial" panose="020B0604020202020204" pitchFamily="34" charset="0"/>
              <a:buChar char="•"/>
            </a:pPr>
            <a:r>
              <a:rPr lang="en-US" b="1" dirty="0"/>
              <a:t>Meeting Legal Requirements</a:t>
            </a:r>
            <a:r>
              <a:rPr lang="en-US" dirty="0"/>
              <a:t>: Compliance with federal, state, and tribal laws regarding workplace safety is necessary to avoid legal penalties and ensure proper handling of workplace violence incidents.</a:t>
            </a:r>
          </a:p>
          <a:p>
            <a:pPr>
              <a:buFont typeface="Arial" panose="020B0604020202020204" pitchFamily="34" charset="0"/>
              <a:buChar char="•"/>
            </a:pPr>
            <a:r>
              <a:rPr lang="en-US" b="1" dirty="0"/>
              <a:t>Proactive Risk Management</a:t>
            </a:r>
            <a:r>
              <a:rPr lang="en-US" dirty="0"/>
              <a:t>: Implementing a plan helps in identifying risks and taking proactive steps to mitigate them, reducing liability.</a:t>
            </a:r>
          </a:p>
          <a:p>
            <a:endParaRPr lang="en-US" b="1" dirty="0"/>
          </a:p>
          <a:p>
            <a:r>
              <a:rPr lang="en-US" b="1" dirty="0"/>
              <a:t>3. Cultural and Community Values</a:t>
            </a:r>
          </a:p>
          <a:p>
            <a:pPr>
              <a:buFont typeface="Arial" panose="020B0604020202020204" pitchFamily="34" charset="0"/>
              <a:buChar char="•"/>
            </a:pPr>
            <a:r>
              <a:rPr lang="en-US" b="1" dirty="0"/>
              <a:t>Cultural Sensitivity</a:t>
            </a:r>
            <a:r>
              <a:rPr lang="en-US" dirty="0"/>
              <a:t>: Tailoring a workplace violence prevention plan to reflect cultural values and practices enhances its relevance and effectiveness within Native American communities.</a:t>
            </a:r>
          </a:p>
          <a:p>
            <a:pPr>
              <a:buFont typeface="Arial" panose="020B0604020202020204" pitchFamily="34" charset="0"/>
              <a:buChar char="•"/>
            </a:pPr>
            <a:r>
              <a:rPr lang="en-US" b="1" dirty="0"/>
              <a:t>Community Role Model</a:t>
            </a:r>
            <a:r>
              <a:rPr lang="en-US" dirty="0"/>
              <a:t>: By setting a high standard for workplace safety, Native American enterprises can serve as role models for other organizations within and outside the community.</a:t>
            </a:r>
          </a:p>
          <a:p>
            <a:endParaRPr lang="en-US" b="1" dirty="0"/>
          </a:p>
          <a:p>
            <a:r>
              <a:rPr lang="en-US" b="1" dirty="0"/>
              <a:t>4. Promoting a Positive Work Environment</a:t>
            </a:r>
          </a:p>
          <a:p>
            <a:pPr>
              <a:buFont typeface="Arial" panose="020B0604020202020204" pitchFamily="34" charset="0"/>
              <a:buChar char="•"/>
            </a:pPr>
            <a:r>
              <a:rPr lang="en-US" b="1" dirty="0"/>
              <a:t>Employee Morale and Productivity</a:t>
            </a:r>
            <a:r>
              <a:rPr lang="en-US" dirty="0"/>
              <a:t>: A safe and respectful workplace boosts employee morale, productivity, and job satisfaction, leading to better overall performance.</a:t>
            </a:r>
          </a:p>
          <a:p>
            <a:pPr>
              <a:buFont typeface="Arial" panose="020B0604020202020204" pitchFamily="34" charset="0"/>
              <a:buChar char="•"/>
            </a:pPr>
            <a:r>
              <a:rPr lang="en-US" b="1" dirty="0"/>
              <a:t>Recruitment and Retention</a:t>
            </a:r>
            <a:r>
              <a:rPr lang="en-US" dirty="0"/>
              <a:t>: A demonstrated commitment to safety and respect attracts and retains talent, enhancing the organization's reputation as an employer of choice.</a:t>
            </a:r>
          </a:p>
          <a:p>
            <a:endParaRPr lang="en-US" b="1" dirty="0"/>
          </a:p>
          <a:p>
            <a:r>
              <a:rPr lang="en-US" b="1" dirty="0"/>
              <a:t>5. Economic Stability and Growth</a:t>
            </a:r>
          </a:p>
          <a:p>
            <a:pPr>
              <a:buFont typeface="Arial" panose="020B0604020202020204" pitchFamily="34" charset="0"/>
              <a:buChar char="•"/>
            </a:pPr>
            <a:r>
              <a:rPr lang="en-US" b="1" dirty="0"/>
              <a:t>Minimizing Disruptions</a:t>
            </a:r>
            <a:r>
              <a:rPr lang="en-US" dirty="0"/>
              <a:t>: Preventing workplace violence minimizes disruptions, reducing absenteeism, turnover, and related costs.</a:t>
            </a:r>
          </a:p>
          <a:p>
            <a:pPr>
              <a:buFont typeface="Arial" panose="020B0604020202020204" pitchFamily="34" charset="0"/>
              <a:buChar char="•"/>
            </a:pPr>
            <a:r>
              <a:rPr lang="en-US" b="1" dirty="0"/>
              <a:t>Supporting Economic Goals</a:t>
            </a:r>
            <a:r>
              <a:rPr lang="en-US" dirty="0"/>
              <a:t>: Stable and safe working conditions support broader economic goals and sustainability of Native American enterprises.</a:t>
            </a:r>
          </a:p>
          <a:p>
            <a:endParaRPr lang="en-US" b="1" dirty="0"/>
          </a:p>
          <a:p>
            <a:r>
              <a:rPr lang="en-US" b="1" dirty="0"/>
              <a:t>6. Preserving Cultural Heritage and Practices</a:t>
            </a:r>
          </a:p>
          <a:p>
            <a:pPr>
              <a:buFont typeface="Arial" panose="020B0604020202020204" pitchFamily="34" charset="0"/>
              <a:buChar char="•"/>
            </a:pPr>
            <a:r>
              <a:rPr lang="en-US" b="1" dirty="0"/>
              <a:t>Integrating Traditional Practices</a:t>
            </a:r>
            <a:r>
              <a:rPr lang="en-US" dirty="0"/>
              <a:t>: Incorporating traditional conflict resolution methods and cultural practices into the plan can enrich its effectiveness and acceptance.</a:t>
            </a:r>
          </a:p>
          <a:p>
            <a:pPr>
              <a:buFont typeface="Arial" panose="020B0604020202020204" pitchFamily="34" charset="0"/>
              <a:buChar char="•"/>
            </a:pPr>
            <a:r>
              <a:rPr lang="en-US" b="1" dirty="0"/>
              <a:t>Upholding Tribal Sovereignty</a:t>
            </a:r>
            <a:r>
              <a:rPr lang="en-US" dirty="0"/>
              <a:t>: Developing a unique workplace violence prevention plan respects tribal sovereignty and ensures that the solutions are tailored to the specific needs and values of the community.</a:t>
            </a:r>
          </a:p>
          <a:p>
            <a:endParaRPr lang="en-US" b="1" dirty="0"/>
          </a:p>
          <a:p>
            <a:r>
              <a:rPr lang="en-US" b="1" dirty="0"/>
              <a:t>7. Building Trust and Accountability</a:t>
            </a:r>
          </a:p>
          <a:p>
            <a:pPr>
              <a:buFont typeface="Arial" panose="020B0604020202020204" pitchFamily="34" charset="0"/>
              <a:buChar char="•"/>
            </a:pPr>
            <a:r>
              <a:rPr lang="en-US" b="1" dirty="0"/>
              <a:t>Transparency and Trust</a:t>
            </a:r>
            <a:r>
              <a:rPr lang="en-US" dirty="0"/>
              <a:t>: A clear and communicated plan builds trust among employees, demonstrating the organization’s commitment to their safety and well-being.</a:t>
            </a:r>
          </a:p>
          <a:p>
            <a:pPr>
              <a:buFont typeface="Arial" panose="020B0604020202020204" pitchFamily="34" charset="0"/>
              <a:buChar char="•"/>
            </a:pPr>
            <a:r>
              <a:rPr lang="en-US" b="1" dirty="0"/>
              <a:t>Accountability</a:t>
            </a:r>
            <a:r>
              <a:rPr lang="en-US" dirty="0"/>
              <a:t>: Establishing roles and responsibilities ensures that everyone understands their part in maintaining a safe work environment, promoting accountability.</a:t>
            </a:r>
          </a:p>
          <a:p>
            <a:endParaRPr lang="en-US" b="1" dirty="0"/>
          </a:p>
          <a:p>
            <a:r>
              <a:rPr lang="en-US" b="1" dirty="0"/>
              <a:t>8. Support for Victims and Rehabilitation</a:t>
            </a:r>
          </a:p>
          <a:p>
            <a:pPr>
              <a:buFont typeface="Arial" panose="020B0604020202020204" pitchFamily="34" charset="0"/>
              <a:buChar char="•"/>
            </a:pPr>
            <a:r>
              <a:rPr lang="en-US" b="1" dirty="0"/>
              <a:t>Providing Support</a:t>
            </a:r>
            <a:r>
              <a:rPr lang="en-US" dirty="0"/>
              <a:t>: A well-structured plan includes support mechanisms for victims of workplace violence, such as counseling and legal assistance, helping them recover and return to work.</a:t>
            </a:r>
          </a:p>
          <a:p>
            <a:pPr>
              <a:buFont typeface="Arial" panose="020B0604020202020204" pitchFamily="34" charset="0"/>
              <a:buChar char="•"/>
            </a:pPr>
            <a:r>
              <a:rPr lang="en-US" b="1" dirty="0"/>
              <a:t>Rehabilitation Programs</a:t>
            </a:r>
            <a:r>
              <a:rPr lang="en-US" dirty="0"/>
              <a:t>: Offering rehabilitation for perpetrators can be part of a holistic approach to addressing workplace aggression, focusing on education and behavior change.</a:t>
            </a:r>
          </a:p>
          <a:p>
            <a:r>
              <a:rPr lang="en-US" b="1" dirty="0"/>
              <a:t>Conclusion</a:t>
            </a:r>
          </a:p>
          <a:p>
            <a:r>
              <a:rPr lang="en-US" dirty="0"/>
              <a:t>By implementing a workplace aggression and violence prevention plan, Native American governments and enterprises can create a safer, more respectful, and productive work environment that aligns with their cultural values and legal obligations. This commitment not only benefits the employees but also strengthens the entire community, promoting health, safety, and economic prosperity.</a:t>
            </a:r>
          </a:p>
          <a:p>
            <a:endParaRPr lang="en-US" dirty="0"/>
          </a:p>
        </p:txBody>
      </p:sp>
      <p:sp>
        <p:nvSpPr>
          <p:cNvPr id="4" name="Slide Number Placeholder 3"/>
          <p:cNvSpPr>
            <a:spLocks noGrp="1"/>
          </p:cNvSpPr>
          <p:nvPr>
            <p:ph type="sldNum" sz="quarter" idx="5"/>
          </p:nvPr>
        </p:nvSpPr>
        <p:spPr/>
        <p:txBody>
          <a:bodyPr/>
          <a:lstStyle/>
          <a:p>
            <a:fld id="{56495943-7B79-4EBE-8C3C-19117C8434B2}" type="slidenum">
              <a:rPr lang="en-US" smtClean="0"/>
              <a:t>12</a:t>
            </a:fld>
            <a:endParaRPr lang="en-US"/>
          </a:p>
        </p:txBody>
      </p:sp>
    </p:spTree>
    <p:extLst>
      <p:ext uri="{BB962C8B-B14F-4D97-AF65-F5344CB8AC3E}">
        <p14:creationId xmlns:p14="http://schemas.microsoft.com/office/powerpoint/2010/main" val="252934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51</a:t>
            </a:fld>
            <a:endParaRPr lang="en-US"/>
          </a:p>
        </p:txBody>
      </p:sp>
    </p:spTree>
    <p:extLst>
      <p:ext uri="{BB962C8B-B14F-4D97-AF65-F5344CB8AC3E}">
        <p14:creationId xmlns:p14="http://schemas.microsoft.com/office/powerpoint/2010/main" val="214492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odule Titl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2E1B9BC-1D4F-0740-84DB-8DCB117E97C8}"/>
              </a:ext>
            </a:extLst>
          </p:cNvPr>
          <p:cNvSpPr>
            <a:spLocks noGrp="1"/>
          </p:cNvSpPr>
          <p:nvPr>
            <p:ph type="pic" sz="quarter" idx="10"/>
          </p:nvPr>
        </p:nvSpPr>
        <p:spPr>
          <a:xfrm>
            <a:off x="-1142" y="180975"/>
            <a:ext cx="12194284" cy="4331647"/>
          </a:xfrm>
          <a:custGeom>
            <a:avLst/>
            <a:gdLst>
              <a:gd name="connsiteX0" fmla="*/ 0 w 12192000"/>
              <a:gd name="connsiteY0" fmla="*/ 0 h 4107994"/>
              <a:gd name="connsiteX1" fmla="*/ 12192000 w 12192000"/>
              <a:gd name="connsiteY1" fmla="*/ 0 h 4107994"/>
              <a:gd name="connsiteX2" fmla="*/ 12192000 w 12192000"/>
              <a:gd name="connsiteY2" fmla="*/ 4107994 h 4107994"/>
              <a:gd name="connsiteX3" fmla="*/ 0 w 12192000"/>
              <a:gd name="connsiteY3" fmla="*/ 4107994 h 4107994"/>
              <a:gd name="connsiteX4" fmla="*/ 0 w 12192000"/>
              <a:gd name="connsiteY4" fmla="*/ 0 h 4107994"/>
              <a:gd name="connsiteX0" fmla="*/ 0 w 12203875"/>
              <a:gd name="connsiteY0" fmla="*/ 0 h 4107994"/>
              <a:gd name="connsiteX1" fmla="*/ 12192000 w 12203875"/>
              <a:gd name="connsiteY1" fmla="*/ 0 h 4107994"/>
              <a:gd name="connsiteX2" fmla="*/ 12203875 w 12203875"/>
              <a:gd name="connsiteY2" fmla="*/ 3419225 h 4107994"/>
              <a:gd name="connsiteX3" fmla="*/ 0 w 12203875"/>
              <a:gd name="connsiteY3" fmla="*/ 4107994 h 4107994"/>
              <a:gd name="connsiteX4" fmla="*/ 0 w 12203875"/>
              <a:gd name="connsiteY4" fmla="*/ 0 h 4107994"/>
              <a:gd name="connsiteX0" fmla="*/ 0 w 12193142"/>
              <a:gd name="connsiteY0" fmla="*/ 0 h 4107994"/>
              <a:gd name="connsiteX1" fmla="*/ 12192000 w 12193142"/>
              <a:gd name="connsiteY1" fmla="*/ 0 h 4107994"/>
              <a:gd name="connsiteX2" fmla="*/ 12192000 w 12193142"/>
              <a:gd name="connsiteY2" fmla="*/ 3442975 h 4107994"/>
              <a:gd name="connsiteX3" fmla="*/ 0 w 12193142"/>
              <a:gd name="connsiteY3" fmla="*/ 4107994 h 4107994"/>
              <a:gd name="connsiteX4" fmla="*/ 0 w 12193142"/>
              <a:gd name="connsiteY4" fmla="*/ 0 h 4107994"/>
              <a:gd name="connsiteX0" fmla="*/ 0 w 12193142"/>
              <a:gd name="connsiteY0" fmla="*/ 0 h 4309874"/>
              <a:gd name="connsiteX1" fmla="*/ 12192000 w 12193142"/>
              <a:gd name="connsiteY1" fmla="*/ 0 h 4309874"/>
              <a:gd name="connsiteX2" fmla="*/ 12192000 w 12193142"/>
              <a:gd name="connsiteY2" fmla="*/ 3442975 h 4309874"/>
              <a:gd name="connsiteX3" fmla="*/ 11875 w 12193142"/>
              <a:gd name="connsiteY3" fmla="*/ 4309874 h 4309874"/>
              <a:gd name="connsiteX4" fmla="*/ 0 w 12193142"/>
              <a:gd name="connsiteY4" fmla="*/ 0 h 4309874"/>
              <a:gd name="connsiteX0" fmla="*/ 1142 w 12194284"/>
              <a:gd name="connsiteY0" fmla="*/ 0 h 4321749"/>
              <a:gd name="connsiteX1" fmla="*/ 12193142 w 12194284"/>
              <a:gd name="connsiteY1" fmla="*/ 0 h 4321749"/>
              <a:gd name="connsiteX2" fmla="*/ 12193142 w 12194284"/>
              <a:gd name="connsiteY2" fmla="*/ 3442975 h 4321749"/>
              <a:gd name="connsiteX3" fmla="*/ 1142 w 12194284"/>
              <a:gd name="connsiteY3" fmla="*/ 4321749 h 4321749"/>
              <a:gd name="connsiteX4" fmla="*/ 1142 w 12194284"/>
              <a:gd name="connsiteY4" fmla="*/ 0 h 4321749"/>
              <a:gd name="connsiteX0" fmla="*/ 1142 w 12194284"/>
              <a:gd name="connsiteY0" fmla="*/ 0 h 4321749"/>
              <a:gd name="connsiteX1" fmla="*/ 12193142 w 12194284"/>
              <a:gd name="connsiteY1" fmla="*/ 0 h 4321749"/>
              <a:gd name="connsiteX2" fmla="*/ 12193142 w 12194284"/>
              <a:gd name="connsiteY2" fmla="*/ 3644856 h 4321749"/>
              <a:gd name="connsiteX3" fmla="*/ 1142 w 12194284"/>
              <a:gd name="connsiteY3" fmla="*/ 4321749 h 4321749"/>
              <a:gd name="connsiteX4" fmla="*/ 1142 w 12194284"/>
              <a:gd name="connsiteY4" fmla="*/ 0 h 4321749"/>
              <a:gd name="connsiteX0" fmla="*/ 1142 w 12194284"/>
              <a:gd name="connsiteY0" fmla="*/ 0 h 4132178"/>
              <a:gd name="connsiteX1" fmla="*/ 12193142 w 12194284"/>
              <a:gd name="connsiteY1" fmla="*/ 0 h 4132178"/>
              <a:gd name="connsiteX2" fmla="*/ 12193142 w 12194284"/>
              <a:gd name="connsiteY2" fmla="*/ 3644856 h 4132178"/>
              <a:gd name="connsiteX3" fmla="*/ 1142 w 12194284"/>
              <a:gd name="connsiteY3" fmla="*/ 4132178 h 4132178"/>
              <a:gd name="connsiteX4" fmla="*/ 1142 w 12194284"/>
              <a:gd name="connsiteY4" fmla="*/ 0 h 413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284" h="4132178">
                <a:moveTo>
                  <a:pt x="1142" y="0"/>
                </a:moveTo>
                <a:lnTo>
                  <a:pt x="12193142" y="0"/>
                </a:lnTo>
                <a:cubicBezTo>
                  <a:pt x="12197100" y="1139742"/>
                  <a:pt x="12189184" y="2505114"/>
                  <a:pt x="12193142" y="3644856"/>
                </a:cubicBezTo>
                <a:lnTo>
                  <a:pt x="1142" y="4132178"/>
                </a:lnTo>
                <a:cubicBezTo>
                  <a:pt x="-2816" y="2695553"/>
                  <a:pt x="5100" y="1436625"/>
                  <a:pt x="1142" y="0"/>
                </a:cubicBezTo>
                <a:close/>
              </a:path>
            </a:pathLst>
          </a:custGeom>
        </p:spPr>
        <p:txBody>
          <a:bodyPr anchor="ctr" anchorCtr="0"/>
          <a:lstStyle>
            <a:lvl1pPr algn="ctr">
              <a:defRPr/>
            </a:lvl1pPr>
          </a:lstStyle>
          <a:p>
            <a:r>
              <a:rPr lang="en-US"/>
              <a:t>Click icon to add picture</a:t>
            </a:r>
            <a:endParaRPr lang="en-US" dirty="0"/>
          </a:p>
        </p:txBody>
      </p:sp>
      <p:sp>
        <p:nvSpPr>
          <p:cNvPr id="3" name="Title 1">
            <a:extLst>
              <a:ext uri="{FF2B5EF4-FFF2-40B4-BE49-F238E27FC236}">
                <a16:creationId xmlns:a16="http://schemas.microsoft.com/office/drawing/2014/main" id="{B2A56E77-44FE-9E4C-8328-E433648279C4}"/>
              </a:ext>
            </a:extLst>
          </p:cNvPr>
          <p:cNvSpPr>
            <a:spLocks noGrp="1"/>
          </p:cNvSpPr>
          <p:nvPr>
            <p:ph type="title"/>
          </p:nvPr>
        </p:nvSpPr>
        <p:spPr>
          <a:xfrm>
            <a:off x="0" y="4512623"/>
            <a:ext cx="12192000" cy="1472540"/>
          </a:xfrm>
          <a:prstGeom prst="rect">
            <a:avLst/>
          </a:prstGeom>
        </p:spPr>
        <p:txBody>
          <a:bodyPr lIns="731520" tIns="0" rIns="731520" bIns="0" anchor="ctr" anchorCtr="0"/>
          <a:lstStyle>
            <a:lvl1pPr>
              <a:defRPr sz="3200"/>
            </a:lvl1pPr>
          </a:lstStyle>
          <a:p>
            <a:r>
              <a:rPr lang="en-US" dirty="0"/>
              <a:t>Click to edit Master title style</a:t>
            </a:r>
          </a:p>
        </p:txBody>
      </p:sp>
    </p:spTree>
    <p:extLst>
      <p:ext uri="{BB962C8B-B14F-4D97-AF65-F5344CB8AC3E}">
        <p14:creationId xmlns:p14="http://schemas.microsoft.com/office/powerpoint/2010/main" val="268276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7/25/2024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31" r:id="rId18"/>
  </p:sldLayoutIdLst>
  <p:txStyles>
    <p:titleStyle>
      <a:lvl1pPr algn="l" defTabSz="457200" rtl="0" eaLnBrk="1" latinLnBrk="0" hangingPunct="1">
        <a:spcBef>
          <a:spcPct val="0"/>
        </a:spcBef>
        <a:buNone/>
        <a:defRPr sz="4200" b="1"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1.jp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3.jpe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dirty="0">
                <a:solidFill>
                  <a:schemeClr val="bg1"/>
                </a:solidFill>
                <a:latin typeface="AngsanaUPC" panose="02020603050405020304" pitchFamily="18" charset="-34"/>
                <a:cs typeface="AngsanaUPC" panose="02020603050405020304" pitchFamily="18" charset="-34"/>
              </a:rPr>
              <a:t>September</a:t>
            </a:r>
            <a:r>
              <a:rPr lang="en-US" sz="3600" b="1" dirty="0">
                <a:solidFill>
                  <a:schemeClr val="bg1"/>
                </a:solidFill>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14535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268606E0-71F6-B2F2-4896-006A061BAFAE}"/>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4EB144DC-A17D-615C-DAC2-D505D8E6B4EC}"/>
              </a:ext>
            </a:extLst>
          </p:cNvPr>
          <p:cNvSpPr>
            <a:spLocks noGrp="1"/>
          </p:cNvSpPr>
          <p:nvPr>
            <p:ph type="title"/>
          </p:nvPr>
        </p:nvSpPr>
        <p:spPr/>
        <p:txBody>
          <a:bodyPr/>
          <a:lstStyle/>
          <a:p>
            <a:r>
              <a:rPr lang="en-US" dirty="0"/>
              <a:t>Violent Behavior Examples</a:t>
            </a:r>
          </a:p>
        </p:txBody>
      </p:sp>
      <p:sp>
        <p:nvSpPr>
          <p:cNvPr id="3" name="Content Placeholder 2">
            <a:extLst>
              <a:ext uri="{FF2B5EF4-FFF2-40B4-BE49-F238E27FC236}">
                <a16:creationId xmlns:a16="http://schemas.microsoft.com/office/drawing/2014/main" id="{723F9D13-BD33-D604-CA8D-83D9A931E80D}"/>
              </a:ext>
            </a:extLst>
          </p:cNvPr>
          <p:cNvSpPr>
            <a:spLocks noGrp="1"/>
          </p:cNvSpPr>
          <p:nvPr>
            <p:ph idx="1"/>
          </p:nvPr>
        </p:nvSpPr>
        <p:spPr>
          <a:xfrm>
            <a:off x="838200" y="1152983"/>
            <a:ext cx="10515600" cy="5252299"/>
          </a:xfrm>
        </p:spPr>
        <p:txBody>
          <a:bodyPr>
            <a:noAutofit/>
          </a:bodyPr>
          <a:lstStyle/>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Physical Violence</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Hitting, punching, or slapping.</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Pushing or shoving.</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Using objects as weapons.</a:t>
            </a:r>
          </a:p>
          <a:p>
            <a:pPr marL="457200" marR="0" lvl="1" indent="0">
              <a:spcBef>
                <a:spcPts val="0"/>
              </a:spcBef>
              <a:spcAft>
                <a:spcPts val="0"/>
              </a:spcAft>
              <a:buSzPts val="1000"/>
              <a:buNone/>
              <a:tabLst>
                <a:tab pos="914400" algn="l"/>
              </a:tabLst>
            </a:pP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Threats of Violence</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Verbal threats to cause harm.</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Displaying weapons or objects in a threatening manner.</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Written threats or messages indicating intent to harm.</a:t>
            </a:r>
          </a:p>
          <a:p>
            <a:pPr marL="457200" marR="0" lvl="1" indent="0">
              <a:spcBef>
                <a:spcPts val="0"/>
              </a:spcBef>
              <a:spcAft>
                <a:spcPts val="0"/>
              </a:spcAft>
              <a:buSzPts val="1000"/>
              <a:buNone/>
              <a:tabLst>
                <a:tab pos="914400" algn="l"/>
              </a:tabLst>
            </a:pP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Extreme Acts of Violence</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Assault or physical attack.</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Sexual assault.</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Homicide or attempts to kill.</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L="0" indent="0">
              <a:buNone/>
            </a:pPr>
            <a:endParaRPr lang="en-US" sz="2400" dirty="0"/>
          </a:p>
        </p:txBody>
      </p:sp>
      <p:sp>
        <p:nvSpPr>
          <p:cNvPr id="4" name="Footer Placeholder 4">
            <a:extLst>
              <a:ext uri="{FF2B5EF4-FFF2-40B4-BE49-F238E27FC236}">
                <a16:creationId xmlns:a16="http://schemas.microsoft.com/office/drawing/2014/main" id="{CC6D1319-B423-AC63-48B5-5C93B7C61548}"/>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BAE42F04-175F-308F-9B1C-6ED39D1CF359}"/>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408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627FBA3C-D305-71BE-D6C5-8D79F91C3F80}"/>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BEACEB56-8423-F260-5CF9-6F22B928C52A}"/>
              </a:ext>
            </a:extLst>
          </p:cNvPr>
          <p:cNvSpPr>
            <a:spLocks noGrp="1"/>
          </p:cNvSpPr>
          <p:nvPr>
            <p:ph type="title"/>
          </p:nvPr>
        </p:nvSpPr>
        <p:spPr/>
        <p:txBody>
          <a:bodyPr/>
          <a:lstStyle/>
          <a:p>
            <a:r>
              <a:rPr lang="en-US" dirty="0"/>
              <a:t>Impacts</a:t>
            </a:r>
          </a:p>
        </p:txBody>
      </p:sp>
      <p:sp>
        <p:nvSpPr>
          <p:cNvPr id="3" name="Content Placeholder 2">
            <a:extLst>
              <a:ext uri="{FF2B5EF4-FFF2-40B4-BE49-F238E27FC236}">
                <a16:creationId xmlns:a16="http://schemas.microsoft.com/office/drawing/2014/main" id="{FD860FEC-77EA-9F10-7AFA-9EEE9403D1DD}"/>
              </a:ext>
            </a:extLst>
          </p:cNvPr>
          <p:cNvSpPr>
            <a:spLocks noGrp="1"/>
          </p:cNvSpPr>
          <p:nvPr>
            <p:ph idx="1"/>
          </p:nvPr>
        </p:nvSpPr>
        <p:spPr>
          <a:xfrm>
            <a:off x="738612" y="1514168"/>
            <a:ext cx="10515600" cy="4351338"/>
          </a:xfrm>
        </p:spPr>
        <p:txBody>
          <a:bodyPr/>
          <a:lstStyle/>
          <a:p>
            <a:pPr>
              <a:spcBef>
                <a:spcPts val="0"/>
              </a:spcBef>
              <a:buSzPct val="100000"/>
              <a:tabLst>
                <a:tab pos="914400" algn="l"/>
              </a:tabLst>
            </a:pPr>
            <a:r>
              <a:rPr lang="en-US" dirty="0"/>
              <a:t>Aggressive behavior can create a hostile work environment and contribute to stress and low morale among employees.</a:t>
            </a:r>
          </a:p>
          <a:p>
            <a:pPr marL="0" indent="0">
              <a:spcBef>
                <a:spcPts val="0"/>
              </a:spcBef>
              <a:buSzPct val="100000"/>
              <a:buNone/>
              <a:tabLst>
                <a:tab pos="914400" algn="l"/>
              </a:tabLst>
            </a:pPr>
            <a:endParaRPr lang="en-US" dirty="0"/>
          </a:p>
          <a:p>
            <a:pPr>
              <a:spcBef>
                <a:spcPts val="0"/>
              </a:spcBef>
              <a:buSzPct val="100000"/>
              <a:tabLst>
                <a:tab pos="914400" algn="l"/>
              </a:tabLst>
            </a:pPr>
            <a:r>
              <a:rPr lang="en-US" dirty="0"/>
              <a:t>Violent behavior poses a direct threat to the safety and security of employees, necessitating immediate intervention to protect individuals and prevent further harm.</a:t>
            </a:r>
          </a:p>
          <a:p>
            <a:endParaRPr lang="en-US" dirty="0"/>
          </a:p>
        </p:txBody>
      </p:sp>
      <p:sp>
        <p:nvSpPr>
          <p:cNvPr id="4" name="Footer Placeholder 4">
            <a:extLst>
              <a:ext uri="{FF2B5EF4-FFF2-40B4-BE49-F238E27FC236}">
                <a16:creationId xmlns:a16="http://schemas.microsoft.com/office/drawing/2014/main" id="{C0EB940A-8C17-8EF9-4D7C-0605BCAFB640}"/>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20F5A343-AE55-5315-7D23-D79CE2664609}"/>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52745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02B16EE5-5CDA-DFFE-E586-EA05336AF21F}"/>
              </a:ext>
            </a:extLst>
          </p:cNvPr>
          <p:cNvPicPr>
            <a:picLocks noChangeAspect="1"/>
          </p:cNvPicPr>
          <p:nvPr/>
        </p:nvPicPr>
        <p:blipFill>
          <a:blip r:embed="rId3"/>
          <a:stretch>
            <a:fillRect/>
          </a:stretch>
        </p:blipFill>
        <p:spPr>
          <a:xfrm>
            <a:off x="-21880" y="0"/>
            <a:ext cx="12213879" cy="6858000"/>
          </a:xfrm>
          <a:prstGeom prst="rect">
            <a:avLst/>
          </a:prstGeom>
        </p:spPr>
      </p:pic>
      <p:sp>
        <p:nvSpPr>
          <p:cNvPr id="4" name="Title 3">
            <a:extLst>
              <a:ext uri="{FF2B5EF4-FFF2-40B4-BE49-F238E27FC236}">
                <a16:creationId xmlns:a16="http://schemas.microsoft.com/office/drawing/2014/main" id="{D174D0D9-1604-E645-D5F3-5053D9E883D7}"/>
              </a:ext>
            </a:extLst>
          </p:cNvPr>
          <p:cNvSpPr>
            <a:spLocks noGrp="1"/>
          </p:cNvSpPr>
          <p:nvPr>
            <p:ph type="title"/>
          </p:nvPr>
        </p:nvSpPr>
        <p:spPr/>
        <p:txBody>
          <a:bodyPr>
            <a:normAutofit fontScale="90000"/>
          </a:bodyPr>
          <a:lstStyle/>
          <a:p>
            <a:r>
              <a:rPr lang="en-US" dirty="0"/>
              <a:t>Why Have A Tribal Workplace Aggression and Violence Prevention Plan? (TWAVPP)</a:t>
            </a:r>
          </a:p>
        </p:txBody>
      </p:sp>
      <p:sp>
        <p:nvSpPr>
          <p:cNvPr id="5" name="Content Placeholder 4">
            <a:extLst>
              <a:ext uri="{FF2B5EF4-FFF2-40B4-BE49-F238E27FC236}">
                <a16:creationId xmlns:a16="http://schemas.microsoft.com/office/drawing/2014/main" id="{310A3483-6A73-ECE9-0283-11B4C326ADAF}"/>
              </a:ext>
            </a:extLst>
          </p:cNvPr>
          <p:cNvSpPr>
            <a:spLocks noGrp="1"/>
          </p:cNvSpPr>
          <p:nvPr>
            <p:ph sz="half" idx="1"/>
          </p:nvPr>
        </p:nvSpPr>
        <p:spPr>
          <a:xfrm>
            <a:off x="710051" y="2568518"/>
            <a:ext cx="5129434" cy="3297931"/>
          </a:xfrm>
        </p:spPr>
        <p:txBody>
          <a:bodyPr>
            <a:normAutofit/>
          </a:bodyPr>
          <a:lstStyle/>
          <a:p>
            <a:r>
              <a:rPr lang="en-US" sz="2400" dirty="0"/>
              <a:t>Ensuring Safety and Well-Being</a:t>
            </a:r>
          </a:p>
          <a:p>
            <a:r>
              <a:rPr lang="en-US" sz="2400" dirty="0"/>
              <a:t>Legal and Regulatory Compliance</a:t>
            </a:r>
          </a:p>
          <a:p>
            <a:r>
              <a:rPr lang="en-US" sz="2400" dirty="0"/>
              <a:t>Cultural and Community Values</a:t>
            </a:r>
          </a:p>
          <a:p>
            <a:r>
              <a:rPr lang="en-US" sz="2400" dirty="0"/>
              <a:t>Promoting a Positive Work Environment</a:t>
            </a:r>
          </a:p>
        </p:txBody>
      </p:sp>
      <p:sp>
        <p:nvSpPr>
          <p:cNvPr id="6" name="Content Placeholder 5">
            <a:extLst>
              <a:ext uri="{FF2B5EF4-FFF2-40B4-BE49-F238E27FC236}">
                <a16:creationId xmlns:a16="http://schemas.microsoft.com/office/drawing/2014/main" id="{C1CF4A1A-BFBA-1050-5C4F-CCF4AE0733C2}"/>
              </a:ext>
            </a:extLst>
          </p:cNvPr>
          <p:cNvSpPr>
            <a:spLocks noGrp="1"/>
          </p:cNvSpPr>
          <p:nvPr>
            <p:ph sz="half" idx="2"/>
          </p:nvPr>
        </p:nvSpPr>
        <p:spPr>
          <a:xfrm>
            <a:off x="6352517" y="2568518"/>
            <a:ext cx="4396341" cy="3704970"/>
          </a:xfrm>
        </p:spPr>
        <p:txBody>
          <a:bodyPr>
            <a:normAutofit/>
          </a:bodyPr>
          <a:lstStyle/>
          <a:p>
            <a:r>
              <a:rPr lang="en-US" sz="2400" dirty="0"/>
              <a:t>Economic Stability and Growth</a:t>
            </a:r>
          </a:p>
          <a:p>
            <a:r>
              <a:rPr lang="en-US" sz="2400" dirty="0"/>
              <a:t>Preserving Cultural Heritage and Practices</a:t>
            </a:r>
          </a:p>
          <a:p>
            <a:r>
              <a:rPr lang="en-US" sz="2400" dirty="0"/>
              <a:t>Building Trust and Accountability</a:t>
            </a:r>
          </a:p>
          <a:p>
            <a:r>
              <a:rPr lang="en-US" sz="2400" dirty="0"/>
              <a:t>Support for Victims and Rehabilitation</a:t>
            </a:r>
          </a:p>
        </p:txBody>
      </p:sp>
      <p:sp>
        <p:nvSpPr>
          <p:cNvPr id="7" name="Footer Placeholder 4">
            <a:extLst>
              <a:ext uri="{FF2B5EF4-FFF2-40B4-BE49-F238E27FC236}">
                <a16:creationId xmlns:a16="http://schemas.microsoft.com/office/drawing/2014/main" id="{B41EC839-17D9-E3D8-E0A5-CBF8A57DBE16}"/>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2" name="Picture 1" descr="A logo with a feather in the middle of a circle&#10;&#10;Description automatically generated">
            <a:extLst>
              <a:ext uri="{FF2B5EF4-FFF2-40B4-BE49-F238E27FC236}">
                <a16:creationId xmlns:a16="http://schemas.microsoft.com/office/drawing/2014/main" id="{8BE5AAEA-FCDA-9A93-C265-D91A4D550DB7}"/>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094470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8C9C8821-C5A5-5491-56E0-6D20B225F980}"/>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3EEB37A2-A96E-02DB-9093-52490FBF759F}"/>
              </a:ext>
            </a:extLst>
          </p:cNvPr>
          <p:cNvSpPr>
            <a:spLocks noGrp="1"/>
          </p:cNvSpPr>
          <p:nvPr>
            <p:ph type="title"/>
          </p:nvPr>
        </p:nvSpPr>
        <p:spPr/>
        <p:txBody>
          <a:bodyPr/>
          <a:lstStyle/>
          <a:p>
            <a:r>
              <a:rPr lang="en-US" dirty="0"/>
              <a:t>Key Plan Elements</a:t>
            </a:r>
            <a:r>
              <a:rPr lang="en-US" sz="1600" dirty="0"/>
              <a:t>1</a:t>
            </a:r>
          </a:p>
        </p:txBody>
      </p:sp>
      <p:sp>
        <p:nvSpPr>
          <p:cNvPr id="3" name="Content Placeholder 2">
            <a:extLst>
              <a:ext uri="{FF2B5EF4-FFF2-40B4-BE49-F238E27FC236}">
                <a16:creationId xmlns:a16="http://schemas.microsoft.com/office/drawing/2014/main" id="{FF253A9C-AD21-07D4-D964-33217795CDDC}"/>
              </a:ext>
            </a:extLst>
          </p:cNvPr>
          <p:cNvSpPr>
            <a:spLocks noGrp="1"/>
          </p:cNvSpPr>
          <p:nvPr>
            <p:ph idx="1"/>
          </p:nvPr>
        </p:nvSpPr>
        <p:spPr>
          <a:xfrm>
            <a:off x="666144" y="1510714"/>
            <a:ext cx="10515600" cy="4706382"/>
          </a:xfrm>
        </p:spPr>
        <p:txBody>
          <a:bodyPr>
            <a:noAutofit/>
          </a:bodyPr>
          <a:lstStyle/>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Accountability</a:t>
            </a:r>
            <a:r>
              <a:rPr lang="en-US" sz="2600" kern="100" dirty="0">
                <a:effectLst/>
                <a:ea typeface="Calibri" panose="020F0502020204030204" pitchFamily="34" charset="0"/>
                <a:cs typeface="Times New Roman" panose="02020603050405020304" pitchFamily="18" charset="0"/>
              </a:rPr>
              <a:t>: The plan should clearly define the individuals responsible for implementing and maintaining the Workplace Violence Prevention Plan.</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Employee Engagement</a:t>
            </a:r>
            <a:r>
              <a:rPr lang="en-US" sz="2600" kern="100" dirty="0">
                <a:effectLst/>
                <a:ea typeface="Calibri" panose="020F0502020204030204" pitchFamily="34" charset="0"/>
                <a:cs typeface="Times New Roman" panose="02020603050405020304" pitchFamily="18" charset="0"/>
              </a:rPr>
              <a:t>: Active employee participation should be encouraged in developing, implementing, and reviewing the plan.  </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Coordination</a:t>
            </a:r>
            <a:r>
              <a:rPr lang="en-US" sz="2600" kern="100" dirty="0">
                <a:effectLst/>
                <a:ea typeface="Calibri" panose="020F0502020204030204" pitchFamily="34" charset="0"/>
                <a:cs typeface="Times New Roman" panose="02020603050405020304" pitchFamily="18" charset="0"/>
              </a:rPr>
              <a:t>: Procedures should be outlined for coordinating the execution of the plan among employees in the same department or facility.</a:t>
            </a:r>
            <a:endParaRPr lang="en-US" sz="2600" dirty="0"/>
          </a:p>
        </p:txBody>
      </p:sp>
      <p:sp>
        <p:nvSpPr>
          <p:cNvPr id="4" name="Footer Placeholder 4">
            <a:extLst>
              <a:ext uri="{FF2B5EF4-FFF2-40B4-BE49-F238E27FC236}">
                <a16:creationId xmlns:a16="http://schemas.microsoft.com/office/drawing/2014/main" id="{9806CA25-E4A2-76F9-32CE-C55FB68FA2BB}"/>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6" name="Picture 5" descr="A gold key with a key to success&#10;&#10;Description automatically generated">
            <a:extLst>
              <a:ext uri="{FF2B5EF4-FFF2-40B4-BE49-F238E27FC236}">
                <a16:creationId xmlns:a16="http://schemas.microsoft.com/office/drawing/2014/main" id="{DD199D9E-6504-D6D8-482A-2EA72954D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30" y="394795"/>
            <a:ext cx="1434381" cy="1075786"/>
          </a:xfrm>
          <a:prstGeom prst="rect">
            <a:avLst/>
          </a:prstGeom>
          <a:effectLst>
            <a:softEdge rad="317500"/>
          </a:effectLst>
        </p:spPr>
      </p:pic>
      <p:pic>
        <p:nvPicPr>
          <p:cNvPr id="5" name="Picture 4" descr="A logo with a feather in the middle of a circle&#10;&#10;Description automatically generated">
            <a:extLst>
              <a:ext uri="{FF2B5EF4-FFF2-40B4-BE49-F238E27FC236}">
                <a16:creationId xmlns:a16="http://schemas.microsoft.com/office/drawing/2014/main" id="{8670AA7C-D1C2-A36B-A6C7-EA3198124607}"/>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71949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8166316-302E-287B-9166-6D02C09203F0}"/>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3EEB37A2-A96E-02DB-9093-52490FBF759F}"/>
              </a:ext>
            </a:extLst>
          </p:cNvPr>
          <p:cNvSpPr>
            <a:spLocks noGrp="1"/>
          </p:cNvSpPr>
          <p:nvPr>
            <p:ph type="title"/>
          </p:nvPr>
        </p:nvSpPr>
        <p:spPr/>
        <p:txBody>
          <a:bodyPr/>
          <a:lstStyle/>
          <a:p>
            <a:r>
              <a:rPr lang="en-US" dirty="0"/>
              <a:t>Key Plan Elements</a:t>
            </a:r>
            <a:r>
              <a:rPr lang="en-US" sz="1600" dirty="0"/>
              <a:t>2</a:t>
            </a:r>
          </a:p>
        </p:txBody>
      </p:sp>
      <p:sp>
        <p:nvSpPr>
          <p:cNvPr id="3" name="Content Placeholder 2">
            <a:extLst>
              <a:ext uri="{FF2B5EF4-FFF2-40B4-BE49-F238E27FC236}">
                <a16:creationId xmlns:a16="http://schemas.microsoft.com/office/drawing/2014/main" id="{FF253A9C-AD21-07D4-D964-33217795CDDC}"/>
              </a:ext>
            </a:extLst>
          </p:cNvPr>
          <p:cNvSpPr>
            <a:spLocks noGrp="1"/>
          </p:cNvSpPr>
          <p:nvPr>
            <p:ph idx="1"/>
          </p:nvPr>
        </p:nvSpPr>
        <p:spPr>
          <a:xfrm>
            <a:off x="711451" y="1234235"/>
            <a:ext cx="11096134" cy="5441201"/>
          </a:xfrm>
        </p:spPr>
        <p:txBody>
          <a:bodyPr>
            <a:noAutofit/>
          </a:bodyPr>
          <a:lstStyle/>
          <a:p>
            <a:pPr>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Compliance</a:t>
            </a:r>
            <a:r>
              <a:rPr lang="en-US" sz="2600" kern="100" dirty="0">
                <a:effectLst/>
                <a:ea typeface="Calibri" panose="020F0502020204030204" pitchFamily="34" charset="0"/>
                <a:cs typeface="Times New Roman" panose="02020603050405020304" pitchFamily="18" charset="0"/>
              </a:rPr>
              <a:t>: Stringent procedures should ensure adherence to the Workplace Violence Prevention Plan.</a:t>
            </a:r>
            <a:endParaRPr lang="en-US" sz="2600" b="1" kern="1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Communication</a:t>
            </a:r>
            <a:r>
              <a:rPr lang="en-US" sz="2600" kern="100" dirty="0">
                <a:effectLst/>
                <a:ea typeface="Calibri" panose="020F0502020204030204" pitchFamily="34" charset="0"/>
                <a:cs typeface="Times New Roman" panose="02020603050405020304" pitchFamily="18" charset="0"/>
              </a:rPr>
              <a:t>: Clear communication channels should be established to keep everyone informed about workplace violence matters.</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Emergency Response</a:t>
            </a:r>
            <a:r>
              <a:rPr lang="en-US" sz="2600" kern="100" dirty="0">
                <a:effectLst/>
                <a:ea typeface="Calibri" panose="020F0502020204030204" pitchFamily="34" charset="0"/>
                <a:cs typeface="Times New Roman" panose="02020603050405020304" pitchFamily="18" charset="0"/>
              </a:rPr>
              <a:t>: Procedures should be established for promptly seeking assistance from law enforcement during all work shifts. </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Communication</a:t>
            </a:r>
            <a:r>
              <a:rPr lang="en-US" sz="2600" kern="100" dirty="0">
                <a:effectLst/>
                <a:ea typeface="Calibri" panose="020F0502020204030204" pitchFamily="34" charset="0"/>
                <a:cs typeface="Times New Roman" panose="02020603050405020304" pitchFamily="18" charset="0"/>
              </a:rPr>
              <a:t>: Clear communication channels should be established to keep everyone informed about workplace violence matters.</a:t>
            </a:r>
          </a:p>
          <a:p>
            <a:pPr marL="0" indent="0">
              <a:buNone/>
            </a:pPr>
            <a:endParaRPr lang="en-US" sz="2600" dirty="0"/>
          </a:p>
        </p:txBody>
      </p:sp>
      <p:sp>
        <p:nvSpPr>
          <p:cNvPr id="4" name="Footer Placeholder 4">
            <a:extLst>
              <a:ext uri="{FF2B5EF4-FFF2-40B4-BE49-F238E27FC236}">
                <a16:creationId xmlns:a16="http://schemas.microsoft.com/office/drawing/2014/main" id="{9806CA25-E4A2-76F9-32CE-C55FB68FA2BB}"/>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gold key with a key to success&#10;&#10;Description automatically generated">
            <a:extLst>
              <a:ext uri="{FF2B5EF4-FFF2-40B4-BE49-F238E27FC236}">
                <a16:creationId xmlns:a16="http://schemas.microsoft.com/office/drawing/2014/main" id="{DE2C78CE-35CC-44BF-5AD5-630A95543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30" y="394795"/>
            <a:ext cx="1434381" cy="1075786"/>
          </a:xfrm>
          <a:prstGeom prst="rect">
            <a:avLst/>
          </a:prstGeom>
          <a:effectLst>
            <a:softEdge rad="317500"/>
          </a:effectLst>
        </p:spPr>
      </p:pic>
      <p:pic>
        <p:nvPicPr>
          <p:cNvPr id="6" name="Picture 5" descr="A logo with a feather in the middle of a circle&#10;&#10;Description automatically generated">
            <a:extLst>
              <a:ext uri="{FF2B5EF4-FFF2-40B4-BE49-F238E27FC236}">
                <a16:creationId xmlns:a16="http://schemas.microsoft.com/office/drawing/2014/main" id="{1F3DE9F3-D270-DCB3-7D88-80E4EE50F3BD}"/>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18915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73A5CBC8-AD3E-011F-2265-7FD18DC0F7E5}"/>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3EEB37A2-A96E-02DB-9093-52490FBF759F}"/>
              </a:ext>
            </a:extLst>
          </p:cNvPr>
          <p:cNvSpPr>
            <a:spLocks noGrp="1"/>
          </p:cNvSpPr>
          <p:nvPr>
            <p:ph type="title"/>
          </p:nvPr>
        </p:nvSpPr>
        <p:spPr/>
        <p:txBody>
          <a:bodyPr/>
          <a:lstStyle/>
          <a:p>
            <a:r>
              <a:rPr lang="en-US" dirty="0"/>
              <a:t>Key Plan Elements</a:t>
            </a:r>
            <a:r>
              <a:rPr lang="en-US" sz="1600" dirty="0"/>
              <a:t>3</a:t>
            </a:r>
          </a:p>
        </p:txBody>
      </p:sp>
      <p:sp>
        <p:nvSpPr>
          <p:cNvPr id="3" name="Content Placeholder 2">
            <a:extLst>
              <a:ext uri="{FF2B5EF4-FFF2-40B4-BE49-F238E27FC236}">
                <a16:creationId xmlns:a16="http://schemas.microsoft.com/office/drawing/2014/main" id="{FF253A9C-AD21-07D4-D964-33217795CDDC}"/>
              </a:ext>
            </a:extLst>
          </p:cNvPr>
          <p:cNvSpPr>
            <a:spLocks noGrp="1"/>
          </p:cNvSpPr>
          <p:nvPr>
            <p:ph idx="1"/>
          </p:nvPr>
        </p:nvSpPr>
        <p:spPr>
          <a:xfrm>
            <a:off x="838200" y="1470581"/>
            <a:ext cx="10515600" cy="3921551"/>
          </a:xfrm>
        </p:spPr>
        <p:txBody>
          <a:bodyPr>
            <a:noAutofit/>
          </a:bodyPr>
          <a:lstStyle/>
          <a:p>
            <a:pPr>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Incident Response</a:t>
            </a:r>
            <a:r>
              <a:rPr lang="en-US" sz="2600" kern="100" dirty="0">
                <a:effectLst/>
                <a:ea typeface="Calibri" panose="020F0502020204030204" pitchFamily="34" charset="0"/>
                <a:cs typeface="Times New Roman" panose="02020603050405020304" pitchFamily="18" charset="0"/>
              </a:rPr>
              <a:t>: The plan should detail procedures for addressing workplace violence incidents and should strictly prohibit any form of retaliation against employees who report such incidents.</a:t>
            </a:r>
            <a:endParaRPr lang="en-US" sz="2600" b="1" kern="1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Training</a:t>
            </a:r>
            <a:r>
              <a:rPr lang="en-US" sz="2600" kern="100" dirty="0">
                <a:effectLst/>
                <a:ea typeface="Calibri" panose="020F0502020204030204" pitchFamily="34" charset="0"/>
                <a:cs typeface="Times New Roman" panose="02020603050405020304" pitchFamily="18" charset="0"/>
              </a:rPr>
              <a:t>: Comprehensive training programs should be provided based on the Workplace Violence Prevention Plan.</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Risk Assessment</a:t>
            </a:r>
            <a:r>
              <a:rPr lang="en-US" sz="2600" kern="100" dirty="0">
                <a:effectLst/>
                <a:ea typeface="Calibri" panose="020F0502020204030204" pitchFamily="34" charset="0"/>
                <a:cs typeface="Times New Roman" panose="02020603050405020304" pitchFamily="18" charset="0"/>
              </a:rPr>
              <a:t>: Rigorous risk assessment procedures should be in place to identify and evaluate potential workplace violence factors.</a:t>
            </a:r>
          </a:p>
        </p:txBody>
      </p:sp>
      <p:sp>
        <p:nvSpPr>
          <p:cNvPr id="4" name="Footer Placeholder 4">
            <a:extLst>
              <a:ext uri="{FF2B5EF4-FFF2-40B4-BE49-F238E27FC236}">
                <a16:creationId xmlns:a16="http://schemas.microsoft.com/office/drawing/2014/main" id="{9806CA25-E4A2-76F9-32CE-C55FB68FA2BB}"/>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gold key with a key to success&#10;&#10;Description automatically generated">
            <a:extLst>
              <a:ext uri="{FF2B5EF4-FFF2-40B4-BE49-F238E27FC236}">
                <a16:creationId xmlns:a16="http://schemas.microsoft.com/office/drawing/2014/main" id="{ADF184D0-33CD-DACC-384A-8E816AB39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30" y="394795"/>
            <a:ext cx="1434381" cy="1075786"/>
          </a:xfrm>
          <a:prstGeom prst="rect">
            <a:avLst/>
          </a:prstGeom>
          <a:effectLst>
            <a:softEdge rad="317500"/>
          </a:effectLst>
        </p:spPr>
      </p:pic>
      <p:pic>
        <p:nvPicPr>
          <p:cNvPr id="6" name="Picture 5" descr="A logo with a feather in the middle of a circle&#10;&#10;Description automatically generated">
            <a:extLst>
              <a:ext uri="{FF2B5EF4-FFF2-40B4-BE49-F238E27FC236}">
                <a16:creationId xmlns:a16="http://schemas.microsoft.com/office/drawing/2014/main" id="{1C5480A7-94DA-B894-10F9-46CCA140DAB8}"/>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8113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C927F15D-0C34-FAF9-B10B-745CE7C89941}"/>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3EEB37A2-A96E-02DB-9093-52490FBF759F}"/>
              </a:ext>
            </a:extLst>
          </p:cNvPr>
          <p:cNvSpPr>
            <a:spLocks noGrp="1"/>
          </p:cNvSpPr>
          <p:nvPr>
            <p:ph type="title"/>
          </p:nvPr>
        </p:nvSpPr>
        <p:spPr/>
        <p:txBody>
          <a:bodyPr/>
          <a:lstStyle/>
          <a:p>
            <a:r>
              <a:rPr lang="en-US" dirty="0"/>
              <a:t>Key Plan Elements</a:t>
            </a:r>
            <a:r>
              <a:rPr lang="en-US" sz="1600" dirty="0"/>
              <a:t>4</a:t>
            </a:r>
          </a:p>
        </p:txBody>
      </p:sp>
      <p:sp>
        <p:nvSpPr>
          <p:cNvPr id="3" name="Content Placeholder 2">
            <a:extLst>
              <a:ext uri="{FF2B5EF4-FFF2-40B4-BE49-F238E27FC236}">
                <a16:creationId xmlns:a16="http://schemas.microsoft.com/office/drawing/2014/main" id="{FF253A9C-AD21-07D4-D964-33217795CDDC}"/>
              </a:ext>
            </a:extLst>
          </p:cNvPr>
          <p:cNvSpPr>
            <a:spLocks noGrp="1"/>
          </p:cNvSpPr>
          <p:nvPr>
            <p:ph idx="1"/>
          </p:nvPr>
        </p:nvSpPr>
        <p:spPr>
          <a:xfrm>
            <a:off x="838200" y="1470581"/>
            <a:ext cx="10515600" cy="3921551"/>
          </a:xfrm>
        </p:spPr>
        <p:txBody>
          <a:bodyPr>
            <a:noAutofit/>
          </a:bodyPr>
          <a:lstStyle/>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Hazard Correction</a:t>
            </a:r>
            <a:r>
              <a:rPr lang="en-US" sz="2600" kern="100" dirty="0">
                <a:effectLst/>
                <a:ea typeface="Calibri" panose="020F0502020204030204" pitchFamily="34" charset="0"/>
                <a:cs typeface="Times New Roman" panose="02020603050405020304" pitchFamily="18" charset="0"/>
              </a:rPr>
              <a:t>: If any hazards are identified, prompt corrective action should be taken.</a:t>
            </a:r>
          </a:p>
          <a:p>
            <a:pPr marR="0" lvl="0">
              <a:lnSpc>
                <a:spcPct val="107000"/>
              </a:lnSpc>
              <a:spcBef>
                <a:spcPts val="0"/>
              </a:spcBef>
              <a:spcAft>
                <a:spcPts val="800"/>
              </a:spcAft>
            </a:pPr>
            <a:r>
              <a:rPr lang="en-US" sz="2600" b="1" kern="100" dirty="0">
                <a:effectLst/>
                <a:ea typeface="Calibri" panose="020F0502020204030204" pitchFamily="34" charset="0"/>
                <a:cs typeface="Times New Roman" panose="02020603050405020304" pitchFamily="18" charset="0"/>
              </a:rPr>
              <a:t>Post-Incident</a:t>
            </a:r>
            <a:r>
              <a:rPr lang="en-US" sz="2600" kern="100" dirty="0">
                <a:effectLst/>
                <a:ea typeface="Calibri" panose="020F0502020204030204" pitchFamily="34" charset="0"/>
                <a:cs typeface="Times New Roman" panose="02020603050405020304" pitchFamily="18" charset="0"/>
              </a:rPr>
              <a:t>: Procedures should guide response and investigation following workplace violence incidents.</a:t>
            </a:r>
          </a:p>
        </p:txBody>
      </p:sp>
      <p:sp>
        <p:nvSpPr>
          <p:cNvPr id="4" name="Footer Placeholder 4">
            <a:extLst>
              <a:ext uri="{FF2B5EF4-FFF2-40B4-BE49-F238E27FC236}">
                <a16:creationId xmlns:a16="http://schemas.microsoft.com/office/drawing/2014/main" id="{9806CA25-E4A2-76F9-32CE-C55FB68FA2BB}"/>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gold key with a key to success&#10;&#10;Description automatically generated">
            <a:extLst>
              <a:ext uri="{FF2B5EF4-FFF2-40B4-BE49-F238E27FC236}">
                <a16:creationId xmlns:a16="http://schemas.microsoft.com/office/drawing/2014/main" id="{ADF184D0-33CD-DACC-384A-8E816AB39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30" y="394795"/>
            <a:ext cx="1434381" cy="1075786"/>
          </a:xfrm>
          <a:prstGeom prst="rect">
            <a:avLst/>
          </a:prstGeom>
          <a:effectLst>
            <a:softEdge rad="317500"/>
          </a:effectLst>
        </p:spPr>
      </p:pic>
      <p:pic>
        <p:nvPicPr>
          <p:cNvPr id="6" name="Picture 5" descr="A logo with a feather in the middle of a circle&#10;&#10;Description automatically generated">
            <a:extLst>
              <a:ext uri="{FF2B5EF4-FFF2-40B4-BE49-F238E27FC236}">
                <a16:creationId xmlns:a16="http://schemas.microsoft.com/office/drawing/2014/main" id="{DC23995F-19C6-2516-44D8-673A33B8691E}"/>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95489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6163FFF0-834E-0455-0E55-9232251F710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80869719-8542-EB0E-4B32-1DC99779B8A0}"/>
              </a:ext>
            </a:extLst>
          </p:cNvPr>
          <p:cNvSpPr>
            <a:spLocks noGrp="1"/>
          </p:cNvSpPr>
          <p:nvPr>
            <p:ph type="title"/>
          </p:nvPr>
        </p:nvSpPr>
        <p:spPr>
          <a:xfrm>
            <a:off x="2025191" y="776485"/>
            <a:ext cx="8429134" cy="2852737"/>
          </a:xfrm>
        </p:spPr>
        <p:txBody>
          <a:bodyPr/>
          <a:lstStyle/>
          <a:p>
            <a:pPr algn="ctr"/>
            <a:r>
              <a:rPr lang="en-US" sz="6000" b="1" dirty="0"/>
              <a:t>Responsible Parties</a:t>
            </a:r>
          </a:p>
        </p:txBody>
      </p:sp>
      <p:sp>
        <p:nvSpPr>
          <p:cNvPr id="4" name="Footer Placeholder 4">
            <a:extLst>
              <a:ext uri="{FF2B5EF4-FFF2-40B4-BE49-F238E27FC236}">
                <a16:creationId xmlns:a16="http://schemas.microsoft.com/office/drawing/2014/main" id="{619F9E53-7091-BA08-DEAE-B9CBC188EA21}"/>
              </a:ext>
            </a:extLst>
          </p:cNvPr>
          <p:cNvSpPr txBox="1">
            <a:spLocks/>
          </p:cNvSpPr>
          <p:nvPr/>
        </p:nvSpPr>
        <p:spPr>
          <a:xfrm>
            <a:off x="439848" y="6328419"/>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3" name="Picture 2" descr="A logo with a feather in the middle of a circle&#10;&#10;Description automatically generated">
            <a:extLst>
              <a:ext uri="{FF2B5EF4-FFF2-40B4-BE49-F238E27FC236}">
                <a16:creationId xmlns:a16="http://schemas.microsoft.com/office/drawing/2014/main" id="{02D68495-EFA0-14F9-45C2-9A0C8BDD849F}"/>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53148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yellow border&#10;&#10;Description automatically generated">
            <a:extLst>
              <a:ext uri="{FF2B5EF4-FFF2-40B4-BE49-F238E27FC236}">
                <a16:creationId xmlns:a16="http://schemas.microsoft.com/office/drawing/2014/main" id="{44C9B2D0-0804-C14E-4296-BE740673CB0E}"/>
              </a:ext>
            </a:extLst>
          </p:cNvPr>
          <p:cNvPicPr>
            <a:picLocks noChangeAspect="1"/>
          </p:cNvPicPr>
          <p:nvPr/>
        </p:nvPicPr>
        <p:blipFill>
          <a:blip r:embed="rId2"/>
          <a:stretch>
            <a:fillRect/>
          </a:stretch>
        </p:blipFill>
        <p:spPr>
          <a:xfrm>
            <a:off x="-21880" y="0"/>
            <a:ext cx="12213879" cy="6858000"/>
          </a:xfrm>
          <a:prstGeom prst="rect">
            <a:avLst/>
          </a:prstGeom>
        </p:spPr>
      </p:pic>
      <p:pic>
        <p:nvPicPr>
          <p:cNvPr id="8" name="Picture 7" descr="A long conference table with chairs&#10;&#10;Description automatically generated">
            <a:extLst>
              <a:ext uri="{FF2B5EF4-FFF2-40B4-BE49-F238E27FC236}">
                <a16:creationId xmlns:a16="http://schemas.microsoft.com/office/drawing/2014/main" id="{1ACCBBE2-8629-17BE-0CCE-10BB938D839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264182" y="4487159"/>
            <a:ext cx="2531865" cy="1898899"/>
          </a:xfrm>
          <a:prstGeom prst="rect">
            <a:avLst/>
          </a:prstGeom>
          <a:effectLst>
            <a:softEdge rad="317500"/>
          </a:effectLst>
        </p:spPr>
      </p:pic>
      <p:sp>
        <p:nvSpPr>
          <p:cNvPr id="2" name="Title 1">
            <a:extLst>
              <a:ext uri="{FF2B5EF4-FFF2-40B4-BE49-F238E27FC236}">
                <a16:creationId xmlns:a16="http://schemas.microsoft.com/office/drawing/2014/main" id="{93BEED2B-EAC1-3A29-BC15-26AA343F0315}"/>
              </a:ext>
            </a:extLst>
          </p:cNvPr>
          <p:cNvSpPr>
            <a:spLocks noGrp="1"/>
          </p:cNvSpPr>
          <p:nvPr>
            <p:ph type="title"/>
          </p:nvPr>
        </p:nvSpPr>
        <p:spPr>
          <a:xfrm>
            <a:off x="838200" y="365126"/>
            <a:ext cx="10515600" cy="982908"/>
          </a:xfrm>
        </p:spPr>
        <p:txBody>
          <a:bodyPr>
            <a:normAutofit/>
          </a:bodyPr>
          <a:lstStyle/>
          <a:p>
            <a:r>
              <a:rPr lang="en-US" dirty="0"/>
              <a:t>Tribal Council Support</a:t>
            </a:r>
            <a:r>
              <a:rPr lang="en-US" sz="1600" dirty="0"/>
              <a:t>1</a:t>
            </a:r>
          </a:p>
        </p:txBody>
      </p:sp>
      <p:sp>
        <p:nvSpPr>
          <p:cNvPr id="3" name="Content Placeholder 2">
            <a:extLst>
              <a:ext uri="{FF2B5EF4-FFF2-40B4-BE49-F238E27FC236}">
                <a16:creationId xmlns:a16="http://schemas.microsoft.com/office/drawing/2014/main" id="{9DA57019-8756-D1EA-966A-D2FAB8B7BF3C}"/>
              </a:ext>
            </a:extLst>
          </p:cNvPr>
          <p:cNvSpPr>
            <a:spLocks noGrp="1"/>
          </p:cNvSpPr>
          <p:nvPr>
            <p:ph sz="half" idx="1"/>
          </p:nvPr>
        </p:nvSpPr>
        <p:spPr>
          <a:xfrm>
            <a:off x="838200" y="2119508"/>
            <a:ext cx="5181600" cy="2367651"/>
          </a:xfrm>
        </p:spPr>
        <p:txBody>
          <a:bodyPr>
            <a:normAutofit/>
          </a:bodyPr>
          <a:lstStyle/>
          <a:p>
            <a:pPr marL="514350" indent="-514350">
              <a:buFont typeface="+mj-lt"/>
              <a:buAutoNum type="arabicPeriod"/>
            </a:pPr>
            <a:r>
              <a:rPr lang="en-US" sz="2800" dirty="0"/>
              <a:t>Authority and Legitimacy</a:t>
            </a:r>
          </a:p>
          <a:p>
            <a:pPr marL="514350" indent="-514350">
              <a:buFont typeface="+mj-lt"/>
              <a:buAutoNum type="arabicPeriod"/>
            </a:pPr>
            <a:r>
              <a:rPr lang="en-US" sz="2800" dirty="0"/>
              <a:t>Policy Enforcement</a:t>
            </a:r>
          </a:p>
          <a:p>
            <a:pPr marL="514350" indent="-514350">
              <a:buFont typeface="+mj-lt"/>
              <a:buAutoNum type="arabicPeriod"/>
            </a:pPr>
            <a:r>
              <a:rPr lang="en-US" sz="2800" dirty="0"/>
              <a:t>Resource Allocation</a:t>
            </a:r>
          </a:p>
          <a:p>
            <a:pPr marL="514350" indent="-514350">
              <a:buFont typeface="+mj-lt"/>
              <a:buAutoNum type="arabicPeriod"/>
            </a:pPr>
            <a:r>
              <a:rPr lang="en-US" sz="2800" dirty="0"/>
              <a:t>Cultural Sensitivity</a:t>
            </a:r>
          </a:p>
          <a:p>
            <a:pPr marL="514350" indent="-514350">
              <a:buFont typeface="+mj-lt"/>
              <a:buAutoNum type="arabicPeriod"/>
            </a:pPr>
            <a:endParaRPr lang="en-US" sz="2800" dirty="0"/>
          </a:p>
          <a:p>
            <a:pPr marL="0" indent="0">
              <a:buNone/>
            </a:pPr>
            <a:endParaRPr lang="en-US" sz="2800" dirty="0"/>
          </a:p>
          <a:p>
            <a:pPr marL="0" indent="0">
              <a:buNone/>
            </a:pPr>
            <a:endParaRPr lang="en-US" sz="2800" i="1" dirty="0"/>
          </a:p>
        </p:txBody>
      </p:sp>
      <p:sp>
        <p:nvSpPr>
          <p:cNvPr id="4" name="Content Placeholder 3">
            <a:extLst>
              <a:ext uri="{FF2B5EF4-FFF2-40B4-BE49-F238E27FC236}">
                <a16:creationId xmlns:a16="http://schemas.microsoft.com/office/drawing/2014/main" id="{639EAABE-EA81-07F3-32A9-2346E3EC58FF}"/>
              </a:ext>
            </a:extLst>
          </p:cNvPr>
          <p:cNvSpPr>
            <a:spLocks noGrp="1"/>
          </p:cNvSpPr>
          <p:nvPr>
            <p:ph sz="half" idx="2"/>
          </p:nvPr>
        </p:nvSpPr>
        <p:spPr>
          <a:xfrm>
            <a:off x="5778631" y="2119508"/>
            <a:ext cx="6127423" cy="2367651"/>
          </a:xfrm>
        </p:spPr>
        <p:txBody>
          <a:bodyPr>
            <a:noAutofit/>
          </a:bodyPr>
          <a:lstStyle/>
          <a:p>
            <a:pPr marL="514350" indent="-514350">
              <a:buFont typeface="+mj-lt"/>
              <a:buAutoNum type="arabicPeriod" startAt="5"/>
            </a:pPr>
            <a:r>
              <a:rPr lang="en-US" sz="2800" dirty="0"/>
              <a:t>Community Buy-In</a:t>
            </a:r>
          </a:p>
          <a:p>
            <a:pPr marL="514350" indent="-514350">
              <a:buFont typeface="+mj-lt"/>
              <a:buAutoNum type="arabicPeriod" startAt="5"/>
            </a:pPr>
            <a:r>
              <a:rPr lang="en-US" sz="2800" dirty="0"/>
              <a:t>Leadership and Advocacy</a:t>
            </a:r>
          </a:p>
          <a:p>
            <a:pPr marL="514350" indent="-514350">
              <a:buFont typeface="+mj-lt"/>
              <a:buAutoNum type="arabicPeriod" startAt="5"/>
            </a:pPr>
            <a:r>
              <a:rPr lang="en-US" sz="2800" dirty="0"/>
              <a:t>Conflict Resolution and Mediation</a:t>
            </a:r>
          </a:p>
          <a:p>
            <a:pPr marL="514350" indent="-514350">
              <a:buFont typeface="+mj-lt"/>
              <a:buAutoNum type="arabicPeriod" startAt="5"/>
            </a:pPr>
            <a:r>
              <a:rPr lang="en-US" sz="2800" dirty="0"/>
              <a:t>Monitoring and Evaluation</a:t>
            </a:r>
          </a:p>
          <a:p>
            <a:pPr marL="514350" indent="-514350">
              <a:buFont typeface="+mj-lt"/>
              <a:buAutoNum type="arabicPeriod" startAt="5"/>
            </a:pPr>
            <a:endParaRPr lang="en-US" sz="2800" dirty="0"/>
          </a:p>
          <a:p>
            <a:pPr marL="0" indent="0">
              <a:buNone/>
            </a:pPr>
            <a:endParaRPr lang="en-US" sz="2800" dirty="0"/>
          </a:p>
        </p:txBody>
      </p:sp>
      <p:sp>
        <p:nvSpPr>
          <p:cNvPr id="5" name="TextBox 4">
            <a:extLst>
              <a:ext uri="{FF2B5EF4-FFF2-40B4-BE49-F238E27FC236}">
                <a16:creationId xmlns:a16="http://schemas.microsoft.com/office/drawing/2014/main" id="{C7F789D4-DE0F-C48D-429F-0D240B85E0BF}"/>
              </a:ext>
            </a:extLst>
          </p:cNvPr>
          <p:cNvSpPr txBox="1"/>
          <p:nvPr/>
        </p:nvSpPr>
        <p:spPr>
          <a:xfrm>
            <a:off x="1272618" y="1348034"/>
            <a:ext cx="9954705" cy="523220"/>
          </a:xfrm>
          <a:prstGeom prst="rect">
            <a:avLst/>
          </a:prstGeom>
          <a:noFill/>
        </p:spPr>
        <p:txBody>
          <a:bodyPr wrap="square" rtlCol="0">
            <a:spAutoFit/>
          </a:bodyPr>
          <a:lstStyle/>
          <a:p>
            <a:pPr algn="ctr"/>
            <a:r>
              <a:rPr lang="en-US" sz="2800" dirty="0">
                <a:latin typeface="Comic Sans MS" panose="030F0702030302020204" pitchFamily="66" charset="0"/>
              </a:rPr>
              <a:t>Without Tribal Council support a TWAVPP </a:t>
            </a:r>
            <a:r>
              <a:rPr lang="en-US" sz="2800" b="1" i="1" dirty="0">
                <a:latin typeface="Comic Sans MS" panose="030F0702030302020204" pitchFamily="66" charset="0"/>
              </a:rPr>
              <a:t>will</a:t>
            </a:r>
            <a:r>
              <a:rPr lang="en-US" sz="2800" dirty="0">
                <a:latin typeface="Comic Sans MS" panose="030F0702030302020204" pitchFamily="66" charset="0"/>
              </a:rPr>
              <a:t> fail</a:t>
            </a:r>
          </a:p>
        </p:txBody>
      </p:sp>
      <p:sp>
        <p:nvSpPr>
          <p:cNvPr id="6" name="Footer Placeholder 4">
            <a:extLst>
              <a:ext uri="{FF2B5EF4-FFF2-40B4-BE49-F238E27FC236}">
                <a16:creationId xmlns:a16="http://schemas.microsoft.com/office/drawing/2014/main" id="{782753AD-D3D8-8D64-A76D-E0FA73CD0211}"/>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7" name="Picture 6" descr="A logo with a feather in the middle of a circle&#10;&#10;Description automatically generated">
            <a:extLst>
              <a:ext uri="{FF2B5EF4-FFF2-40B4-BE49-F238E27FC236}">
                <a16:creationId xmlns:a16="http://schemas.microsoft.com/office/drawing/2014/main" id="{2702FCFA-FBC8-FF10-5A04-8D2075A93CB6}"/>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42411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0E9C1D82-E19F-F8C6-DDF5-F413DC50F92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955DE94B-4F7F-FA3F-8DE3-CC89B69A99F2}"/>
              </a:ext>
            </a:extLst>
          </p:cNvPr>
          <p:cNvSpPr>
            <a:spLocks noGrp="1"/>
          </p:cNvSpPr>
          <p:nvPr>
            <p:ph type="title"/>
          </p:nvPr>
        </p:nvSpPr>
        <p:spPr/>
        <p:txBody>
          <a:bodyPr/>
          <a:lstStyle/>
          <a:p>
            <a:r>
              <a:rPr lang="en-US" dirty="0"/>
              <a:t>Tribal Council Support</a:t>
            </a:r>
            <a:r>
              <a:rPr lang="en-US" sz="1600" dirty="0"/>
              <a:t>2</a:t>
            </a:r>
          </a:p>
        </p:txBody>
      </p:sp>
      <p:sp>
        <p:nvSpPr>
          <p:cNvPr id="3" name="Content Placeholder 2">
            <a:extLst>
              <a:ext uri="{FF2B5EF4-FFF2-40B4-BE49-F238E27FC236}">
                <a16:creationId xmlns:a16="http://schemas.microsoft.com/office/drawing/2014/main" id="{50FEA474-68B0-8E71-4A79-47169D309008}"/>
              </a:ext>
            </a:extLst>
          </p:cNvPr>
          <p:cNvSpPr>
            <a:spLocks noGrp="1"/>
          </p:cNvSpPr>
          <p:nvPr>
            <p:ph idx="1"/>
          </p:nvPr>
        </p:nvSpPr>
        <p:spPr>
          <a:xfrm>
            <a:off x="838200" y="1442300"/>
            <a:ext cx="10515600" cy="4883085"/>
          </a:xfrm>
        </p:spPr>
        <p:txBody>
          <a:bodyPr>
            <a:noAutofit/>
          </a:bodyPr>
          <a:lstStyle/>
          <a:p>
            <a:pPr marL="342900" marR="0" lvl="0" indent="-342900">
              <a:spcBef>
                <a:spcPts val="0"/>
              </a:spcBef>
              <a:spcAft>
                <a:spcPts val="0"/>
              </a:spcAft>
              <a:buFont typeface="Wingdings 3" panose="05040102010807070707" pitchFamily="18" charset="2"/>
              <a:buChar char=""/>
              <a:tabLst>
                <a:tab pos="457200" algn="l"/>
              </a:tabLst>
            </a:pPr>
            <a:r>
              <a:rPr lang="en-US" b="1" dirty="0">
                <a:effectLst/>
                <a:latin typeface="Arial" panose="020B0604020202020204" pitchFamily="34" charset="0"/>
                <a:ea typeface="Aptos" panose="020B0004020202020204" pitchFamily="34" charset="0"/>
              </a:rPr>
              <a:t>Policy Development</a:t>
            </a:r>
            <a:r>
              <a:rPr lang="en-US" dirty="0">
                <a:effectLst/>
                <a:latin typeface="Arial" panose="020B0604020202020204" pitchFamily="34" charset="0"/>
                <a:ea typeface="Aptos" panose="020B0004020202020204" pitchFamily="34" charset="0"/>
              </a:rPr>
              <a:t>: </a:t>
            </a:r>
          </a:p>
          <a:p>
            <a:pPr marR="0" lvl="1">
              <a:spcBef>
                <a:spcPts val="0"/>
              </a:spcBef>
              <a:spcAft>
                <a:spcPts val="0"/>
              </a:spcAft>
              <a:tabLst>
                <a:tab pos="914400" algn="l"/>
              </a:tabLst>
            </a:pPr>
            <a:r>
              <a:rPr lang="en-US" dirty="0">
                <a:effectLst/>
                <a:latin typeface="Arial" panose="020B0604020202020204" pitchFamily="34" charset="0"/>
                <a:ea typeface="Aptos" panose="020B0004020202020204" pitchFamily="34" charset="0"/>
              </a:rPr>
              <a:t>The Tribal Council is responsible for developing policies that address workplace aggression and violence. </a:t>
            </a:r>
          </a:p>
          <a:p>
            <a:pPr marR="0" lvl="1">
              <a:spcBef>
                <a:spcPts val="0"/>
              </a:spcBef>
              <a:spcAft>
                <a:spcPts val="0"/>
              </a:spcAft>
              <a:tabLst>
                <a:tab pos="914400" algn="l"/>
              </a:tabLst>
            </a:pPr>
            <a:r>
              <a:rPr lang="en-US" dirty="0">
                <a:effectLst/>
                <a:latin typeface="Arial" panose="020B0604020202020204" pitchFamily="34" charset="0"/>
                <a:ea typeface="Aptos" panose="020B0004020202020204" pitchFamily="34" charset="0"/>
              </a:rPr>
              <a:t>Includes setting clear definitions, outlining unacceptable behaviors, and establishing the consequences for such actions.</a:t>
            </a:r>
          </a:p>
          <a:p>
            <a:pPr marL="0" marR="0" indent="0">
              <a:spcBef>
                <a:spcPts val="0"/>
              </a:spcBef>
              <a:spcAft>
                <a:spcPts val="0"/>
              </a:spcAft>
              <a:buNone/>
            </a:pPr>
            <a:r>
              <a:rPr lang="en-US" dirty="0">
                <a:effectLst/>
                <a:latin typeface="Arial" panose="020B0604020202020204" pitchFamily="34" charset="0"/>
                <a:ea typeface="Aptos" panose="020B0004020202020204" pitchFamily="34" charset="0"/>
              </a:rPr>
              <a:t> </a:t>
            </a:r>
          </a:p>
          <a:p>
            <a:pPr marL="342900" marR="0" lvl="0" indent="-342900">
              <a:spcBef>
                <a:spcPts val="0"/>
              </a:spcBef>
              <a:spcAft>
                <a:spcPts val="0"/>
              </a:spcAft>
              <a:buFont typeface="Wingdings 3" panose="05040102010807070707" pitchFamily="18" charset="2"/>
              <a:buChar char=""/>
              <a:tabLst>
                <a:tab pos="457200" algn="l"/>
              </a:tabLst>
            </a:pPr>
            <a:r>
              <a:rPr lang="en-US" b="1" dirty="0">
                <a:effectLst/>
                <a:latin typeface="Arial" panose="020B0604020202020204" pitchFamily="34" charset="0"/>
                <a:ea typeface="Aptos" panose="020B0004020202020204" pitchFamily="34" charset="0"/>
              </a:rPr>
              <a:t>Cultural Sensitivity</a:t>
            </a:r>
            <a:r>
              <a:rPr lang="en-US" dirty="0">
                <a:effectLst/>
                <a:latin typeface="Arial" panose="020B0604020202020204" pitchFamily="34" charset="0"/>
                <a:ea typeface="Aptos" panose="020B0004020202020204" pitchFamily="34" charset="0"/>
              </a:rPr>
              <a:t>: </a:t>
            </a:r>
          </a:p>
          <a:p>
            <a:pPr marR="0" lvl="1">
              <a:spcBef>
                <a:spcPts val="0"/>
              </a:spcBef>
              <a:spcAft>
                <a:spcPts val="0"/>
              </a:spcAft>
              <a:tabLst>
                <a:tab pos="914400" algn="l"/>
              </a:tabLst>
            </a:pPr>
            <a:r>
              <a:rPr lang="en-US" sz="2800" dirty="0">
                <a:effectLst/>
                <a:latin typeface="Arial" panose="020B0604020202020204" pitchFamily="34" charset="0"/>
                <a:ea typeface="Aptos" panose="020B0004020202020204" pitchFamily="34" charset="0"/>
              </a:rPr>
              <a:t>Ensuring that the policies are culturally appropriate and respect the tribe's values and traditions.  </a:t>
            </a:r>
          </a:p>
          <a:p>
            <a:pPr marR="0" indent="0">
              <a:spcBef>
                <a:spcPts val="0"/>
              </a:spcBef>
              <a:spcAft>
                <a:spcPts val="0"/>
              </a:spcAft>
              <a:buNone/>
            </a:pPr>
            <a:r>
              <a:rPr lang="en-US" dirty="0">
                <a:effectLst/>
                <a:latin typeface="Arial" panose="020B0604020202020204" pitchFamily="34" charset="0"/>
                <a:ea typeface="Aptos" panose="020B0004020202020204" pitchFamily="34" charset="0"/>
              </a:rPr>
              <a:t> </a:t>
            </a:r>
          </a:p>
          <a:p>
            <a:pPr marL="0" indent="0">
              <a:buNone/>
            </a:pPr>
            <a:endParaRPr lang="en-US" dirty="0"/>
          </a:p>
        </p:txBody>
      </p:sp>
      <p:sp>
        <p:nvSpPr>
          <p:cNvPr id="4" name="Footer Placeholder 4">
            <a:extLst>
              <a:ext uri="{FF2B5EF4-FFF2-40B4-BE49-F238E27FC236}">
                <a16:creationId xmlns:a16="http://schemas.microsoft.com/office/drawing/2014/main" id="{A8920257-D17E-EB6F-B3F6-1B503EDCF90C}"/>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E1977966-97B2-6567-CB02-33511126DFDD}"/>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51277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9E778182-1C6A-7041-64E9-A55DABA1998C}"/>
              </a:ext>
            </a:extLst>
          </p:cNvPr>
          <p:cNvPicPr>
            <a:picLocks noChangeAspect="1"/>
          </p:cNvPicPr>
          <p:nvPr/>
        </p:nvPicPr>
        <p:blipFill>
          <a:blip r:embed="rId3"/>
          <a:stretch>
            <a:fillRect/>
          </a:stretch>
        </p:blipFill>
        <p:spPr>
          <a:xfrm>
            <a:off x="-21879" y="0"/>
            <a:ext cx="12192000" cy="6858000"/>
          </a:xfrm>
          <a:prstGeom prst="rect">
            <a:avLst/>
          </a:prstGeom>
        </p:spPr>
      </p:pic>
      <p:sp>
        <p:nvSpPr>
          <p:cNvPr id="2" name="Title 1">
            <a:extLst>
              <a:ext uri="{FF2B5EF4-FFF2-40B4-BE49-F238E27FC236}">
                <a16:creationId xmlns:a16="http://schemas.microsoft.com/office/drawing/2014/main" id="{7F54F887-CC45-9F78-90A8-6AB9598552AF}"/>
              </a:ext>
            </a:extLst>
          </p:cNvPr>
          <p:cNvSpPr>
            <a:spLocks noGrp="1"/>
          </p:cNvSpPr>
          <p:nvPr>
            <p:ph type="ctrTitle"/>
          </p:nvPr>
        </p:nvSpPr>
        <p:spPr>
          <a:xfrm>
            <a:off x="956148" y="649295"/>
            <a:ext cx="10191184" cy="3621653"/>
          </a:xfrm>
        </p:spPr>
        <p:txBody>
          <a:bodyPr>
            <a:noAutofit/>
          </a:bodyPr>
          <a:lstStyle/>
          <a:p>
            <a:br>
              <a:rPr lang="en-US" sz="5400" b="1" dirty="0">
                <a:solidFill>
                  <a:schemeClr val="tx1"/>
                </a:solidFill>
                <a:effectLst/>
                <a:ea typeface="Calibri" panose="020F0502020204030204" pitchFamily="34" charset="0"/>
                <a:cs typeface="Times New Roman" panose="02020603050405020304" pitchFamily="18" charset="0"/>
              </a:rPr>
            </a:br>
            <a:br>
              <a:rPr lang="en-US" sz="5400" b="1" dirty="0">
                <a:solidFill>
                  <a:schemeClr val="tx1"/>
                </a:solidFill>
                <a:effectLst/>
                <a:ea typeface="Calibri" panose="020F0502020204030204" pitchFamily="34" charset="0"/>
                <a:cs typeface="Times New Roman" panose="02020603050405020304" pitchFamily="18" charset="0"/>
              </a:rPr>
            </a:br>
            <a:r>
              <a:rPr lang="en-US" sz="5400" b="1" dirty="0">
                <a:solidFill>
                  <a:schemeClr val="tx1"/>
                </a:solidFill>
                <a:effectLst/>
                <a:ea typeface="Calibri" panose="020F0502020204030204" pitchFamily="34" charset="0"/>
                <a:cs typeface="Times New Roman" panose="02020603050405020304" pitchFamily="18" charset="0"/>
              </a:rPr>
              <a:t>Navigating the Path to Peace: </a:t>
            </a:r>
            <a:br>
              <a:rPr lang="en-US" sz="5400" b="1" dirty="0">
                <a:solidFill>
                  <a:schemeClr val="tx1"/>
                </a:solidFill>
                <a:effectLst/>
                <a:ea typeface="Calibri" panose="020F0502020204030204" pitchFamily="34" charset="0"/>
                <a:cs typeface="Times New Roman" panose="02020603050405020304" pitchFamily="18" charset="0"/>
              </a:rPr>
            </a:br>
            <a:r>
              <a:rPr lang="en-US" sz="5400" b="1" dirty="0">
                <a:solidFill>
                  <a:schemeClr val="tx1"/>
                </a:solidFill>
                <a:effectLst/>
                <a:ea typeface="Calibri" panose="020F0502020204030204" pitchFamily="34" charset="0"/>
                <a:cs typeface="Times New Roman" panose="02020603050405020304" pitchFamily="18" charset="0"/>
              </a:rPr>
              <a:t>Crafting and Implementing a Tribal Workplace Aggression and Violence Prevention Plan</a:t>
            </a:r>
            <a:endParaRPr lang="en-US" sz="5400" dirty="0">
              <a:solidFill>
                <a:schemeClr val="tx1"/>
              </a:solidFill>
            </a:endParaRPr>
          </a:p>
        </p:txBody>
      </p:sp>
      <p:sp>
        <p:nvSpPr>
          <p:cNvPr id="3" name="Subtitle 2">
            <a:extLst>
              <a:ext uri="{FF2B5EF4-FFF2-40B4-BE49-F238E27FC236}">
                <a16:creationId xmlns:a16="http://schemas.microsoft.com/office/drawing/2014/main" id="{34A8F417-2372-F14B-3572-ADC800D4D33B}"/>
              </a:ext>
            </a:extLst>
          </p:cNvPr>
          <p:cNvSpPr>
            <a:spLocks noGrp="1"/>
          </p:cNvSpPr>
          <p:nvPr>
            <p:ph type="subTitle" idx="1"/>
          </p:nvPr>
        </p:nvSpPr>
        <p:spPr>
          <a:xfrm>
            <a:off x="1524000" y="4270948"/>
            <a:ext cx="9144000" cy="1024283"/>
          </a:xfrm>
        </p:spPr>
        <p:txBody>
          <a:bodyPr>
            <a:normAutofit fontScale="92500" lnSpcReduction="20000"/>
          </a:bodyPr>
          <a:lstStyle/>
          <a:p>
            <a:pPr algn="ctr"/>
            <a:r>
              <a:rPr lang="en-US" sz="2800" b="1" cap="none" dirty="0">
                <a:solidFill>
                  <a:schemeClr val="tx1"/>
                </a:solidFill>
              </a:rPr>
              <a:t>Presented By </a:t>
            </a:r>
            <a:r>
              <a:rPr lang="en-US" sz="3500" b="1" dirty="0">
                <a:solidFill>
                  <a:schemeClr val="tx1"/>
                </a:solidFill>
              </a:rPr>
              <a:t>Max Muller</a:t>
            </a:r>
            <a:r>
              <a:rPr lang="en-US" sz="2800" b="1" dirty="0">
                <a:solidFill>
                  <a:schemeClr val="tx1"/>
                </a:solidFill>
              </a:rPr>
              <a:t>, </a:t>
            </a:r>
            <a:r>
              <a:rPr lang="en-US" sz="2200" b="1" dirty="0">
                <a:solidFill>
                  <a:schemeClr val="tx1"/>
                </a:solidFill>
              </a:rPr>
              <a:t>JD, THRP</a:t>
            </a:r>
          </a:p>
          <a:p>
            <a:pPr algn="ctr"/>
            <a:r>
              <a:rPr lang="en-US" sz="3600" b="1" cap="none" dirty="0">
                <a:solidFill>
                  <a:schemeClr val="tx1"/>
                </a:solidFill>
              </a:rPr>
              <a:t>max@maxmullerassociates.com</a:t>
            </a:r>
          </a:p>
        </p:txBody>
      </p:sp>
      <p:sp>
        <p:nvSpPr>
          <p:cNvPr id="4" name="Footer Placeholder 4">
            <a:extLst>
              <a:ext uri="{FF2B5EF4-FFF2-40B4-BE49-F238E27FC236}">
                <a16:creationId xmlns:a16="http://schemas.microsoft.com/office/drawing/2014/main" id="{BF1B7AF4-30AB-5FA7-159A-A65EA1E3F7D6}"/>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D88A2E5F-0A91-4EF7-D5E6-4774EC3FF1AB}"/>
              </a:ext>
            </a:extLst>
          </p:cNvPr>
          <p:cNvPicPr>
            <a:picLocks noChangeAspect="1"/>
          </p:cNvPicPr>
          <p:nvPr/>
        </p:nvPicPr>
        <p:blipFill>
          <a:blip r:embed="rId4"/>
          <a:stretch>
            <a:fillRect/>
          </a:stretch>
        </p:blipFill>
        <p:spPr>
          <a:xfrm>
            <a:off x="11147332" y="5957180"/>
            <a:ext cx="790675" cy="718257"/>
          </a:xfrm>
          <a:prstGeom prst="rect">
            <a:avLst/>
          </a:prstGeom>
        </p:spPr>
      </p:pic>
    </p:spTree>
    <p:extLst>
      <p:ext uri="{BB962C8B-B14F-4D97-AF65-F5344CB8AC3E}">
        <p14:creationId xmlns:p14="http://schemas.microsoft.com/office/powerpoint/2010/main" val="3128693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910EBF6B-A4B8-7B4C-7618-ABC0371908D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955DE94B-4F7F-FA3F-8DE3-CC89B69A99F2}"/>
              </a:ext>
            </a:extLst>
          </p:cNvPr>
          <p:cNvSpPr>
            <a:spLocks noGrp="1"/>
          </p:cNvSpPr>
          <p:nvPr>
            <p:ph type="title"/>
          </p:nvPr>
        </p:nvSpPr>
        <p:spPr>
          <a:xfrm>
            <a:off x="706222" y="365125"/>
            <a:ext cx="10515600" cy="1325563"/>
          </a:xfrm>
        </p:spPr>
        <p:txBody>
          <a:bodyPr/>
          <a:lstStyle/>
          <a:p>
            <a:r>
              <a:rPr lang="en-US" dirty="0"/>
              <a:t>Tribal Council Sopport</a:t>
            </a:r>
            <a:r>
              <a:rPr lang="en-US" sz="1600" dirty="0"/>
              <a:t>3</a:t>
            </a:r>
          </a:p>
        </p:txBody>
      </p:sp>
      <p:sp>
        <p:nvSpPr>
          <p:cNvPr id="3" name="Content Placeholder 2">
            <a:extLst>
              <a:ext uri="{FF2B5EF4-FFF2-40B4-BE49-F238E27FC236}">
                <a16:creationId xmlns:a16="http://schemas.microsoft.com/office/drawing/2014/main" id="{50FEA474-68B0-8E71-4A79-47169D309008}"/>
              </a:ext>
            </a:extLst>
          </p:cNvPr>
          <p:cNvSpPr>
            <a:spLocks noGrp="1"/>
          </p:cNvSpPr>
          <p:nvPr>
            <p:ph idx="1"/>
          </p:nvPr>
        </p:nvSpPr>
        <p:spPr>
          <a:xfrm>
            <a:off x="838200" y="1265759"/>
            <a:ext cx="10515600" cy="4953972"/>
          </a:xfrm>
        </p:spPr>
        <p:txBody>
          <a:bodyPr>
            <a:noAutofit/>
          </a:bodyPr>
          <a:lstStyle/>
          <a:p>
            <a:pPr marL="342900" marR="0" lvl="0" indent="-342900">
              <a:spcBef>
                <a:spcPts val="0"/>
              </a:spcBef>
              <a:spcAft>
                <a:spcPts val="0"/>
              </a:spcAft>
              <a:buFont typeface="Wingdings 3" panose="05040102010807070707" pitchFamily="18" charset="2"/>
              <a:buChar char=""/>
              <a:tabLst>
                <a:tab pos="457200" algn="l"/>
              </a:tabLst>
            </a:pPr>
            <a:r>
              <a:rPr lang="en-US" b="1" dirty="0">
                <a:effectLst/>
                <a:latin typeface="Arial" panose="020B0604020202020204" pitchFamily="34" charset="0"/>
                <a:ea typeface="Aptos" panose="020B0004020202020204" pitchFamily="34" charset="0"/>
              </a:rPr>
              <a:t>Leadership and Oversight</a:t>
            </a:r>
            <a:r>
              <a:rPr lang="en-US" dirty="0">
                <a:effectLst/>
                <a:latin typeface="Arial" panose="020B0604020202020204" pitchFamily="34" charset="0"/>
                <a:ea typeface="Aptos" panose="020B0004020202020204" pitchFamily="34" charset="0"/>
              </a:rPr>
              <a:t>: </a:t>
            </a:r>
          </a:p>
          <a:p>
            <a:pPr marR="0" lvl="1">
              <a:spcBef>
                <a:spcPts val="0"/>
              </a:spcBef>
              <a:spcAft>
                <a:spcPts val="0"/>
              </a:spcAft>
              <a:tabLst>
                <a:tab pos="914400" algn="l"/>
              </a:tabLst>
            </a:pPr>
            <a:r>
              <a:rPr lang="en-US" sz="2800" dirty="0">
                <a:effectLst/>
                <a:latin typeface="Arial" panose="020B0604020202020204" pitchFamily="34" charset="0"/>
                <a:ea typeface="Aptos" panose="020B0004020202020204" pitchFamily="34" charset="0"/>
              </a:rPr>
              <a:t>The Tribal Council provides leadership and oversight in the implementation of the prevention plan. </a:t>
            </a:r>
            <a:endParaRPr lang="en-US" dirty="0">
              <a:effectLst/>
              <a:latin typeface="Arial" panose="020B0604020202020204" pitchFamily="34" charset="0"/>
              <a:ea typeface="Aptos" panose="020B0004020202020204" pitchFamily="34" charset="0"/>
            </a:endParaRPr>
          </a:p>
          <a:p>
            <a:pPr marL="342900" marR="0" lvl="0" indent="-342900">
              <a:spcBef>
                <a:spcPts val="0"/>
              </a:spcBef>
              <a:spcAft>
                <a:spcPts val="0"/>
              </a:spcAft>
              <a:buFont typeface="Wingdings 3" panose="05040102010807070707" pitchFamily="18" charset="2"/>
              <a:buChar char=""/>
              <a:tabLst>
                <a:tab pos="457200" algn="l"/>
              </a:tabLst>
            </a:pPr>
            <a:endParaRPr lang="en-US" dirty="0">
              <a:latin typeface="Arial" panose="020B0604020202020204" pitchFamily="34" charset="0"/>
              <a:ea typeface="Aptos" panose="020B0004020202020204" pitchFamily="34" charset="0"/>
            </a:endParaRPr>
          </a:p>
          <a:p>
            <a:pPr marL="342900" marR="0" lvl="0" indent="-342900">
              <a:spcBef>
                <a:spcPts val="0"/>
              </a:spcBef>
              <a:spcAft>
                <a:spcPts val="0"/>
              </a:spcAft>
              <a:buFont typeface="Wingdings 3" panose="05040102010807070707" pitchFamily="18" charset="2"/>
              <a:buChar char=""/>
              <a:tabLst>
                <a:tab pos="457200" algn="l"/>
              </a:tabLst>
            </a:pPr>
            <a:r>
              <a:rPr lang="en-US" b="1" dirty="0">
                <a:effectLst/>
                <a:latin typeface="Arial" panose="020B0604020202020204" pitchFamily="34" charset="0"/>
                <a:ea typeface="Aptos" panose="020B0004020202020204" pitchFamily="34" charset="0"/>
              </a:rPr>
              <a:t>Resource Allocation</a:t>
            </a:r>
            <a:r>
              <a:rPr lang="en-US" dirty="0">
                <a:effectLst/>
                <a:latin typeface="Arial" panose="020B0604020202020204" pitchFamily="34" charset="0"/>
                <a:ea typeface="Aptos" panose="020B0004020202020204" pitchFamily="34" charset="0"/>
              </a:rPr>
              <a:t>: </a:t>
            </a:r>
          </a:p>
          <a:p>
            <a:pPr lvl="1">
              <a:spcBef>
                <a:spcPts val="0"/>
              </a:spcBef>
              <a:tabLst>
                <a:tab pos="914400" algn="l"/>
              </a:tabLst>
            </a:pPr>
            <a:r>
              <a:rPr lang="en-US" sz="2800" dirty="0">
                <a:effectLst/>
                <a:latin typeface="Arial" panose="020B0604020202020204" pitchFamily="34" charset="0"/>
                <a:ea typeface="Aptos" panose="020B0004020202020204" pitchFamily="34" charset="0"/>
              </a:rPr>
              <a:t>Allocating resources, including funding and personnel, to support the implementation and enforcement of the prevention plan. </a:t>
            </a:r>
          </a:p>
          <a:p>
            <a:pPr lvl="1">
              <a:spcBef>
                <a:spcPts val="0"/>
              </a:spcBef>
              <a:tabLst>
                <a:tab pos="914400" algn="l"/>
              </a:tabLst>
            </a:pPr>
            <a:r>
              <a:rPr lang="en-US" sz="2800" dirty="0">
                <a:effectLst/>
                <a:latin typeface="Arial" panose="020B0604020202020204" pitchFamily="34" charset="0"/>
                <a:ea typeface="Aptos" panose="020B0004020202020204" pitchFamily="34" charset="0"/>
              </a:rPr>
              <a:t>This may involve setting up training programs, hiring consultants, or creating support services for affected individuals.</a:t>
            </a:r>
          </a:p>
          <a:p>
            <a:pPr marL="0" marR="0" indent="0">
              <a:spcBef>
                <a:spcPts val="0"/>
              </a:spcBef>
              <a:spcAft>
                <a:spcPts val="0"/>
              </a:spcAft>
              <a:buNone/>
            </a:pPr>
            <a:r>
              <a:rPr lang="en-US" dirty="0">
                <a:effectLst/>
                <a:latin typeface="Arial" panose="020B0604020202020204" pitchFamily="34" charset="0"/>
                <a:ea typeface="Aptos" panose="020B0004020202020204" pitchFamily="34" charset="0"/>
              </a:rPr>
              <a:t> </a:t>
            </a:r>
            <a:endParaRPr lang="en-US" dirty="0"/>
          </a:p>
        </p:txBody>
      </p:sp>
      <p:sp>
        <p:nvSpPr>
          <p:cNvPr id="4" name="Footer Placeholder 4">
            <a:extLst>
              <a:ext uri="{FF2B5EF4-FFF2-40B4-BE49-F238E27FC236}">
                <a16:creationId xmlns:a16="http://schemas.microsoft.com/office/drawing/2014/main" id="{1DD4B6E8-926A-80E4-2071-4D354C5B01CA}"/>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554C2291-508E-A73D-0EE1-784C061C5D04}"/>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77927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41A33992-208D-1AC5-C4E0-AAEE2333D026}"/>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A22A60D0-4A48-7187-E8EE-F0E515F6822C}"/>
              </a:ext>
            </a:extLst>
          </p:cNvPr>
          <p:cNvSpPr>
            <a:spLocks noGrp="1"/>
          </p:cNvSpPr>
          <p:nvPr>
            <p:ph type="title"/>
          </p:nvPr>
        </p:nvSpPr>
        <p:spPr/>
        <p:txBody>
          <a:bodyPr/>
          <a:lstStyle/>
          <a:p>
            <a:r>
              <a:rPr lang="en-US" dirty="0"/>
              <a:t>Senior Management</a:t>
            </a:r>
          </a:p>
        </p:txBody>
      </p:sp>
      <p:sp>
        <p:nvSpPr>
          <p:cNvPr id="3" name="Content Placeholder 2">
            <a:extLst>
              <a:ext uri="{FF2B5EF4-FFF2-40B4-BE49-F238E27FC236}">
                <a16:creationId xmlns:a16="http://schemas.microsoft.com/office/drawing/2014/main" id="{947CE0ED-8651-8AB0-E46D-E1A1C37F7DC0}"/>
              </a:ext>
            </a:extLst>
          </p:cNvPr>
          <p:cNvSpPr>
            <a:spLocks noGrp="1"/>
          </p:cNvSpPr>
          <p:nvPr>
            <p:ph idx="1"/>
          </p:nvPr>
        </p:nvSpPr>
        <p:spPr>
          <a:xfrm>
            <a:off x="838200" y="1388538"/>
            <a:ext cx="10515600" cy="4921774"/>
          </a:xfrm>
        </p:spPr>
        <p:txBody>
          <a:bodyPr>
            <a:normAutofit lnSpcReduction="10000"/>
          </a:bodyPr>
          <a:lstStyle/>
          <a:p>
            <a:r>
              <a:rPr lang="en-US" dirty="0"/>
              <a:t>Identify the name(s) and job title(s) of the Senior Managers will hold ultimate responsibility for the overall implementation and success of the TWAVPP. </a:t>
            </a:r>
          </a:p>
          <a:p>
            <a:r>
              <a:rPr lang="en-US" dirty="0"/>
              <a:t>Their roles should encompass:</a:t>
            </a:r>
          </a:p>
          <a:p>
            <a:pPr lvl="1"/>
            <a:r>
              <a:rPr lang="en-US" b="1" dirty="0"/>
              <a:t>Providing Leadership</a:t>
            </a:r>
            <a:r>
              <a:rPr lang="en-US" dirty="0"/>
              <a:t>: Leading by example and fostering a culture of workplace safety.</a:t>
            </a:r>
          </a:p>
          <a:p>
            <a:pPr lvl="1"/>
            <a:r>
              <a:rPr lang="en-US" b="1" dirty="0"/>
              <a:t>Allocating Resources</a:t>
            </a:r>
            <a:r>
              <a:rPr lang="en-US" dirty="0"/>
              <a:t>: Ensuring adequate resources, including funding, personnel, and training, to support the WAVPP.</a:t>
            </a:r>
          </a:p>
          <a:p>
            <a:pPr lvl="1"/>
            <a:r>
              <a:rPr lang="en-US" b="1" dirty="0"/>
              <a:t>Establishing Policies</a:t>
            </a:r>
            <a:r>
              <a:rPr lang="en-US" dirty="0"/>
              <a:t>: Formulating and updating policies that align with the WAVPP's objectives.</a:t>
            </a:r>
          </a:p>
          <a:p>
            <a:pPr lvl="1"/>
            <a:r>
              <a:rPr lang="en-US" b="1" dirty="0"/>
              <a:t>Reviewing and Approving Plans</a:t>
            </a:r>
            <a:r>
              <a:rPr lang="en-US" dirty="0"/>
              <a:t>: Reviewing and approving departmental and facility-specific WAVPPs.</a:t>
            </a:r>
          </a:p>
          <a:p>
            <a:endParaRPr lang="en-US" dirty="0"/>
          </a:p>
        </p:txBody>
      </p:sp>
      <p:sp>
        <p:nvSpPr>
          <p:cNvPr id="4" name="Footer Placeholder 4">
            <a:extLst>
              <a:ext uri="{FF2B5EF4-FFF2-40B4-BE49-F238E27FC236}">
                <a16:creationId xmlns:a16="http://schemas.microsoft.com/office/drawing/2014/main" id="{76A38B28-CCD7-491D-FAE2-A2B45BBE91E5}"/>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1284978A-8DF4-CA23-F871-9D413A47DB82}"/>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881607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1988992-9677-7FD5-F5DC-F1F2E9206F85}"/>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CBAC5FA6-E85F-388C-AFA4-B13EC4C4EBDA}"/>
              </a:ext>
            </a:extLst>
          </p:cNvPr>
          <p:cNvSpPr>
            <a:spLocks noGrp="1"/>
          </p:cNvSpPr>
          <p:nvPr>
            <p:ph type="title"/>
          </p:nvPr>
        </p:nvSpPr>
        <p:spPr/>
        <p:txBody>
          <a:bodyPr/>
          <a:lstStyle/>
          <a:p>
            <a:r>
              <a:rPr lang="en-US" dirty="0"/>
              <a:t>WAVPP Coordinator</a:t>
            </a:r>
          </a:p>
        </p:txBody>
      </p:sp>
      <p:sp>
        <p:nvSpPr>
          <p:cNvPr id="3" name="Content Placeholder 2">
            <a:extLst>
              <a:ext uri="{FF2B5EF4-FFF2-40B4-BE49-F238E27FC236}">
                <a16:creationId xmlns:a16="http://schemas.microsoft.com/office/drawing/2014/main" id="{4C7116B8-F1DB-3149-98D4-98FF10B42528}"/>
              </a:ext>
            </a:extLst>
          </p:cNvPr>
          <p:cNvSpPr>
            <a:spLocks noGrp="1"/>
          </p:cNvSpPr>
          <p:nvPr>
            <p:ph idx="1"/>
          </p:nvPr>
        </p:nvSpPr>
        <p:spPr>
          <a:xfrm>
            <a:off x="838200" y="1457979"/>
            <a:ext cx="10515600" cy="4351338"/>
          </a:xfrm>
        </p:spPr>
        <p:txBody>
          <a:bodyPr>
            <a:normAutofit fontScale="92500" lnSpcReduction="10000"/>
          </a:bodyPr>
          <a:lstStyle/>
          <a:p>
            <a:r>
              <a:rPr lang="en-US" dirty="0"/>
              <a:t>Designate a person who is directly responsible for the day-to-day oversight and coordination of the WAVPP. </a:t>
            </a:r>
          </a:p>
          <a:p>
            <a:r>
              <a:rPr lang="en-US" dirty="0"/>
              <a:t>Their duties include:</a:t>
            </a:r>
          </a:p>
          <a:p>
            <a:pPr lvl="1"/>
            <a:r>
              <a:rPr lang="en-US" b="1" dirty="0"/>
              <a:t>Plan Development</a:t>
            </a:r>
            <a:r>
              <a:rPr lang="en-US" dirty="0"/>
              <a:t>: Collaborating with relevant stakeholders to develop and maintain the WAVPP.</a:t>
            </a:r>
          </a:p>
          <a:p>
            <a:pPr lvl="1"/>
            <a:r>
              <a:rPr lang="en-US" b="1" dirty="0"/>
              <a:t>Employee Training</a:t>
            </a:r>
            <a:r>
              <a:rPr lang="en-US" dirty="0"/>
              <a:t>: Organizing and facilitating WAVPP training for all employees.</a:t>
            </a:r>
          </a:p>
          <a:p>
            <a:pPr lvl="1"/>
            <a:r>
              <a:rPr lang="en-US" b="1" dirty="0"/>
              <a:t>Incident Reporting</a:t>
            </a:r>
            <a:r>
              <a:rPr lang="en-US" dirty="0"/>
              <a:t>: Managing the reporting and investigation of workplace violence incidents.</a:t>
            </a:r>
          </a:p>
          <a:p>
            <a:pPr lvl="1"/>
            <a:r>
              <a:rPr lang="en-US" b="1" dirty="0"/>
              <a:t>Compliance Assurance</a:t>
            </a:r>
            <a:r>
              <a:rPr lang="en-US" dirty="0"/>
              <a:t>: Ensuring compliance with all WAVPP requirements and regulations.</a:t>
            </a:r>
          </a:p>
          <a:p>
            <a:endParaRPr lang="en-US" dirty="0"/>
          </a:p>
        </p:txBody>
      </p:sp>
      <p:sp>
        <p:nvSpPr>
          <p:cNvPr id="4" name="Footer Placeholder 4">
            <a:extLst>
              <a:ext uri="{FF2B5EF4-FFF2-40B4-BE49-F238E27FC236}">
                <a16:creationId xmlns:a16="http://schemas.microsoft.com/office/drawing/2014/main" id="{E545A879-C31F-E19A-71BA-C55F991BCC3A}"/>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F827A757-2350-BE3B-1A4D-0B8FB993750C}"/>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661686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71A40265-BAEF-6EF8-AB06-B884FD8C643A}"/>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8A4A0D93-DADF-49B0-76B8-4ABECAF91B6A}"/>
              </a:ext>
            </a:extLst>
          </p:cNvPr>
          <p:cNvSpPr>
            <a:spLocks noGrp="1"/>
          </p:cNvSpPr>
          <p:nvPr>
            <p:ph type="title"/>
          </p:nvPr>
        </p:nvSpPr>
        <p:spPr>
          <a:xfrm>
            <a:off x="646111" y="452718"/>
            <a:ext cx="10136566" cy="1400530"/>
          </a:xfrm>
        </p:spPr>
        <p:txBody>
          <a:bodyPr>
            <a:normAutofit/>
          </a:bodyPr>
          <a:lstStyle/>
          <a:p>
            <a:r>
              <a:rPr lang="en-US" dirty="0">
                <a:effectLst/>
                <a:ea typeface="Calibri" panose="020F0502020204030204" pitchFamily="34" charset="0"/>
                <a:cs typeface="Times New Roman" panose="02020603050405020304" pitchFamily="18" charset="0"/>
              </a:rPr>
              <a:t>Department Supervisors / Managers</a:t>
            </a:r>
            <a:endParaRPr lang="en-US" dirty="0"/>
          </a:p>
        </p:txBody>
      </p:sp>
      <p:sp>
        <p:nvSpPr>
          <p:cNvPr id="3" name="Content Placeholder 2">
            <a:extLst>
              <a:ext uri="{FF2B5EF4-FFF2-40B4-BE49-F238E27FC236}">
                <a16:creationId xmlns:a16="http://schemas.microsoft.com/office/drawing/2014/main" id="{7F3555C2-1CD4-16AF-FEDE-2080B16318C7}"/>
              </a:ext>
            </a:extLst>
          </p:cNvPr>
          <p:cNvSpPr>
            <a:spLocks noGrp="1"/>
          </p:cNvSpPr>
          <p:nvPr>
            <p:ph idx="1"/>
          </p:nvPr>
        </p:nvSpPr>
        <p:spPr>
          <a:xfrm>
            <a:off x="747666" y="1560928"/>
            <a:ext cx="10515600" cy="3330837"/>
          </a:xfrm>
        </p:spPr>
        <p:txBody>
          <a:bodyPr>
            <a:normAutofit lnSpcReduction="10000"/>
          </a:bodyPr>
          <a:lstStyle/>
          <a:p>
            <a:pPr marR="0" lvl="0">
              <a:lnSpc>
                <a:spcPct val="107000"/>
              </a:lnSpc>
              <a:spcBef>
                <a:spcPts val="0"/>
              </a:spcBef>
              <a:spcAft>
                <a:spcPts val="800"/>
              </a:spcAft>
            </a:pPr>
            <a:r>
              <a:rPr lang="en-US" b="1" kern="100" dirty="0">
                <a:effectLst/>
                <a:latin typeface="+mn-lt"/>
                <a:ea typeface="Calibri" panose="020F0502020204030204" pitchFamily="34" charset="0"/>
                <a:cs typeface="Times New Roman" panose="02020603050405020304" pitchFamily="18" charset="0"/>
              </a:rPr>
              <a:t>Employee Education</a:t>
            </a:r>
            <a:r>
              <a:rPr lang="en-US" kern="100" dirty="0">
                <a:effectLst/>
                <a:latin typeface="+mn-lt"/>
                <a:ea typeface="Calibri" panose="020F0502020204030204" pitchFamily="34" charset="0"/>
                <a:cs typeface="Times New Roman" panose="02020603050405020304" pitchFamily="18" charset="0"/>
              </a:rPr>
              <a:t>: Ensuring that employees under their supervision are aware of the WVPP and are trained accordingly.</a:t>
            </a:r>
          </a:p>
          <a:p>
            <a:pPr marR="0" lvl="0">
              <a:lnSpc>
                <a:spcPct val="107000"/>
              </a:lnSpc>
              <a:spcBef>
                <a:spcPts val="0"/>
              </a:spcBef>
              <a:spcAft>
                <a:spcPts val="800"/>
              </a:spcAft>
            </a:pPr>
            <a:r>
              <a:rPr lang="en-US" b="1" kern="100" dirty="0">
                <a:effectLst/>
                <a:latin typeface="+mn-lt"/>
                <a:ea typeface="Calibri" panose="020F0502020204030204" pitchFamily="34" charset="0"/>
                <a:cs typeface="Times New Roman" panose="02020603050405020304" pitchFamily="18" charset="0"/>
              </a:rPr>
              <a:t>Incident Reporting</a:t>
            </a:r>
            <a:r>
              <a:rPr lang="en-US" kern="100" dirty="0">
                <a:effectLst/>
                <a:latin typeface="+mn-lt"/>
                <a:ea typeface="Calibri" panose="020F0502020204030204" pitchFamily="34" charset="0"/>
                <a:cs typeface="Times New Roman" panose="02020603050405020304" pitchFamily="18" charset="0"/>
              </a:rPr>
              <a:t>: Promptly reporting any workplace violence incidents to the WVPP Coordinator.</a:t>
            </a:r>
          </a:p>
          <a:p>
            <a:pPr marR="0" lvl="0">
              <a:lnSpc>
                <a:spcPct val="107000"/>
              </a:lnSpc>
              <a:spcBef>
                <a:spcPts val="0"/>
              </a:spcBef>
              <a:spcAft>
                <a:spcPts val="800"/>
              </a:spcAft>
            </a:pPr>
            <a:r>
              <a:rPr lang="en-US" b="1" kern="100" dirty="0">
                <a:effectLst/>
                <a:latin typeface="+mn-lt"/>
                <a:ea typeface="Calibri" panose="020F0502020204030204" pitchFamily="34" charset="0"/>
                <a:cs typeface="Times New Roman" panose="02020603050405020304" pitchFamily="18" charset="0"/>
              </a:rPr>
              <a:t>Hazards Mitigation</a:t>
            </a:r>
            <a:r>
              <a:rPr lang="en-US" kern="100" dirty="0">
                <a:effectLst/>
                <a:latin typeface="+mn-lt"/>
                <a:ea typeface="Calibri" panose="020F0502020204030204" pitchFamily="34" charset="0"/>
                <a:cs typeface="Times New Roman" panose="02020603050405020304" pitchFamily="18" charset="0"/>
              </a:rPr>
              <a:t>: Taking immediate corrective actions to address any identified hazards or risks.</a:t>
            </a:r>
          </a:p>
          <a:p>
            <a:pPr marL="0" indent="0">
              <a:buNone/>
            </a:pPr>
            <a:endParaRPr lang="en-US" dirty="0">
              <a:latin typeface="+mn-lt"/>
            </a:endParaRPr>
          </a:p>
        </p:txBody>
      </p:sp>
      <p:sp>
        <p:nvSpPr>
          <p:cNvPr id="4" name="Footer Placeholder 4">
            <a:extLst>
              <a:ext uri="{FF2B5EF4-FFF2-40B4-BE49-F238E27FC236}">
                <a16:creationId xmlns:a16="http://schemas.microsoft.com/office/drawing/2014/main" id="{44FFCBA3-D126-8CBA-B94C-D04778A69FD2}"/>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6EF5D546-0421-A1A1-CFFF-7F42DFC7F9C9}"/>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82581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A50389A9-6231-CED8-3D9F-561E11C2F6D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AEE15B3D-BA97-43DD-CA95-89BA7E49C90F}"/>
              </a:ext>
            </a:extLst>
          </p:cNvPr>
          <p:cNvSpPr>
            <a:spLocks noGrp="1"/>
          </p:cNvSpPr>
          <p:nvPr>
            <p:ph type="title"/>
          </p:nvPr>
        </p:nvSpPr>
        <p:spPr/>
        <p:txBody>
          <a:bodyPr/>
          <a:lstStyle/>
          <a:p>
            <a:r>
              <a:rPr lang="en-US" dirty="0"/>
              <a:t>All Employees</a:t>
            </a:r>
          </a:p>
        </p:txBody>
      </p:sp>
      <p:sp>
        <p:nvSpPr>
          <p:cNvPr id="3" name="Content Placeholder 2">
            <a:extLst>
              <a:ext uri="{FF2B5EF4-FFF2-40B4-BE49-F238E27FC236}">
                <a16:creationId xmlns:a16="http://schemas.microsoft.com/office/drawing/2014/main" id="{CEAE10AE-7FF4-5A5E-D487-8B1FDA2D5523}"/>
              </a:ext>
            </a:extLst>
          </p:cNvPr>
          <p:cNvSpPr>
            <a:spLocks noGrp="1"/>
          </p:cNvSpPr>
          <p:nvPr>
            <p:ph idx="1"/>
          </p:nvPr>
        </p:nvSpPr>
        <p:spPr>
          <a:xfrm>
            <a:off x="714013" y="1401069"/>
            <a:ext cx="8946541" cy="4195481"/>
          </a:xfrm>
        </p:spPr>
        <p:txBody>
          <a:bodyPr>
            <a:normAutofit lnSpcReduction="10000"/>
          </a:bodyPr>
          <a:lstStyle/>
          <a:p>
            <a:r>
              <a:rPr lang="en-US" b="1" dirty="0"/>
              <a:t>Compliance</a:t>
            </a:r>
            <a:r>
              <a:rPr lang="en-US" dirty="0"/>
              <a:t>: Adhering to the WAVPP guidelines, policies, and procedures.</a:t>
            </a:r>
          </a:p>
          <a:p>
            <a:endParaRPr lang="en-US" dirty="0"/>
          </a:p>
          <a:p>
            <a:r>
              <a:rPr lang="en-US" b="1" dirty="0"/>
              <a:t>Reporting</a:t>
            </a:r>
            <a:r>
              <a:rPr lang="en-US" dirty="0"/>
              <a:t>: Reporting any observed or      experienced workplace violence incidents promptly.</a:t>
            </a:r>
          </a:p>
          <a:p>
            <a:pPr marL="0" indent="0">
              <a:buNone/>
            </a:pPr>
            <a:endParaRPr lang="en-US" dirty="0"/>
          </a:p>
          <a:p>
            <a:r>
              <a:rPr lang="en-US" b="1" dirty="0"/>
              <a:t>Active Participation</a:t>
            </a:r>
            <a:r>
              <a:rPr lang="en-US" dirty="0"/>
              <a:t>: Actively participating in training, hazard identification, and incident prevention efforts.</a:t>
            </a:r>
          </a:p>
          <a:p>
            <a:endParaRPr lang="en-US" dirty="0"/>
          </a:p>
        </p:txBody>
      </p:sp>
      <p:sp>
        <p:nvSpPr>
          <p:cNvPr id="4" name="Footer Placeholder 4">
            <a:extLst>
              <a:ext uri="{FF2B5EF4-FFF2-40B4-BE49-F238E27FC236}">
                <a16:creationId xmlns:a16="http://schemas.microsoft.com/office/drawing/2014/main" id="{A484EF6F-682E-DCEB-1B75-BE3C1C016ACC}"/>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8" name="Picture 7" descr="A group of women covering their eyes and ears&#10;&#10;Description automatically generated">
            <a:extLst>
              <a:ext uri="{FF2B5EF4-FFF2-40B4-BE49-F238E27FC236}">
                <a16:creationId xmlns:a16="http://schemas.microsoft.com/office/drawing/2014/main" id="{A11F5A7E-6D75-F21D-0176-19D4FBBA1C2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32722" y="1982709"/>
            <a:ext cx="4094430" cy="2729620"/>
          </a:xfrm>
          <a:prstGeom prst="rect">
            <a:avLst/>
          </a:prstGeom>
          <a:effectLst>
            <a:softEdge rad="317500"/>
          </a:effectLst>
        </p:spPr>
      </p:pic>
      <p:pic>
        <p:nvPicPr>
          <p:cNvPr id="9" name="Picture 8" descr="A logo with a feather in the middle of a circle&#10;&#10;Description automatically generated">
            <a:extLst>
              <a:ext uri="{FF2B5EF4-FFF2-40B4-BE49-F238E27FC236}">
                <a16:creationId xmlns:a16="http://schemas.microsoft.com/office/drawing/2014/main" id="{04AC3F30-1C09-1547-7343-989DA6FA9E67}"/>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564397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B48A4282-D198-CE6B-363E-B175808F73B0}"/>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941D1218-5B78-4B88-995E-78B522193653}"/>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Impact of inaction; the Harm</a:t>
            </a:r>
          </a:p>
        </p:txBody>
      </p:sp>
      <p:sp>
        <p:nvSpPr>
          <p:cNvPr id="3" name="Content Placeholder 2">
            <a:extLst>
              <a:ext uri="{FF2B5EF4-FFF2-40B4-BE49-F238E27FC236}">
                <a16:creationId xmlns:a16="http://schemas.microsoft.com/office/drawing/2014/main" id="{52FA2A09-DF92-4348-A212-3D345E5C578C}"/>
              </a:ext>
            </a:extLst>
          </p:cNvPr>
          <p:cNvSpPr>
            <a:spLocks noGrp="1"/>
          </p:cNvSpPr>
          <p:nvPr>
            <p:ph idx="1"/>
          </p:nvPr>
        </p:nvSpPr>
        <p:spPr>
          <a:xfrm>
            <a:off x="838200" y="1431342"/>
            <a:ext cx="7349455" cy="4351338"/>
          </a:xfrm>
        </p:spPr>
        <p:txBody>
          <a:bodyPr>
            <a:normAutofit lnSpcReduction="10000"/>
          </a:bodyPr>
          <a:lstStyle/>
          <a:p>
            <a:pPr>
              <a:buClr>
                <a:srgbClr val="00B0F0"/>
              </a:buClr>
              <a:buFont typeface="Wingdings 3" panose="05040102010807070707" pitchFamily="18" charset="2"/>
              <a:buChar char="u"/>
            </a:pPr>
            <a:r>
              <a:rPr lang="en-US" dirty="0">
                <a:latin typeface="Arial" panose="020B0604020202020204" pitchFamily="34" charset="0"/>
                <a:cs typeface="Arial" panose="020B0604020202020204" pitchFamily="34" charset="0"/>
              </a:rPr>
              <a:t>When bystanders remain silent, targets are the ones expected to shoulder responsibility for:</a:t>
            </a:r>
          </a:p>
          <a:p>
            <a:pPr lvl="1">
              <a:buClr>
                <a:srgbClr val="00B0F0"/>
              </a:buClr>
              <a:buFont typeface="Wingdings 3" panose="05040102010807070707" pitchFamily="18" charset="2"/>
              <a:buChar char="u"/>
            </a:pPr>
            <a:r>
              <a:rPr lang="en-US" sz="2800" dirty="0">
                <a:latin typeface="Arial" panose="020B0604020202020204" pitchFamily="34" charset="0"/>
                <a:cs typeface="Arial" panose="020B0604020202020204" pitchFamily="34" charset="0"/>
              </a:rPr>
              <a:t>avoiding, </a:t>
            </a:r>
          </a:p>
          <a:p>
            <a:pPr lvl="1">
              <a:buClr>
                <a:srgbClr val="00B0F0"/>
              </a:buClr>
              <a:buFont typeface="Wingdings 3" panose="05040102010807070707" pitchFamily="18" charset="2"/>
              <a:buChar char="u"/>
            </a:pPr>
            <a:r>
              <a:rPr lang="en-US" sz="2800" dirty="0">
                <a:latin typeface="Arial" panose="020B0604020202020204" pitchFamily="34" charset="0"/>
                <a:cs typeface="Arial" panose="020B0604020202020204" pitchFamily="34" charset="0"/>
              </a:rPr>
              <a:t>fending off, or </a:t>
            </a:r>
          </a:p>
          <a:p>
            <a:pPr lvl="1">
              <a:buClr>
                <a:srgbClr val="00B0F0"/>
              </a:buClr>
              <a:buFont typeface="Wingdings 3" panose="05040102010807070707" pitchFamily="18" charset="2"/>
              <a:buChar char="u"/>
            </a:pPr>
            <a:r>
              <a:rPr lang="en-US" sz="2800" dirty="0">
                <a:latin typeface="Arial" panose="020B0604020202020204" pitchFamily="34" charset="0"/>
                <a:cs typeface="Arial" panose="020B0604020202020204" pitchFamily="34" charset="0"/>
              </a:rPr>
              <a:t>shrugging off offensive behavior.</a:t>
            </a:r>
          </a:p>
          <a:p>
            <a:pPr>
              <a:buClr>
                <a:srgbClr val="00B0F0"/>
              </a:buClr>
              <a:buFont typeface="Wingdings 3" panose="05040102010807070707" pitchFamily="18" charset="2"/>
              <a:buChar char="u"/>
            </a:pPr>
            <a:r>
              <a:rPr lang="en-US" dirty="0">
                <a:latin typeface="Arial" panose="020B0604020202020204" pitchFamily="34" charset="0"/>
                <a:cs typeface="Arial" panose="020B0604020202020204" pitchFamily="34" charset="0"/>
              </a:rPr>
              <a:t>Bystander silence enables improper behavior; it normalizes sexual harassment and toxic or hostile work environments. </a:t>
            </a:r>
          </a:p>
        </p:txBody>
      </p:sp>
      <p:pic>
        <p:nvPicPr>
          <p:cNvPr id="4" name="Picture 5">
            <a:extLst>
              <a:ext uri="{FF2B5EF4-FFF2-40B4-BE49-F238E27FC236}">
                <a16:creationId xmlns:a16="http://schemas.microsoft.com/office/drawing/2014/main" id="{B8150F81-263C-4397-9CF4-69C0C2A91F97}"/>
              </a:ext>
            </a:extLst>
          </p:cNvPr>
          <p:cNvPicPr>
            <a:picLocks noChangeAspect="1" noChangeArrowheads="1"/>
          </p:cNvPicPr>
          <p:nvPr/>
        </p:nvPicPr>
        <p:blipFill>
          <a:blip r:embed="rId3">
            <a:lum bright="34000" contrast="-40000"/>
            <a:extLst>
              <a:ext uri="{28A0092B-C50C-407E-A947-70E740481C1C}">
                <a14:useLocalDpi xmlns:a14="http://schemas.microsoft.com/office/drawing/2010/main" val="0"/>
              </a:ext>
            </a:extLst>
          </a:blip>
          <a:srcRect/>
          <a:stretch>
            <a:fillRect/>
          </a:stretch>
        </p:blipFill>
        <p:spPr bwMode="ltGray">
          <a:xfrm flipH="1">
            <a:off x="6463388" y="1791253"/>
            <a:ext cx="5837666" cy="3393143"/>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5BD2B073-558B-2B27-7044-B492A6ACC011}"/>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7" name="Picture 6" descr="A logo with a feather in the middle of a circle&#10;&#10;Description automatically generated">
            <a:extLst>
              <a:ext uri="{FF2B5EF4-FFF2-40B4-BE49-F238E27FC236}">
                <a16:creationId xmlns:a16="http://schemas.microsoft.com/office/drawing/2014/main" id="{9572859E-7007-A73E-E9D9-3CBE776E5AD7}"/>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997906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9CB88F7D-BE52-9C83-70E8-806B3CE93668}"/>
              </a:ext>
            </a:extLst>
          </p:cNvPr>
          <p:cNvPicPr>
            <a:picLocks noChangeAspect="1"/>
          </p:cNvPicPr>
          <p:nvPr/>
        </p:nvPicPr>
        <p:blipFill>
          <a:blip r:embed="rId2"/>
          <a:stretch>
            <a:fillRect/>
          </a:stretch>
        </p:blipFill>
        <p:spPr>
          <a:xfrm>
            <a:off x="-21880" y="0"/>
            <a:ext cx="12213879" cy="6858000"/>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5CD8D9C5-38E4-4D40-B6E3-EFA17484D3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719352" y="1842213"/>
            <a:ext cx="4227857" cy="2818572"/>
          </a:xfrm>
          <a:prstGeom prst="ellipse">
            <a:avLst/>
          </a:prstGeom>
          <a:ln>
            <a:noFill/>
          </a:ln>
          <a:effectLst>
            <a:softEdge rad="112500"/>
          </a:effectLst>
        </p:spPr>
      </p:pic>
      <p:sp>
        <p:nvSpPr>
          <p:cNvPr id="9" name="Title 8">
            <a:extLst>
              <a:ext uri="{FF2B5EF4-FFF2-40B4-BE49-F238E27FC236}">
                <a16:creationId xmlns:a16="http://schemas.microsoft.com/office/drawing/2014/main" id="{0CA43321-A4FA-497F-B2E4-2801C4264C93}"/>
              </a:ext>
            </a:extLst>
          </p:cNvPr>
          <p:cNvSpPr>
            <a:spLocks noGrp="1"/>
          </p:cNvSpPr>
          <p:nvPr>
            <p:ph type="title"/>
          </p:nvPr>
        </p:nvSpPr>
        <p:spPr>
          <a:xfrm>
            <a:off x="435529" y="407339"/>
            <a:ext cx="10515600" cy="1325563"/>
          </a:xfrm>
        </p:spPr>
        <p:txBody>
          <a:bodyPr/>
          <a:lstStyle/>
          <a:p>
            <a:r>
              <a:rPr lang="en-US" dirty="0">
                <a:cs typeface="Arial" panose="020B0604020202020204" pitchFamily="34" charset="0"/>
              </a:rPr>
              <a:t>Bystanders</a:t>
            </a:r>
          </a:p>
        </p:txBody>
      </p:sp>
      <p:sp>
        <p:nvSpPr>
          <p:cNvPr id="5" name="Content Placeholder 2">
            <a:extLst>
              <a:ext uri="{FF2B5EF4-FFF2-40B4-BE49-F238E27FC236}">
                <a16:creationId xmlns:a16="http://schemas.microsoft.com/office/drawing/2014/main" id="{837C4DAB-159B-40C3-A604-26D1C2644E98}"/>
              </a:ext>
            </a:extLst>
          </p:cNvPr>
          <p:cNvSpPr txBox="1">
            <a:spLocks/>
          </p:cNvSpPr>
          <p:nvPr/>
        </p:nvSpPr>
        <p:spPr>
          <a:xfrm>
            <a:off x="435529" y="1639158"/>
            <a:ext cx="7504360" cy="34859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buFont typeface="Arial" panose="020B0604020202020204" pitchFamily="34" charset="0"/>
              <a:buChar char="►"/>
            </a:pPr>
            <a:r>
              <a:rPr lang="en-US" sz="2400" dirty="0">
                <a:cs typeface="Arial" panose="020B0604020202020204" pitchFamily="34" charset="0"/>
              </a:rPr>
              <a:t>Often, offensive behavior (verbal and physical) occurs in front of other people. </a:t>
            </a:r>
          </a:p>
          <a:p>
            <a:pPr>
              <a:buClr>
                <a:srgbClr val="00B0F0"/>
              </a:buClr>
              <a:buFont typeface="Arial" panose="020B0604020202020204" pitchFamily="34" charset="0"/>
              <a:buChar char="►"/>
            </a:pPr>
            <a:endParaRPr lang="en-US" sz="2400" dirty="0">
              <a:cs typeface="Arial" panose="020B0604020202020204" pitchFamily="34" charset="0"/>
            </a:endParaRPr>
          </a:p>
          <a:p>
            <a:pPr>
              <a:buClr>
                <a:srgbClr val="00B0F0"/>
              </a:buClr>
              <a:buFont typeface="Arial" panose="020B0604020202020204" pitchFamily="34" charset="0"/>
              <a:buChar char="►"/>
            </a:pPr>
            <a:r>
              <a:rPr lang="en-US" sz="2400" dirty="0">
                <a:cs typeface="Arial" panose="020B0604020202020204" pitchFamily="34" charset="0"/>
              </a:rPr>
              <a:t>Research indicates bystanders are troubled by the improper actions they witness at work.</a:t>
            </a:r>
          </a:p>
          <a:p>
            <a:pPr marL="0" indent="0">
              <a:buClr>
                <a:srgbClr val="00B0F0"/>
              </a:buClr>
              <a:buNone/>
            </a:pPr>
            <a:endParaRPr lang="en-US" sz="2400" dirty="0">
              <a:cs typeface="Arial" panose="020B0604020202020204" pitchFamily="34" charset="0"/>
            </a:endParaRPr>
          </a:p>
          <a:p>
            <a:pPr>
              <a:buClr>
                <a:srgbClr val="00B0F0"/>
              </a:buClr>
              <a:buFont typeface="Arial" panose="020B0604020202020204" pitchFamily="34" charset="0"/>
              <a:buChar char="►"/>
            </a:pPr>
            <a:r>
              <a:rPr lang="en-US" sz="2400" dirty="0">
                <a:cs typeface="Arial" panose="020B0604020202020204" pitchFamily="34" charset="0"/>
              </a:rPr>
              <a:t>Their job satisfaction, loyalty to the organization, production, and work quality all decline while their anxiety and fear increase.</a:t>
            </a:r>
          </a:p>
          <a:p>
            <a:pPr>
              <a:buClr>
                <a:srgbClr val="00B0F0"/>
              </a:buClr>
              <a:buFont typeface="Arial" panose="020B0604020202020204" pitchFamily="34" charset="0"/>
              <a:buChar char="►"/>
            </a:pPr>
            <a:endParaRPr lang="en-US" sz="2400" dirty="0">
              <a:cs typeface="Arial" panose="020B0604020202020204" pitchFamily="34" charset="0"/>
            </a:endParaRPr>
          </a:p>
        </p:txBody>
      </p:sp>
      <p:sp>
        <p:nvSpPr>
          <p:cNvPr id="2" name="Footer Placeholder 4">
            <a:extLst>
              <a:ext uri="{FF2B5EF4-FFF2-40B4-BE49-F238E27FC236}">
                <a16:creationId xmlns:a16="http://schemas.microsoft.com/office/drawing/2014/main" id="{74D352F9-C410-BEE5-E2E0-73A715F36366}"/>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4" name="Picture 3" descr="A logo with a feather in the middle of a circle&#10;&#10;Description automatically generated">
            <a:extLst>
              <a:ext uri="{FF2B5EF4-FFF2-40B4-BE49-F238E27FC236}">
                <a16:creationId xmlns:a16="http://schemas.microsoft.com/office/drawing/2014/main" id="{1F857921-A799-C823-DBBB-E17EB88AF37E}"/>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673775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D789C51B-6ADA-0B57-ED26-E7FB2EEEE5ED}"/>
              </a:ext>
            </a:extLst>
          </p:cNvPr>
          <p:cNvPicPr>
            <a:picLocks noChangeAspect="1"/>
          </p:cNvPicPr>
          <p:nvPr/>
        </p:nvPicPr>
        <p:blipFill>
          <a:blip r:embed="rId2"/>
          <a:stretch>
            <a:fillRect/>
          </a:stretch>
        </p:blipFill>
        <p:spPr>
          <a:xfrm>
            <a:off x="-21880" y="0"/>
            <a:ext cx="12213879" cy="6858000"/>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5CD8D9C5-38E4-4D40-B6E3-EFA17484D3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257644" y="1438738"/>
            <a:ext cx="4469029" cy="2979353"/>
          </a:xfrm>
          <a:prstGeom prst="ellipse">
            <a:avLst/>
          </a:prstGeom>
          <a:ln>
            <a:noFill/>
          </a:ln>
          <a:effectLst>
            <a:softEdge rad="112500"/>
          </a:effectLst>
        </p:spPr>
      </p:pic>
      <p:sp>
        <p:nvSpPr>
          <p:cNvPr id="9" name="Title 8">
            <a:extLst>
              <a:ext uri="{FF2B5EF4-FFF2-40B4-BE49-F238E27FC236}">
                <a16:creationId xmlns:a16="http://schemas.microsoft.com/office/drawing/2014/main" id="{0CA43321-A4FA-497F-B2E4-2801C4264C93}"/>
              </a:ext>
            </a:extLst>
          </p:cNvPr>
          <p:cNvSpPr>
            <a:spLocks noGrp="1"/>
          </p:cNvSpPr>
          <p:nvPr>
            <p:ph type="title"/>
          </p:nvPr>
        </p:nvSpPr>
        <p:spPr>
          <a:xfrm>
            <a:off x="435529" y="407339"/>
            <a:ext cx="10515600" cy="1325563"/>
          </a:xfrm>
        </p:spPr>
        <p:txBody>
          <a:bodyPr/>
          <a:lstStyle/>
          <a:p>
            <a:r>
              <a:rPr lang="en-US" b="1" dirty="0">
                <a:latin typeface="Arial" panose="020B0604020202020204" pitchFamily="34" charset="0"/>
                <a:cs typeface="Arial" panose="020B0604020202020204" pitchFamily="34" charset="0"/>
              </a:rPr>
              <a:t>Bystanders</a:t>
            </a:r>
            <a:r>
              <a:rPr lang="en-US" b="1">
                <a:latin typeface="Arial" panose="020B0604020202020204" pitchFamily="34" charset="0"/>
                <a:cs typeface="Arial" panose="020B0604020202020204" pitchFamily="34" charset="0"/>
              </a:rPr>
              <a:t>, continued</a:t>
            </a:r>
            <a:endParaRPr lang="en-US" b="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837C4DAB-159B-40C3-A604-26D1C2644E98}"/>
              </a:ext>
            </a:extLst>
          </p:cNvPr>
          <p:cNvSpPr txBox="1">
            <a:spLocks/>
          </p:cNvSpPr>
          <p:nvPr/>
        </p:nvSpPr>
        <p:spPr>
          <a:xfrm>
            <a:off x="435529" y="1556733"/>
            <a:ext cx="6888724" cy="3209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buFont typeface="Wingdings 3" panose="05040102010807070707" pitchFamily="18" charset="2"/>
              <a:buChar char="u"/>
            </a:pPr>
            <a:r>
              <a:rPr lang="en-US" sz="2400" dirty="0">
                <a:cs typeface="Arial" panose="020B0604020202020204" pitchFamily="34" charset="0"/>
              </a:rPr>
              <a:t>Bystanders play an important role in the process of creating a respectful workplace.</a:t>
            </a:r>
          </a:p>
          <a:p>
            <a:pPr>
              <a:buClr>
                <a:srgbClr val="00B0F0"/>
              </a:buClr>
              <a:buFont typeface="Wingdings 3" panose="05040102010807070707" pitchFamily="18" charset="2"/>
              <a:buChar char="u"/>
            </a:pPr>
            <a:endParaRPr lang="en-US" sz="2400" dirty="0">
              <a:cs typeface="Arial" panose="020B0604020202020204" pitchFamily="34" charset="0"/>
            </a:endParaRPr>
          </a:p>
          <a:p>
            <a:pPr>
              <a:buClr>
                <a:srgbClr val="00B0F0"/>
              </a:buClr>
              <a:buFont typeface="Wingdings 3" panose="05040102010807070707" pitchFamily="18" charset="2"/>
              <a:buChar char="u"/>
            </a:pPr>
            <a:r>
              <a:rPr lang="en-US" sz="2400" dirty="0">
                <a:cs typeface="Arial" panose="020B0604020202020204" pitchFamily="34" charset="0"/>
              </a:rPr>
              <a:t>Bystanders have the power to help end improper behavior (verbal or physical) by standing up to the “wrongdoer” or reporting him/her to management. </a:t>
            </a:r>
          </a:p>
          <a:p>
            <a:pPr>
              <a:buClr>
                <a:srgbClr val="00B0F0"/>
              </a:buClr>
              <a:buFont typeface="Wingdings 3" panose="05040102010807070707" pitchFamily="18" charset="2"/>
              <a:buChar char="u"/>
            </a:pPr>
            <a:endParaRPr lang="en-US" sz="2400" dirty="0">
              <a:cs typeface="Arial" panose="020B0604020202020204" pitchFamily="34" charset="0"/>
            </a:endParaRPr>
          </a:p>
        </p:txBody>
      </p:sp>
      <p:sp>
        <p:nvSpPr>
          <p:cNvPr id="2" name="TextBox 1">
            <a:extLst>
              <a:ext uri="{FF2B5EF4-FFF2-40B4-BE49-F238E27FC236}">
                <a16:creationId xmlns:a16="http://schemas.microsoft.com/office/drawing/2014/main" id="{24381E69-419A-4080-B190-84AADAFD285F}"/>
              </a:ext>
            </a:extLst>
          </p:cNvPr>
          <p:cNvSpPr txBox="1"/>
          <p:nvPr/>
        </p:nvSpPr>
        <p:spPr>
          <a:xfrm>
            <a:off x="1896773" y="4654936"/>
            <a:ext cx="8398453" cy="646331"/>
          </a:xfrm>
          <a:prstGeom prst="rect">
            <a:avLst/>
          </a:prstGeom>
          <a:noFill/>
        </p:spPr>
        <p:txBody>
          <a:bodyPr wrap="none" rtlCol="0">
            <a:spAutoFit/>
          </a:bodyPr>
          <a:lstStyle/>
          <a:p>
            <a:r>
              <a:rPr lang="en-US" sz="3600" b="1" dirty="0">
                <a:latin typeface="Comic Sans MS" panose="030F0702030302020204" pitchFamily="66" charset="0"/>
              </a:rPr>
              <a:t>So why don’t they use that power…?</a:t>
            </a:r>
          </a:p>
        </p:txBody>
      </p:sp>
      <p:sp>
        <p:nvSpPr>
          <p:cNvPr id="3" name="Footer Placeholder 4">
            <a:extLst>
              <a:ext uri="{FF2B5EF4-FFF2-40B4-BE49-F238E27FC236}">
                <a16:creationId xmlns:a16="http://schemas.microsoft.com/office/drawing/2014/main" id="{6326A501-D6BE-1E87-9784-156061DC1BE7}"/>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4" name="Picture 3" descr="A logo with a feather in the middle of a circle&#10;&#10;Description automatically generated">
            <a:extLst>
              <a:ext uri="{FF2B5EF4-FFF2-40B4-BE49-F238E27FC236}">
                <a16:creationId xmlns:a16="http://schemas.microsoft.com/office/drawing/2014/main" id="{1F398596-ACEA-7A54-932F-17E6F0209298}"/>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8592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yellow border&#10;&#10;Description automatically generated">
            <a:extLst>
              <a:ext uri="{FF2B5EF4-FFF2-40B4-BE49-F238E27FC236}">
                <a16:creationId xmlns:a16="http://schemas.microsoft.com/office/drawing/2014/main" id="{7B081211-6A5F-C7FF-C03E-89EBD8B9F4AD}"/>
              </a:ext>
            </a:extLst>
          </p:cNvPr>
          <p:cNvPicPr>
            <a:picLocks noChangeAspect="1"/>
          </p:cNvPicPr>
          <p:nvPr/>
        </p:nvPicPr>
        <p:blipFill>
          <a:blip r:embed="rId2"/>
          <a:stretch>
            <a:fillRect/>
          </a:stretch>
        </p:blipFill>
        <p:spPr>
          <a:xfrm>
            <a:off x="-21880" y="0"/>
            <a:ext cx="12213879" cy="6858000"/>
          </a:xfrm>
          <a:prstGeom prst="rect">
            <a:avLst/>
          </a:prstGeom>
        </p:spPr>
      </p:pic>
      <p:sp>
        <p:nvSpPr>
          <p:cNvPr id="3" name="Title 2">
            <a:extLst>
              <a:ext uri="{FF2B5EF4-FFF2-40B4-BE49-F238E27FC236}">
                <a16:creationId xmlns:a16="http://schemas.microsoft.com/office/drawing/2014/main" id="{DCA1C05B-DDF7-4205-881F-A3A38B094497}"/>
              </a:ext>
            </a:extLst>
          </p:cNvPr>
          <p:cNvSpPr>
            <a:spLocks noGrp="1"/>
          </p:cNvSpPr>
          <p:nvPr>
            <p:ph type="title"/>
          </p:nvPr>
        </p:nvSpPr>
        <p:spPr/>
        <p:txBody>
          <a:bodyPr>
            <a:normAutofit/>
          </a:bodyPr>
          <a:lstStyle/>
          <a:p>
            <a:r>
              <a:rPr lang="en-US" sz="4000" b="1" dirty="0"/>
              <a:t>Struggle with uncertainty</a:t>
            </a:r>
          </a:p>
        </p:txBody>
      </p:sp>
      <p:pic>
        <p:nvPicPr>
          <p:cNvPr id="6" name="Picture 5" descr="A person posing for a picture&#10;&#10;Description automatically generated">
            <a:extLst>
              <a:ext uri="{FF2B5EF4-FFF2-40B4-BE49-F238E27FC236}">
                <a16:creationId xmlns:a16="http://schemas.microsoft.com/office/drawing/2014/main" id="{8235B0A1-2D2C-4370-96C4-3FD9DD88179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76088" y="1690688"/>
            <a:ext cx="7083192" cy="4720948"/>
          </a:xfrm>
          <a:prstGeom prst="rect">
            <a:avLst/>
          </a:prstGeom>
          <a:effectLst>
            <a:softEdge rad="635000"/>
          </a:effectLst>
        </p:spPr>
      </p:pic>
      <p:sp>
        <p:nvSpPr>
          <p:cNvPr id="2" name="Footer Placeholder 4">
            <a:extLst>
              <a:ext uri="{FF2B5EF4-FFF2-40B4-BE49-F238E27FC236}">
                <a16:creationId xmlns:a16="http://schemas.microsoft.com/office/drawing/2014/main" id="{F68A7B66-FC1A-DF58-9645-78DBF59030D8}"/>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5" name="Picture 4" descr="A logo with a feather in the middle of a circle&#10;&#10;Description automatically generated">
            <a:extLst>
              <a:ext uri="{FF2B5EF4-FFF2-40B4-BE49-F238E27FC236}">
                <a16:creationId xmlns:a16="http://schemas.microsoft.com/office/drawing/2014/main" id="{C0CEFE4E-E125-00AD-7DA7-BF6703588514}"/>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898007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18159E87-0BD6-CA7C-04A1-C524E6600EB3}"/>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1C7FBE58-4D5E-4E6F-A037-C9C11F4C2FA0}"/>
              </a:ext>
            </a:extLst>
          </p:cNvPr>
          <p:cNvSpPr>
            <a:spLocks noGrp="1"/>
          </p:cNvSpPr>
          <p:nvPr>
            <p:ph type="title"/>
          </p:nvPr>
        </p:nvSpPr>
        <p:spPr>
          <a:xfrm>
            <a:off x="838200" y="230901"/>
            <a:ext cx="10515600" cy="1325563"/>
          </a:xfrm>
        </p:spPr>
        <p:txBody>
          <a:bodyPr>
            <a:normAutofit/>
          </a:bodyPr>
          <a:lstStyle/>
          <a:p>
            <a:r>
              <a:rPr lang="en-US" sz="4000" b="1" dirty="0">
                <a:latin typeface="Arial" panose="020B0604020202020204" pitchFamily="34" charset="0"/>
                <a:cs typeface="Arial" panose="020B0604020202020204" pitchFamily="34" charset="0"/>
              </a:rPr>
              <a:t>Fear of retaliation and being targeted</a:t>
            </a:r>
          </a:p>
        </p:txBody>
      </p:sp>
      <p:pic>
        <p:nvPicPr>
          <p:cNvPr id="4" name="Picture 3" descr="A close up of a person&#10;&#10;Description automatically generated">
            <a:extLst>
              <a:ext uri="{FF2B5EF4-FFF2-40B4-BE49-F238E27FC236}">
                <a16:creationId xmlns:a16="http://schemas.microsoft.com/office/drawing/2014/main" id="{A77B6030-0AEF-487E-8BCE-CBFC96F7655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971857" y="880971"/>
            <a:ext cx="7682498" cy="5096057"/>
          </a:xfrm>
          <a:prstGeom prst="rect">
            <a:avLst/>
          </a:prstGeom>
          <a:effectLst>
            <a:softEdge rad="635000"/>
          </a:effectLst>
        </p:spPr>
      </p:pic>
      <p:pic>
        <p:nvPicPr>
          <p:cNvPr id="6" name="Picture 5" descr="A person wearing a suit and tie&#10;&#10;Description automatically generated">
            <a:extLst>
              <a:ext uri="{FF2B5EF4-FFF2-40B4-BE49-F238E27FC236}">
                <a16:creationId xmlns:a16="http://schemas.microsoft.com/office/drawing/2014/main" id="{22830493-B5B4-4B90-ABA0-8BA061781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93" y="3428999"/>
            <a:ext cx="5830063" cy="3109367"/>
          </a:xfrm>
          <a:prstGeom prst="ellipse">
            <a:avLst/>
          </a:prstGeom>
          <a:ln>
            <a:noFill/>
          </a:ln>
          <a:effectLst>
            <a:softEdge rad="112500"/>
          </a:effectLst>
        </p:spPr>
      </p:pic>
      <p:sp>
        <p:nvSpPr>
          <p:cNvPr id="3" name="Footer Placeholder 4">
            <a:extLst>
              <a:ext uri="{FF2B5EF4-FFF2-40B4-BE49-F238E27FC236}">
                <a16:creationId xmlns:a16="http://schemas.microsoft.com/office/drawing/2014/main" id="{66BB4BF0-975B-1575-98DA-21E519B243D6}"/>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7" name="Picture 6" descr="A logo with a feather in the middle of a circle&#10;&#10;Description automatically generated">
            <a:extLst>
              <a:ext uri="{FF2B5EF4-FFF2-40B4-BE49-F238E27FC236}">
                <a16:creationId xmlns:a16="http://schemas.microsoft.com/office/drawing/2014/main" id="{631BF3CD-D8B3-9C86-124C-5442328A539D}"/>
              </a:ext>
            </a:extLst>
          </p:cNvPr>
          <p:cNvPicPr>
            <a:picLocks noChangeAspect="1"/>
          </p:cNvPicPr>
          <p:nvPr/>
        </p:nvPicPr>
        <p:blipFill>
          <a:blip r:embed="rId6"/>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31531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47789BA1-65B9-0BD9-B648-D2F4F7F6D57A}"/>
              </a:ext>
            </a:extLst>
          </p:cNvPr>
          <p:cNvPicPr>
            <a:picLocks noChangeAspect="1"/>
          </p:cNvPicPr>
          <p:nvPr/>
        </p:nvPicPr>
        <p:blipFill>
          <a:blip r:embed="rId2"/>
          <a:stretch>
            <a:fillRect/>
          </a:stretch>
        </p:blipFill>
        <p:spPr>
          <a:xfrm>
            <a:off x="-14944" y="0"/>
            <a:ext cx="12206944" cy="6866406"/>
          </a:xfrm>
          <a:prstGeom prst="rect">
            <a:avLst/>
          </a:prstGeom>
        </p:spPr>
      </p:pic>
      <p:pic>
        <p:nvPicPr>
          <p:cNvPr id="8" name="Picture 7" descr="A collection of logos for a company&#10;&#10;Description automatically generated">
            <a:extLst>
              <a:ext uri="{FF2B5EF4-FFF2-40B4-BE49-F238E27FC236}">
                <a16:creationId xmlns:a16="http://schemas.microsoft.com/office/drawing/2014/main" id="{C663A30C-316C-1E55-C370-77C57DEFF362}"/>
              </a:ext>
            </a:extLst>
          </p:cNvPr>
          <p:cNvPicPr>
            <a:picLocks noChangeAspect="1"/>
          </p:cNvPicPr>
          <p:nvPr/>
        </p:nvPicPr>
        <p:blipFill rotWithShape="1">
          <a:blip r:embed="rId3">
            <a:extLst>
              <a:ext uri="{28A0092B-C50C-407E-A947-70E740481C1C}">
                <a14:useLocalDpi xmlns:a14="http://schemas.microsoft.com/office/drawing/2010/main" val="0"/>
              </a:ext>
            </a:extLst>
          </a:blip>
          <a:srcRect l="9764" t="21448" r="15549" b="29302"/>
          <a:stretch/>
        </p:blipFill>
        <p:spPr>
          <a:xfrm>
            <a:off x="5144499" y="2675681"/>
            <a:ext cx="6256735" cy="3094337"/>
          </a:xfrm>
          <a:prstGeom prst="rect">
            <a:avLst/>
          </a:prstGeom>
          <a:ln w="76200">
            <a:solidFill>
              <a:schemeClr val="accent1"/>
            </a:solidFill>
          </a:ln>
        </p:spPr>
      </p:pic>
      <p:sp>
        <p:nvSpPr>
          <p:cNvPr id="2" name="Title 1">
            <a:extLst>
              <a:ext uri="{FF2B5EF4-FFF2-40B4-BE49-F238E27FC236}">
                <a16:creationId xmlns:a16="http://schemas.microsoft.com/office/drawing/2014/main" id="{4A5DE990-26F5-03BC-97AA-055D7D81DFE3}"/>
              </a:ext>
            </a:extLst>
          </p:cNvPr>
          <p:cNvSpPr>
            <a:spLocks noGrp="1"/>
          </p:cNvSpPr>
          <p:nvPr>
            <p:ph type="title"/>
          </p:nvPr>
        </p:nvSpPr>
        <p:spPr/>
        <p:txBody>
          <a:bodyPr/>
          <a:lstStyle/>
          <a:p>
            <a:r>
              <a:rPr lang="en-US" b="1" dirty="0">
                <a:solidFill>
                  <a:schemeClr val="tx1"/>
                </a:solidFill>
              </a:rPr>
              <a:t>Max Muller</a:t>
            </a:r>
            <a:r>
              <a:rPr lang="en-US" dirty="0">
                <a:solidFill>
                  <a:schemeClr val="tx1"/>
                </a:solidFill>
              </a:rPr>
              <a:t>, </a:t>
            </a:r>
            <a:r>
              <a:rPr lang="en-US" sz="2800" dirty="0">
                <a:solidFill>
                  <a:schemeClr val="tx1"/>
                </a:solidFill>
              </a:rPr>
              <a:t>JD, THRP</a:t>
            </a:r>
          </a:p>
        </p:txBody>
      </p:sp>
      <p:sp>
        <p:nvSpPr>
          <p:cNvPr id="4" name="Content Placeholder 3">
            <a:extLst>
              <a:ext uri="{FF2B5EF4-FFF2-40B4-BE49-F238E27FC236}">
                <a16:creationId xmlns:a16="http://schemas.microsoft.com/office/drawing/2014/main" id="{F2FB97AD-2B79-2D76-A3B3-449FA3415883}"/>
              </a:ext>
            </a:extLst>
          </p:cNvPr>
          <p:cNvSpPr>
            <a:spLocks noGrp="1"/>
          </p:cNvSpPr>
          <p:nvPr>
            <p:ph sz="half" idx="2"/>
          </p:nvPr>
        </p:nvSpPr>
        <p:spPr>
          <a:xfrm>
            <a:off x="5764033" y="2115841"/>
            <a:ext cx="5181600" cy="611692"/>
          </a:xfrm>
        </p:spPr>
        <p:txBody>
          <a:bodyPr>
            <a:normAutofit/>
          </a:bodyPr>
          <a:lstStyle/>
          <a:p>
            <a:pPr marL="0" indent="0" algn="ctr">
              <a:buNone/>
            </a:pPr>
            <a:r>
              <a:rPr lang="en-US" sz="2400" b="1" dirty="0"/>
              <a:t>TMP – A collaboration</a:t>
            </a:r>
          </a:p>
        </p:txBody>
      </p:sp>
      <p:sp>
        <p:nvSpPr>
          <p:cNvPr id="6" name="TextBox 5">
            <a:extLst>
              <a:ext uri="{FF2B5EF4-FFF2-40B4-BE49-F238E27FC236}">
                <a16:creationId xmlns:a16="http://schemas.microsoft.com/office/drawing/2014/main" id="{3942BF45-5919-1F40-E786-9971215B64C5}"/>
              </a:ext>
            </a:extLst>
          </p:cNvPr>
          <p:cNvSpPr txBox="1"/>
          <p:nvPr/>
        </p:nvSpPr>
        <p:spPr>
          <a:xfrm>
            <a:off x="646111" y="1318318"/>
            <a:ext cx="10869891" cy="954107"/>
          </a:xfrm>
          <a:prstGeom prst="rect">
            <a:avLst/>
          </a:prstGeom>
          <a:noFill/>
        </p:spPr>
        <p:txBody>
          <a:bodyPr wrap="square">
            <a:spAutoFit/>
          </a:bodyPr>
          <a:lstStyle/>
          <a:p>
            <a:pPr marL="0" indent="0">
              <a:buNone/>
            </a:pPr>
            <a:r>
              <a:rPr lang="en-US" sz="2800" b="1" dirty="0"/>
              <a:t>Visit Max at the Tribal Management Professional Certification (TMP) Table</a:t>
            </a:r>
          </a:p>
        </p:txBody>
      </p:sp>
      <p:pic>
        <p:nvPicPr>
          <p:cNvPr id="10" name="Picture 9" descr="A logo with text and a feather&#10;&#10;Description automatically generated">
            <a:extLst>
              <a:ext uri="{FF2B5EF4-FFF2-40B4-BE49-F238E27FC236}">
                <a16:creationId xmlns:a16="http://schemas.microsoft.com/office/drawing/2014/main" id="{E1A742F4-EEDC-8C94-FBC8-63201801E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21574"/>
            <a:ext cx="5092535" cy="5092535"/>
          </a:xfrm>
          <a:prstGeom prst="rect">
            <a:avLst/>
          </a:prstGeom>
        </p:spPr>
      </p:pic>
    </p:spTree>
    <p:extLst>
      <p:ext uri="{BB962C8B-B14F-4D97-AF65-F5344CB8AC3E}">
        <p14:creationId xmlns:p14="http://schemas.microsoft.com/office/powerpoint/2010/main" val="184853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7BBE8B2D-7EBF-E1FE-350C-46DD5B70DAC5}"/>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8B2BB6E1-74AA-4D7F-897B-B4DFAD1620A7}"/>
              </a:ext>
            </a:extLst>
          </p:cNvPr>
          <p:cNvSpPr>
            <a:spLocks noGrp="1"/>
          </p:cNvSpPr>
          <p:nvPr>
            <p:ph type="title"/>
          </p:nvPr>
        </p:nvSpPr>
        <p:spPr>
          <a:xfrm>
            <a:off x="838200" y="79237"/>
            <a:ext cx="10515600" cy="1325563"/>
          </a:xfrm>
        </p:spPr>
        <p:txBody>
          <a:bodyPr/>
          <a:lstStyle/>
          <a:p>
            <a:r>
              <a:rPr lang="en-US" b="1" dirty="0"/>
              <a:t>Peer Pressure to remain silent</a:t>
            </a:r>
          </a:p>
        </p:txBody>
      </p:sp>
      <p:pic>
        <p:nvPicPr>
          <p:cNvPr id="4" name="Picture 3" descr="A picture containing person, clothing, outdoor, tree&#10;&#10;Description automatically generated">
            <a:extLst>
              <a:ext uri="{FF2B5EF4-FFF2-40B4-BE49-F238E27FC236}">
                <a16:creationId xmlns:a16="http://schemas.microsoft.com/office/drawing/2014/main" id="{A7ADB14A-0041-4F1E-91A2-2FC677F2D86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53632"/>
          <a:stretch/>
        </p:blipFill>
        <p:spPr>
          <a:xfrm rot="431789">
            <a:off x="1362915" y="1080224"/>
            <a:ext cx="4560245" cy="5643361"/>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635000"/>
          </a:effectLst>
        </p:spPr>
      </p:pic>
      <p:pic>
        <p:nvPicPr>
          <p:cNvPr id="6" name="Picture 5" descr="A picture containing outdoor, grass, person&#10;&#10;Description automatically generated">
            <a:extLst>
              <a:ext uri="{FF2B5EF4-FFF2-40B4-BE49-F238E27FC236}">
                <a16:creationId xmlns:a16="http://schemas.microsoft.com/office/drawing/2014/main" id="{E4A3A27D-D033-43A5-82FE-9764E402F58C}"/>
              </a:ext>
            </a:extLst>
          </p:cNvPr>
          <p:cNvPicPr>
            <a:picLocks noChangeAspect="1"/>
          </p:cNvPicPr>
          <p:nvPr/>
        </p:nvPicPr>
        <p:blipFill rotWithShape="1">
          <a:blip r:embed="rId5">
            <a:extLst>
              <a:ext uri="{28A0092B-C50C-407E-A947-70E740481C1C}">
                <a14:useLocalDpi xmlns:a14="http://schemas.microsoft.com/office/drawing/2010/main" val="0"/>
              </a:ext>
            </a:extLst>
          </a:blip>
          <a:srcRect l="1" r="40730" b="43853"/>
          <a:stretch/>
        </p:blipFill>
        <p:spPr>
          <a:xfrm flipH="1">
            <a:off x="4495299" y="984188"/>
            <a:ext cx="6858501" cy="5310494"/>
          </a:xfrm>
          <a:prstGeom prst="rect">
            <a:avLst/>
          </a:prstGeom>
          <a:effectLst>
            <a:softEdge rad="635000"/>
          </a:effectLst>
        </p:spPr>
      </p:pic>
      <p:pic>
        <p:nvPicPr>
          <p:cNvPr id="3" name="Picture 2" descr="A logo with a feather in the middle of a circle&#10;&#10;Description automatically generated">
            <a:extLst>
              <a:ext uri="{FF2B5EF4-FFF2-40B4-BE49-F238E27FC236}">
                <a16:creationId xmlns:a16="http://schemas.microsoft.com/office/drawing/2014/main" id="{37C7B141-2943-2B90-4D27-6614A9C8A8CF}"/>
              </a:ext>
            </a:extLst>
          </p:cNvPr>
          <p:cNvPicPr>
            <a:picLocks noChangeAspect="1"/>
          </p:cNvPicPr>
          <p:nvPr/>
        </p:nvPicPr>
        <p:blipFill>
          <a:blip r:embed="rId6"/>
          <a:stretch>
            <a:fillRect/>
          </a:stretch>
        </p:blipFill>
        <p:spPr>
          <a:xfrm>
            <a:off x="11286860" y="6083929"/>
            <a:ext cx="651147" cy="591508"/>
          </a:xfrm>
          <a:prstGeom prst="rect">
            <a:avLst/>
          </a:prstGeom>
        </p:spPr>
      </p:pic>
      <p:sp>
        <p:nvSpPr>
          <p:cNvPr id="7" name="Footer Placeholder 4">
            <a:extLst>
              <a:ext uri="{FF2B5EF4-FFF2-40B4-BE49-F238E27FC236}">
                <a16:creationId xmlns:a16="http://schemas.microsoft.com/office/drawing/2014/main" id="{DACBC0A4-0C2C-9D47-5673-9CEB8C8010A9}"/>
              </a:ext>
            </a:extLst>
          </p:cNvPr>
          <p:cNvSpPr txBox="1">
            <a:spLocks/>
          </p:cNvSpPr>
          <p:nvPr/>
        </p:nvSpPr>
        <p:spPr>
          <a:xfrm>
            <a:off x="253993"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spTree>
    <p:extLst>
      <p:ext uri="{BB962C8B-B14F-4D97-AF65-F5344CB8AC3E}">
        <p14:creationId xmlns:p14="http://schemas.microsoft.com/office/powerpoint/2010/main" val="384100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70DFA008-10DC-6726-734F-1AFD23E9F1C0}"/>
              </a:ext>
            </a:extLst>
          </p:cNvPr>
          <p:cNvPicPr>
            <a:picLocks noChangeAspect="1"/>
          </p:cNvPicPr>
          <p:nvPr/>
        </p:nvPicPr>
        <p:blipFill>
          <a:blip r:embed="rId2"/>
          <a:stretch>
            <a:fillRect/>
          </a:stretch>
        </p:blipFill>
        <p:spPr>
          <a:xfrm>
            <a:off x="-21880" y="0"/>
            <a:ext cx="12213879" cy="6858000"/>
          </a:xfrm>
          <a:prstGeom prst="rect">
            <a:avLst/>
          </a:prstGeom>
        </p:spPr>
      </p:pic>
      <p:pic>
        <p:nvPicPr>
          <p:cNvPr id="6" name="Picture 5" descr="A statue of a person&#10;&#10;Description automatically generated">
            <a:extLst>
              <a:ext uri="{FF2B5EF4-FFF2-40B4-BE49-F238E27FC236}">
                <a16:creationId xmlns:a16="http://schemas.microsoft.com/office/drawing/2014/main" id="{2D140C8D-8883-4E0F-9A01-DAAD70B80B5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319655"/>
            <a:ext cx="12192000" cy="5085627"/>
          </a:xfrm>
          <a:prstGeom prst="rect">
            <a:avLst/>
          </a:prstGeom>
        </p:spPr>
      </p:pic>
      <p:sp>
        <p:nvSpPr>
          <p:cNvPr id="2" name="Title 1">
            <a:extLst>
              <a:ext uri="{FF2B5EF4-FFF2-40B4-BE49-F238E27FC236}">
                <a16:creationId xmlns:a16="http://schemas.microsoft.com/office/drawing/2014/main" id="{109BEF43-3717-4F97-8472-0237B110102E}"/>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I don’t want to get involved</a:t>
            </a:r>
          </a:p>
        </p:txBody>
      </p:sp>
      <p:sp>
        <p:nvSpPr>
          <p:cNvPr id="3" name="Content Placeholder 2">
            <a:extLst>
              <a:ext uri="{FF2B5EF4-FFF2-40B4-BE49-F238E27FC236}">
                <a16:creationId xmlns:a16="http://schemas.microsoft.com/office/drawing/2014/main" id="{3904F659-CE5F-4158-B752-CED56D32C641}"/>
              </a:ext>
            </a:extLst>
          </p:cNvPr>
          <p:cNvSpPr>
            <a:spLocks noGrp="1"/>
          </p:cNvSpPr>
          <p:nvPr>
            <p:ph idx="1"/>
          </p:nvPr>
        </p:nvSpPr>
        <p:spPr>
          <a:xfrm>
            <a:off x="6615590" y="1557677"/>
            <a:ext cx="5167618" cy="4351338"/>
          </a:xfrm>
        </p:spPr>
        <p:txBody>
          <a:bodyPr>
            <a:normAutofit/>
          </a:bodyPr>
          <a:lstStyle/>
          <a:p>
            <a:pPr marL="0" indent="0">
              <a:buNone/>
            </a:pPr>
            <a:r>
              <a:rPr lang="en-US" b="1" dirty="0">
                <a:latin typeface="+mn-lt"/>
                <a:cs typeface="Arial" panose="020B0604020202020204" pitchFamily="34" charset="0"/>
              </a:rPr>
              <a:t>In the End, we will remember not the words of our enemies but the silence of our friends.</a:t>
            </a:r>
          </a:p>
          <a:p>
            <a:pPr marL="0" indent="0" algn="r">
              <a:buNone/>
            </a:pPr>
            <a:r>
              <a:rPr lang="en-US" dirty="0">
                <a:latin typeface="+mn-lt"/>
              </a:rPr>
              <a:t>Martin Luther King, Jr.</a:t>
            </a:r>
          </a:p>
        </p:txBody>
      </p:sp>
      <p:sp>
        <p:nvSpPr>
          <p:cNvPr id="4" name="Footer Placeholder 4">
            <a:extLst>
              <a:ext uri="{FF2B5EF4-FFF2-40B4-BE49-F238E27FC236}">
                <a16:creationId xmlns:a16="http://schemas.microsoft.com/office/drawing/2014/main" id="{A1A58B3F-544E-BAD2-E21D-B7955C824F7B}"/>
              </a:ext>
            </a:extLst>
          </p:cNvPr>
          <p:cNvSpPr txBox="1">
            <a:spLocks/>
          </p:cNvSpPr>
          <p:nvPr/>
        </p:nvSpPr>
        <p:spPr>
          <a:xfrm>
            <a:off x="195404" y="640528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7" name="Picture 6" descr="A logo with a feather in the middle of a circle&#10;&#10;Description automatically generated">
            <a:extLst>
              <a:ext uri="{FF2B5EF4-FFF2-40B4-BE49-F238E27FC236}">
                <a16:creationId xmlns:a16="http://schemas.microsoft.com/office/drawing/2014/main" id="{29786D08-5D64-6676-F73E-158649E0F652}"/>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63535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4D12DC8F-BCC1-5AD7-6704-4F716C4864B9}"/>
              </a:ext>
            </a:extLst>
          </p:cNvPr>
          <p:cNvPicPr>
            <a:picLocks noChangeAspect="1"/>
          </p:cNvPicPr>
          <p:nvPr/>
        </p:nvPicPr>
        <p:blipFill>
          <a:blip r:embed="rId2"/>
          <a:stretch>
            <a:fillRect/>
          </a:stretch>
        </p:blipFill>
        <p:spPr>
          <a:xfrm>
            <a:off x="-21880" y="0"/>
            <a:ext cx="12213879" cy="6858000"/>
          </a:xfrm>
          <a:prstGeom prst="rect">
            <a:avLst/>
          </a:prstGeom>
        </p:spPr>
      </p:pic>
      <p:sp>
        <p:nvSpPr>
          <p:cNvPr id="4" name="Title 3">
            <a:extLst>
              <a:ext uri="{FF2B5EF4-FFF2-40B4-BE49-F238E27FC236}">
                <a16:creationId xmlns:a16="http://schemas.microsoft.com/office/drawing/2014/main" id="{EAD8D76D-F597-2EC0-D22C-A7A72DF188E3}"/>
              </a:ext>
            </a:extLst>
          </p:cNvPr>
          <p:cNvSpPr>
            <a:spLocks noGrp="1"/>
          </p:cNvSpPr>
          <p:nvPr>
            <p:ph type="title"/>
          </p:nvPr>
        </p:nvSpPr>
        <p:spPr>
          <a:xfrm>
            <a:off x="1672230" y="1041149"/>
            <a:ext cx="8825657" cy="3772445"/>
          </a:xfrm>
        </p:spPr>
        <p:txBody>
          <a:bodyPr/>
          <a:lstStyle/>
          <a:p>
            <a:pPr algn="ctr"/>
            <a:r>
              <a:rPr lang="en-US" sz="6000" b="1" dirty="0">
                <a:effectLst/>
                <a:ea typeface="Calibri" panose="020F0502020204030204" pitchFamily="34" charset="0"/>
                <a:cs typeface="Times New Roman" panose="02020603050405020304" pitchFamily="18" charset="0"/>
              </a:rPr>
              <a:t>IDENTIFYING AND EVALUATING WORKPLACE VIOLENCE HAZARDS</a:t>
            </a:r>
            <a:endParaRPr lang="en-US" sz="6000" b="1" dirty="0"/>
          </a:p>
        </p:txBody>
      </p:sp>
      <p:sp>
        <p:nvSpPr>
          <p:cNvPr id="2" name="Footer Placeholder 4">
            <a:extLst>
              <a:ext uri="{FF2B5EF4-FFF2-40B4-BE49-F238E27FC236}">
                <a16:creationId xmlns:a16="http://schemas.microsoft.com/office/drawing/2014/main" id="{F9C4A0E3-43B0-AADC-510B-9817E393D1B8}"/>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3" name="Picture 2" descr="A logo with a feather in the middle of a circle&#10;&#10;Description automatically generated">
            <a:extLst>
              <a:ext uri="{FF2B5EF4-FFF2-40B4-BE49-F238E27FC236}">
                <a16:creationId xmlns:a16="http://schemas.microsoft.com/office/drawing/2014/main" id="{49D5A07B-E61E-7BDF-D8ED-42D18D97207B}"/>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124317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9C7BC299-3DA3-71DC-4610-DE30950282FA}"/>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5721EDD-59E2-78D1-60EC-24D7D0A843B9}"/>
              </a:ext>
            </a:extLst>
          </p:cNvPr>
          <p:cNvSpPr>
            <a:spLocks noGrp="1"/>
          </p:cNvSpPr>
          <p:nvPr>
            <p:ph type="title"/>
          </p:nvPr>
        </p:nvSpPr>
        <p:spPr/>
        <p:txBody>
          <a:bodyPr/>
          <a:lstStyle/>
          <a:p>
            <a:r>
              <a:rPr lang="en-US" dirty="0"/>
              <a:t>Preparing to Draft the Balance </a:t>
            </a:r>
            <a:br>
              <a:rPr lang="en-US" dirty="0"/>
            </a:br>
            <a:r>
              <a:rPr lang="en-US" dirty="0"/>
              <a:t>of the Plan</a:t>
            </a:r>
          </a:p>
        </p:txBody>
      </p:sp>
      <p:sp>
        <p:nvSpPr>
          <p:cNvPr id="3" name="Content Placeholder 2">
            <a:extLst>
              <a:ext uri="{FF2B5EF4-FFF2-40B4-BE49-F238E27FC236}">
                <a16:creationId xmlns:a16="http://schemas.microsoft.com/office/drawing/2014/main" id="{32B4F8DF-FF78-6AC9-8CF8-BCFAC97372DC}"/>
              </a:ext>
            </a:extLst>
          </p:cNvPr>
          <p:cNvSpPr>
            <a:spLocks noGrp="1"/>
          </p:cNvSpPr>
          <p:nvPr>
            <p:ph idx="1"/>
          </p:nvPr>
        </p:nvSpPr>
        <p:spPr/>
        <p:txBody>
          <a:bodyPr>
            <a:normAutofit/>
          </a:bodyPr>
          <a:lstStyle/>
          <a:p>
            <a:r>
              <a:rPr lang="en-US" dirty="0"/>
              <a:t>How can you plan the following elements of a WAVPP without knowing what to plan around: Coordination, Emergency Response, Incident Response, Compliance, Communication, Training…?</a:t>
            </a:r>
          </a:p>
          <a:p>
            <a:endParaRPr lang="en-US" dirty="0"/>
          </a:p>
          <a:p>
            <a:r>
              <a:rPr lang="en-US" dirty="0"/>
              <a:t>Identify the types of aggression and violence you are most likely to encounter in YOUR workplaces.</a:t>
            </a:r>
          </a:p>
        </p:txBody>
      </p:sp>
      <p:sp>
        <p:nvSpPr>
          <p:cNvPr id="4" name="Footer Placeholder 4">
            <a:extLst>
              <a:ext uri="{FF2B5EF4-FFF2-40B4-BE49-F238E27FC236}">
                <a16:creationId xmlns:a16="http://schemas.microsoft.com/office/drawing/2014/main" id="{1C5ED9BE-7BA2-6997-C24C-929F48E61F98}"/>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8DE383F9-921B-A946-C09D-C62DF81D5C4A}"/>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821274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yellow border&#10;&#10;Description automatically generated">
            <a:extLst>
              <a:ext uri="{FF2B5EF4-FFF2-40B4-BE49-F238E27FC236}">
                <a16:creationId xmlns:a16="http://schemas.microsoft.com/office/drawing/2014/main" id="{D049E527-4DC6-AF5F-AA5A-A2CB6A36859B}"/>
              </a:ext>
            </a:extLst>
          </p:cNvPr>
          <p:cNvPicPr>
            <a:picLocks noChangeAspect="1"/>
          </p:cNvPicPr>
          <p:nvPr/>
        </p:nvPicPr>
        <p:blipFill>
          <a:blip r:embed="rId2"/>
          <a:stretch>
            <a:fillRect/>
          </a:stretch>
        </p:blipFill>
        <p:spPr>
          <a:xfrm>
            <a:off x="-21880" y="0"/>
            <a:ext cx="12213879" cy="6858000"/>
          </a:xfrm>
          <a:prstGeom prst="rect">
            <a:avLst/>
          </a:prstGeom>
        </p:spPr>
      </p:pic>
      <p:sp>
        <p:nvSpPr>
          <p:cNvPr id="12" name="Title 11">
            <a:extLst>
              <a:ext uri="{FF2B5EF4-FFF2-40B4-BE49-F238E27FC236}">
                <a16:creationId xmlns:a16="http://schemas.microsoft.com/office/drawing/2014/main" id="{CCD22633-C6B7-8725-F60A-B2F5B3021D6F}"/>
              </a:ext>
            </a:extLst>
          </p:cNvPr>
          <p:cNvSpPr>
            <a:spLocks noGrp="1"/>
          </p:cNvSpPr>
          <p:nvPr>
            <p:ph type="title"/>
          </p:nvPr>
        </p:nvSpPr>
        <p:spPr/>
        <p:txBody>
          <a:bodyPr>
            <a:normAutofit/>
          </a:bodyPr>
          <a:lstStyle/>
          <a:p>
            <a:r>
              <a:rPr lang="en-US" dirty="0"/>
              <a:t>Inspections</a:t>
            </a:r>
          </a:p>
        </p:txBody>
      </p:sp>
      <p:sp>
        <p:nvSpPr>
          <p:cNvPr id="13" name="Content Placeholder 12">
            <a:extLst>
              <a:ext uri="{FF2B5EF4-FFF2-40B4-BE49-F238E27FC236}">
                <a16:creationId xmlns:a16="http://schemas.microsoft.com/office/drawing/2014/main" id="{49FD6122-68B2-CBA6-F659-36D4862A9713}"/>
              </a:ext>
            </a:extLst>
          </p:cNvPr>
          <p:cNvSpPr>
            <a:spLocks noGrp="1"/>
          </p:cNvSpPr>
          <p:nvPr>
            <p:ph idx="1"/>
          </p:nvPr>
        </p:nvSpPr>
        <p:spPr>
          <a:xfrm>
            <a:off x="750227" y="1331259"/>
            <a:ext cx="10901583" cy="4195481"/>
          </a:xfrm>
        </p:spPr>
        <p:txBody>
          <a:bodyPr>
            <a:normAutofit fontScale="92500" lnSpcReduction="20000"/>
          </a:bodyPr>
          <a:lstStyle/>
          <a:p>
            <a:r>
              <a:rPr lang="en-US" dirty="0"/>
              <a:t>Scheduled Periodic Inspections:</a:t>
            </a:r>
          </a:p>
          <a:p>
            <a:pPr marL="0" indent="0">
              <a:buNone/>
            </a:pPr>
            <a:endParaRPr lang="en-US" dirty="0"/>
          </a:p>
          <a:p>
            <a:pPr lvl="1"/>
            <a:r>
              <a:rPr lang="en-US" dirty="0"/>
              <a:t>Initial Inspection: When WVPP established there must be a comprehensive inspection of the workplace to identify potential workplace violence hazards.  </a:t>
            </a:r>
          </a:p>
          <a:p>
            <a:pPr marL="457200" lvl="1" indent="0">
              <a:buNone/>
            </a:pPr>
            <a:endParaRPr lang="en-US" dirty="0"/>
          </a:p>
          <a:p>
            <a:pPr lvl="1"/>
            <a:r>
              <a:rPr lang="en-US" dirty="0"/>
              <a:t>Periodic Inspections: Scheduled inspections must be conducted at regular intervals to ensure that workplace violence hazards are continuously monitored and addressed. </a:t>
            </a:r>
          </a:p>
          <a:p>
            <a:pPr marL="457200" lvl="1" indent="0">
              <a:buNone/>
            </a:pPr>
            <a:endParaRPr lang="en-US" dirty="0"/>
          </a:p>
          <a:p>
            <a:pPr lvl="2"/>
            <a:r>
              <a:rPr lang="en-US" dirty="0"/>
              <a:t>The frequency of these inspections will be determined based on the nature of the worksite and its potential hazards.</a:t>
            </a:r>
          </a:p>
          <a:p>
            <a:endParaRPr lang="en-US" dirty="0"/>
          </a:p>
        </p:txBody>
      </p:sp>
      <p:sp>
        <p:nvSpPr>
          <p:cNvPr id="2" name="Footer Placeholder 4">
            <a:extLst>
              <a:ext uri="{FF2B5EF4-FFF2-40B4-BE49-F238E27FC236}">
                <a16:creationId xmlns:a16="http://schemas.microsoft.com/office/drawing/2014/main" id="{AE46A016-543C-8A6C-203E-EC7E58D9825F}"/>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3" name="Picture 2" descr="A logo with a feather in the middle of a circle&#10;&#10;Description automatically generated">
            <a:extLst>
              <a:ext uri="{FF2B5EF4-FFF2-40B4-BE49-F238E27FC236}">
                <a16:creationId xmlns:a16="http://schemas.microsoft.com/office/drawing/2014/main" id="{E26ABC57-7DF8-44F6-7440-BBCA51FD3BD9}"/>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949690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F3171368-FC9E-1627-08C1-2F11D15098D6}"/>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6B78AC1C-B60F-8D47-0720-5C3545E4AC9E}"/>
              </a:ext>
            </a:extLst>
          </p:cNvPr>
          <p:cNvSpPr>
            <a:spLocks noGrp="1"/>
          </p:cNvSpPr>
          <p:nvPr>
            <p:ph type="title"/>
          </p:nvPr>
        </p:nvSpPr>
        <p:spPr/>
        <p:txBody>
          <a:bodyPr/>
          <a:lstStyle/>
          <a:p>
            <a:r>
              <a:rPr lang="en-US" dirty="0"/>
              <a:t>Applying Analytics – Risk Analysis</a:t>
            </a:r>
          </a:p>
        </p:txBody>
      </p:sp>
      <p:pic>
        <p:nvPicPr>
          <p:cNvPr id="6" name="Picture 5">
            <a:extLst>
              <a:ext uri="{FF2B5EF4-FFF2-40B4-BE49-F238E27FC236}">
                <a16:creationId xmlns:a16="http://schemas.microsoft.com/office/drawing/2014/main" id="{985528EB-0B00-5DE6-7874-57F81CA5F464}"/>
              </a:ext>
            </a:extLst>
          </p:cNvPr>
          <p:cNvPicPr>
            <a:picLocks noChangeAspect="1"/>
          </p:cNvPicPr>
          <p:nvPr/>
        </p:nvPicPr>
        <p:blipFill>
          <a:blip r:embed="rId3"/>
          <a:stretch>
            <a:fillRect/>
          </a:stretch>
        </p:blipFill>
        <p:spPr>
          <a:xfrm>
            <a:off x="805758" y="1560725"/>
            <a:ext cx="9901390" cy="4632459"/>
          </a:xfrm>
          <a:prstGeom prst="rect">
            <a:avLst/>
          </a:prstGeom>
        </p:spPr>
      </p:pic>
      <p:sp>
        <p:nvSpPr>
          <p:cNvPr id="3" name="Footer Placeholder 4">
            <a:extLst>
              <a:ext uri="{FF2B5EF4-FFF2-40B4-BE49-F238E27FC236}">
                <a16:creationId xmlns:a16="http://schemas.microsoft.com/office/drawing/2014/main" id="{BFB9A266-AE87-625C-81F8-AEC699E8D03F}"/>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4" name="Picture 3" descr="A logo with a feather in the middle of a circle&#10;&#10;Description automatically generated">
            <a:extLst>
              <a:ext uri="{FF2B5EF4-FFF2-40B4-BE49-F238E27FC236}">
                <a16:creationId xmlns:a16="http://schemas.microsoft.com/office/drawing/2014/main" id="{D7B3CC7F-3323-B61A-F12F-39721333D572}"/>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551466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11802F4D-CCE9-6D58-D374-4BF213C9BFA1}"/>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5E2FA58F-28AD-6AAC-AE29-53ECF77222B4}"/>
              </a:ext>
            </a:extLst>
          </p:cNvPr>
          <p:cNvSpPr>
            <a:spLocks noGrp="1"/>
          </p:cNvSpPr>
          <p:nvPr>
            <p:ph type="title"/>
          </p:nvPr>
        </p:nvSpPr>
        <p:spPr/>
        <p:txBody>
          <a:bodyPr/>
          <a:lstStyle/>
          <a:p>
            <a:r>
              <a:rPr lang="en-US" dirty="0"/>
              <a:t>Hazard Profile Worksheet</a:t>
            </a:r>
          </a:p>
        </p:txBody>
      </p:sp>
      <p:pic>
        <p:nvPicPr>
          <p:cNvPr id="6" name="Picture 5">
            <a:extLst>
              <a:ext uri="{FF2B5EF4-FFF2-40B4-BE49-F238E27FC236}">
                <a16:creationId xmlns:a16="http://schemas.microsoft.com/office/drawing/2014/main" id="{5BD359F5-5DBF-9203-711B-70BB124A5B6A}"/>
              </a:ext>
            </a:extLst>
          </p:cNvPr>
          <p:cNvPicPr>
            <a:picLocks noChangeAspect="1"/>
          </p:cNvPicPr>
          <p:nvPr/>
        </p:nvPicPr>
        <p:blipFill rotWithShape="1">
          <a:blip r:embed="rId3"/>
          <a:srcRect l="10318" t="12722" r="3882" b="13761"/>
          <a:stretch/>
        </p:blipFill>
        <p:spPr>
          <a:xfrm>
            <a:off x="3707934" y="1284393"/>
            <a:ext cx="4613945" cy="5116203"/>
          </a:xfrm>
          <a:prstGeom prst="rect">
            <a:avLst/>
          </a:prstGeom>
          <a:ln>
            <a:solidFill>
              <a:schemeClr val="tx1"/>
            </a:solidFill>
          </a:ln>
        </p:spPr>
      </p:pic>
      <p:sp>
        <p:nvSpPr>
          <p:cNvPr id="3" name="Footer Placeholder 4">
            <a:extLst>
              <a:ext uri="{FF2B5EF4-FFF2-40B4-BE49-F238E27FC236}">
                <a16:creationId xmlns:a16="http://schemas.microsoft.com/office/drawing/2014/main" id="{206556D6-8A05-E482-C38B-41B26203E6FF}"/>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4" name="Picture 3" descr="A logo with a feather in the middle of a circle&#10;&#10;Description automatically generated">
            <a:extLst>
              <a:ext uri="{FF2B5EF4-FFF2-40B4-BE49-F238E27FC236}">
                <a16:creationId xmlns:a16="http://schemas.microsoft.com/office/drawing/2014/main" id="{9F85D414-C841-7E73-1BF0-9A1035440EC5}"/>
              </a:ext>
            </a:extLst>
          </p:cNvPr>
          <p:cNvPicPr>
            <a:picLocks noChangeAspect="1"/>
          </p:cNvPicPr>
          <p:nvPr/>
        </p:nvPicPr>
        <p:blipFill>
          <a:blip r:embed="rId4"/>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21095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5513D16E-364D-3166-2BE9-B1575E4A7F0D}"/>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33ADE2B4-675F-1E8D-8A2E-6B871A825DDA}"/>
              </a:ext>
            </a:extLst>
          </p:cNvPr>
          <p:cNvSpPr>
            <a:spLocks noGrp="1"/>
          </p:cNvSpPr>
          <p:nvPr>
            <p:ph type="title"/>
          </p:nvPr>
        </p:nvSpPr>
        <p:spPr/>
        <p:txBody>
          <a:bodyPr/>
          <a:lstStyle/>
          <a:p>
            <a:r>
              <a:rPr lang="en-US" dirty="0"/>
              <a:t>Inspections</a:t>
            </a:r>
          </a:p>
        </p:txBody>
      </p:sp>
      <p:sp>
        <p:nvSpPr>
          <p:cNvPr id="3" name="Content Placeholder 2">
            <a:extLst>
              <a:ext uri="{FF2B5EF4-FFF2-40B4-BE49-F238E27FC236}">
                <a16:creationId xmlns:a16="http://schemas.microsoft.com/office/drawing/2014/main" id="{ED0D354F-140A-3D76-F08C-7F9FE9D9AB79}"/>
              </a:ext>
            </a:extLst>
          </p:cNvPr>
          <p:cNvSpPr>
            <a:spLocks noGrp="1"/>
          </p:cNvSpPr>
          <p:nvPr>
            <p:ph idx="1"/>
          </p:nvPr>
        </p:nvSpPr>
        <p:spPr/>
        <p:txBody>
          <a:bodyPr/>
          <a:lstStyle/>
          <a:p>
            <a:r>
              <a:rPr lang="en-US" dirty="0"/>
              <a:t>Post-Incident Inspections: </a:t>
            </a:r>
          </a:p>
          <a:p>
            <a:pPr lvl="1"/>
            <a:r>
              <a:rPr lang="en-US" dirty="0"/>
              <a:t>Following each workplace violence incident, regardless of its severity, an immediate post-incident inspection will be conducted to assess the factors that contributed to the incident. </a:t>
            </a:r>
          </a:p>
          <a:p>
            <a:pPr lvl="1"/>
            <a:r>
              <a:rPr lang="en-US" dirty="0"/>
              <a:t>This includes examining both physical conditions and work practices.</a:t>
            </a:r>
          </a:p>
        </p:txBody>
      </p:sp>
      <p:sp>
        <p:nvSpPr>
          <p:cNvPr id="4" name="Footer Placeholder 4">
            <a:extLst>
              <a:ext uri="{FF2B5EF4-FFF2-40B4-BE49-F238E27FC236}">
                <a16:creationId xmlns:a16="http://schemas.microsoft.com/office/drawing/2014/main" id="{EBD70680-2E32-7CAC-FE5A-0C90A69B458D}"/>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A33FB40C-8B26-5987-836B-35037BCA7A36}"/>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40956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54425C35-88F1-5B93-4DFC-A7CA964349A9}"/>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B35EE643-AB47-9A91-6F8A-5082F43FC64C}"/>
              </a:ext>
            </a:extLst>
          </p:cNvPr>
          <p:cNvSpPr>
            <a:spLocks noGrp="1"/>
          </p:cNvSpPr>
          <p:nvPr>
            <p:ph type="title"/>
          </p:nvPr>
        </p:nvSpPr>
        <p:spPr/>
        <p:txBody>
          <a:bodyPr/>
          <a:lstStyle/>
          <a:p>
            <a:r>
              <a:rPr lang="en-US" dirty="0"/>
              <a:t>Employee Reports and Concerns</a:t>
            </a:r>
          </a:p>
        </p:txBody>
      </p:sp>
      <p:sp>
        <p:nvSpPr>
          <p:cNvPr id="3" name="Content Placeholder 2">
            <a:extLst>
              <a:ext uri="{FF2B5EF4-FFF2-40B4-BE49-F238E27FC236}">
                <a16:creationId xmlns:a16="http://schemas.microsoft.com/office/drawing/2014/main" id="{17AA20FF-869A-E4A7-84FB-2C7348681108}"/>
              </a:ext>
            </a:extLst>
          </p:cNvPr>
          <p:cNvSpPr>
            <a:spLocks noGrp="1"/>
          </p:cNvSpPr>
          <p:nvPr>
            <p:ph idx="1"/>
          </p:nvPr>
        </p:nvSpPr>
        <p:spPr>
          <a:xfrm>
            <a:off x="838200" y="1229053"/>
            <a:ext cx="10849824" cy="4882036"/>
          </a:xfrm>
        </p:spPr>
        <p:txBody>
          <a:bodyPr>
            <a:normAutofit fontScale="92500"/>
          </a:bodyPr>
          <a:lstStyle/>
          <a:p>
            <a:r>
              <a:rPr lang="en-US" b="1" dirty="0"/>
              <a:t>Reporting Channels</a:t>
            </a:r>
            <a:r>
              <a:rPr lang="en-US" dirty="0"/>
              <a:t>: Employees must be encouraged to report any workplace violence concerns or hazards they observe promptly. </a:t>
            </a:r>
          </a:p>
          <a:p>
            <a:pPr lvl="1"/>
            <a:r>
              <a:rPr lang="en-US" dirty="0"/>
              <a:t>Reporting channels include supervisors, managers, the designated WVPP Coordinator, or established reporting mechanisms.</a:t>
            </a:r>
          </a:p>
          <a:p>
            <a:r>
              <a:rPr lang="en-US" b="1" dirty="0"/>
              <a:t>Anonymous Reporting</a:t>
            </a:r>
            <a:r>
              <a:rPr lang="en-US" dirty="0"/>
              <a:t>: Confidentiality should be provided through and anonymous reporting options, such as a designated hotline or reporting form, for those who wish to make reports without fear of reprisal.</a:t>
            </a:r>
          </a:p>
          <a:p>
            <a:r>
              <a:rPr lang="en-US" b="1" dirty="0"/>
              <a:t>Feedback Mechanisms</a:t>
            </a:r>
            <a:r>
              <a:rPr lang="en-US" dirty="0"/>
              <a:t>: Employees should be encouraged to provide feedback and report concerns regarding workplace violence hazards. </a:t>
            </a:r>
          </a:p>
        </p:txBody>
      </p:sp>
      <p:sp>
        <p:nvSpPr>
          <p:cNvPr id="4" name="Footer Placeholder 4">
            <a:extLst>
              <a:ext uri="{FF2B5EF4-FFF2-40B4-BE49-F238E27FC236}">
                <a16:creationId xmlns:a16="http://schemas.microsoft.com/office/drawing/2014/main" id="{1F69F732-B3CB-7B97-E811-0F96274E5081}"/>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74AFB3D1-1D1D-F39E-487E-1A1BCC0665EF}"/>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431323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44D8FB4-AD04-088E-514A-06E153B2C92D}"/>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5DEAF3D4-6E01-180D-A104-D37E91171406}"/>
              </a:ext>
            </a:extLst>
          </p:cNvPr>
          <p:cNvSpPr>
            <a:spLocks noGrp="1"/>
          </p:cNvSpPr>
          <p:nvPr>
            <p:ph type="title"/>
          </p:nvPr>
        </p:nvSpPr>
        <p:spPr/>
        <p:txBody>
          <a:bodyPr/>
          <a:lstStyle/>
          <a:p>
            <a:r>
              <a:rPr lang="en-US" dirty="0"/>
              <a:t>Inspection Documentation</a:t>
            </a:r>
          </a:p>
        </p:txBody>
      </p:sp>
      <p:sp>
        <p:nvSpPr>
          <p:cNvPr id="3" name="Content Placeholder 2">
            <a:extLst>
              <a:ext uri="{FF2B5EF4-FFF2-40B4-BE49-F238E27FC236}">
                <a16:creationId xmlns:a16="http://schemas.microsoft.com/office/drawing/2014/main" id="{6613707B-5FFF-ADE3-DA47-F4510075E3AD}"/>
              </a:ext>
            </a:extLst>
          </p:cNvPr>
          <p:cNvSpPr>
            <a:spLocks noGrp="1"/>
          </p:cNvSpPr>
          <p:nvPr>
            <p:ph idx="1"/>
          </p:nvPr>
        </p:nvSpPr>
        <p:spPr/>
        <p:txBody>
          <a:bodyPr/>
          <a:lstStyle/>
          <a:p>
            <a:r>
              <a:rPr lang="en-US" dirty="0"/>
              <a:t>IMPORTANT: Detailed records of inspections, hazard assessments, and corrective actions must be maintained and made accessible for compliance monitoring and audit purposes.</a:t>
            </a:r>
          </a:p>
        </p:txBody>
      </p:sp>
      <p:sp>
        <p:nvSpPr>
          <p:cNvPr id="4" name="Footer Placeholder 4">
            <a:extLst>
              <a:ext uri="{FF2B5EF4-FFF2-40B4-BE49-F238E27FC236}">
                <a16:creationId xmlns:a16="http://schemas.microsoft.com/office/drawing/2014/main" id="{5053368D-DBD5-81BF-74B7-661A1A8875CF}"/>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4148ED50-6280-7E30-6502-DCF2722571CB}"/>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18155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9A2607FD-C85A-B0FE-0402-EFC6D8BECB8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erson leaning against a tree&#10;&#10;Description automatically generated">
            <a:extLst>
              <a:ext uri="{FF2B5EF4-FFF2-40B4-BE49-F238E27FC236}">
                <a16:creationId xmlns:a16="http://schemas.microsoft.com/office/drawing/2014/main" id="{3236B83F-EEBB-0861-F5EC-0F55F9C6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11081" y="1070525"/>
            <a:ext cx="3437300" cy="5155949"/>
          </a:xfrm>
          <a:prstGeom prst="rect">
            <a:avLst/>
          </a:prstGeom>
          <a:effectLst>
            <a:softEdge rad="317500"/>
          </a:effectLst>
        </p:spPr>
      </p:pic>
      <p:sp>
        <p:nvSpPr>
          <p:cNvPr id="2" name="Title 1">
            <a:extLst>
              <a:ext uri="{FF2B5EF4-FFF2-40B4-BE49-F238E27FC236}">
                <a16:creationId xmlns:a16="http://schemas.microsoft.com/office/drawing/2014/main" id="{76C07AF7-F398-A2C4-B866-9A569748DEF3}"/>
              </a:ext>
            </a:extLst>
          </p:cNvPr>
          <p:cNvSpPr>
            <a:spLocks noGrp="1"/>
          </p:cNvSpPr>
          <p:nvPr>
            <p:ph type="title"/>
          </p:nvPr>
        </p:nvSpPr>
        <p:spPr/>
        <p:txBody>
          <a:bodyPr/>
          <a:lstStyle/>
          <a:p>
            <a:r>
              <a:rPr lang="en-US" b="1" dirty="0">
                <a:solidFill>
                  <a:schemeClr val="tx1"/>
                </a:solidFill>
              </a:rPr>
              <a:t>Violence Against Native American &amp; Alaska Native Women and Men</a:t>
            </a:r>
          </a:p>
        </p:txBody>
      </p:sp>
      <p:sp>
        <p:nvSpPr>
          <p:cNvPr id="3" name="Content Placeholder 2">
            <a:extLst>
              <a:ext uri="{FF2B5EF4-FFF2-40B4-BE49-F238E27FC236}">
                <a16:creationId xmlns:a16="http://schemas.microsoft.com/office/drawing/2014/main" id="{80CE5365-217E-64A0-BB18-E776D5A4B08C}"/>
              </a:ext>
            </a:extLst>
          </p:cNvPr>
          <p:cNvSpPr>
            <a:spLocks noGrp="1"/>
          </p:cNvSpPr>
          <p:nvPr>
            <p:ph idx="1"/>
          </p:nvPr>
        </p:nvSpPr>
        <p:spPr>
          <a:xfrm>
            <a:off x="2962542" y="2224485"/>
            <a:ext cx="4186473" cy="4351338"/>
          </a:xfrm>
        </p:spPr>
        <p:txBody>
          <a:bodyPr>
            <a:normAutofit/>
          </a:bodyPr>
          <a:lstStyle/>
          <a:p>
            <a:pPr marL="0" indent="0" algn="ctr">
              <a:buNone/>
            </a:pPr>
            <a:endParaRPr lang="en-US" sz="4000" b="1" dirty="0"/>
          </a:p>
          <a:p>
            <a:pPr marL="0" indent="0" algn="ctr">
              <a:buNone/>
            </a:pPr>
            <a:r>
              <a:rPr lang="en-US" sz="4000" b="1" dirty="0"/>
              <a:t>Why it matters</a:t>
            </a:r>
          </a:p>
        </p:txBody>
      </p:sp>
      <p:sp>
        <p:nvSpPr>
          <p:cNvPr id="6" name="Footer Placeholder 4">
            <a:extLst>
              <a:ext uri="{FF2B5EF4-FFF2-40B4-BE49-F238E27FC236}">
                <a16:creationId xmlns:a16="http://schemas.microsoft.com/office/drawing/2014/main" id="{68A2528F-F47D-5EE9-8A19-E1DE370FCFC3}"/>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4" name="Picture 3" descr="A logo with a feather in the middle of a circle&#10;&#10;Description automatically generated">
            <a:extLst>
              <a:ext uri="{FF2B5EF4-FFF2-40B4-BE49-F238E27FC236}">
                <a16:creationId xmlns:a16="http://schemas.microsoft.com/office/drawing/2014/main" id="{665A7146-9B3C-4A93-0F89-C73D9374047B}"/>
              </a:ext>
            </a:extLst>
          </p:cNvPr>
          <p:cNvPicPr>
            <a:picLocks noChangeAspect="1"/>
          </p:cNvPicPr>
          <p:nvPr/>
        </p:nvPicPr>
        <p:blipFill>
          <a:blip r:embed="rId4"/>
          <a:stretch>
            <a:fillRect/>
          </a:stretch>
        </p:blipFill>
        <p:spPr>
          <a:xfrm>
            <a:off x="11083338" y="6065822"/>
            <a:ext cx="671079" cy="609615"/>
          </a:xfrm>
          <a:prstGeom prst="rect">
            <a:avLst/>
          </a:prstGeom>
        </p:spPr>
      </p:pic>
    </p:spTree>
    <p:extLst>
      <p:ext uri="{BB962C8B-B14F-4D97-AF65-F5344CB8AC3E}">
        <p14:creationId xmlns:p14="http://schemas.microsoft.com/office/powerpoint/2010/main" val="3689934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C7188352-8714-2B3B-C849-0EF6EE01936F}"/>
              </a:ext>
            </a:extLst>
          </p:cNvPr>
          <p:cNvPicPr>
            <a:picLocks noChangeAspect="1"/>
          </p:cNvPicPr>
          <p:nvPr/>
        </p:nvPicPr>
        <p:blipFill>
          <a:blip r:embed="rId2"/>
          <a:stretch>
            <a:fillRect/>
          </a:stretch>
        </p:blipFill>
        <p:spPr>
          <a:xfrm>
            <a:off x="-21880" y="0"/>
            <a:ext cx="12213879" cy="6858000"/>
          </a:xfrm>
          <a:prstGeom prst="rect">
            <a:avLst/>
          </a:prstGeom>
        </p:spPr>
      </p:pic>
      <p:sp>
        <p:nvSpPr>
          <p:cNvPr id="4" name="Title 3">
            <a:extLst>
              <a:ext uri="{FF2B5EF4-FFF2-40B4-BE49-F238E27FC236}">
                <a16:creationId xmlns:a16="http://schemas.microsoft.com/office/drawing/2014/main" id="{D2F08AE9-DD42-A75F-52F9-DE5E781F7754}"/>
              </a:ext>
            </a:extLst>
          </p:cNvPr>
          <p:cNvSpPr>
            <a:spLocks noGrp="1"/>
          </p:cNvSpPr>
          <p:nvPr>
            <p:ph type="title"/>
          </p:nvPr>
        </p:nvSpPr>
        <p:spPr>
          <a:xfrm>
            <a:off x="1136850" y="2164616"/>
            <a:ext cx="10315785" cy="1915647"/>
          </a:xfrm>
        </p:spPr>
        <p:txBody>
          <a:bodyPr/>
          <a:lstStyle/>
          <a:p>
            <a:r>
              <a:rPr lang="en-US" sz="6000" b="1" dirty="0"/>
              <a:t>Post-Incident Response And Investigation</a:t>
            </a:r>
          </a:p>
        </p:txBody>
      </p:sp>
      <p:sp>
        <p:nvSpPr>
          <p:cNvPr id="2" name="Footer Placeholder 4">
            <a:extLst>
              <a:ext uri="{FF2B5EF4-FFF2-40B4-BE49-F238E27FC236}">
                <a16:creationId xmlns:a16="http://schemas.microsoft.com/office/drawing/2014/main" id="{6ED37439-8785-1542-81B3-FD89CAF422C8}"/>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6" name="Picture 5" descr="A logo with a feather in the middle of a circle&#10;&#10;Description automatically generated">
            <a:extLst>
              <a:ext uri="{FF2B5EF4-FFF2-40B4-BE49-F238E27FC236}">
                <a16:creationId xmlns:a16="http://schemas.microsoft.com/office/drawing/2014/main" id="{3AFAE84A-562E-8EAB-6EBA-53AE7E0DB4ED}"/>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707483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41D781AB-DACD-0BA8-FA81-91BDB75CB04A}"/>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2D8EB15E-E164-3A33-6D36-B1F93D8C60A4}"/>
              </a:ext>
            </a:extLst>
          </p:cNvPr>
          <p:cNvSpPr>
            <a:spLocks noGrp="1"/>
          </p:cNvSpPr>
          <p:nvPr>
            <p:ph type="title"/>
          </p:nvPr>
        </p:nvSpPr>
        <p:spPr/>
        <p:txBody>
          <a:bodyPr/>
          <a:lstStyle/>
          <a:p>
            <a:r>
              <a:rPr lang="en-US" dirty="0"/>
              <a:t>Take Action!</a:t>
            </a:r>
          </a:p>
        </p:txBody>
      </p:sp>
      <p:sp>
        <p:nvSpPr>
          <p:cNvPr id="3" name="Content Placeholder 2">
            <a:extLst>
              <a:ext uri="{FF2B5EF4-FFF2-40B4-BE49-F238E27FC236}">
                <a16:creationId xmlns:a16="http://schemas.microsoft.com/office/drawing/2014/main" id="{FD814069-6150-69CF-8DBC-78ABFA6ECE08}"/>
              </a:ext>
            </a:extLst>
          </p:cNvPr>
          <p:cNvSpPr>
            <a:spLocks noGrp="1"/>
          </p:cNvSpPr>
          <p:nvPr>
            <p:ph idx="1"/>
          </p:nvPr>
        </p:nvSpPr>
        <p:spPr>
          <a:xfrm>
            <a:off x="875201" y="1331259"/>
            <a:ext cx="8946541" cy="4195481"/>
          </a:xfrm>
        </p:spPr>
        <p:txBody>
          <a:bodyPr/>
          <a:lstStyle/>
          <a:p>
            <a:r>
              <a:rPr lang="en-US" dirty="0"/>
              <a:t>Safety first</a:t>
            </a:r>
          </a:p>
          <a:p>
            <a:r>
              <a:rPr lang="en-US" dirty="0"/>
              <a:t>Report</a:t>
            </a:r>
          </a:p>
          <a:p>
            <a:r>
              <a:rPr lang="en-US" dirty="0"/>
              <a:t>Preliminary assessment</a:t>
            </a:r>
          </a:p>
          <a:p>
            <a:r>
              <a:rPr lang="en-US" dirty="0"/>
              <a:t>Formal investigation</a:t>
            </a:r>
          </a:p>
          <a:p>
            <a:r>
              <a:rPr lang="en-US" dirty="0"/>
              <a:t>Communicate </a:t>
            </a:r>
          </a:p>
          <a:p>
            <a:r>
              <a:rPr lang="en-US" dirty="0"/>
              <a:t>Document</a:t>
            </a:r>
          </a:p>
          <a:p>
            <a:r>
              <a:rPr lang="en-US" dirty="0"/>
              <a:t>Continuously improve</a:t>
            </a:r>
          </a:p>
        </p:txBody>
      </p:sp>
      <p:sp>
        <p:nvSpPr>
          <p:cNvPr id="4" name="Footer Placeholder 4">
            <a:extLst>
              <a:ext uri="{FF2B5EF4-FFF2-40B4-BE49-F238E27FC236}">
                <a16:creationId xmlns:a16="http://schemas.microsoft.com/office/drawing/2014/main" id="{CEF706CB-DB87-FE99-6E9B-F71A06D55AE0}"/>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3C930EB7-F68F-3431-6D10-4E6346B0146E}"/>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64535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34F258C8-2BC4-1E62-D29D-98703047BF09}"/>
              </a:ext>
            </a:extLst>
          </p:cNvPr>
          <p:cNvPicPr>
            <a:picLocks noChangeAspect="1"/>
          </p:cNvPicPr>
          <p:nvPr/>
        </p:nvPicPr>
        <p:blipFill>
          <a:blip r:embed="rId2"/>
          <a:stretch>
            <a:fillRect/>
          </a:stretch>
        </p:blipFill>
        <p:spPr>
          <a:xfrm>
            <a:off x="-21880" y="0"/>
            <a:ext cx="12213879" cy="6858000"/>
          </a:xfrm>
          <a:prstGeom prst="rect">
            <a:avLst/>
          </a:prstGeom>
        </p:spPr>
      </p:pic>
      <p:sp>
        <p:nvSpPr>
          <p:cNvPr id="4" name="Title 3">
            <a:extLst>
              <a:ext uri="{FF2B5EF4-FFF2-40B4-BE49-F238E27FC236}">
                <a16:creationId xmlns:a16="http://schemas.microsoft.com/office/drawing/2014/main" id="{3BAC0CFE-CC51-A575-88B5-75002C3574C0}"/>
              </a:ext>
            </a:extLst>
          </p:cNvPr>
          <p:cNvSpPr>
            <a:spLocks noGrp="1"/>
          </p:cNvSpPr>
          <p:nvPr>
            <p:ph type="title"/>
          </p:nvPr>
        </p:nvSpPr>
        <p:spPr/>
        <p:txBody>
          <a:bodyPr/>
          <a:lstStyle/>
          <a:p>
            <a:r>
              <a:rPr lang="en-US" dirty="0"/>
              <a:t>Violent Incident Log</a:t>
            </a:r>
          </a:p>
        </p:txBody>
      </p:sp>
      <p:pic>
        <p:nvPicPr>
          <p:cNvPr id="6" name="Picture 5">
            <a:extLst>
              <a:ext uri="{FF2B5EF4-FFF2-40B4-BE49-F238E27FC236}">
                <a16:creationId xmlns:a16="http://schemas.microsoft.com/office/drawing/2014/main" id="{3637D11D-DD73-694D-C597-C7476A17A0DA}"/>
              </a:ext>
            </a:extLst>
          </p:cNvPr>
          <p:cNvPicPr>
            <a:picLocks noChangeAspect="1"/>
          </p:cNvPicPr>
          <p:nvPr/>
        </p:nvPicPr>
        <p:blipFill>
          <a:blip r:embed="rId3"/>
          <a:stretch>
            <a:fillRect/>
          </a:stretch>
        </p:blipFill>
        <p:spPr>
          <a:xfrm>
            <a:off x="918551" y="1383749"/>
            <a:ext cx="3807453" cy="4926563"/>
          </a:xfrm>
          <a:prstGeom prst="rect">
            <a:avLst/>
          </a:prstGeom>
        </p:spPr>
      </p:pic>
      <p:pic>
        <p:nvPicPr>
          <p:cNvPr id="8" name="Picture 7">
            <a:extLst>
              <a:ext uri="{FF2B5EF4-FFF2-40B4-BE49-F238E27FC236}">
                <a16:creationId xmlns:a16="http://schemas.microsoft.com/office/drawing/2014/main" id="{5E404BC1-7B69-9DC9-D08C-555FA9F947B6}"/>
              </a:ext>
            </a:extLst>
          </p:cNvPr>
          <p:cNvPicPr>
            <a:picLocks noChangeAspect="1"/>
          </p:cNvPicPr>
          <p:nvPr/>
        </p:nvPicPr>
        <p:blipFill>
          <a:blip r:embed="rId4"/>
          <a:stretch>
            <a:fillRect/>
          </a:stretch>
        </p:blipFill>
        <p:spPr>
          <a:xfrm>
            <a:off x="4968439" y="1399593"/>
            <a:ext cx="3807453" cy="4926563"/>
          </a:xfrm>
          <a:prstGeom prst="rect">
            <a:avLst/>
          </a:prstGeom>
        </p:spPr>
      </p:pic>
      <p:sp>
        <p:nvSpPr>
          <p:cNvPr id="9" name="TextBox 8">
            <a:extLst>
              <a:ext uri="{FF2B5EF4-FFF2-40B4-BE49-F238E27FC236}">
                <a16:creationId xmlns:a16="http://schemas.microsoft.com/office/drawing/2014/main" id="{29655AD4-FF1E-9941-2258-2BC373725471}"/>
              </a:ext>
            </a:extLst>
          </p:cNvPr>
          <p:cNvSpPr txBox="1"/>
          <p:nvPr/>
        </p:nvSpPr>
        <p:spPr>
          <a:xfrm>
            <a:off x="8929568" y="2481943"/>
            <a:ext cx="3262432" cy="2308324"/>
          </a:xfrm>
          <a:prstGeom prst="rect">
            <a:avLst/>
          </a:prstGeom>
          <a:noFill/>
        </p:spPr>
        <p:txBody>
          <a:bodyPr wrap="none" rtlCol="0">
            <a:spAutoFit/>
          </a:bodyPr>
          <a:lstStyle/>
          <a:p>
            <a:r>
              <a:rPr lang="en-US" sz="2400" dirty="0"/>
              <a:t>To receive a </a:t>
            </a:r>
          </a:p>
          <a:p>
            <a:r>
              <a:rPr lang="en-US" sz="2400" dirty="0"/>
              <a:t>free copy of this </a:t>
            </a:r>
          </a:p>
          <a:p>
            <a:r>
              <a:rPr lang="en-US" sz="2400" dirty="0"/>
              <a:t>template, visit</a:t>
            </a:r>
          </a:p>
          <a:p>
            <a:r>
              <a:rPr lang="en-US" sz="2400" dirty="0"/>
              <a:t>Max / Charlene </a:t>
            </a:r>
          </a:p>
          <a:p>
            <a:r>
              <a:rPr lang="en-US" sz="2400" dirty="0"/>
              <a:t>at the TMP table </a:t>
            </a:r>
          </a:p>
          <a:p>
            <a:r>
              <a:rPr lang="en-US" sz="2400" dirty="0"/>
              <a:t>in the Exhibitors Area</a:t>
            </a:r>
          </a:p>
        </p:txBody>
      </p:sp>
      <p:sp>
        <p:nvSpPr>
          <p:cNvPr id="10" name="Footer Placeholder 4">
            <a:extLst>
              <a:ext uri="{FF2B5EF4-FFF2-40B4-BE49-F238E27FC236}">
                <a16:creationId xmlns:a16="http://schemas.microsoft.com/office/drawing/2014/main" id="{F6582D8F-47D1-2112-14FB-DC36AE15344C}"/>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11" name="Picture 10" descr="A logo with a feather in the middle of a circle&#10;&#10;Description automatically generated">
            <a:extLst>
              <a:ext uri="{FF2B5EF4-FFF2-40B4-BE49-F238E27FC236}">
                <a16:creationId xmlns:a16="http://schemas.microsoft.com/office/drawing/2014/main" id="{22981AE7-A35F-3548-893A-D5E828DF3B20}"/>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563256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975DEC21-A4C0-765A-949C-88E23B164DEC}"/>
              </a:ext>
            </a:extLst>
          </p:cNvPr>
          <p:cNvPicPr>
            <a:picLocks noChangeAspect="1"/>
          </p:cNvPicPr>
          <p:nvPr/>
        </p:nvPicPr>
        <p:blipFill>
          <a:blip r:embed="rId2"/>
          <a:stretch>
            <a:fillRect/>
          </a:stretch>
        </p:blipFill>
        <p:spPr>
          <a:xfrm>
            <a:off x="-21880" y="0"/>
            <a:ext cx="12213879" cy="6858000"/>
          </a:xfrm>
          <a:prstGeom prst="rect">
            <a:avLst/>
          </a:prstGeom>
        </p:spPr>
      </p:pic>
      <p:sp>
        <p:nvSpPr>
          <p:cNvPr id="5" name="Title 4">
            <a:extLst>
              <a:ext uri="{FF2B5EF4-FFF2-40B4-BE49-F238E27FC236}">
                <a16:creationId xmlns:a16="http://schemas.microsoft.com/office/drawing/2014/main" id="{881C3C26-CA16-E321-4C09-028C721FB370}"/>
              </a:ext>
            </a:extLst>
          </p:cNvPr>
          <p:cNvSpPr>
            <a:spLocks noGrp="1"/>
          </p:cNvSpPr>
          <p:nvPr>
            <p:ph type="title"/>
          </p:nvPr>
        </p:nvSpPr>
        <p:spPr>
          <a:xfrm>
            <a:off x="1486915" y="1300574"/>
            <a:ext cx="9250495" cy="3256398"/>
          </a:xfrm>
        </p:spPr>
        <p:txBody>
          <a:bodyPr/>
          <a:lstStyle/>
          <a:p>
            <a:r>
              <a:rPr lang="en-US" sz="6000" b="1" dirty="0"/>
              <a:t>COORDINATION WITH OTHER EMPLOYERS IF APPLICABLE </a:t>
            </a:r>
          </a:p>
        </p:txBody>
      </p:sp>
      <p:sp>
        <p:nvSpPr>
          <p:cNvPr id="4" name="Footer Placeholder 4">
            <a:extLst>
              <a:ext uri="{FF2B5EF4-FFF2-40B4-BE49-F238E27FC236}">
                <a16:creationId xmlns:a16="http://schemas.microsoft.com/office/drawing/2014/main" id="{20F8BB7A-61E5-8683-0D48-ED5D8576D2DD}"/>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7" name="Picture 6" descr="A logo with a feather in the middle of a circle&#10;&#10;Description automatically generated">
            <a:extLst>
              <a:ext uri="{FF2B5EF4-FFF2-40B4-BE49-F238E27FC236}">
                <a16:creationId xmlns:a16="http://schemas.microsoft.com/office/drawing/2014/main" id="{2B2AD265-9DD1-B168-1466-68FE36858C6B}"/>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931392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96B752A5-9B61-52CD-A441-B934C456470A}"/>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415D740-1934-6E01-9705-F9E3E391A72C}"/>
              </a:ext>
            </a:extLst>
          </p:cNvPr>
          <p:cNvSpPr>
            <a:spLocks noGrp="1"/>
          </p:cNvSpPr>
          <p:nvPr>
            <p:ph type="title"/>
          </p:nvPr>
        </p:nvSpPr>
        <p:spPr/>
        <p:txBody>
          <a:bodyPr/>
          <a:lstStyle/>
          <a:p>
            <a:r>
              <a:rPr lang="en-US" dirty="0"/>
              <a:t>Coordination</a:t>
            </a:r>
            <a:r>
              <a:rPr lang="en-US" sz="1400" dirty="0"/>
              <a:t>1</a:t>
            </a:r>
          </a:p>
        </p:txBody>
      </p:sp>
      <p:sp>
        <p:nvSpPr>
          <p:cNvPr id="3" name="Content Placeholder 2">
            <a:extLst>
              <a:ext uri="{FF2B5EF4-FFF2-40B4-BE49-F238E27FC236}">
                <a16:creationId xmlns:a16="http://schemas.microsoft.com/office/drawing/2014/main" id="{A93F6E06-DF64-5272-2921-24FE3C51147B}"/>
              </a:ext>
            </a:extLst>
          </p:cNvPr>
          <p:cNvSpPr>
            <a:spLocks noGrp="1"/>
          </p:cNvSpPr>
          <p:nvPr>
            <p:ph idx="1"/>
          </p:nvPr>
        </p:nvSpPr>
        <p:spPr>
          <a:xfrm>
            <a:off x="745699" y="1331259"/>
            <a:ext cx="10961411" cy="4195481"/>
          </a:xfrm>
        </p:spPr>
        <p:txBody>
          <a:bodyPr>
            <a:normAutofit/>
          </a:bodyPr>
          <a:lstStyle/>
          <a:p>
            <a:r>
              <a:rPr lang="en-US" b="1" dirty="0">
                <a:effectLst/>
                <a:latin typeface="+mn-lt"/>
                <a:ea typeface="Calibri" panose="020F0502020204030204" pitchFamily="34" charset="0"/>
                <a:cs typeface="Times New Roman" panose="02020603050405020304" pitchFamily="18" charset="0"/>
              </a:rPr>
              <a:t> Communication and Collaboration</a:t>
            </a:r>
          </a:p>
          <a:p>
            <a:pPr marL="0" indent="0">
              <a:buNone/>
            </a:pPr>
            <a:r>
              <a:rPr lang="en-US" sz="1200" b="1" dirty="0">
                <a:effectLst/>
                <a:latin typeface="+mn-lt"/>
                <a:ea typeface="Calibri" panose="020F0502020204030204" pitchFamily="34" charset="0"/>
                <a:cs typeface="Times New Roman" panose="02020603050405020304" pitchFamily="18" charset="0"/>
              </a:rPr>
              <a:t> </a:t>
            </a:r>
          </a:p>
          <a:p>
            <a:pPr lvl="1" indent="-342900">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Arial" panose="020B0604020202020204" pitchFamily="34" charset="0"/>
              </a:rPr>
              <a:t>Establish Points of Contact</a:t>
            </a:r>
            <a:r>
              <a:rPr lang="en-US" kern="100" dirty="0">
                <a:effectLst/>
                <a:latin typeface="+mn-lt"/>
                <a:ea typeface="Calibri" panose="020F0502020204030204" pitchFamily="34" charset="0"/>
                <a:cs typeface="Arial" panose="020B0604020202020204" pitchFamily="34" charset="0"/>
              </a:rPr>
              <a:t>: Designate specific points of contact within your organization to liaise with counterparts in other companies or entities operating in our shared workspace.</a:t>
            </a:r>
          </a:p>
          <a:p>
            <a:pPr marL="400050" lvl="1" indent="0">
              <a:lnSpc>
                <a:spcPct val="107000"/>
              </a:lnSpc>
              <a:spcBef>
                <a:spcPts val="0"/>
              </a:spcBef>
              <a:spcAft>
                <a:spcPts val="800"/>
              </a:spcAft>
              <a:buNone/>
            </a:pPr>
            <a:endParaRPr lang="en-US" kern="100" dirty="0">
              <a:effectLst/>
              <a:latin typeface="+mn-lt"/>
              <a:ea typeface="Calibri" panose="020F0502020204030204" pitchFamily="34" charset="0"/>
              <a:cs typeface="Arial" panose="020B0604020202020204" pitchFamily="34" charset="0"/>
            </a:endParaRPr>
          </a:p>
          <a:p>
            <a:pPr lvl="1" indent="-342900">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Arial" panose="020B0604020202020204" pitchFamily="34" charset="0"/>
              </a:rPr>
              <a:t>Regular Meetings</a:t>
            </a:r>
            <a:r>
              <a:rPr lang="en-US" kern="100" dirty="0">
                <a:effectLst/>
                <a:latin typeface="+mn-lt"/>
                <a:ea typeface="Calibri" panose="020F0502020204030204" pitchFamily="34" charset="0"/>
                <a:cs typeface="Arial" panose="020B0604020202020204" pitchFamily="34" charset="0"/>
              </a:rPr>
              <a:t>: Conduct regular meetings or discussions with other employers to review, align, and update workplace violence prevention strategies and protocols.</a:t>
            </a:r>
          </a:p>
          <a:p>
            <a:pPr marL="457200" lvl="1" indent="0">
              <a:buNone/>
            </a:pPr>
            <a:endParaRPr lang="en-US" dirty="0">
              <a:latin typeface="+mn-lt"/>
            </a:endParaRPr>
          </a:p>
        </p:txBody>
      </p:sp>
      <p:sp>
        <p:nvSpPr>
          <p:cNvPr id="4" name="Footer Placeholder 4">
            <a:extLst>
              <a:ext uri="{FF2B5EF4-FFF2-40B4-BE49-F238E27FC236}">
                <a16:creationId xmlns:a16="http://schemas.microsoft.com/office/drawing/2014/main" id="{C13F65AE-3C7E-5DF3-0B94-90DB54D098C6}"/>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5" name="Picture 4" descr="A logo with a feather in the middle of a circle&#10;&#10;Description automatically generated">
            <a:extLst>
              <a:ext uri="{FF2B5EF4-FFF2-40B4-BE49-F238E27FC236}">
                <a16:creationId xmlns:a16="http://schemas.microsoft.com/office/drawing/2014/main" id="{D91E3BA6-FD15-B60D-20BF-66617FAC6857}"/>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110901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956E599-D41C-47B8-F27F-D0545032EEF7}"/>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415D740-1934-6E01-9705-F9E3E391A72C}"/>
              </a:ext>
            </a:extLst>
          </p:cNvPr>
          <p:cNvSpPr>
            <a:spLocks noGrp="1"/>
          </p:cNvSpPr>
          <p:nvPr>
            <p:ph type="title"/>
          </p:nvPr>
        </p:nvSpPr>
        <p:spPr/>
        <p:txBody>
          <a:bodyPr/>
          <a:lstStyle/>
          <a:p>
            <a:r>
              <a:rPr lang="en-US" dirty="0"/>
              <a:t>Coordination</a:t>
            </a:r>
            <a:r>
              <a:rPr lang="en-US" sz="1400" dirty="0"/>
              <a:t>2</a:t>
            </a:r>
            <a:endParaRPr lang="en-US" dirty="0"/>
          </a:p>
        </p:txBody>
      </p:sp>
      <p:sp>
        <p:nvSpPr>
          <p:cNvPr id="3" name="Content Placeholder 2">
            <a:extLst>
              <a:ext uri="{FF2B5EF4-FFF2-40B4-BE49-F238E27FC236}">
                <a16:creationId xmlns:a16="http://schemas.microsoft.com/office/drawing/2014/main" id="{A93F6E06-DF64-5272-2921-24FE3C51147B}"/>
              </a:ext>
            </a:extLst>
          </p:cNvPr>
          <p:cNvSpPr>
            <a:spLocks noGrp="1"/>
          </p:cNvSpPr>
          <p:nvPr>
            <p:ph idx="1"/>
          </p:nvPr>
        </p:nvSpPr>
        <p:spPr>
          <a:xfrm>
            <a:off x="711225" y="1464443"/>
            <a:ext cx="10834664" cy="4411255"/>
          </a:xfrm>
        </p:spPr>
        <p:txBody>
          <a:bodyPr>
            <a:normAutofit lnSpcReduction="10000"/>
          </a:bodyPr>
          <a:lstStyle/>
          <a:p>
            <a:r>
              <a:rPr lang="en-US" sz="3000" b="1" dirty="0">
                <a:effectLst/>
                <a:latin typeface="+mn-lt"/>
                <a:ea typeface="Calibri" panose="020F0502020204030204" pitchFamily="34" charset="0"/>
                <a:cs typeface="Times New Roman" panose="02020603050405020304" pitchFamily="18" charset="0"/>
              </a:rPr>
              <a:t>Role Clarification</a:t>
            </a:r>
          </a:p>
          <a:p>
            <a:pPr marL="0" indent="0">
              <a:buNone/>
            </a:pPr>
            <a:r>
              <a:rPr lang="en-US" sz="1300" b="1" dirty="0">
                <a:effectLst/>
                <a:latin typeface="+mn-lt"/>
                <a:ea typeface="Calibri" panose="020F0502020204030204" pitchFamily="34" charset="0"/>
                <a:cs typeface="Times New Roman" panose="02020603050405020304" pitchFamily="18" charset="0"/>
              </a:rPr>
              <a:t> </a:t>
            </a:r>
          </a:p>
          <a:p>
            <a:pPr lvl="1" indent="-342900">
              <a:lnSpc>
                <a:spcPct val="107000"/>
              </a:lnSpc>
              <a:spcBef>
                <a:spcPts val="0"/>
              </a:spcBef>
              <a:spcAft>
                <a:spcPts val="800"/>
              </a:spcAft>
              <a:buFont typeface="Franklin Gothic Book" panose="020B0503020102020204" pitchFamily="34" charset="0"/>
              <a:buChar char="►"/>
            </a:pPr>
            <a:r>
              <a:rPr lang="en-US" sz="2600" b="1" kern="100" dirty="0">
                <a:effectLst/>
                <a:latin typeface="+mn-lt"/>
                <a:ea typeface="Calibri" panose="020F0502020204030204" pitchFamily="34" charset="0"/>
                <a:cs typeface="Times New Roman" panose="02020603050405020304" pitchFamily="18" charset="0"/>
              </a:rPr>
              <a:t>Document Roles</a:t>
            </a:r>
            <a:r>
              <a:rPr lang="en-US" sz="2600" kern="100" dirty="0">
                <a:effectLst/>
                <a:latin typeface="+mn-lt"/>
                <a:ea typeface="Calibri" panose="020F0502020204030204" pitchFamily="34" charset="0"/>
                <a:cs typeface="Times New Roman" panose="02020603050405020304" pitchFamily="18" charset="0"/>
              </a:rPr>
              <a:t>: Maintain clear documentation specifying the roles and responsibilities of each employer within the shared workspace.  </a:t>
            </a:r>
          </a:p>
          <a:p>
            <a:pPr lvl="1" indent="-342900">
              <a:lnSpc>
                <a:spcPct val="107000"/>
              </a:lnSpc>
              <a:spcBef>
                <a:spcPts val="0"/>
              </a:spcBef>
              <a:spcAft>
                <a:spcPts val="800"/>
              </a:spcAft>
              <a:buFont typeface="Franklin Gothic Book" panose="020B0503020102020204" pitchFamily="34" charset="0"/>
              <a:buChar char="►"/>
            </a:pPr>
            <a:endParaRPr lang="en-US" sz="2600" kern="100" dirty="0">
              <a:effectLst/>
              <a:latin typeface="+mn-lt"/>
              <a:ea typeface="Calibri" panose="020F0502020204030204" pitchFamily="34" charset="0"/>
              <a:cs typeface="Times New Roman" panose="02020603050405020304" pitchFamily="18" charset="0"/>
            </a:endParaRPr>
          </a:p>
          <a:p>
            <a:pPr lvl="1" indent="-342900">
              <a:lnSpc>
                <a:spcPct val="107000"/>
              </a:lnSpc>
              <a:spcBef>
                <a:spcPts val="0"/>
              </a:spcBef>
              <a:spcAft>
                <a:spcPts val="800"/>
              </a:spcAft>
              <a:buFont typeface="Franklin Gothic Book" panose="020B0503020102020204" pitchFamily="34" charset="0"/>
              <a:buChar char="►"/>
            </a:pPr>
            <a:r>
              <a:rPr lang="en-US" sz="2600" b="1" kern="100" dirty="0">
                <a:effectLst/>
                <a:latin typeface="+mn-lt"/>
                <a:ea typeface="Calibri" panose="020F0502020204030204" pitchFamily="34" charset="0"/>
                <a:cs typeface="Times New Roman" panose="02020603050405020304" pitchFamily="18" charset="0"/>
              </a:rPr>
              <a:t>Orientation and Training</a:t>
            </a:r>
            <a:r>
              <a:rPr lang="en-US" sz="2600" kern="100" dirty="0">
                <a:effectLst/>
                <a:latin typeface="+mn-lt"/>
                <a:ea typeface="Calibri" panose="020F0502020204030204" pitchFamily="34" charset="0"/>
                <a:cs typeface="Times New Roman" panose="02020603050405020304" pitchFamily="18" charset="0"/>
              </a:rPr>
              <a:t>: Conduct orientation sessions and training programs for employees, supervisors, and managers that outline their roles in preventing and responding to workplace violence incidents.</a:t>
            </a:r>
          </a:p>
          <a:p>
            <a:endParaRPr lang="en-US" dirty="0">
              <a:latin typeface="+mn-lt"/>
            </a:endParaRPr>
          </a:p>
        </p:txBody>
      </p:sp>
      <p:sp>
        <p:nvSpPr>
          <p:cNvPr id="4" name="Footer Placeholder 4">
            <a:extLst>
              <a:ext uri="{FF2B5EF4-FFF2-40B4-BE49-F238E27FC236}">
                <a16:creationId xmlns:a16="http://schemas.microsoft.com/office/drawing/2014/main" id="{2E13C9CD-F76F-CDB7-352B-6DDB7AAB197A}"/>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5" name="Picture 4" descr="A logo with a feather in the middle of a circle&#10;&#10;Description automatically generated">
            <a:extLst>
              <a:ext uri="{FF2B5EF4-FFF2-40B4-BE49-F238E27FC236}">
                <a16:creationId xmlns:a16="http://schemas.microsoft.com/office/drawing/2014/main" id="{9EDD366F-3D03-63B2-9D55-D7AFAB541149}"/>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081971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A7DF7D13-B4B4-2A6E-7B30-A16868938093}"/>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415D740-1934-6E01-9705-F9E3E391A72C}"/>
              </a:ext>
            </a:extLst>
          </p:cNvPr>
          <p:cNvSpPr>
            <a:spLocks noGrp="1"/>
          </p:cNvSpPr>
          <p:nvPr>
            <p:ph type="title"/>
          </p:nvPr>
        </p:nvSpPr>
        <p:spPr/>
        <p:txBody>
          <a:bodyPr/>
          <a:lstStyle/>
          <a:p>
            <a:r>
              <a:rPr lang="en-US" dirty="0"/>
              <a:t>Coordination</a:t>
            </a:r>
            <a:r>
              <a:rPr lang="en-US" sz="1400" dirty="0"/>
              <a:t>3</a:t>
            </a:r>
            <a:endParaRPr lang="en-US" dirty="0"/>
          </a:p>
        </p:txBody>
      </p:sp>
      <p:sp>
        <p:nvSpPr>
          <p:cNvPr id="3" name="Content Placeholder 2">
            <a:extLst>
              <a:ext uri="{FF2B5EF4-FFF2-40B4-BE49-F238E27FC236}">
                <a16:creationId xmlns:a16="http://schemas.microsoft.com/office/drawing/2014/main" id="{A93F6E06-DF64-5272-2921-24FE3C51147B}"/>
              </a:ext>
            </a:extLst>
          </p:cNvPr>
          <p:cNvSpPr>
            <a:spLocks noGrp="1"/>
          </p:cNvSpPr>
          <p:nvPr>
            <p:ph idx="1"/>
          </p:nvPr>
        </p:nvSpPr>
        <p:spPr>
          <a:xfrm>
            <a:off x="678668" y="1401069"/>
            <a:ext cx="10834664" cy="4827715"/>
          </a:xfrm>
        </p:spPr>
        <p:txBody>
          <a:bodyPr>
            <a:normAutofit/>
          </a:bodyPr>
          <a:lstStyle/>
          <a:p>
            <a:r>
              <a:rPr lang="en-US" b="1" dirty="0">
                <a:effectLst/>
                <a:latin typeface="+mn-lt"/>
                <a:ea typeface="Calibri" panose="020F0502020204030204" pitchFamily="34" charset="0"/>
                <a:cs typeface="Times New Roman" panose="02020603050405020304" pitchFamily="18" charset="0"/>
              </a:rPr>
              <a:t>Training Consistency</a:t>
            </a:r>
          </a:p>
          <a:p>
            <a:pPr marL="0" indent="0">
              <a:buNone/>
            </a:pPr>
            <a:r>
              <a:rPr lang="en-US" sz="1200" b="1" dirty="0">
                <a:latin typeface="+mn-lt"/>
                <a:cs typeface="Times New Roman" panose="02020603050405020304" pitchFamily="18" charset="0"/>
              </a:rPr>
              <a:t> </a:t>
            </a:r>
          </a:p>
          <a:p>
            <a:pPr lvl="1" indent="-342900">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Times New Roman" panose="02020603050405020304" pitchFamily="18" charset="0"/>
              </a:rPr>
              <a:t>Standardize Training Content</a:t>
            </a:r>
            <a:r>
              <a:rPr lang="en-US" kern="100" dirty="0">
                <a:effectLst/>
                <a:latin typeface="+mn-lt"/>
                <a:ea typeface="Calibri" panose="020F0502020204030204" pitchFamily="34" charset="0"/>
                <a:cs typeface="Times New Roman" panose="02020603050405020304" pitchFamily="18" charset="0"/>
              </a:rPr>
              <a:t>: Collaborate with other employers to standardize the content of workplace violence prevention training to ensure that it meets regulatory requirements and aligns with our shared goals.</a:t>
            </a:r>
          </a:p>
          <a:p>
            <a:pPr marL="400050" lvl="1" indent="0">
              <a:lnSpc>
                <a:spcPct val="107000"/>
              </a:lnSpc>
              <a:spcBef>
                <a:spcPts val="0"/>
              </a:spcBef>
              <a:spcAft>
                <a:spcPts val="800"/>
              </a:spcAft>
              <a:buNone/>
            </a:pPr>
            <a:endParaRPr lang="en-US" kern="100" dirty="0">
              <a:effectLst/>
              <a:latin typeface="+mn-lt"/>
              <a:ea typeface="Calibri" panose="020F0502020204030204" pitchFamily="34" charset="0"/>
              <a:cs typeface="Times New Roman" panose="02020603050405020304" pitchFamily="18" charset="0"/>
            </a:endParaRPr>
          </a:p>
          <a:p>
            <a:pPr lvl="1" indent="-342900">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Times New Roman" panose="02020603050405020304" pitchFamily="18" charset="0"/>
              </a:rPr>
              <a:t>Training Records</a:t>
            </a:r>
            <a:r>
              <a:rPr lang="en-US" kern="100" dirty="0">
                <a:effectLst/>
                <a:latin typeface="+mn-lt"/>
                <a:ea typeface="Calibri" panose="020F0502020204030204" pitchFamily="34" charset="0"/>
                <a:cs typeface="Times New Roman" panose="02020603050405020304" pitchFamily="18" charset="0"/>
              </a:rPr>
              <a:t>: Maintain records of training provided to employees, making them available for review by all employers as needed.</a:t>
            </a:r>
          </a:p>
          <a:p>
            <a:endParaRPr lang="en-US" dirty="0">
              <a:latin typeface="+mn-lt"/>
            </a:endParaRPr>
          </a:p>
        </p:txBody>
      </p:sp>
      <p:sp>
        <p:nvSpPr>
          <p:cNvPr id="4" name="Footer Placeholder 4">
            <a:extLst>
              <a:ext uri="{FF2B5EF4-FFF2-40B4-BE49-F238E27FC236}">
                <a16:creationId xmlns:a16="http://schemas.microsoft.com/office/drawing/2014/main" id="{2E13C9CD-F76F-CDB7-352B-6DDB7AAB197A}"/>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5" name="Picture 4" descr="A logo with a feather in the middle of a circle&#10;&#10;Description automatically generated">
            <a:extLst>
              <a:ext uri="{FF2B5EF4-FFF2-40B4-BE49-F238E27FC236}">
                <a16:creationId xmlns:a16="http://schemas.microsoft.com/office/drawing/2014/main" id="{B7F3400C-0566-D4D5-5F0A-3EBFF25F2373}"/>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472754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7D7ED2F-03ED-B1DA-C457-4FA82C3E51C4}"/>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415D740-1934-6E01-9705-F9E3E391A72C}"/>
              </a:ext>
            </a:extLst>
          </p:cNvPr>
          <p:cNvSpPr>
            <a:spLocks noGrp="1"/>
          </p:cNvSpPr>
          <p:nvPr>
            <p:ph type="title"/>
          </p:nvPr>
        </p:nvSpPr>
        <p:spPr/>
        <p:txBody>
          <a:bodyPr/>
          <a:lstStyle/>
          <a:p>
            <a:r>
              <a:rPr lang="en-US" dirty="0"/>
              <a:t>Coordination</a:t>
            </a:r>
            <a:r>
              <a:rPr lang="en-US" sz="1400" dirty="0"/>
              <a:t>4</a:t>
            </a:r>
            <a:endParaRPr lang="en-US" dirty="0"/>
          </a:p>
        </p:txBody>
      </p:sp>
      <p:sp>
        <p:nvSpPr>
          <p:cNvPr id="3" name="Content Placeholder 2">
            <a:extLst>
              <a:ext uri="{FF2B5EF4-FFF2-40B4-BE49-F238E27FC236}">
                <a16:creationId xmlns:a16="http://schemas.microsoft.com/office/drawing/2014/main" id="{A93F6E06-DF64-5272-2921-24FE3C51147B}"/>
              </a:ext>
            </a:extLst>
          </p:cNvPr>
          <p:cNvSpPr>
            <a:spLocks noGrp="1"/>
          </p:cNvSpPr>
          <p:nvPr>
            <p:ph idx="1"/>
          </p:nvPr>
        </p:nvSpPr>
        <p:spPr>
          <a:xfrm>
            <a:off x="711225" y="1331259"/>
            <a:ext cx="10834664" cy="5074023"/>
          </a:xfrm>
        </p:spPr>
        <p:txBody>
          <a:bodyPr>
            <a:normAutofit/>
          </a:bodyPr>
          <a:lstStyle/>
          <a:p>
            <a:r>
              <a:rPr lang="en-US" b="1" dirty="0">
                <a:latin typeface="+mn-lt"/>
              </a:rPr>
              <a:t>Incident Reporting, Investigation, and Recordkeeping</a:t>
            </a:r>
          </a:p>
          <a:p>
            <a:pPr marL="0" indent="0">
              <a:buNone/>
            </a:pPr>
            <a:r>
              <a:rPr lang="en-US" sz="1200" b="1" dirty="0">
                <a:latin typeface="+mn-lt"/>
              </a:rPr>
              <a:t> </a:t>
            </a:r>
          </a:p>
          <a:p>
            <a:pPr lvl="1">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Times New Roman" panose="02020603050405020304" pitchFamily="18" charset="0"/>
              </a:rPr>
              <a:t>Unified Reporting Procedures</a:t>
            </a:r>
            <a:r>
              <a:rPr lang="en-US" kern="100" dirty="0">
                <a:effectLst/>
                <a:latin typeface="+mn-lt"/>
                <a:ea typeface="Calibri" panose="020F0502020204030204" pitchFamily="34" charset="0"/>
                <a:cs typeface="Times New Roman" panose="02020603050405020304" pitchFamily="18" charset="0"/>
              </a:rPr>
              <a:t>: Establish unified reporting procedures that all employers will follow when incidents occur involving any employee within the shared workspace.</a:t>
            </a:r>
          </a:p>
          <a:p>
            <a:pPr lvl="1">
              <a:lnSpc>
                <a:spcPct val="107000"/>
              </a:lnSpc>
              <a:spcBef>
                <a:spcPts val="0"/>
              </a:spcBef>
              <a:spcAft>
                <a:spcPts val="800"/>
              </a:spcAft>
              <a:buFont typeface="Franklin Gothic Book" panose="020B0503020102020204" pitchFamily="34" charset="0"/>
              <a:buChar char="►"/>
            </a:pPr>
            <a:r>
              <a:rPr lang="en-US" b="1" kern="100" dirty="0">
                <a:effectLst/>
                <a:latin typeface="+mn-lt"/>
                <a:ea typeface="Calibri" panose="020F0502020204030204" pitchFamily="34" charset="0"/>
                <a:cs typeface="Times New Roman" panose="02020603050405020304" pitchFamily="18" charset="0"/>
              </a:rPr>
              <a:t>Joint Investigations</a:t>
            </a:r>
            <a:r>
              <a:rPr lang="en-US" kern="100" dirty="0">
                <a:effectLst/>
                <a:latin typeface="+mn-lt"/>
                <a:ea typeface="Calibri" panose="020F0502020204030204" pitchFamily="34" charset="0"/>
                <a:cs typeface="Times New Roman" panose="02020603050405020304" pitchFamily="18" charset="0"/>
              </a:rPr>
              <a:t>: When appropriate, conduct joint investigations in collaboration with other employers to ensure comprehensive and impartial investigations of workplace violence incidents.</a:t>
            </a:r>
          </a:p>
          <a:p>
            <a:pPr lvl="1">
              <a:buFont typeface="Franklin Gothic Book" panose="020B0503020102020204" pitchFamily="34" charset="0"/>
              <a:buChar char="►"/>
            </a:pPr>
            <a:r>
              <a:rPr lang="en-US" b="1" dirty="0">
                <a:latin typeface="+mn-lt"/>
              </a:rPr>
              <a:t>Shared Incident Log</a:t>
            </a:r>
            <a:r>
              <a:rPr lang="en-US" dirty="0">
                <a:latin typeface="+mn-lt"/>
              </a:rPr>
              <a:t>: Establish a shared incident log accessible to all employers within the shared workspace.  </a:t>
            </a:r>
            <a:endParaRPr lang="en-US" b="1" dirty="0">
              <a:latin typeface="+mn-lt"/>
            </a:endParaRPr>
          </a:p>
        </p:txBody>
      </p:sp>
      <p:sp>
        <p:nvSpPr>
          <p:cNvPr id="4" name="Footer Placeholder 4">
            <a:extLst>
              <a:ext uri="{FF2B5EF4-FFF2-40B4-BE49-F238E27FC236}">
                <a16:creationId xmlns:a16="http://schemas.microsoft.com/office/drawing/2014/main" id="{2E13C9CD-F76F-CDB7-352B-6DDB7AAB197A}"/>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5" name="Picture 4" descr="A logo with a feather in the middle of a circle&#10;&#10;Description automatically generated">
            <a:extLst>
              <a:ext uri="{FF2B5EF4-FFF2-40B4-BE49-F238E27FC236}">
                <a16:creationId xmlns:a16="http://schemas.microsoft.com/office/drawing/2014/main" id="{C6AA518F-A1AA-0B88-90FF-F257E2FB9561}"/>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542190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B4E0DFBF-D6DB-79A0-0ECF-B3C297B639F3}"/>
              </a:ext>
            </a:extLst>
          </p:cNvPr>
          <p:cNvPicPr>
            <a:picLocks noChangeAspect="1"/>
          </p:cNvPicPr>
          <p:nvPr/>
        </p:nvPicPr>
        <p:blipFill>
          <a:blip r:embed="rId2"/>
          <a:stretch>
            <a:fillRect/>
          </a:stretch>
        </p:blipFill>
        <p:spPr>
          <a:xfrm>
            <a:off x="-21880" y="0"/>
            <a:ext cx="12213879" cy="6858000"/>
          </a:xfrm>
          <a:prstGeom prst="rect">
            <a:avLst/>
          </a:prstGeom>
        </p:spPr>
      </p:pic>
      <p:sp>
        <p:nvSpPr>
          <p:cNvPr id="5" name="Title 4">
            <a:extLst>
              <a:ext uri="{FF2B5EF4-FFF2-40B4-BE49-F238E27FC236}">
                <a16:creationId xmlns:a16="http://schemas.microsoft.com/office/drawing/2014/main" id="{C81ABA87-8599-1D1F-2CC0-03213F4456EF}"/>
              </a:ext>
            </a:extLst>
          </p:cNvPr>
          <p:cNvSpPr>
            <a:spLocks noGrp="1"/>
          </p:cNvSpPr>
          <p:nvPr>
            <p:ph type="title"/>
          </p:nvPr>
        </p:nvSpPr>
        <p:spPr>
          <a:xfrm>
            <a:off x="3223765" y="1513353"/>
            <a:ext cx="6119411" cy="1915647"/>
          </a:xfrm>
        </p:spPr>
        <p:txBody>
          <a:bodyPr/>
          <a:lstStyle/>
          <a:p>
            <a:r>
              <a:rPr lang="en-US" sz="6000" b="1" dirty="0"/>
              <a:t>Annual Review</a:t>
            </a:r>
          </a:p>
        </p:txBody>
      </p:sp>
      <p:sp>
        <p:nvSpPr>
          <p:cNvPr id="4" name="Footer Placeholder 4">
            <a:extLst>
              <a:ext uri="{FF2B5EF4-FFF2-40B4-BE49-F238E27FC236}">
                <a16:creationId xmlns:a16="http://schemas.microsoft.com/office/drawing/2014/main" id="{2E13C9CD-F76F-CDB7-352B-6DDB7AAB197A}"/>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7" name="Picture 6" descr="A logo with a feather in the middle of a circle&#10;&#10;Description automatically generated">
            <a:extLst>
              <a:ext uri="{FF2B5EF4-FFF2-40B4-BE49-F238E27FC236}">
                <a16:creationId xmlns:a16="http://schemas.microsoft.com/office/drawing/2014/main" id="{6D7D1BB0-78AA-67DB-5CDA-34FDB0C6B5D0}"/>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21773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C1CBCBAA-04B8-E9A2-AF9F-351D49DBCF2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415D740-1934-6E01-9705-F9E3E391A72C}"/>
              </a:ext>
            </a:extLst>
          </p:cNvPr>
          <p:cNvSpPr>
            <a:spLocks noGrp="1"/>
          </p:cNvSpPr>
          <p:nvPr>
            <p:ph type="title"/>
          </p:nvPr>
        </p:nvSpPr>
        <p:spPr/>
        <p:txBody>
          <a:bodyPr/>
          <a:lstStyle/>
          <a:p>
            <a:r>
              <a:rPr lang="en-US" dirty="0"/>
              <a:t>Assess Effectiveness and </a:t>
            </a:r>
            <a:br>
              <a:rPr lang="en-US" dirty="0"/>
            </a:br>
            <a:r>
              <a:rPr lang="en-US" dirty="0"/>
              <a:t>Relevance Annually</a:t>
            </a:r>
          </a:p>
        </p:txBody>
      </p:sp>
      <p:pic>
        <p:nvPicPr>
          <p:cNvPr id="6" name="Content Placeholder 5" descr="Close-up of a calendar page&#10;&#10;Description automatically generated">
            <a:extLst>
              <a:ext uri="{FF2B5EF4-FFF2-40B4-BE49-F238E27FC236}">
                <a16:creationId xmlns:a16="http://schemas.microsoft.com/office/drawing/2014/main" id="{DDCCD57A-4152-E825-7123-73D6A5E8FB34}"/>
              </a:ext>
            </a:extLst>
          </p:cNvPr>
          <p:cNvPicPr>
            <a:picLocks noGrp="1" noChangeAspect="1"/>
          </p:cNvPicPr>
          <p:nvPr>
            <p:ph idx="1"/>
          </p:nvPr>
        </p:nvPicPr>
        <p:blipFill>
          <a:blip r:embed="rId3"/>
          <a:stretch>
            <a:fillRect/>
          </a:stretch>
        </p:blipFill>
        <p:spPr>
          <a:xfrm>
            <a:off x="646111" y="2052638"/>
            <a:ext cx="10858534" cy="4195762"/>
          </a:xfrm>
          <a:ln w="76200">
            <a:solidFill>
              <a:srgbClr val="FF0000"/>
            </a:solidFill>
          </a:ln>
        </p:spPr>
      </p:pic>
      <p:sp>
        <p:nvSpPr>
          <p:cNvPr id="4" name="Footer Placeholder 4">
            <a:extLst>
              <a:ext uri="{FF2B5EF4-FFF2-40B4-BE49-F238E27FC236}">
                <a16:creationId xmlns:a16="http://schemas.microsoft.com/office/drawing/2014/main" id="{2E13C9CD-F76F-CDB7-352B-6DDB7AAB197A}"/>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8" name="Picture 7" descr="A close-up of a magnifying glass&#10;&#10;Description automatically generated">
            <a:extLst>
              <a:ext uri="{FF2B5EF4-FFF2-40B4-BE49-F238E27FC236}">
                <a16:creationId xmlns:a16="http://schemas.microsoft.com/office/drawing/2014/main" id="{197ED26F-4C83-1E02-5BFF-8FF7E708CD70}"/>
              </a:ext>
            </a:extLst>
          </p:cNvPr>
          <p:cNvPicPr>
            <a:picLocks noChangeAspect="1"/>
          </p:cNvPicPr>
          <p:nvPr/>
        </p:nvPicPr>
        <p:blipFill>
          <a:blip r:embed="rId4">
            <a:alphaModFix amt="70000"/>
          </a:blip>
          <a:stretch>
            <a:fillRect/>
          </a:stretch>
        </p:blipFill>
        <p:spPr>
          <a:xfrm>
            <a:off x="2788467" y="1735264"/>
            <a:ext cx="6862527" cy="5140272"/>
          </a:xfrm>
          <a:prstGeom prst="rect">
            <a:avLst/>
          </a:prstGeom>
          <a:effectLst>
            <a:softEdge rad="635000"/>
          </a:effectLst>
        </p:spPr>
      </p:pic>
      <p:pic>
        <p:nvPicPr>
          <p:cNvPr id="9" name="Picture 8" descr="A logo with a feather in the middle of a circle&#10;&#10;Description automatically generated">
            <a:extLst>
              <a:ext uri="{FF2B5EF4-FFF2-40B4-BE49-F238E27FC236}">
                <a16:creationId xmlns:a16="http://schemas.microsoft.com/office/drawing/2014/main" id="{1F3EACD3-D239-463A-1216-EA29E3064559}"/>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64844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yellow border&#10;&#10;Description automatically generated">
            <a:extLst>
              <a:ext uri="{FF2B5EF4-FFF2-40B4-BE49-F238E27FC236}">
                <a16:creationId xmlns:a16="http://schemas.microsoft.com/office/drawing/2014/main" id="{8F188476-E078-AEB1-2DED-01F942FD5E85}"/>
              </a:ext>
            </a:extLst>
          </p:cNvPr>
          <p:cNvPicPr>
            <a:picLocks noChangeAspect="1"/>
          </p:cNvPicPr>
          <p:nvPr/>
        </p:nvPicPr>
        <p:blipFill>
          <a:blip r:embed="rId4"/>
          <a:stretch>
            <a:fillRect/>
          </a:stretch>
        </p:blipFill>
        <p:spPr>
          <a:xfrm>
            <a:off x="0" y="0"/>
            <a:ext cx="12206333" cy="6858000"/>
          </a:xfrm>
          <a:prstGeom prst="rect">
            <a:avLst/>
          </a:prstGeom>
        </p:spPr>
      </p:pic>
      <p:sp>
        <p:nvSpPr>
          <p:cNvPr id="2" name="Footer Placeholder 4">
            <a:extLst>
              <a:ext uri="{FF2B5EF4-FFF2-40B4-BE49-F238E27FC236}">
                <a16:creationId xmlns:a16="http://schemas.microsoft.com/office/drawing/2014/main" id="{1A462A58-5CFE-8232-D8F1-EF8EE48171C8}"/>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3" name="Picture 2" descr="A logo with a feather in the middle of a circle&#10;&#10;Description automatically generated">
            <a:extLst>
              <a:ext uri="{FF2B5EF4-FFF2-40B4-BE49-F238E27FC236}">
                <a16:creationId xmlns:a16="http://schemas.microsoft.com/office/drawing/2014/main" id="{45F402F8-9605-E7B6-0804-0EB67353CFC8}"/>
              </a:ext>
            </a:extLst>
          </p:cNvPr>
          <p:cNvPicPr>
            <a:picLocks noChangeAspect="1"/>
          </p:cNvPicPr>
          <p:nvPr/>
        </p:nvPicPr>
        <p:blipFill>
          <a:blip r:embed="rId5"/>
          <a:stretch>
            <a:fillRect/>
          </a:stretch>
        </p:blipFill>
        <p:spPr>
          <a:xfrm>
            <a:off x="11286860" y="6083929"/>
            <a:ext cx="651147" cy="591508"/>
          </a:xfrm>
          <a:prstGeom prst="rect">
            <a:avLst/>
          </a:prstGeom>
        </p:spPr>
      </p:pic>
      <p:pic>
        <p:nvPicPr>
          <p:cNvPr id="5" name="Violence Against American Indian and Alaska Native Women and Men (y2Snap.app)">
            <a:hlinkClick r:id="" action="ppaction://media"/>
            <a:extLst>
              <a:ext uri="{FF2B5EF4-FFF2-40B4-BE49-F238E27FC236}">
                <a16:creationId xmlns:a16="http://schemas.microsoft.com/office/drawing/2014/main" id="{2FDF0363-3094-8A60-4BF9-E749CF275D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7941" y="222261"/>
            <a:ext cx="10788919" cy="6068766"/>
          </a:xfrm>
          <a:prstGeom prst="rect">
            <a:avLst/>
          </a:prstGeom>
          <a:ln w="28575">
            <a:solidFill>
              <a:srgbClr val="FF0000"/>
            </a:solidFill>
          </a:ln>
        </p:spPr>
      </p:pic>
    </p:spTree>
    <p:extLst>
      <p:ext uri="{BB962C8B-B14F-4D97-AF65-F5344CB8AC3E}">
        <p14:creationId xmlns:p14="http://schemas.microsoft.com/office/powerpoint/2010/main" val="28302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802ED48C-E16C-9612-0178-50E930CA2A90}"/>
              </a:ext>
            </a:extLst>
          </p:cNvPr>
          <p:cNvPicPr>
            <a:picLocks noChangeAspect="1"/>
          </p:cNvPicPr>
          <p:nvPr/>
        </p:nvPicPr>
        <p:blipFill>
          <a:blip r:embed="rId2"/>
          <a:stretch>
            <a:fillRect/>
          </a:stretch>
        </p:blipFill>
        <p:spPr>
          <a:xfrm>
            <a:off x="-21880" y="0"/>
            <a:ext cx="12213879" cy="6858000"/>
          </a:xfrm>
          <a:prstGeom prst="rect">
            <a:avLst/>
          </a:prstGeom>
        </p:spPr>
      </p:pic>
      <p:sp>
        <p:nvSpPr>
          <p:cNvPr id="4" name="Title 3">
            <a:extLst>
              <a:ext uri="{FF2B5EF4-FFF2-40B4-BE49-F238E27FC236}">
                <a16:creationId xmlns:a16="http://schemas.microsoft.com/office/drawing/2014/main" id="{3BAC0CFE-CC51-A575-88B5-75002C3574C0}"/>
              </a:ext>
            </a:extLst>
          </p:cNvPr>
          <p:cNvSpPr>
            <a:spLocks noGrp="1"/>
          </p:cNvSpPr>
          <p:nvPr>
            <p:ph type="title"/>
          </p:nvPr>
        </p:nvSpPr>
        <p:spPr/>
        <p:txBody>
          <a:bodyPr/>
          <a:lstStyle/>
          <a:p>
            <a:r>
              <a:rPr lang="en-US" dirty="0"/>
              <a:t>Violent Incident Log</a:t>
            </a:r>
          </a:p>
        </p:txBody>
      </p:sp>
      <p:pic>
        <p:nvPicPr>
          <p:cNvPr id="6" name="Picture 5">
            <a:extLst>
              <a:ext uri="{FF2B5EF4-FFF2-40B4-BE49-F238E27FC236}">
                <a16:creationId xmlns:a16="http://schemas.microsoft.com/office/drawing/2014/main" id="{3637D11D-DD73-694D-C597-C7476A17A0DA}"/>
              </a:ext>
            </a:extLst>
          </p:cNvPr>
          <p:cNvPicPr>
            <a:picLocks noChangeAspect="1"/>
          </p:cNvPicPr>
          <p:nvPr/>
        </p:nvPicPr>
        <p:blipFill>
          <a:blip r:embed="rId3"/>
          <a:stretch>
            <a:fillRect/>
          </a:stretch>
        </p:blipFill>
        <p:spPr>
          <a:xfrm>
            <a:off x="1467329" y="1355156"/>
            <a:ext cx="3807453" cy="4926563"/>
          </a:xfrm>
          <a:prstGeom prst="rect">
            <a:avLst/>
          </a:prstGeom>
          <a:ln>
            <a:solidFill>
              <a:schemeClr val="tx1"/>
            </a:solidFill>
          </a:ln>
        </p:spPr>
      </p:pic>
      <p:pic>
        <p:nvPicPr>
          <p:cNvPr id="8" name="Picture 7">
            <a:extLst>
              <a:ext uri="{FF2B5EF4-FFF2-40B4-BE49-F238E27FC236}">
                <a16:creationId xmlns:a16="http://schemas.microsoft.com/office/drawing/2014/main" id="{5E404BC1-7B69-9DC9-D08C-555FA9F947B6}"/>
              </a:ext>
            </a:extLst>
          </p:cNvPr>
          <p:cNvPicPr>
            <a:picLocks noChangeAspect="1"/>
          </p:cNvPicPr>
          <p:nvPr/>
        </p:nvPicPr>
        <p:blipFill>
          <a:blip r:embed="rId4"/>
          <a:stretch>
            <a:fillRect/>
          </a:stretch>
        </p:blipFill>
        <p:spPr>
          <a:xfrm>
            <a:off x="6096000" y="1355157"/>
            <a:ext cx="3807453" cy="4926563"/>
          </a:xfrm>
          <a:prstGeom prst="rect">
            <a:avLst/>
          </a:prstGeom>
          <a:ln>
            <a:solidFill>
              <a:schemeClr val="tx1"/>
            </a:solidFill>
          </a:ln>
        </p:spPr>
      </p:pic>
      <p:sp>
        <p:nvSpPr>
          <p:cNvPr id="9" name="TextBox 8">
            <a:extLst>
              <a:ext uri="{FF2B5EF4-FFF2-40B4-BE49-F238E27FC236}">
                <a16:creationId xmlns:a16="http://schemas.microsoft.com/office/drawing/2014/main" id="{29655AD4-FF1E-9941-2258-2BC373725471}"/>
              </a:ext>
            </a:extLst>
          </p:cNvPr>
          <p:cNvSpPr txBox="1"/>
          <p:nvPr/>
        </p:nvSpPr>
        <p:spPr>
          <a:xfrm>
            <a:off x="1803715" y="2848941"/>
            <a:ext cx="7589888" cy="1938992"/>
          </a:xfrm>
          <a:prstGeom prst="rect">
            <a:avLst/>
          </a:prstGeom>
          <a:solidFill>
            <a:srgbClr val="FFFF00"/>
          </a:solidFill>
          <a:ln w="57150">
            <a:solidFill>
              <a:srgbClr val="FF0000"/>
            </a:solidFill>
          </a:ln>
        </p:spPr>
        <p:txBody>
          <a:bodyPr wrap="square" rtlCol="0">
            <a:spAutoFit/>
          </a:bodyPr>
          <a:lstStyle/>
          <a:p>
            <a:pPr algn="ctr"/>
            <a:r>
              <a:rPr lang="en-US" sz="3600" b="1" dirty="0">
                <a:solidFill>
                  <a:srgbClr val="0033CC"/>
                </a:solidFill>
              </a:rPr>
              <a:t>Don’t Forget!</a:t>
            </a:r>
          </a:p>
          <a:p>
            <a:pPr algn="ctr"/>
            <a:r>
              <a:rPr lang="en-US" sz="2800" b="1" dirty="0"/>
              <a:t>To receive a free copy of this template, visit Max / Charlene </a:t>
            </a:r>
          </a:p>
          <a:p>
            <a:pPr algn="ctr"/>
            <a:r>
              <a:rPr lang="en-US" sz="2800" b="1" dirty="0"/>
              <a:t>at the TMP table in the Exhibitors Area</a:t>
            </a:r>
          </a:p>
        </p:txBody>
      </p:sp>
      <p:sp>
        <p:nvSpPr>
          <p:cNvPr id="10" name="Footer Placeholder 4">
            <a:extLst>
              <a:ext uri="{FF2B5EF4-FFF2-40B4-BE49-F238E27FC236}">
                <a16:creationId xmlns:a16="http://schemas.microsoft.com/office/drawing/2014/main" id="{F6582D8F-47D1-2112-14FB-DC36AE15344C}"/>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11" name="Picture 10" descr="A logo with a feather in the middle of a circle&#10;&#10;Description automatically generated">
            <a:extLst>
              <a:ext uri="{FF2B5EF4-FFF2-40B4-BE49-F238E27FC236}">
                <a16:creationId xmlns:a16="http://schemas.microsoft.com/office/drawing/2014/main" id="{22981AE7-A35F-3548-893A-D5E828DF3B20}"/>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2156047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35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a:t>
            </a:r>
            <a:r>
              <a:rPr lang="en-US" sz="6600" b="1" dirty="0">
                <a:solidFill>
                  <a:schemeClr val="tx1"/>
                </a:solidFill>
                <a:latin typeface="AngsanaUPC" panose="020B0604020202020204" pitchFamily="34" charset="0"/>
                <a:cs typeface="AngsanaUPC" panose="020B0604020202020204" pitchFamily="34" charset="0"/>
              </a:rPr>
              <a:t>28</a:t>
            </a:r>
            <a:r>
              <a:rPr lang="en-US" sz="6600" b="1" baseline="30000" dirty="0">
                <a:solidFill>
                  <a:schemeClr val="tx1"/>
                </a:solidFill>
                <a:latin typeface="AngsanaUPC" panose="020B0604020202020204" pitchFamily="34" charset="0"/>
                <a:cs typeface="AngsanaUPC" panose="020B0604020202020204" pitchFamily="34" charset="0"/>
              </a:rPr>
              <a:t>th</a:t>
            </a:r>
            <a:r>
              <a:rPr lang="en-US" sz="6600" b="1" dirty="0">
                <a:solidFill>
                  <a:schemeClr val="tx1"/>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dirty="0">
                <a:solidFill>
                  <a:schemeClr val="tx1"/>
                </a:solidFill>
                <a:latin typeface="AngsanaUPC" panose="02020603050405020304" pitchFamily="18" charset="-34"/>
                <a:cs typeface="AngsanaUPC" panose="02020603050405020304" pitchFamily="18" charset="-34"/>
              </a:rPr>
              <a:t>Durant</a:t>
            </a:r>
            <a:r>
              <a:rPr lang="en-US" dirty="0">
                <a:solidFill>
                  <a:schemeClr val="tx1"/>
                </a:solidFill>
                <a:latin typeface="AngsanaUPC" panose="02020603050405020304" pitchFamily="18" charset="-34"/>
                <a:cs typeface="AngsanaUPC" panose="02020603050405020304" pitchFamily="18" charset="-34"/>
              </a:rPr>
              <a:t>, </a:t>
            </a:r>
            <a:r>
              <a:rPr lang="en-US" sz="3600" b="1" dirty="0">
                <a:solidFill>
                  <a:schemeClr val="tx1"/>
                </a:solidFill>
                <a:latin typeface="AngsanaUPC" panose="02020603050405020304" pitchFamily="18" charset="-34"/>
                <a:cs typeface="AngsanaUPC" panose="02020603050405020304" pitchFamily="18" charset="-34"/>
              </a:rPr>
              <a:t>Oklahoma</a:t>
            </a:r>
            <a:endParaRPr lang="en-US" b="1" dirty="0">
              <a:solidFill>
                <a:schemeClr val="tx1"/>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
        <p:nvSpPr>
          <p:cNvPr id="4" name="TextBox 3">
            <a:extLst>
              <a:ext uri="{FF2B5EF4-FFF2-40B4-BE49-F238E27FC236}">
                <a16:creationId xmlns:a16="http://schemas.microsoft.com/office/drawing/2014/main" id="{8636A8D3-0093-01AE-81BC-6582572D3860}"/>
              </a:ext>
            </a:extLst>
          </p:cNvPr>
          <p:cNvSpPr txBox="1"/>
          <p:nvPr/>
        </p:nvSpPr>
        <p:spPr>
          <a:xfrm>
            <a:off x="2416864" y="242082"/>
            <a:ext cx="7835864" cy="1938992"/>
          </a:xfrm>
          <a:prstGeom prst="rect">
            <a:avLst/>
          </a:prstGeom>
          <a:noFill/>
        </p:spPr>
        <p:txBody>
          <a:bodyPr wrap="none" rtlCol="0">
            <a:spAutoFit/>
          </a:bodyPr>
          <a:lstStyle/>
          <a:p>
            <a:pPr algn="ctr"/>
            <a:r>
              <a:rPr lang="en-US" sz="6000" b="1" dirty="0">
                <a:solidFill>
                  <a:srgbClr val="0033CC"/>
                </a:solidFill>
              </a:rPr>
              <a:t>THANK YOU FOR </a:t>
            </a:r>
          </a:p>
          <a:p>
            <a:pPr algn="ctr"/>
            <a:r>
              <a:rPr lang="en-US" sz="6000" b="1" dirty="0">
                <a:solidFill>
                  <a:srgbClr val="0033CC"/>
                </a:solidFill>
              </a:rPr>
              <a:t>JOINING US TODAY!</a:t>
            </a:r>
          </a:p>
        </p:txBody>
      </p:sp>
      <p:sp>
        <p:nvSpPr>
          <p:cNvPr id="8" name="TextBox 7">
            <a:extLst>
              <a:ext uri="{FF2B5EF4-FFF2-40B4-BE49-F238E27FC236}">
                <a16:creationId xmlns:a16="http://schemas.microsoft.com/office/drawing/2014/main" id="{2D169720-0040-7337-E898-5CF85C24C347}"/>
              </a:ext>
            </a:extLst>
          </p:cNvPr>
          <p:cNvSpPr txBox="1"/>
          <p:nvPr/>
        </p:nvSpPr>
        <p:spPr>
          <a:xfrm>
            <a:off x="1392600" y="2027689"/>
            <a:ext cx="11201587" cy="923330"/>
          </a:xfrm>
          <a:prstGeom prst="rect">
            <a:avLst/>
          </a:prstGeom>
          <a:noFill/>
        </p:spPr>
        <p:txBody>
          <a:bodyPr wrap="square">
            <a:spAutoFit/>
          </a:bodyPr>
          <a:lstStyle/>
          <a:p>
            <a:r>
              <a:rPr lang="en-US" sz="5400" b="1" dirty="0">
                <a:effectLst/>
                <a:latin typeface="Arial" panose="020B0604020202020204" pitchFamily="34" charset="0"/>
                <a:ea typeface="Calibri" panose="020F0502020204030204" pitchFamily="34" charset="0"/>
                <a:cs typeface="Times New Roman" panose="02020603050405020304" pitchFamily="18" charset="0"/>
              </a:rPr>
              <a:t>Navigating</a:t>
            </a:r>
            <a:r>
              <a:rPr lang="en-US" sz="54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lang="en-US" sz="5400" b="1" dirty="0">
                <a:effectLst/>
                <a:latin typeface="Arial" panose="020B0604020202020204" pitchFamily="34" charset="0"/>
                <a:ea typeface="Calibri" panose="020F0502020204030204" pitchFamily="34" charset="0"/>
                <a:cs typeface="Times New Roman" panose="02020603050405020304" pitchFamily="18" charset="0"/>
              </a:rPr>
              <a:t>the Path to Peace</a:t>
            </a:r>
            <a:endParaRPr lang="en-US" sz="5400" dirty="0"/>
          </a:p>
        </p:txBody>
      </p:sp>
    </p:spTree>
    <p:extLst>
      <p:ext uri="{BB962C8B-B14F-4D97-AF65-F5344CB8AC3E}">
        <p14:creationId xmlns:p14="http://schemas.microsoft.com/office/powerpoint/2010/main" val="89968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86A924E9-B551-3355-2AFF-5C33E50585C8}"/>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1A6BCB87-1115-C9FB-88B7-9309DA51BF23}"/>
              </a:ext>
            </a:extLst>
          </p:cNvPr>
          <p:cNvSpPr>
            <a:spLocks noGrp="1"/>
          </p:cNvSpPr>
          <p:nvPr>
            <p:ph type="title"/>
          </p:nvPr>
        </p:nvSpPr>
        <p:spPr/>
        <p:txBody>
          <a:bodyPr/>
          <a:lstStyle/>
          <a:p>
            <a:r>
              <a:rPr lang="en-US" dirty="0">
                <a:solidFill>
                  <a:schemeClr val="tx1"/>
                </a:solidFill>
              </a:rPr>
              <a:t>Aggressive Behavior</a:t>
            </a:r>
          </a:p>
        </p:txBody>
      </p:sp>
      <p:sp>
        <p:nvSpPr>
          <p:cNvPr id="3" name="Content Placeholder 2">
            <a:extLst>
              <a:ext uri="{FF2B5EF4-FFF2-40B4-BE49-F238E27FC236}">
                <a16:creationId xmlns:a16="http://schemas.microsoft.com/office/drawing/2014/main" id="{44FA7AFF-A20D-0FF8-C410-195E1FA784D0}"/>
              </a:ext>
            </a:extLst>
          </p:cNvPr>
          <p:cNvSpPr>
            <a:spLocks noGrp="1"/>
          </p:cNvSpPr>
          <p:nvPr>
            <p:ph idx="1"/>
          </p:nvPr>
        </p:nvSpPr>
        <p:spPr>
          <a:xfrm>
            <a:off x="838200" y="1825625"/>
            <a:ext cx="6522267" cy="4351338"/>
          </a:xfrm>
        </p:spPr>
        <p:txBody>
          <a:bodyPr>
            <a:normAutofit/>
          </a:bodyPr>
          <a:lstStyle/>
          <a:p>
            <a:r>
              <a:rPr lang="en-US" dirty="0">
                <a:effectLst/>
                <a:latin typeface="Arial" panose="020B0604020202020204" pitchFamily="34" charset="0"/>
                <a:ea typeface="Times New Roman" panose="02020603050405020304" pitchFamily="18" charset="0"/>
              </a:rPr>
              <a:t>Aggressive behavior in the workplace refers to actions or attitudes that are hostile, intimidating, or intended to dominate or demean others. </a:t>
            </a:r>
          </a:p>
          <a:p>
            <a:endParaRPr lang="en-US" dirty="0">
              <a:latin typeface="Arial" panose="020B0604020202020204" pitchFamily="34" charset="0"/>
              <a:ea typeface="Times New Roman" panose="02020603050405020304" pitchFamily="18" charset="0"/>
            </a:endParaRPr>
          </a:p>
          <a:p>
            <a:r>
              <a:rPr lang="en-US" dirty="0">
                <a:effectLst/>
                <a:latin typeface="Arial" panose="020B0604020202020204" pitchFamily="34" charset="0"/>
                <a:ea typeface="Times New Roman" panose="02020603050405020304" pitchFamily="18" charset="0"/>
              </a:rPr>
              <a:t>This behavior can be verbal, non-verbal, or physical but does not necessarily involve physical harm.  </a:t>
            </a:r>
            <a:endParaRPr lang="en-US" dirty="0">
              <a:effectLst/>
              <a:latin typeface="Arial" panose="020B0604020202020204" pitchFamily="34" charset="0"/>
              <a:ea typeface="Aptos" panose="020B0004020202020204" pitchFamily="34" charset="0"/>
            </a:endParaRPr>
          </a:p>
          <a:p>
            <a:endParaRPr lang="en-US" dirty="0"/>
          </a:p>
        </p:txBody>
      </p:sp>
      <p:pic>
        <p:nvPicPr>
          <p:cNvPr id="5" name="Picture 4" descr="A person with her hands on her head&#10;&#10;Description automatically generated">
            <a:extLst>
              <a:ext uri="{FF2B5EF4-FFF2-40B4-BE49-F238E27FC236}">
                <a16:creationId xmlns:a16="http://schemas.microsoft.com/office/drawing/2014/main" id="{7218A619-2CC9-0240-A790-4306E9D5A42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626562" y="2114914"/>
            <a:ext cx="5461125" cy="3933731"/>
          </a:xfrm>
          <a:prstGeom prst="rect">
            <a:avLst/>
          </a:prstGeom>
          <a:effectLst>
            <a:softEdge rad="635000"/>
          </a:effectLst>
        </p:spPr>
      </p:pic>
      <p:sp>
        <p:nvSpPr>
          <p:cNvPr id="6" name="Footer Placeholder 4">
            <a:extLst>
              <a:ext uri="{FF2B5EF4-FFF2-40B4-BE49-F238E27FC236}">
                <a16:creationId xmlns:a16="http://schemas.microsoft.com/office/drawing/2014/main" id="{AF7CA157-39FF-6B08-3F98-C64C0D8A56D6}"/>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Max Muller &amp; Associates, LLC. All rights reserved. Do not post to the internet or input into any AI software, program, or platform.</a:t>
            </a:r>
          </a:p>
        </p:txBody>
      </p:sp>
      <p:pic>
        <p:nvPicPr>
          <p:cNvPr id="4" name="Picture 3" descr="A logo with a feather in the middle of a circle&#10;&#10;Description automatically generated">
            <a:extLst>
              <a:ext uri="{FF2B5EF4-FFF2-40B4-BE49-F238E27FC236}">
                <a16:creationId xmlns:a16="http://schemas.microsoft.com/office/drawing/2014/main" id="{6D0C6F79-90CB-ECF6-928D-E951A63D6B09}"/>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48541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CD28E7FE-AE93-D13D-43DE-0B2DA111F309}"/>
              </a:ext>
            </a:extLst>
          </p:cNvPr>
          <p:cNvPicPr>
            <a:picLocks noChangeAspect="1"/>
          </p:cNvPicPr>
          <p:nvPr/>
        </p:nvPicPr>
        <p:blipFill>
          <a:blip r:embed="rId2"/>
          <a:stretch>
            <a:fillRect/>
          </a:stretch>
        </p:blipFill>
        <p:spPr>
          <a:xfrm>
            <a:off x="0" y="0"/>
            <a:ext cx="12213879" cy="6858000"/>
          </a:xfrm>
          <a:prstGeom prst="rect">
            <a:avLst/>
          </a:prstGeom>
        </p:spPr>
      </p:pic>
      <p:sp>
        <p:nvSpPr>
          <p:cNvPr id="2" name="Title 1">
            <a:extLst>
              <a:ext uri="{FF2B5EF4-FFF2-40B4-BE49-F238E27FC236}">
                <a16:creationId xmlns:a16="http://schemas.microsoft.com/office/drawing/2014/main" id="{752252EB-99EE-F01C-2D73-3B704BD77325}"/>
              </a:ext>
            </a:extLst>
          </p:cNvPr>
          <p:cNvSpPr>
            <a:spLocks noGrp="1"/>
          </p:cNvSpPr>
          <p:nvPr>
            <p:ph type="title"/>
          </p:nvPr>
        </p:nvSpPr>
        <p:spPr/>
        <p:txBody>
          <a:bodyPr/>
          <a:lstStyle/>
          <a:p>
            <a:pPr algn="ctr"/>
            <a:r>
              <a:rPr lang="en-US" sz="6000" b="1" dirty="0">
                <a:solidFill>
                  <a:schemeClr val="tx1"/>
                </a:solidFill>
              </a:rPr>
              <a:t>Violent and Aggressive Behaviors</a:t>
            </a:r>
          </a:p>
        </p:txBody>
      </p:sp>
      <p:pic>
        <p:nvPicPr>
          <p:cNvPr id="4" name="Picture 3" descr="A logo with a feather in the middle of a circle&#10;&#10;Description automatically generated">
            <a:extLst>
              <a:ext uri="{FF2B5EF4-FFF2-40B4-BE49-F238E27FC236}">
                <a16:creationId xmlns:a16="http://schemas.microsoft.com/office/drawing/2014/main" id="{3D095648-A3C2-9D6D-7EE7-0C97FE494F2D}"/>
              </a:ext>
            </a:extLst>
          </p:cNvPr>
          <p:cNvPicPr>
            <a:picLocks noChangeAspect="1"/>
          </p:cNvPicPr>
          <p:nvPr/>
        </p:nvPicPr>
        <p:blipFill>
          <a:blip r:embed="rId3"/>
          <a:stretch>
            <a:fillRect/>
          </a:stretch>
        </p:blipFill>
        <p:spPr>
          <a:xfrm>
            <a:off x="11286860" y="6083929"/>
            <a:ext cx="651147" cy="591508"/>
          </a:xfrm>
          <a:prstGeom prst="rect">
            <a:avLst/>
          </a:prstGeom>
        </p:spPr>
      </p:pic>
      <p:sp>
        <p:nvSpPr>
          <p:cNvPr id="5" name="Footer Placeholder 4">
            <a:extLst>
              <a:ext uri="{FF2B5EF4-FFF2-40B4-BE49-F238E27FC236}">
                <a16:creationId xmlns:a16="http://schemas.microsoft.com/office/drawing/2014/main" id="{B678609E-CB26-9C8E-5989-D19BC8F373A2}"/>
              </a:ext>
            </a:extLst>
          </p:cNvPr>
          <p:cNvSpPr txBox="1">
            <a:spLocks/>
          </p:cNvSpPr>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spTree>
    <p:extLst>
      <p:ext uri="{BB962C8B-B14F-4D97-AF65-F5344CB8AC3E}">
        <p14:creationId xmlns:p14="http://schemas.microsoft.com/office/powerpoint/2010/main" val="411573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1437463B-9E0F-60B7-56A7-4704F1D138FB}"/>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F139AEC1-7A6B-4FCD-4AFC-6F49CD9626E6}"/>
              </a:ext>
            </a:extLst>
          </p:cNvPr>
          <p:cNvSpPr>
            <a:spLocks noGrp="1"/>
          </p:cNvSpPr>
          <p:nvPr>
            <p:ph type="title"/>
          </p:nvPr>
        </p:nvSpPr>
        <p:spPr/>
        <p:txBody>
          <a:bodyPr/>
          <a:lstStyle/>
          <a:p>
            <a:r>
              <a:rPr lang="en-US" b="1" dirty="0"/>
              <a:t>Aggressive Behavior Examples</a:t>
            </a:r>
          </a:p>
        </p:txBody>
      </p:sp>
      <p:sp>
        <p:nvSpPr>
          <p:cNvPr id="3" name="Content Placeholder 2">
            <a:extLst>
              <a:ext uri="{FF2B5EF4-FFF2-40B4-BE49-F238E27FC236}">
                <a16:creationId xmlns:a16="http://schemas.microsoft.com/office/drawing/2014/main" id="{F6665F79-3B7D-94BE-5A9E-23E40FCC4DA9}"/>
              </a:ext>
            </a:extLst>
          </p:cNvPr>
          <p:cNvSpPr>
            <a:spLocks noGrp="1"/>
          </p:cNvSpPr>
          <p:nvPr>
            <p:ph idx="1"/>
          </p:nvPr>
        </p:nvSpPr>
        <p:spPr>
          <a:xfrm>
            <a:off x="838200" y="1509618"/>
            <a:ext cx="10515600" cy="4351338"/>
          </a:xfrm>
        </p:spPr>
        <p:txBody>
          <a:bodyPr>
            <a:normAutofit fontScale="92500" lnSpcReduction="10000"/>
          </a:bodyPr>
          <a:lstStyle/>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Verbal Aggression</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Yelling or shouting at colleagues.</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Using offensive language or insults.</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Making sarcastic or belittling comments.</a:t>
            </a:r>
          </a:p>
          <a:p>
            <a:pPr marL="742950" marR="0" lvl="1" indent="-285750">
              <a:spcBef>
                <a:spcPts val="0"/>
              </a:spcBef>
              <a:spcAft>
                <a:spcPts val="0"/>
              </a:spcAft>
              <a:buSzPts val="1000"/>
              <a:buFont typeface="Courier New" panose="02070309020205020404" pitchFamily="49" charset="0"/>
              <a:buChar char="o"/>
              <a:tabLst>
                <a:tab pos="914400" algn="l"/>
              </a:tabLst>
            </a:pP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Non-Verbal Aggression</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Hostile body language, such as glaring or rolling eyes.</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Making threatening gestures.</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Deliberately invading someone's personal space.</a:t>
            </a:r>
          </a:p>
          <a:p>
            <a:pPr marL="457200" marR="0" lvl="1" indent="0">
              <a:spcBef>
                <a:spcPts val="0"/>
              </a:spcBef>
              <a:spcAft>
                <a:spcPts val="0"/>
              </a:spcAft>
              <a:buSzPts val="1000"/>
              <a:buNone/>
              <a:tabLst>
                <a:tab pos="914400" algn="l"/>
              </a:tabLst>
            </a:pP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tabLst>
                <a:tab pos="457200" algn="l"/>
              </a:tabLst>
            </a:pPr>
            <a:r>
              <a:rPr lang="en-US" sz="2400" b="1" dirty="0">
                <a:effectLst/>
                <a:latin typeface="Arial" panose="020B0604020202020204" pitchFamily="34" charset="0"/>
                <a:ea typeface="Times New Roman" panose="02020603050405020304" pitchFamily="18" charset="0"/>
              </a:rPr>
              <a:t>Psychological Aggression</a:t>
            </a:r>
            <a:r>
              <a:rPr lang="en-US" sz="2400" dirty="0">
                <a:effectLst/>
                <a:latin typeface="Arial" panose="020B0604020202020204" pitchFamily="34" charset="0"/>
                <a:ea typeface="Times New Roman" panose="02020603050405020304" pitchFamily="18" charset="0"/>
              </a:rPr>
              <a:t>:</a:t>
            </a:r>
            <a:endParaRPr lang="en-US" sz="2400" dirty="0">
              <a:effectLst/>
              <a:latin typeface="Arial" panose="020B0604020202020204" pitchFamily="34" charset="0"/>
              <a:ea typeface="Aptos" panose="020B0004020202020204" pitchFamily="34"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Spreading rumors or gossip.</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Intimidation or bullying tactics.</a:t>
            </a:r>
            <a:endParaRPr lang="en-US" dirty="0">
              <a:effectLst/>
              <a:latin typeface="Arial" panose="020B0604020202020204" pitchFamily="34" charset="0"/>
              <a:ea typeface="Aptos" panose="020B0004020202020204" pitchFamily="34" charset="0"/>
              <a:cs typeface="Times New Roman" panose="02020603050405020304" pitchFamily="18" charset="0"/>
            </a:endParaRPr>
          </a:p>
          <a:p>
            <a:pPr marR="0" lvl="1">
              <a:spcBef>
                <a:spcPts val="0"/>
              </a:spcBef>
              <a:spcAft>
                <a:spcPts val="0"/>
              </a:spcAft>
              <a:buSzPts val="1000"/>
              <a:tabLst>
                <a:tab pos="914400" algn="l"/>
              </a:tabLst>
            </a:pPr>
            <a:r>
              <a:rPr lang="en-US" dirty="0">
                <a:effectLst/>
                <a:latin typeface="Arial" panose="020B0604020202020204" pitchFamily="34" charset="0"/>
                <a:ea typeface="Times New Roman" panose="02020603050405020304" pitchFamily="18" charset="0"/>
                <a:cs typeface="Times New Roman" panose="02020603050405020304" pitchFamily="18" charset="0"/>
              </a:rPr>
              <a:t>Excluding someone from team activities or decision-making processes.</a:t>
            </a:r>
            <a:endParaRPr lang="en-US"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Footer Placeholder 4">
            <a:extLst>
              <a:ext uri="{FF2B5EF4-FFF2-40B4-BE49-F238E27FC236}">
                <a16:creationId xmlns:a16="http://schemas.microsoft.com/office/drawing/2014/main" id="{BF38B37C-04C9-D2E4-9613-E82CBFA3A2F7}"/>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5" name="Picture 4" descr="A logo with a feather in the middle of a circle&#10;&#10;Description automatically generated">
            <a:extLst>
              <a:ext uri="{FF2B5EF4-FFF2-40B4-BE49-F238E27FC236}">
                <a16:creationId xmlns:a16="http://schemas.microsoft.com/office/drawing/2014/main" id="{AADFBE1C-2550-C4DF-2619-5F29D405AFC7}"/>
              </a:ext>
            </a:extLst>
          </p:cNvPr>
          <p:cNvPicPr>
            <a:picLocks noChangeAspect="1"/>
          </p:cNvPicPr>
          <p:nvPr/>
        </p:nvPicPr>
        <p:blipFill>
          <a:blip r:embed="rId3"/>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3079325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48ED3CAD-33FF-B99C-01E7-1B86996589AA}"/>
              </a:ext>
            </a:extLst>
          </p:cNvPr>
          <p:cNvPicPr>
            <a:picLocks noChangeAspect="1"/>
          </p:cNvPicPr>
          <p:nvPr/>
        </p:nvPicPr>
        <p:blipFill>
          <a:blip r:embed="rId2"/>
          <a:stretch>
            <a:fillRect/>
          </a:stretch>
        </p:blipFill>
        <p:spPr>
          <a:xfrm>
            <a:off x="-21880" y="0"/>
            <a:ext cx="12213879" cy="6858000"/>
          </a:xfrm>
          <a:prstGeom prst="rect">
            <a:avLst/>
          </a:prstGeom>
        </p:spPr>
      </p:pic>
      <p:sp>
        <p:nvSpPr>
          <p:cNvPr id="2" name="Title 1">
            <a:extLst>
              <a:ext uri="{FF2B5EF4-FFF2-40B4-BE49-F238E27FC236}">
                <a16:creationId xmlns:a16="http://schemas.microsoft.com/office/drawing/2014/main" id="{299C6BE3-19EF-2A64-3791-85FE2C3D0A33}"/>
              </a:ext>
            </a:extLst>
          </p:cNvPr>
          <p:cNvSpPr>
            <a:spLocks noGrp="1"/>
          </p:cNvSpPr>
          <p:nvPr>
            <p:ph type="title"/>
          </p:nvPr>
        </p:nvSpPr>
        <p:spPr>
          <a:xfrm>
            <a:off x="743930" y="365125"/>
            <a:ext cx="10515600" cy="1325563"/>
          </a:xfrm>
        </p:spPr>
        <p:txBody>
          <a:bodyPr>
            <a:normAutofit/>
          </a:bodyPr>
          <a:lstStyle/>
          <a:p>
            <a:r>
              <a:rPr lang="en-US" b="1" dirty="0">
                <a:effectLst/>
                <a:latin typeface="Arial" panose="020B0604020202020204" pitchFamily="34" charset="0"/>
                <a:ea typeface="Times New Roman" panose="02020603050405020304" pitchFamily="18" charset="0"/>
              </a:rPr>
              <a:t>Violent Behavior</a:t>
            </a:r>
            <a:endParaRPr lang="en-US" dirty="0"/>
          </a:p>
        </p:txBody>
      </p:sp>
      <p:sp>
        <p:nvSpPr>
          <p:cNvPr id="3" name="Content Placeholder 2">
            <a:extLst>
              <a:ext uri="{FF2B5EF4-FFF2-40B4-BE49-F238E27FC236}">
                <a16:creationId xmlns:a16="http://schemas.microsoft.com/office/drawing/2014/main" id="{26B1EBB8-4AE9-9209-B569-57E5F2D3C0DA}"/>
              </a:ext>
            </a:extLst>
          </p:cNvPr>
          <p:cNvSpPr>
            <a:spLocks noGrp="1"/>
          </p:cNvSpPr>
          <p:nvPr>
            <p:ph idx="1"/>
          </p:nvPr>
        </p:nvSpPr>
        <p:spPr>
          <a:xfrm>
            <a:off x="753357" y="1523967"/>
            <a:ext cx="7504522" cy="4351338"/>
          </a:xfrm>
        </p:spPr>
        <p:txBody>
          <a:bodyPr>
            <a:normAutofit/>
          </a:bodyPr>
          <a:lstStyle/>
          <a:p>
            <a:r>
              <a:rPr lang="en-US" dirty="0">
                <a:effectLst/>
                <a:latin typeface="Arial" panose="020B0604020202020204" pitchFamily="34" charset="0"/>
                <a:ea typeface="Times New Roman" panose="02020603050405020304" pitchFamily="18" charset="0"/>
              </a:rPr>
              <a:t>Violent behavior in the workplace involves actions that can cause physical harm or pose a direct threat to the safety and well-being of employees. </a:t>
            </a:r>
          </a:p>
          <a:p>
            <a:pPr marL="0" indent="0">
              <a:buNone/>
            </a:pPr>
            <a:endParaRPr lang="en-US" dirty="0">
              <a:effectLst/>
              <a:latin typeface="Arial" panose="020B0604020202020204" pitchFamily="34" charset="0"/>
              <a:ea typeface="Times New Roman" panose="02020603050405020304" pitchFamily="18" charset="0"/>
            </a:endParaRPr>
          </a:p>
          <a:p>
            <a:r>
              <a:rPr lang="en-US" dirty="0">
                <a:effectLst/>
                <a:latin typeface="Arial" panose="020B0604020202020204" pitchFamily="34" charset="0"/>
                <a:ea typeface="Times New Roman" panose="02020603050405020304" pitchFamily="18" charset="0"/>
              </a:rPr>
              <a:t>It is more severe than aggressive behavior and typically involves actual or threatened physical force. </a:t>
            </a:r>
            <a:endParaRPr lang="en-US" dirty="0"/>
          </a:p>
        </p:txBody>
      </p:sp>
      <p:pic>
        <p:nvPicPr>
          <p:cNvPr id="5" name="Picture 4" descr="A close-up of a person with his fist in his mouth&#10;&#10;Description automatically generated">
            <a:extLst>
              <a:ext uri="{FF2B5EF4-FFF2-40B4-BE49-F238E27FC236}">
                <a16:creationId xmlns:a16="http://schemas.microsoft.com/office/drawing/2014/main" id="{9A4A6E53-B527-56C2-D6FC-A8BDE25E7C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408721" y="1690688"/>
            <a:ext cx="4921107" cy="3264335"/>
          </a:xfrm>
          <a:prstGeom prst="rect">
            <a:avLst/>
          </a:prstGeom>
          <a:effectLst>
            <a:softEdge rad="635000"/>
          </a:effectLst>
        </p:spPr>
      </p:pic>
      <p:sp>
        <p:nvSpPr>
          <p:cNvPr id="6" name="Footer Placeholder 4">
            <a:extLst>
              <a:ext uri="{FF2B5EF4-FFF2-40B4-BE49-F238E27FC236}">
                <a16:creationId xmlns:a16="http://schemas.microsoft.com/office/drawing/2014/main" id="{57DFBBA3-4A2B-713C-1E04-DBAB245F9BE0}"/>
              </a:ext>
            </a:extLst>
          </p:cNvPr>
          <p:cNvSpPr>
            <a:spLocks noGrp="1"/>
          </p:cNvSpPr>
          <p:nvPr>
            <p:ph type="ftr" sz="quarter" idx="3"/>
          </p:nvPr>
        </p:nvSpPr>
        <p:spPr>
          <a:xfrm>
            <a:off x="838200" y="6310312"/>
            <a:ext cx="8391258"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Max Muller &amp; Associates, LLC. All rights reserved. Do not post to the internet or input into any AI software, program, or platform.</a:t>
            </a:r>
            <a:endParaRPr lang="en-US" dirty="0"/>
          </a:p>
        </p:txBody>
      </p:sp>
      <p:pic>
        <p:nvPicPr>
          <p:cNvPr id="4" name="Picture 3" descr="A logo with a feather in the middle of a circle&#10;&#10;Description automatically generated">
            <a:extLst>
              <a:ext uri="{FF2B5EF4-FFF2-40B4-BE49-F238E27FC236}">
                <a16:creationId xmlns:a16="http://schemas.microsoft.com/office/drawing/2014/main" id="{B8F60BF5-A2EF-6014-BCB3-A3F06F900BAE}"/>
              </a:ext>
            </a:extLst>
          </p:cNvPr>
          <p:cNvPicPr>
            <a:picLocks noChangeAspect="1"/>
          </p:cNvPicPr>
          <p:nvPr/>
        </p:nvPicPr>
        <p:blipFill>
          <a:blip r:embed="rId5"/>
          <a:stretch>
            <a:fillRect/>
          </a:stretch>
        </p:blipFill>
        <p:spPr>
          <a:xfrm>
            <a:off x="11286860" y="6083929"/>
            <a:ext cx="651147" cy="591508"/>
          </a:xfrm>
          <a:prstGeom prst="rect">
            <a:avLst/>
          </a:prstGeom>
        </p:spPr>
      </p:pic>
    </p:spTree>
    <p:extLst>
      <p:ext uri="{BB962C8B-B14F-4D97-AF65-F5344CB8AC3E}">
        <p14:creationId xmlns:p14="http://schemas.microsoft.com/office/powerpoint/2010/main" val="1222167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0</TotalTime>
  <Words>3914</Words>
  <Application>Microsoft Office PowerPoint</Application>
  <PresentationFormat>Widescreen</PresentationFormat>
  <Paragraphs>321</Paragraphs>
  <Slides>51</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AngsanaUPC</vt:lpstr>
      <vt:lpstr>Aptos</vt:lpstr>
      <vt:lpstr>Arial</vt:lpstr>
      <vt:lpstr>Calibri</vt:lpstr>
      <vt:lpstr>Comic Sans MS</vt:lpstr>
      <vt:lpstr>Courier New</vt:lpstr>
      <vt:lpstr>Franklin Gothic Book</vt:lpstr>
      <vt:lpstr>Wingdings 3</vt:lpstr>
      <vt:lpstr>Ion</vt:lpstr>
      <vt:lpstr>           28th Annual Conference</vt:lpstr>
      <vt:lpstr>  Navigating the Path to Peace:  Crafting and Implementing a Tribal Workplace Aggression and Violence Prevention Plan</vt:lpstr>
      <vt:lpstr>Max Muller, JD, THRP</vt:lpstr>
      <vt:lpstr>Violence Against Native American &amp; Alaska Native Women and Men</vt:lpstr>
      <vt:lpstr>PowerPoint Presentation</vt:lpstr>
      <vt:lpstr>Aggressive Behavior</vt:lpstr>
      <vt:lpstr>Violent and Aggressive Behaviors</vt:lpstr>
      <vt:lpstr>Aggressive Behavior Examples</vt:lpstr>
      <vt:lpstr>Violent Behavior</vt:lpstr>
      <vt:lpstr>Violent Behavior Examples</vt:lpstr>
      <vt:lpstr>Impacts</vt:lpstr>
      <vt:lpstr>Why Have A Tribal Workplace Aggression and Violence Prevention Plan? (TWAVPP)</vt:lpstr>
      <vt:lpstr>Key Plan Elements1</vt:lpstr>
      <vt:lpstr>Key Plan Elements2</vt:lpstr>
      <vt:lpstr>Key Plan Elements3</vt:lpstr>
      <vt:lpstr>Key Plan Elements4</vt:lpstr>
      <vt:lpstr>Responsible Parties</vt:lpstr>
      <vt:lpstr>Tribal Council Support1</vt:lpstr>
      <vt:lpstr>Tribal Council Support2</vt:lpstr>
      <vt:lpstr>Tribal Council Sopport3</vt:lpstr>
      <vt:lpstr>Senior Management</vt:lpstr>
      <vt:lpstr>WAVPP Coordinator</vt:lpstr>
      <vt:lpstr>Department Supervisors / Managers</vt:lpstr>
      <vt:lpstr>All Employees</vt:lpstr>
      <vt:lpstr>Impact of inaction; the Harm</vt:lpstr>
      <vt:lpstr>Bystanders</vt:lpstr>
      <vt:lpstr>Bystanders, continued</vt:lpstr>
      <vt:lpstr>Struggle with uncertainty</vt:lpstr>
      <vt:lpstr>Fear of retaliation and being targeted</vt:lpstr>
      <vt:lpstr>Peer Pressure to remain silent</vt:lpstr>
      <vt:lpstr>I don’t want to get involved</vt:lpstr>
      <vt:lpstr>IDENTIFYING AND EVALUATING WORKPLACE VIOLENCE HAZARDS</vt:lpstr>
      <vt:lpstr>Preparing to Draft the Balance  of the Plan</vt:lpstr>
      <vt:lpstr>Inspections</vt:lpstr>
      <vt:lpstr>Applying Analytics – Risk Analysis</vt:lpstr>
      <vt:lpstr>Hazard Profile Worksheet</vt:lpstr>
      <vt:lpstr>Inspections</vt:lpstr>
      <vt:lpstr>Employee Reports and Concerns</vt:lpstr>
      <vt:lpstr>Inspection Documentation</vt:lpstr>
      <vt:lpstr>Post-Incident Response And Investigation</vt:lpstr>
      <vt:lpstr>Take Action!</vt:lpstr>
      <vt:lpstr>Violent Incident Log</vt:lpstr>
      <vt:lpstr>COORDINATION WITH OTHER EMPLOYERS IF APPLICABLE </vt:lpstr>
      <vt:lpstr>Coordination1</vt:lpstr>
      <vt:lpstr>Coordination2</vt:lpstr>
      <vt:lpstr>Coordination3</vt:lpstr>
      <vt:lpstr>Coordination4</vt:lpstr>
      <vt:lpstr>Annual Review</vt:lpstr>
      <vt:lpstr>Assess Effectiveness and  Relevance Annually</vt:lpstr>
      <vt:lpstr>Violent Incident Log</vt:lpstr>
      <vt:lpstr>           28th Annual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Max Muller</cp:lastModifiedBy>
  <cp:revision>68</cp:revision>
  <dcterms:created xsi:type="dcterms:W3CDTF">2024-05-10T21:27:17Z</dcterms:created>
  <dcterms:modified xsi:type="dcterms:W3CDTF">2024-07-25T15:43:28Z</dcterms:modified>
</cp:coreProperties>
</file>