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4"/>
  </p:notesMasterIdLst>
  <p:sldIdLst>
    <p:sldId id="300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54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DB0A75-4E6A-5FBD-461B-67014F6B3D5E}" name="Sam Bolen" initials="SB" userId="S::Sam.Bolen@REDW.COM::5d549f9c-a6e9-436c-b1d5-b2dc2ad3ad7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5" autoAdjust="0"/>
    <p:restoredTop sz="68093" autoAdjust="0"/>
  </p:normalViewPr>
  <p:slideViewPr>
    <p:cSldViewPr snapToGrid="0">
      <p:cViewPr varScale="1">
        <p:scale>
          <a:sx n="71" d="100"/>
          <a:sy n="71" d="100"/>
        </p:scale>
        <p:origin x="20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6AEA8-9791-4594-8E77-B48414241A57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0F1C-25DD-46B0-9B5D-8CEB68D37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3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61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9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2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6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CE0F1C-25DD-46B0-9B5D-8CEB68D375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37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718A1-6761-114D-ABF3-72ADC964C67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8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4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1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5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ank You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0CFBED-2F6E-3C8D-58A8-2237E58DCF5A}"/>
              </a:ext>
            </a:extLst>
          </p:cNvPr>
          <p:cNvSpPr/>
          <p:nvPr userDrawn="1"/>
        </p:nvSpPr>
        <p:spPr>
          <a:xfrm>
            <a:off x="0" y="3373821"/>
            <a:ext cx="12192000" cy="3484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CD9A925B-A1E0-CB0F-33A4-DFD203F305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7070" b="-7262"/>
          <a:stretch/>
        </p:blipFill>
        <p:spPr>
          <a:xfrm>
            <a:off x="302623" y="6474829"/>
            <a:ext cx="611678" cy="21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0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4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84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2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6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14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6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cycling-challenge.com/2014-maratona-dles-dolomit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ohioemployerlawblog.com/2016/03/is-your-employee-handbook-contract-of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14231-0F2F-C685-899D-EA8B2E4B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2D333A-ED8C-4585-5FC5-41B43DCC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846" r="7846"/>
          <a:stretch/>
        </p:blipFill>
        <p:spPr>
          <a:xfrm>
            <a:off x="3580806" y="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46A96-2284-2BEF-64EE-20D45B14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Acknowledgments &amp; Training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0895BD8-78DA-49D3-51BE-629F17B3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Acknowledgement Best Practices</a:t>
            </a:r>
          </a:p>
          <a:p>
            <a:r>
              <a:rPr lang="en-US" sz="1700" dirty="0"/>
              <a:t>Handbook Training Wins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1AE17-E4D6-85D3-34D7-051F2275B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5" y="6522403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am sitting at table">
            <a:extLst>
              <a:ext uri="{FF2B5EF4-FFF2-40B4-BE49-F238E27FC236}">
                <a16:creationId xmlns:a16="http://schemas.microsoft.com/office/drawing/2014/main" id="{4D5FE2FA-CDAD-9EF0-7356-F247F4F64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r="8684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ED9C0-E5B6-C5FB-66ED-451BDF8D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Policy Drafting Activity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7F5B9-7CD3-5B1E-EA11-307A18F3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31" y="6457378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11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8B43FC-DB59-4C41-D2D1-2F4B57229A16}"/>
              </a:ext>
            </a:extLst>
          </p:cNvPr>
          <p:cNvSpPr txBox="1">
            <a:spLocks/>
          </p:cNvSpPr>
          <p:nvPr/>
        </p:nvSpPr>
        <p:spPr>
          <a:xfrm>
            <a:off x="576072" y="828693"/>
            <a:ext cx="10515600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accent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Questions?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5F40873-6C96-07FD-4210-055F7DA7F332}"/>
              </a:ext>
            </a:extLst>
          </p:cNvPr>
          <p:cNvSpPr txBox="1">
            <a:spLocks/>
          </p:cNvSpPr>
          <p:nvPr/>
        </p:nvSpPr>
        <p:spPr>
          <a:xfrm>
            <a:off x="576072" y="1636357"/>
            <a:ext cx="10515600" cy="3704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happy to help.</a:t>
            </a:r>
          </a:p>
        </p:txBody>
      </p:sp>
      <p:pic>
        <p:nvPicPr>
          <p:cNvPr id="5" name="Picture Placeholder 27">
            <a:extLst>
              <a:ext uri="{FF2B5EF4-FFF2-40B4-BE49-F238E27FC236}">
                <a16:creationId xmlns:a16="http://schemas.microsoft.com/office/drawing/2014/main" id="{0F90E0F5-DF10-21E4-045F-BA813437F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5054" r="10184" b="35222"/>
          <a:stretch/>
        </p:blipFill>
        <p:spPr>
          <a:xfrm>
            <a:off x="6980316" y="2550103"/>
            <a:ext cx="1493838" cy="1493838"/>
          </a:xfrm>
          <a:prstGeom prst="rect">
            <a:avLst/>
          </a:prstGeom>
        </p:spPr>
      </p:pic>
      <p:pic>
        <p:nvPicPr>
          <p:cNvPr id="6" name="Picture Placeholder 2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BC9EB53-5DBC-C1F2-BFF8-B29856E177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" r="53"/>
          <a:stretch/>
        </p:blipFill>
        <p:spPr>
          <a:xfrm>
            <a:off x="4022282" y="2549310"/>
            <a:ext cx="1493838" cy="1495425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B3FA21-BE91-B0A1-7753-D8350424895E}"/>
              </a:ext>
            </a:extLst>
          </p:cNvPr>
          <p:cNvSpPr txBox="1">
            <a:spLocks/>
          </p:cNvSpPr>
          <p:nvPr/>
        </p:nvSpPr>
        <p:spPr>
          <a:xfrm>
            <a:off x="3339705" y="4318709"/>
            <a:ext cx="2917234" cy="4237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Cristin Heyns-Bousliman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7C10792-8F3D-5C8D-2EDC-4DD8A0789FA9}"/>
              </a:ext>
            </a:extLst>
          </p:cNvPr>
          <p:cNvSpPr txBox="1">
            <a:spLocks/>
          </p:cNvSpPr>
          <p:nvPr/>
        </p:nvSpPr>
        <p:spPr>
          <a:xfrm>
            <a:off x="6567957" y="4318709"/>
            <a:ext cx="2318557" cy="3306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Sam Bolen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3AD57EF7-4192-0853-4577-E9BC3C054E22}"/>
              </a:ext>
            </a:extLst>
          </p:cNvPr>
          <p:cNvSpPr txBox="1">
            <a:spLocks/>
          </p:cNvSpPr>
          <p:nvPr/>
        </p:nvSpPr>
        <p:spPr>
          <a:xfrm>
            <a:off x="3534290" y="5029649"/>
            <a:ext cx="2469823" cy="4237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Principal &amp; Practice Leader, HR Consulting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A56C31ED-672E-308A-831D-B9C3B79D43B6}"/>
              </a:ext>
            </a:extLst>
          </p:cNvPr>
          <p:cNvSpPr txBox="1">
            <a:spLocks/>
          </p:cNvSpPr>
          <p:nvPr/>
        </p:nvSpPr>
        <p:spPr>
          <a:xfrm>
            <a:off x="6980316" y="5029649"/>
            <a:ext cx="1493839" cy="4237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Director of HRC Client Services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0F2B95E-EBA9-C13C-FCDB-341503D152CE}"/>
              </a:ext>
            </a:extLst>
          </p:cNvPr>
          <p:cNvSpPr txBox="1">
            <a:spLocks/>
          </p:cNvSpPr>
          <p:nvPr/>
        </p:nvSpPr>
        <p:spPr>
          <a:xfrm>
            <a:off x="3534290" y="5647476"/>
            <a:ext cx="2469822" cy="4237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Cristin.Bousliman@redw.com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88654BDB-3962-27C2-3DA5-9D3D34177890}"/>
              </a:ext>
            </a:extLst>
          </p:cNvPr>
          <p:cNvSpPr txBox="1">
            <a:spLocks/>
          </p:cNvSpPr>
          <p:nvPr/>
        </p:nvSpPr>
        <p:spPr>
          <a:xfrm>
            <a:off x="6789269" y="5647476"/>
            <a:ext cx="1875933" cy="4237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Sam.Bolen@redw.com</a:t>
            </a: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460DCC0A-34FA-18FE-BD09-3286A219EF80}"/>
              </a:ext>
            </a:extLst>
          </p:cNvPr>
          <p:cNvSpPr txBox="1">
            <a:spLocks/>
          </p:cNvSpPr>
          <p:nvPr/>
        </p:nvSpPr>
        <p:spPr>
          <a:xfrm>
            <a:off x="6563601" y="4673585"/>
            <a:ext cx="2318557" cy="3306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SHRM-SCP, THRP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A4ACC5-3C86-AF7C-3635-66F75BB349CD}"/>
              </a:ext>
            </a:extLst>
          </p:cNvPr>
          <p:cNvSpPr txBox="1">
            <a:spLocks/>
          </p:cNvSpPr>
          <p:nvPr/>
        </p:nvSpPr>
        <p:spPr>
          <a:xfrm>
            <a:off x="3567849" y="4678373"/>
            <a:ext cx="2318557" cy="3306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2200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Esq., THRP</a:t>
            </a:r>
          </a:p>
        </p:txBody>
      </p:sp>
    </p:spTree>
    <p:extLst>
      <p:ext uri="{BB962C8B-B14F-4D97-AF65-F5344CB8AC3E}">
        <p14:creationId xmlns:p14="http://schemas.microsoft.com/office/powerpoint/2010/main" val="46523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999C-36E1-AE2F-AAC3-63B3E1B8AB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790" r="6524" b="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1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FC2BA-1820-6EA4-BB68-12C79892C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834394"/>
            <a:ext cx="4023360" cy="3204134"/>
          </a:xfrm>
        </p:spPr>
        <p:txBody>
          <a:bodyPr anchor="b">
            <a:normAutofit/>
          </a:bodyPr>
          <a:lstStyle/>
          <a:p>
            <a:r>
              <a:rPr lang="en-US" sz="4800" dirty="0"/>
              <a:t>Crafting Employee Handbooks: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C3F59E-50E9-23F9-495E-5C9656679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69" y="4546920"/>
            <a:ext cx="4610542" cy="1208141"/>
          </a:xfrm>
        </p:spPr>
        <p:txBody>
          <a:bodyPr>
            <a:noAutofit/>
          </a:bodyPr>
          <a:lstStyle/>
          <a:p>
            <a:r>
              <a:rPr lang="en-US" sz="4000" dirty="0"/>
              <a:t>Best Practices &amp; Pitfalls to Avoid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D3C3E-4724-0057-22B7-3AD9580DB0AF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ohioemployerlawblog.com/2016/03/is-your-employee-handbook-contract-of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03BFA-D2A4-F419-DE64-6C33F6454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35" y="6344356"/>
            <a:ext cx="947108" cy="4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0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A833F-71EE-F255-96C1-E8C7FE8ED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Today’s Agenda</a:t>
            </a:r>
          </a:p>
        </p:txBody>
      </p:sp>
      <p:pic>
        <p:nvPicPr>
          <p:cNvPr id="16" name="Picture 15" descr="Directional sign with colorful arrows">
            <a:extLst>
              <a:ext uri="{FF2B5EF4-FFF2-40B4-BE49-F238E27FC236}">
                <a16:creationId xmlns:a16="http://schemas.microsoft.com/office/drawing/2014/main" id="{6555EB89-6150-2DD0-9AB0-6DA8D526F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44828" b="-1"/>
          <a:stretch/>
        </p:blipFill>
        <p:spPr>
          <a:xfrm>
            <a:off x="20" y="10"/>
            <a:ext cx="4505305" cy="6857990"/>
          </a:xfrm>
          <a:prstGeom prst="rect">
            <a:avLst/>
          </a:prstGeom>
          <a:effectLst>
            <a:softEdge rad="596900"/>
          </a:effectLst>
        </p:spPr>
      </p:pic>
      <p:sp>
        <p:nvSpPr>
          <p:cNvPr id="43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F011A8-AA0E-622D-2278-FDFAFDF78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013414"/>
            <a:ext cx="6869614" cy="37198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The Why of Employee Handbooks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2024 “Must Have” Policies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Remove These Policies NOW!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Sovereignty Considerations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Wording is Powerful – Use Your Powers for Good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Don’t Forget Acknowledgements and Handbook Training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Policy Drafting Activity</a:t>
            </a:r>
          </a:p>
        </p:txBody>
      </p:sp>
    </p:spTree>
    <p:extLst>
      <p:ext uri="{BB962C8B-B14F-4D97-AF65-F5344CB8AC3E}">
        <p14:creationId xmlns:p14="http://schemas.microsoft.com/office/powerpoint/2010/main" val="85077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ervice dog">
            <a:extLst>
              <a:ext uri="{FF2B5EF4-FFF2-40B4-BE49-F238E27FC236}">
                <a16:creationId xmlns:a16="http://schemas.microsoft.com/office/drawing/2014/main" id="{8C6093DC-EE73-A1B3-9238-5655038F7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r="19643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23718B-BD2E-D36F-4102-31E7398A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866868" cy="1124712"/>
          </a:xfrm>
        </p:spPr>
        <p:txBody>
          <a:bodyPr anchor="b">
            <a:normAutofit/>
          </a:bodyPr>
          <a:lstStyle/>
          <a:p>
            <a:r>
              <a:rPr lang="en-US" sz="3200" dirty="0"/>
              <a:t>The “Why” of Employee Handbooks: How They Help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8CC072-6C59-F75B-F353-0F21DEE4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637635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600" dirty="0"/>
              <a:t>- Set Clear Expectations</a:t>
            </a:r>
          </a:p>
          <a:p>
            <a:pPr marL="0" indent="0">
              <a:buNone/>
            </a:pPr>
            <a:r>
              <a:rPr lang="en-US" sz="2600" dirty="0"/>
              <a:t>- Legal Protection</a:t>
            </a:r>
          </a:p>
          <a:p>
            <a:pPr marL="0" indent="0">
              <a:buNone/>
            </a:pPr>
            <a:r>
              <a:rPr lang="en-US" sz="2600" dirty="0"/>
              <a:t>- Onboarding Efficiency</a:t>
            </a:r>
          </a:p>
          <a:p>
            <a:pPr marL="0" indent="0">
              <a:buNone/>
            </a:pPr>
            <a:r>
              <a:rPr lang="en-US" sz="2600" dirty="0"/>
              <a:t>- Performance Management </a:t>
            </a:r>
          </a:p>
          <a:p>
            <a:pPr marL="0" indent="0">
              <a:buNone/>
            </a:pPr>
            <a:r>
              <a:rPr lang="en-US" sz="1700" dirty="0"/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3B4D0-6091-FFEF-F51A-24965156E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" y="6522403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1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473934-3B7D-2E96-715D-121B25F90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64" y="834888"/>
            <a:ext cx="4314645" cy="12689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dirty="0"/>
              <a:t>The “Why” of Employee Handbooks: How They Can Hurt Employers</a:t>
            </a:r>
          </a:p>
        </p:txBody>
      </p:sp>
      <p:pic>
        <p:nvPicPr>
          <p:cNvPr id="5" name="Content Placeholder 4" descr="Scales of justice on blue background">
            <a:extLst>
              <a:ext uri="{FF2B5EF4-FFF2-40B4-BE49-F238E27FC236}">
                <a16:creationId xmlns:a16="http://schemas.microsoft.com/office/drawing/2014/main" id="{BAD0B9E4-8502-F645-8581-0B01E95096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r="17663" b="-1"/>
          <a:stretch/>
        </p:blipFill>
        <p:spPr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  <a:softEdge rad="571500"/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572" y="2240371"/>
            <a:ext cx="42062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18563D3-8A32-255A-D445-3639CE130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5563" y="2557587"/>
            <a:ext cx="4314645" cy="371731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/>
              <a:t>- Outdated Information</a:t>
            </a:r>
          </a:p>
          <a:p>
            <a:pPr marL="0" indent="0">
              <a:buNone/>
            </a:pPr>
            <a:r>
              <a:rPr lang="en-US" dirty="0"/>
              <a:t>- Rigid Policies</a:t>
            </a:r>
          </a:p>
          <a:p>
            <a:pPr marL="0" indent="0">
              <a:buNone/>
            </a:pPr>
            <a:r>
              <a:rPr lang="en-US" dirty="0"/>
              <a:t>- Lack of Customization</a:t>
            </a:r>
          </a:p>
          <a:p>
            <a:pPr marL="0" indent="0">
              <a:buNone/>
            </a:pPr>
            <a:r>
              <a:rPr lang="en-US" dirty="0"/>
              <a:t>- Ambiguity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894258-5C66-3E89-4E41-BFFC5373C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9504" y="6511925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01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Desk with stethoscope and computer keyboard">
            <a:extLst>
              <a:ext uri="{FF2B5EF4-FFF2-40B4-BE49-F238E27FC236}">
                <a16:creationId xmlns:a16="http://schemas.microsoft.com/office/drawing/2014/main" id="{802D1014-980E-0F1F-8D31-9B1A8666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r="-1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49C15-3AC1-87F8-379C-74EFA29FB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3600" dirty="0"/>
              <a:t>2024 “Must Haves”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D2BD11E1-D8EC-D843-630E-7F3F137C2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6507378" cy="3207258"/>
          </a:xfrm>
        </p:spPr>
        <p:txBody>
          <a:bodyPr anchor="t">
            <a:normAutofit/>
          </a:bodyPr>
          <a:lstStyle/>
          <a:p>
            <a:r>
              <a:rPr lang="en-US" sz="2800" dirty="0"/>
              <a:t>Paid Personal Leave</a:t>
            </a:r>
          </a:p>
          <a:p>
            <a:r>
              <a:rPr lang="en-US" sz="2800" dirty="0"/>
              <a:t>Remote Work &amp; Hybrid Work</a:t>
            </a:r>
          </a:p>
          <a:p>
            <a:r>
              <a:rPr lang="en-US" sz="2800" dirty="0"/>
              <a:t>Diversity, Equity, and Inclusion</a:t>
            </a:r>
          </a:p>
          <a:p>
            <a:r>
              <a:rPr lang="en-US" sz="2800" dirty="0"/>
              <a:t>Cyber Security &amp; Data Privacy</a:t>
            </a:r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DDF63-54D1-82DC-0E1E-96FE2AC56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" y="6522403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31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sy pedestrian crossing">
            <a:extLst>
              <a:ext uri="{FF2B5EF4-FFF2-40B4-BE49-F238E27FC236}">
                <a16:creationId xmlns:a16="http://schemas.microsoft.com/office/drawing/2014/main" id="{9E1FB238-2058-F779-9CBF-C1FEA6844D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r="1098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775BD-8495-24BA-C11C-73951B0CA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Autofit/>
          </a:bodyPr>
          <a:lstStyle/>
          <a:p>
            <a:r>
              <a:rPr lang="en-US" sz="3200" dirty="0"/>
              <a:t>Remove These Policies NOW!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2665-F057-88FE-BEFF-1F85FBE39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852285" cy="3978356"/>
          </a:xfrm>
        </p:spPr>
        <p:txBody>
          <a:bodyPr anchor="t">
            <a:normAutofit fontScale="92500"/>
          </a:bodyPr>
          <a:lstStyle/>
          <a:p>
            <a:r>
              <a:rPr lang="en-US" dirty="0"/>
              <a:t>Drug Testing (with nuances)</a:t>
            </a:r>
          </a:p>
          <a:p>
            <a:r>
              <a:rPr lang="en-US" dirty="0"/>
              <a:t>Strict Dress Codes &amp; Cheesy Uniforms</a:t>
            </a:r>
          </a:p>
          <a:p>
            <a:r>
              <a:rPr lang="en-US" dirty="0"/>
              <a:t>Probationary Periods</a:t>
            </a:r>
          </a:p>
          <a:p>
            <a:r>
              <a:rPr lang="en-US" dirty="0"/>
              <a:t>Non-Compete Clauses</a:t>
            </a:r>
          </a:p>
          <a:p>
            <a:r>
              <a:rPr lang="en-US" dirty="0"/>
              <a:t>Mandatory Overtime</a:t>
            </a:r>
          </a:p>
          <a:p>
            <a:r>
              <a:rPr lang="en-US" dirty="0"/>
              <a:t>Overbroad Zero Tolerance Policies</a:t>
            </a:r>
          </a:p>
          <a:p>
            <a:r>
              <a:rPr lang="en-US" dirty="0"/>
              <a:t>Overly Restrictive Social Media Policies</a:t>
            </a:r>
          </a:p>
          <a:p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B6B83-55EB-34E8-DBD1-0BE2D2514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" y="6496385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0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ative American dancer">
            <a:extLst>
              <a:ext uri="{FF2B5EF4-FFF2-40B4-BE49-F238E27FC236}">
                <a16:creationId xmlns:a16="http://schemas.microsoft.com/office/drawing/2014/main" id="{485FBAE7-0460-95C6-B1FE-E1BF902DFE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88222-0082-6D04-7BF6-506A2CE0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08052"/>
            <a:ext cx="3438144" cy="1177948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Sovereignty Considerations in Handbooks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26F4B-0B96-4055-3456-766349F87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5429205" cy="3691754"/>
          </a:xfrm>
        </p:spPr>
        <p:txBody>
          <a:bodyPr anchor="t">
            <a:normAutofit lnSpcReduction="10000"/>
          </a:bodyPr>
          <a:lstStyle/>
          <a:p>
            <a:r>
              <a:rPr lang="en-US" sz="2200" dirty="0"/>
              <a:t>Cultural Sensitivity &amp; Inclusion</a:t>
            </a:r>
          </a:p>
          <a:p>
            <a:r>
              <a:rPr lang="en-US" sz="2200" dirty="0"/>
              <a:t>Jurisdiction and Legal Framework</a:t>
            </a:r>
          </a:p>
          <a:p>
            <a:r>
              <a:rPr lang="en-US" sz="2200" dirty="0"/>
              <a:t>Sovereignty Statement</a:t>
            </a:r>
          </a:p>
          <a:p>
            <a:r>
              <a:rPr lang="en-US" sz="2200" dirty="0"/>
              <a:t>Dispute Resolution Process</a:t>
            </a:r>
          </a:p>
          <a:p>
            <a:r>
              <a:rPr lang="en-US" sz="2200" dirty="0"/>
              <a:t>Employment Rights &amp; Protections</a:t>
            </a:r>
          </a:p>
          <a:p>
            <a:r>
              <a:rPr lang="en-US" sz="2200" dirty="0"/>
              <a:t>Training &amp; Development</a:t>
            </a:r>
          </a:p>
          <a:p>
            <a:r>
              <a:rPr lang="en-US" sz="2200" dirty="0"/>
              <a:t>Community-Specific Policies</a:t>
            </a:r>
          </a:p>
          <a:p>
            <a:r>
              <a:rPr lang="en-US" sz="2200" dirty="0"/>
              <a:t>Tribal Health &amp; Wellness</a:t>
            </a:r>
          </a:p>
          <a:p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D3909F-4FA6-6DD5-8318-9965E163C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" y="6495791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3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loseup of keyboard">
            <a:extLst>
              <a:ext uri="{FF2B5EF4-FFF2-40B4-BE49-F238E27FC236}">
                <a16:creationId xmlns:a16="http://schemas.microsoft.com/office/drawing/2014/main" id="{64FA84A9-3214-74D2-59B4-93710872A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FA5EF-C5F2-2376-7D4A-5260A046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526583" cy="1124712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Wording is Powerful – Use Your Powers for Good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4AFC59-F11E-AD05-02B6-2B64B1F08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610104"/>
            <a:ext cx="4719521" cy="4031714"/>
          </a:xfrm>
        </p:spPr>
        <p:txBody>
          <a:bodyPr anchor="t">
            <a:normAutofit fontScale="77500" lnSpcReduction="20000"/>
          </a:bodyPr>
          <a:lstStyle/>
          <a:p>
            <a:r>
              <a:rPr lang="en-US" sz="2100" dirty="0"/>
              <a:t>Be Clear &amp; Concise</a:t>
            </a:r>
          </a:p>
          <a:p>
            <a:r>
              <a:rPr lang="en-US" sz="2100" dirty="0"/>
              <a:t>Be Specific</a:t>
            </a:r>
          </a:p>
          <a:p>
            <a:r>
              <a:rPr lang="en-US" sz="2100" dirty="0"/>
              <a:t>Use Positive Language</a:t>
            </a:r>
          </a:p>
          <a:p>
            <a:r>
              <a:rPr lang="en-US" sz="2100" dirty="0"/>
              <a:t>Remain Consistent</a:t>
            </a:r>
          </a:p>
          <a:p>
            <a:r>
              <a:rPr lang="en-US" sz="2100" dirty="0"/>
              <a:t>Be Inclusive</a:t>
            </a:r>
          </a:p>
          <a:p>
            <a:r>
              <a:rPr lang="en-US" sz="2100" dirty="0"/>
              <a:t>Legal Compliance</a:t>
            </a:r>
          </a:p>
          <a:p>
            <a:r>
              <a:rPr lang="en-US" sz="2100" dirty="0"/>
              <a:t>Define Key Terms</a:t>
            </a:r>
          </a:p>
          <a:p>
            <a:r>
              <a:rPr lang="en-US" sz="2100" dirty="0"/>
              <a:t>Outline Steps &amp; Procedures</a:t>
            </a:r>
          </a:p>
          <a:p>
            <a:r>
              <a:rPr lang="en-US" sz="2100" dirty="0"/>
              <a:t>Review for Tone</a:t>
            </a:r>
          </a:p>
          <a:p>
            <a:r>
              <a:rPr lang="en-US" sz="2100" dirty="0"/>
              <a:t>Include Examples</a:t>
            </a:r>
          </a:p>
          <a:p>
            <a:r>
              <a:rPr lang="en-US" sz="2100" dirty="0"/>
              <a:t>Regular Updates</a:t>
            </a:r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993D9-5617-9A53-F2C7-0596B8E3E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5" y="6503705"/>
            <a:ext cx="64770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824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10051</TotalTime>
  <Words>296</Words>
  <Application>Microsoft Office PowerPoint</Application>
  <PresentationFormat>Widescreen</PresentationFormat>
  <Paragraphs>79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Neue Haas Grotesk Text Pro</vt:lpstr>
      <vt:lpstr>AccentBoxVTI</vt:lpstr>
      <vt:lpstr>PowerPoint Presentation</vt:lpstr>
      <vt:lpstr>Crafting Employee Handbooks: </vt:lpstr>
      <vt:lpstr>Today’s Agenda</vt:lpstr>
      <vt:lpstr>The “Why” of Employee Handbooks: How They Help</vt:lpstr>
      <vt:lpstr>The “Why” of Employee Handbooks: How They Can Hurt Employers</vt:lpstr>
      <vt:lpstr>2024 “Must Haves”</vt:lpstr>
      <vt:lpstr>Remove These Policies NOW!</vt:lpstr>
      <vt:lpstr>Sovereignty Considerations in Handbooks</vt:lpstr>
      <vt:lpstr>Wording is Powerful – Use Your Powers for Good</vt:lpstr>
      <vt:lpstr>Acknowledgments &amp; Training</vt:lpstr>
      <vt:lpstr>Policy Drafting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Crafting Employee Handbooks: </dc:title>
  <dc:creator>Cristin Heyns-Bousliman</dc:creator>
  <cp:lastModifiedBy>Janet Borland</cp:lastModifiedBy>
  <cp:revision>15</cp:revision>
  <dcterms:created xsi:type="dcterms:W3CDTF">2024-07-02T20:36:24Z</dcterms:created>
  <dcterms:modified xsi:type="dcterms:W3CDTF">2024-09-01T16:51:55Z</dcterms:modified>
</cp:coreProperties>
</file>