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71" r:id="rId4"/>
    <p:sldId id="257" r:id="rId5"/>
    <p:sldId id="258" r:id="rId6"/>
    <p:sldId id="300" r:id="rId7"/>
    <p:sldId id="294" r:id="rId8"/>
    <p:sldId id="263" r:id="rId9"/>
    <p:sldId id="261" r:id="rId10"/>
    <p:sldId id="289" r:id="rId11"/>
    <p:sldId id="296" r:id="rId12"/>
    <p:sldId id="297" r:id="rId13"/>
    <p:sldId id="298" r:id="rId14"/>
    <p:sldId id="288" r:id="rId15"/>
    <p:sldId id="290" r:id="rId16"/>
    <p:sldId id="295" r:id="rId17"/>
    <p:sldId id="293" r:id="rId18"/>
    <p:sldId id="292" r:id="rId19"/>
    <p:sldId id="299" r:id="rId20"/>
    <p:sldId id="291" r:id="rId21"/>
    <p:sldId id="259"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98" d="100"/>
          <a:sy n="98" d="100"/>
        </p:scale>
        <p:origin x="114" y="348"/>
      </p:cViewPr>
      <p:guideLst/>
    </p:cSldViewPr>
  </p:slideViewPr>
  <p:outlineViewPr>
    <p:cViewPr>
      <p:scale>
        <a:sx n="33" d="100"/>
        <a:sy n="33" d="100"/>
      </p:scale>
      <p:origin x="0" y="-3462"/>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3A40-16E1-D9B6-AE59-064412BB1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8239C-9619-8A58-951A-BE71A560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EDB9F-E7C0-8CDC-3F4F-02BA4FC9B1AD}"/>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BA027B91-6AD8-16ED-D421-BD72A9DD2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1B6B0-5588-3863-9211-DE7B75273A8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61633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ABBB-9845-5173-A183-B2AE04D58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5F376-4EDF-E717-4F66-98EB1B764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30D33-C9C5-EC1B-3273-D29B3792C92D}"/>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C69451B6-4F4C-9AF9-4175-D3444C7A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90B1-64B0-0E2C-07AC-60454FA573BD}"/>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0105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32E51-A9F6-728F-BAAB-FFD96F28E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8037C2-82B3-477C-B096-CC9145C56C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4B42A-71F2-A04E-D8FD-809DE12B964C}"/>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63DB5AFB-7BB5-9708-2F7D-86FD8B67F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69D1-809E-8909-0BD5-2D2237596230}"/>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36111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023 Annual Confe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4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96C5-488D-2EE3-FBCD-06F1568AE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9203B-2C2D-AB25-47DD-5DECE279E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A3C9-30EB-C258-62E9-E475B2E0541E}"/>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968ED969-9DA8-7214-7020-7DEB8FDEF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3FA85-2757-B42C-B8DE-CC2BFDEAB81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7761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8737-226D-BF08-E938-860785B83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86D5C-33B6-C761-AE58-DC640597B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C78F5-E5F4-B74F-1FAC-070BEFCB4B89}"/>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5627AEE9-A825-FA2E-5640-30701281A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3A2A-A52B-C69C-42EF-5D97BC56CA25}"/>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898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C6A0-D6C6-6B41-9ADC-875E356E1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C2993-3F1D-88F2-ED32-F057024F1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5D4A3-390C-FBE8-58A6-01F4B9D38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08F9C-E72B-2A0A-E399-67F4748A146A}"/>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AFBDCFCE-1D82-E1DA-280C-C5DE84FA8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2D40C-77DD-10E1-1B3B-2A35C9C85503}"/>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45346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610-13AB-D946-CF58-FB2E23572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C3CDF-3EA8-07FA-555D-F1C640FDC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8D477-9EFA-0AF7-F30C-5C253CDEE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365B1-A324-5304-03E6-23099C0B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A46CA-EAB8-8045-9853-9AB244464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CE8926-A0D8-65AB-2020-F1B7A3DF6CF9}"/>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8" name="Footer Placeholder 7">
            <a:extLst>
              <a:ext uri="{FF2B5EF4-FFF2-40B4-BE49-F238E27FC236}">
                <a16:creationId xmlns:a16="http://schemas.microsoft.com/office/drawing/2014/main" id="{02860CD0-D5F3-C58E-F5F3-165CD31D8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F1344-3828-6E0E-3CB9-E17DD0A9B287}"/>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93202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F2F7-17A4-CB07-3013-193DF5CCA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E8287-3F4D-4974-58D8-AC555F6A953C}"/>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4" name="Footer Placeholder 3">
            <a:extLst>
              <a:ext uri="{FF2B5EF4-FFF2-40B4-BE49-F238E27FC236}">
                <a16:creationId xmlns:a16="http://schemas.microsoft.com/office/drawing/2014/main" id="{3FA8EBF6-8850-B870-FEED-3155ADFDB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DEF73-FF33-1924-D501-4C98A3A9202E}"/>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2863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B970C-27AC-7E7A-D608-A4AD44FA59DA}"/>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3" name="Footer Placeholder 2">
            <a:extLst>
              <a:ext uri="{FF2B5EF4-FFF2-40B4-BE49-F238E27FC236}">
                <a16:creationId xmlns:a16="http://schemas.microsoft.com/office/drawing/2014/main" id="{8D9D1405-80D4-4FF8-D942-AEFEE0593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809C5-54A7-6417-982A-46B3C3028BE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05160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86BA-2C36-3056-07EB-A08DC95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5D3D0-5AE2-1361-02C6-3731EBE81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1057C-C5B6-3EB2-8E23-F2C9D2C55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4628C-8D13-5720-6B8A-36DB11597BF1}"/>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1E172CFE-D583-5A6F-D64D-A1F6F743C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A962F-071B-DA91-CD91-5E11A888B62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40387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CFCB-254D-F2AD-8DC7-39B446175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FFC2E-B43C-343D-6B95-B8F485A87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75B47-630A-1010-699D-32A00E17D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489EA-C73A-8909-C8C5-10EA91B5A521}"/>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AB82F7CD-C80C-3A0E-CC0C-72CFEB3E2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CFAC4-AB63-C8FB-E2C2-E3383CD3E1DA}"/>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99660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B94F3-C505-A951-3D3F-836F7D969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FC5AE2-164F-9B14-822A-2867FED93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C9CD8-FC58-F638-E0F2-9EF65C4A2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66D24468-59AA-56BA-4C47-D8E0E9716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11E2B-C538-FB14-6C08-53CF8EAB6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F9B7-5613-4592-BE21-E61AAEA4AD08}" type="slidenum">
              <a:rPr lang="en-US" smtClean="0"/>
              <a:t>‹#›</a:t>
            </a:fld>
            <a:endParaRPr lang="en-US"/>
          </a:p>
        </p:txBody>
      </p:sp>
    </p:spTree>
    <p:extLst>
      <p:ext uri="{BB962C8B-B14F-4D97-AF65-F5344CB8AC3E}">
        <p14:creationId xmlns:p14="http://schemas.microsoft.com/office/powerpoint/2010/main" val="177448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ichardmcgeelaw.com/" TargetMode="External"/><Relationship Id="rId2" Type="http://schemas.openxmlformats.org/officeDocument/2006/relationships/hyperlink" Target="mailto:richard@richardmcgeelaw.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1716D-C03C-5882-B8FE-BFD37A54841A}"/>
              </a:ext>
            </a:extLst>
          </p:cNvPr>
          <p:cNvPicPr>
            <a:picLocks noChangeAspect="1"/>
          </p:cNvPicPr>
          <p:nvPr/>
        </p:nvPicPr>
        <p:blipFill>
          <a:blip r:embed="rId2"/>
          <a:stretch>
            <a:fillRect/>
          </a:stretch>
        </p:blipFill>
        <p:spPr>
          <a:xfrm>
            <a:off x="0" y="0"/>
            <a:ext cx="12026630" cy="6764980"/>
          </a:xfrm>
          <a:prstGeom prst="rect">
            <a:avLst/>
          </a:prstGeom>
        </p:spPr>
      </p:pic>
    </p:spTree>
    <p:extLst>
      <p:ext uri="{BB962C8B-B14F-4D97-AF65-F5344CB8AC3E}">
        <p14:creationId xmlns:p14="http://schemas.microsoft.com/office/powerpoint/2010/main" val="336764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Tests.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Mandatory.</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Essential qualifications.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Break-the-tie.</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8"/>
            <a:ext cx="9144000" cy="3533172"/>
          </a:xfrm>
        </p:spPr>
        <p:txBody>
          <a:bodyPr/>
          <a:lstStyle/>
          <a:p>
            <a:r>
              <a:rPr lang="en-US" dirty="0"/>
              <a:t>                </a:t>
            </a:r>
          </a:p>
        </p:txBody>
      </p:sp>
    </p:spTree>
    <p:extLst>
      <p:ext uri="{BB962C8B-B14F-4D97-AF65-F5344CB8AC3E}">
        <p14:creationId xmlns:p14="http://schemas.microsoft.com/office/powerpoint/2010/main" val="162566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Mandatory.</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Must be a tribal member to be a candidate for the open position.</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Most assertive form of preference.</a:t>
            </a:r>
            <a:endParaRPr lang="en-US" sz="24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7"/>
            <a:ext cx="9144000" cy="4629873"/>
          </a:xfrm>
        </p:spPr>
        <p:txBody>
          <a:bodyPr/>
          <a:lstStyle/>
          <a:p>
            <a:r>
              <a:rPr lang="en-US" dirty="0"/>
              <a:t>                </a:t>
            </a:r>
          </a:p>
        </p:txBody>
      </p:sp>
    </p:spTree>
    <p:extLst>
      <p:ext uri="{BB962C8B-B14F-4D97-AF65-F5344CB8AC3E}">
        <p14:creationId xmlns:p14="http://schemas.microsoft.com/office/powerpoint/2010/main" val="77821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Essential qualifications.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rPr>
              <a:t>Also called minimum qualifications.  Next most assertive form of preference.  Heavily influenced by a well written job description.</a:t>
            </a:r>
            <a:br>
              <a:rPr 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2400" dirty="0">
                <a:solidFill>
                  <a:srgbClr val="000000"/>
                </a:solidFill>
                <a:latin typeface="Arial" panose="020B0604020202020204" pitchFamily="34" charset="0"/>
                <a:ea typeface="Arial Unicode MS" panose="020B0604020202020204" pitchFamily="34" charset="-128"/>
                <a:cs typeface="Arial" panose="020B0604020202020204" pitchFamily="34" charset="0"/>
              </a:rPr>
              <a:t>Sometimes the most qualified candidate is hired and sometimes the most qualified candidate is not hired.</a:t>
            </a:r>
            <a:b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24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7"/>
            <a:ext cx="9144000" cy="4386806"/>
          </a:xfrm>
        </p:spPr>
        <p:txBody>
          <a:bodyPr/>
          <a:lstStyle/>
          <a:p>
            <a:r>
              <a:rPr lang="en-US" dirty="0"/>
              <a:t>                </a:t>
            </a:r>
          </a:p>
        </p:txBody>
      </p:sp>
    </p:spTree>
    <p:extLst>
      <p:ext uri="{BB962C8B-B14F-4D97-AF65-F5344CB8AC3E}">
        <p14:creationId xmlns:p14="http://schemas.microsoft.com/office/powerpoint/2010/main" val="406614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Break-the-tie.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The least assertive test.  Does it create a glass ceiling?</a:t>
            </a:r>
            <a:b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24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7"/>
            <a:ext cx="9144000" cy="4444679"/>
          </a:xfrm>
        </p:spPr>
        <p:txBody>
          <a:bodyPr/>
          <a:lstStyle/>
          <a:p>
            <a:r>
              <a:rPr lang="en-US" dirty="0"/>
              <a:t>                </a:t>
            </a:r>
          </a:p>
        </p:txBody>
      </p:sp>
    </p:spTree>
    <p:extLst>
      <p:ext uri="{BB962C8B-B14F-4D97-AF65-F5344CB8AC3E}">
        <p14:creationId xmlns:p14="http://schemas.microsoft.com/office/powerpoint/2010/main" val="88640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236715"/>
          </a:xfrm>
        </p:spPr>
        <p:txBody>
          <a:bodyPr>
            <a:normAutofit fontScale="90000"/>
          </a:bodyPr>
          <a:lstStyle/>
          <a:p>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Job descriptions without artificial barriers.</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Job descriptions are not written to specific people.</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Employee must be able to type six words a minute, stand 6’1” tall, cheer for the Sooners in all sports, pretend to like cold weather and live in Minnesota.</a:t>
            </a:r>
            <a:b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Directors cannot tailor job descriptions to circumvent preference. </a:t>
            </a:r>
            <a:b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805649"/>
            <a:ext cx="9144000" cy="4062715"/>
          </a:xfrm>
        </p:spPr>
        <p:txBody>
          <a:bodyPr/>
          <a:lstStyle/>
          <a:p>
            <a:r>
              <a:rPr lang="en-US" dirty="0"/>
              <a:t>                </a:t>
            </a:r>
          </a:p>
        </p:txBody>
      </p:sp>
    </p:spTree>
    <p:extLst>
      <p:ext uri="{BB962C8B-B14F-4D97-AF65-F5344CB8AC3E}">
        <p14:creationId xmlns:p14="http://schemas.microsoft.com/office/powerpoint/2010/main" val="311080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values, traditions or customs influence the ingredients in a preference law or policy?</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Consider again the tests…mandatory, essential qualifications and break-the-tie.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Consider the list.  Include non-Native spouses?  Include veterans?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78853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Accountability?</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HR’s role?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Grievance, appeal or complaint?</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Meaningful due process in a speedy way.</a:t>
            </a:r>
            <a:endParaRPr lang="en-US" sz="28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345176"/>
            <a:ext cx="9144000" cy="3912624"/>
          </a:xfrm>
        </p:spPr>
        <p:txBody>
          <a:bodyPr/>
          <a:lstStyle/>
          <a:p>
            <a:r>
              <a:rPr lang="en-US" dirty="0"/>
              <a:t>                </a:t>
            </a:r>
          </a:p>
        </p:txBody>
      </p:sp>
    </p:spTree>
    <p:extLst>
      <p:ext uri="{BB962C8B-B14F-4D97-AF65-F5344CB8AC3E}">
        <p14:creationId xmlns:p14="http://schemas.microsoft.com/office/powerpoint/2010/main" val="154713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5371034"/>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No permission from federal law.</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This preference policy is authorized by Section 703(</a:t>
            </a:r>
            <a:r>
              <a:rPr lang="en-US" sz="3200" i="1" dirty="0" err="1">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a:t>
            </a:r>
            <a: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 of Title VII of the Civil Rights Act of 1964.</a:t>
            </a:r>
            <a:b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Or…42 USC Section 2000e-2(</a:t>
            </a:r>
            <a:r>
              <a:rPr lang="en-US" sz="3200" i="1" dirty="0" err="1">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a:t>
            </a:r>
            <a: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t>
            </a:r>
            <a:b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Your preference law and policy are authorized by your tribe’s exercise of its inherent sovereignty.</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4826642"/>
            <a:ext cx="9144000" cy="431157"/>
          </a:xfrm>
        </p:spPr>
        <p:txBody>
          <a:bodyPr/>
          <a:lstStyle/>
          <a:p>
            <a:r>
              <a:rPr lang="en-US" dirty="0"/>
              <a:t>                </a:t>
            </a:r>
          </a:p>
        </p:txBody>
      </p:sp>
    </p:spTree>
    <p:extLst>
      <p:ext uri="{BB962C8B-B14F-4D97-AF65-F5344CB8AC3E}">
        <p14:creationId xmlns:p14="http://schemas.microsoft.com/office/powerpoint/2010/main" val="358567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Myth:  Only Native preference if the tribal employer accepts federal funds.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Indian Self-Determination Act (PL 93-638).</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25 USC Section 5307 titled Wage &amp; Labor Standards.  More specifically, </a:t>
            </a:r>
            <a:r>
              <a:rPr lang="en-US" sz="3200" b="1"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subsection (c).</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82500"/>
            <a:ext cx="9144000" cy="3831221"/>
          </a:xfrm>
        </p:spPr>
        <p:txBody>
          <a:bodyPr/>
          <a:lstStyle/>
          <a:p>
            <a:r>
              <a:rPr lang="en-US" dirty="0"/>
              <a:t>                </a:t>
            </a:r>
          </a:p>
        </p:txBody>
      </p:sp>
    </p:spTree>
    <p:extLst>
      <p:ext uri="{BB962C8B-B14F-4D97-AF65-F5344CB8AC3E}">
        <p14:creationId xmlns:p14="http://schemas.microsoft.com/office/powerpoint/2010/main" val="294690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Discuss preference during orientation.</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Discuss preference after orientation.</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82501"/>
            <a:ext cx="9144000" cy="3475299"/>
          </a:xfrm>
        </p:spPr>
        <p:txBody>
          <a:bodyPr/>
          <a:lstStyle/>
          <a:p>
            <a:r>
              <a:rPr lang="en-US" dirty="0"/>
              <a:t>                </a:t>
            </a:r>
          </a:p>
        </p:txBody>
      </p:sp>
    </p:spTree>
    <p:extLst>
      <p:ext uri="{BB962C8B-B14F-4D97-AF65-F5344CB8AC3E}">
        <p14:creationId xmlns:p14="http://schemas.microsoft.com/office/powerpoint/2010/main" val="273055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B897F-C1A6-2E17-1D89-354061BB255F}"/>
              </a:ext>
            </a:extLst>
          </p:cNvPr>
          <p:cNvSpPr>
            <a:spLocks noGrp="1"/>
          </p:cNvSpPr>
          <p:nvPr>
            <p:ph type="ctrTitle"/>
          </p:nvPr>
        </p:nvSpPr>
        <p:spPr>
          <a:xfrm>
            <a:off x="1524000" y="1122362"/>
            <a:ext cx="9144000" cy="4135437"/>
          </a:xfrm>
        </p:spPr>
        <p:txBody>
          <a:bodyPr>
            <a:normAutofit/>
          </a:bodyPr>
          <a:lstStyle/>
          <a:p>
            <a:r>
              <a:rPr lang="en-US" sz="40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Comprehensive Preference Checklist</a:t>
            </a:r>
            <a:r>
              <a:rPr lang="en-US" sz="40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 </a:t>
            </a:r>
            <a:br>
              <a:rPr lang="en-US"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6600" dirty="0">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BBA49F29-442B-F63F-DAB2-0AD1869F4686}"/>
              </a:ext>
            </a:extLst>
          </p:cNvPr>
          <p:cNvSpPr>
            <a:spLocks noGrp="1"/>
          </p:cNvSpPr>
          <p:nvPr>
            <p:ph type="subTitle" idx="1"/>
          </p:nvPr>
        </p:nvSpPr>
        <p:spPr>
          <a:xfrm>
            <a:off x="1524000" y="937550"/>
            <a:ext cx="9144000" cy="4320250"/>
          </a:xfrm>
        </p:spPr>
        <p:txBody>
          <a:bodyPr/>
          <a:lstStyle/>
          <a:p>
            <a:r>
              <a:rPr lang="en-US" dirty="0"/>
              <a:t>         </a:t>
            </a:r>
          </a:p>
        </p:txBody>
      </p:sp>
    </p:spTree>
    <p:extLst>
      <p:ext uri="{BB962C8B-B14F-4D97-AF65-F5344CB8AC3E}">
        <p14:creationId xmlns:p14="http://schemas.microsoft.com/office/powerpoint/2010/main" val="248625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p:txBody>
          <a:bodyPr/>
          <a:lstStyle/>
          <a:p>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r>
              <a:rPr lang="en-US" sz="3200" dirty="0">
                <a:ln>
                  <a:noFill/>
                </a:ln>
                <a:solidFill>
                  <a:srgbClr val="000000"/>
                </a:solidFill>
                <a:effectLst/>
                <a:latin typeface="Helvetica Neue"/>
                <a:ea typeface="Arial Unicode MS" panose="020B0604020202020204" pitchFamily="34" charset="-128"/>
                <a:cs typeface="Arial Unicode MS" panose="020B0604020202020204" pitchFamily="34" charset="-128"/>
              </a:rPr>
              <a:t>Should you consider a gap policy?</a:t>
            </a:r>
            <a:br>
              <a:rPr lang="en-US" sz="1800" dirty="0">
                <a:solidFill>
                  <a:srgbClr val="000000"/>
                </a:solidFill>
                <a:latin typeface="Helvetica Neue"/>
                <a:ea typeface="Arial Unicode MS" panose="020B0604020202020204" pitchFamily="34" charset="-128"/>
                <a:cs typeface="Arial Unicode MS" panose="020B0604020202020204" pitchFamily="34" charset="-128"/>
              </a:rPr>
            </a:br>
            <a:br>
              <a:rPr lang="en-US" sz="1800" dirty="0">
                <a:solidFill>
                  <a:srgbClr val="000000"/>
                </a:solidFill>
                <a:latin typeface="Helvetica Neue"/>
                <a:ea typeface="Arial Unicode MS" panose="020B0604020202020204" pitchFamily="34" charset="-128"/>
                <a:cs typeface="Arial Unicode MS" panose="020B0604020202020204" pitchFamily="34" charset="-128"/>
              </a:rPr>
            </a:br>
            <a:r>
              <a:rPr lang="en-US" sz="3200" dirty="0">
                <a:solidFill>
                  <a:srgbClr val="000000"/>
                </a:solidFill>
                <a:latin typeface="Helvetica Neue"/>
                <a:ea typeface="Arial Unicode MS" panose="020B0604020202020204" pitchFamily="34" charset="-128"/>
                <a:cs typeface="Arial Unicode MS" panose="020B0604020202020204" pitchFamily="34" charset="-128"/>
              </a:rPr>
              <a:t>A challenge policy?</a:t>
            </a:r>
            <a:endParaRPr lang="en-US" sz="32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12438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6E7F-1043-5648-DA47-D6C6C75A427A}"/>
              </a:ext>
            </a:extLst>
          </p:cNvPr>
          <p:cNvSpPr>
            <a:spLocks noGrp="1"/>
          </p:cNvSpPr>
          <p:nvPr>
            <p:ph type="ctrTitle"/>
          </p:nvPr>
        </p:nvSpPr>
        <p:spPr>
          <a:xfrm>
            <a:off x="1524000" y="1122363"/>
            <a:ext cx="9144000" cy="2859328"/>
          </a:xfrm>
        </p:spPr>
        <p:txBody>
          <a:bodyPr/>
          <a:lstStyle/>
          <a:p>
            <a:r>
              <a:rPr lang="en-US" sz="2800" dirty="0">
                <a:solidFill>
                  <a:srgbClr val="000000"/>
                </a:solidFill>
                <a:latin typeface="Arial" panose="020B0604020202020204" pitchFamily="34" charset="0"/>
                <a:ea typeface="Arial Unicode MS" panose="020B0604020202020204" pitchFamily="34" charset="-128"/>
                <a:cs typeface="Arial" panose="020B0604020202020204" pitchFamily="34" charset="0"/>
              </a:rPr>
              <a:t>The intersection of the rehire and preference policies</a:t>
            </a: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a:t>
            </a:r>
            <a:endParaRPr lang="en-US" dirty="0"/>
          </a:p>
        </p:txBody>
      </p:sp>
      <p:sp>
        <p:nvSpPr>
          <p:cNvPr id="3" name="Subtitle 2">
            <a:extLst>
              <a:ext uri="{FF2B5EF4-FFF2-40B4-BE49-F238E27FC236}">
                <a16:creationId xmlns:a16="http://schemas.microsoft.com/office/drawing/2014/main" id="{7902B5FF-457A-A300-14BF-16FC13097A84}"/>
              </a:ext>
            </a:extLst>
          </p:cNvPr>
          <p:cNvSpPr>
            <a:spLocks noGrp="1"/>
          </p:cNvSpPr>
          <p:nvPr>
            <p:ph type="subTitle" idx="1"/>
          </p:nvPr>
        </p:nvSpPr>
        <p:spPr>
          <a:xfrm>
            <a:off x="1524000" y="3602037"/>
            <a:ext cx="9144000" cy="2133599"/>
          </a:xfrm>
        </p:spPr>
        <p:txBody>
          <a:bodyPr/>
          <a:lstStyle/>
          <a:p>
            <a:r>
              <a:rPr lang="en-US" dirty="0"/>
              <a:t>          </a:t>
            </a:r>
          </a:p>
        </p:txBody>
      </p:sp>
    </p:spTree>
    <p:extLst>
      <p:ext uri="{BB962C8B-B14F-4D97-AF65-F5344CB8AC3E}">
        <p14:creationId xmlns:p14="http://schemas.microsoft.com/office/powerpoint/2010/main" val="168143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78F4-7ED2-5F77-D275-0E7FA8170FD4}"/>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Q &amp; A</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78D8803-4A18-AE62-58DE-A564A02D10C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01987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E943-CC23-B7BE-4BEC-17B426372590}"/>
              </a:ext>
            </a:extLst>
          </p:cNvPr>
          <p:cNvSpPr>
            <a:spLocks noGrp="1"/>
          </p:cNvSpPr>
          <p:nvPr>
            <p:ph type="title"/>
          </p:nvPr>
        </p:nvSpPr>
        <p:spPr>
          <a:xfrm>
            <a:off x="838200" y="365125"/>
            <a:ext cx="10515600" cy="767389"/>
          </a:xfrm>
        </p:spPr>
        <p:txBody>
          <a:bodyPr/>
          <a:lstStyle/>
          <a:p>
            <a:r>
              <a:rPr lang="en-US" dirty="0"/>
              <a:t>                                  </a:t>
            </a:r>
          </a:p>
        </p:txBody>
      </p:sp>
      <p:sp>
        <p:nvSpPr>
          <p:cNvPr id="3" name="Content Placeholder 2">
            <a:extLst>
              <a:ext uri="{FF2B5EF4-FFF2-40B4-BE49-F238E27FC236}">
                <a16:creationId xmlns:a16="http://schemas.microsoft.com/office/drawing/2014/main" id="{79F5F444-994E-2255-DC49-4FB9215F2DE3}"/>
              </a:ext>
            </a:extLst>
          </p:cNvPr>
          <p:cNvSpPr>
            <a:spLocks noGrp="1"/>
          </p:cNvSpPr>
          <p:nvPr>
            <p:ph idx="1"/>
          </p:nvPr>
        </p:nvSpPr>
        <p:spPr>
          <a:xfrm>
            <a:off x="838200" y="1132514"/>
            <a:ext cx="10515600" cy="5044449"/>
          </a:xfrm>
        </p:spPr>
        <p:txBody>
          <a:bodyPr/>
          <a:lstStyle/>
          <a:p>
            <a:pPr marL="0" marR="0" indent="0">
              <a:spcBef>
                <a:spcPts val="0"/>
              </a:spcBef>
              <a:spcAft>
                <a:spcPts val="0"/>
              </a:spcAft>
              <a:buNone/>
            </a:pPr>
            <a:r>
              <a:rPr lang="en-US" sz="3200" u="sng"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Agenda</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are the ingredients in a preference law or policy?</a:t>
            </a:r>
          </a:p>
          <a:p>
            <a:pPr marL="0" marR="0" indent="0">
              <a:spcBef>
                <a:spcPts val="0"/>
              </a:spcBef>
              <a:spcAft>
                <a:spcPts val="0"/>
              </a:spcAft>
              <a:buNone/>
            </a:pPr>
            <a:endPar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Where do the ingredients come from?</a:t>
            </a:r>
          </a:p>
          <a:p>
            <a:pPr marL="0" marR="0" indent="0">
              <a:spcBef>
                <a:spcPts val="0"/>
              </a:spcBef>
              <a:spcAft>
                <a:spcPts val="0"/>
              </a:spcAft>
              <a:buNone/>
            </a:pPr>
            <a:endPar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Are there practical best practices in defining the rules and holding people accountable?</a:t>
            </a:r>
          </a:p>
          <a:p>
            <a:pPr marL="0" indent="0">
              <a:buNone/>
            </a:pPr>
            <a:endParaRPr lang="en-US" dirty="0"/>
          </a:p>
        </p:txBody>
      </p:sp>
    </p:spTree>
    <p:extLst>
      <p:ext uri="{BB962C8B-B14F-4D97-AF65-F5344CB8AC3E}">
        <p14:creationId xmlns:p14="http://schemas.microsoft.com/office/powerpoint/2010/main" val="61579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77C77-1D9F-83AA-7B0C-D3ED40027AFA}"/>
              </a:ext>
            </a:extLst>
          </p:cNvPr>
          <p:cNvSpPr>
            <a:spLocks noGrp="1"/>
          </p:cNvSpPr>
          <p:nvPr>
            <p:ph type="title"/>
          </p:nvPr>
        </p:nvSpPr>
        <p:spPr/>
        <p:txBody>
          <a:bodyPr>
            <a:normAutofit fontScale="90000"/>
          </a:bodyPr>
          <a:lstStyle/>
          <a:p>
            <a:pPr marL="0" marR="0" algn="ctr">
              <a:lnSpc>
                <a:spcPct val="100000"/>
              </a:lnSpc>
              <a:spcBef>
                <a:spcPts val="0"/>
              </a:spcBef>
              <a:spcAft>
                <a:spcPts val="0"/>
              </a:spcAft>
            </a:pP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Richard McGee</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2"/>
              </a:rPr>
              <a:t>richard@richardmcgeelaw.com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3"/>
              </a:rPr>
              <a:t>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612-812-9673</a:t>
            </a:r>
            <a:br>
              <a:rPr lang="en-US" sz="1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6AFC6FDC-3981-814F-B3DE-D9476160E965}"/>
              </a:ext>
            </a:extLst>
          </p:cNvPr>
          <p:cNvSpPr>
            <a:spLocks noGrp="1"/>
          </p:cNvSpPr>
          <p:nvPr>
            <p:ph idx="1"/>
          </p:nvPr>
        </p:nvSpPr>
        <p:spPr/>
        <p:txBody>
          <a:bodyPr/>
          <a:lstStyle/>
          <a:p>
            <a:pPr marL="0" indent="0">
              <a:buNone/>
            </a:pPr>
            <a:endParaRPr lang="en-US" dirty="0"/>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Effective Practices for Addressing Discrimination &amp; Harassment in the Tribal Workplace (2022)</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101 Everyone Should Know About Tribal Employment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Drafting Tribal Employment Laws &amp; Handbooks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 Guide to Tribal Employment (Xlibris 2008)</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24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endPar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63661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495936"/>
          </a:xfrm>
        </p:spPr>
        <p:txBody>
          <a:bodyPr>
            <a:normAutofit/>
          </a:bodyPr>
          <a:lstStyle/>
          <a:p>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Is preference lawful?</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Native preference or tribe specific preference?</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the significance of </a:t>
            </a: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Morton v. </a:t>
            </a:r>
            <a:r>
              <a:rPr lang="en-US" sz="2400" i="1" dirty="0" err="1">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Mancari</a:t>
            </a: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Can the tribal employer be an equal opportunity employer and simultaneously a preference employer?</a:t>
            </a:r>
            <a:b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Can the tribal employer protect civil rights in the workplace (race, religion, age, sex…) and concurrently be a preference employer?</a:t>
            </a:r>
            <a:endParaRPr lang="en-US" sz="24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84146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495936"/>
          </a:xfrm>
        </p:spPr>
        <p:txBody>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Law and policy?</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Why both?</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Tribal Employment Rights Ordinances, Workplace Protection Acts, Employment Codes, Law &amp; Order Code.</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6037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382002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Scope.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List.</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Test.</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54386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303E-4DAA-892B-3023-9B4E5C5EC69D}"/>
              </a:ext>
            </a:extLst>
          </p:cNvPr>
          <p:cNvSpPr>
            <a:spLocks noGrp="1"/>
          </p:cNvSpPr>
          <p:nvPr>
            <p:ph type="ctrTitle"/>
          </p:nvPr>
        </p:nvSpPr>
        <p:spPr>
          <a:xfrm>
            <a:off x="1524000" y="1122362"/>
            <a:ext cx="9144000" cy="3762153"/>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Scope.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Is preference limited to hiring?</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Is preference extended to hiring, layoffs, promotions, training and cultural leave?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Is the answer derived from the law or policy or is it the way we always do it?</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9716D622-6BEF-5741-8386-4BB06CC964B7}"/>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3875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B934-0C96-0867-DD03-B6B381AC68A4}"/>
              </a:ext>
            </a:extLst>
          </p:cNvPr>
          <p:cNvSpPr>
            <a:spLocks noGrp="1"/>
          </p:cNvSpPr>
          <p:nvPr>
            <p:ph type="ctrTitle"/>
          </p:nvPr>
        </p:nvSpPr>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List</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Tribal member veterans.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Tribal members.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Spouse or children of tribal members.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And more…</a:t>
            </a:r>
            <a:endParaRPr lang="en-US" sz="2400" dirty="0"/>
          </a:p>
        </p:txBody>
      </p:sp>
      <p:sp>
        <p:nvSpPr>
          <p:cNvPr id="3" name="Subtitle 2">
            <a:extLst>
              <a:ext uri="{FF2B5EF4-FFF2-40B4-BE49-F238E27FC236}">
                <a16:creationId xmlns:a16="http://schemas.microsoft.com/office/drawing/2014/main" id="{A33C5AB3-6930-9815-D42C-4D385757406C}"/>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119114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682</Words>
  <Application>Microsoft Office PowerPoint</Application>
  <PresentationFormat>Widescreen</PresentationFormat>
  <Paragraphs>53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vt:lpstr>
      <vt:lpstr>Helvetica Neue</vt:lpstr>
      <vt:lpstr>Office Theme</vt:lpstr>
      <vt:lpstr>PowerPoint Presentation</vt:lpstr>
      <vt:lpstr>Comprehensive Preference Checklist   </vt:lpstr>
      <vt:lpstr>                                  </vt:lpstr>
      <vt:lpstr>  Richard McGee richard@richardmcgeelaw.com richardmcgeelaw.com 612-812-9673 </vt:lpstr>
      <vt:lpstr>Is preference lawful?  Native preference or tribe specific preference? What is the significance of Morton v. Mancari?  Can the tribal employer be an equal opportunity employer and simultaneously a preference employer? Can the tribal employer protect civil rights in the workplace (race, religion, age, sex…) and concurrently be a preference employer?</vt:lpstr>
      <vt:lpstr>Law and policy? Why both? Tribal Employment Rights Ordinances, Workplace Protection Acts, Employment Codes, Law &amp; Order Code. </vt:lpstr>
      <vt:lpstr>Scope. List. Test. </vt:lpstr>
      <vt:lpstr>Scope.  Is preference limited to hiring? Is preference extended to hiring, layoffs, promotions, training and cultural leave?  Is the answer derived from the law or policy or is it the way we always do it? </vt:lpstr>
      <vt:lpstr>List  Tribal member veterans. Tribal members. Spouse or children of tribal members. And more…</vt:lpstr>
      <vt:lpstr>Tests.  Mandatory. Essential qualifications. Break-the-tie. </vt:lpstr>
      <vt:lpstr>  Mandatory.  Must be a tribal member to be a candidate for the open position. Most assertive form of preference.</vt:lpstr>
      <vt:lpstr>Essential qualifications.  Also called minimum qualifications.  Next most assertive form of preference.  Heavily influenced by a well written job description.  Sometimes the most qualified candidate is hired and sometimes the most qualified candidate is not hired. </vt:lpstr>
      <vt:lpstr>Break-the-tie.  The least assertive test.  Does it create a glass ceiling? </vt:lpstr>
      <vt:lpstr>Job descriptions without artificial barriers.  Job descriptions are not written to specific people.  Employee must be able to type six words a minute, stand 6’1” tall, cheer for the Sooners in all sports, pretend to like cold weather and live in Minnesota.  Directors cannot tailor job descriptions to circumvent preference.    </vt:lpstr>
      <vt:lpstr>What values, traditions or customs influence the ingredients in a preference law or policy?  Consider again the tests…mandatory, essential qualifications and break-the-tie.  Consider the list.  Include non-Native spouses?  Include veterans? </vt:lpstr>
      <vt:lpstr>Accountability?  What is HR’s role?  Grievance, appeal or complaint?  Meaningful due process in a speedy way.</vt:lpstr>
      <vt:lpstr>No permission from federal law.  This preference policy is authorized by Section 703(i) of Title VII of the Civil Rights Act of 1964.  Or…42 USC Section 2000e-2(i).  Your preference law and policy are authorized by your tribe’s exercise of its inherent sovereignty.   </vt:lpstr>
      <vt:lpstr>Myth:  Only Native preference if the tribal employer accepts federal funds.  Indian Self-Determination Act (PL 93-638). 25 USC Section 5307 titled Wage &amp; Labor Standards.  More specifically, subsection (c). </vt:lpstr>
      <vt:lpstr>Discuss preference during orientation.  Discuss preference after orientation. </vt:lpstr>
      <vt:lpstr> Should you consider a gap policy?  A challenge policy?</vt:lpstr>
      <vt:lpstr>The intersection of the rehire and preference policies.</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Misconduct Investigation Mistakes with Solutions</dc:title>
  <dc:creator>Kris Greife</dc:creator>
  <cp:lastModifiedBy>Janet Borland</cp:lastModifiedBy>
  <cp:revision>22</cp:revision>
  <dcterms:created xsi:type="dcterms:W3CDTF">2023-09-19T15:07:54Z</dcterms:created>
  <dcterms:modified xsi:type="dcterms:W3CDTF">2024-09-07T16:38:27Z</dcterms:modified>
</cp:coreProperties>
</file>