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21"/>
  </p:notesMasterIdLst>
  <p:sldIdLst>
    <p:sldId id="256" r:id="rId2"/>
    <p:sldId id="279" r:id="rId3"/>
    <p:sldId id="286" r:id="rId4"/>
    <p:sldId id="259" r:id="rId5"/>
    <p:sldId id="288" r:id="rId6"/>
    <p:sldId id="265" r:id="rId7"/>
    <p:sldId id="266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FA352A-307E-5C86-BDE9-B5DCFF4ABE88}" name="Guest User" initials="GU" userId="S::urn:spo:anon#6c73d75003d836675156ff4020c4ba50f2ffcfebddcf6e96a7d598d71b17b7a5::" providerId="AD"/>
  <p188:author id="{F27AEBC7-76E7-9C4E-E5CF-3A49BE45A85D}" name="Guest User" initials="GU" userId="S::urn:spo:anon#6a779ca61cb965659d9c499ed027bf7c57e254073b87020df9f65797c7a2ca31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745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92B0F-52E0-5144-A6B6-6D3F24A223EE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2898-78BC-E342-9BDD-1113C00B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2C03A71-75C2-4F95-D24C-3AED52EAD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DEB01D64-3D3C-C58E-59AF-3217A5304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91B6D2C-095F-6866-2C65-62436EC43F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EFA357-8374-E14A-860E-6A6BBCE3903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7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38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84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9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8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79973B2-908B-9456-142C-2334362733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084888"/>
            <a:ext cx="71913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213" y="731520"/>
            <a:ext cx="10616187" cy="1306222"/>
          </a:xfrm>
        </p:spPr>
        <p:txBody>
          <a:bodyPr>
            <a:no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5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60120" y="2587752"/>
            <a:ext cx="3694176" cy="3258102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97764" y="2265363"/>
            <a:ext cx="3479524" cy="3951287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777288" y="2265363"/>
            <a:ext cx="3414712" cy="3951287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5547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6288" y="676275"/>
            <a:ext cx="4684887" cy="1736725"/>
          </a:xfrm>
        </p:spPr>
        <p:txBody>
          <a:bodyPr>
            <a:noAutofit/>
          </a:bodyPr>
          <a:lstStyle>
            <a:lvl1pPr>
              <a:defRPr sz="5400">
                <a:latin typeface="Decotura ICG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60438" y="2587625"/>
            <a:ext cx="4500737" cy="3594100"/>
          </a:xfrm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Decotura ICG" panose="000004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4474" y="0"/>
            <a:ext cx="3046351" cy="3428363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48763" y="0"/>
            <a:ext cx="3048000" cy="342900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115050" y="3449227"/>
            <a:ext cx="6076950" cy="342900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3173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8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F00A2D30-FB39-71D4-F3D5-C9FB947D06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084888"/>
            <a:ext cx="71913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3236976" cy="892048"/>
          </a:xfrm>
        </p:spPr>
        <p:txBody>
          <a:bodyPr anchor="ctr">
            <a:noAutofit/>
          </a:bodyPr>
          <a:lstStyle>
            <a:lvl1pPr marL="0" indent="0">
              <a:buNone/>
              <a:defRPr sz="20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3236976" cy="258680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77512" y="2587752"/>
            <a:ext cx="3236976" cy="892048"/>
          </a:xfrm>
        </p:spPr>
        <p:txBody>
          <a:bodyPr anchor="ctr">
            <a:noAutofit/>
          </a:bodyPr>
          <a:lstStyle>
            <a:lvl1pPr marL="0" indent="0">
              <a:buNone/>
              <a:defRPr sz="20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7512" y="3594538"/>
            <a:ext cx="3236976" cy="258680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94903" y="2587752"/>
            <a:ext cx="3236976" cy="892048"/>
          </a:xfrm>
        </p:spPr>
        <p:txBody>
          <a:bodyPr anchor="ctr"/>
          <a:lstStyle>
            <a:lvl1pPr marL="0" indent="0">
              <a:buNone/>
              <a:defRPr sz="20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7994903" y="3594538"/>
            <a:ext cx="3236976" cy="258680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643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84C01DA-BDE0-8BCD-6554-4B70596DAC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084888"/>
            <a:ext cx="71913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1993" y="2501053"/>
            <a:ext cx="7136064" cy="1700784"/>
          </a:xfrm>
        </p:spPr>
        <p:txBody>
          <a:bodyPr>
            <a:no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5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703942" y="1225484"/>
            <a:ext cx="3343187" cy="39518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47779" y="5355583"/>
            <a:ext cx="2270162" cy="577153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984437" y="5355583"/>
            <a:ext cx="2270162" cy="577153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9421095" y="5355583"/>
            <a:ext cx="2270162" cy="577153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57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5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5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2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1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D6ABBAC-7486-4D45-A79F-A9577B4B4527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1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7" r:id="rId19"/>
    <p:sldLayoutId id="2147483728" r:id="rId20"/>
    <p:sldLayoutId id="2147483730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eeRwPgRQmCQ?feature=oembed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hyperlink" Target="https://www.linkedin.com/in/nathanial-george-16149491?utm_source=share&amp;utm_campaign=share_via&amp;utm_content=profile&amp;utm_medium=android_app" TargetMode="Externa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hotel with a pool&#10;&#10;Description automatically generated">
            <a:extLst>
              <a:ext uri="{FF2B5EF4-FFF2-40B4-BE49-F238E27FC236}">
                <a16:creationId xmlns:a16="http://schemas.microsoft.com/office/drawing/2014/main" id="{70266594-8237-BD47-F05D-D85F695D7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0650" b="5081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67843-B190-E6A5-2115-A9A5CDCF6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442" y="1677973"/>
            <a:ext cx="9144000" cy="118467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AngsanaUPC" panose="020B0604020202020204" pitchFamily="34" charset="0"/>
                <a:cs typeface="AngsanaUPC" panose="020B0604020202020204" pitchFamily="34" charset="0"/>
              </a:rPr>
              <a:t>           </a:t>
            </a:r>
            <a:r>
              <a:rPr lang="en-US" b="1" dirty="0">
                <a:solidFill>
                  <a:srgbClr val="FFFFFF"/>
                </a:solidFill>
                <a:latin typeface="AngsanaUPC" panose="020B0604020202020204" pitchFamily="34" charset="0"/>
                <a:cs typeface="AngsanaUPC" panose="020B0604020202020204" pitchFamily="34" charset="0"/>
              </a:rPr>
              <a:t>28</a:t>
            </a:r>
            <a:r>
              <a:rPr lang="en-US" b="1" baseline="30000" dirty="0">
                <a:solidFill>
                  <a:srgbClr val="FFFFFF"/>
                </a:solidFill>
                <a:latin typeface="AngsanaUPC" panose="020B0604020202020204" pitchFamily="34" charset="0"/>
                <a:cs typeface="AngsanaUPC" panose="020B0604020202020204" pitchFamily="34" charset="0"/>
              </a:rPr>
              <a:t>th</a:t>
            </a:r>
            <a:r>
              <a:rPr lang="en-US" b="1" dirty="0">
                <a:solidFill>
                  <a:srgbClr val="FFFFFF"/>
                </a:solidFill>
                <a:latin typeface="AngsanaUPC" panose="020B0604020202020204" pitchFamily="34" charset="0"/>
                <a:cs typeface="AngsanaUPC" panose="020B0604020202020204" pitchFamily="34" charset="0"/>
              </a:rPr>
              <a:t> Annual Conference</a:t>
            </a:r>
            <a:br>
              <a:rPr lang="en-US" b="1" dirty="0">
                <a:solidFill>
                  <a:srgbClr val="FFFFFF"/>
                </a:solidFill>
                <a:latin typeface="AngsanaUPC" panose="020B0604020202020204" pitchFamily="34" charset="0"/>
                <a:cs typeface="AngsanaUPC" panose="020B0604020202020204" pitchFamily="34" charset="0"/>
              </a:rPr>
            </a:br>
            <a:r>
              <a:rPr lang="en-US" sz="4800" b="1" dirty="0">
                <a:solidFill>
                  <a:srgbClr val="FFFFFF"/>
                </a:solidFill>
                <a:latin typeface="AngsanaUPC" panose="020B0604020202020204" pitchFamily="34" charset="0"/>
                <a:cs typeface="AngsanaUPC" panose="020B0604020202020204" pitchFamily="34" charset="0"/>
              </a:rPr>
              <a:t>Resilient Leadership – Change Your Mindset, Change Your Outcome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5179F-75B1-F8D2-15B2-CE653E6D5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26" y="6078772"/>
            <a:ext cx="2923309" cy="592705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>
                <a:solidFill>
                  <a:srgbClr val="FFFF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Durant</a:t>
            </a:r>
            <a:r>
              <a:rPr lang="en-US">
                <a:solidFill>
                  <a:srgbClr val="FFFF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3600" b="1">
                <a:solidFill>
                  <a:srgbClr val="FFFF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Oklahoma</a:t>
            </a:r>
            <a:endParaRPr lang="en-US" b="1">
              <a:solidFill>
                <a:srgbClr val="FFFFFF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0D4A2-A60A-FDFE-3396-E36132B63F82}"/>
              </a:ext>
            </a:extLst>
          </p:cNvPr>
          <p:cNvSpPr txBox="1"/>
          <p:nvPr/>
        </p:nvSpPr>
        <p:spPr>
          <a:xfrm>
            <a:off x="8205850" y="5902036"/>
            <a:ext cx="3674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AngsanaUPC" panose="02020603050405020304" pitchFamily="18" charset="-34"/>
                <a:cs typeface="AngsanaUPC" panose="02020603050405020304" pitchFamily="18" charset="-34"/>
              </a:rPr>
              <a:t>September</a:t>
            </a:r>
            <a:r>
              <a:rPr lang="en-US" sz="3600" b="1">
                <a:latin typeface="AngsanaUPC" panose="02020603050405020304" pitchFamily="18" charset="-34"/>
                <a:cs typeface="AngsanaUPC" panose="02020603050405020304" pitchFamily="18" charset="-34"/>
              </a:rPr>
              <a:t> 23-25, 2024</a:t>
            </a:r>
          </a:p>
        </p:txBody>
      </p:sp>
      <p:pic>
        <p:nvPicPr>
          <p:cNvPr id="12" name="Picture 11" descr="A logo with a feather in the middle of a circle&#10;&#10;Description automatically generated">
            <a:extLst>
              <a:ext uri="{FF2B5EF4-FFF2-40B4-BE49-F238E27FC236}">
                <a16:creationId xmlns:a16="http://schemas.microsoft.com/office/drawing/2014/main" id="{B3D18B50-0A9C-37DD-7E00-130FF8F60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491" y="3766049"/>
            <a:ext cx="2545903" cy="23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4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0CDBB284-A0AD-CAE2-17E7-C9AF2D899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25712-CEC8-ACD8-BDFF-0AEC6407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Resilience?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45860-6913-BA61-F966-5DA750606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mental state which blocks out, or enables the diversion from, the tendency to focus on the negative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62191-A5FD-5312-B60E-D226CE1F5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815" y="5467255"/>
            <a:ext cx="1383912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3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3F9709CA-FA78-E181-CE2B-B92BE414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DE5133-38E4-3219-6BC9-17286FE49B5F}"/>
              </a:ext>
            </a:extLst>
          </p:cNvPr>
          <p:cNvSpPr txBox="1"/>
          <p:nvPr/>
        </p:nvSpPr>
        <p:spPr>
          <a:xfrm>
            <a:off x="190831" y="289679"/>
            <a:ext cx="116725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you go through, you will grow through”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-Marcus Taylor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8DABE-652B-9324-06F2-A85AF4701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733" y="5435894"/>
            <a:ext cx="1381246" cy="1254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75D82B-70C1-4CE8-65DD-6B659446A324}"/>
              </a:ext>
            </a:extLst>
          </p:cNvPr>
          <p:cNvSpPr txBox="1"/>
          <p:nvPr/>
        </p:nvSpPr>
        <p:spPr>
          <a:xfrm>
            <a:off x="2584174" y="4643562"/>
            <a:ext cx="6997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Resilience is a state of mind, a choice to push forward rather than lie down and accept defeat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Despite this, I will carry on!</a:t>
            </a:r>
          </a:p>
        </p:txBody>
      </p:sp>
    </p:spTree>
    <p:extLst>
      <p:ext uri="{BB962C8B-B14F-4D97-AF65-F5344CB8AC3E}">
        <p14:creationId xmlns:p14="http://schemas.microsoft.com/office/powerpoint/2010/main" val="87690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6FBA9A23-E650-EFAC-1F08-B832DD9C8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D863F-FCD8-8CA1-D43A-D8CDDB34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 to build Resilience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AD251-BEE0-E454-DA48-D123B71B0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438" y="2305967"/>
            <a:ext cx="4818062" cy="3561434"/>
          </a:xfrm>
        </p:spPr>
        <p:txBody>
          <a:bodyPr anchor="t">
            <a:normAutofit fontScale="85000" lnSpcReduction="10000"/>
          </a:bodyPr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the things you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time for your favorite activity or hobby (do you!)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 your life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plate too full?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the positive not the negative, laugh whenever possible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DC30E3-06BD-1A52-33F5-08861180B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0325" y="2305967"/>
            <a:ext cx="4818063" cy="3561434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deep breathing, pause and collect yourself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the here and now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dwell on what is already in the past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dwell on what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yet to come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your lessons then move on “No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regerts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!!”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time for relaxation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be afraid to reach out for support when you need it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might have similar experiences to help you through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dimmish the value of counselling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F37E6-D184-930A-1286-35222505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270" y="5469473"/>
            <a:ext cx="1383912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1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6FBA9A23-E650-EFAC-1F08-B832DD9C8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D863F-FCD8-8CA1-D43A-D8CDDB34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choice, choose resilience…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AD251-BEE0-E454-DA48-D123B71B0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948" y="1458926"/>
            <a:ext cx="4818062" cy="4010547"/>
          </a:xfrm>
        </p:spPr>
        <p:txBody>
          <a:bodyPr anchor="t">
            <a:normAutofit/>
          </a:bodyPr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can build it for you.  You have to choose to want to be resilient and bounce back from difficult times.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inside yourself, what personal struggles have you grown through already?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F37E6-D184-930A-1286-35222505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270" y="5469473"/>
            <a:ext cx="1383912" cy="1255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B502E5-1DC5-F7AC-F783-AE9BED1F2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010" y="1458926"/>
            <a:ext cx="4875964" cy="48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6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0CDBB284-A0AD-CAE2-17E7-C9AF2D899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25712-CEC8-ACD8-BDFF-0AEC6407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 Leadership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45860-6913-BA61-F966-5DA750606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resilience as a leader, will open the path to being a servant leader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62191-A5FD-5312-B60E-D226CE1F5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815" y="5467255"/>
            <a:ext cx="1383912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0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6FBA9A23-E650-EFAC-1F08-B832DD9C8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D863F-FCD8-8CA1-D43A-D8CDDB34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Servant Leadership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AD251-BEE0-E454-DA48-D123B71B0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948" y="1458926"/>
            <a:ext cx="4818062" cy="4010547"/>
          </a:xfrm>
        </p:spPr>
        <p:txBody>
          <a:bodyPr anchor="t">
            <a:normAutofit lnSpcReduction="10000"/>
          </a:bodyPr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Servant leaders support and elevate their people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Servant leaders see “team members” rather than “employees”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Servant leaders ask “How can I help you be successful?”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development plans &amp; quarterly check-ins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“Where do you want to be?”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“How can I help you get there?”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Servant leaders seek out barriers to your team’s success, then remove those barriers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F37E6-D184-930A-1286-35222505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270" y="5469473"/>
            <a:ext cx="1383912" cy="1255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2171C9-FBC6-1D92-2C58-F3815712A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347" y="2381864"/>
            <a:ext cx="4310246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58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6FBA9A23-E650-EFAC-1F08-B832DD9C8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D863F-FCD8-8CA1-D43A-D8CDDB34D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081159" cy="140053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resiliency to be a servant leader…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AD251-BEE0-E454-DA48-D123B71B0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948" y="1458926"/>
            <a:ext cx="4818062" cy="5109825"/>
          </a:xfrm>
        </p:spPr>
        <p:txBody>
          <a:bodyPr anchor="t">
            <a:normAutofit fontScale="92500" lnSpcReduction="10000"/>
          </a:bodyPr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 compassion and empathy when team members are feeling frustrated, lost or dealing with their own stressors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being afraid to step in and help out to lighten the load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Accepting change and being a champion for it, rather than resistant to it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the charge, being the first to make adjustments then helping the team with theirs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and identifying signs of stress, proactively managing them among your team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Staying focused on the mechanism within your control to make whatever improvements you can to your processes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failures into growth opportunities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F37E6-D184-930A-1286-35222505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270" y="5469473"/>
            <a:ext cx="1383912" cy="1255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8FFF7-2BC8-5C3A-4440-1A0C6ABE9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981" y="2117817"/>
            <a:ext cx="4328535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63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6FBA9A23-E650-EFAC-1F08-B832DD9C8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D863F-FCD8-8CA1-D43A-D8CDDB34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AD251-BEE0-E454-DA48-D123B71B0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948" y="1458926"/>
            <a:ext cx="4818062" cy="4010547"/>
          </a:xfrm>
        </p:spPr>
        <p:txBody>
          <a:bodyPr anchor="t">
            <a:normAutofit/>
          </a:bodyPr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relief and mental health apps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Mindful.org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Resiliencyresources.com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Theresilienceresource.org (resiliency calculator)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Suicide Hotline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1-800-273-8225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personal cell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651-276-1948 (call anytime, I mean it!)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F37E6-D184-930A-1286-35222505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270" y="5469473"/>
            <a:ext cx="1383912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0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6FBA9A23-E650-EFAC-1F08-B832DD9C8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D863F-FCD8-8CA1-D43A-D8CDDB34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 Mindset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AD251-BEE0-E454-DA48-D123B71B0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947" y="1458927"/>
            <a:ext cx="10831941" cy="711780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#MarcusElevationTaylor, #Motiversity, #ResilienceMindset</a:t>
            </a:r>
          </a:p>
          <a:p>
            <a:r>
              <a:rPr lang="en-US" dirty="0">
                <a:solidFill>
                  <a:schemeClr val="bg1"/>
                </a:solidFill>
              </a:rPr>
              <a:t>Credit:  https://www.youtube.com/motiversity</a:t>
            </a:r>
          </a:p>
          <a:p>
            <a:pPr marL="0" indent="0" eaLnBrk="1" fontAlgn="auto" hangingPunct="1"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F37E6-D184-930A-1286-352225053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270" y="5469473"/>
            <a:ext cx="1383912" cy="1255885"/>
          </a:xfrm>
          <a:prstGeom prst="rect">
            <a:avLst/>
          </a:prstGeom>
        </p:spPr>
      </p:pic>
      <p:pic>
        <p:nvPicPr>
          <p:cNvPr id="6" name="Online Media 5" title="RESILIENCE MINDSET - Powerful Motivational Speech (Featuring Marcus A. Taylor)">
            <a:hlinkClick r:id="" action="ppaction://media"/>
            <a:extLst>
              <a:ext uri="{FF2B5EF4-FFF2-40B4-BE49-F238E27FC236}">
                <a16:creationId xmlns:a16="http://schemas.microsoft.com/office/drawing/2014/main" id="{6DD3A7D9-3842-9329-DFC4-AB49C57C96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69866" y="2608516"/>
            <a:ext cx="6175029" cy="348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6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F154F2C-D4FC-017E-5892-1569DBC67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7" name="Title 56">
            <a:extLst>
              <a:ext uri="{FF2B5EF4-FFF2-40B4-BE49-F238E27FC236}">
                <a16:creationId xmlns:a16="http://schemas.microsoft.com/office/drawing/2014/main" id="{F789E9CC-9D80-F460-928A-5AFCBBE5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578894"/>
            <a:ext cx="4425244" cy="1700212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5" name="Picture Placeholder 4" descr="A dog with its paw up&#10;&#10;Description automatically generated">
            <a:extLst>
              <a:ext uri="{FF2B5EF4-FFF2-40B4-BE49-F238E27FC236}">
                <a16:creationId xmlns:a16="http://schemas.microsoft.com/office/drawing/2014/main" id="{B165E0E8-3A06-4209-7F62-0DFD158B27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6977" b="6977"/>
          <a:stretch>
            <a:fillRect/>
          </a:stretch>
        </p:blipFill>
        <p:spPr bwMode="auto">
          <a:xfrm>
            <a:off x="936625" y="993913"/>
            <a:ext cx="3122613" cy="4194037"/>
          </a:xfr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869AFD3-CB64-985E-D405-7C132B14D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024" y="5304212"/>
            <a:ext cx="2822712" cy="577153"/>
          </a:xfrm>
        </p:spPr>
        <p:txBody>
          <a:bodyPr>
            <a:normAutofit fontScale="92500"/>
          </a:bodyPr>
          <a:lstStyle/>
          <a:p>
            <a:pPr eaLnBrk="1" fontAlgn="auto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Nathanial W. George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5D6BDAF-AD48-120C-243B-226C9820D35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138549" y="5355583"/>
            <a:ext cx="2490481" cy="568592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</a:rPr>
              <a:t>gigeorge2@hotmail.com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DB14CB5-842A-E921-0CA6-B5D8BAB1D49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30042" y="5792529"/>
            <a:ext cx="6091201" cy="577153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defRPr/>
            </a:pPr>
            <a:r>
              <a:rPr lang="en-US" dirty="0" err="1">
                <a:solidFill>
                  <a:schemeClr val="bg1"/>
                </a:solidFill>
              </a:rPr>
              <a:t>Linkedin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en-US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https://www.linkedin.com/in/nathanial-george-16149491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019AE-4485-7EEB-3F3D-96C1FF5DC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3377" y="5438527"/>
            <a:ext cx="1381246" cy="12547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Title 53">
            <a:extLst>
              <a:ext uri="{FF2B5EF4-FFF2-40B4-BE49-F238E27FC236}">
                <a16:creationId xmlns:a16="http://schemas.microsoft.com/office/drawing/2014/main" id="{50F274BA-6CF2-235E-B869-E09E3731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en-US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6C053720-D240-48E2-48DB-4254409DC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62500" lnSpcReduction="20000"/>
          </a:bodyPr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</a:rPr>
              <a:t>What are stressors?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</a:rPr>
              <a:t>What is resilience?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</a:rPr>
              <a:t>How do I build resilience?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</a:rPr>
              <a:t>Setting ourselves up for success – Resilient leadership is servant leadership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</a:rPr>
              <a:t>Resilience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292" y="5499111"/>
            <a:ext cx="1381246" cy="12547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36165235-9B5B-5CFB-E827-15277272E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2220D-92DC-992E-041F-9871D54F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676275"/>
            <a:ext cx="4684887" cy="119824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C586D-E305-E33C-D2B1-5BD70B459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440" y="5476880"/>
            <a:ext cx="1383912" cy="1255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095B4A-6935-F6AD-B742-F2C75566C4AC}"/>
              </a:ext>
            </a:extLst>
          </p:cNvPr>
          <p:cNvSpPr txBox="1"/>
          <p:nvPr/>
        </p:nvSpPr>
        <p:spPr>
          <a:xfrm>
            <a:off x="858740" y="1608678"/>
            <a:ext cx="5237259" cy="4668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Dad joke enthusiast to 5 unamused kids, a Vizsla &amp; 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Morkie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 of Licensing &amp; Investigations with Mille Lacs Band of Ojibwe - Gaming Regulatory Authority.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Mayor of the City of Braham, MN (Pop: 1,850).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Sergeant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U.S. Air Force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THRP certified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U.S. Air Force certified Resilience Trainer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college degrees (Criminal Justice, Law Enforcement &amp; Business Management), and another in-progress (Master of Law)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3x Combat Veteran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8EA93E-64CA-DF23-3612-D641CE5D7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0013" y="309293"/>
            <a:ext cx="1556336" cy="24291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5D9914-B436-2E49-F4D4-B5287DB6E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0327" y="326571"/>
            <a:ext cx="1524132" cy="2182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A9905C-BA52-A81D-88A9-763D3620B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84221">
            <a:off x="6955802" y="343287"/>
            <a:ext cx="1995818" cy="2530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51D04F-058C-E60D-4E0A-7AC3EE18D3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2793" y="2509128"/>
            <a:ext cx="1673812" cy="29677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E55425-24D1-1CF0-5169-2CBCFA9AA4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1447" y="2326278"/>
            <a:ext cx="2164268" cy="2633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AE4EE9-2E9B-E63A-EE42-A34728828A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82975">
            <a:off x="8459044" y="2005189"/>
            <a:ext cx="2005758" cy="26032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DFD628-EFCD-0CB6-2F6F-3E2216876D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4796" y="4438055"/>
            <a:ext cx="1556922" cy="207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0CDBB284-A0AD-CAE2-17E7-C9AF2D899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25712-CEC8-ACD8-BDFF-0AEC6407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stressors?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45860-6913-BA61-F966-5DA750606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in life that have a positive or negative effect on us mentally - which we need to build resilience 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62191-A5FD-5312-B60E-D226CE1F5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815" y="5467255"/>
            <a:ext cx="1383912" cy="12558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3F9709CA-FA78-E181-CE2B-B92BE414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DE5133-38E4-3219-6BC9-17286FE49B5F}"/>
              </a:ext>
            </a:extLst>
          </p:cNvPr>
          <p:cNvSpPr txBox="1"/>
          <p:nvPr/>
        </p:nvSpPr>
        <p:spPr>
          <a:xfrm>
            <a:off x="2859274" y="1524000"/>
            <a:ext cx="69277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are your own worst enemy”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8DABE-652B-9324-06F2-A85AF4701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733" y="5435894"/>
            <a:ext cx="1381246" cy="12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3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6FBA9A23-E650-EFAC-1F08-B832DD9C8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D863F-FCD8-8CA1-D43A-D8CDDB34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stressors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2DC5D-B209-DAC6-80BF-EE090122F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AD251-BEE0-E454-DA48-D123B71B0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438" y="3279775"/>
            <a:ext cx="4818062" cy="2587625"/>
          </a:xfrm>
        </p:spPr>
        <p:txBody>
          <a:bodyPr anchor="t">
            <a:normAutofit/>
          </a:bodyPr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Marriage/engagement/new relationships 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job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or adoption of a child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Recognition/awards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home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43EF26-658A-3C0C-5436-D1FE81C6E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7933" y="1905000"/>
            <a:ext cx="4396339" cy="576262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DC30E3-06BD-1A52-33F5-08861180B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0325" y="3279775"/>
            <a:ext cx="4818063" cy="2587625"/>
          </a:xfrm>
        </p:spPr>
        <p:txBody>
          <a:bodyPr>
            <a:normAutofit/>
          </a:bodyPr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Failed relationships 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Disciplinary action/job loss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Overwhelming parental duties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someone close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events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F37E6-D184-930A-1286-35222505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270" y="5469473"/>
            <a:ext cx="1383912" cy="12558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FD7EF-95B9-1448-04E6-5DA6DD9A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Positive stressors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F2DB2-14C2-18DE-DC08-E0160B9E8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11" y="1768818"/>
            <a:ext cx="3236976" cy="25868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Good things that happen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Still add stress due to increased expectations or responsibilities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Eustress</a:t>
            </a:r>
            <a:r>
              <a:rPr lang="en-US" dirty="0">
                <a:solidFill>
                  <a:schemeClr val="bg1"/>
                </a:solidFill>
              </a:rPr>
              <a:t> is good stress that helps our immune system and productivity</a:t>
            </a:r>
          </a:p>
          <a:p>
            <a:pPr eaLnBrk="1" fontAlgn="auto" hangingPunct="1"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DDF307-00D7-5BA6-B64E-B101B745E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828" y="1671254"/>
            <a:ext cx="5468586" cy="42919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FD7EF-95B9-1448-04E6-5DA6DD9A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Negative stressors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F2DB2-14C2-18DE-DC08-E0160B9E8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11" y="1768818"/>
            <a:ext cx="3236976" cy="25868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Negative things that happen that cause additional stress due to feelings of anger, frustration, feeling hurt or burnt out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Distress</a:t>
            </a:r>
            <a:r>
              <a:rPr lang="en-US" dirty="0">
                <a:solidFill>
                  <a:schemeClr val="bg1"/>
                </a:solidFill>
              </a:rPr>
              <a:t> causes harmful effects on our body/mental state</a:t>
            </a:r>
          </a:p>
          <a:p>
            <a:pPr eaLnBrk="1" fontAlgn="auto" hangingPunct="1"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9D4001-B665-DA37-265D-545EFC9EC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195" y="2579534"/>
            <a:ext cx="6047756" cy="3023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EEFC87-7F09-5E00-5D24-8C92C3199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494" y="452718"/>
            <a:ext cx="4072481" cy="2969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650730-8775-7CF3-12AA-5F4183EDE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57764">
            <a:off x="2779531" y="5194944"/>
            <a:ext cx="4188315" cy="816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D51BB1-70DB-7C89-17BB-172F9D5F78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1717" y="4448312"/>
            <a:ext cx="5108891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2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6FBA9A23-E650-EFAC-1F08-B832DD9C8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D863F-FCD8-8CA1-D43A-D8CDDB34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Rocks are naturally resilient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AD251-BEE0-E454-DA48-D123B71B0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948" y="1458926"/>
            <a:ext cx="4818062" cy="4010547"/>
          </a:xfrm>
        </p:spPr>
        <p:txBody>
          <a:bodyPr anchor="t">
            <a:normAutofit/>
          </a:bodyPr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most beautiful rock formations exist because of the way the environment around them shaped them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look different than how they started, but they still exist!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because of their natural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stresses that changed them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the storm, come out changed on the other side</a:t>
            </a:r>
          </a:p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do with the change is up to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F37E6-D184-930A-1286-35222505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270" y="5469473"/>
            <a:ext cx="1383912" cy="1255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B851EE-CD86-99E6-D06E-C50A7AAEF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843" y="1521402"/>
            <a:ext cx="3055828" cy="45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41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{EF42DB8F-7450-5543-B970-F36512177EE3}tf10001062</Template>
  <TotalTime>329</TotalTime>
  <Words>846</Words>
  <Application>Microsoft Office PowerPoint</Application>
  <PresentationFormat>Widescreen</PresentationFormat>
  <Paragraphs>113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AngsanaUPC</vt:lpstr>
      <vt:lpstr>Aptos</vt:lpstr>
      <vt:lpstr>Arial</vt:lpstr>
      <vt:lpstr>Calibri</vt:lpstr>
      <vt:lpstr>Century Gothic</vt:lpstr>
      <vt:lpstr>Decotura ICG</vt:lpstr>
      <vt:lpstr>Wingdings 3</vt:lpstr>
      <vt:lpstr>Ion</vt:lpstr>
      <vt:lpstr>           28th Annual Conference Resilient Leadership – Change Your Mindset, Change Your Outcome</vt:lpstr>
      <vt:lpstr>AGENDA</vt:lpstr>
      <vt:lpstr>Introduction</vt:lpstr>
      <vt:lpstr>What are stressors?</vt:lpstr>
      <vt:lpstr>PowerPoint Presentation</vt:lpstr>
      <vt:lpstr>Types of stressors</vt:lpstr>
      <vt:lpstr>Positive stressors</vt:lpstr>
      <vt:lpstr>Negative stressors</vt:lpstr>
      <vt:lpstr>Rocks are naturally resilient</vt:lpstr>
      <vt:lpstr>What is Resilience?</vt:lpstr>
      <vt:lpstr>PowerPoint Presentation</vt:lpstr>
      <vt:lpstr>Ways to build Resilience</vt:lpstr>
      <vt:lpstr>Make the choice, choose resilience…</vt:lpstr>
      <vt:lpstr>Resilient Leadership</vt:lpstr>
      <vt:lpstr>Understanding Servant Leadership</vt:lpstr>
      <vt:lpstr>Using resiliency to be a servant leader…</vt:lpstr>
      <vt:lpstr>Resilience Resources</vt:lpstr>
      <vt:lpstr>Resilience Mindset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28th Annual Conference</dc:title>
  <dc:creator>Kimberly Hernandez</dc:creator>
  <cp:lastModifiedBy>Nathanial W. George</cp:lastModifiedBy>
  <cp:revision>25</cp:revision>
  <dcterms:created xsi:type="dcterms:W3CDTF">2024-05-10T21:27:17Z</dcterms:created>
  <dcterms:modified xsi:type="dcterms:W3CDTF">2024-07-19T13:36:45Z</dcterms:modified>
</cp:coreProperties>
</file>