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72" r:id="rId3"/>
    <p:sldId id="271" r:id="rId4"/>
    <p:sldId id="257" r:id="rId5"/>
    <p:sldId id="258" r:id="rId6"/>
    <p:sldId id="294" r:id="rId7"/>
    <p:sldId id="263" r:id="rId8"/>
    <p:sldId id="261" r:id="rId9"/>
    <p:sldId id="289" r:id="rId10"/>
    <p:sldId id="288" r:id="rId11"/>
    <p:sldId id="290" r:id="rId12"/>
    <p:sldId id="295" r:id="rId13"/>
    <p:sldId id="293" r:id="rId14"/>
    <p:sldId id="292" r:id="rId15"/>
    <p:sldId id="296" r:id="rId16"/>
    <p:sldId id="298" r:id="rId17"/>
    <p:sldId id="297" r:id="rId18"/>
    <p:sldId id="291" r:id="rId19"/>
    <p:sldId id="259" r:id="rId20"/>
    <p:sldId id="265" r:id="rId21"/>
    <p:sldId id="266" r:id="rId22"/>
    <p:sldId id="299" r:id="rId23"/>
    <p:sldId id="269" r:id="rId24"/>
    <p:sldId id="2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05" d="100"/>
          <a:sy n="105" d="100"/>
        </p:scale>
        <p:origin x="774" y="102"/>
      </p:cViewPr>
      <p:guideLst/>
    </p:cSldViewPr>
  </p:slideViewPr>
  <p:outlineViewPr>
    <p:cViewPr>
      <p:scale>
        <a:sx n="33" d="100"/>
        <a:sy n="33" d="100"/>
      </p:scale>
      <p:origin x="0" y="-3462"/>
    </p:cViewPr>
  </p:outlin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3A40-16E1-D9B6-AE59-064412BB1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18239C-9619-8A58-951A-BE71A5609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6EDB9F-E7C0-8CDC-3F4F-02BA4FC9B1AD}"/>
              </a:ext>
            </a:extLst>
          </p:cNvPr>
          <p:cNvSpPr>
            <a:spLocks noGrp="1"/>
          </p:cNvSpPr>
          <p:nvPr>
            <p:ph type="dt" sz="half" idx="10"/>
          </p:nvPr>
        </p:nvSpPr>
        <p:spPr/>
        <p:txBody>
          <a:bodyPr/>
          <a:lstStyle/>
          <a:p>
            <a:fld id="{DF345CC3-786C-4B88-9041-40576A9DCC02}" type="datetimeFigureOut">
              <a:rPr lang="en-US" smtClean="0"/>
              <a:t>9/15/2024</a:t>
            </a:fld>
            <a:endParaRPr lang="en-US"/>
          </a:p>
        </p:txBody>
      </p:sp>
      <p:sp>
        <p:nvSpPr>
          <p:cNvPr id="5" name="Footer Placeholder 4">
            <a:extLst>
              <a:ext uri="{FF2B5EF4-FFF2-40B4-BE49-F238E27FC236}">
                <a16:creationId xmlns:a16="http://schemas.microsoft.com/office/drawing/2014/main" id="{BA027B91-6AD8-16ED-D421-BD72A9DD2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1B6B0-5588-3863-9211-DE7B75273A89}"/>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61633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ABBB-9845-5173-A183-B2AE04D585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5F376-4EDF-E717-4F66-98EB1B764F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30D33-C9C5-EC1B-3273-D29B3792C92D}"/>
              </a:ext>
            </a:extLst>
          </p:cNvPr>
          <p:cNvSpPr>
            <a:spLocks noGrp="1"/>
          </p:cNvSpPr>
          <p:nvPr>
            <p:ph type="dt" sz="half" idx="10"/>
          </p:nvPr>
        </p:nvSpPr>
        <p:spPr/>
        <p:txBody>
          <a:bodyPr/>
          <a:lstStyle/>
          <a:p>
            <a:fld id="{DF345CC3-786C-4B88-9041-40576A9DCC02}" type="datetimeFigureOut">
              <a:rPr lang="en-US" smtClean="0"/>
              <a:t>9/15/2024</a:t>
            </a:fld>
            <a:endParaRPr lang="en-US"/>
          </a:p>
        </p:txBody>
      </p:sp>
      <p:sp>
        <p:nvSpPr>
          <p:cNvPr id="5" name="Footer Placeholder 4">
            <a:extLst>
              <a:ext uri="{FF2B5EF4-FFF2-40B4-BE49-F238E27FC236}">
                <a16:creationId xmlns:a16="http://schemas.microsoft.com/office/drawing/2014/main" id="{C69451B6-4F4C-9AF9-4175-D3444C7A1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E90B1-64B0-0E2C-07AC-60454FA573BD}"/>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140105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32E51-A9F6-728F-BAAB-FFD96F28E0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8037C2-82B3-477C-B096-CC9145C56C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4B42A-71F2-A04E-D8FD-809DE12B964C}"/>
              </a:ext>
            </a:extLst>
          </p:cNvPr>
          <p:cNvSpPr>
            <a:spLocks noGrp="1"/>
          </p:cNvSpPr>
          <p:nvPr>
            <p:ph type="dt" sz="half" idx="10"/>
          </p:nvPr>
        </p:nvSpPr>
        <p:spPr/>
        <p:txBody>
          <a:bodyPr/>
          <a:lstStyle/>
          <a:p>
            <a:fld id="{DF345CC3-786C-4B88-9041-40576A9DCC02}" type="datetimeFigureOut">
              <a:rPr lang="en-US" smtClean="0"/>
              <a:t>9/15/2024</a:t>
            </a:fld>
            <a:endParaRPr lang="en-US"/>
          </a:p>
        </p:txBody>
      </p:sp>
      <p:sp>
        <p:nvSpPr>
          <p:cNvPr id="5" name="Footer Placeholder 4">
            <a:extLst>
              <a:ext uri="{FF2B5EF4-FFF2-40B4-BE49-F238E27FC236}">
                <a16:creationId xmlns:a16="http://schemas.microsoft.com/office/drawing/2014/main" id="{63DB5AFB-7BB5-9708-2F7D-86FD8B67F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F69D1-809E-8909-0BD5-2D2237596230}"/>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1361113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023 Annual Confe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24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96C5-488D-2EE3-FBCD-06F1568AE2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A9203B-2C2D-AB25-47DD-5DECE279E2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1A3C9-30EB-C258-62E9-E475B2E0541E}"/>
              </a:ext>
            </a:extLst>
          </p:cNvPr>
          <p:cNvSpPr>
            <a:spLocks noGrp="1"/>
          </p:cNvSpPr>
          <p:nvPr>
            <p:ph type="dt" sz="half" idx="10"/>
          </p:nvPr>
        </p:nvSpPr>
        <p:spPr/>
        <p:txBody>
          <a:bodyPr/>
          <a:lstStyle/>
          <a:p>
            <a:fld id="{DF345CC3-786C-4B88-9041-40576A9DCC02}" type="datetimeFigureOut">
              <a:rPr lang="en-US" smtClean="0"/>
              <a:t>9/15/2024</a:t>
            </a:fld>
            <a:endParaRPr lang="en-US"/>
          </a:p>
        </p:txBody>
      </p:sp>
      <p:sp>
        <p:nvSpPr>
          <p:cNvPr id="5" name="Footer Placeholder 4">
            <a:extLst>
              <a:ext uri="{FF2B5EF4-FFF2-40B4-BE49-F238E27FC236}">
                <a16:creationId xmlns:a16="http://schemas.microsoft.com/office/drawing/2014/main" id="{968ED969-9DA8-7214-7020-7DEB8FDEF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3FA85-2757-B42C-B8DE-CC2BFDEAB818}"/>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377619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8737-226D-BF08-E938-860785B83B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D86D5C-33B6-C761-AE58-DC640597BC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EC78F5-E5F4-B74F-1FAC-070BEFCB4B89}"/>
              </a:ext>
            </a:extLst>
          </p:cNvPr>
          <p:cNvSpPr>
            <a:spLocks noGrp="1"/>
          </p:cNvSpPr>
          <p:nvPr>
            <p:ph type="dt" sz="half" idx="10"/>
          </p:nvPr>
        </p:nvSpPr>
        <p:spPr/>
        <p:txBody>
          <a:bodyPr/>
          <a:lstStyle/>
          <a:p>
            <a:fld id="{DF345CC3-786C-4B88-9041-40576A9DCC02}" type="datetimeFigureOut">
              <a:rPr lang="en-US" smtClean="0"/>
              <a:t>9/15/2024</a:t>
            </a:fld>
            <a:endParaRPr lang="en-US"/>
          </a:p>
        </p:txBody>
      </p:sp>
      <p:sp>
        <p:nvSpPr>
          <p:cNvPr id="5" name="Footer Placeholder 4">
            <a:extLst>
              <a:ext uri="{FF2B5EF4-FFF2-40B4-BE49-F238E27FC236}">
                <a16:creationId xmlns:a16="http://schemas.microsoft.com/office/drawing/2014/main" id="{5627AEE9-A825-FA2E-5640-30701281A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C3A2A-A52B-C69C-42EF-5D97BC56CA25}"/>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18988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C6A0-D6C6-6B41-9ADC-875E356E12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FC2993-3F1D-88F2-ED32-F057024F1C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15D4A3-390C-FBE8-58A6-01F4B9D387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508F9C-E72B-2A0A-E399-67F4748A146A}"/>
              </a:ext>
            </a:extLst>
          </p:cNvPr>
          <p:cNvSpPr>
            <a:spLocks noGrp="1"/>
          </p:cNvSpPr>
          <p:nvPr>
            <p:ph type="dt" sz="half" idx="10"/>
          </p:nvPr>
        </p:nvSpPr>
        <p:spPr/>
        <p:txBody>
          <a:bodyPr/>
          <a:lstStyle/>
          <a:p>
            <a:fld id="{DF345CC3-786C-4B88-9041-40576A9DCC02}" type="datetimeFigureOut">
              <a:rPr lang="en-US" smtClean="0"/>
              <a:t>9/15/2024</a:t>
            </a:fld>
            <a:endParaRPr lang="en-US"/>
          </a:p>
        </p:txBody>
      </p:sp>
      <p:sp>
        <p:nvSpPr>
          <p:cNvPr id="6" name="Footer Placeholder 5">
            <a:extLst>
              <a:ext uri="{FF2B5EF4-FFF2-40B4-BE49-F238E27FC236}">
                <a16:creationId xmlns:a16="http://schemas.microsoft.com/office/drawing/2014/main" id="{AFBDCFCE-1D82-E1DA-280C-C5DE84FA8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2D40C-77DD-10E1-1B3B-2A35C9C85503}"/>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245346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5610-13AB-D946-CF58-FB2E23572E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FC3CDF-3EA8-07FA-555D-F1C640FDCF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D8D477-9EFA-0AF7-F30C-5C253CDEE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A365B1-A324-5304-03E6-23099C0B2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A46CA-EAB8-8045-9853-9AB2444640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CE8926-A0D8-65AB-2020-F1B7A3DF6CF9}"/>
              </a:ext>
            </a:extLst>
          </p:cNvPr>
          <p:cNvSpPr>
            <a:spLocks noGrp="1"/>
          </p:cNvSpPr>
          <p:nvPr>
            <p:ph type="dt" sz="half" idx="10"/>
          </p:nvPr>
        </p:nvSpPr>
        <p:spPr/>
        <p:txBody>
          <a:bodyPr/>
          <a:lstStyle/>
          <a:p>
            <a:fld id="{DF345CC3-786C-4B88-9041-40576A9DCC02}" type="datetimeFigureOut">
              <a:rPr lang="en-US" smtClean="0"/>
              <a:t>9/15/2024</a:t>
            </a:fld>
            <a:endParaRPr lang="en-US"/>
          </a:p>
        </p:txBody>
      </p:sp>
      <p:sp>
        <p:nvSpPr>
          <p:cNvPr id="8" name="Footer Placeholder 7">
            <a:extLst>
              <a:ext uri="{FF2B5EF4-FFF2-40B4-BE49-F238E27FC236}">
                <a16:creationId xmlns:a16="http://schemas.microsoft.com/office/drawing/2014/main" id="{02860CD0-D5F3-C58E-F5F3-165CD31D80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AF1344-3828-6E0E-3CB9-E17DD0A9B287}"/>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393202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F2F7-17A4-CB07-3013-193DF5CCA1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9E8287-3F4D-4974-58D8-AC555F6A953C}"/>
              </a:ext>
            </a:extLst>
          </p:cNvPr>
          <p:cNvSpPr>
            <a:spLocks noGrp="1"/>
          </p:cNvSpPr>
          <p:nvPr>
            <p:ph type="dt" sz="half" idx="10"/>
          </p:nvPr>
        </p:nvSpPr>
        <p:spPr/>
        <p:txBody>
          <a:bodyPr/>
          <a:lstStyle/>
          <a:p>
            <a:fld id="{DF345CC3-786C-4B88-9041-40576A9DCC02}" type="datetimeFigureOut">
              <a:rPr lang="en-US" smtClean="0"/>
              <a:t>9/15/2024</a:t>
            </a:fld>
            <a:endParaRPr lang="en-US"/>
          </a:p>
        </p:txBody>
      </p:sp>
      <p:sp>
        <p:nvSpPr>
          <p:cNvPr id="4" name="Footer Placeholder 3">
            <a:extLst>
              <a:ext uri="{FF2B5EF4-FFF2-40B4-BE49-F238E27FC236}">
                <a16:creationId xmlns:a16="http://schemas.microsoft.com/office/drawing/2014/main" id="{3FA8EBF6-8850-B870-FEED-3155ADFDB1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FDEF73-FF33-1924-D501-4C98A3A9202E}"/>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142863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B970C-27AC-7E7A-D608-A4AD44FA59DA}"/>
              </a:ext>
            </a:extLst>
          </p:cNvPr>
          <p:cNvSpPr>
            <a:spLocks noGrp="1"/>
          </p:cNvSpPr>
          <p:nvPr>
            <p:ph type="dt" sz="half" idx="10"/>
          </p:nvPr>
        </p:nvSpPr>
        <p:spPr/>
        <p:txBody>
          <a:bodyPr/>
          <a:lstStyle/>
          <a:p>
            <a:fld id="{DF345CC3-786C-4B88-9041-40576A9DCC02}" type="datetimeFigureOut">
              <a:rPr lang="en-US" smtClean="0"/>
              <a:t>9/15/2024</a:t>
            </a:fld>
            <a:endParaRPr lang="en-US"/>
          </a:p>
        </p:txBody>
      </p:sp>
      <p:sp>
        <p:nvSpPr>
          <p:cNvPr id="3" name="Footer Placeholder 2">
            <a:extLst>
              <a:ext uri="{FF2B5EF4-FFF2-40B4-BE49-F238E27FC236}">
                <a16:creationId xmlns:a16="http://schemas.microsoft.com/office/drawing/2014/main" id="{8D9D1405-80D4-4FF8-D942-AEFEE0593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809C5-54A7-6417-982A-46B3C3028BE8}"/>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205160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86BA-2C36-3056-07EB-A08DC95B4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65D3D0-5AE2-1361-02C6-3731EBE81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F1057C-C5B6-3EB2-8E23-F2C9D2C55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4628C-8D13-5720-6B8A-36DB11597BF1}"/>
              </a:ext>
            </a:extLst>
          </p:cNvPr>
          <p:cNvSpPr>
            <a:spLocks noGrp="1"/>
          </p:cNvSpPr>
          <p:nvPr>
            <p:ph type="dt" sz="half" idx="10"/>
          </p:nvPr>
        </p:nvSpPr>
        <p:spPr/>
        <p:txBody>
          <a:bodyPr/>
          <a:lstStyle/>
          <a:p>
            <a:fld id="{DF345CC3-786C-4B88-9041-40576A9DCC02}" type="datetimeFigureOut">
              <a:rPr lang="en-US" smtClean="0"/>
              <a:t>9/15/2024</a:t>
            </a:fld>
            <a:endParaRPr lang="en-US"/>
          </a:p>
        </p:txBody>
      </p:sp>
      <p:sp>
        <p:nvSpPr>
          <p:cNvPr id="6" name="Footer Placeholder 5">
            <a:extLst>
              <a:ext uri="{FF2B5EF4-FFF2-40B4-BE49-F238E27FC236}">
                <a16:creationId xmlns:a16="http://schemas.microsoft.com/office/drawing/2014/main" id="{1E172CFE-D583-5A6F-D64D-A1F6F743C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AA962F-071B-DA91-CD91-5E11A888B629}"/>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403872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CFCB-254D-F2AD-8DC7-39B446175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FFC2E-B43C-343D-6B95-B8F485A87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675B47-630A-1010-699D-32A00E17D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2489EA-C73A-8909-C8C5-10EA91B5A521}"/>
              </a:ext>
            </a:extLst>
          </p:cNvPr>
          <p:cNvSpPr>
            <a:spLocks noGrp="1"/>
          </p:cNvSpPr>
          <p:nvPr>
            <p:ph type="dt" sz="half" idx="10"/>
          </p:nvPr>
        </p:nvSpPr>
        <p:spPr/>
        <p:txBody>
          <a:bodyPr/>
          <a:lstStyle/>
          <a:p>
            <a:fld id="{DF345CC3-786C-4B88-9041-40576A9DCC02}" type="datetimeFigureOut">
              <a:rPr lang="en-US" smtClean="0"/>
              <a:t>9/15/2024</a:t>
            </a:fld>
            <a:endParaRPr lang="en-US"/>
          </a:p>
        </p:txBody>
      </p:sp>
      <p:sp>
        <p:nvSpPr>
          <p:cNvPr id="6" name="Footer Placeholder 5">
            <a:extLst>
              <a:ext uri="{FF2B5EF4-FFF2-40B4-BE49-F238E27FC236}">
                <a16:creationId xmlns:a16="http://schemas.microsoft.com/office/drawing/2014/main" id="{AB82F7CD-C80C-3A0E-CC0C-72CFEB3E2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2CFAC4-AB63-C8FB-E2C2-E3383CD3E1DA}"/>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299660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B94F3-C505-A951-3D3F-836F7D969A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FC5AE2-164F-9B14-822A-2867FED93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C9CD8-FC58-F638-E0F2-9EF65C4A2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45CC3-786C-4B88-9041-40576A9DCC02}" type="datetimeFigureOut">
              <a:rPr lang="en-US" smtClean="0"/>
              <a:t>9/15/2024</a:t>
            </a:fld>
            <a:endParaRPr lang="en-US"/>
          </a:p>
        </p:txBody>
      </p:sp>
      <p:sp>
        <p:nvSpPr>
          <p:cNvPr id="5" name="Footer Placeholder 4">
            <a:extLst>
              <a:ext uri="{FF2B5EF4-FFF2-40B4-BE49-F238E27FC236}">
                <a16:creationId xmlns:a16="http://schemas.microsoft.com/office/drawing/2014/main" id="{66D24468-59AA-56BA-4C47-D8E0E97166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511E2B-C538-FB14-6C08-53CF8EAB6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BF9B7-5613-4592-BE21-E61AAEA4AD08}" type="slidenum">
              <a:rPr lang="en-US" smtClean="0"/>
              <a:t>‹#›</a:t>
            </a:fld>
            <a:endParaRPr lang="en-US"/>
          </a:p>
        </p:txBody>
      </p:sp>
    </p:spTree>
    <p:extLst>
      <p:ext uri="{BB962C8B-B14F-4D97-AF65-F5344CB8AC3E}">
        <p14:creationId xmlns:p14="http://schemas.microsoft.com/office/powerpoint/2010/main" val="1774487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ichardmcgeelaw.com/" TargetMode="External"/><Relationship Id="rId2" Type="http://schemas.openxmlformats.org/officeDocument/2006/relationships/hyperlink" Target="mailto:richard@richardmcgeelaw.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342A1-AD7F-E1CF-8DA5-4325EB82A7DD}"/>
              </a:ext>
            </a:extLst>
          </p:cNvPr>
          <p:cNvPicPr>
            <a:picLocks noChangeAspect="1"/>
          </p:cNvPicPr>
          <p:nvPr/>
        </p:nvPicPr>
        <p:blipFill>
          <a:blip r:embed="rId2"/>
          <a:stretch>
            <a:fillRect/>
          </a:stretch>
        </p:blipFill>
        <p:spPr>
          <a:xfrm>
            <a:off x="16213" y="0"/>
            <a:ext cx="12159574" cy="6839761"/>
          </a:xfrm>
          <a:prstGeom prst="rect">
            <a:avLst/>
          </a:prstGeom>
        </p:spPr>
      </p:pic>
      <p:pic>
        <p:nvPicPr>
          <p:cNvPr id="5" name="Picture 4" descr="A close-up of a logo&#10;&#10;Description automatically generated with low confidence">
            <a:extLst>
              <a:ext uri="{FF2B5EF4-FFF2-40B4-BE49-F238E27FC236}">
                <a16:creationId xmlns:a16="http://schemas.microsoft.com/office/drawing/2014/main" id="{48FEBCC2-BDA9-DADD-0043-54D91BAFE56B}"/>
              </a:ext>
            </a:extLst>
          </p:cNvPr>
          <p:cNvPicPr>
            <a:picLocks noChangeAspect="1"/>
          </p:cNvPicPr>
          <p:nvPr/>
        </p:nvPicPr>
        <p:blipFill>
          <a:blip r:embed="rId3"/>
          <a:stretch>
            <a:fillRect/>
          </a:stretch>
        </p:blipFill>
        <p:spPr>
          <a:xfrm>
            <a:off x="7174784" y="300000"/>
            <a:ext cx="4530347" cy="2494470"/>
          </a:xfrm>
          <a:prstGeom prst="rect">
            <a:avLst/>
          </a:prstGeom>
        </p:spPr>
      </p:pic>
    </p:spTree>
    <p:extLst>
      <p:ext uri="{BB962C8B-B14F-4D97-AF65-F5344CB8AC3E}">
        <p14:creationId xmlns:p14="http://schemas.microsoft.com/office/powerpoint/2010/main" val="3367649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2"/>
            <a:ext cx="9144000" cy="4236715"/>
          </a:xfrm>
        </p:spPr>
        <p:txBody>
          <a:bodyPr>
            <a:normAutofit/>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Do federal employment laws control the terms and conditions of employment for tribal employers?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Yes, no and maybe.</a:t>
            </a:r>
            <a:br>
              <a:rPr lang="en-US" sz="1800" i="1"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i="1"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3602037"/>
            <a:ext cx="9144000" cy="1757039"/>
          </a:xfrm>
        </p:spPr>
        <p:txBody>
          <a:bodyPr/>
          <a:lstStyle/>
          <a:p>
            <a:r>
              <a:rPr lang="en-US" dirty="0"/>
              <a:t>                </a:t>
            </a:r>
          </a:p>
        </p:txBody>
      </p:sp>
    </p:spTree>
    <p:extLst>
      <p:ext uri="{BB962C8B-B14F-4D97-AF65-F5344CB8AC3E}">
        <p14:creationId xmlns:p14="http://schemas.microsoft.com/office/powerpoint/2010/main" val="311080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3912624"/>
          </a:xfrm>
        </p:spPr>
        <p:txBody>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Yes.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Indian Civil Rights Act, ERISA for commercial entities, Affordable Care Act.</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78853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3912624"/>
          </a:xfrm>
        </p:spPr>
        <p:txBody>
          <a:bodyPr>
            <a:normAutofit/>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No.</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Title VII of the Civil Rights Act of 1964.</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Americans with Disabilities Act.</a:t>
            </a:r>
            <a:endParaRPr lang="en-US" sz="2800"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1345176"/>
            <a:ext cx="9144000" cy="3912624"/>
          </a:xfrm>
        </p:spPr>
        <p:txBody>
          <a:bodyPr/>
          <a:lstStyle/>
          <a:p>
            <a:r>
              <a:rPr lang="en-US" dirty="0"/>
              <a:t>                </a:t>
            </a:r>
          </a:p>
        </p:txBody>
      </p:sp>
    </p:spTree>
    <p:extLst>
      <p:ext uri="{BB962C8B-B14F-4D97-AF65-F5344CB8AC3E}">
        <p14:creationId xmlns:p14="http://schemas.microsoft.com/office/powerpoint/2010/main" val="154713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4306164"/>
          </a:xfrm>
        </p:spPr>
        <p:txBody>
          <a:bodyPr>
            <a:normAutofit/>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Maybe.</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FMLA, FLSA, NLRA, ADEA, OSHA.</a:t>
            </a:r>
            <a:b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b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4826642"/>
            <a:ext cx="9144000" cy="431157"/>
          </a:xfrm>
        </p:spPr>
        <p:txBody>
          <a:bodyPr/>
          <a:lstStyle/>
          <a:p>
            <a:r>
              <a:rPr lang="en-US" dirty="0"/>
              <a:t>                </a:t>
            </a:r>
          </a:p>
        </p:txBody>
      </p:sp>
    </p:spTree>
    <p:extLst>
      <p:ext uri="{BB962C8B-B14F-4D97-AF65-F5344CB8AC3E}">
        <p14:creationId xmlns:p14="http://schemas.microsoft.com/office/powerpoint/2010/main" val="358567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4016796"/>
          </a:xfrm>
        </p:spPr>
        <p:txBody>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Best Practices.</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94690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4016796"/>
          </a:xfrm>
        </p:spPr>
        <p:txBody>
          <a:bodyPr>
            <a:normAutofit fontScale="90000"/>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is the tribe’s risk tolerance?</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Should the tribe model federal employment laws that apply?  What about federal employment laws that are silent on applicability?</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Immunity will not work against a federal agency pursuing a claim against the tribe.  How should that influence your analysis of risk tolerance?</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83634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4016796"/>
          </a:xfrm>
        </p:spPr>
        <p:txBody>
          <a:bodyPr>
            <a:normAutofit/>
          </a:bodyPr>
          <a:lstStyle/>
          <a:p>
            <a:r>
              <a:rPr lang="en-US" sz="2700" dirty="0">
                <a:solidFill>
                  <a:srgbClr val="000000"/>
                </a:solidFill>
                <a:latin typeface="Arial" panose="020B0604020202020204" pitchFamily="34" charset="0"/>
                <a:ea typeface="Arial Unicode MS" panose="020B0604020202020204" pitchFamily="34" charset="-128"/>
                <a:cs typeface="Arial" panose="020B0604020202020204" pitchFamily="34" charset="0"/>
              </a:rPr>
              <a:t>Beyond</a:t>
            </a:r>
            <a: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 the tribe’s risk tolerance, what is the tribe’s brand?</a:t>
            </a:r>
            <a:b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How do you attract and retain excellent employees?</a:t>
            </a:r>
            <a:endParaRPr lang="en-US" sz="2700"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624346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4016796"/>
          </a:xfrm>
        </p:spPr>
        <p:txBody>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are the practical consequences experienced by other tribes after promulgating employment codes with a limited waiver of immunity? </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3602036"/>
            <a:ext cx="9144000" cy="2428374"/>
          </a:xfrm>
        </p:spPr>
        <p:txBody>
          <a:bodyPr/>
          <a:lstStyle/>
          <a:p>
            <a:r>
              <a:rPr lang="en-US" dirty="0"/>
              <a:t>                </a:t>
            </a:r>
          </a:p>
        </p:txBody>
      </p:sp>
    </p:spTree>
    <p:extLst>
      <p:ext uri="{BB962C8B-B14F-4D97-AF65-F5344CB8AC3E}">
        <p14:creationId xmlns:p14="http://schemas.microsoft.com/office/powerpoint/2010/main" val="408554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p:txBody>
          <a:bodyPr>
            <a:normAutofit/>
          </a:bodyPr>
          <a:lstStyle/>
          <a:p>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r>
              <a:rPr lang="en-US" sz="2400" dirty="0">
                <a:ln>
                  <a:noFill/>
                </a:ln>
                <a:solidFill>
                  <a:srgbClr val="000000"/>
                </a:solidFill>
                <a:effectLst/>
                <a:latin typeface="Helvetica Neue"/>
                <a:ea typeface="Arial Unicode MS" panose="020B0604020202020204" pitchFamily="34" charset="-128"/>
                <a:cs typeface="Arial Unicode MS" panose="020B0604020202020204" pitchFamily="34" charset="-128"/>
              </a:rPr>
              <a:t>Blank piece of paper or a law promulgated by another tribe?</a:t>
            </a:r>
            <a:br>
              <a:rPr lang="en-US" sz="24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br>
              <a:rPr lang="en-US" sz="24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r>
              <a:rPr lang="en-US" sz="2400" dirty="0">
                <a:ln>
                  <a:noFill/>
                </a:ln>
                <a:solidFill>
                  <a:srgbClr val="000000"/>
                </a:solidFill>
                <a:effectLst/>
                <a:latin typeface="Helvetica Neue"/>
                <a:ea typeface="Arial Unicode MS" panose="020B0604020202020204" pitchFamily="34" charset="-128"/>
                <a:cs typeface="Arial Unicode MS" panose="020B0604020202020204" pitchFamily="34" charset="-128"/>
              </a:rPr>
              <a:t>Beware of cutting and pasting without full consideration of the tribe’s unique history, traditions, customs and values.</a:t>
            </a:r>
            <a:endParaRPr lang="en-US" sz="2400"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12438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6E7F-1043-5648-DA47-D6C6C75A427A}"/>
              </a:ext>
            </a:extLst>
          </p:cNvPr>
          <p:cNvSpPr>
            <a:spLocks noGrp="1"/>
          </p:cNvSpPr>
          <p:nvPr>
            <p:ph type="ctrTitle"/>
          </p:nvPr>
        </p:nvSpPr>
        <p:spPr>
          <a:xfrm>
            <a:off x="1524000" y="1122362"/>
            <a:ext cx="9144000" cy="3681131"/>
          </a:xfrm>
        </p:spPr>
        <p:txBody>
          <a:bodyPr>
            <a:normAutofit/>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 conversation with leadership.</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So many questions.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The benefits and costs of workplace promises.</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7902B5FF-457A-A300-14BF-16FC13097A84}"/>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68143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BB897F-C1A6-2E17-1D89-354061BB255F}"/>
              </a:ext>
            </a:extLst>
          </p:cNvPr>
          <p:cNvSpPr>
            <a:spLocks noGrp="1"/>
          </p:cNvSpPr>
          <p:nvPr>
            <p:ph type="ctrTitle"/>
          </p:nvPr>
        </p:nvSpPr>
        <p:spPr>
          <a:xfrm>
            <a:off x="1524000" y="1122362"/>
            <a:ext cx="9144000" cy="4135437"/>
          </a:xfrm>
        </p:spPr>
        <p:txBody>
          <a:bodyPr>
            <a:normAutofit/>
          </a:bodyPr>
          <a:lstStyle/>
          <a:p>
            <a:r>
              <a:rPr lang="en-US" sz="360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Drafting Tribal Employment Laws &amp; Codes</a:t>
            </a:r>
            <a:br>
              <a:rPr lang="en-US"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b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sz="6600" dirty="0">
              <a:latin typeface="Arial" panose="020B0604020202020204" pitchFamily="34" charset="0"/>
              <a:cs typeface="Arial" panose="020B0604020202020204" pitchFamily="34" charset="0"/>
            </a:endParaRPr>
          </a:p>
        </p:txBody>
      </p:sp>
      <p:sp>
        <p:nvSpPr>
          <p:cNvPr id="6" name="Subtitle 5">
            <a:extLst>
              <a:ext uri="{FF2B5EF4-FFF2-40B4-BE49-F238E27FC236}">
                <a16:creationId xmlns:a16="http://schemas.microsoft.com/office/drawing/2014/main" id="{BBA49F29-442B-F63F-DAB2-0AD1869F4686}"/>
              </a:ext>
            </a:extLst>
          </p:cNvPr>
          <p:cNvSpPr>
            <a:spLocks noGrp="1"/>
          </p:cNvSpPr>
          <p:nvPr>
            <p:ph type="subTitle" idx="1"/>
          </p:nvPr>
        </p:nvSpPr>
        <p:spPr>
          <a:xfrm>
            <a:off x="1524000" y="937549"/>
            <a:ext cx="9144000" cy="5104436"/>
          </a:xfrm>
        </p:spPr>
        <p:txBody>
          <a:bodyPr/>
          <a:lstStyle/>
          <a:p>
            <a:r>
              <a:rPr lang="en-US" dirty="0"/>
              <a:t>         </a:t>
            </a:r>
          </a:p>
        </p:txBody>
      </p:sp>
    </p:spTree>
    <p:extLst>
      <p:ext uri="{BB962C8B-B14F-4D97-AF65-F5344CB8AC3E}">
        <p14:creationId xmlns:p14="http://schemas.microsoft.com/office/powerpoint/2010/main" val="248625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7BA7-DD60-D767-EBE6-3BAE55B7E22B}"/>
              </a:ext>
            </a:extLst>
          </p:cNvPr>
          <p:cNvSpPr>
            <a:spLocks noGrp="1"/>
          </p:cNvSpPr>
          <p:nvPr>
            <p:ph type="ctrTitle"/>
          </p:nvPr>
        </p:nvSpPr>
        <p:spPr>
          <a:xfrm>
            <a:off x="1524000" y="1122362"/>
            <a:ext cx="9144000" cy="4135437"/>
          </a:xfrm>
        </p:spPr>
        <p:txBody>
          <a:bodyPr>
            <a:normAutofit fontScale="90000"/>
          </a:bodyPr>
          <a:lstStyle/>
          <a:p>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Once the law is in place.</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Once the law changes modification of policy follows.  Policies must meet the minimum requirements of the law.  There will be gaps in policies and policies that do not meet the law’s minimum requirements.</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3EA8F459-29CF-6171-7291-5A9121C09570}"/>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618745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1CCC-C586-D840-648E-200FAA06B3D8}"/>
              </a:ext>
            </a:extLst>
          </p:cNvPr>
          <p:cNvSpPr>
            <a:spLocks noGrp="1"/>
          </p:cNvSpPr>
          <p:nvPr>
            <p:ph type="ctrTitle"/>
          </p:nvPr>
        </p:nvSpPr>
        <p:spPr>
          <a:xfrm>
            <a:off x="1524000" y="1122362"/>
            <a:ext cx="9144000" cy="3183419"/>
          </a:xfrm>
        </p:spPr>
        <p:txBody>
          <a:bodyPr>
            <a:normAutofit/>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Training on the new law and modified policies.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Extra training for supervisors.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03C22A1-2C46-C878-99BE-B3E11781B685}"/>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0885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1CCC-C586-D840-648E-200FAA06B3D8}"/>
              </a:ext>
            </a:extLst>
          </p:cNvPr>
          <p:cNvSpPr>
            <a:spLocks noGrp="1"/>
          </p:cNvSpPr>
          <p:nvPr>
            <p:ph type="ctrTitle"/>
          </p:nvPr>
        </p:nvSpPr>
        <p:spPr>
          <a:xfrm>
            <a:off x="1524000" y="1122362"/>
            <a:ext cx="9144000" cy="3183419"/>
          </a:xfrm>
        </p:spPr>
        <p:txBody>
          <a:bodyPr>
            <a:normAutofit fontScale="90000"/>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Once the law is in place, how does it impact employee misconduct investigations?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is the impact on the attorney-client privilege?</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Insurance?</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03C22A1-2C46-C878-99BE-B3E11781B685}"/>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014141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BAFF-42DB-0E6D-9192-E52C9E6063E5}"/>
              </a:ext>
            </a:extLst>
          </p:cNvPr>
          <p:cNvSpPr>
            <a:spLocks noGrp="1"/>
          </p:cNvSpPr>
          <p:nvPr>
            <p:ph type="ctrTitle"/>
          </p:nvPr>
        </p:nvSpPr>
        <p:spPr>
          <a:xfrm>
            <a:off x="1524000" y="1122363"/>
            <a:ext cx="9144000" cy="4016796"/>
          </a:xfrm>
        </p:spPr>
        <p:txBody>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Recommended resources:</a:t>
            </a:r>
            <a:br>
              <a:rPr lang="en-US" sz="320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br>
            <a:r>
              <a:rPr lang="en-US" sz="3200" i="1" dirty="0" err="1">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Nottawaseppi</a:t>
            </a:r>
            <a:r>
              <a:rPr lang="en-US" sz="3200" i="1"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 Huron Band of the Potawatomi</a:t>
            </a:r>
            <a:br>
              <a:rPr lang="en-US" sz="3200" i="1"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br>
            <a:r>
              <a:rPr lang="en-US" sz="3200" i="1"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Navajo Nation</a:t>
            </a:r>
            <a:br>
              <a:rPr lang="en-US" sz="3200" i="1"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br>
            <a:r>
              <a:rPr lang="en-US" sz="3200" i="1"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Chickasaw Nation</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9D10DE54-9535-AF0F-5B2E-32F8F980C653}"/>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983743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78F4-7ED2-5F77-D275-0E7FA8170FD4}"/>
              </a:ext>
            </a:extLst>
          </p:cNvPr>
          <p:cNvSpPr>
            <a:spLocks noGrp="1"/>
          </p:cNvSpPr>
          <p:nvPr>
            <p:ph type="ctrTitle"/>
          </p:nvPr>
        </p:nvSpPr>
        <p:spPr/>
        <p:txBody>
          <a:bodyPr>
            <a:normAutofit/>
          </a:bodyPr>
          <a:lstStyle/>
          <a:p>
            <a:r>
              <a:rPr lang="en-US" sz="3200" dirty="0">
                <a:latin typeface="Arial" panose="020B0604020202020204" pitchFamily="34" charset="0"/>
                <a:cs typeface="Arial" panose="020B0604020202020204" pitchFamily="34" charset="0"/>
              </a:rPr>
              <a:t>Q &amp; A</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78D8803-4A18-AE62-58DE-A564A02D10C2}"/>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401987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E943-CC23-B7BE-4BEC-17B426372590}"/>
              </a:ext>
            </a:extLst>
          </p:cNvPr>
          <p:cNvSpPr>
            <a:spLocks noGrp="1"/>
          </p:cNvSpPr>
          <p:nvPr>
            <p:ph type="title"/>
          </p:nvPr>
        </p:nvSpPr>
        <p:spPr>
          <a:xfrm>
            <a:off x="838200" y="365125"/>
            <a:ext cx="10515600" cy="767389"/>
          </a:xfrm>
        </p:spPr>
        <p:txBody>
          <a:bodyPr/>
          <a:lstStyle/>
          <a:p>
            <a:r>
              <a:rPr lang="en-US" dirty="0"/>
              <a:t>                                  </a:t>
            </a:r>
          </a:p>
        </p:txBody>
      </p:sp>
      <p:sp>
        <p:nvSpPr>
          <p:cNvPr id="3" name="Content Placeholder 2">
            <a:extLst>
              <a:ext uri="{FF2B5EF4-FFF2-40B4-BE49-F238E27FC236}">
                <a16:creationId xmlns:a16="http://schemas.microsoft.com/office/drawing/2014/main" id="{79F5F444-994E-2255-DC49-4FB9215F2DE3}"/>
              </a:ext>
            </a:extLst>
          </p:cNvPr>
          <p:cNvSpPr>
            <a:spLocks noGrp="1"/>
          </p:cNvSpPr>
          <p:nvPr>
            <p:ph idx="1"/>
          </p:nvPr>
        </p:nvSpPr>
        <p:spPr>
          <a:xfrm>
            <a:off x="838200" y="1132514"/>
            <a:ext cx="10515600" cy="5044449"/>
          </a:xfrm>
        </p:spPr>
        <p:txBody>
          <a:bodyPr/>
          <a:lstStyle/>
          <a:p>
            <a:pPr marL="0" marR="0" indent="0">
              <a:spcBef>
                <a:spcPts val="0"/>
              </a:spcBef>
              <a:spcAft>
                <a:spcPts val="0"/>
              </a:spcAft>
              <a:buNone/>
            </a:pPr>
            <a:r>
              <a:rPr lang="en-US" sz="3200" u="sng"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Agenda</a:t>
            </a: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Helvetica" panose="020B0604020202020204" pitchFamily="34" charset="0"/>
                <a:cs typeface="Arial" panose="020B0604020202020204" pitchFamily="34" charset="0"/>
              </a:rPr>
              <a:t> </a:t>
            </a:r>
            <a:endPar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Define law, codes, acts and ordinances.</a:t>
            </a:r>
          </a:p>
          <a:p>
            <a:pPr marL="0" marR="0" indent="0">
              <a:spcBef>
                <a:spcPts val="0"/>
              </a:spcBef>
              <a:spcAft>
                <a:spcPts val="0"/>
              </a:spcAft>
              <a:buNone/>
            </a:pPr>
            <a:endPar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Influence of the tribal sovereign.</a:t>
            </a:r>
          </a:p>
          <a:p>
            <a:pPr marL="0" marR="0" indent="0">
              <a:spcBef>
                <a:spcPts val="0"/>
              </a:spcBef>
              <a:spcAft>
                <a:spcPts val="0"/>
              </a:spcAft>
              <a:buNone/>
            </a:pPr>
            <a:endPar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Influence of the state and federal sovereigns.</a:t>
            </a: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Helvetica" panose="020B0604020202020204" pitchFamily="34" charset="0"/>
                <a:cs typeface="Arial" panose="020B0604020202020204" pitchFamily="34" charset="0"/>
              </a:rPr>
              <a:t> </a:t>
            </a:r>
            <a:endPar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Are there best practices?</a:t>
            </a:r>
          </a:p>
          <a:p>
            <a:pPr marL="0" indent="0">
              <a:buNone/>
            </a:pPr>
            <a:endParaRPr lang="en-US" dirty="0"/>
          </a:p>
        </p:txBody>
      </p:sp>
    </p:spTree>
    <p:extLst>
      <p:ext uri="{BB962C8B-B14F-4D97-AF65-F5344CB8AC3E}">
        <p14:creationId xmlns:p14="http://schemas.microsoft.com/office/powerpoint/2010/main" val="61579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D77C77-1D9F-83AA-7B0C-D3ED40027AFA}"/>
              </a:ext>
            </a:extLst>
          </p:cNvPr>
          <p:cNvSpPr>
            <a:spLocks noGrp="1"/>
          </p:cNvSpPr>
          <p:nvPr>
            <p:ph type="title"/>
          </p:nvPr>
        </p:nvSpPr>
        <p:spPr/>
        <p:txBody>
          <a:bodyPr>
            <a:normAutofit fontScale="90000"/>
          </a:bodyPr>
          <a:lstStyle/>
          <a:p>
            <a:pPr marL="0" marR="0" algn="ctr">
              <a:lnSpc>
                <a:spcPct val="100000"/>
              </a:lnSpc>
              <a:spcBef>
                <a:spcPts val="0"/>
              </a:spcBef>
              <a:spcAft>
                <a:spcPts val="0"/>
              </a:spcAft>
            </a:pPr>
            <a:br>
              <a:rPr lang="nl-NL" sz="1800" dirty="0">
                <a:ln>
                  <a:noFill/>
                </a:ln>
                <a:solidFill>
                  <a:srgbClr val="000000"/>
                </a:solidFill>
                <a:effectLst/>
                <a:latin typeface="Gill Sans"/>
                <a:ea typeface="Arial Unicode MS" panose="020B0604020202020204" pitchFamily="34" charset="-128"/>
                <a:cs typeface="Arial Unicode MS" panose="020B0604020202020204" pitchFamily="34" charset="-128"/>
              </a:rPr>
            </a:br>
            <a:br>
              <a:rPr lang="nl-NL" sz="1800" dirty="0">
                <a:ln>
                  <a:noFill/>
                </a:ln>
                <a:solidFill>
                  <a:srgbClr val="000000"/>
                </a:solidFill>
                <a:effectLst/>
                <a:latin typeface="Gill Sans"/>
                <a:ea typeface="Arial Unicode MS" panose="020B0604020202020204" pitchFamily="34" charset="-128"/>
                <a:cs typeface="Arial Unicode MS" panose="020B0604020202020204" pitchFamily="34" charset="-128"/>
              </a:rPr>
            </a:br>
            <a:r>
              <a:rPr lang="nl-NL"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Richard McGee</a:t>
            </a:r>
            <a:b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nl-NL" sz="2200" u="sng" dirty="0">
                <a:ln>
                  <a:noFill/>
                </a:ln>
                <a:solidFill>
                  <a:srgbClr val="0000EE"/>
                </a:solidFill>
                <a:effectLst/>
                <a:latin typeface="Arial" panose="020B0604020202020204" pitchFamily="34" charset="0"/>
                <a:ea typeface="Arial Unicode MS" panose="020B0604020202020204" pitchFamily="34" charset="-128"/>
                <a:cs typeface="Arial" panose="020B0604020202020204" pitchFamily="34" charset="0"/>
                <a:hlinkClick r:id="rId2"/>
              </a:rPr>
              <a:t>richard@richardmcgeelaw.com</a:t>
            </a:r>
            <a:b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nl-NL" sz="2200" u="sng" dirty="0">
                <a:ln>
                  <a:noFill/>
                </a:ln>
                <a:solidFill>
                  <a:srgbClr val="0000EE"/>
                </a:solidFill>
                <a:effectLst/>
                <a:latin typeface="Arial" panose="020B0604020202020204" pitchFamily="34" charset="0"/>
                <a:ea typeface="Arial Unicode MS" panose="020B0604020202020204" pitchFamily="34" charset="-128"/>
                <a:cs typeface="Arial" panose="020B0604020202020204" pitchFamily="34" charset="0"/>
                <a:hlinkClick r:id="rId3"/>
              </a:rPr>
              <a:t>richardmcgeelaw.com</a:t>
            </a:r>
            <a:b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nl-NL"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612-812-9673</a:t>
            </a:r>
            <a:br>
              <a:rPr lang="en-US" sz="1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6AFC6FDC-3981-814F-B3DE-D9476160E965}"/>
              </a:ext>
            </a:extLst>
          </p:cNvPr>
          <p:cNvSpPr>
            <a:spLocks noGrp="1"/>
          </p:cNvSpPr>
          <p:nvPr>
            <p:ph idx="1"/>
          </p:nvPr>
        </p:nvSpPr>
        <p:spPr/>
        <p:txBody>
          <a:bodyPr/>
          <a:lstStyle/>
          <a:p>
            <a:pPr marL="0" indent="0">
              <a:buNone/>
            </a:pPr>
            <a:endParaRPr lang="en-US" dirty="0"/>
          </a:p>
          <a:p>
            <a:pPr marL="0" marR="0" indent="0" algn="ctr">
              <a:lnSpc>
                <a:spcPct val="120000"/>
              </a:lnSpc>
              <a:spcBef>
                <a:spcPts val="0"/>
              </a:spcBef>
              <a:spcAft>
                <a:spcPts val="0"/>
              </a:spcAft>
              <a:buNone/>
            </a:pP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Effective Practices for Addressing Discrimination &amp; Harassment in the Tribal Workplace (2022)</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lgn="ctr">
              <a:lnSpc>
                <a:spcPct val="120000"/>
              </a:lnSpc>
              <a:spcBef>
                <a:spcPts val="0"/>
              </a:spcBef>
              <a:spcAft>
                <a:spcPts val="0"/>
              </a:spcAft>
              <a:buNone/>
            </a:pP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101 Everyone Should Know About Tribal Employment (Xlibris 2020)</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lgn="ctr">
              <a:lnSpc>
                <a:spcPct val="120000"/>
              </a:lnSpc>
              <a:spcBef>
                <a:spcPts val="0"/>
              </a:spcBef>
              <a:spcAft>
                <a:spcPts val="0"/>
              </a:spcAft>
              <a:buNone/>
            </a:pP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Drafting Tribal Employment Laws &amp; Handbooks (Xlibris 2020)</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lgn="ctr">
              <a:lnSpc>
                <a:spcPct val="120000"/>
              </a:lnSpc>
              <a:spcBef>
                <a:spcPts val="0"/>
              </a:spcBef>
              <a:spcAft>
                <a:spcPts val="0"/>
              </a:spcAft>
              <a:buNone/>
            </a:pP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 Guide to Tribal Employment (Xlibris 2008)</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2400" dirty="0">
                <a:ln>
                  <a:noFill/>
                </a:ln>
                <a:solidFill>
                  <a:srgbClr val="000000"/>
                </a:solidFill>
                <a:effectLst/>
                <a:latin typeface="Arial" panose="020B0604020202020204" pitchFamily="34" charset="0"/>
                <a:ea typeface="Helvetica" panose="020B0604020202020204" pitchFamily="34" charset="0"/>
                <a:cs typeface="Arial" panose="020B0604020202020204" pitchFamily="34" charset="0"/>
              </a:rPr>
              <a:t> </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endPar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pPr marL="0" indent="0">
              <a:buNone/>
            </a:pPr>
            <a:endParaRPr lang="en-US" dirty="0"/>
          </a:p>
        </p:txBody>
      </p:sp>
    </p:spTree>
    <p:extLst>
      <p:ext uri="{BB962C8B-B14F-4D97-AF65-F5344CB8AC3E}">
        <p14:creationId xmlns:p14="http://schemas.microsoft.com/office/powerpoint/2010/main" val="263661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3495936"/>
          </a:xfrm>
        </p:spPr>
        <p:txBody>
          <a:bodyPr>
            <a:normAutofit fontScale="90000"/>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Laws, codes, acts, ordinances.</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Does it matter?</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system does your tribe use in creating law?</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Law, regulation and policy.</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879675"/>
            <a:ext cx="9144000" cy="4618299"/>
          </a:xfrm>
        </p:spPr>
        <p:txBody>
          <a:bodyPr/>
          <a:lstStyle/>
          <a:p>
            <a:r>
              <a:rPr lang="en-US" dirty="0"/>
              <a:t>                </a:t>
            </a:r>
          </a:p>
        </p:txBody>
      </p:sp>
    </p:spTree>
    <p:extLst>
      <p:ext uri="{BB962C8B-B14F-4D97-AF65-F5344CB8AC3E}">
        <p14:creationId xmlns:p14="http://schemas.microsoft.com/office/powerpoint/2010/main" val="284146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2"/>
            <a:ext cx="9144000" cy="3820027"/>
          </a:xfrm>
        </p:spPr>
        <p:txBody>
          <a:bodyPr>
            <a:normAutofit/>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Tribal sovereignty.</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An aspect of sovereignty is the ability to define the terms and conditions of employment within the tribe’s jurisdiction.</a:t>
            </a:r>
            <a:b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Tribe first.  </a:t>
            </a:r>
            <a:r>
              <a:rPr lang="en-US" sz="2200" b="1"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Inherent</a:t>
            </a:r>
            <a: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 sovereignty compels the tribe to place the tribe first and thereafter consider the influence of the other sovereigns.</a:t>
            </a:r>
            <a:b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are the tribe’s objectives in creating employment laws?</a:t>
            </a:r>
            <a:br>
              <a:rPr lang="en-US" sz="22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sz="2200"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54386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303E-4DAA-892B-3023-9B4E5C5EC69D}"/>
              </a:ext>
            </a:extLst>
          </p:cNvPr>
          <p:cNvSpPr>
            <a:spLocks noGrp="1"/>
          </p:cNvSpPr>
          <p:nvPr>
            <p:ph type="ctrTitle"/>
          </p:nvPr>
        </p:nvSpPr>
        <p:spPr>
          <a:xfrm>
            <a:off x="1524000" y="1122362"/>
            <a:ext cx="9144000" cy="5359461"/>
          </a:xfrm>
        </p:spPr>
        <p:txBody>
          <a:bodyPr>
            <a:normAutofit/>
          </a:bodyPr>
          <a:lstStyle/>
          <a:p>
            <a: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Laws are promises that require a remedy and an umpire.  </a:t>
            </a:r>
            <a:b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Will the tribe consider a limited waiver of sovereign immunity?</a:t>
            </a:r>
            <a:b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is sovereign immunity?</a:t>
            </a:r>
            <a:b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is a limited remedy?</a:t>
            </a:r>
            <a:b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7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Who decides? Who is the umpire?</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9716D622-6BEF-5741-8386-4BB06CC964B7}"/>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43875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B934-0C96-0867-DD03-B6B381AC68A4}"/>
              </a:ext>
            </a:extLst>
          </p:cNvPr>
          <p:cNvSpPr>
            <a:spLocks noGrp="1"/>
          </p:cNvSpPr>
          <p:nvPr>
            <p:ph type="ctrTitle"/>
          </p:nvPr>
        </p:nvSpPr>
        <p:spPr>
          <a:xfrm>
            <a:off x="1524000" y="1122362"/>
            <a:ext cx="9144000" cy="2905627"/>
          </a:xfrm>
        </p:spPr>
        <p:txBody>
          <a:bodyPr>
            <a:normAutofit/>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is the scope of the law?</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Preference, wage and hour, FML, safety, discrimination and harassment, whistleblower, impact of administrative remedies, at-will or </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for-cause and what else?</a:t>
            </a:r>
            <a:endParaRPr lang="en-US" sz="2400" dirty="0"/>
          </a:p>
        </p:txBody>
      </p:sp>
      <p:sp>
        <p:nvSpPr>
          <p:cNvPr id="3" name="Subtitle 2">
            <a:extLst>
              <a:ext uri="{FF2B5EF4-FFF2-40B4-BE49-F238E27FC236}">
                <a16:creationId xmlns:a16="http://schemas.microsoft.com/office/drawing/2014/main" id="{A33C5AB3-6930-9815-D42C-4D385757406C}"/>
              </a:ext>
            </a:extLst>
          </p:cNvPr>
          <p:cNvSpPr>
            <a:spLocks noGrp="1"/>
          </p:cNvSpPr>
          <p:nvPr>
            <p:ph type="subTitle" idx="1"/>
          </p:nvPr>
        </p:nvSpPr>
        <p:spPr>
          <a:xfrm>
            <a:off x="1524000" y="3602037"/>
            <a:ext cx="9144000" cy="2358925"/>
          </a:xfrm>
        </p:spPr>
        <p:txBody>
          <a:bodyPr/>
          <a:lstStyle/>
          <a:p>
            <a:r>
              <a:rPr lang="en-US" dirty="0"/>
              <a:t>          </a:t>
            </a:r>
          </a:p>
        </p:txBody>
      </p:sp>
    </p:spTree>
    <p:extLst>
      <p:ext uri="{BB962C8B-B14F-4D97-AF65-F5344CB8AC3E}">
        <p14:creationId xmlns:p14="http://schemas.microsoft.com/office/powerpoint/2010/main" val="111911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2"/>
            <a:ext cx="9144000" cy="4135437"/>
          </a:xfrm>
        </p:spPr>
        <p:txBody>
          <a:bodyPr>
            <a:normAutofit/>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Do state employment laws control the terms and conditions of employment for tribal employers?</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Nevertheless, can the tribe voluntarily opt into state employment laws?</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Are unemployment compensation and worker’s compensation examples of opting in?</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1724628"/>
            <a:ext cx="9144000" cy="3533172"/>
          </a:xfrm>
        </p:spPr>
        <p:txBody>
          <a:bodyPr/>
          <a:lstStyle/>
          <a:p>
            <a:r>
              <a:rPr lang="en-US" dirty="0"/>
              <a:t>                </a:t>
            </a:r>
          </a:p>
        </p:txBody>
      </p:sp>
    </p:spTree>
    <p:extLst>
      <p:ext uri="{BB962C8B-B14F-4D97-AF65-F5344CB8AC3E}">
        <p14:creationId xmlns:p14="http://schemas.microsoft.com/office/powerpoint/2010/main" val="1625660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1711</TotalTime>
  <Words>716</Words>
  <Application>Microsoft Office PowerPoint</Application>
  <PresentationFormat>Widescreen</PresentationFormat>
  <Paragraphs>59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Gill Sans</vt:lpstr>
      <vt:lpstr>Helvetica Neue</vt:lpstr>
      <vt:lpstr>Office Theme</vt:lpstr>
      <vt:lpstr>PowerPoint Presentation</vt:lpstr>
      <vt:lpstr>Drafting Tribal Employment Laws &amp; Codes  </vt:lpstr>
      <vt:lpstr>                                  </vt:lpstr>
      <vt:lpstr>  Richard McGee richard@richardmcgeelaw.com richardmcgeelaw.com 612-812-9673 </vt:lpstr>
      <vt:lpstr>Laws, codes, acts, ordinances.  Does it matter?  What system does your tribe use in creating law?  Law, regulation and policy. </vt:lpstr>
      <vt:lpstr>Tribal sovereignty.  An aspect of sovereignty is the ability to define the terms and conditions of employment within the tribe’s jurisdiction.  Tribe first.  Inherent sovereignty compels the tribe to place the tribe first and thereafter consider the influence of the other sovereigns.  What are the tribe’s objectives in creating employment laws? </vt:lpstr>
      <vt:lpstr>Laws are promises that require a remedy and an umpire.    Will the tribe consider a limited waiver of sovereign immunity?  What is sovereign immunity?  What is a limited remedy?  Who decides? Who is the umpire? </vt:lpstr>
      <vt:lpstr>What is the scope of the law?  Preference, wage and hour, FML, safety, discrimination and harassment, whistleblower, impact of administrative remedies, at-will or  for-cause and what else?</vt:lpstr>
      <vt:lpstr>Do state employment laws control the terms and conditions of employment for tribal employers?  Nevertheless, can the tribe voluntarily opt into state employment laws?  Are unemployment compensation and worker’s compensation examples of opting in? </vt:lpstr>
      <vt:lpstr>Do federal employment laws control the terms and conditions of employment for tribal employers?  Yes, no and maybe. </vt:lpstr>
      <vt:lpstr>Yes.  Indian Civil Rights Act, ERISA for commercial entities, Affordable Care Act. </vt:lpstr>
      <vt:lpstr>No.  Title VII of the Civil Rights Act of 1964.  Americans with Disabilities Act.</vt:lpstr>
      <vt:lpstr>Maybe.  FMLA, FLSA, NLRA, ADEA, OSHA.  </vt:lpstr>
      <vt:lpstr>Best Practices. </vt:lpstr>
      <vt:lpstr>What is the tribe’s risk tolerance?  Should the tribe model federal employment laws that apply?  What about federal employment laws that are silent on applicability?  Immunity will not work against a federal agency pursuing a claim against the tribe.  How should that influence your analysis of risk tolerance? </vt:lpstr>
      <vt:lpstr>Beyond the tribe’s risk tolerance, what is the tribe’s brand?  How do you attract and retain excellent employees?</vt:lpstr>
      <vt:lpstr>What are the practical consequences experienced by other tribes after promulgating employment codes with a limited waiver of immunity?  </vt:lpstr>
      <vt:lpstr> Blank piece of paper or a law promulgated by another tribe?  Beware of cutting and pasting without full consideration of the tribe’s unique history, traditions, customs and values.</vt:lpstr>
      <vt:lpstr>A conversation with leadership.  So many questions.   The benefits and costs of workplace promises. </vt:lpstr>
      <vt:lpstr> Once the law is in place.  Once the law changes modification of policy follows.  Policies must meet the minimum requirements of the law.  There will be gaps in policies and policies that do not meet the law’s minimum requirements.  </vt:lpstr>
      <vt:lpstr>Training on the new law and modified policies.  Extra training for supervisors. </vt:lpstr>
      <vt:lpstr>Once the law is in place, how does it impact employee misconduct investigations?  What is the impact on the attorney-client privilege?  Insurance? </vt:lpstr>
      <vt:lpstr>Recommended resources:  Nottawaseppi Huron Band of the Potawatomi Navajo Nation Chickasaw Nation </vt:lpstr>
      <vt:lpstr>Q &amp; 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Misconduct Investigation Mistakes with Solutions</dc:title>
  <dc:creator>Kris Greife</dc:creator>
  <cp:lastModifiedBy>Janet Borland</cp:lastModifiedBy>
  <cp:revision>21</cp:revision>
  <dcterms:created xsi:type="dcterms:W3CDTF">2023-09-19T15:07:54Z</dcterms:created>
  <dcterms:modified xsi:type="dcterms:W3CDTF">2024-09-15T16:46:16Z</dcterms:modified>
</cp:coreProperties>
</file>