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</p:sldMasterIdLst>
  <p:notesMasterIdLst>
    <p:notesMasterId r:id="rId30"/>
  </p:notesMasterIdLst>
  <p:sldIdLst>
    <p:sldId id="256" r:id="rId2"/>
    <p:sldId id="315" r:id="rId3"/>
    <p:sldId id="286" r:id="rId4"/>
    <p:sldId id="279" r:id="rId5"/>
    <p:sldId id="263" r:id="rId6"/>
    <p:sldId id="314" r:id="rId7"/>
    <p:sldId id="259" r:id="rId8"/>
    <p:sldId id="303" r:id="rId9"/>
    <p:sldId id="304" r:id="rId10"/>
    <p:sldId id="305" r:id="rId11"/>
    <p:sldId id="312" r:id="rId12"/>
    <p:sldId id="292" r:id="rId13"/>
    <p:sldId id="307" r:id="rId14"/>
    <p:sldId id="293" r:id="rId15"/>
    <p:sldId id="301" r:id="rId16"/>
    <p:sldId id="294" r:id="rId17"/>
    <p:sldId id="309" r:id="rId18"/>
    <p:sldId id="299" r:id="rId19"/>
    <p:sldId id="313" r:id="rId20"/>
    <p:sldId id="295" r:id="rId21"/>
    <p:sldId id="311" r:id="rId22"/>
    <p:sldId id="296" r:id="rId23"/>
    <p:sldId id="298" r:id="rId24"/>
    <p:sldId id="297" r:id="rId25"/>
    <p:sldId id="290" r:id="rId26"/>
    <p:sldId id="288" r:id="rId27"/>
    <p:sldId id="310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FA352A-307E-5C86-BDE9-B5DCFF4ABE88}" name="Guest User" initials="GU" userId="S::urn:spo:anon#6c73d75003d836675156ff4020c4ba50f2ffcfebddcf6e96a7d598d71b17b7a5::" providerId="AD"/>
  <p188:author id="{F27AEBC7-76E7-9C4E-E5CF-3A49BE45A85D}" name="Guest User" initials="GU" userId="S::urn:spo:anon#6a779ca61cb965659d9c499ed027bf7c57e254073b87020df9f65797c7a2ca3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D6A"/>
    <a:srgbClr val="318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F9877-5F15-42B4-A3CD-5E94BF1B8ABD}" v="13" dt="2024-09-14T17:37:13.650"/>
    <p1510:client id="{EFE8233A-7097-4F51-9417-D8590782CCBF}" v="1" dt="2024-09-15T14:41:04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745"/>
  </p:normalViewPr>
  <p:slideViewPr>
    <p:cSldViewPr snapToGrid="0">
      <p:cViewPr varScale="1">
        <p:scale>
          <a:sx n="95" d="100"/>
          <a:sy n="95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7:00.102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0 428 24575,'0'-427'0,"3"508"0,3 1 0,4-1 0,3-1 0,42 138 0,-53-212 0,0 0 0,0 0 0,1 0 0,-1 0 0,1-1 0,1 1 0,-1-1 0,8 9 0,-10-13 0,-1-1 0,1 1 0,0-1 0,-1 1 0,1-1 0,0 1 0,-1-1 0,1 1 0,0-1 0,0 0 0,0 0 0,-1 1 0,1-1 0,0 0 0,0 0 0,0 0 0,0 0 0,-1 0 0,1 0 0,0 0 0,0 0 0,0 0 0,0 0 0,-1 0 0,3-1 0,-1 0 0,0-1 0,0 1 0,-1-1 0,1 0 0,0 1 0,-1-1 0,1 0 0,-1 0 0,1 0 0,-1 0 0,0 0 0,0-1 0,2-3 0,15-44 0,-2 0 0,11-61 0,6-20 0,-24 98 0,-6 19 0,0 0 0,2 0 0,-1 1 0,2-1 0,0 1 0,9-15 0,-15 28 0,0-1 0,1 1 0,-1-1 0,0 1 0,1-1 0,-1 1 0,1 0 0,-1-1 0,0 1 0,1-1 0,-1 1 0,1 0 0,-1-1 0,1 1 0,-1 0 0,1 0 0,-1-1 0,1 1 0,-1 0 0,1 0 0,0 0 0,-1 0 0,1 0 0,-1 0 0,1 0 0,-1 0 0,1 0 0,0 0 0,-1 0 0,1 0 0,-1 0 0,1 0 0,-1 0 0,1 1 0,-1-1 0,2 0 0,12 22 0,1 33 0,-8 51 0,-4-36 0,-3-71 0,0 1 0,0 0 0,0 0 0,1-1 0,-1 1 0,0 0 0,0 0 0,1 0 0,-1-1 0,0 1 0,1 0 0,-1 0 0,0 0 0,0 0 0,1 0 0,-1 0 0,0-1 0,1 1 0,-1 0 0,0 0 0,1 0 0,-1 0 0,0 0 0,1 0 0,-1 0 0,0 0 0,1 1 0,-1-1 0,0 0 0,1 0 0,-1 0 0,0 0 0,1 0 0,-1 0 0,0 1 0,0-1 0,1 0 0,-1 0 0,0 0 0,0 1 0,1-1 0,-1 0 0,0 0 0,0 1 0,0-1 0,1 0 0,-1 1 0,0-1 0,0 0 0,0 1 0,0-1 0,0 0 0,0 1 0,1-1 0,-1 0 0,0 1 0,0-1 0,0 1 0,16-29 0,-16 27 0,6-11 0,-3 4 0,1 0 0,0-1 0,1 1 0,0 1 0,11-14 0,-16 20 0,1 0 0,0 1 0,-1-1 0,1 1 0,0-1 0,0 1 0,-1-1 0,1 1 0,0-1 0,0 1 0,0 0 0,-1-1 0,1 1 0,0 0 0,0 0 0,0 0 0,0 0 0,0 0 0,-1 0 0,1 0 0,0 0 0,0 0 0,0 0 0,0 0 0,0 0 0,1 1 0,0 1 0,0-1 0,0 1 0,0 0 0,0 0 0,0 0 0,-1 0 0,1 0 0,-1 0 0,1 1 0,-1-1 0,0 0 0,0 1 0,2 4 0,16 45 0,-3 1 0,16 82 0,-31-126 0,1-1 0,0 1 0,1-1 0,6 14 0,-9-20 0,1-1 0,0 0 0,-1 0 0,1 1 0,0-1 0,0 0 0,0 0 0,0 0 0,0 0 0,0 0 0,0 0 0,0 0 0,0 0 0,1 0 0,-1-1 0,0 1 0,1 0 0,-1-1 0,0 1 0,1-1 0,-1 1 0,1-1 0,-1 0 0,0 0 0,1 0 0,-1 0 0,1 0 0,-1 0 0,1 0 0,-1 0 0,1 0 0,-1 0 0,0-1 0,1 1 0,-1-1 0,2 0 0,4-3 0,0-1 0,0 1 0,-1-1 0,0 0 0,0-1 0,0 0 0,-1 0 0,0 0 0,0 0 0,7-13 0,28-31 0,-39 49 0,0 0 0,0 0 0,1 0 0,-1 0 0,0 0 0,0 0 0,1 0 0,-1 1 0,1-1 0,-1 0 0,1 1 0,-1-1 0,1 1 0,-1 0 0,1-1 0,-1 1 0,1 0 0,0 0 0,-1 0 0,1 0 0,-1 0 0,1 0 0,2 1 0,-2 0 0,0 0 0,1 1 0,-1-1 0,0 0 0,0 1 0,0 0 0,0-1 0,0 1 0,0 0 0,-1 0 0,1 0 0,-1 0 0,2 3 0,5 10 0,-1 0 0,-1 0 0,8 28 0,-10-30 0,1 5 0,-2-7 0,0-1 0,1 1 0,9 18 0,-13-28 0,1 1 0,-1-1 0,1 0 0,0 0 0,0 0 0,-1 1 0,1-1 0,0 0 0,0 0 0,0 0 0,0 0 0,0-1 0,1 1 0,-1 0 0,0 0 0,0 0 0,0-1 0,1 1 0,-1-1 0,0 1 0,1-1 0,-1 0 0,0 1 0,1-1 0,-1 0 0,1 0 0,-1 0 0,0 0 0,1 0 0,-1 0 0,1 0 0,-1-1 0,0 1 0,1 0 0,-1-1 0,0 1 0,2-2 0,16-10 0,-1-1 0,0-1 0,-1 0 0,-1-1 0,23-28 0,16-14 0,-17 22 0,1-3 0,45-31 0,-82 67 0,0 1 0,0-1 0,1 1 0,-1 0 0,0 0 0,1 0 0,-1 0 0,1 0 0,-1 1 0,1-1 0,-1 1 0,1-1 0,0 1 0,-1 0 0,1 0 0,-1 0 0,1 1 0,0-1 0,-1 1 0,1-1 0,-1 1 0,1 0 0,-1 0 0,0 0 0,1 0 0,-1 0 0,0 1 0,0-1 0,0 0 0,1 1 0,-2 0 0,1 0 0,0 0 0,0-1 0,1 4 0,9 9 0,-1 2 0,0-1 0,-1 2 0,8 17 0,5 7 0,-16-33 0,-1 0 0,1 0 0,0-1 0,1 0 0,0-1 0,0 1 0,1-1 0,-1-1 0,1 0 0,0 0 0,1-1 0,-1 0 0,1 0 0,-1-1 0,19 3 0,11 1 0,1-2 0,70-1 0,-76-4 0,456 1-228,-367-2-909,-89 0-5689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7:22.096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2526 729 24575,'-1'-4'0,"-1"0"0,0 0 0,0 0 0,0 0 0,0 0 0,-1 1 0,0-1 0,1 1 0,-1-1 0,-6-4 0,-4-6 0,-39-58 0,3-2 0,3-1 0,4-3 0,-34-86 0,3-38 0,73 202 0,0 0 0,0 1 0,0-1 0,0 0 0,-1 0 0,1 0 0,0 0 0,0 0 0,0 0 0,0 0 0,0 0 0,0 0 0,0 0 0,-1 0 0,1 0 0,0 0 0,0 0 0,0 0 0,0 0 0,0 0 0,0 0 0,-1 0 0,1 0 0,0 0 0,0 0 0,0 0 0,0 0 0,0 0 0,0 0 0,-1 0 0,1 0 0,0 0 0,0 0 0,0 0 0,0 0 0,0-1 0,0 1 0,0 0 0,0 0 0,0 0 0,-1 0 0,1 0 0,0 0 0,0 0 0,0 0 0,0-1 0,0 1 0,0 0 0,0 0 0,0 0 0,0 0 0,0 0 0,0 0 0,0-1 0,0 1 0,0 0 0,0 0 0,0 0 0,0 0 0,0 0 0,0 0 0,0-1 0,0 1 0,0 0 0,0 0 0,0 0 0,0 0 0,1 0 0,-4 14 0,0 22 0,2 93 0,5 299 0,9-335 0,-9-68 0,0-1 0,0 42 0,-4-65 0,0-1 0,0 0 0,0 1 0,0-1 0,1 0 0,-1 1 0,0-1 0,-1 1 0,1-1 0,0 0 0,0 1 0,0-1 0,0 0 0,0 1 0,0-1 0,0 0 0,0 1 0,-1-1 0,1 0 0,0 1 0,0-1 0,-1 0 0,1 1 0,0-1 0,0 0 0,-1 0 0,1 1 0,0-1 0,-1 0 0,1 0 0,0 0 0,-1 1 0,1-1 0,-1 0 0,-11-7 0,-11-19 0,-12-27 0,3-2 0,-29-67 0,17 32 0,-12-29 0,33 66 0,-58-98 0,80 150 0,1-1 0,-1 1 0,0-1 0,0 1 0,0-1 0,0 1 0,0 0 0,0 0 0,0-1 0,0 1 0,0 0 0,-1 0 0,1 0 0,-1 0 0,1 0 0,0 0 0,-1 1 0,1-1 0,-1 0 0,0 1 0,1-1 0,-1 1 0,0 0 0,1-1 0,-1 1 0,0 0 0,1 0 0,-1 0 0,0 0 0,1 0 0,-1 1 0,0-1 0,1 0 0,-1 1 0,1-1 0,-1 1 0,0 0 0,-1 1 0,-1 1 0,1-1 0,0 2 0,0-1 0,0 0 0,0 0 0,1 1 0,-1 0 0,1-1 0,0 1 0,0 0 0,1 0 0,-1 0 0,-1 9 0,-19 86 0,4 0 0,5 1 0,0 193 0,6-324 0,-1 0 0,-2 0 0,-1 1 0,-16-30 0,18 40 0,-1 0 0,-1 1 0,0 0 0,-2 1 0,-24-27 0,37 44 0,-1 0 0,1 0 0,-1 0 0,0 1 0,1-1 0,-1 0 0,0 1 0,0-1 0,1 1 0,-1-1 0,0 1 0,0-1 0,0 1 0,1-1 0,-1 1 0,0 0 0,0-1 0,0 1 0,0 0 0,0 0 0,0 0 0,0 0 0,0 0 0,0 0 0,0 0 0,0 0 0,0 0 0,0 0 0,-1 1 0,0 0 0,1 1 0,0-1 0,0 0 0,0 1 0,0-1 0,0 1 0,0-1 0,0 1 0,1-1 0,-1 1 0,1 0 0,-1-1 0,1 1 0,-1 3 0,-1 12 0,1 0 0,0 26 0,2-37 0,-1 13 0,1 14 0,-1 0 0,-2-1 0,-11 66 0,-53 165 0,66-260 0,0 0 0,-1-1 0,1 1 0,-1-1 0,1 1 0,-1-1 0,0 1 0,0-1 0,0 0 0,0 1 0,-1-1 0,1 0 0,0 0 0,-1 0 0,0 0 0,1 0 0,-1 0 0,0 0 0,0-1 0,0 1 0,0-1 0,-1 1 0,1-1 0,0 0 0,0 0 0,-1 0 0,1 0 0,-1 0 0,1-1 0,-1 1 0,1-1 0,-1 1 0,0-1 0,1 0 0,-1 0 0,1 0 0,-1 0 0,1-1 0,-1 1 0,1-1 0,-1 1 0,1-1 0,-1 0 0,1 0 0,-4-2 0,-7-3 0,0 0 0,1-1 0,0-1 0,0 0 0,0 0 0,-20-21 0,4-4 0,1-1 0,1-1 0,2-2 0,-25-50 0,16 30 0,-35-78 0,68 134 0,0 1 0,0-1 0,0 1 0,0-1 0,0 1 0,-1-1 0,1 1 0,0 0 0,0-1 0,0 1 0,-1-1 0,1 1 0,0 0 0,-1-1 0,1 1 0,0 0 0,-1-1 0,1 1 0,-1 0 0,1-1 0,0 1 0,-1 0 0,1 0 0,-1 0 0,1-1 0,-1 1 0,1 0 0,-1 0 0,1 0 0,-1 0 0,1 0 0,-1 0 0,1 0 0,-1 0 0,1 0 0,-1 0 0,1 0 0,0 0 0,-1 1 0,-8 19 0,5 37 0,4-55 0,3 97 0,-1-69 0,-1-1 0,-1 1 0,-1 0 0,-2-1 0,-9 42 0,11-67 0,0-1 0,-1 0 0,1 1 0,-1-1 0,0 0 0,0 0 0,0 0 0,0-1 0,0 1 0,-1 0 0,1-1 0,-1 1 0,0-1 0,1 0 0,-1 0 0,0 0 0,-1 0 0,-4 1 0,-5 2 0,0 0 0,-1-2 0,-21 4 0,22-5 0,1 1 0,-1 0 0,-22 9 0,18-4 0,6-2 0,0 0 0,-1-1 0,1 0 0,-1 0 0,0-2 0,0 0 0,-1 0 0,1-1 0,-21 1 0,-133 15 0,109-10 0,37-5 0,1 2 0,1 1 0,-26 10 0,-23 7 0,59-19-85,0-1 0,0 1-1,1 1 1,-1-1 0,1 1-1,1 0 1,-1 1 0,1 0-1,-1 0 1,2 0 0,-1 1-1,1 0 1,0 0 0,0 0-1,-6 15 1,-5 12-6741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7:33.236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1 772 24575,'3'-38'0,"2"1"0,1 0 0,2 0 0,2 0 0,25-61 0,2-12 0,-28 84 0,2 0 0,24-43 0,-25 53 0,-1 0 0,-1 0 0,0-1 0,-2-1 0,1 1 0,-2-1 0,-1 0 0,4-30 0,-7-10 0,-2 44 0,1 41 0,-1 653 0,4-698 0,0 0 0,1 0 0,1 1 0,1-1 0,0 1 0,1 1 0,17-30 0,2-9 0,-12 27 0,1 1 0,25-33 0,11-19 0,-43 66 0,0 0 0,1 0 0,0 1 0,1 0 0,0 0 0,1 1 0,21-16 0,-32 27 0,1-1 0,-1 1 0,1-1 0,-1 1 0,1 0 0,-1-1 0,1 1 0,0 0 0,-1 0 0,1-1 0,-1 1 0,1 0 0,0 0 0,-1 0 0,1 0 0,0 0 0,-1 0 0,1 0 0,0 0 0,-1 0 0,1 0 0,0 0 0,-1 0 0,1 0 0,0 1 0,-1-1 0,1 0 0,-1 0 0,1 1 0,0-1 0,-1 0 0,1 1 0,-1-1 0,1 1 0,-1-1 0,1 1 0,-1-1 0,1 1 0,-1-1 0,0 1 0,1-1 0,-1 1 0,0-1 0,1 1 0,-1 0 0,0-1 0,0 1 0,0 0 0,1-1 0,-1 1 0,0 0 0,0-1 0,0 1 0,0 0 0,0-1 0,0 1 0,0 0 0,-1 0 0,-1 44 0,-7-3 0,-21 60 0,-3 10 0,23-72 0,6-30 0,1 1 0,1-1 0,0 1 0,0 0 0,1-1 0,0 1 0,1 0 0,0 0 0,0-1 0,2 1 0,2 15 0,0-13 0,-3-8 0,0-1 0,0 0 0,0 1 0,1-1 0,0 0 0,0 0 0,2 5 0,-3-9 0,0 1 0,0 0 0,-1-1 0,1 1 0,0-1 0,0 0 0,0 1 0,-1-1 0,1 0 0,0 1 0,0-1 0,0 0 0,0 0 0,0 0 0,0 0 0,0 0 0,0 0 0,0 0 0,-1 0 0,1 0 0,0 0 0,0 0 0,0-1 0,0 1 0,0 0 0,0-1 0,-1 1 0,1-1 0,0 1 0,0 0 0,0-1 0,-1 0 0,1 1 0,0-1 0,-1 0 0,1 1 0,-1-1 0,1 0 0,-1 1 0,1-1 0,0-1 0,9-10 0,-1 1 0,-1-2 0,0 1 0,-1-1 0,0 0 0,0-1 0,6-23 0,-8 23 0,0 1 0,1-1 0,0 1 0,1 0 0,0 1 0,1-1 0,1 1 0,10-11 0,-18 22 0,-1 1 0,1-1 0,-1 1 0,1-1 0,-1 1 0,1-1 0,-1 1 0,1 0 0,0-1 0,-1 1 0,1 0 0,0-1 0,-1 1 0,1 0 0,0 0 0,0 0 0,-1 0 0,1-1 0,0 1 0,0 0 0,-1 0 0,1 0 0,0 1 0,0-1 0,-1 0 0,1 0 0,0 0 0,-1 0 0,2 1 0,14 19 0,5 42 0,-19-51 0,7 19 0,4 21 0,2-1 0,2 0 0,2-2 0,52 92 0,-71-139 0,2 3 0,1 0 0,0 1 0,0-1 0,0 0 0,0-1 0,8 7 0,-11-9 0,0-1 0,0 0 0,1 0 0,-1 0 0,0 0 0,1 0 0,-1 0 0,0 0 0,0 0 0,1 0 0,-1 0 0,0 0 0,1 0 0,-1 0 0,0 0 0,1 0 0,-1 0 0,0 0 0,0 0 0,1 0 0,-1 0 0,0 0 0,0-1 0,1 1 0,-1 0 0,0 0 0,0 0 0,1-1 0,-1 1 0,0 0 0,0 0 0,0 0 0,1-1 0,-1 1 0,0 0 0,0 0 0,0-1 0,7-25 0,44-342 0,-51 366 0,0-1 0,1 1 0,-1 0 0,1-1 0,-1 1 0,1 0 0,0 0 0,0-1 0,0 1 0,0 0 0,0 0 0,0 0 0,1 0 0,-1 0 0,3-2 0,-4 4 0,1 0 0,-1 0 0,0-1 0,1 1 0,-1 0 0,1 0 0,-1 0 0,0 0 0,1 0 0,-1 0 0,1 0 0,-1 0 0,1 0 0,-1 0 0,0 0 0,1 0 0,-1 0 0,1 0 0,-1 0 0,1 1 0,-1-1 0,0 0 0,1 0 0,-1 0 0,0 1 0,1-1 0,-1 0 0,1 1 0,13 20 0,51 168 0,-20-55 0,-31-89 0,-10-29 0,1 0 0,12 24 0,-16-39 0,-1-1 0,0 0 0,1 0 0,-1 0 0,0 0 0,1 1 0,-1-1 0,1 0 0,-1 0 0,0 0 0,1 0 0,-1 0 0,0 0 0,1 0 0,-1 0 0,1 0 0,-1 0 0,0-1 0,1 1 0,-1 0 0,0 0 0,1 0 0,-1 0 0,0 0 0,1-1 0,-1 1 0,0 0 0,1 0 0,-1-1 0,0 1 0,0 0 0,1 0 0,-1-1 0,0 1 0,0 0 0,1-1 0,-1 1 0,0 0 0,0-1 0,0 1 0,0 0 0,0-1 0,1 1 0,-1-1 0,0 1 0,0 0 0,0-1 0,0 1 0,0-1 0,9-20 0,0-22 0,-5 22 0,1 1 0,11-33 0,-14 49 0,-1 0 0,1 1 0,0-1 0,0 1 0,0-1 0,0 1 0,0 0 0,1 0 0,-1 0 0,1 0 0,0 0 0,0 0 0,0 1 0,0-1 0,1 1 0,-1 0 0,1 0 0,-1 0 0,7-2 0,-8 4 0,1 0 0,-1 0 0,0 0 0,0 0 0,1 0 0,-1 1 0,0-1 0,0 1 0,0-1 0,0 1 0,1 0 0,-1 0 0,0 0 0,0 0 0,0 0 0,-1 0 0,1 1 0,0-1 0,0 0 0,-1 1 0,1 0 0,-1-1 0,1 1 0,1 3 0,31 51 0,-31-50 0,72 172 0,-6-12 0,-68-164 0,0-1 0,-1 1 0,1 0 0,0 0 0,0-1 0,0 1 0,0-1 0,1 1 0,-1-1 0,0 1 0,1-1 0,-1 0 0,1 0 0,-1 0 0,1 0 0,-1 0 0,3 2 0,-3-3 0,0 0 0,0 0 0,0 0 0,0-1 0,0 1 0,0 0 0,0 0 0,0 0 0,0-1 0,0 1 0,0 0 0,0-1 0,0 1 0,0-1 0,-1 1 0,1-1 0,0 0 0,0 1 0,0-1 0,-1 0 0,1 1 0,-1-1 0,2-1 0,3-7 0,1 1 0,-1-1 0,-1-1 0,6-17 0,-1 4 0,6-20 0,2 0 0,2 1 0,37-62 0,-55 103 0,0-1 0,0 0 0,0 0 0,0 1 0,1-1 0,-1 1 0,0-1 0,1 1 0,-1-1 0,1 1 0,-1 0 0,1 0 0,0 0 0,0 0 0,-1 0 0,1 0 0,0 0 0,0 0 0,0 1 0,0-1 0,0 1 0,0 0 0,0-1 0,3 1 0,-3 1 0,1 0 0,0 0 0,-1 0 0,1 0 0,-1 0 0,0 1 0,1-1 0,-1 1 0,0 0 0,0-1 0,0 1 0,0 0 0,0 0 0,-1 1 0,3 2 0,6 11 0,-1 0 0,0 1 0,-2 0 0,7 19 0,13 53 0,-19-58 0,1-1 0,1-1 0,2 1 0,28 49 0,-40-78 0,1 0 0,0 0 0,-1 0 0,1 0 0,0 0 0,0 0 0,0 0 0,0-1 0,0 1 0,0 0 0,0 0 0,0-1 0,0 1 0,0-1 0,0 1 0,0-1 0,0 1 0,0-1 0,1 0 0,-1 1 0,0-1 0,0 0 0,0 0 0,1 0 0,0 0 0,1-1 0,-1 1 0,1-1 0,-1 0 0,0 0 0,1 0 0,-1-1 0,0 1 0,0 0 0,0-1 0,1 1 0,2-4 0,6-7 0,-1 0 0,0-1 0,10-17 0,-11 17 0,-1 3 0,-2-1 0,1 1 0,1 1 0,0-1 0,0 1 0,17-14 0,-23 22 0,0-1 0,0 1 0,1 0 0,-1 0 0,0 0 0,0 0 0,1 0 0,-1 1 0,0-1 0,1 1 0,-1-1 0,1 1 0,-1 0 0,0 0 0,1 0 0,-1 0 0,1 0 0,-1 1 0,0-1 0,1 1 0,-1 0 0,0-1 0,1 1 0,-1 0 0,0 0 0,0 1 0,0-1 0,0 0 0,0 1 0,0-1 0,0 1 0,0 0 0,-1-1 0,1 1 0,1 3 0,0-2 0,1 1 0,-1-1 0,1 0 0,0 0 0,0 0 0,0 0 0,1-1 0,-1 1 0,0-1 0,1 0 0,0-1 0,-1 1 0,9 1 0,0-2 0,-1 0 0,1-1 0,-1 0 0,14-3 0,-2 1 0,17-1 0,0 3 0,0 1 0,-1 2 0,54 11 0,-62-10-455,0-1 0,34-2 0,-43-1-6371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34.200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2498 1209 24575,'-2'-10'0,"1"1"0,-1-1 0,-1 1 0,1 0 0,-6-10 0,-1-7 0,-41-124 0,30 98 0,2-1 0,2 0 0,3-1 0,-12-107 0,11 22 0,0-32 0,14 121 0,3 1 0,13-79 0,-12 101 0,2-2 0,-4 55 0,-3 1089 0,0-1125 0,0-1 0,-1 1 0,0 0 0,0-1 0,-1 1 0,-1 0 0,-6-14 0,-43-73 0,19 37 0,12 19 0,3-1 0,1-1 0,2-1 0,-14-61 0,24 83 0,0 0 0,-15-32 0,-4-9 0,12 37 0,13 26 0,-1 0 0,1 0 0,0 0 0,-1 0 0,1 0 0,-1 0 0,1 0 0,0 0 0,-1 0 0,1 0 0,0 1 0,0-1 0,-1 0 0,1 0 0,0 0 0,-1 0 0,1 1 0,0-1 0,-1 0 0,1 0 0,0 1 0,0-1 0,0 0 0,-1 0 0,1 1 0,0-1 0,0 0 0,0 0 0,-1 1 0,1-1 0,0 0 0,0 1 0,0-1 0,0 0 0,0 1 0,0-1 0,0 0 0,0 1 0,0 0 0,-9 55 0,8-48 0,-29 183 0,-77 266 0,105-451 0,-3 15 0,-12 43 0,16-61 0,0 1 0,-1-1 0,1 0 0,-1 0 0,1 1 0,-1-1 0,0 0 0,0 0 0,0-1 0,-1 1 0,1 0 0,0-1 0,-5 3 0,7-4 0,-1-1 0,1 0 0,-1 0 0,1 1 0,-1-1 0,1 0 0,-1 0 0,1 0 0,-1 0 0,1 0 0,-1 0 0,1 0 0,-1 0 0,1 0 0,-1 0 0,1 0 0,-1 0 0,1 0 0,-1 0 0,1 0 0,-1-1 0,1 1 0,-1 0 0,1 0 0,-1-1 0,1 1 0,-1 0 0,1 0 0,0-1 0,-1 1 0,0-1 0,-8-19 0,1-25 0,7-20 0,2 0 0,12-79 0,1-23 0,-13 131 0,1-135 0,-3 146 0,-1 1 0,-2 0 0,0 0 0,-14-42 0,18 65 0,0 0 0,0 0 0,-1 0 0,1 0 0,0 0 0,-1 0 0,1 0 0,-1 0 0,1 0 0,-1 0 0,0 0 0,1 0 0,-1 0 0,0 1 0,1-1 0,-1 0 0,0 1 0,0-1 0,0 0 0,0 1 0,1-1 0,-1 1 0,-2-1 0,2 1 0,0 0 0,0 0 0,0 1 0,0-1 0,1 0 0,-1 1 0,0-1 0,0 1 0,0-1 0,0 1 0,1 0 0,-1-1 0,0 1 0,1 0 0,-1-1 0,0 1 0,1 0 0,-1 0 0,0 1 0,-23 53 0,9-6 0,3 2 0,2 0 0,-6 91 0,12 159 0,3-39 0,1-257 0,-1 1 0,0 0 0,0 0 0,0-1 0,0 1 0,-5 9 0,6-15 0,0 1 0,-1 0 0,1 0 0,-1 0 0,1-1 0,-1 1 0,1 0 0,-1 0 0,1-1 0,-1 1 0,1-1 0,-1 1 0,0 0 0,0-1 0,1 1 0,-1-1 0,0 0 0,0 1 0,1-1 0,-1 0 0,0 1 0,0-1 0,0 0 0,0 0 0,0 0 0,1 1 0,-1-1 0,0 0 0,0 0 0,0 0 0,0-1 0,0 1 0,0 0 0,1 0 0,-1 0 0,0-1 0,0 1 0,0 0 0,1-1 0,-1 1 0,0-1 0,0 1 0,1-1 0,-1 1 0,0-1 0,1 1 0,-1-1 0,0 0 0,0-1 0,-11-12 0,0 0 0,1-1 0,1-1 0,0 0 0,1 0 0,-10-28 0,2 9 0,-48-109 0,-37-73 0,101 216 0,1 0 0,-1-1 0,1 1 0,-1 0 0,0 0 0,1 0 0,-1 0 0,0-1 0,0 1 0,0 0 0,0 1 0,0-1 0,0 0 0,0 0 0,-1 0 0,1 1 0,0-1 0,0 0 0,-1 1 0,1-1 0,0 1 0,-1 0 0,0-1 0,0 1 0,1 1 0,0-1 0,0 1 0,-1-1 0,1 1 0,0 0 0,0-1 0,0 1 0,0 0 0,0 0 0,0 0 0,0 0 0,0 0 0,0 0 0,0 0 0,1 0 0,-1 0 0,0 0 0,0 2 0,-5 11 0,0-1 0,1 1 0,-4 21 0,6-24 0,-12 52 0,-9 104 0,7-43 0,11-104 0,6-20 0,0 0 0,0 0 0,0 1 0,0-1 0,0 0 0,0 0 0,-1 0 0,1 0 0,0 0 0,0 0 0,0 0 0,0 0 0,0 0 0,-1 0 0,1 1 0,0-1 0,0 0 0,0 0 0,0 0 0,-1 0 0,1 0 0,0 0 0,0 0 0,0 0 0,0 0 0,-1 0 0,1-1 0,0 1 0,0 0 0,0 0 0,0 0 0,-1 0 0,1 0 0,0 0 0,0 0 0,0 0 0,0 0 0,0 0 0,0-1 0,-1 1 0,1 0 0,0 0 0,0 0 0,0 0 0,0 0 0,0 0 0,0-1 0,0 1 0,0 0 0,0 0 0,-16-41 0,15 36 0,0 0 0,-1 0 0,0 0 0,0 0 0,0 0 0,0 0 0,-1 1 0,0-1 0,-4-4 0,6 8 0,-1 1 0,0 0 0,0 0 0,1 0 0,-1 0 0,0 0 0,1 1 0,-1-1 0,0 0 0,1 1 0,-1-1 0,0 1 0,1 0 0,-1-1 0,1 1 0,-1 0 0,1 0 0,-1 0 0,1 0 0,0 0 0,0 1 0,-1-1 0,1 0 0,-2 3 0,-27 37 0,29-40 0,-16 27 0,2 1 0,1 0 0,1 1 0,1 0 0,2 1 0,-11 53 0,21-82 0,0 0 0,0 0 0,-1 0 0,1 0 0,0 0 0,-1 0 0,0 0 0,1 0 0,-1-1 0,0 1 0,0 0 0,0 0 0,0-1 0,0 1 0,0-1 0,-1 1 0,1-1 0,0 0 0,-1 1 0,-2 1 0,3-3 0,0 0 0,-1 0 0,1 0 0,0 0 0,0 0 0,-1-1 0,1 1 0,0 0 0,0-1 0,0 1 0,-1-1 0,1 1 0,0-1 0,0 1 0,0-1 0,0 0 0,0 0 0,0 1 0,0-1 0,0 0 0,0 0 0,-1-2 0,-6-7 0,1 0 0,0-1 0,0 0 0,-8-19 0,7 10 0,3 9 0,0-1 0,0 1 0,-14-20 0,16 27 0,1 1 0,-1 0 0,0 1 0,0-1 0,0 0 0,0 1 0,0 0 0,0-1 0,-1 1 0,1 1 0,-1-1 0,0 0 0,0 1 0,1 0 0,-1 0 0,-6-1 0,-9-2 0,1 0 0,0-1 0,0-1 0,0-1 0,-26-14 0,41 20 0,-5-3 0,0 0 0,0 1 0,0 1 0,-1-1 0,1 1 0,-1 1 0,1 0 0,-1 0 0,0 0 0,1 1 0,-1 0 0,0 1 0,1 0 0,-1 1 0,1-1 0,-1 1 0,-9 5 0,-7 4 0,1 1 0,0 2 0,1 0 0,-25 22 0,44-34 0,-32 22 0,-1-2 0,-49 21 0,14-7 0,-5-6 113,30-13-1591,30-10-5348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36.584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2228 1 24575,'-20'1'0,"0"1"0,0 1 0,0 1 0,0 1 0,1 1 0,0 0 0,0 2 0,0 0 0,-20 13 0,38-21 0,-10 5 0,0-1 0,0-1 0,0 0 0,0 0 0,-1-1 0,-21 1 0,-74-4 0,50-1 0,-603 1 0,507-12 0,21 0 0,-337-12-22,297 14-1321,10 2-5483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38.184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0 0 24575,'172'12'0,"-43"-2"0,543-5 0,-83-2 0,-299 25 0,-181-14 0,113 1 0,-188-15-106,-7 1-313,1-2-1,46-6 0,-47 1-6406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44.946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0 728 24575,'0'-589'0,"0"575"0,1-1 0,1 1 0,4-19 0,-6 29 0,1 0 0,0 0 0,0 1 0,1-1 0,-1 0 0,1 1 0,-1-1 0,1 1 0,0 0 0,1 0 0,-1 0 0,0 0 0,1 0 0,0 0 0,-1 0 0,1 1 0,4-3 0,-6 5 0,-1-1 0,1 1 0,0 0 0,-1 0 0,1 0 0,0-1 0,-1 1 0,1 0 0,0 0 0,0 0 0,-1 0 0,1 1 0,0-1 0,-1 0 0,1 0 0,0 0 0,-1 0 0,1 1 0,0-1 0,-1 0 0,1 1 0,0-1 0,-1 0 0,1 1 0,-1-1 0,1 1 0,-1-1 0,1 1 0,-1-1 0,1 1 0,-1-1 0,1 1 0,-1 0 0,0-1 0,1 1 0,-1 0 0,0-1 0,0 1 0,0 0 0,1 0 0,7 33 0,-8-32 0,12 197 0,-6-58 0,8 21 0,43 201 0,-53-413 0,0 22 0,48-385 0,-49 392 0,1-1 0,1 1 0,14-35 0,-19 56 0,0 0 0,0-1 0,0 1 0,0 0 0,0-1 0,0 1 0,0 0 0,0-1 0,1 1 0,-1 0 0,0 0 0,0-1 0,0 1 0,0 0 0,1-1 0,-1 1 0,0 0 0,0 0 0,1-1 0,-1 1 0,0 0 0,0 0 0,1 0 0,-1-1 0,0 1 0,1 0 0,-1 0 0,0 0 0,1 0 0,-1 0 0,0 0 0,1 0 0,-1 0 0,0-1 0,1 1 0,-1 0 0,1 1 0,5 12 0,-1 25 0,-2 256 0,-4-215 0,5-38 0,-4-40 0,0-1 0,0 0 0,0 1 0,0-1 0,0 0 0,1 0 0,-1 1 0,0-1 0,0 0 0,0 0 0,1 1 0,-1-1 0,0 0 0,0 0 0,1 1 0,-1-1 0,0 0 0,0 0 0,1 0 0,-1 0 0,0 0 0,1 1 0,-1-1 0,0 0 0,0 0 0,1 0 0,-1 0 0,0 0 0,1 0 0,-1 0 0,0 0 0,1 0 0,-1 0 0,0 0 0,1 0 0,0-1 0,17-17 0,24-47 0,-4-3 0,45-106 0,-18 35 0,-37 82 0,-5 7 0,2 2 0,43-62 0,-68 110 0,0 0 0,0-1 0,0 1 0,0 0 0,0-1 0,1 1 0,-1 0 0,0-1 0,0 1 0,1 0 0,-1 0 0,0-1 0,0 1 0,1 0 0,-1 0 0,0-1 0,1 1 0,-1 0 0,0 0 0,1 0 0,-1-1 0,0 1 0,1 0 0,-1 0 0,1 0 0,-1 0 0,0 0 0,1 0 0,-1 0 0,0 0 0,1 0 0,-1 0 0,1 0 0,-1 0 0,0 0 0,1 0 0,-1 0 0,0 1 0,1-1 0,6 18 0,-4 32 0,-3-47 0,50 700 0,-48-686 0,-2-11 0,0-1 0,1 1 0,0 0 0,0-1 0,0 1 0,0-1 0,1 1 0,0-1 0,0 0 0,6 10 0,-8-15 0,1 0 0,-1 0 0,0 1 0,1-1 0,-1 0 0,0 0 0,1 0 0,-1 0 0,1 0 0,-1 0 0,0 0 0,1 0 0,-1 0 0,0 0 0,1 0 0,-1-1 0,0 1 0,1 0 0,-1 0 0,0 0 0,1 0 0,-1 0 0,0-1 0,1 1 0,-1 0 0,0 0 0,0-1 0,1 1 0,-1 0 0,0 0 0,0-1 0,1 1 0,-1 0 0,0-1 0,0 1 0,0 0 0,0-1 0,1 1 0,-1 0 0,0-1 0,0 1 0,0 0 0,0-1 0,10-23 0,0 1 0,-2-2 0,11-48 0,3-13 0,-17 93 0,1 22 0,4 34 0,-9-56 0,6 28 0,-7-35 0,0 1 0,0-1 0,0 0 0,0 1 0,1-1 0,-1 1 0,0-1 0,0 1 0,1-1 0,-1 1 0,0-1 0,1 0 0,-1 1 0,0-1 0,1 0 0,-1 1 0,0-1 0,1 0 0,-1 0 0,1 1 0,-1-1 0,1 0 0,-1 0 0,1 0 0,-1 1 0,1-1 0,-1 0 0,1 0 0,-1 0 0,1 0 0,-1 0 0,1 0 0,-1 0 0,1 0 0,-1 0 0,0 0 0,1 0 0,-1-1 0,1 1 0,-1 0 0,1 0 0,-1 0 0,1-1 0,-1 1 0,1 0 0,-1 0 0,0-1 0,1 1 0,-1 0 0,0-1 0,1 1 0,-1 0 0,0-1 0,1 1 0,-1-1 0,0 1 0,0-1 0,1 1 0,-1-1 0,17-21 0,-2-1 0,0 0 0,18-40 0,6-8 0,-10 19 0,18-27 0,-46 79 0,-1 0 0,0 1 0,0-1 0,0 0 0,0 1 0,0-1 0,0 0 0,0 1 0,0-1 0,1 0 0,-1 0 0,0 1 0,0-1 0,0 0 0,1 1 0,-1-1 0,0 0 0,0 0 0,1 0 0,-1 1 0,0-1 0,1 0 0,-1 0 0,0 0 0,0 1 0,1-1 0,-1 0 0,0 0 0,1 0 0,-1 0 0,0 0 0,1 0 0,-1 0 0,1 0 0,-1 0 0,0 0 0,1 0 0,-1 0 0,0 0 0,1 0 0,-1 0 0,0 0 0,1-1 0,-1 1 0,0 0 0,1 0 0,-1 0 0,0 0 0,0-1 0,1 1 0,-1 0 0,0 0 0,0-1 0,1 1 0,-1 0 0,0 0 0,0-1 0,0 1 0,1 0 0,-1-1 0,0 1 0,0 0 0,0-1 0,0 1 0,0 0 0,0-1 0,0 1 0,0-1 0,3 30 0,-3-26 0,-7 467 0,9-494 0,2 0 0,0 0 0,1 0 0,2 0 0,0 1 0,2 1 0,19-38 0,-27 58 0,-1 0 0,1 0 0,0 0 0,1 0 0,-1 0 0,0 0 0,1 0 0,-1 1 0,1-1 0,-1 0 0,1 1 0,0-1 0,2-1 0,-3 3 0,-1 0 0,1 0 0,-1 0 0,1 0 0,-1 0 0,1 0 0,-1 0 0,1 0 0,-1 0 0,1 1 0,-1-1 0,1 0 0,-1 0 0,1 0 0,-1 1 0,1-1 0,-1 0 0,1 0 0,-1 1 0,1-1 0,-1 0 0,0 1 0,1-1 0,-1 1 0,0-1 0,1 1 0,-1-1 0,0 0 0,0 1 0,1-1 0,-1 1 0,0-1 0,0 2 0,3 6 0,0 0 0,-1 1 0,-1-1 0,1 1 0,-1 11 0,1 272 0,-3-254 0,2-16 0,2-17 0,13-31 0,26-71 0,-30 64 0,2 1 0,32-56 0,-45 87 0,-1 0 0,1 0 0,-1 0 0,1 0 0,0 0 0,-1 0 0,1 0 0,0 1 0,0-1 0,-1 0 0,1 0 0,0 1 0,0-1 0,0 0 0,0 1 0,0-1 0,0 1 0,0-1 0,0 1 0,0 0 0,0 0 0,1-1 0,-1 1 0,0 0 0,0 0 0,1 0 0,0 1 0,-1-1 0,1 1 0,-1 0 0,0 0 0,1-1 0,-1 1 0,0 0 0,0 1 0,0-1 0,0 0 0,0 0 0,0 0 0,0 1 0,0-1 0,0 0 0,0 2 0,5 9 0,-1-1 0,-1 1 0,5 18 0,-9-29 0,7 28 0,-4-16 0,0 1 0,1-1 0,1 1 0,8 16 0,-12-27 0,1 1 0,0-1 0,1 0 0,-1 0 0,0 0 0,1-1 0,0 1 0,0 0 0,-1-1 0,1 0 0,1 0 0,-1 0 0,0 0 0,1 0 0,-1 0 0,0-1 0,1 0 0,0 0 0,-1 0 0,8 1 0,94 23-1365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2B0F-52E0-5144-A6B6-6D3F24A223E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02898-78BC-E342-9BDD-1113C00BA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2898-78BC-E342-9BDD-1113C00BA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5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2C03A71-75C2-4F95-D24C-3AED52EA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EB01D64-3D3C-C58E-59AF-3217A5304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91B6D2C-095F-6866-2C65-62436EC43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EFA357-8374-E14A-860E-6A6BBCE3903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A4830A8E-0E14-8337-4FBF-625F85530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460F0-A28F-9901-D2A6-3E65993D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7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FCA0EB3-72D8-ABC1-186C-EB3B30A8B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57A3C-847E-0369-249E-CD2CEF3269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4E74B618-068E-693D-FAE3-202087F1A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4D234-0FE7-3CA3-E685-B32F15FE2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45636D0-85DE-87F2-25A4-3A7D0A97D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DDF47-D73A-241F-FBE9-E17E1A999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8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78A9BE6-A2E7-5F52-045D-0C5EB7EBCE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75F2D2-3E5F-79B8-AAC2-5C21F37087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84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D0346F34-306D-4CC9-DF96-D3C151022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6DEC7-E717-12C8-4853-9957477B5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6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DDA37C4-F417-DCC6-E903-19D7D7F10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E4343-63EA-BBD4-8181-D444E292E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3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DFC5157B-F4CD-2BD5-37CE-F8FA50EEE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59BD3-9253-8568-E72B-1BAA491FD6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8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79973B2-908B-9456-142C-233436273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13" y="731520"/>
            <a:ext cx="10616187" cy="1306222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0120" y="2587752"/>
            <a:ext cx="3694176" cy="3258102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5547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1059063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817542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/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6576021" y="5633567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9334500" y="5641844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9BDE9FA7-6A11-9068-84FD-1B20648861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07F54-DDF5-964E-9EF6-4587F61B1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76288" y="676275"/>
            <a:ext cx="4684887" cy="1736725"/>
          </a:xfrm>
        </p:spPr>
        <p:txBody>
          <a:bodyPr>
            <a:noAutofit/>
          </a:bodyPr>
          <a:lstStyle>
            <a:lvl1pPr>
              <a:defRPr sz="5400">
                <a:latin typeface="Decotura ICG" panose="000004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Decotura ICG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115050" y="3449227"/>
            <a:ext cx="607695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1738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84C01DA-BDE0-8BCD-6554-4B70596DAC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993" y="2501053"/>
            <a:ext cx="7136064" cy="1700784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03942" y="1225484"/>
            <a:ext cx="3343187" cy="39518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57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DE0BA5A0-BB90-762B-D50D-97B3282AE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AD31E-5E23-317C-7C11-CFCEF5B0D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EE8035AE-12A5-29FF-CACD-CCCD56A43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92372-D92A-A192-5922-896CDCC9A2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5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9A60F10E-CDFB-0307-E63C-FF8D4F310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E64EA4-6C46-D0E3-8E9E-F7C332DC3F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2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8FB672A1-72CD-1738-4478-D2421EE8B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D33FE4-2CA5-D5D2-08F2-9019E3BDC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054425B-0B54-3BF9-E3E1-BC5584D87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28175-C3E6-3F95-239D-5AB4011BF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1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80F6F58-ACBD-9EA1-FD82-A1660C889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6926D-ECA4-EB8B-E7A2-3C536DF563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475889E0-3B2D-4AC7-7B05-F8D5858DB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D55EF-9E25-9998-484C-DC04EAF1C8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71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30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7.png"/><Relationship Id="rId7" Type="http://schemas.openxmlformats.org/officeDocument/2006/relationships/image" Target="../media/image2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30.png"/><Relationship Id="rId1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hotel with a pool&#10;&#10;Description automatically generated">
            <a:extLst>
              <a:ext uri="{FF2B5EF4-FFF2-40B4-BE49-F238E27FC236}">
                <a16:creationId xmlns:a16="http://schemas.microsoft.com/office/drawing/2014/main" id="{70266594-8237-BD47-F05D-D85F695D7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0650" b="5081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67843-B190-E6A5-2115-A9A5CDCF6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671" y="2836660"/>
            <a:ext cx="11255603" cy="11846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      28</a:t>
            </a:r>
            <a:r>
              <a:rPr lang="en-US" sz="6600" b="1" baseline="30000" dirty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th</a:t>
            </a:r>
            <a:r>
              <a:rPr lang="en-US" sz="6600" b="1" dirty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 Annual Conference</a:t>
            </a:r>
            <a:br>
              <a:rPr lang="en-US" sz="6600" b="1" dirty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</a:br>
            <a:r>
              <a:rPr lang="en-US" sz="6000" b="1" kern="1200" dirty="0">
                <a:solidFill>
                  <a:schemeClr val="bg1"/>
                </a:solidFill>
                <a:effectLst/>
                <a:latin typeface="Angsana New" panose="020B0502040204020203" pitchFamily="18" charset="-34"/>
                <a:cs typeface="Angsana New" panose="020B0502040204020203" pitchFamily="18" charset="-34"/>
              </a:rPr>
              <a:t>Starting Strong: Tips and Strategies for </a:t>
            </a:r>
            <a:br>
              <a:rPr lang="en-US" sz="6000" b="1" kern="1200" dirty="0">
                <a:solidFill>
                  <a:schemeClr val="bg1"/>
                </a:solidFill>
                <a:effectLst/>
                <a:latin typeface="Angsana New" panose="020B0502040204020203" pitchFamily="18" charset="-34"/>
                <a:cs typeface="Angsana New" panose="020B0502040204020203" pitchFamily="18" charset="-34"/>
              </a:rPr>
            </a:br>
            <a:r>
              <a:rPr lang="en-US" sz="6000" b="1" kern="1200" dirty="0">
                <a:solidFill>
                  <a:schemeClr val="bg1"/>
                </a:solidFill>
                <a:effectLst/>
                <a:latin typeface="Angsana New" panose="020B0502040204020203" pitchFamily="18" charset="-34"/>
                <a:cs typeface="Angsana New" panose="020B0502040204020203" pitchFamily="18" charset="-34"/>
              </a:rPr>
              <a:t>New Human Resources Professionals</a:t>
            </a:r>
            <a:endParaRPr lang="en-US" sz="6600" b="1" dirty="0">
              <a:solidFill>
                <a:schemeClr val="bg1"/>
              </a:solidFill>
              <a:latin typeface="Angsana New" panose="020B0502040204020203" pitchFamily="18" charset="-34"/>
              <a:cs typeface="Angsana New" panose="020B0502040204020203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179F-75B1-F8D2-15B2-CE653E6D5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26" y="6078772"/>
            <a:ext cx="2923309" cy="592705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>
                <a:solidFill>
                  <a:srgbClr val="FFFF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Durant</a:t>
            </a:r>
            <a:r>
              <a:rPr lang="en-US">
                <a:solidFill>
                  <a:srgbClr val="FFFF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sz="3600" b="1">
                <a:solidFill>
                  <a:srgbClr val="FFFF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Oklahoma</a:t>
            </a:r>
            <a:endParaRPr lang="en-US" b="1">
              <a:solidFill>
                <a:srgbClr val="FFFFFF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0D4A2-A60A-FDFE-3396-E36132B63F82}"/>
              </a:ext>
            </a:extLst>
          </p:cNvPr>
          <p:cNvSpPr txBox="1"/>
          <p:nvPr/>
        </p:nvSpPr>
        <p:spPr>
          <a:xfrm>
            <a:off x="8205850" y="5902036"/>
            <a:ext cx="3674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ngsanaUPC" panose="02020603050405020304" pitchFamily="18" charset="-34"/>
                <a:cs typeface="AngsanaUPC" panose="02020603050405020304" pitchFamily="18" charset="-34"/>
              </a:rPr>
              <a:t>September</a:t>
            </a:r>
            <a:r>
              <a:rPr lang="en-US" sz="3600" b="1">
                <a:latin typeface="AngsanaUPC" panose="02020603050405020304" pitchFamily="18" charset="-34"/>
                <a:cs typeface="AngsanaUPC" panose="02020603050405020304" pitchFamily="18" charset="-34"/>
              </a:rPr>
              <a:t> 23-25, 2024</a:t>
            </a:r>
          </a:p>
        </p:txBody>
      </p:sp>
      <p:pic>
        <p:nvPicPr>
          <p:cNvPr id="12" name="Picture 11" descr="A logo with a feather in the middle of a circle&#10;&#10;Description automatically generated">
            <a:extLst>
              <a:ext uri="{FF2B5EF4-FFF2-40B4-BE49-F238E27FC236}">
                <a16:creationId xmlns:a16="http://schemas.microsoft.com/office/drawing/2014/main" id="{B3D18B50-0A9C-37DD-7E00-130FF8F60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869" y="3974033"/>
            <a:ext cx="2545903" cy="23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517A-5B9B-3DE7-1CAF-5FADE240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9" y="565839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HR’s Responsibilities May Include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FFC56-64D5-8F68-20EB-3E1E289AA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927" y="1467208"/>
            <a:ext cx="10748950" cy="50889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chemeClr val="bg1"/>
                </a:solidFill>
              </a:rPr>
              <a:t>HR is responsible for managing and optimizing the organization’s human capital.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Recruitment and Staffing</a:t>
            </a:r>
            <a:r>
              <a:rPr lang="en-US" sz="2300" dirty="0">
                <a:solidFill>
                  <a:schemeClr val="bg1"/>
                </a:solidFill>
              </a:rPr>
              <a:t>: Finding and hiring the right talent to meet organizational needs.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Onboarding and Training</a:t>
            </a:r>
            <a:r>
              <a:rPr lang="en-US" sz="2300" dirty="0">
                <a:solidFill>
                  <a:schemeClr val="bg1"/>
                </a:solidFill>
              </a:rPr>
              <a:t>: Ensuring new hires are effectively integrated and providing ongoing development opportunities.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Employee Relations</a:t>
            </a:r>
            <a:r>
              <a:rPr lang="en-US" sz="2300" dirty="0">
                <a:solidFill>
                  <a:schemeClr val="bg1"/>
                </a:solidFill>
              </a:rPr>
              <a:t>: Addressing employee concerns, resolving conflicts, and fostering a positive work environment.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Compensation and Benefits</a:t>
            </a:r>
            <a:r>
              <a:rPr lang="en-US" sz="2300" dirty="0">
                <a:solidFill>
                  <a:schemeClr val="bg1"/>
                </a:solidFill>
              </a:rPr>
              <a:t>: Designing competitive salary and benefits packages to attract and retain employees.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Performance Management</a:t>
            </a:r>
            <a:r>
              <a:rPr lang="en-US" sz="2300" dirty="0">
                <a:solidFill>
                  <a:schemeClr val="bg1"/>
                </a:solidFill>
              </a:rPr>
              <a:t>: Evaluating employee performance, setting goals, and providing feedback to assist improvement.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Legal Compliance</a:t>
            </a:r>
            <a:r>
              <a:rPr lang="en-US" sz="2300" dirty="0">
                <a:solidFill>
                  <a:schemeClr val="bg1"/>
                </a:solidFill>
              </a:rPr>
              <a:t>: Ensuring adherence to labor laws and regulations to avoid legal issues.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Organizational Development</a:t>
            </a:r>
            <a:r>
              <a:rPr lang="en-US" sz="2300" dirty="0">
                <a:solidFill>
                  <a:schemeClr val="bg1"/>
                </a:solidFill>
              </a:rPr>
              <a:t>: Supporting structural and cultural changes to enhance org effectiveness.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Diversity and Inclusion</a:t>
            </a:r>
            <a:r>
              <a:rPr lang="en-US" sz="2300" dirty="0">
                <a:solidFill>
                  <a:schemeClr val="bg1"/>
                </a:solidFill>
              </a:rPr>
              <a:t>: Promoting a diverse and inclusive workplace where all employees feel valued.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Strategic Planning</a:t>
            </a:r>
            <a:r>
              <a:rPr lang="en-US" sz="2300" dirty="0">
                <a:solidFill>
                  <a:schemeClr val="bg1"/>
                </a:solidFill>
              </a:rPr>
              <a:t>: Aligning HR strategies with business goals to support organizational success.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Health and Safety</a:t>
            </a:r>
            <a:r>
              <a:rPr lang="en-US" sz="2300" dirty="0">
                <a:solidFill>
                  <a:schemeClr val="bg1"/>
                </a:solidFill>
              </a:rPr>
              <a:t>: Creating and maintaining a safe and healthy work environment.</a:t>
            </a:r>
          </a:p>
        </p:txBody>
      </p:sp>
    </p:spTree>
    <p:extLst>
      <p:ext uri="{BB962C8B-B14F-4D97-AF65-F5344CB8AC3E}">
        <p14:creationId xmlns:p14="http://schemas.microsoft.com/office/powerpoint/2010/main" val="102086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bad joke 2 HR meme">
            <a:extLst>
              <a:ext uri="{FF2B5EF4-FFF2-40B4-BE49-F238E27FC236}">
                <a16:creationId xmlns:a16="http://schemas.microsoft.com/office/drawing/2014/main" id="{1625C952-29C0-C81D-1498-F0D69312F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687327" y="933253"/>
            <a:ext cx="500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47720-4AB4-525C-B4ED-FA36A4BA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990" y="808520"/>
            <a:ext cx="3826993" cy="5240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61F300-6A83-92E5-3451-345CF0E75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02" y="3165511"/>
            <a:ext cx="4634589" cy="28839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1F58EF-254D-09C6-55A2-3359F31D5D00}"/>
              </a:ext>
            </a:extLst>
          </p:cNvPr>
          <p:cNvSpPr/>
          <p:nvPr/>
        </p:nvSpPr>
        <p:spPr>
          <a:xfrm>
            <a:off x="1564802" y="735496"/>
            <a:ext cx="4577068" cy="22164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ndara Light" panose="020E0502030303020204" pitchFamily="34" charset="0"/>
              </a:rPr>
              <a:t>Comedy Break!</a:t>
            </a:r>
          </a:p>
        </p:txBody>
      </p:sp>
    </p:spTree>
    <p:extLst>
      <p:ext uri="{BB962C8B-B14F-4D97-AF65-F5344CB8AC3E}">
        <p14:creationId xmlns:p14="http://schemas.microsoft.com/office/powerpoint/2010/main" val="77025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US" dirty="0">
                <a:solidFill>
                  <a:schemeClr val="bg1"/>
                </a:solidFill>
              </a:rPr>
              <a:t>Developing Cultural Competency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8825658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importance of cultural awareness and sensitivity in HR practices when working for Native American tribes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74A1BEE-7DE5-48EE-A5F1-9525F4ED958F}"/>
              </a:ext>
            </a:extLst>
          </p:cNvPr>
          <p:cNvGrpSpPr/>
          <p:nvPr/>
        </p:nvGrpSpPr>
        <p:grpSpPr>
          <a:xfrm>
            <a:off x="1864095" y="1915764"/>
            <a:ext cx="8220212" cy="1532117"/>
            <a:chOff x="-660" y="1197834"/>
            <a:chExt cx="12592286" cy="2343953"/>
          </a:xfrm>
        </p:grpSpPr>
        <p:pic>
          <p:nvPicPr>
            <p:cNvPr id="10" name="Picture 9" descr="Colorful totem pole">
              <a:extLst>
                <a:ext uri="{FF2B5EF4-FFF2-40B4-BE49-F238E27FC236}">
                  <a16:creationId xmlns:a16="http://schemas.microsoft.com/office/drawing/2014/main" id="{EFFD5154-14CC-7DD5-8D8A-4597C5997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254"/>
            <a:stretch/>
          </p:blipFill>
          <p:spPr>
            <a:xfrm>
              <a:off x="-660" y="1222356"/>
              <a:ext cx="2636052" cy="2319430"/>
            </a:xfrm>
            <a:prstGeom prst="rect">
              <a:avLst/>
            </a:prstGeom>
          </p:spPr>
        </p:pic>
        <p:pic>
          <p:nvPicPr>
            <p:cNvPr id="12" name="Picture 11" descr="Stream flowing through the grassland">
              <a:extLst>
                <a:ext uri="{FF2B5EF4-FFF2-40B4-BE49-F238E27FC236}">
                  <a16:creationId xmlns:a16="http://schemas.microsoft.com/office/drawing/2014/main" id="{59615AA0-EA39-FE01-2A90-3E22B66D1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1305" y="1221994"/>
              <a:ext cx="4257892" cy="2295270"/>
            </a:xfrm>
            <a:prstGeom prst="rect">
              <a:avLst/>
            </a:prstGeom>
          </p:spPr>
        </p:pic>
        <p:pic>
          <p:nvPicPr>
            <p:cNvPr id="16" name="Picture 15" descr="Traditional Native American drummers">
              <a:extLst>
                <a:ext uri="{FF2B5EF4-FFF2-40B4-BE49-F238E27FC236}">
                  <a16:creationId xmlns:a16="http://schemas.microsoft.com/office/drawing/2014/main" id="{59EAD5E5-735F-F49F-91EB-A5734F76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9839" y="1222357"/>
              <a:ext cx="3479145" cy="2319430"/>
            </a:xfrm>
            <a:prstGeom prst="rect">
              <a:avLst/>
            </a:prstGeom>
          </p:spPr>
        </p:pic>
        <p:pic>
          <p:nvPicPr>
            <p:cNvPr id="18" name="Picture 17" descr="Native American pottery">
              <a:extLst>
                <a:ext uri="{FF2B5EF4-FFF2-40B4-BE49-F238E27FC236}">
                  <a16:creationId xmlns:a16="http://schemas.microsoft.com/office/drawing/2014/main" id="{067E46D8-B081-51D0-464D-B91FBB8D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4946" y="1197834"/>
              <a:ext cx="3741196" cy="2319430"/>
            </a:xfrm>
            <a:prstGeom prst="rect">
              <a:avLst/>
            </a:prstGeom>
          </p:spPr>
        </p:pic>
        <p:pic>
          <p:nvPicPr>
            <p:cNvPr id="20" name="Picture 19" descr="Native American dancer">
              <a:extLst>
                <a:ext uri="{FF2B5EF4-FFF2-40B4-BE49-F238E27FC236}">
                  <a16:creationId xmlns:a16="http://schemas.microsoft.com/office/drawing/2014/main" id="{CC986AD7-CFDC-8D99-0A11-FF282F7A9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2481" y="1199881"/>
              <a:ext cx="3479145" cy="2319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33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D1E6E8-512A-26C1-268F-60DE253B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3" y="452718"/>
            <a:ext cx="8823112" cy="140053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Why Develop Cultural Competence?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C60927-8086-CD01-9E40-8847715F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51728"/>
            <a:ext cx="9451867" cy="5104383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Understanding Tribal Structure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Knowing the tribe’s organizational structure and governance is crucial for effective interactions and respecting their hierarchy and decision-making processes.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Promotes Respect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Understanding the tribe's history, traditions, and values shows respect and honors their cultural identity.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Builds Trust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Engaging respectfully and following protocols helps build trust and strengthens relationships with tribal members.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Ensures Alignment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Seeking guidance from tribal leaders ensures that actions and policies align with tribal expectations and customs.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Fosters Effective Communication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Pursuing cultural training and addressing personal biases improves communication and prevents misunderstandings.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Supports Inclusivity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Implementing inclusive practices demonstrates commitment to respecting and accommodating cultural needs.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Enhances Collaboration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Encouraging open dialogue and collaboration fosters a positive working relationship and mutual respect.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Builds Long-Term Relationships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Practicing humility and showing a willingness to learn strengthens long-term partnerships and demonstrates genuine commitment to the tribe’s well-being.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15243-31E6-D791-75D9-75E4092D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783" y="301889"/>
            <a:ext cx="1653807" cy="1621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64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3.	Navigating Legal and Regulatory Frameworks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8825658" cy="860400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legal and regulatory environment specific to Native American tribes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6D4AC4D7-FABE-F4B8-EA24-A66F410DE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743" y="781113"/>
            <a:ext cx="3717292" cy="2480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20397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095599-3CB1-31B0-F462-FB2D8C1C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Navigating Legal and Regulatory Frameworks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498302-1056-E05D-D596-D84C205F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16" y="1447800"/>
            <a:ext cx="5763978" cy="4572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Navigating HR laws when working with Native American tribes involves </a:t>
            </a:r>
            <a:r>
              <a:rPr lang="en-US" b="1" dirty="0">
                <a:solidFill>
                  <a:schemeClr val="bg1"/>
                </a:solidFill>
              </a:rPr>
              <a:t>understanding and respecting tribal sovereignty</a:t>
            </a:r>
            <a:r>
              <a:rPr lang="en-US" dirty="0">
                <a:solidFill>
                  <a:schemeClr val="bg1"/>
                </a:solidFill>
              </a:rPr>
              <a:t>, which impacts employment regulations, benefits, and practices. </a:t>
            </a:r>
          </a:p>
          <a:p>
            <a:r>
              <a:rPr lang="en-US" dirty="0">
                <a:solidFill>
                  <a:schemeClr val="bg1"/>
                </a:solidFill>
              </a:rPr>
              <a:t>HR professionals must </a:t>
            </a:r>
            <a:r>
              <a:rPr lang="en-US" b="1" dirty="0">
                <a:solidFill>
                  <a:schemeClr val="bg1"/>
                </a:solidFill>
              </a:rPr>
              <a:t>balance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tribal-specific standards with federal laws</a:t>
            </a:r>
            <a:r>
              <a:rPr lang="en-US" dirty="0">
                <a:solidFill>
                  <a:schemeClr val="bg1"/>
                </a:solidFill>
              </a:rPr>
              <a:t>, integrate customary laws and cultural norms into their practices, and manage legal and compliance issues effectively. </a:t>
            </a:r>
          </a:p>
          <a:p>
            <a:r>
              <a:rPr lang="en-US" dirty="0">
                <a:solidFill>
                  <a:schemeClr val="bg1"/>
                </a:solidFill>
              </a:rPr>
              <a:t>Additionally, they must adhere to specific </a:t>
            </a:r>
            <a:r>
              <a:rPr lang="en-US" b="1" dirty="0">
                <a:solidFill>
                  <a:schemeClr val="bg1"/>
                </a:solidFill>
              </a:rPr>
              <a:t>grant requirements related to federal funding</a:t>
            </a:r>
            <a:r>
              <a:rPr lang="en-US" dirty="0">
                <a:solidFill>
                  <a:schemeClr val="bg1"/>
                </a:solidFill>
              </a:rPr>
              <a:t>, ensuring alignment with both tribal priorities and federal regulations. </a:t>
            </a:r>
          </a:p>
          <a:p>
            <a:r>
              <a:rPr lang="en-US" dirty="0">
                <a:solidFill>
                  <a:schemeClr val="bg1"/>
                </a:solidFill>
              </a:rPr>
              <a:t>Comprehensive </a:t>
            </a:r>
            <a:r>
              <a:rPr lang="en-US" b="1" dirty="0">
                <a:solidFill>
                  <a:schemeClr val="bg1"/>
                </a:solidFill>
              </a:rPr>
              <a:t>training in legal, cultural, and grant-related aspects </a:t>
            </a:r>
            <a:r>
              <a:rPr lang="en-US" dirty="0">
                <a:solidFill>
                  <a:schemeClr val="bg1"/>
                </a:solidFill>
              </a:rPr>
              <a:t>is essential to ensure respectful and compliant interactions within the tribal context.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3A6EC1-41DF-30C2-BBC6-48CB7160BC75}"/>
              </a:ext>
            </a:extLst>
          </p:cNvPr>
          <p:cNvSpPr/>
          <p:nvPr/>
        </p:nvSpPr>
        <p:spPr>
          <a:xfrm>
            <a:off x="1406769" y="3195320"/>
            <a:ext cx="2646757" cy="14478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You’re in </a:t>
            </a:r>
          </a:p>
          <a:p>
            <a:pPr algn="ctr"/>
            <a:r>
              <a:rPr lang="en-US" sz="2000" dirty="0"/>
              <a:t>Indian Country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F37726-E86D-CDE8-B54E-37A5C0F2E50C}"/>
              </a:ext>
            </a:extLst>
          </p:cNvPr>
          <p:cNvCxnSpPr>
            <a:cxnSpLocks/>
          </p:cNvCxnSpPr>
          <p:nvPr/>
        </p:nvCxnSpPr>
        <p:spPr>
          <a:xfrm>
            <a:off x="2828369" y="4643120"/>
            <a:ext cx="7019" cy="1535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7F37B3F-0E20-FE45-660E-31EA3898696E}"/>
                  </a:ext>
                </a:extLst>
              </p14:cNvPr>
              <p14:cNvContentPartPr/>
              <p14:nvPr/>
            </p14:nvContentPartPr>
            <p14:xfrm>
              <a:off x="2883948" y="6055706"/>
              <a:ext cx="879120" cy="244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7F37B3F-0E20-FE45-660E-31EA389869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5948" y="6038066"/>
                <a:ext cx="914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15CD73-7F85-76B6-FAE8-4CF69DD57044}"/>
                  </a:ext>
                </a:extLst>
              </p14:cNvPr>
              <p14:cNvContentPartPr/>
              <p14:nvPr/>
            </p14:nvContentPartPr>
            <p14:xfrm>
              <a:off x="1893948" y="5886866"/>
              <a:ext cx="909720" cy="482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15CD73-7F85-76B6-FAE8-4CF69DD570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5948" y="5869226"/>
                <a:ext cx="94536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29A091-2D18-F9F0-C4F2-D78D46441E64}"/>
                  </a:ext>
                </a:extLst>
              </p14:cNvPr>
              <p14:cNvContentPartPr/>
              <p14:nvPr/>
            </p14:nvContentPartPr>
            <p14:xfrm>
              <a:off x="2853348" y="5881826"/>
              <a:ext cx="993960" cy="468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29A091-2D18-F9F0-C4F2-D78D46441E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5708" y="5864186"/>
                <a:ext cx="1029600" cy="50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186B0A3-561B-A831-5685-EAD485589010}"/>
              </a:ext>
            </a:extLst>
          </p:cNvPr>
          <p:cNvGrpSpPr/>
          <p:nvPr/>
        </p:nvGrpSpPr>
        <p:grpSpPr>
          <a:xfrm>
            <a:off x="1177548" y="5784986"/>
            <a:ext cx="3234240" cy="577080"/>
            <a:chOff x="1177548" y="5784986"/>
            <a:chExt cx="3234240" cy="5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30D5083-B72A-D2AB-2C83-1BEAE094DA1D}"/>
                    </a:ext>
                  </a:extLst>
                </p14:cNvPr>
                <p14:cNvContentPartPr/>
                <p14:nvPr/>
              </p14:nvContentPartPr>
              <p14:xfrm>
                <a:off x="1864068" y="5784986"/>
                <a:ext cx="899280" cy="560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30D5083-B72A-D2AB-2C83-1BEAE094DA1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46428" y="5767346"/>
                  <a:ext cx="934920" cy="59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72F3E17-4A45-D0F3-77E1-BBD26ABCBB5B}"/>
                    </a:ext>
                  </a:extLst>
                </p14:cNvPr>
                <p14:cNvContentPartPr/>
                <p14:nvPr/>
              </p14:nvContentPartPr>
              <p14:xfrm>
                <a:off x="1177548" y="6330386"/>
                <a:ext cx="802440" cy="31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72F3E17-4A45-D0F3-77E1-BBD26ABCBB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59548" y="6312746"/>
                  <a:ext cx="8380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F9FA6CA-E9CA-124E-2022-EAE21813D817}"/>
                    </a:ext>
                  </a:extLst>
                </p14:cNvPr>
                <p14:cNvContentPartPr/>
                <p14:nvPr/>
              </p14:nvContentPartPr>
              <p14:xfrm>
                <a:off x="3557148" y="6300146"/>
                <a:ext cx="854640" cy="32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F9FA6CA-E9CA-124E-2022-EAE21813D81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39148" y="6282146"/>
                  <a:ext cx="8902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A7B2ED1-C72B-432C-BF39-01DC4A525152}"/>
                    </a:ext>
                  </a:extLst>
                </p14:cNvPr>
                <p14:cNvContentPartPr/>
                <p14:nvPr/>
              </p14:nvContentPartPr>
              <p14:xfrm>
                <a:off x="2753268" y="5817026"/>
                <a:ext cx="591120" cy="411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A7B2ED1-C72B-432C-BF39-01DC4A52515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35268" y="5799026"/>
                  <a:ext cx="626760" cy="447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12315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4.	HR Staff Are Seen As Leaders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9468166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means to be a leader in HR and how you can positively impact your organization through effective leadership?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person leaning on cubicles&#10;&#10;Description automatically generated">
            <a:extLst>
              <a:ext uri="{FF2B5EF4-FFF2-40B4-BE49-F238E27FC236}">
                <a16:creationId xmlns:a16="http://schemas.microsoft.com/office/drawing/2014/main" id="{B8C4EF14-3313-3185-47DB-F83B6883D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36" t="15058"/>
          <a:stretch/>
        </p:blipFill>
        <p:spPr>
          <a:xfrm>
            <a:off x="4104072" y="595169"/>
            <a:ext cx="4104982" cy="3142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4908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55173-8D25-9F36-98BD-3920DA59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 Staff as Leaders</a:t>
            </a:r>
          </a:p>
        </p:txBody>
      </p:sp>
      <p:pic>
        <p:nvPicPr>
          <p:cNvPr id="17" name="Picture 16" descr="People at meeting">
            <a:extLst>
              <a:ext uri="{FF2B5EF4-FFF2-40B4-BE49-F238E27FC236}">
                <a16:creationId xmlns:a16="http://schemas.microsoft.com/office/drawing/2014/main" id="{35225A47-A326-9BF9-414E-14DC1D9D27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722" b="4"/>
          <a:stretch/>
        </p:blipFill>
        <p:spPr>
          <a:xfrm>
            <a:off x="6986982" y="1371898"/>
            <a:ext cx="3237792" cy="224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8D66203-18BB-40A2-B632-9356FE169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D16E5E-F277-ADC5-FF62-0F88FB4C5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0270" y="1758463"/>
            <a:ext cx="5892464" cy="43375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HR professionals are increasingly perceived as leaders within organizations due to their strategic role in shaping company culture, driving employee engagement, and aligning HR practices with business goals.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Everyone in HR is seen as a leader in the organization, no matter what your role. </a:t>
            </a:r>
          </a:p>
          <a:p>
            <a:r>
              <a:rPr lang="en-US" dirty="0">
                <a:solidFill>
                  <a:schemeClr val="bg1"/>
                </a:solidFill>
              </a:rPr>
              <a:t>There is a perception that you hold power and authority in the organization, and the truth is that HR does have influence in many aspects of an organization’s operations.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Content Placeholder 14" descr="Professional in an office">
            <a:extLst>
              <a:ext uri="{FF2B5EF4-FFF2-40B4-BE49-F238E27FC236}">
                <a16:creationId xmlns:a16="http://schemas.microsoft.com/office/drawing/2014/main" id="{985E6EA2-C170-BEDF-AA7D-842BA3FF9B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rcRect l="4079" r="4" b="4"/>
          <a:stretch/>
        </p:blipFill>
        <p:spPr>
          <a:xfrm>
            <a:off x="6986982" y="3641497"/>
            <a:ext cx="3237792" cy="224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413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90868-CEAE-F524-7C49-846C760C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609601"/>
            <a:ext cx="9404723" cy="1400530"/>
          </a:xfrm>
        </p:spPr>
        <p:txBody>
          <a:bodyPr/>
          <a:lstStyle/>
          <a:p>
            <a:r>
              <a:rPr lang="en-US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HR Staff As Leaders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A16988-270B-0A7A-A56E-82A6AA740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04110"/>
            <a:ext cx="10035743" cy="45442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200" b="0" i="0" kern="1200" dirty="0">
                <a:solidFill>
                  <a:srgbClr val="111111"/>
                </a:solidFill>
                <a:effectLst/>
                <a:latin typeface="-apple-system"/>
                <a:ea typeface="+mn-ea"/>
                <a:cs typeface="+mn-cs"/>
              </a:rPr>
              <a:t>Here are some examples: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Partners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HR leaders are seen as strategic partners who understand the business context and contribute to achieving organizational goals.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 Solvers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They possess strong problem-solving skills, enabling them to address complex issues and provide effective solutions.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Relationship Builders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HR professionals excel in communication and building relationships, which helps them gain the trust of both management and employees.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Managers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They are adept at managing change and uncertainty, especially in challenging times, by fostering a positive work environment and supporting employees.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HR professionals act as influencers within the organization by shaping policies, driving cultural change, and advocating for employee well-being and development.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69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bad joke 2 HR meme">
            <a:extLst>
              <a:ext uri="{FF2B5EF4-FFF2-40B4-BE49-F238E27FC236}">
                <a16:creationId xmlns:a16="http://schemas.microsoft.com/office/drawing/2014/main" id="{1625C952-29C0-C81D-1498-F0D69312F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687327" y="933253"/>
            <a:ext cx="500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1F58EF-254D-09C6-55A2-3359F31D5D00}"/>
              </a:ext>
            </a:extLst>
          </p:cNvPr>
          <p:cNvSpPr/>
          <p:nvPr/>
        </p:nvSpPr>
        <p:spPr>
          <a:xfrm>
            <a:off x="983979" y="1352542"/>
            <a:ext cx="3766930" cy="22164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ndara Light" panose="020E0502030303020204" pitchFamily="34" charset="0"/>
              </a:rPr>
              <a:t>A little more humor to get us through the day!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F74ED-EE31-4339-8B9A-5D49F5208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229" y="1355862"/>
            <a:ext cx="5532878" cy="4861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4189A-77F4-2B26-9B7F-72EA5FD17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26" y="3786809"/>
            <a:ext cx="3699883" cy="24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Placeholder 10" descr="A person and person looking at papers&#10;&#10;Description automatically generated">
            <a:extLst>
              <a:ext uri="{FF2B5EF4-FFF2-40B4-BE49-F238E27FC236}">
                <a16:creationId xmlns:a16="http://schemas.microsoft.com/office/drawing/2014/main" id="{586D411A-C051-98FD-D8BE-6154A76B35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3028" t="23177" r="581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9A51881-BCE2-4134-3D88-949ACD7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583" y="1972431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solidFill>
                  <a:schemeClr val="bg2"/>
                </a:solidFill>
              </a:rPr>
              <a:t>Activity: 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What’s the Best HR Related Advice You’ve Ever Gotten?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390600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5. </a:t>
            </a:r>
            <a:r>
              <a:rPr lang="en-US" sz="3600" dirty="0">
                <a:solidFill>
                  <a:schemeClr val="bg1"/>
                </a:solidFill>
              </a:rPr>
              <a:t>Navigating Complex Political Environments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9657590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strategies to effectively navigate the intricate political landscapes within organizations and tribal communities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ECA4EAD4-0D1A-4ABC-C766-527312EFE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103" y="939260"/>
            <a:ext cx="3697793" cy="246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5522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AD55-77B1-8089-CB8D-BEBBA1AC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41" y="763803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Navigating Political Landscapes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26FC-C87C-6E84-78B6-9F6CFD3FD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41" y="1853248"/>
            <a:ext cx="10905054" cy="4395151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Build Relationships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Network across departments and maintain a friendly demeanor.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Engage with Leaders and Elders: 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Build relationships with key figures in the community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Build Trust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Communicate transparently and involve stakeholders.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Foster Partnerships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Invest in capacity building and sustainable practices.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Implement Participatory Models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Use inclusive decision-making processes.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Seek Mentorship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Find a mentor and learn from experienced colleagues.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Understand the Landscape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Identify key players and observe decision-making dynamics.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Be Strategic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Align actions with organizational goals and focus on important issues.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>
              <a:solidFill>
                <a:srgbClr val="111111"/>
              </a:solidFill>
              <a:latin typeface="-apple-syste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2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6. </a:t>
            </a:r>
            <a:r>
              <a:rPr lang="en-US" dirty="0">
                <a:solidFill>
                  <a:schemeClr val="bg1"/>
                </a:solidFill>
              </a:rPr>
              <a:t>Effective Communication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222" y="4777380"/>
            <a:ext cx="10656832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communicate confidently and professionally, avoid common pitfalls, and build positive relationships with employees and leadership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271F79B-7186-4A99-9A7B-C264FD0604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19" t="36838" r="18764" b="10219"/>
          <a:stretch/>
        </p:blipFill>
        <p:spPr>
          <a:xfrm>
            <a:off x="3991493" y="1125415"/>
            <a:ext cx="4197005" cy="2431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3241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E82E-3193-C2FE-2E78-63B29BF6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396" y="433865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Effective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D0DA1-B384-CEFC-5D88-A25111E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044" y="1319754"/>
            <a:ext cx="10246560" cy="483437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Suggested communication strategies for working for Native American tribes: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Stay Professional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Act with honesty, avoid gossip, and maintain integrity.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Adapt to Norms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Learn about and adapt to cultural norms, and participate in cultural events.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Communicate Clearly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Use straightforward language, prepare in advance, be aware of non-verbal cues, and speak confidently but not arrogantly.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Avoid Pitfalls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Be culturally sensitive, listen actively, avoid stereotypes, and respect personal and cultural boundaries.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Build Relationships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Engage with community leaders, involve stakeholders in decisions, show respect for cultural practices, and offer support.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Foster Trust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Communicate transparently, be consistent, show empathy, and be a good listener who takes feedback into consideration.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4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7. </a:t>
            </a:r>
            <a:r>
              <a:rPr lang="en-US" dirty="0">
                <a:solidFill>
                  <a:schemeClr val="bg1"/>
                </a:solidFill>
              </a:rPr>
              <a:t>Building a Supportive Network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8438010" cy="860400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fellow HR professionals and build your own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person and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E947CF8D-551F-5139-725A-8735B944C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364"/>
          <a:stretch/>
        </p:blipFill>
        <p:spPr>
          <a:xfrm>
            <a:off x="4051969" y="1137423"/>
            <a:ext cx="3419095" cy="2291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0058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24F668-C11A-8129-A788-3D108193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96" y="609601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a Supportive Network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8AC0BE-A231-798E-47CC-0D1EF1AFB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898" y="1527142"/>
            <a:ext cx="9794074" cy="4721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supportive network aids in cultural understanding, trust-building, resource access, professional growth, collaboration, challenge support, and inter-tribal information sharing.</a:t>
            </a:r>
            <a:endParaRPr lang="en-US" b="1" dirty="0">
              <a:solidFill>
                <a:schemeClr val="bg1"/>
              </a:solidFill>
              <a:latin typeface="ui-sans-serif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Cultural Insight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Gain understanding of community values and practices through experienced mentors.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Trust and Credibility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Build relationships with community leaders to establish trust.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Resource Access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Connect with local resources and information specific to the community.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Professional Growth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Receive guidance and feedback to accelerate your learning and development.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Effective Collaboration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Foster collaboration and problem-solving through strong community connections.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Challenge Support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Get advice and support for navigating unique challenges in Indian Country.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Inter-Tribal Connections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Build relationships with professionals from other tribes to share information and best practices.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19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F9709CA-FA78-E181-CE2B-B92BE414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8DABE-652B-9324-06F2-A85AF4701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733" y="5435894"/>
            <a:ext cx="1381246" cy="1254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D53CC-59E8-2278-C6DB-6D15BC332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985" y="961532"/>
            <a:ext cx="7272030" cy="47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39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A394D4-B97F-A102-9253-7A615AFD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55" y="754376"/>
            <a:ext cx="10703761" cy="140053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Strategies to Help You Navigate Your HR Role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83354-16C2-A001-B81E-9EBB33D7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602557"/>
            <a:ext cx="9907195" cy="48027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by Example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Demonstrate the values and behaviors you want to see in the organization.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Trust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 transparent and consistent in your actions and communications.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Informed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Keep up-to-date with HR trends and best practices to provide informed guidance.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 Others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Encourage and support employees to take initiative and develop their own leadership skills.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Collaboration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Create an environment where teamwork and open communication are encouraged. Be flexible and open to feedback.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Ensure that policies and procedures are clearly communicated and understood by everyone in the organization.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Demonstrate integrity and fairness by applying policies and procedures fairly and consistently to all employees.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Hold yourself and others accountable to the established policies and procedures. This reinforces the importance of adherence and builds credibility.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40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F154F2C-D4FC-017E-5892-1569DBC6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Title 56">
            <a:extLst>
              <a:ext uri="{FF2B5EF4-FFF2-40B4-BE49-F238E27FC236}">
                <a16:creationId xmlns:a16="http://schemas.microsoft.com/office/drawing/2014/main" id="{F789E9CC-9D80-F460-928A-5AFCBBE5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669" y="4717081"/>
            <a:ext cx="4425244" cy="170021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dirty="0">
                <a:solidFill>
                  <a:srgbClr val="264D6A"/>
                </a:solidFill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019AE-4485-7EEB-3F3D-96C1FF5DC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377" y="5438527"/>
            <a:ext cx="1381246" cy="1254737"/>
          </a:xfrm>
          <a:prstGeom prst="rect">
            <a:avLst/>
          </a:prstGeom>
        </p:spPr>
      </p:pic>
      <p:pic>
        <p:nvPicPr>
          <p:cNvPr id="11" name="Picture Placeholder 10" descr="A close-up of a business card&#10;&#10;Description automatically generated">
            <a:extLst>
              <a:ext uri="{FF2B5EF4-FFF2-40B4-BE49-F238E27FC236}">
                <a16:creationId xmlns:a16="http://schemas.microsoft.com/office/drawing/2014/main" id="{E4EFBEFE-B929-26A6-4DB4-4E35F93EA3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-496" r="-242"/>
          <a:stretch/>
        </p:blipFill>
        <p:spPr>
          <a:xfrm>
            <a:off x="2864203" y="1143291"/>
            <a:ext cx="5791692" cy="313308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6165235-9B5B-5CFB-E827-15277272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2220D-92DC-992E-041F-9871D54F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2BEE28-9168-821B-4D40-7F7D66BFD1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52685" y="1985128"/>
            <a:ext cx="4395787" cy="288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517E56-B5EB-8890-A311-983F69C46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26910"/>
            <a:ext cx="5010299" cy="420024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As HR Professionals we strive for confidence in our roles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We want to be helpful</a:t>
            </a:r>
          </a:p>
          <a:p>
            <a:r>
              <a:rPr lang="en-US" sz="2000" dirty="0">
                <a:solidFill>
                  <a:schemeClr val="bg1"/>
                </a:solidFill>
              </a:rPr>
              <a:t>Do the right thing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Follow HR laws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Understand best practices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Make our leaders look good</a:t>
            </a:r>
          </a:p>
          <a:p>
            <a:r>
              <a:rPr lang="en-US" sz="2000" dirty="0">
                <a:solidFill>
                  <a:schemeClr val="bg1"/>
                </a:solidFill>
              </a:rPr>
              <a:t>Support employees and our organization in positive 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C586D-E305-E33C-D2B1-5BD70B459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EC60104B-52D6-8C88-3883-75627C361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itle 53">
            <a:extLst>
              <a:ext uri="{FF2B5EF4-FFF2-40B4-BE49-F238E27FC236}">
                <a16:creationId xmlns:a16="http://schemas.microsoft.com/office/drawing/2014/main" id="{50F274BA-6CF2-235E-B869-E09E3731B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52" y="399697"/>
            <a:ext cx="10616187" cy="130622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</a:rPr>
              <a:t>AGENDA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C053720-D240-48E2-48DB-4254409DC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12" y="2224726"/>
            <a:ext cx="9098280" cy="3901753"/>
          </a:xfrm>
        </p:spPr>
        <p:txBody>
          <a:bodyPr anchor="ctr">
            <a:normAutofit fontScale="5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Understand HR Fundamentals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Develop Cultural Competency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Navigate Legal and Regulatory Frameworks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Fulfil Our Role as Leaders in the Organization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Navigate Complex Political Environments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Communicate Effectively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Build a Network to Support Your Success</a:t>
            </a:r>
          </a:p>
          <a:p>
            <a:pPr eaLnBrk="1" fontAlgn="auto" hangingPunct="1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F3CF4-9E73-CA47-2C2E-555FFAF60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292" y="5499111"/>
            <a:ext cx="1381246" cy="1254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DBC4C-984E-9980-C638-ECD21936DD01}"/>
              </a:ext>
            </a:extLst>
          </p:cNvPr>
          <p:cNvSpPr txBox="1"/>
          <p:nvPr/>
        </p:nvSpPr>
        <p:spPr>
          <a:xfrm>
            <a:off x="909652" y="1380547"/>
            <a:ext cx="9562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Tips and Strategies for New HR Professionals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638D-729D-CA12-563E-D578AD2BD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092002" cy="140053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88EB3A9-3F41-C06B-35E1-C25AB2E74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9121" y="2108214"/>
            <a:ext cx="3265982" cy="2170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06797AA-E891-B3A8-B06C-4AFD8FBDCD23}"/>
              </a:ext>
            </a:extLst>
          </p:cNvPr>
          <p:cNvSpPr txBox="1"/>
          <p:nvPr/>
        </p:nvSpPr>
        <p:spPr>
          <a:xfrm>
            <a:off x="1539319" y="4921057"/>
            <a:ext cx="9113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Denise Miño, Trainer and Consultant</a:t>
            </a:r>
          </a:p>
          <a:p>
            <a:pPr algn="ctr"/>
            <a:r>
              <a:rPr lang="en-US" sz="3200" dirty="0">
                <a:solidFill>
                  <a:schemeClr val="accent3"/>
                </a:solidFill>
              </a:rPr>
              <a:t>NNAHRA Partner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73A3-340D-9A2D-3DC3-DB613AA9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006" y="629266"/>
            <a:ext cx="4985469" cy="14698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Bio: Denise Miño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6E2E03-7293-F8E6-F5DF-B1AD8AC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78" b="5909"/>
          <a:stretch/>
        </p:blipFill>
        <p:spPr>
          <a:xfrm>
            <a:off x="1982279" y="1015737"/>
            <a:ext cx="2595289" cy="482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873B5F-14ED-46B5-A933-9E4E4A2A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51" y="1508288"/>
            <a:ext cx="4985470" cy="453272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Leadership and DEI Instructor</a:t>
            </a:r>
            <a:r>
              <a:rPr lang="en-US" dirty="0">
                <a:solidFill>
                  <a:schemeClr val="bg1"/>
                </a:solidFill>
              </a:rPr>
              <a:t>, University of Washington Tacoma</a:t>
            </a:r>
          </a:p>
          <a:p>
            <a:r>
              <a:rPr lang="en-US" b="1" dirty="0">
                <a:solidFill>
                  <a:schemeClr val="bg1"/>
                </a:solidFill>
              </a:rPr>
              <a:t>Organizational Consultant </a:t>
            </a:r>
            <a:r>
              <a:rPr lang="en-US" dirty="0">
                <a:solidFill>
                  <a:schemeClr val="bg1"/>
                </a:solidFill>
              </a:rPr>
              <a:t>and Trainer for Tribes and Nonprofits</a:t>
            </a:r>
          </a:p>
          <a:p>
            <a:r>
              <a:rPr lang="en-US" b="1" dirty="0">
                <a:solidFill>
                  <a:schemeClr val="bg1"/>
                </a:solidFill>
              </a:rPr>
              <a:t>Trainer</a:t>
            </a:r>
            <a:r>
              <a:rPr lang="en-US" dirty="0">
                <a:solidFill>
                  <a:schemeClr val="bg1"/>
                </a:solidFill>
              </a:rPr>
              <a:t>, NNAHRA’s Tribal Management Professional (TMP) Certificate Program</a:t>
            </a:r>
          </a:p>
          <a:p>
            <a:r>
              <a:rPr lang="en-US" b="1" dirty="0">
                <a:solidFill>
                  <a:schemeClr val="bg1"/>
                </a:solidFill>
              </a:rPr>
              <a:t>Recipient</a:t>
            </a:r>
            <a:r>
              <a:rPr lang="en-US" dirty="0">
                <a:solidFill>
                  <a:schemeClr val="bg1"/>
                </a:solidFill>
              </a:rPr>
              <a:t> of the Sam Henny Award for Outstanding HR Program of the Year 2022</a:t>
            </a:r>
          </a:p>
          <a:p>
            <a:r>
              <a:rPr lang="en-US" dirty="0">
                <a:solidFill>
                  <a:schemeClr val="bg1"/>
                </a:solidFill>
              </a:rPr>
              <a:t>Education includes: Industrial and Organizational Psychology, Human Resources, Public Health, Leadership, and Lean Six Sigma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8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681" y="3193329"/>
            <a:ext cx="8825657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Understanding HR Fundamentals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3781" y="5192799"/>
            <a:ext cx="8825658" cy="860400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Core Concepts of the Industry and HR’s Role in organizations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3713208A-0340-1D26-4D8D-7B91CCB50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116" y="708383"/>
            <a:ext cx="4787199" cy="319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9DD9A-EEF1-DAAE-FCB9-5BAEC51D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77" y="740908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Employee Lifecycle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8527CB-940F-E6A1-78B3-85C2343B9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5194" y="1441173"/>
            <a:ext cx="4253949" cy="4253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24C69-4CB2-97AA-691E-C7C9B46A80DD}"/>
              </a:ext>
            </a:extLst>
          </p:cNvPr>
          <p:cNvSpPr txBox="1"/>
          <p:nvPr/>
        </p:nvSpPr>
        <p:spPr>
          <a:xfrm>
            <a:off x="1069199" y="1675321"/>
            <a:ext cx="47676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Employee Lifecycle model is designed to illustrate the journey an employee takes during their time with an organization.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six stages are: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Attraction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Recruitment 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Onboarding</a:t>
            </a:r>
          </a:p>
          <a:p>
            <a:pPr marL="914400" lvl="1" indent="-457200">
              <a:buFontTx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Development 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Retention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Separation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7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57A5-AEAB-A50E-91B6-393BE74E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609600"/>
            <a:ext cx="10095731" cy="140053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HR Has Several Roles in an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3F212-7FB7-61F7-D33F-B2D988CF6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42302"/>
            <a:ext cx="10708474" cy="474011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Strategic Partner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Aligns HR initiatives with the organization’s business goals to drive success and growth.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Change Agent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Manages and supports organizational changes, ensuring smooth transitions and minimal disruption.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Employee Advocate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Represents employee interests, addresses concerns, and fosters a positive work environment.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Organizational Developer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Improves organizational structures and processes to enhance overall effectiveness and efficiency.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Talent Manager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Manages the entire talent lifecycle, including recruitment, development, and succession planning.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Compliance Officer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Ensures the organization adheres to labor laws and regulations to mitigate risks. </a:t>
            </a:r>
            <a:r>
              <a:rPr lang="en-US" b="1" dirty="0">
                <a:solidFill>
                  <a:schemeClr val="bg1"/>
                </a:solidFill>
                <a:latin typeface="ui-sans-serif"/>
              </a:rPr>
              <a:t>Culture Steward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Shapes and maintains the organizational culture, promoting core values and enhancing employee engagement.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Data Analyst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Utilizes data and analytics to drive informed decisions and evaluate the impact of HR initiatives.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92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{EF42DB8F-7450-5543-B970-F36512177EE3}tf10001062</Template>
  <TotalTime>1194</TotalTime>
  <Words>1696</Words>
  <Application>Microsoft Office PowerPoint</Application>
  <PresentationFormat>Widescreen</PresentationFormat>
  <Paragraphs>141</Paragraphs>
  <Slides>28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Ion</vt:lpstr>
      <vt:lpstr>      28th Annual Conference Starting Strong: Tips and Strategies for  New Human Resources Professionals</vt:lpstr>
      <vt:lpstr>Activity:  What’s the Best HR Related Advice You’ve Ever Gotten?</vt:lpstr>
      <vt:lpstr>Introduction</vt:lpstr>
      <vt:lpstr>AGENDA </vt:lpstr>
      <vt:lpstr>Presenter</vt:lpstr>
      <vt:lpstr>Bio: Denise Miño</vt:lpstr>
      <vt:lpstr>1. Understanding HR Fundamentals</vt:lpstr>
      <vt:lpstr>Employee Lifecycle</vt:lpstr>
      <vt:lpstr>HR Has Several Roles in an Organization</vt:lpstr>
      <vt:lpstr>HR’s Responsibilities May Include </vt:lpstr>
      <vt:lpstr>PowerPoint Presentation</vt:lpstr>
      <vt:lpstr>2. Developing Cultural Competency</vt:lpstr>
      <vt:lpstr>Why Develop Cultural Competence?</vt:lpstr>
      <vt:lpstr>3. Navigating Legal and Regulatory Frameworks</vt:lpstr>
      <vt:lpstr>Navigating Legal and Regulatory Frameworks</vt:lpstr>
      <vt:lpstr>4. HR Staff Are Seen As Leaders</vt:lpstr>
      <vt:lpstr>HR Staff as Leaders</vt:lpstr>
      <vt:lpstr>HR Staff As Leaders</vt:lpstr>
      <vt:lpstr>PowerPoint Presentation</vt:lpstr>
      <vt:lpstr>5. Navigating Complex Political Environments</vt:lpstr>
      <vt:lpstr>Navigating Political Landscapes</vt:lpstr>
      <vt:lpstr>6. Effective Communication</vt:lpstr>
      <vt:lpstr>Effective Communication</vt:lpstr>
      <vt:lpstr>7. Building a Supportive Network</vt:lpstr>
      <vt:lpstr>Building a Supportive Network</vt:lpstr>
      <vt:lpstr>PowerPoint Presentation</vt:lpstr>
      <vt:lpstr>Strategies to Help You Navigate Your HR Role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28th Annual Conference</dc:title>
  <dc:creator>Kimberly Hernandez</dc:creator>
  <cp:lastModifiedBy>Denise Mino</cp:lastModifiedBy>
  <cp:revision>24</cp:revision>
  <dcterms:created xsi:type="dcterms:W3CDTF">2024-05-10T21:27:17Z</dcterms:created>
  <dcterms:modified xsi:type="dcterms:W3CDTF">2024-09-15T14:43:00Z</dcterms:modified>
</cp:coreProperties>
</file>