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300" r:id="rId2"/>
    <p:sldId id="256" r:id="rId3"/>
    <p:sldId id="258" r:id="rId4"/>
    <p:sldId id="281" r:id="rId5"/>
    <p:sldId id="259" r:id="rId6"/>
    <p:sldId id="260" r:id="rId7"/>
    <p:sldId id="261" r:id="rId8"/>
    <p:sldId id="296" r:id="rId9"/>
    <p:sldId id="262" r:id="rId10"/>
    <p:sldId id="282" r:id="rId11"/>
    <p:sldId id="263" r:id="rId12"/>
    <p:sldId id="267" r:id="rId13"/>
    <p:sldId id="264" r:id="rId14"/>
    <p:sldId id="283" r:id="rId15"/>
    <p:sldId id="284" r:id="rId16"/>
    <p:sldId id="285" r:id="rId17"/>
    <p:sldId id="290" r:id="rId18"/>
    <p:sldId id="291" r:id="rId19"/>
    <p:sldId id="269" r:id="rId20"/>
    <p:sldId id="293" r:id="rId21"/>
    <p:sldId id="270" r:id="rId22"/>
    <p:sldId id="276" r:id="rId23"/>
    <p:sldId id="289" r:id="rId24"/>
    <p:sldId id="288" r:id="rId25"/>
    <p:sldId id="274" r:id="rId26"/>
    <p:sldId id="268" r:id="rId27"/>
    <p:sldId id="272" r:id="rId28"/>
    <p:sldId id="295" r:id="rId29"/>
    <p:sldId id="294" r:id="rId30"/>
    <p:sldId id="298" r:id="rId31"/>
    <p:sldId id="299" r:id="rId32"/>
    <p:sldId id="278" r:id="rId33"/>
    <p:sldId id="279" r:id="rId34"/>
    <p:sldId id="2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5562"/>
    <a:srgbClr val="597F91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78"/>
    <p:restoredTop sz="90896"/>
  </p:normalViewPr>
  <p:slideViewPr>
    <p:cSldViewPr snapToGrid="0">
      <p:cViewPr varScale="1">
        <p:scale>
          <a:sx n="95" d="100"/>
          <a:sy n="95" d="100"/>
        </p:scale>
        <p:origin x="17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597F9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D0-0547-8717-D533B0E1F5E7}"/>
              </c:ext>
            </c:extLst>
          </c:dPt>
          <c:dPt>
            <c:idx val="1"/>
            <c:bubble3D val="0"/>
            <c:spPr>
              <a:solidFill>
                <a:srgbClr val="3B55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0D0-0547-8717-D533B0E1F5E7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D0-0547-8717-D533B0E1F5E7}"/>
              </c:ext>
            </c:extLst>
          </c:dPt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0.51</c:v>
                </c:pt>
                <c:pt idx="1">
                  <c:v>0.39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D0-0547-8717-D533B0E1F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Is your organization experiencing increased tension between ensuring fair pay for employees and optimizing spend on compensation?</c:v>
                </c:pt>
              </c:strCache>
            </c:strRef>
          </c:tx>
          <c:spPr>
            <a:solidFill>
              <a:srgbClr val="597F9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E-A14E-AA3D-70F92FDD490D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E-A14E-AA3D-70F92FDD490D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CAE-A14E-AA3D-70F92FDD490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AE-A14E-AA3D-70F92FDD4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Other</c:v>
                </c:pt>
                <c:pt idx="1">
                  <c:v>Yes, due to pay transparency legislation</c:v>
                </c:pt>
                <c:pt idx="2">
                  <c:v>Yes, due to executive leadership seeking to spend less</c:v>
                </c:pt>
                <c:pt idx="3">
                  <c:v>Yes, due to known or suspected internal pay inequity</c:v>
                </c:pt>
                <c:pt idx="4">
                  <c:v>Yes, due to employees wanting to know the "what" and "why" behind their pay</c:v>
                </c:pt>
                <c:pt idx="5">
                  <c:v>Unsure</c:v>
                </c:pt>
                <c:pt idx="6">
                  <c:v>No</c:v>
                </c:pt>
                <c:pt idx="7">
                  <c:v>Yes, due to economic conditions or poor business performance</c:v>
                </c:pt>
                <c:pt idx="8">
                  <c:v>Yes, due to inflation or market changes driving higher wages.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0.01</c:v>
                </c:pt>
                <c:pt idx="1">
                  <c:v>0.09</c:v>
                </c:pt>
                <c:pt idx="2">
                  <c:v>0.09</c:v>
                </c:pt>
                <c:pt idx="3">
                  <c:v>0.14000000000000001</c:v>
                </c:pt>
                <c:pt idx="4">
                  <c:v>0.14000000000000001</c:v>
                </c:pt>
                <c:pt idx="5">
                  <c:v>0.15</c:v>
                </c:pt>
                <c:pt idx="6">
                  <c:v>0.17</c:v>
                </c:pt>
                <c:pt idx="7">
                  <c:v>0.18</c:v>
                </c:pt>
                <c:pt idx="8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AE-A14E-AA3D-70F92FDD490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207487760"/>
        <c:axId val="1207433376"/>
      </c:barChart>
      <c:catAx>
        <c:axId val="1207487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1207433376"/>
        <c:crosses val="autoZero"/>
        <c:auto val="1"/>
        <c:lblAlgn val="ctr"/>
        <c:lblOffset val="100"/>
        <c:noMultiLvlLbl val="0"/>
      </c:catAx>
      <c:valAx>
        <c:axId val="1207433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1207487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venir Book" panose="02000503020000020003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1E981E-04A2-3047-B273-15272D238F2F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CC978C-6597-8646-A002-455D76E47CD6}">
      <dgm:prSet phldrT="[Text]"/>
      <dgm:spPr>
        <a:gradFill flip="none" rotWithShape="0">
          <a:gsLst>
            <a:gs pos="0">
              <a:srgbClr val="597F91">
                <a:shade val="30000"/>
                <a:satMod val="115000"/>
              </a:srgbClr>
            </a:gs>
            <a:gs pos="50000">
              <a:srgbClr val="597F91">
                <a:shade val="67500"/>
                <a:satMod val="115000"/>
              </a:srgbClr>
            </a:gs>
            <a:gs pos="100000">
              <a:srgbClr val="597F91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/>
            <a:t>Budget</a:t>
          </a:r>
        </a:p>
      </dgm:t>
    </dgm:pt>
    <dgm:pt modelId="{8AEBD543-473C-A144-BB74-BA53DCC576D7}" type="parTrans" cxnId="{C1B91596-EBA8-AF46-9D5A-40C92C6E5999}">
      <dgm:prSet/>
      <dgm:spPr/>
      <dgm:t>
        <a:bodyPr/>
        <a:lstStyle/>
        <a:p>
          <a:endParaRPr lang="en-US"/>
        </a:p>
      </dgm:t>
    </dgm:pt>
    <dgm:pt modelId="{DC3DB376-8C36-D247-A3D0-17FECE6E2A31}" type="sibTrans" cxnId="{C1B91596-EBA8-AF46-9D5A-40C92C6E5999}">
      <dgm:prSet/>
      <dgm:spPr/>
      <dgm:t>
        <a:bodyPr/>
        <a:lstStyle/>
        <a:p>
          <a:endParaRPr lang="en-US"/>
        </a:p>
      </dgm:t>
    </dgm:pt>
    <dgm:pt modelId="{C143057E-62A2-2542-BBFC-E1B6FCCF194F}">
      <dgm:prSet phldrT="[Text]"/>
      <dgm:spPr>
        <a:gradFill flip="none" rotWithShape="1">
          <a:gsLst>
            <a:gs pos="0">
              <a:srgbClr val="597F91">
                <a:shade val="30000"/>
                <a:satMod val="115000"/>
              </a:srgbClr>
            </a:gs>
            <a:gs pos="50000">
              <a:srgbClr val="597F91">
                <a:shade val="67500"/>
                <a:satMod val="115000"/>
              </a:srgbClr>
            </a:gs>
            <a:gs pos="100000">
              <a:srgbClr val="597F91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en-US" dirty="0"/>
            <a:t>Equity</a:t>
          </a:r>
        </a:p>
      </dgm:t>
    </dgm:pt>
    <dgm:pt modelId="{8C957FD8-EBD7-424D-A579-5F68FBEFF8A3}" type="parTrans" cxnId="{C3FF87F0-FE17-8548-B89F-7A95F03DE047}">
      <dgm:prSet/>
      <dgm:spPr/>
      <dgm:t>
        <a:bodyPr/>
        <a:lstStyle/>
        <a:p>
          <a:endParaRPr lang="en-US"/>
        </a:p>
      </dgm:t>
    </dgm:pt>
    <dgm:pt modelId="{DD7EDA8C-3AEC-0A4D-B788-635DDE68884C}" type="sibTrans" cxnId="{C3FF87F0-FE17-8548-B89F-7A95F03DE047}">
      <dgm:prSet/>
      <dgm:spPr/>
      <dgm:t>
        <a:bodyPr/>
        <a:lstStyle/>
        <a:p>
          <a:endParaRPr lang="en-US"/>
        </a:p>
      </dgm:t>
    </dgm:pt>
    <dgm:pt modelId="{CF63E366-7F98-3444-A3AC-15CE3D41F496}">
      <dgm:prSet phldrT="[Text]"/>
      <dgm:spPr>
        <a:gradFill flip="none" rotWithShape="0">
          <a:gsLst>
            <a:gs pos="0">
              <a:srgbClr val="597F91">
                <a:shade val="30000"/>
                <a:satMod val="115000"/>
              </a:srgbClr>
            </a:gs>
            <a:gs pos="50000">
              <a:srgbClr val="597F91">
                <a:shade val="67500"/>
                <a:satMod val="115000"/>
              </a:srgbClr>
            </a:gs>
            <a:gs pos="100000">
              <a:srgbClr val="597F91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r>
            <a:rPr lang="en-US" dirty="0"/>
            <a:t>Policy</a:t>
          </a:r>
        </a:p>
      </dgm:t>
    </dgm:pt>
    <dgm:pt modelId="{76813E06-6738-A14E-B8B5-CC563475E8D0}" type="parTrans" cxnId="{5FD5D41F-1618-8B49-AEE6-120703DA35EB}">
      <dgm:prSet/>
      <dgm:spPr/>
      <dgm:t>
        <a:bodyPr/>
        <a:lstStyle/>
        <a:p>
          <a:endParaRPr lang="en-US"/>
        </a:p>
      </dgm:t>
    </dgm:pt>
    <dgm:pt modelId="{01E60E5D-C126-1C4F-8CAA-71DB399DF4BC}" type="sibTrans" cxnId="{5FD5D41F-1618-8B49-AEE6-120703DA35EB}">
      <dgm:prSet/>
      <dgm:spPr/>
      <dgm:t>
        <a:bodyPr/>
        <a:lstStyle/>
        <a:p>
          <a:endParaRPr lang="en-US"/>
        </a:p>
      </dgm:t>
    </dgm:pt>
    <dgm:pt modelId="{C6E45C04-3383-A54E-BB8F-BF3CCC2CE634}">
      <dgm:prSet phldrT="[Text]"/>
      <dgm:spPr>
        <a:gradFill flip="none" rotWithShape="0">
          <a:gsLst>
            <a:gs pos="0">
              <a:srgbClr val="597F91">
                <a:shade val="30000"/>
                <a:satMod val="115000"/>
              </a:srgbClr>
            </a:gs>
            <a:gs pos="50000">
              <a:srgbClr val="597F91">
                <a:shade val="67500"/>
                <a:satMod val="115000"/>
              </a:srgbClr>
            </a:gs>
            <a:gs pos="100000">
              <a:srgbClr val="597F91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en-US" dirty="0"/>
            <a:t>Practices</a:t>
          </a:r>
        </a:p>
      </dgm:t>
    </dgm:pt>
    <dgm:pt modelId="{5C0FB844-EB73-8447-B325-29417E9A2E67}" type="parTrans" cxnId="{211E5ABA-6ED9-2240-813B-350945588C6A}">
      <dgm:prSet/>
      <dgm:spPr/>
      <dgm:t>
        <a:bodyPr/>
        <a:lstStyle/>
        <a:p>
          <a:endParaRPr lang="en-US"/>
        </a:p>
      </dgm:t>
    </dgm:pt>
    <dgm:pt modelId="{24680A75-68B7-7849-ADEA-D1A792264098}" type="sibTrans" cxnId="{211E5ABA-6ED9-2240-813B-350945588C6A}">
      <dgm:prSet/>
      <dgm:spPr/>
      <dgm:t>
        <a:bodyPr/>
        <a:lstStyle/>
        <a:p>
          <a:endParaRPr lang="en-US"/>
        </a:p>
      </dgm:t>
    </dgm:pt>
    <dgm:pt modelId="{4FBC0E58-E221-324D-8073-18C191297EA7}">
      <dgm:prSet phldrT="[Text]"/>
      <dgm:spPr>
        <a:gradFill flip="none" rotWithShape="0">
          <a:gsLst>
            <a:gs pos="0">
              <a:srgbClr val="597F91">
                <a:shade val="30000"/>
                <a:satMod val="115000"/>
              </a:srgbClr>
            </a:gs>
            <a:gs pos="50000">
              <a:srgbClr val="597F91">
                <a:shade val="67500"/>
                <a:satMod val="115000"/>
              </a:srgbClr>
            </a:gs>
            <a:gs pos="100000">
              <a:srgbClr val="597F91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en-US" dirty="0"/>
            <a:t>Salary structure</a:t>
          </a:r>
        </a:p>
      </dgm:t>
    </dgm:pt>
    <dgm:pt modelId="{15CC20ED-ABFE-464E-9010-76F86F6745D1}" type="parTrans" cxnId="{DA4315E2-DE6B-894D-A8F3-CB88B451C664}">
      <dgm:prSet/>
      <dgm:spPr/>
      <dgm:t>
        <a:bodyPr/>
        <a:lstStyle/>
        <a:p>
          <a:endParaRPr lang="en-US"/>
        </a:p>
      </dgm:t>
    </dgm:pt>
    <dgm:pt modelId="{8691B9F6-3930-6249-B5AF-B6DE553DBDB9}" type="sibTrans" cxnId="{DA4315E2-DE6B-894D-A8F3-CB88B451C664}">
      <dgm:prSet/>
      <dgm:spPr/>
      <dgm:t>
        <a:bodyPr/>
        <a:lstStyle/>
        <a:p>
          <a:endParaRPr lang="en-US"/>
        </a:p>
      </dgm:t>
    </dgm:pt>
    <dgm:pt modelId="{C0B81844-17BE-B742-B946-41014B1E1786}" type="pres">
      <dgm:prSet presAssocID="{CB1E981E-04A2-3047-B273-15272D238F2F}" presName="diagram" presStyleCnt="0">
        <dgm:presLayoutVars>
          <dgm:dir/>
          <dgm:resizeHandles val="exact"/>
        </dgm:presLayoutVars>
      </dgm:prSet>
      <dgm:spPr/>
    </dgm:pt>
    <dgm:pt modelId="{8FF37A13-370E-6042-AB91-23D0EEF21634}" type="pres">
      <dgm:prSet presAssocID="{58CC978C-6597-8646-A002-455D76E47CD6}" presName="node" presStyleLbl="node1" presStyleIdx="0" presStyleCnt="5">
        <dgm:presLayoutVars>
          <dgm:bulletEnabled val="1"/>
        </dgm:presLayoutVars>
      </dgm:prSet>
      <dgm:spPr/>
    </dgm:pt>
    <dgm:pt modelId="{6B9A53E4-AE5C-A841-8E2C-097EED30CFF4}" type="pres">
      <dgm:prSet presAssocID="{DC3DB376-8C36-D247-A3D0-17FECE6E2A31}" presName="sibTrans" presStyleCnt="0"/>
      <dgm:spPr/>
    </dgm:pt>
    <dgm:pt modelId="{AC21CE9F-3E4C-0046-87A1-D4B043191E35}" type="pres">
      <dgm:prSet presAssocID="{C143057E-62A2-2542-BBFC-E1B6FCCF194F}" presName="node" presStyleLbl="node1" presStyleIdx="1" presStyleCnt="5">
        <dgm:presLayoutVars>
          <dgm:bulletEnabled val="1"/>
        </dgm:presLayoutVars>
      </dgm:prSet>
      <dgm:spPr/>
    </dgm:pt>
    <dgm:pt modelId="{4285A9F4-6800-5944-8E8D-4273B39067FB}" type="pres">
      <dgm:prSet presAssocID="{DD7EDA8C-3AEC-0A4D-B788-635DDE68884C}" presName="sibTrans" presStyleCnt="0"/>
      <dgm:spPr/>
    </dgm:pt>
    <dgm:pt modelId="{7DB6F831-9194-134D-9941-4C7D29918AAA}" type="pres">
      <dgm:prSet presAssocID="{CF63E366-7F98-3444-A3AC-15CE3D41F496}" presName="node" presStyleLbl="node1" presStyleIdx="2" presStyleCnt="5">
        <dgm:presLayoutVars>
          <dgm:bulletEnabled val="1"/>
        </dgm:presLayoutVars>
      </dgm:prSet>
      <dgm:spPr/>
    </dgm:pt>
    <dgm:pt modelId="{8DA2A0BA-27DF-EB41-9858-5F606457036D}" type="pres">
      <dgm:prSet presAssocID="{01E60E5D-C126-1C4F-8CAA-71DB399DF4BC}" presName="sibTrans" presStyleCnt="0"/>
      <dgm:spPr/>
    </dgm:pt>
    <dgm:pt modelId="{0C463231-95FC-BA42-A869-5075380CDF88}" type="pres">
      <dgm:prSet presAssocID="{C6E45C04-3383-A54E-BB8F-BF3CCC2CE634}" presName="node" presStyleLbl="node1" presStyleIdx="3" presStyleCnt="5">
        <dgm:presLayoutVars>
          <dgm:bulletEnabled val="1"/>
        </dgm:presLayoutVars>
      </dgm:prSet>
      <dgm:spPr/>
    </dgm:pt>
    <dgm:pt modelId="{CC2579C2-08A5-ED4A-AEB6-88EB95CF96F0}" type="pres">
      <dgm:prSet presAssocID="{24680A75-68B7-7849-ADEA-D1A792264098}" presName="sibTrans" presStyleCnt="0"/>
      <dgm:spPr/>
    </dgm:pt>
    <dgm:pt modelId="{DE0B5326-E34A-114D-A967-36E8B160DDB2}" type="pres">
      <dgm:prSet presAssocID="{4FBC0E58-E221-324D-8073-18C191297EA7}" presName="node" presStyleLbl="node1" presStyleIdx="4" presStyleCnt="5">
        <dgm:presLayoutVars>
          <dgm:bulletEnabled val="1"/>
        </dgm:presLayoutVars>
      </dgm:prSet>
      <dgm:spPr/>
    </dgm:pt>
  </dgm:ptLst>
  <dgm:cxnLst>
    <dgm:cxn modelId="{ED036501-001A-0D4A-9FF9-E89DB23A1006}" type="presOf" srcId="{CB1E981E-04A2-3047-B273-15272D238F2F}" destId="{C0B81844-17BE-B742-B946-41014B1E1786}" srcOrd="0" destOrd="0" presId="urn:microsoft.com/office/officeart/2005/8/layout/default"/>
    <dgm:cxn modelId="{161A4B16-0063-9746-BDF5-15715365089A}" type="presOf" srcId="{CF63E366-7F98-3444-A3AC-15CE3D41F496}" destId="{7DB6F831-9194-134D-9941-4C7D29918AAA}" srcOrd="0" destOrd="0" presId="urn:microsoft.com/office/officeart/2005/8/layout/default"/>
    <dgm:cxn modelId="{5FD5D41F-1618-8B49-AEE6-120703DA35EB}" srcId="{CB1E981E-04A2-3047-B273-15272D238F2F}" destId="{CF63E366-7F98-3444-A3AC-15CE3D41F496}" srcOrd="2" destOrd="0" parTransId="{76813E06-6738-A14E-B8B5-CC563475E8D0}" sibTransId="{01E60E5D-C126-1C4F-8CAA-71DB399DF4BC}"/>
    <dgm:cxn modelId="{9BA38B77-C727-EA4B-B998-BE1C366ED5EF}" type="presOf" srcId="{4FBC0E58-E221-324D-8073-18C191297EA7}" destId="{DE0B5326-E34A-114D-A967-36E8B160DDB2}" srcOrd="0" destOrd="0" presId="urn:microsoft.com/office/officeart/2005/8/layout/default"/>
    <dgm:cxn modelId="{C6C0CF5A-17C8-F343-A88F-D7F2131D61AC}" type="presOf" srcId="{C6E45C04-3383-A54E-BB8F-BF3CCC2CE634}" destId="{0C463231-95FC-BA42-A869-5075380CDF88}" srcOrd="0" destOrd="0" presId="urn:microsoft.com/office/officeart/2005/8/layout/default"/>
    <dgm:cxn modelId="{C1B91596-EBA8-AF46-9D5A-40C92C6E5999}" srcId="{CB1E981E-04A2-3047-B273-15272D238F2F}" destId="{58CC978C-6597-8646-A002-455D76E47CD6}" srcOrd="0" destOrd="0" parTransId="{8AEBD543-473C-A144-BB74-BA53DCC576D7}" sibTransId="{DC3DB376-8C36-D247-A3D0-17FECE6E2A31}"/>
    <dgm:cxn modelId="{211E5ABA-6ED9-2240-813B-350945588C6A}" srcId="{CB1E981E-04A2-3047-B273-15272D238F2F}" destId="{C6E45C04-3383-A54E-BB8F-BF3CCC2CE634}" srcOrd="3" destOrd="0" parTransId="{5C0FB844-EB73-8447-B325-29417E9A2E67}" sibTransId="{24680A75-68B7-7849-ADEA-D1A792264098}"/>
    <dgm:cxn modelId="{C54973BF-EF6C-3F43-8039-458A73011718}" type="presOf" srcId="{C143057E-62A2-2542-BBFC-E1B6FCCF194F}" destId="{AC21CE9F-3E4C-0046-87A1-D4B043191E35}" srcOrd="0" destOrd="0" presId="urn:microsoft.com/office/officeart/2005/8/layout/default"/>
    <dgm:cxn modelId="{DA4315E2-DE6B-894D-A8F3-CB88B451C664}" srcId="{CB1E981E-04A2-3047-B273-15272D238F2F}" destId="{4FBC0E58-E221-324D-8073-18C191297EA7}" srcOrd="4" destOrd="0" parTransId="{15CC20ED-ABFE-464E-9010-76F86F6745D1}" sibTransId="{8691B9F6-3930-6249-B5AF-B6DE553DBDB9}"/>
    <dgm:cxn modelId="{007734F0-AB80-EB41-8C23-57619DFC4B89}" type="presOf" srcId="{58CC978C-6597-8646-A002-455D76E47CD6}" destId="{8FF37A13-370E-6042-AB91-23D0EEF21634}" srcOrd="0" destOrd="0" presId="urn:microsoft.com/office/officeart/2005/8/layout/default"/>
    <dgm:cxn modelId="{C3FF87F0-FE17-8548-B89F-7A95F03DE047}" srcId="{CB1E981E-04A2-3047-B273-15272D238F2F}" destId="{C143057E-62A2-2542-BBFC-E1B6FCCF194F}" srcOrd="1" destOrd="0" parTransId="{8C957FD8-EBD7-424D-A579-5F68FBEFF8A3}" sibTransId="{DD7EDA8C-3AEC-0A4D-B788-635DDE68884C}"/>
    <dgm:cxn modelId="{CBA84743-4089-A348-8259-90819F655DE0}" type="presParOf" srcId="{C0B81844-17BE-B742-B946-41014B1E1786}" destId="{8FF37A13-370E-6042-AB91-23D0EEF21634}" srcOrd="0" destOrd="0" presId="urn:microsoft.com/office/officeart/2005/8/layout/default"/>
    <dgm:cxn modelId="{608C2E53-DEEE-5049-B206-2F3A41C0D38C}" type="presParOf" srcId="{C0B81844-17BE-B742-B946-41014B1E1786}" destId="{6B9A53E4-AE5C-A841-8E2C-097EED30CFF4}" srcOrd="1" destOrd="0" presId="urn:microsoft.com/office/officeart/2005/8/layout/default"/>
    <dgm:cxn modelId="{29F57D2D-8DCE-BD46-BC3C-9E51F6051DA1}" type="presParOf" srcId="{C0B81844-17BE-B742-B946-41014B1E1786}" destId="{AC21CE9F-3E4C-0046-87A1-D4B043191E35}" srcOrd="2" destOrd="0" presId="urn:microsoft.com/office/officeart/2005/8/layout/default"/>
    <dgm:cxn modelId="{1AFD5B3E-EA3A-AE48-A3EF-F91A826F880B}" type="presParOf" srcId="{C0B81844-17BE-B742-B946-41014B1E1786}" destId="{4285A9F4-6800-5944-8E8D-4273B39067FB}" srcOrd="3" destOrd="0" presId="urn:microsoft.com/office/officeart/2005/8/layout/default"/>
    <dgm:cxn modelId="{4C38287C-8067-9F46-8CC4-D33431D1ED0F}" type="presParOf" srcId="{C0B81844-17BE-B742-B946-41014B1E1786}" destId="{7DB6F831-9194-134D-9941-4C7D29918AAA}" srcOrd="4" destOrd="0" presId="urn:microsoft.com/office/officeart/2005/8/layout/default"/>
    <dgm:cxn modelId="{34EABDD0-14B6-9E42-A9BC-99C90776CC02}" type="presParOf" srcId="{C0B81844-17BE-B742-B946-41014B1E1786}" destId="{8DA2A0BA-27DF-EB41-9858-5F606457036D}" srcOrd="5" destOrd="0" presId="urn:microsoft.com/office/officeart/2005/8/layout/default"/>
    <dgm:cxn modelId="{51C7EDA5-956F-164F-B22A-CFF80CF03F7E}" type="presParOf" srcId="{C0B81844-17BE-B742-B946-41014B1E1786}" destId="{0C463231-95FC-BA42-A869-5075380CDF88}" srcOrd="6" destOrd="0" presId="urn:microsoft.com/office/officeart/2005/8/layout/default"/>
    <dgm:cxn modelId="{A7409AD4-1B08-E84C-AB82-8E5F183110C3}" type="presParOf" srcId="{C0B81844-17BE-B742-B946-41014B1E1786}" destId="{CC2579C2-08A5-ED4A-AEB6-88EB95CF96F0}" srcOrd="7" destOrd="0" presId="urn:microsoft.com/office/officeart/2005/8/layout/default"/>
    <dgm:cxn modelId="{19F4447B-90B8-1543-AF23-CCBFF0BDC197}" type="presParOf" srcId="{C0B81844-17BE-B742-B946-41014B1E1786}" destId="{DE0B5326-E34A-114D-A967-36E8B160DDB2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37A13-370E-6042-AB91-23D0EEF21634}">
      <dsp:nvSpPr>
        <dsp:cNvPr id="0" name=""/>
        <dsp:cNvSpPr/>
      </dsp:nvSpPr>
      <dsp:spPr>
        <a:xfrm>
          <a:off x="0" y="478756"/>
          <a:ext cx="2773609" cy="1664166"/>
        </a:xfrm>
        <a:prstGeom prst="rect">
          <a:avLst/>
        </a:prstGeom>
        <a:gradFill flip="none" rotWithShape="0">
          <a:gsLst>
            <a:gs pos="0">
              <a:srgbClr val="597F91">
                <a:shade val="30000"/>
                <a:satMod val="115000"/>
              </a:srgbClr>
            </a:gs>
            <a:gs pos="50000">
              <a:srgbClr val="597F91">
                <a:shade val="67500"/>
                <a:satMod val="115000"/>
              </a:srgbClr>
            </a:gs>
            <a:gs pos="100000">
              <a:srgbClr val="597F91">
                <a:shade val="100000"/>
                <a:satMod val="115000"/>
              </a:srgbClr>
            </a:gs>
          </a:gsLst>
          <a:lin ang="27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Budget</a:t>
          </a:r>
        </a:p>
      </dsp:txBody>
      <dsp:txXfrm>
        <a:off x="0" y="478756"/>
        <a:ext cx="2773609" cy="1664166"/>
      </dsp:txXfrm>
    </dsp:sp>
    <dsp:sp modelId="{AC21CE9F-3E4C-0046-87A1-D4B043191E35}">
      <dsp:nvSpPr>
        <dsp:cNvPr id="0" name=""/>
        <dsp:cNvSpPr/>
      </dsp:nvSpPr>
      <dsp:spPr>
        <a:xfrm>
          <a:off x="3050971" y="478756"/>
          <a:ext cx="2773609" cy="1664166"/>
        </a:xfrm>
        <a:prstGeom prst="rect">
          <a:avLst/>
        </a:prstGeom>
        <a:gradFill flip="none" rotWithShape="1">
          <a:gsLst>
            <a:gs pos="0">
              <a:srgbClr val="597F91">
                <a:shade val="30000"/>
                <a:satMod val="115000"/>
              </a:srgbClr>
            </a:gs>
            <a:gs pos="50000">
              <a:srgbClr val="597F91">
                <a:shade val="67500"/>
                <a:satMod val="115000"/>
              </a:srgbClr>
            </a:gs>
            <a:gs pos="100000">
              <a:srgbClr val="597F91">
                <a:shade val="100000"/>
                <a:satMod val="115000"/>
              </a:srgbClr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Equity</a:t>
          </a:r>
        </a:p>
      </dsp:txBody>
      <dsp:txXfrm>
        <a:off x="3050971" y="478756"/>
        <a:ext cx="2773609" cy="1664166"/>
      </dsp:txXfrm>
    </dsp:sp>
    <dsp:sp modelId="{7DB6F831-9194-134D-9941-4C7D29918AAA}">
      <dsp:nvSpPr>
        <dsp:cNvPr id="0" name=""/>
        <dsp:cNvSpPr/>
      </dsp:nvSpPr>
      <dsp:spPr>
        <a:xfrm>
          <a:off x="6101942" y="478756"/>
          <a:ext cx="2773609" cy="1664166"/>
        </a:xfrm>
        <a:prstGeom prst="rect">
          <a:avLst/>
        </a:prstGeom>
        <a:gradFill flip="none" rotWithShape="0">
          <a:gsLst>
            <a:gs pos="0">
              <a:srgbClr val="597F91">
                <a:shade val="30000"/>
                <a:satMod val="115000"/>
              </a:srgbClr>
            </a:gs>
            <a:gs pos="50000">
              <a:srgbClr val="597F91">
                <a:shade val="67500"/>
                <a:satMod val="115000"/>
              </a:srgbClr>
            </a:gs>
            <a:gs pos="100000">
              <a:srgbClr val="597F91">
                <a:shade val="100000"/>
                <a:satMod val="115000"/>
              </a:srgbClr>
            </a:gs>
          </a:gsLst>
          <a:lin ang="189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Policy</a:t>
          </a:r>
        </a:p>
      </dsp:txBody>
      <dsp:txXfrm>
        <a:off x="6101942" y="478756"/>
        <a:ext cx="2773609" cy="1664166"/>
      </dsp:txXfrm>
    </dsp:sp>
    <dsp:sp modelId="{0C463231-95FC-BA42-A869-5075380CDF88}">
      <dsp:nvSpPr>
        <dsp:cNvPr id="0" name=""/>
        <dsp:cNvSpPr/>
      </dsp:nvSpPr>
      <dsp:spPr>
        <a:xfrm>
          <a:off x="1525485" y="2420283"/>
          <a:ext cx="2773609" cy="1664166"/>
        </a:xfrm>
        <a:prstGeom prst="rect">
          <a:avLst/>
        </a:prstGeom>
        <a:gradFill flip="none" rotWithShape="0">
          <a:gsLst>
            <a:gs pos="0">
              <a:srgbClr val="597F91">
                <a:shade val="30000"/>
                <a:satMod val="115000"/>
              </a:srgbClr>
            </a:gs>
            <a:gs pos="50000">
              <a:srgbClr val="597F91">
                <a:shade val="67500"/>
                <a:satMod val="115000"/>
              </a:srgbClr>
            </a:gs>
            <a:gs pos="100000">
              <a:srgbClr val="597F91">
                <a:shade val="100000"/>
                <a:satMod val="115000"/>
              </a:srgbClr>
            </a:gs>
          </a:gsLst>
          <a:lin ang="135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Practices</a:t>
          </a:r>
        </a:p>
      </dsp:txBody>
      <dsp:txXfrm>
        <a:off x="1525485" y="2420283"/>
        <a:ext cx="2773609" cy="1664166"/>
      </dsp:txXfrm>
    </dsp:sp>
    <dsp:sp modelId="{DE0B5326-E34A-114D-A967-36E8B160DDB2}">
      <dsp:nvSpPr>
        <dsp:cNvPr id="0" name=""/>
        <dsp:cNvSpPr/>
      </dsp:nvSpPr>
      <dsp:spPr>
        <a:xfrm>
          <a:off x="4576456" y="2420283"/>
          <a:ext cx="2773609" cy="1664166"/>
        </a:xfrm>
        <a:prstGeom prst="rect">
          <a:avLst/>
        </a:prstGeom>
        <a:gradFill flip="none" rotWithShape="0">
          <a:gsLst>
            <a:gs pos="0">
              <a:srgbClr val="597F91">
                <a:shade val="30000"/>
                <a:satMod val="115000"/>
              </a:srgbClr>
            </a:gs>
            <a:gs pos="50000">
              <a:srgbClr val="597F91">
                <a:shade val="67500"/>
                <a:satMod val="115000"/>
              </a:srgbClr>
            </a:gs>
            <a:gs pos="100000">
              <a:srgbClr val="597F91">
                <a:shade val="100000"/>
                <a:satMod val="115000"/>
              </a:srgbClr>
            </a:gs>
          </a:gsLst>
          <a:lin ang="135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Salary structure</a:t>
          </a:r>
        </a:p>
      </dsp:txBody>
      <dsp:txXfrm>
        <a:off x="4576456" y="2420283"/>
        <a:ext cx="2773609" cy="1664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0.5315</cdr:x>
      <cdr:y>0.41711</cdr:y>
    </cdr:from>
    <cdr:to>
      <cdr:x>0.71955</cdr:x>
      <cdr:y>0.65231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5560A50-A22E-0D84-6A8A-20A1D4483E73}"/>
            </a:ext>
          </a:extLst>
        </cdr:cNvPr>
        <cdr:cNvSpPr txBox="1"/>
      </cdr:nvSpPr>
      <cdr:spPr>
        <a:xfrm xmlns:a="http://schemas.openxmlformats.org/drawingml/2006/main">
          <a:off x="3864755" y="1815063"/>
          <a:ext cx="1367405" cy="10234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3000" dirty="0">
              <a:solidFill>
                <a:schemeClr val="bg1"/>
              </a:solidFill>
              <a:latin typeface="Avenir Book" panose="02000503020000020003" pitchFamily="2" charset="0"/>
            </a:rPr>
            <a:t>Yes</a:t>
          </a:r>
          <a:br>
            <a:rPr lang="en-US" sz="3000" dirty="0">
              <a:solidFill>
                <a:schemeClr val="bg1"/>
              </a:solidFill>
              <a:latin typeface="Avenir Book" panose="02000503020000020003" pitchFamily="2" charset="0"/>
            </a:rPr>
          </a:br>
          <a:r>
            <a:rPr lang="en-US" sz="3000" dirty="0">
              <a:solidFill>
                <a:schemeClr val="bg1"/>
              </a:solidFill>
              <a:latin typeface="Avenir Book" panose="02000503020000020003" pitchFamily="2" charset="0"/>
            </a:rPr>
            <a:t>51%</a:t>
          </a:r>
        </a:p>
      </cdr:txBody>
    </cdr:sp>
  </cdr:relSizeAnchor>
  <cdr:relSizeAnchor xmlns:cdr="http://schemas.openxmlformats.org/drawingml/2006/chartDrawing">
    <cdr:from>
      <cdr:x>0.27432</cdr:x>
      <cdr:y>0.40891</cdr:y>
    </cdr:from>
    <cdr:to>
      <cdr:x>0.46238</cdr:x>
      <cdr:y>0.64411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B62B424B-A641-4F9D-E660-965578D3249E}"/>
            </a:ext>
          </a:extLst>
        </cdr:cNvPr>
        <cdr:cNvSpPr txBox="1"/>
      </cdr:nvSpPr>
      <cdr:spPr>
        <a:xfrm xmlns:a="http://schemas.openxmlformats.org/drawingml/2006/main">
          <a:off x="1994715" y="1779359"/>
          <a:ext cx="1367405" cy="10234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3000" dirty="0">
              <a:solidFill>
                <a:schemeClr val="bg1"/>
              </a:solidFill>
              <a:latin typeface="Avenir Book" panose="02000503020000020003" pitchFamily="2" charset="0"/>
            </a:rPr>
            <a:t>No</a:t>
          </a:r>
          <a:br>
            <a:rPr lang="en-US" sz="3000" dirty="0">
              <a:solidFill>
                <a:schemeClr val="bg1"/>
              </a:solidFill>
              <a:latin typeface="Avenir Book" panose="02000503020000020003" pitchFamily="2" charset="0"/>
            </a:rPr>
          </a:br>
          <a:r>
            <a:rPr lang="en-US" sz="3000" dirty="0">
              <a:solidFill>
                <a:schemeClr val="bg1"/>
              </a:solidFill>
              <a:latin typeface="Avenir Book" panose="02000503020000020003" pitchFamily="2" charset="0"/>
            </a:rPr>
            <a:t>39%</a:t>
          </a:r>
        </a:p>
      </cdr:txBody>
    </cdr:sp>
  </cdr:relSizeAnchor>
  <cdr:relSizeAnchor xmlns:cdr="http://schemas.openxmlformats.org/drawingml/2006/chartDrawing">
    <cdr:from>
      <cdr:x>0.33878</cdr:x>
      <cdr:y>0.09228</cdr:y>
    </cdr:from>
    <cdr:to>
      <cdr:x>0.52683</cdr:x>
      <cdr:y>0.32748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475A684A-C8A1-F31B-7614-77307397E14C}"/>
            </a:ext>
          </a:extLst>
        </cdr:cNvPr>
        <cdr:cNvSpPr txBox="1"/>
      </cdr:nvSpPr>
      <cdr:spPr>
        <a:xfrm xmlns:a="http://schemas.openxmlformats.org/drawingml/2006/main">
          <a:off x="2463367" y="401555"/>
          <a:ext cx="1367405" cy="10234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dirty="0">
              <a:solidFill>
                <a:schemeClr val="bg1"/>
              </a:solidFill>
              <a:latin typeface="Avenir Book" panose="02000503020000020003" pitchFamily="2" charset="0"/>
            </a:rPr>
            <a:t>Unsure</a:t>
          </a:r>
          <a:br>
            <a:rPr lang="en-US" sz="2400" dirty="0">
              <a:solidFill>
                <a:schemeClr val="bg1"/>
              </a:solidFill>
              <a:latin typeface="Avenir Book" panose="02000503020000020003" pitchFamily="2" charset="0"/>
            </a:rPr>
          </a:br>
          <a:r>
            <a:rPr lang="en-US" sz="2400" dirty="0">
              <a:solidFill>
                <a:schemeClr val="bg1"/>
              </a:solidFill>
              <a:latin typeface="Avenir Book" panose="02000503020000020003" pitchFamily="2" charset="0"/>
            </a:rPr>
            <a:t>10%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C5085-2EFE-1B42-9F1D-C678BECD56B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0855D-6E08-0A4A-A7AD-9BCD58799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60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64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79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97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55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28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4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01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24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89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93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6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34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50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1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14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74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21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54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44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33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855D-6E08-0A4A-A7AD-9BCD587991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75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CBD-D871-087C-2876-0198DEDF4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C539B-578C-66D2-0B0C-033BA8AC6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458E2-CFA0-8DD6-84C0-D26E80D5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A1FDB-932B-5C82-3ED1-0F83DE67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F05E7-10CC-0291-CA53-1D3140404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8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F5E37-FC3F-9859-1C6E-3BE57B752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545918-26F9-DBDE-2855-764A3D1E9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7624B-8329-1800-27C6-EBDA0D89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33FBC-7CCF-4252-03C4-984BC38B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B233E-EC6C-16DF-57E4-CF0120EC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5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02893-4490-DA9D-79B9-97EC5460C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57136-11E2-2E39-2AC7-F5DB9E2DD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6F509-68BC-7EAB-CA0E-46CCF6D0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986F6-98B9-262B-8481-D0B735D0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57C4D-396E-6F7F-82C7-14E5325E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4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0209-070A-52A7-407B-DF773F731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CC776-FD91-724B-A45E-DAFC7156E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39BFD-5D69-67B2-D917-CE034EF12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6FE15-78AF-2A59-0BC7-A098D2BB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D7FD9-B710-562A-BD75-9FC0547A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0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4171-7708-BC07-D581-84AB23585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49537-683A-7163-F88D-0CE24B4C2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0CA2B-5F7D-1F4F-E1B5-92EED1EE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51ABB-FD4F-078F-4A94-9D31CE2DA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BDF88-9F23-295B-8179-5CFD6396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1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72AB0-0A9F-EDED-8AE6-4D78522C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6376-DEF7-5A9B-6B39-CB646E7D8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EC48F-5962-956D-DE67-F9A4DC4CC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B3EC3-AD52-F032-0BD3-959A7019D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F0512-032B-CEC3-7AED-BB461A90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2B64C-6DFD-8C85-1884-853EA7D9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7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B13C-47F8-470F-13EF-1DA337B9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8CDAA-2592-2395-EB42-CAE6798AE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B2A0D-60EB-8D60-0214-EA45FE0C5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697CD-6F51-BE77-29C6-30976E641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016245-172F-4396-9EF5-F7158690C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12A248-101D-7CD8-72A8-C83B87DC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B2686-3CC0-C1A5-A416-364122D1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4F5254-F123-21EB-96AA-8C3EF513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11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4E4AA-96D2-F59C-1AE1-697E4FD07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6CE10-9745-00F2-C0A2-B315728A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1706C-AFA7-0A18-386A-2A152849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9CC77D-FD86-DA9C-DE20-EC1E6872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5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6A4CE-A033-451A-A566-2837B5DF4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52AB0-7C13-BDD6-E93D-5699BFFD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AA77E-0539-F3D3-D8E9-AC14BA53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5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CCCF-F429-C136-0DFB-50DAF9B04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B82E0-A7D4-F7C3-3147-9714D3CD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0BB81-5861-6E2F-25DC-A7B73F8E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646C3-6DA5-2953-360B-9FB440747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103AA-F6BC-E3D2-EAFF-2DAFD32F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28371-8F4A-2D1F-919C-39E885C3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1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1A582-21ED-3BCF-933F-1BF1E02C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8AE0B5-BFB9-D158-A9F5-006CE57EF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C170B-1ED2-D6CB-B092-5EA52AD2E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9EEB0-37A4-7206-64F2-EF1A3149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54A9B-651D-7765-A05A-84C672366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71323-8374-4E27-DCCD-6BACCAEE7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6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E98A96-31E3-DA6A-6DAF-EAC5CB90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8E309-25E7-2816-17B1-F3245573D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40B0-2B3B-EE6F-0BC9-BB14B224E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38317-B71F-D24B-BF20-1D223655B4B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E5CCA-CF4F-BFFE-65AF-E2F8170D8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F174D-7D19-BA0F-9F95-5DEE8FE87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8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0.wdp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1.wdp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hyperlink" Target="https://valliant.com/" TargetMode="Externa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microsoft.com/office/2007/relationships/hdphoto" Target="../media/hdphoto3.wdp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microsoft.com/office/2007/relationships/hdphoto" Target="../media/hdphoto4.wdp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914231-0F2F-C685-899D-EA8B2E4B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7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1037F-CEAD-5B56-592C-25601B25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05" y="45745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Avenir Book" panose="02000503020000020003" pitchFamily="2" charset="0"/>
              </a:rPr>
              <a:t>Increasing pressure to talk about pay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553DE6-FB0D-63DC-A38E-4D5ED68905FF}"/>
              </a:ext>
            </a:extLst>
          </p:cNvPr>
          <p:cNvGrpSpPr/>
          <p:nvPr/>
        </p:nvGrpSpPr>
        <p:grpSpPr>
          <a:xfrm>
            <a:off x="944291" y="1531616"/>
            <a:ext cx="2443006" cy="4115882"/>
            <a:chOff x="408798" y="2506145"/>
            <a:chExt cx="2443006" cy="411588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D5A45F-7BDC-2991-49A0-CFC1A31B6B8C}"/>
                </a:ext>
              </a:extLst>
            </p:cNvPr>
            <p:cNvSpPr/>
            <p:nvPr/>
          </p:nvSpPr>
          <p:spPr>
            <a:xfrm>
              <a:off x="408798" y="2506145"/>
              <a:ext cx="2443006" cy="4115882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30D949A-DD83-637A-2547-B4414E246642}"/>
                </a:ext>
              </a:extLst>
            </p:cNvPr>
            <p:cNvGrpSpPr/>
            <p:nvPr/>
          </p:nvGrpSpPr>
          <p:grpSpPr>
            <a:xfrm>
              <a:off x="499473" y="2628757"/>
              <a:ext cx="2299571" cy="3456714"/>
              <a:chOff x="766359" y="502023"/>
              <a:chExt cx="2299571" cy="345671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9460FA-21DE-6A75-CEFF-376B1BFFEC16}"/>
                  </a:ext>
                </a:extLst>
              </p:cNvPr>
              <p:cNvSpPr txBox="1"/>
              <p:nvPr/>
            </p:nvSpPr>
            <p:spPr>
              <a:xfrm>
                <a:off x="1425389" y="502023"/>
                <a:ext cx="1640541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dirty="0">
                    <a:latin typeface="Avenir Book" panose="02000503020000020003" pitchFamily="2" charset="0"/>
                  </a:rPr>
                  <a:t>8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546D61-F526-A37A-9A46-3381A5ED4A70}"/>
                  </a:ext>
                </a:extLst>
              </p:cNvPr>
              <p:cNvSpPr txBox="1"/>
              <p:nvPr/>
            </p:nvSpPr>
            <p:spPr>
              <a:xfrm>
                <a:off x="766359" y="1927412"/>
                <a:ext cx="229957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venir Book" panose="02000503020000020003" pitchFamily="2" charset="0"/>
                  </a:rPr>
                  <a:t>States with pay transparency laws, resulting in 27% of organizations reporting increased questions about pay as a response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FCBE88-743E-09F1-F018-2CEDE949D32C}"/>
              </a:ext>
            </a:extLst>
          </p:cNvPr>
          <p:cNvGrpSpPr/>
          <p:nvPr/>
        </p:nvGrpSpPr>
        <p:grpSpPr>
          <a:xfrm>
            <a:off x="3595672" y="1567812"/>
            <a:ext cx="2924797" cy="4044080"/>
            <a:chOff x="3529791" y="1606860"/>
            <a:chExt cx="2924797" cy="40440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68FFAE-6086-182F-77EE-0AD195C4F254}"/>
                </a:ext>
              </a:extLst>
            </p:cNvPr>
            <p:cNvGrpSpPr/>
            <p:nvPr/>
          </p:nvGrpSpPr>
          <p:grpSpPr>
            <a:xfrm>
              <a:off x="3529791" y="1606860"/>
              <a:ext cx="2924797" cy="4044080"/>
              <a:chOff x="766359" y="365551"/>
              <a:chExt cx="2924797" cy="404408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8B8267-5BA2-7985-54C4-51197D8DAB9A}"/>
                  </a:ext>
                </a:extLst>
              </p:cNvPr>
              <p:cNvSpPr/>
              <p:nvPr/>
            </p:nvSpPr>
            <p:spPr>
              <a:xfrm>
                <a:off x="766359" y="365551"/>
                <a:ext cx="2443006" cy="4044080"/>
              </a:xfrm>
              <a:prstGeom prst="rect">
                <a:avLst/>
              </a:prstGeom>
              <a:gradFill flip="none" rotWithShape="1">
                <a:gsLst>
                  <a:gs pos="0">
                    <a:srgbClr val="597F91">
                      <a:tint val="66000"/>
                      <a:satMod val="160000"/>
                    </a:srgbClr>
                  </a:gs>
                  <a:gs pos="50000">
                    <a:srgbClr val="597F91">
                      <a:tint val="44500"/>
                      <a:satMod val="160000"/>
                    </a:srgbClr>
                  </a:gs>
                  <a:gs pos="100000">
                    <a:srgbClr val="597F91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497179-8FA6-B082-BDBB-04BD53DBEDB8}"/>
                  </a:ext>
                </a:extLst>
              </p:cNvPr>
              <p:cNvSpPr txBox="1"/>
              <p:nvPr/>
            </p:nvSpPr>
            <p:spPr>
              <a:xfrm>
                <a:off x="853705" y="517133"/>
                <a:ext cx="2837451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dirty="0">
                    <a:latin typeface="Avenir Book" panose="02000503020000020003" pitchFamily="2" charset="0"/>
                  </a:rPr>
                  <a:t>50%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A226EC-E3FE-B1E5-1389-0883212E80B4}"/>
                  </a:ext>
                </a:extLst>
              </p:cNvPr>
              <p:cNvSpPr txBox="1"/>
              <p:nvPr/>
            </p:nvSpPr>
            <p:spPr>
              <a:xfrm>
                <a:off x="766359" y="1927412"/>
                <a:ext cx="244300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venir Book" panose="02000503020000020003" pitchFamily="2" charset="0"/>
                  </a:rPr>
                  <a:t>More applications when a job posting has salary information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96B10BE-0946-BDA6-5D9C-EC0967876D9C}"/>
                </a:ext>
              </a:extLst>
            </p:cNvPr>
            <p:cNvSpPr txBox="1"/>
            <p:nvPr/>
          </p:nvSpPr>
          <p:spPr>
            <a:xfrm>
              <a:off x="3618351" y="5266187"/>
              <a:ext cx="2458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Source: ZipRecruiter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2E05FC-8457-D32A-AD64-A9C770727D5A}"/>
              </a:ext>
            </a:extLst>
          </p:cNvPr>
          <p:cNvGrpSpPr/>
          <p:nvPr/>
        </p:nvGrpSpPr>
        <p:grpSpPr>
          <a:xfrm>
            <a:off x="6247053" y="1573081"/>
            <a:ext cx="2530350" cy="4038811"/>
            <a:chOff x="6347011" y="1609269"/>
            <a:chExt cx="2530350" cy="403881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330EF2-210A-F4A8-1876-9143083BF85A}"/>
                </a:ext>
              </a:extLst>
            </p:cNvPr>
            <p:cNvGrpSpPr/>
            <p:nvPr/>
          </p:nvGrpSpPr>
          <p:grpSpPr>
            <a:xfrm>
              <a:off x="6347011" y="1609269"/>
              <a:ext cx="2443006" cy="4038811"/>
              <a:chOff x="5765213" y="2542004"/>
              <a:chExt cx="2443006" cy="403881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0466AF0-27C8-459E-FDC7-6A02BCF0E6FA}"/>
                  </a:ext>
                </a:extLst>
              </p:cNvPr>
              <p:cNvSpPr/>
              <p:nvPr/>
            </p:nvSpPr>
            <p:spPr>
              <a:xfrm>
                <a:off x="5765213" y="2542004"/>
                <a:ext cx="2443006" cy="4038811"/>
              </a:xfrm>
              <a:prstGeom prst="rect">
                <a:avLst/>
              </a:prstGeom>
              <a:gradFill flip="none" rotWithShape="1">
                <a:gsLst>
                  <a:gs pos="0">
                    <a:srgbClr val="597F91">
                      <a:tint val="66000"/>
                      <a:satMod val="160000"/>
                    </a:srgbClr>
                  </a:gs>
                  <a:gs pos="50000">
                    <a:srgbClr val="597F91">
                      <a:tint val="44500"/>
                      <a:satMod val="160000"/>
                    </a:srgbClr>
                  </a:gs>
                  <a:gs pos="100000">
                    <a:srgbClr val="597F91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1543E36-0C81-9910-2F9D-A69EDAF316E9}"/>
                  </a:ext>
                </a:extLst>
              </p:cNvPr>
              <p:cNvGrpSpPr/>
              <p:nvPr/>
            </p:nvGrpSpPr>
            <p:grpSpPr>
              <a:xfrm>
                <a:off x="5836930" y="2700546"/>
                <a:ext cx="2299571" cy="2092881"/>
                <a:chOff x="766359" y="480862"/>
                <a:chExt cx="2299571" cy="2092881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F49295E-E245-DC33-BECC-7C59C6C92EC5}"/>
                    </a:ext>
                  </a:extLst>
                </p:cNvPr>
                <p:cNvSpPr txBox="1"/>
                <p:nvPr/>
              </p:nvSpPr>
              <p:spPr>
                <a:xfrm>
                  <a:off x="1133912" y="480862"/>
                  <a:ext cx="1564463" cy="14465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800" dirty="0">
                      <a:latin typeface="Avenir Book" panose="02000503020000020003" pitchFamily="2" charset="0"/>
                    </a:rPr>
                    <a:t>3x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65D978F-CFA4-0FDA-3175-5D76924FDF32}"/>
                    </a:ext>
                  </a:extLst>
                </p:cNvPr>
                <p:cNvSpPr txBox="1"/>
                <p:nvPr/>
              </p:nvSpPr>
              <p:spPr>
                <a:xfrm>
                  <a:off x="766359" y="1927412"/>
                  <a:ext cx="229957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Avenir Book" panose="02000503020000020003" pitchFamily="2" charset="0"/>
                    </a:rPr>
                    <a:t>More likely to find quality candidates</a:t>
                  </a:r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A10428-6931-090B-78CC-CCDC81E43690}"/>
                </a:ext>
              </a:extLst>
            </p:cNvPr>
            <p:cNvSpPr txBox="1"/>
            <p:nvPr/>
          </p:nvSpPr>
          <p:spPr>
            <a:xfrm>
              <a:off x="6418728" y="5260952"/>
              <a:ext cx="2458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Source: ZipRecruiter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1B5B1E-DF6F-C38E-50CC-86406D3001D5}"/>
              </a:ext>
            </a:extLst>
          </p:cNvPr>
          <p:cNvGrpSpPr/>
          <p:nvPr/>
        </p:nvGrpSpPr>
        <p:grpSpPr>
          <a:xfrm>
            <a:off x="8916943" y="1598270"/>
            <a:ext cx="2547369" cy="3995826"/>
            <a:chOff x="9216875" y="1609270"/>
            <a:chExt cx="2547369" cy="399582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5BF620F-83F2-C4FC-3BDB-05FB5833FA32}"/>
                </a:ext>
              </a:extLst>
            </p:cNvPr>
            <p:cNvGrpSpPr/>
            <p:nvPr/>
          </p:nvGrpSpPr>
          <p:grpSpPr>
            <a:xfrm>
              <a:off x="9216875" y="1609270"/>
              <a:ext cx="2547369" cy="3995826"/>
              <a:chOff x="8408652" y="2542004"/>
              <a:chExt cx="2547369" cy="399582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F2A98D5-B75D-383D-E359-70965CBC4B24}"/>
                  </a:ext>
                </a:extLst>
              </p:cNvPr>
              <p:cNvSpPr/>
              <p:nvPr/>
            </p:nvSpPr>
            <p:spPr>
              <a:xfrm>
                <a:off x="8408652" y="2542004"/>
                <a:ext cx="2443006" cy="3995826"/>
              </a:xfrm>
              <a:prstGeom prst="rect">
                <a:avLst/>
              </a:prstGeom>
              <a:gradFill flip="none" rotWithShape="1">
                <a:gsLst>
                  <a:gs pos="0">
                    <a:srgbClr val="597F91">
                      <a:tint val="66000"/>
                      <a:satMod val="160000"/>
                    </a:srgbClr>
                  </a:gs>
                  <a:gs pos="50000">
                    <a:srgbClr val="597F91">
                      <a:tint val="44500"/>
                      <a:satMod val="160000"/>
                    </a:srgbClr>
                  </a:gs>
                  <a:gs pos="100000">
                    <a:srgbClr val="597F91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9889D84-745A-E22D-677B-C5C57BBA66A0}"/>
                  </a:ext>
                </a:extLst>
              </p:cNvPr>
              <p:cNvGrpSpPr/>
              <p:nvPr/>
            </p:nvGrpSpPr>
            <p:grpSpPr>
              <a:xfrm>
                <a:off x="8504054" y="2626066"/>
                <a:ext cx="2451967" cy="3200876"/>
                <a:chOff x="766359" y="480862"/>
                <a:chExt cx="2451967" cy="3200876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F2399D8-F901-04D7-BEBC-0D3EBB6AB0B0}"/>
                    </a:ext>
                  </a:extLst>
                </p:cNvPr>
                <p:cNvSpPr txBox="1"/>
                <p:nvPr/>
              </p:nvSpPr>
              <p:spPr>
                <a:xfrm>
                  <a:off x="766359" y="480862"/>
                  <a:ext cx="2451967" cy="14465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800" dirty="0">
                      <a:latin typeface="Avenir Book" panose="02000503020000020003" pitchFamily="2" charset="0"/>
                    </a:rPr>
                    <a:t>75%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0EA4632-2407-4413-A682-8F4702FF5DD2}"/>
                    </a:ext>
                  </a:extLst>
                </p:cNvPr>
                <p:cNvSpPr txBox="1"/>
                <p:nvPr/>
              </p:nvSpPr>
              <p:spPr>
                <a:xfrm>
                  <a:off x="766359" y="1927412"/>
                  <a:ext cx="2299571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Avenir Book" panose="02000503020000020003" pitchFamily="2" charset="0"/>
                    </a:rPr>
                    <a:t>Of employees are more likely to trust an organization that provides salary ranges on job postings </a:t>
                  </a: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1DE46A-F244-B9A6-E1F6-23BEE6D4A0CE}"/>
                </a:ext>
              </a:extLst>
            </p:cNvPr>
            <p:cNvSpPr txBox="1"/>
            <p:nvPr/>
          </p:nvSpPr>
          <p:spPr>
            <a:xfrm>
              <a:off x="9587632" y="5235764"/>
              <a:ext cx="20722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Source: SHRM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AE22823-7393-37D8-04DD-0E638352F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219" y="5647498"/>
            <a:ext cx="1139003" cy="10019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D303D74-5CD0-0703-49D5-473579579BD4}"/>
              </a:ext>
            </a:extLst>
          </p:cNvPr>
          <p:cNvSpPr txBox="1"/>
          <p:nvPr/>
        </p:nvSpPr>
        <p:spPr>
          <a:xfrm>
            <a:off x="1173593" y="5242560"/>
            <a:ext cx="245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venir Book" panose="02000503020000020003" pitchFamily="2" charset="0"/>
              </a:rPr>
              <a:t>Source: </a:t>
            </a:r>
            <a:r>
              <a:rPr lang="en-US" i="1" dirty="0" err="1">
                <a:solidFill>
                  <a:schemeClr val="bg1"/>
                </a:solidFill>
                <a:latin typeface="Avenir Book" panose="02000503020000020003" pitchFamily="2" charset="0"/>
              </a:rPr>
              <a:t>Payscale</a:t>
            </a:r>
            <a:endParaRPr lang="en-US" i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83991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2E1D0-C703-3CFA-A831-45868E455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3" y="1592042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venir Book" panose="02000503020000020003" pitchFamily="2" charset="0"/>
              </a:rPr>
              <a:t>We should </a:t>
            </a:r>
            <a:br>
              <a:rPr lang="en-US" sz="5400" b="1" dirty="0">
                <a:latin typeface="Avenir Book" panose="02000503020000020003" pitchFamily="2" charset="0"/>
              </a:rPr>
            </a:br>
            <a:r>
              <a:rPr lang="en-US" sz="5400" b="1" dirty="0">
                <a:latin typeface="Avenir Book" panose="02000503020000020003" pitchFamily="2" charset="0"/>
              </a:rPr>
              <a:t>get talking.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D0BFD9AC-B3AE-478E-33AF-EF631F763F01}"/>
              </a:ext>
            </a:extLst>
          </p:cNvPr>
          <p:cNvSpPr/>
          <p:nvPr/>
        </p:nvSpPr>
        <p:spPr>
          <a:xfrm>
            <a:off x="3233059" y="353786"/>
            <a:ext cx="4985656" cy="6150428"/>
          </a:xfrm>
          <a:prstGeom prst="downArrow">
            <a:avLst/>
          </a:prstGeom>
          <a:gradFill flip="none" rotWithShape="1">
            <a:gsLst>
              <a:gs pos="0">
                <a:srgbClr val="597F91">
                  <a:tint val="66000"/>
                  <a:satMod val="160000"/>
                </a:srgbClr>
              </a:gs>
              <a:gs pos="50000">
                <a:srgbClr val="597F91">
                  <a:tint val="44500"/>
                  <a:satMod val="160000"/>
                </a:srgbClr>
              </a:gs>
              <a:gs pos="100000">
                <a:srgbClr val="597F9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10DC6E-3CE0-23C6-66A7-BD3C83FB234D}"/>
              </a:ext>
            </a:extLst>
          </p:cNvPr>
          <p:cNvSpPr txBox="1"/>
          <p:nvPr/>
        </p:nvSpPr>
        <p:spPr>
          <a:xfrm>
            <a:off x="4757058" y="2702122"/>
            <a:ext cx="1937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Eliminates confusion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55F52-2AE3-A52B-A653-A4FA213A592D}"/>
              </a:ext>
            </a:extLst>
          </p:cNvPr>
          <p:cNvSpPr txBox="1"/>
          <p:nvPr/>
        </p:nvSpPr>
        <p:spPr>
          <a:xfrm>
            <a:off x="4676777" y="4226533"/>
            <a:ext cx="2035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Reduces bias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FEB23031-859F-2FF3-2DC3-612FE599E688}"/>
              </a:ext>
            </a:extLst>
          </p:cNvPr>
          <p:cNvSpPr/>
          <p:nvPr/>
        </p:nvSpPr>
        <p:spPr>
          <a:xfrm rot="10800000">
            <a:off x="7206344" y="92216"/>
            <a:ext cx="4985656" cy="6150428"/>
          </a:xfrm>
          <a:prstGeom prst="downArrow">
            <a:avLst/>
          </a:prstGeom>
          <a:gradFill flip="none" rotWithShape="1">
            <a:gsLst>
              <a:gs pos="0">
                <a:srgbClr val="597F91">
                  <a:tint val="66000"/>
                  <a:satMod val="160000"/>
                </a:srgbClr>
              </a:gs>
              <a:gs pos="50000">
                <a:srgbClr val="597F91">
                  <a:tint val="44500"/>
                  <a:satMod val="160000"/>
                </a:srgbClr>
              </a:gs>
              <a:gs pos="100000">
                <a:srgbClr val="597F9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BBFF2C-335F-7DB8-F256-DDB62294EA86}"/>
              </a:ext>
            </a:extLst>
          </p:cNvPr>
          <p:cNvSpPr txBox="1"/>
          <p:nvPr/>
        </p:nvSpPr>
        <p:spPr>
          <a:xfrm>
            <a:off x="8531674" y="1177790"/>
            <a:ext cx="2334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Improves working relationships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586B1B-2FF9-03C2-E557-626ABEB8F1F8}"/>
              </a:ext>
            </a:extLst>
          </p:cNvPr>
          <p:cNvSpPr txBox="1"/>
          <p:nvPr/>
        </p:nvSpPr>
        <p:spPr>
          <a:xfrm>
            <a:off x="8420098" y="3039838"/>
            <a:ext cx="2558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Fosters trust and commitment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23A09C-DBB3-2DAC-8F31-EBECFE90777A}"/>
              </a:ext>
            </a:extLst>
          </p:cNvPr>
          <p:cNvSpPr txBox="1"/>
          <p:nvPr/>
        </p:nvSpPr>
        <p:spPr>
          <a:xfrm>
            <a:off x="8420098" y="4942269"/>
            <a:ext cx="255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Promotes engagement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69A90E-7AE5-B37F-71B0-48FB2D90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62" y="5443115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4757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D6E-F9B7-7441-8360-597A5D6F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9" y="442390"/>
            <a:ext cx="13770429" cy="1325563"/>
          </a:xfrm>
        </p:spPr>
        <p:txBody>
          <a:bodyPr>
            <a:noAutofit/>
          </a:bodyPr>
          <a:lstStyle/>
          <a:p>
            <a:r>
              <a:rPr lang="en-US" sz="7200" dirty="0">
                <a:latin typeface="Avenir Book" panose="02000503020000020003" pitchFamily="2" charset="0"/>
              </a:rPr>
              <a:t>Who should do the talking?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88D353-5D43-34F6-8D5E-8D139EEA396B}"/>
              </a:ext>
            </a:extLst>
          </p:cNvPr>
          <p:cNvGrpSpPr/>
          <p:nvPr/>
        </p:nvGrpSpPr>
        <p:grpSpPr>
          <a:xfrm rot="5400000">
            <a:off x="1485119" y="432076"/>
            <a:ext cx="1446550" cy="4416784"/>
            <a:chOff x="408798" y="2205243"/>
            <a:chExt cx="1446550" cy="441678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8EC55CC-76AA-2AAC-B3D1-70A8C270F508}"/>
                </a:ext>
              </a:extLst>
            </p:cNvPr>
            <p:cNvSpPr/>
            <p:nvPr/>
          </p:nvSpPr>
          <p:spPr>
            <a:xfrm>
              <a:off x="408798" y="2506145"/>
              <a:ext cx="1446550" cy="4115882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C6D92F-647E-5181-DFBF-967AD4EC2495}"/>
                </a:ext>
              </a:extLst>
            </p:cNvPr>
            <p:cNvSpPr txBox="1"/>
            <p:nvPr/>
          </p:nvSpPr>
          <p:spPr>
            <a:xfrm rot="16200000">
              <a:off x="188623" y="2630782"/>
              <a:ext cx="2051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Avenir Book" panose="02000503020000020003" pitchFamily="2" charset="0"/>
                </a:rPr>
                <a:t>HR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094B5E-0D0E-1BD8-C2C4-3C4DAC1B48AE}"/>
              </a:ext>
            </a:extLst>
          </p:cNvPr>
          <p:cNvGrpSpPr/>
          <p:nvPr/>
        </p:nvGrpSpPr>
        <p:grpSpPr>
          <a:xfrm rot="5400000">
            <a:off x="3358367" y="145483"/>
            <a:ext cx="1446550" cy="8163284"/>
            <a:chOff x="408798" y="2088568"/>
            <a:chExt cx="1446550" cy="453345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14CE32-E6AC-92B5-9092-0E211FB9358C}"/>
                </a:ext>
              </a:extLst>
            </p:cNvPr>
            <p:cNvSpPr/>
            <p:nvPr/>
          </p:nvSpPr>
          <p:spPr>
            <a:xfrm>
              <a:off x="408798" y="2506145"/>
              <a:ext cx="1446550" cy="4115882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2A6796-B13D-C222-81EA-11C29DFD41E2}"/>
                </a:ext>
              </a:extLst>
            </p:cNvPr>
            <p:cNvSpPr txBox="1"/>
            <p:nvPr/>
          </p:nvSpPr>
          <p:spPr>
            <a:xfrm rot="16200000">
              <a:off x="-67286" y="2770017"/>
              <a:ext cx="25632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Avenir Book" panose="02000503020000020003" pitchFamily="2" charset="0"/>
                </a:rPr>
                <a:t>Leaders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05AB46-7644-C112-C31C-147AFB33D440}"/>
              </a:ext>
            </a:extLst>
          </p:cNvPr>
          <p:cNvGrpSpPr/>
          <p:nvPr/>
        </p:nvGrpSpPr>
        <p:grpSpPr>
          <a:xfrm rot="5400000">
            <a:off x="4614217" y="621454"/>
            <a:ext cx="1446550" cy="10674984"/>
            <a:chOff x="408798" y="1955153"/>
            <a:chExt cx="1446550" cy="466687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A6450AE-2475-0E1D-94A4-9E3F5F016FE8}"/>
                </a:ext>
              </a:extLst>
            </p:cNvPr>
            <p:cNvSpPr/>
            <p:nvPr/>
          </p:nvSpPr>
          <p:spPr>
            <a:xfrm>
              <a:off x="408798" y="2506145"/>
              <a:ext cx="1446550" cy="4115882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11B5-C395-C094-1C2C-7BF6E72F476B}"/>
                </a:ext>
              </a:extLst>
            </p:cNvPr>
            <p:cNvSpPr txBox="1"/>
            <p:nvPr/>
          </p:nvSpPr>
          <p:spPr>
            <a:xfrm rot="16200000">
              <a:off x="-73588" y="2618503"/>
              <a:ext cx="25270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Avenir Book" panose="02000503020000020003" pitchFamily="2" charset="0"/>
                </a:rPr>
                <a:t>Managers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753F13F-E371-82F7-9D47-FE27A21DC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0719" y="5429807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5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76FB8B8-8B16-FE3D-94C4-9C24EB86E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50" t="34859" r="39076" b="47961"/>
          <a:stretch/>
        </p:blipFill>
        <p:spPr>
          <a:xfrm>
            <a:off x="392427" y="3857345"/>
            <a:ext cx="4975655" cy="13255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06ED6E-F9B7-7441-8360-597A5D6F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7" y="2646931"/>
            <a:ext cx="10646229" cy="1325563"/>
          </a:xfrm>
        </p:spPr>
        <p:txBody>
          <a:bodyPr>
            <a:noAutofit/>
          </a:bodyPr>
          <a:lstStyle/>
          <a:p>
            <a:r>
              <a:rPr lang="en-US" sz="7200" dirty="0">
                <a:latin typeface="Avenir Book" panose="02000503020000020003" pitchFamily="2" charset="0"/>
              </a:rPr>
              <a:t>Am I being paid enough?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09F5F2-8EEC-545A-494F-26230E3DA895}"/>
              </a:ext>
            </a:extLst>
          </p:cNvPr>
          <p:cNvCxnSpPr>
            <a:cxnSpLocks/>
          </p:cNvCxnSpPr>
          <p:nvPr/>
        </p:nvCxnSpPr>
        <p:spPr>
          <a:xfrm>
            <a:off x="-10994558" y="3309713"/>
            <a:ext cx="10831286" cy="0"/>
          </a:xfrm>
          <a:prstGeom prst="line">
            <a:avLst/>
          </a:prstGeom>
          <a:ln w="57150">
            <a:solidFill>
              <a:srgbClr val="597F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4F24DE7-E868-AFF3-2FDE-AE30EBE452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4" t="24401" r="54902" b="57672"/>
          <a:stretch/>
        </p:blipFill>
        <p:spPr>
          <a:xfrm>
            <a:off x="6774833" y="315684"/>
            <a:ext cx="5232109" cy="15566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8911F4-391B-ED32-0D18-DDF11E923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4" t="12491" r="54902" b="75349"/>
          <a:stretch/>
        </p:blipFill>
        <p:spPr>
          <a:xfrm>
            <a:off x="243405" y="5377543"/>
            <a:ext cx="5447872" cy="10994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4FCF04-8ACD-BBC4-EC7B-0884F6EABA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47" t="66481" r="61765" b="19327"/>
          <a:stretch/>
        </p:blipFill>
        <p:spPr>
          <a:xfrm>
            <a:off x="3942428" y="4267198"/>
            <a:ext cx="3302283" cy="13255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7017A5-52D0-9CC1-D12A-FB0B8D410B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09" t="33577" r="22549" b="27295"/>
          <a:stretch/>
        </p:blipFill>
        <p:spPr>
          <a:xfrm>
            <a:off x="6598431" y="4497499"/>
            <a:ext cx="5408511" cy="21905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B70179-CCDF-4E00-EF4F-8E0E08F1C0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53" t="37684" r="30934" b="36823"/>
          <a:stretch/>
        </p:blipFill>
        <p:spPr>
          <a:xfrm>
            <a:off x="3432300" y="1265239"/>
            <a:ext cx="3523222" cy="13255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B7BA15-A4A2-3BA1-F0E1-4E715CEF35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155" t="21319" r="34873" b="61685"/>
          <a:stretch/>
        </p:blipFill>
        <p:spPr>
          <a:xfrm>
            <a:off x="9629940" y="3895699"/>
            <a:ext cx="2329543" cy="7429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039A0A-8E15-A66F-0EA5-195829538E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988" t="34859" r="38656" b="51465"/>
          <a:stretch/>
        </p:blipFill>
        <p:spPr>
          <a:xfrm>
            <a:off x="1984839" y="201194"/>
            <a:ext cx="4237073" cy="8282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14E044-A7B1-F221-98EC-754CEEA93D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720" t="22160" r="17927" b="49705"/>
          <a:stretch/>
        </p:blipFill>
        <p:spPr>
          <a:xfrm>
            <a:off x="243405" y="952042"/>
            <a:ext cx="2956192" cy="14461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0DB3DA-84EC-2281-8031-ABE9CC450C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723" t="37310" r="18628" b="51058"/>
          <a:stretch/>
        </p:blipFill>
        <p:spPr>
          <a:xfrm>
            <a:off x="8490170" y="1759720"/>
            <a:ext cx="3523222" cy="7521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170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D6E-F9B7-7441-8360-597A5D6F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7" y="2646931"/>
            <a:ext cx="10646229" cy="1325563"/>
          </a:xfrm>
        </p:spPr>
        <p:txBody>
          <a:bodyPr>
            <a:noAutofit/>
          </a:bodyPr>
          <a:lstStyle/>
          <a:p>
            <a:r>
              <a:rPr lang="en-US" sz="7200" dirty="0">
                <a:latin typeface="Avenir Book" panose="02000503020000020003" pitchFamily="2" charset="0"/>
              </a:rPr>
              <a:t>Am I being paid enough?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5E3E75-6B4F-C835-3630-3280CDF7B2AC}"/>
              </a:ext>
            </a:extLst>
          </p:cNvPr>
          <p:cNvSpPr txBox="1">
            <a:spLocks/>
          </p:cNvSpPr>
          <p:nvPr/>
        </p:nvSpPr>
        <p:spPr>
          <a:xfrm>
            <a:off x="3331029" y="3972494"/>
            <a:ext cx="81969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latin typeface="Avenir Book" panose="02000503020000020003" pitchFamily="2" charset="0"/>
              </a:rPr>
              <a:t>Am I valued?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030E3B-07DF-4BCA-E6B5-CE1D7F881E83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609600" y="3309713"/>
            <a:ext cx="10831286" cy="0"/>
          </a:xfrm>
          <a:prstGeom prst="line">
            <a:avLst/>
          </a:prstGeom>
          <a:ln w="57150">
            <a:solidFill>
              <a:srgbClr val="597F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14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0B80634C-507D-CB0E-2D36-A3DF64DA9A5E}"/>
              </a:ext>
            </a:extLst>
          </p:cNvPr>
          <p:cNvSpPr/>
          <p:nvPr/>
        </p:nvSpPr>
        <p:spPr>
          <a:xfrm>
            <a:off x="4252814" y="2348406"/>
            <a:ext cx="3686371" cy="3686371"/>
          </a:xfrm>
          <a:prstGeom prst="ellipse">
            <a:avLst/>
          </a:prstGeom>
          <a:solidFill>
            <a:srgbClr val="597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0B14342-CC78-F582-0502-409023EC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228" y="551543"/>
            <a:ext cx="6818851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venir Book" panose="02000503020000020003" pitchFamily="2" charset="0"/>
              </a:rPr>
              <a:t>The Value Exchange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C814F3-BC12-1541-1201-8031A88E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62" y="5443115"/>
            <a:ext cx="1371600" cy="1206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532B33-EB33-A9AA-FA2B-B42EE9570403}"/>
              </a:ext>
            </a:extLst>
          </p:cNvPr>
          <p:cNvSpPr txBox="1"/>
          <p:nvPr/>
        </p:nvSpPr>
        <p:spPr>
          <a:xfrm>
            <a:off x="1358818" y="2071408"/>
            <a:ext cx="4463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Knowledge of our communities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E5F759-CE59-EBFE-0DF6-9167E6B357EF}"/>
              </a:ext>
            </a:extLst>
          </p:cNvPr>
          <p:cNvSpPr txBox="1"/>
          <p:nvPr/>
        </p:nvSpPr>
        <p:spPr>
          <a:xfrm>
            <a:off x="1518255" y="3795230"/>
            <a:ext cx="330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Experience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36DEED-8BD3-C19E-CCDE-41607F785B67}"/>
              </a:ext>
            </a:extLst>
          </p:cNvPr>
          <p:cNvSpPr txBox="1"/>
          <p:nvPr/>
        </p:nvSpPr>
        <p:spPr>
          <a:xfrm>
            <a:off x="2158762" y="5236028"/>
            <a:ext cx="330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Education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77F69D-094F-DD7D-3D7A-A3EF0CE8B083}"/>
              </a:ext>
            </a:extLst>
          </p:cNvPr>
          <p:cNvSpPr txBox="1"/>
          <p:nvPr/>
        </p:nvSpPr>
        <p:spPr>
          <a:xfrm>
            <a:off x="7710585" y="5301342"/>
            <a:ext cx="330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Certifications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E4AEF6-301A-19CD-7A8C-7F85543385EF}"/>
              </a:ext>
            </a:extLst>
          </p:cNvPr>
          <p:cNvSpPr txBox="1"/>
          <p:nvPr/>
        </p:nvSpPr>
        <p:spPr>
          <a:xfrm>
            <a:off x="7710585" y="2348406"/>
            <a:ext cx="44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Ideas and insights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02AFC2-259F-DE35-CFE5-B8366C704BB9}"/>
              </a:ext>
            </a:extLst>
          </p:cNvPr>
          <p:cNvSpPr txBox="1"/>
          <p:nvPr/>
        </p:nvSpPr>
        <p:spPr>
          <a:xfrm>
            <a:off x="8067014" y="3795230"/>
            <a:ext cx="3556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Productivity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99EFDE-B17C-8105-2EBF-89A552BDFEB2}"/>
              </a:ext>
            </a:extLst>
          </p:cNvPr>
          <p:cNvSpPr txBox="1"/>
          <p:nvPr/>
        </p:nvSpPr>
        <p:spPr>
          <a:xfrm>
            <a:off x="5274182" y="2671571"/>
            <a:ext cx="446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Employees</a:t>
            </a:r>
          </a:p>
        </p:txBody>
      </p:sp>
      <p:pic>
        <p:nvPicPr>
          <p:cNvPr id="7176" name="Picture 8" descr="Employee Icons - Free SVG &amp; PNG Employee Images - Noun Project">
            <a:extLst>
              <a:ext uri="{FF2B5EF4-FFF2-40B4-BE49-F238E27FC236}">
                <a16:creationId xmlns:a16="http://schemas.microsoft.com/office/drawing/2014/main" id="{73423AAD-567F-62B7-7BEB-ADE50A7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862" y="308579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47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9AECD2C-632A-22BE-339B-3F6C454EC2D2}"/>
              </a:ext>
            </a:extLst>
          </p:cNvPr>
          <p:cNvSpPr/>
          <p:nvPr/>
        </p:nvSpPr>
        <p:spPr>
          <a:xfrm>
            <a:off x="4252814" y="2348406"/>
            <a:ext cx="3686371" cy="3686371"/>
          </a:xfrm>
          <a:prstGeom prst="ellipse">
            <a:avLst/>
          </a:prstGeom>
          <a:solidFill>
            <a:srgbClr val="597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0B14342-CC78-F582-0502-409023EC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228" y="551543"/>
            <a:ext cx="6818851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venir Book" panose="02000503020000020003" pitchFamily="2" charset="0"/>
              </a:rPr>
              <a:t>The Value Exchange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C814F3-BC12-1541-1201-8031A88E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62" y="5443115"/>
            <a:ext cx="1371600" cy="1206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532B33-EB33-A9AA-FA2B-B42EE9570403}"/>
              </a:ext>
            </a:extLst>
          </p:cNvPr>
          <p:cNvSpPr txBox="1"/>
          <p:nvPr/>
        </p:nvSpPr>
        <p:spPr>
          <a:xfrm>
            <a:off x="1970314" y="2071408"/>
            <a:ext cx="385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Compensation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E5F759-CE59-EBFE-0DF6-9167E6B357EF}"/>
              </a:ext>
            </a:extLst>
          </p:cNvPr>
          <p:cNvSpPr txBox="1"/>
          <p:nvPr/>
        </p:nvSpPr>
        <p:spPr>
          <a:xfrm>
            <a:off x="1907693" y="3696024"/>
            <a:ext cx="330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Time off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36DEED-8BD3-C19E-CCDE-41607F785B67}"/>
              </a:ext>
            </a:extLst>
          </p:cNvPr>
          <p:cNvSpPr txBox="1"/>
          <p:nvPr/>
        </p:nvSpPr>
        <p:spPr>
          <a:xfrm>
            <a:off x="2421075" y="5320641"/>
            <a:ext cx="330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Benefits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E4AEF6-301A-19CD-7A8C-7F85543385EF}"/>
              </a:ext>
            </a:extLst>
          </p:cNvPr>
          <p:cNvSpPr txBox="1"/>
          <p:nvPr/>
        </p:nvSpPr>
        <p:spPr>
          <a:xfrm>
            <a:off x="7260825" y="2138141"/>
            <a:ext cx="44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Workplace flexibility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02AFC2-259F-DE35-CFE5-B8366C704BB9}"/>
              </a:ext>
            </a:extLst>
          </p:cNvPr>
          <p:cNvSpPr txBox="1"/>
          <p:nvPr/>
        </p:nvSpPr>
        <p:spPr>
          <a:xfrm>
            <a:off x="8044986" y="3456401"/>
            <a:ext cx="3556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Organizational culture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99EFDE-B17C-8105-2EBF-89A552BDFEB2}"/>
              </a:ext>
            </a:extLst>
          </p:cNvPr>
          <p:cNvSpPr txBox="1"/>
          <p:nvPr/>
        </p:nvSpPr>
        <p:spPr>
          <a:xfrm>
            <a:off x="5381936" y="5034008"/>
            <a:ext cx="446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Employers</a:t>
            </a:r>
          </a:p>
        </p:txBody>
      </p:sp>
      <p:pic>
        <p:nvPicPr>
          <p:cNvPr id="8194" name="Picture 2" descr="Building icons for free download | Freepik">
            <a:extLst>
              <a:ext uri="{FF2B5EF4-FFF2-40B4-BE49-F238E27FC236}">
                <a16:creationId xmlns:a16="http://schemas.microsoft.com/office/drawing/2014/main" id="{2547FAE7-B4D7-692C-7F62-04C5BED11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59" y="2939341"/>
            <a:ext cx="185420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2BD511-51AA-90EA-DA3F-606AE82DA0A6}"/>
              </a:ext>
            </a:extLst>
          </p:cNvPr>
          <p:cNvSpPr txBox="1"/>
          <p:nvPr/>
        </p:nvSpPr>
        <p:spPr>
          <a:xfrm>
            <a:off x="7939185" y="5320642"/>
            <a:ext cx="330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10016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2E1D0-C703-3CFA-A831-45868E455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503" y="2588291"/>
            <a:ext cx="11800467" cy="1325563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Avenir Book" panose="02000503020000020003" pitchFamily="2" charset="0"/>
              </a:rPr>
              <a:t>What went wrong here?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69A90E-7AE5-B37F-71B0-48FB2D90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8943" y="5485060"/>
            <a:ext cx="1371600" cy="1206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9DF311-BDBF-2B22-743C-83C16E3853FF}"/>
              </a:ext>
            </a:extLst>
          </p:cNvPr>
          <p:cNvGrpSpPr/>
          <p:nvPr/>
        </p:nvGrpSpPr>
        <p:grpSpPr>
          <a:xfrm>
            <a:off x="67112" y="4267273"/>
            <a:ext cx="2822721" cy="2519630"/>
            <a:chOff x="67112" y="4267273"/>
            <a:chExt cx="2822721" cy="25196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4B7BA5-AC0F-464A-69CD-25D52B249EE6}"/>
                </a:ext>
              </a:extLst>
            </p:cNvPr>
            <p:cNvSpPr/>
            <p:nvPr/>
          </p:nvSpPr>
          <p:spPr>
            <a:xfrm>
              <a:off x="67112" y="5066933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D5FC1A-90C6-7680-5457-6D860617308B}"/>
                </a:ext>
              </a:extLst>
            </p:cNvPr>
            <p:cNvSpPr/>
            <p:nvPr/>
          </p:nvSpPr>
          <p:spPr>
            <a:xfrm>
              <a:off x="313189" y="426727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331B24-8FBE-CF08-95CC-695201B34884}"/>
                </a:ext>
              </a:extLst>
            </p:cNvPr>
            <p:cNvSpPr/>
            <p:nvPr/>
          </p:nvSpPr>
          <p:spPr>
            <a:xfrm>
              <a:off x="1206442" y="4875652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D5E71A-894D-9C2D-8353-3EF41F4A2C14}"/>
              </a:ext>
            </a:extLst>
          </p:cNvPr>
          <p:cNvGrpSpPr/>
          <p:nvPr/>
        </p:nvGrpSpPr>
        <p:grpSpPr>
          <a:xfrm>
            <a:off x="8530905" y="98258"/>
            <a:ext cx="3556057" cy="2226294"/>
            <a:chOff x="8530905" y="89869"/>
            <a:chExt cx="3556057" cy="22262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684AF-7065-8F3D-57F2-BF36263ED54C}"/>
                </a:ext>
              </a:extLst>
            </p:cNvPr>
            <p:cNvSpPr/>
            <p:nvPr/>
          </p:nvSpPr>
          <p:spPr>
            <a:xfrm>
              <a:off x="10403571" y="89869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37B7D6-65B6-A0B2-5730-EBB3EE6ADCAA}"/>
                </a:ext>
              </a:extLst>
            </p:cNvPr>
            <p:cNvSpPr/>
            <p:nvPr/>
          </p:nvSpPr>
          <p:spPr>
            <a:xfrm>
              <a:off x="9760591" y="59619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D39A77-8B58-66F8-C82E-E08CC477BFCC}"/>
                </a:ext>
              </a:extLst>
            </p:cNvPr>
            <p:cNvSpPr/>
            <p:nvPr/>
          </p:nvSpPr>
          <p:spPr>
            <a:xfrm>
              <a:off x="8530905" y="262378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331141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218090-26DC-AEB1-EFC2-AF8AF2C43D72}"/>
              </a:ext>
            </a:extLst>
          </p:cNvPr>
          <p:cNvSpPr/>
          <p:nvPr/>
        </p:nvSpPr>
        <p:spPr>
          <a:xfrm>
            <a:off x="8596630" y="2649221"/>
            <a:ext cx="1683391" cy="1719970"/>
          </a:xfrm>
          <a:prstGeom prst="rect">
            <a:avLst/>
          </a:prstGeom>
          <a:noFill/>
          <a:ln>
            <a:solidFill>
              <a:srgbClr val="597F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2E1D0-C703-3CFA-A831-45868E455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963" y="970433"/>
            <a:ext cx="11800467" cy="1325563"/>
          </a:xfrm>
        </p:spPr>
        <p:txBody>
          <a:bodyPr>
            <a:no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Manager’s Conversation</a:t>
            </a:r>
            <a:br>
              <a:rPr lang="en-US" b="1" dirty="0">
                <a:latin typeface="Avenir Book" panose="02000503020000020003" pitchFamily="2" charset="0"/>
              </a:rPr>
            </a:br>
            <a:r>
              <a:rPr lang="en-US" b="1" dirty="0">
                <a:latin typeface="Avenir Book" panose="02000503020000020003" pitchFamily="2" charset="0"/>
              </a:rPr>
              <a:t>Checklist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69A90E-7AE5-B37F-71B0-48FB2D90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8943" y="5485060"/>
            <a:ext cx="1371600" cy="1206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3FC23E-08E5-79A0-23D3-1BA703EC0CA6}"/>
              </a:ext>
            </a:extLst>
          </p:cNvPr>
          <p:cNvSpPr txBox="1"/>
          <p:nvPr/>
        </p:nvSpPr>
        <p:spPr>
          <a:xfrm>
            <a:off x="1223465" y="2548880"/>
            <a:ext cx="87776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200" dirty="0">
                <a:latin typeface="Avenir Book" panose="02000503020000020003" pitchFamily="2" charset="0"/>
              </a:rPr>
              <a:t>Timing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3200" dirty="0">
                <a:latin typeface="Avenir Book" panose="02000503020000020003" pitchFamily="2" charset="0"/>
              </a:rPr>
              <a:t>Value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3200" dirty="0">
                <a:latin typeface="Avenir Book" panose="02000503020000020003" pitchFamily="2" charset="0"/>
              </a:rPr>
              <a:t>Total Rewards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3200" dirty="0">
                <a:latin typeface="Avenir Book" panose="02000503020000020003" pitchFamily="2" charset="0"/>
              </a:rPr>
              <a:t>Process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3200" dirty="0">
                <a:latin typeface="Avenir Book" panose="02000503020000020003" pitchFamily="2" charset="0"/>
              </a:rPr>
              <a:t>The do-nots	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3200" dirty="0">
                <a:latin typeface="Avenir Book" panose="02000503020000020003" pitchFamily="2" charset="0"/>
              </a:rPr>
              <a:t>Follow-through</a:t>
            </a:r>
          </a:p>
          <a:p>
            <a:pPr marL="457200" indent="-457200">
              <a:buFont typeface="Wingdings" pitchFamily="2" charset="2"/>
              <a:buChar char="ü"/>
            </a:pPr>
            <a:endParaRPr lang="en-US" sz="3200" dirty="0">
              <a:latin typeface="Avenir Book" panose="02000503020000020003" pitchFamily="2" charset="0"/>
            </a:endParaRPr>
          </a:p>
        </p:txBody>
      </p:sp>
      <p:pic>
        <p:nvPicPr>
          <p:cNvPr id="1026" name="Picture 2" descr="A simple idea to get things right and fail less">
            <a:extLst>
              <a:ext uri="{FF2B5EF4-FFF2-40B4-BE49-F238E27FC236}">
                <a16:creationId xmlns:a16="http://schemas.microsoft.com/office/drawing/2014/main" id="{51C3EDE6-ABA1-7EAC-F383-B152506A1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r="24020"/>
          <a:stretch/>
        </p:blipFill>
        <p:spPr bwMode="auto">
          <a:xfrm>
            <a:off x="7935245" y="1228166"/>
            <a:ext cx="1778027" cy="17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C6C4F9-53D4-A17A-9FB3-487B87E10BFB}"/>
              </a:ext>
            </a:extLst>
          </p:cNvPr>
          <p:cNvGrpSpPr/>
          <p:nvPr/>
        </p:nvGrpSpPr>
        <p:grpSpPr>
          <a:xfrm>
            <a:off x="8530905" y="98258"/>
            <a:ext cx="3556057" cy="2226294"/>
            <a:chOff x="8530905" y="89869"/>
            <a:chExt cx="3556057" cy="222629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F0E025-F15D-982D-73CB-695143B3B5A3}"/>
                </a:ext>
              </a:extLst>
            </p:cNvPr>
            <p:cNvSpPr/>
            <p:nvPr/>
          </p:nvSpPr>
          <p:spPr>
            <a:xfrm>
              <a:off x="10403571" y="89869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611E70-EAE4-54E2-4076-2FA5BE245790}"/>
                </a:ext>
              </a:extLst>
            </p:cNvPr>
            <p:cNvSpPr/>
            <p:nvPr/>
          </p:nvSpPr>
          <p:spPr>
            <a:xfrm>
              <a:off x="9760591" y="59619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46EC0FE-059D-341E-41DE-5356800019CB}"/>
                </a:ext>
              </a:extLst>
            </p:cNvPr>
            <p:cNvSpPr/>
            <p:nvPr/>
          </p:nvSpPr>
          <p:spPr>
            <a:xfrm>
              <a:off x="8530905" y="262378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How To Talk To Your Employees About Their Career Development">
            <a:extLst>
              <a:ext uri="{FF2B5EF4-FFF2-40B4-BE49-F238E27FC236}">
                <a16:creationId xmlns:a16="http://schemas.microsoft.com/office/drawing/2014/main" id="{2AF52D51-05EE-B4D4-04E9-DB97E5ECD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t="-232" r="21784" b="232"/>
          <a:stretch/>
        </p:blipFill>
        <p:spPr bwMode="auto">
          <a:xfrm>
            <a:off x="10014956" y="2194264"/>
            <a:ext cx="2004925" cy="20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26067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6D444F-1C58-C1F7-B279-7035DCBD2A3B}"/>
              </a:ext>
            </a:extLst>
          </p:cNvPr>
          <p:cNvSpPr/>
          <p:nvPr/>
        </p:nvSpPr>
        <p:spPr>
          <a:xfrm>
            <a:off x="1525409" y="1466622"/>
            <a:ext cx="1683391" cy="1719970"/>
          </a:xfrm>
          <a:prstGeom prst="rect">
            <a:avLst/>
          </a:prstGeom>
          <a:noFill/>
          <a:ln>
            <a:solidFill>
              <a:srgbClr val="597F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08A2DD-9AF6-9EE8-F90F-EA51B1E7C770}"/>
              </a:ext>
            </a:extLst>
          </p:cNvPr>
          <p:cNvSpPr/>
          <p:nvPr/>
        </p:nvSpPr>
        <p:spPr>
          <a:xfrm>
            <a:off x="118668" y="1952180"/>
            <a:ext cx="1683391" cy="1719970"/>
          </a:xfrm>
          <a:prstGeom prst="rect">
            <a:avLst/>
          </a:prstGeom>
          <a:gradFill flip="none" rotWithShape="1">
            <a:gsLst>
              <a:gs pos="0">
                <a:srgbClr val="597F91">
                  <a:tint val="66000"/>
                  <a:satMod val="160000"/>
                </a:srgbClr>
              </a:gs>
              <a:gs pos="50000">
                <a:srgbClr val="597F91">
                  <a:tint val="44500"/>
                  <a:satMod val="160000"/>
                </a:srgbClr>
              </a:gs>
              <a:gs pos="100000">
                <a:srgbClr val="597F91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1A8225-8393-49DE-6609-8212CA741E3A}"/>
              </a:ext>
            </a:extLst>
          </p:cNvPr>
          <p:cNvSpPr/>
          <p:nvPr/>
        </p:nvSpPr>
        <p:spPr>
          <a:xfrm>
            <a:off x="2145646" y="3346963"/>
            <a:ext cx="1683391" cy="1719970"/>
          </a:xfrm>
          <a:prstGeom prst="rect">
            <a:avLst/>
          </a:prstGeom>
          <a:solidFill>
            <a:srgbClr val="597F91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06ED6E-F9B7-7441-8360-597A5D6F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319" y="1008646"/>
            <a:ext cx="5896062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597F91"/>
                </a:solidFill>
                <a:latin typeface="Avenir Book" panose="02000503020000020003" pitchFamily="2" charset="0"/>
              </a:rPr>
              <a:t>Find the right time.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F1093-8D24-4FE1-9928-17B95A9D9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6209" y="5460076"/>
            <a:ext cx="1371600" cy="1206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C7C5C0-D083-D43D-199D-544C2AE4E670}"/>
              </a:ext>
            </a:extLst>
          </p:cNvPr>
          <p:cNvSpPr txBox="1"/>
          <p:nvPr/>
        </p:nvSpPr>
        <p:spPr>
          <a:xfrm>
            <a:off x="5014319" y="2333174"/>
            <a:ext cx="75220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Encourage frequent one-on-ones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Schedule specific time to talk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Share budget planning timelines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Educate managers/employees on when it isn’t the right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venir Book" panose="02000503020000020003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090FBC-83EE-DCEE-0CBB-3417CB09F01B}"/>
              </a:ext>
            </a:extLst>
          </p:cNvPr>
          <p:cNvGrpSpPr/>
          <p:nvPr/>
        </p:nvGrpSpPr>
        <p:grpSpPr>
          <a:xfrm>
            <a:off x="67112" y="4267273"/>
            <a:ext cx="2822721" cy="2519630"/>
            <a:chOff x="67112" y="4267273"/>
            <a:chExt cx="2822721" cy="25196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C3175C-B10F-85D8-8A6C-9F19B6B40B35}"/>
                </a:ext>
              </a:extLst>
            </p:cNvPr>
            <p:cNvSpPr/>
            <p:nvPr/>
          </p:nvSpPr>
          <p:spPr>
            <a:xfrm>
              <a:off x="67112" y="5066933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A9A5A4-03C6-685A-DA23-9E9963A46B21}"/>
                </a:ext>
              </a:extLst>
            </p:cNvPr>
            <p:cNvSpPr/>
            <p:nvPr/>
          </p:nvSpPr>
          <p:spPr>
            <a:xfrm>
              <a:off x="313189" y="426727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71AB96-C670-AED3-F397-F5B3E3F16AF9}"/>
                </a:ext>
              </a:extLst>
            </p:cNvPr>
            <p:cNvSpPr/>
            <p:nvPr/>
          </p:nvSpPr>
          <p:spPr>
            <a:xfrm>
              <a:off x="1206442" y="4875652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412" name="Picture 4" descr="9 Reasons Why Your Feedback Does Not Work">
            <a:extLst>
              <a:ext uri="{FF2B5EF4-FFF2-40B4-BE49-F238E27FC236}">
                <a16:creationId xmlns:a16="http://schemas.microsoft.com/office/drawing/2014/main" id="{604CC605-D49B-98AC-B7DE-E094F26FC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r="19061"/>
          <a:stretch/>
        </p:blipFill>
        <p:spPr bwMode="auto">
          <a:xfrm>
            <a:off x="607502" y="2494010"/>
            <a:ext cx="2286001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Why and When Should You Report to HR?">
            <a:extLst>
              <a:ext uri="{FF2B5EF4-FFF2-40B4-BE49-F238E27FC236}">
                <a16:creationId xmlns:a16="http://schemas.microsoft.com/office/drawing/2014/main" id="{8443F559-5C8A-39BE-A1C1-808F27383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9105"/>
          <a:stretch/>
        </p:blipFill>
        <p:spPr bwMode="auto">
          <a:xfrm>
            <a:off x="2482242" y="414925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8031B-2190-D75A-9B52-DFEC4306C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5381"/>
            <a:ext cx="9144000" cy="2387600"/>
          </a:xfrm>
        </p:spPr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Let’s Talk About Pay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F045C7-15E2-1CD0-1EB1-685B41DA9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6442" y="3124788"/>
            <a:ext cx="9779116" cy="1655762"/>
          </a:xfrm>
        </p:spPr>
        <p:txBody>
          <a:bodyPr/>
          <a:lstStyle/>
          <a:p>
            <a:r>
              <a:rPr lang="en-US" b="1" dirty="0">
                <a:latin typeface="Avenir Book" panose="02000503020000020003" pitchFamily="2" charset="0"/>
              </a:rPr>
              <a:t>Empowering Managers with Effective Strategies for Pay Discussions</a:t>
            </a:r>
          </a:p>
          <a:p>
            <a:br>
              <a:rPr lang="en-US" dirty="0">
                <a:latin typeface="Avenir Book" panose="02000503020000020003" pitchFamily="2" charset="0"/>
              </a:rPr>
            </a:br>
            <a:r>
              <a:rPr lang="en-US" dirty="0">
                <a:latin typeface="Avenir Book" panose="02000503020000020003" pitchFamily="2" charset="0"/>
              </a:rPr>
              <a:t>Presented by Valliant Consulting Group</a:t>
            </a:r>
            <a:br>
              <a:rPr lang="en-US" dirty="0">
                <a:latin typeface="Avenir Book" panose="02000503020000020003" pitchFamily="2" charset="0"/>
              </a:rPr>
            </a:br>
            <a:r>
              <a:rPr lang="en-US" i="1" dirty="0">
                <a:latin typeface="Avenir Book" panose="02000503020000020003" pitchFamily="2" charset="0"/>
              </a:rPr>
              <a:t>2024 National Native American HR Association Conference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93BC61-7440-6DAD-AEC6-6D874F664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769" y="4851122"/>
            <a:ext cx="1983221" cy="1744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CF426FC-E51B-C3B2-A45A-D7B578CA8F45}"/>
              </a:ext>
            </a:extLst>
          </p:cNvPr>
          <p:cNvGrpSpPr/>
          <p:nvPr/>
        </p:nvGrpSpPr>
        <p:grpSpPr>
          <a:xfrm>
            <a:off x="67113" y="4780549"/>
            <a:ext cx="2371288" cy="2006353"/>
            <a:chOff x="67112" y="4267273"/>
            <a:chExt cx="2822721" cy="25196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3A00BB-4C80-C48B-1393-FF23F2E7A967}"/>
                </a:ext>
              </a:extLst>
            </p:cNvPr>
            <p:cNvSpPr/>
            <p:nvPr/>
          </p:nvSpPr>
          <p:spPr>
            <a:xfrm>
              <a:off x="67112" y="5066933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B0C6850-0C89-A888-E0F7-BFE5FAAB4006}"/>
                </a:ext>
              </a:extLst>
            </p:cNvPr>
            <p:cNvSpPr/>
            <p:nvPr/>
          </p:nvSpPr>
          <p:spPr>
            <a:xfrm>
              <a:off x="313189" y="426727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246E2C0-D9FE-E82C-5823-2DB3C0F19A44}"/>
                </a:ext>
              </a:extLst>
            </p:cNvPr>
            <p:cNvSpPr/>
            <p:nvPr/>
          </p:nvSpPr>
          <p:spPr>
            <a:xfrm>
              <a:off x="1206442" y="4875652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15999B-549A-1C07-F924-896787C2220A}"/>
              </a:ext>
            </a:extLst>
          </p:cNvPr>
          <p:cNvGrpSpPr/>
          <p:nvPr/>
        </p:nvGrpSpPr>
        <p:grpSpPr>
          <a:xfrm>
            <a:off x="9378462" y="98834"/>
            <a:ext cx="2708500" cy="1753412"/>
            <a:chOff x="8530905" y="89869"/>
            <a:chExt cx="3556057" cy="222629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F0ED0B-EEFD-17EF-4173-BA57CC85AA7C}"/>
                </a:ext>
              </a:extLst>
            </p:cNvPr>
            <p:cNvSpPr/>
            <p:nvPr/>
          </p:nvSpPr>
          <p:spPr>
            <a:xfrm>
              <a:off x="10403571" y="89869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E259699-C2B4-737A-22A5-B9B034E31B60}"/>
                </a:ext>
              </a:extLst>
            </p:cNvPr>
            <p:cNvSpPr/>
            <p:nvPr/>
          </p:nvSpPr>
          <p:spPr>
            <a:xfrm>
              <a:off x="9760591" y="59619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94A655-B0F2-E399-1CEA-971D74E8E527}"/>
                </a:ext>
              </a:extLst>
            </p:cNvPr>
            <p:cNvSpPr/>
            <p:nvPr/>
          </p:nvSpPr>
          <p:spPr>
            <a:xfrm>
              <a:off x="8530905" y="262378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813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0B80634C-507D-CB0E-2D36-A3DF64DA9A5E}"/>
              </a:ext>
            </a:extLst>
          </p:cNvPr>
          <p:cNvSpPr/>
          <p:nvPr/>
        </p:nvSpPr>
        <p:spPr>
          <a:xfrm>
            <a:off x="4252814" y="2348406"/>
            <a:ext cx="3686371" cy="3686371"/>
          </a:xfrm>
          <a:prstGeom prst="ellipse">
            <a:avLst/>
          </a:prstGeom>
          <a:solidFill>
            <a:srgbClr val="597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0B14342-CC78-F582-0502-409023EC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818" y="593427"/>
            <a:ext cx="1252476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597F91"/>
                </a:solidFill>
                <a:latin typeface="Avenir Book" panose="02000503020000020003" pitchFamily="2" charset="0"/>
              </a:rPr>
              <a:t>Emphasize the value the employee brings.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C814F3-BC12-1541-1201-8031A88E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62" y="5443115"/>
            <a:ext cx="1371600" cy="1206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532B33-EB33-A9AA-FA2B-B42EE9570403}"/>
              </a:ext>
            </a:extLst>
          </p:cNvPr>
          <p:cNvSpPr txBox="1"/>
          <p:nvPr/>
        </p:nvSpPr>
        <p:spPr>
          <a:xfrm>
            <a:off x="1358818" y="2071408"/>
            <a:ext cx="4463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Knowledge of our communities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E5F759-CE59-EBFE-0DF6-9167E6B357EF}"/>
              </a:ext>
            </a:extLst>
          </p:cNvPr>
          <p:cNvSpPr txBox="1"/>
          <p:nvPr/>
        </p:nvSpPr>
        <p:spPr>
          <a:xfrm>
            <a:off x="1518255" y="3795230"/>
            <a:ext cx="330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Experience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36DEED-8BD3-C19E-CCDE-41607F785B67}"/>
              </a:ext>
            </a:extLst>
          </p:cNvPr>
          <p:cNvSpPr txBox="1"/>
          <p:nvPr/>
        </p:nvSpPr>
        <p:spPr>
          <a:xfrm>
            <a:off x="2158762" y="5236028"/>
            <a:ext cx="330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Education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77F69D-094F-DD7D-3D7A-A3EF0CE8B083}"/>
              </a:ext>
            </a:extLst>
          </p:cNvPr>
          <p:cNvSpPr txBox="1"/>
          <p:nvPr/>
        </p:nvSpPr>
        <p:spPr>
          <a:xfrm>
            <a:off x="7710585" y="5301342"/>
            <a:ext cx="330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Certifications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E4AEF6-301A-19CD-7A8C-7F85543385EF}"/>
              </a:ext>
            </a:extLst>
          </p:cNvPr>
          <p:cNvSpPr txBox="1"/>
          <p:nvPr/>
        </p:nvSpPr>
        <p:spPr>
          <a:xfrm>
            <a:off x="7710585" y="2348406"/>
            <a:ext cx="44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Ideas and insights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02AFC2-259F-DE35-CFE5-B8366C704BB9}"/>
              </a:ext>
            </a:extLst>
          </p:cNvPr>
          <p:cNvSpPr txBox="1"/>
          <p:nvPr/>
        </p:nvSpPr>
        <p:spPr>
          <a:xfrm>
            <a:off x="8067014" y="3795230"/>
            <a:ext cx="3556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Productivity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99EFDE-B17C-8105-2EBF-89A552BDFEB2}"/>
              </a:ext>
            </a:extLst>
          </p:cNvPr>
          <p:cNvSpPr txBox="1"/>
          <p:nvPr/>
        </p:nvSpPr>
        <p:spPr>
          <a:xfrm>
            <a:off x="5274182" y="2671571"/>
            <a:ext cx="446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Employees</a:t>
            </a:r>
          </a:p>
        </p:txBody>
      </p:sp>
      <p:pic>
        <p:nvPicPr>
          <p:cNvPr id="7176" name="Picture 8" descr="Employee Icons - Free SVG &amp; PNG Employee Images - Noun Project">
            <a:extLst>
              <a:ext uri="{FF2B5EF4-FFF2-40B4-BE49-F238E27FC236}">
                <a16:creationId xmlns:a16="http://schemas.microsoft.com/office/drawing/2014/main" id="{73423AAD-567F-62B7-7BEB-ADE50A7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862" y="308579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227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D6E-F9B7-7441-8360-597A5D6F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6290"/>
            <a:ext cx="7009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597F91"/>
                </a:solidFill>
                <a:latin typeface="Avenir Book" panose="02000503020000020003" pitchFamily="2" charset="0"/>
              </a:rPr>
              <a:t>Explain the</a:t>
            </a:r>
            <a:br>
              <a:rPr lang="en-US" b="1" dirty="0">
                <a:solidFill>
                  <a:srgbClr val="597F91"/>
                </a:solidFill>
                <a:latin typeface="Avenir Book" panose="02000503020000020003" pitchFamily="2" charset="0"/>
              </a:rPr>
            </a:br>
            <a:r>
              <a:rPr lang="en-US" b="1" dirty="0">
                <a:solidFill>
                  <a:srgbClr val="597F91"/>
                </a:solidFill>
                <a:latin typeface="Avenir Book" panose="02000503020000020003" pitchFamily="2" charset="0"/>
              </a:rPr>
              <a:t>total rewards offered.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4683F-E4D1-8238-E8AE-FA728F805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20" t="17778" r="16527" b="6629"/>
          <a:stretch/>
        </p:blipFill>
        <p:spPr>
          <a:xfrm>
            <a:off x="7009700" y="46976"/>
            <a:ext cx="5182300" cy="681102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39BDDC-1AAB-7B3A-FE76-9FBBACA98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05" y="5462464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53847"/>
      </p:ext>
    </p:extLst>
  </p:cSld>
  <p:clrMapOvr>
    <a:masterClrMapping/>
  </p:clrMapOvr>
  <p:transition spd="slow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D6E-F9B7-7441-8360-597A5D6F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977" y="377579"/>
            <a:ext cx="8196044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597F91"/>
                </a:solidFill>
                <a:latin typeface="Avenir Book" panose="02000503020000020003" pitchFamily="2" charset="0"/>
              </a:rPr>
              <a:t>Explore other opportunities to recognize the employee’s value.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991175C-F5F3-D748-69AA-AB0C733FFDA1}"/>
              </a:ext>
            </a:extLst>
          </p:cNvPr>
          <p:cNvSpPr/>
          <p:nvPr/>
        </p:nvSpPr>
        <p:spPr>
          <a:xfrm>
            <a:off x="4252814" y="2348406"/>
            <a:ext cx="3686371" cy="3686371"/>
          </a:xfrm>
          <a:prstGeom prst="ellipse">
            <a:avLst/>
          </a:prstGeom>
          <a:solidFill>
            <a:srgbClr val="597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8B5FF-A37D-E5C6-67B8-48C45736304C}"/>
              </a:ext>
            </a:extLst>
          </p:cNvPr>
          <p:cNvSpPr txBox="1"/>
          <p:nvPr/>
        </p:nvSpPr>
        <p:spPr>
          <a:xfrm>
            <a:off x="1970314" y="2071408"/>
            <a:ext cx="385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Compensation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7E8E8-1485-9832-4162-EDB1CF5FC6AB}"/>
              </a:ext>
            </a:extLst>
          </p:cNvPr>
          <p:cNvSpPr txBox="1"/>
          <p:nvPr/>
        </p:nvSpPr>
        <p:spPr>
          <a:xfrm>
            <a:off x="1992442" y="3638112"/>
            <a:ext cx="330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Time off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FF180D-F634-5290-587D-E1F750276A02}"/>
              </a:ext>
            </a:extLst>
          </p:cNvPr>
          <p:cNvSpPr txBox="1"/>
          <p:nvPr/>
        </p:nvSpPr>
        <p:spPr>
          <a:xfrm>
            <a:off x="2323103" y="5204816"/>
            <a:ext cx="330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Benefits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CD4BF-FB15-BCAC-B4A3-BE7D4213E3C8}"/>
              </a:ext>
            </a:extLst>
          </p:cNvPr>
          <p:cNvSpPr txBox="1"/>
          <p:nvPr/>
        </p:nvSpPr>
        <p:spPr>
          <a:xfrm>
            <a:off x="7260825" y="2138141"/>
            <a:ext cx="44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Workplace flexibility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54609D-1905-A5AC-B663-36FC9CE0F692}"/>
              </a:ext>
            </a:extLst>
          </p:cNvPr>
          <p:cNvSpPr txBox="1"/>
          <p:nvPr/>
        </p:nvSpPr>
        <p:spPr>
          <a:xfrm>
            <a:off x="8044986" y="3456401"/>
            <a:ext cx="3556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Organizational culture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BDE20B-5A13-44FC-6CAE-AFBC765D16DE}"/>
              </a:ext>
            </a:extLst>
          </p:cNvPr>
          <p:cNvSpPr txBox="1"/>
          <p:nvPr/>
        </p:nvSpPr>
        <p:spPr>
          <a:xfrm>
            <a:off x="5381936" y="5034008"/>
            <a:ext cx="446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Employers</a:t>
            </a:r>
          </a:p>
        </p:txBody>
      </p:sp>
      <p:pic>
        <p:nvPicPr>
          <p:cNvPr id="11" name="Picture 2" descr="Building icons for free download | Freepik">
            <a:extLst>
              <a:ext uri="{FF2B5EF4-FFF2-40B4-BE49-F238E27FC236}">
                <a16:creationId xmlns:a16="http://schemas.microsoft.com/office/drawing/2014/main" id="{14F2EDED-4A67-D787-8494-1FF246BCA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59" y="2939341"/>
            <a:ext cx="185420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40A65A-43DB-269E-271B-B1910583DD37}"/>
              </a:ext>
            </a:extLst>
          </p:cNvPr>
          <p:cNvSpPr txBox="1"/>
          <p:nvPr/>
        </p:nvSpPr>
        <p:spPr>
          <a:xfrm>
            <a:off x="7841213" y="5128412"/>
            <a:ext cx="330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Learning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D5B747-63AB-30AB-8DCE-C1B7BF931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34" y="5451578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8924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D6E-F9B7-7441-8360-597A5D6F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977" y="377579"/>
            <a:ext cx="8196044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597F91"/>
                </a:solidFill>
                <a:latin typeface="Avenir Book" panose="02000503020000020003" pitchFamily="2" charset="0"/>
              </a:rPr>
              <a:t>Explore other opportunities to recognize the employee’s value.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991175C-F5F3-D748-69AA-AB0C733FFDA1}"/>
              </a:ext>
            </a:extLst>
          </p:cNvPr>
          <p:cNvSpPr/>
          <p:nvPr/>
        </p:nvSpPr>
        <p:spPr>
          <a:xfrm>
            <a:off x="4252814" y="2348406"/>
            <a:ext cx="3686371" cy="3686371"/>
          </a:xfrm>
          <a:prstGeom prst="ellipse">
            <a:avLst/>
          </a:prstGeom>
          <a:solidFill>
            <a:srgbClr val="597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361F4-9841-DB5A-BE81-D6B001B392A7}"/>
              </a:ext>
            </a:extLst>
          </p:cNvPr>
          <p:cNvSpPr txBox="1"/>
          <p:nvPr/>
        </p:nvSpPr>
        <p:spPr>
          <a:xfrm>
            <a:off x="371509" y="2226572"/>
            <a:ext cx="4731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Offer low cost monetary rewards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BDE20B-5A13-44FC-6CAE-AFBC765D16DE}"/>
              </a:ext>
            </a:extLst>
          </p:cNvPr>
          <p:cNvSpPr txBox="1"/>
          <p:nvPr/>
        </p:nvSpPr>
        <p:spPr>
          <a:xfrm>
            <a:off x="5381936" y="5034008"/>
            <a:ext cx="446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Employers</a:t>
            </a:r>
          </a:p>
        </p:txBody>
      </p:sp>
      <p:pic>
        <p:nvPicPr>
          <p:cNvPr id="11" name="Picture 2" descr="Building icons for free download | Freepik">
            <a:extLst>
              <a:ext uri="{FF2B5EF4-FFF2-40B4-BE49-F238E27FC236}">
                <a16:creationId xmlns:a16="http://schemas.microsoft.com/office/drawing/2014/main" id="{14F2EDED-4A67-D787-8494-1FF246BCA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59" y="2939341"/>
            <a:ext cx="185420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D5B747-63AB-30AB-8DCE-C1B7BF931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34" y="5451578"/>
            <a:ext cx="1371600" cy="1206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D4F21B-AE58-8AC3-CE0F-18B95C69875B}"/>
              </a:ext>
            </a:extLst>
          </p:cNvPr>
          <p:cNvSpPr txBox="1"/>
          <p:nvPr/>
        </p:nvSpPr>
        <p:spPr>
          <a:xfrm>
            <a:off x="322572" y="3366649"/>
            <a:ext cx="4010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Explore greater support for work-life needs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0927F-EFDC-AB3D-2331-6D4FCDB1B636}"/>
              </a:ext>
            </a:extLst>
          </p:cNvPr>
          <p:cNvSpPr txBox="1"/>
          <p:nvPr/>
        </p:nvSpPr>
        <p:spPr>
          <a:xfrm>
            <a:off x="7320541" y="1972372"/>
            <a:ext cx="4374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Support travel to conferences and job-related events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D00E0C-64C7-A5B0-7071-5039A39FD4B4}"/>
              </a:ext>
            </a:extLst>
          </p:cNvPr>
          <p:cNvSpPr txBox="1"/>
          <p:nvPr/>
        </p:nvSpPr>
        <p:spPr>
          <a:xfrm>
            <a:off x="8047105" y="3275709"/>
            <a:ext cx="4374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Introduce to professionals working in area of interest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89A96A-AE0E-36FC-DD14-B44F173992FD}"/>
              </a:ext>
            </a:extLst>
          </p:cNvPr>
          <p:cNvSpPr txBox="1"/>
          <p:nvPr/>
        </p:nvSpPr>
        <p:spPr>
          <a:xfrm>
            <a:off x="829182" y="4731966"/>
            <a:ext cx="437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Promote job shadowing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746096-90D9-0205-6494-F8E3EC52D492}"/>
              </a:ext>
            </a:extLst>
          </p:cNvPr>
          <p:cNvSpPr txBox="1"/>
          <p:nvPr/>
        </p:nvSpPr>
        <p:spPr>
          <a:xfrm>
            <a:off x="7939185" y="4668784"/>
            <a:ext cx="4374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Assign interesting and challenging tasks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BD271D-9894-4591-61E2-DAA5108C9115}"/>
              </a:ext>
            </a:extLst>
          </p:cNvPr>
          <p:cNvSpPr txBox="1"/>
          <p:nvPr/>
        </p:nvSpPr>
        <p:spPr>
          <a:xfrm>
            <a:off x="2827843" y="6172213"/>
            <a:ext cx="7298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Look for ways to minimize frustrating assignments</a:t>
            </a:r>
          </a:p>
        </p:txBody>
      </p:sp>
    </p:spTree>
    <p:extLst>
      <p:ext uri="{BB962C8B-B14F-4D97-AF65-F5344CB8AC3E}">
        <p14:creationId xmlns:p14="http://schemas.microsoft.com/office/powerpoint/2010/main" val="1306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D6E-F9B7-7441-8360-597A5D6F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798" y="566662"/>
            <a:ext cx="9211112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597F91"/>
                </a:solidFill>
                <a:latin typeface="Avenir Book" panose="02000503020000020003" pitchFamily="2" charset="0"/>
              </a:rPr>
              <a:t>Outline how pay decisions are made by the organization.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0F0456B-AD1B-3603-77E9-A875781CCB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7593061"/>
              </p:ext>
            </p:extLst>
          </p:nvPr>
        </p:nvGraphicFramePr>
        <p:xfrm>
          <a:off x="2013358" y="1728132"/>
          <a:ext cx="8875552" cy="456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56B0597-4E68-686C-B095-0A13147F30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05" y="5462464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D6E-F9B7-7441-8360-597A5D6F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373" y="1126586"/>
            <a:ext cx="8196044" cy="1325563"/>
          </a:xfrm>
        </p:spPr>
        <p:txBody>
          <a:bodyPr/>
          <a:lstStyle/>
          <a:p>
            <a:r>
              <a:rPr lang="en-US" b="1" dirty="0">
                <a:solidFill>
                  <a:srgbClr val="597F91"/>
                </a:solidFill>
                <a:latin typeface="Avenir Book" panose="02000503020000020003" pitchFamily="2" charset="0"/>
              </a:rPr>
              <a:t>Refrain from </a:t>
            </a:r>
            <a:br>
              <a:rPr lang="en-US" b="1" dirty="0">
                <a:solidFill>
                  <a:srgbClr val="597F91"/>
                </a:solidFill>
                <a:latin typeface="Avenir Book" panose="02000503020000020003" pitchFamily="2" charset="0"/>
              </a:rPr>
            </a:br>
            <a:r>
              <a:rPr lang="en-US" b="1" dirty="0">
                <a:solidFill>
                  <a:srgbClr val="597F91"/>
                </a:solidFill>
                <a:latin typeface="Avenir Book" panose="02000503020000020003" pitchFamily="2" charset="0"/>
              </a:rPr>
              <a:t>unproductive topics.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B7274-6A62-1B13-EF28-C460A5E9CB46}"/>
              </a:ext>
            </a:extLst>
          </p:cNvPr>
          <p:cNvSpPr txBox="1"/>
          <p:nvPr/>
        </p:nvSpPr>
        <p:spPr>
          <a:xfrm>
            <a:off x="1270407" y="2688433"/>
            <a:ext cx="75220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Instead of talking about other individuals, talk about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HR can help managers understand the system, policies and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venir Book" panose="02000503020000020003" pitchFamily="2" charset="0"/>
              </a:rPr>
              <a:t>Encourage professionalism and respect for all areas of the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2FEEE-8946-B1D8-DD57-839FC1757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34" y="5451578"/>
            <a:ext cx="1371600" cy="1206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966C252-05EF-2C34-4323-454AD5853160}"/>
              </a:ext>
            </a:extLst>
          </p:cNvPr>
          <p:cNvGrpSpPr/>
          <p:nvPr/>
        </p:nvGrpSpPr>
        <p:grpSpPr>
          <a:xfrm>
            <a:off x="8593722" y="121185"/>
            <a:ext cx="3556057" cy="2226294"/>
            <a:chOff x="8530905" y="89869"/>
            <a:chExt cx="3556057" cy="222629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FC9B48F-BCC6-1B89-7F2C-DAFDCCDCB035}"/>
                </a:ext>
              </a:extLst>
            </p:cNvPr>
            <p:cNvSpPr/>
            <p:nvPr/>
          </p:nvSpPr>
          <p:spPr>
            <a:xfrm>
              <a:off x="8530905" y="262378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F5AA07-065E-BA72-A0CE-7971DCA53259}"/>
                </a:ext>
              </a:extLst>
            </p:cNvPr>
            <p:cNvSpPr/>
            <p:nvPr/>
          </p:nvSpPr>
          <p:spPr>
            <a:xfrm>
              <a:off x="10403571" y="89869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B11CA8-70E8-3C85-F01E-D684D70B2E47}"/>
                </a:ext>
              </a:extLst>
            </p:cNvPr>
            <p:cNvSpPr/>
            <p:nvPr/>
          </p:nvSpPr>
          <p:spPr>
            <a:xfrm>
              <a:off x="9760591" y="59619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9C81E8-A560-CB8C-F76B-188BB219A664}"/>
              </a:ext>
            </a:extLst>
          </p:cNvPr>
          <p:cNvSpPr/>
          <p:nvPr/>
        </p:nvSpPr>
        <p:spPr>
          <a:xfrm>
            <a:off x="10508609" y="3303745"/>
            <a:ext cx="1683391" cy="1719970"/>
          </a:xfrm>
          <a:prstGeom prst="rect">
            <a:avLst/>
          </a:prstGeom>
          <a:noFill/>
          <a:ln>
            <a:solidFill>
              <a:srgbClr val="597F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5 Great Examples of Employee Feedback For Managers">
            <a:extLst>
              <a:ext uri="{FF2B5EF4-FFF2-40B4-BE49-F238E27FC236}">
                <a16:creationId xmlns:a16="http://schemas.microsoft.com/office/drawing/2014/main" id="{46EDEA73-A40C-2BF4-D9C9-2D40FBE1D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r="16964"/>
          <a:stretch/>
        </p:blipFill>
        <p:spPr bwMode="auto">
          <a:xfrm>
            <a:off x="7470215" y="586221"/>
            <a:ext cx="2163917" cy="21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EB2A85-1C7E-CAD7-309D-BB4196570C1B}"/>
              </a:ext>
            </a:extLst>
          </p:cNvPr>
          <p:cNvSpPr/>
          <p:nvPr/>
        </p:nvSpPr>
        <p:spPr>
          <a:xfrm>
            <a:off x="8981712" y="2443760"/>
            <a:ext cx="1683391" cy="1719970"/>
          </a:xfrm>
          <a:prstGeom prst="rect">
            <a:avLst/>
          </a:prstGeom>
          <a:solidFill>
            <a:srgbClr val="597F91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4" descr="Manager Conversation Guide: Practices for Designing Flexible Work Solutions  | Cardinal at Work">
            <a:extLst>
              <a:ext uri="{FF2B5EF4-FFF2-40B4-BE49-F238E27FC236}">
                <a16:creationId xmlns:a16="http://schemas.microsoft.com/office/drawing/2014/main" id="{47F6D2E2-0896-D763-1168-E55FCDF69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7" r="21013"/>
          <a:stretch/>
        </p:blipFill>
        <p:spPr bwMode="auto">
          <a:xfrm>
            <a:off x="9947486" y="1736064"/>
            <a:ext cx="2122714" cy="21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39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D6E-F9B7-7441-8360-597A5D6F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600" y="641472"/>
            <a:ext cx="9394771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Avenir Book" panose="02000503020000020003" pitchFamily="2" charset="0"/>
              </a:rPr>
              <a:t>Navigating transparency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1A7A8-0599-D99D-FBF9-18F07D8F3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47" t="13388" r="15802" b="60394"/>
          <a:stretch/>
        </p:blipFill>
        <p:spPr>
          <a:xfrm>
            <a:off x="0" y="1967035"/>
            <a:ext cx="12192001" cy="330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A63739-4E71-CA14-9362-B7924BAAA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05" y="5462464"/>
            <a:ext cx="1371600" cy="1206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6A9DCD-E361-972D-333B-B2B58F5A74D3}"/>
              </a:ext>
            </a:extLst>
          </p:cNvPr>
          <p:cNvSpPr txBox="1"/>
          <p:nvPr/>
        </p:nvSpPr>
        <p:spPr>
          <a:xfrm>
            <a:off x="9644743" y="4904797"/>
            <a:ext cx="254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Source: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Payscale.com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33380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444861-87E8-8040-CFB1-854C5CF4769A}"/>
              </a:ext>
            </a:extLst>
          </p:cNvPr>
          <p:cNvSpPr/>
          <p:nvPr/>
        </p:nvSpPr>
        <p:spPr>
          <a:xfrm>
            <a:off x="8918895" y="2421409"/>
            <a:ext cx="1683391" cy="1719970"/>
          </a:xfrm>
          <a:prstGeom prst="rect">
            <a:avLst/>
          </a:prstGeom>
          <a:solidFill>
            <a:srgbClr val="597F91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D29E46-E776-64AC-772A-B12E0B83A1D4}"/>
              </a:ext>
            </a:extLst>
          </p:cNvPr>
          <p:cNvGrpSpPr/>
          <p:nvPr/>
        </p:nvGrpSpPr>
        <p:grpSpPr>
          <a:xfrm>
            <a:off x="8530905" y="98834"/>
            <a:ext cx="3556057" cy="2226294"/>
            <a:chOff x="8530905" y="89869"/>
            <a:chExt cx="3556057" cy="222629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8FD8F6-C918-9EA1-2BEE-35232B182C51}"/>
                </a:ext>
              </a:extLst>
            </p:cNvPr>
            <p:cNvSpPr/>
            <p:nvPr/>
          </p:nvSpPr>
          <p:spPr>
            <a:xfrm>
              <a:off x="10403571" y="89869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E08DA5-F25E-1AA0-5E69-C6D7DEF66513}"/>
                </a:ext>
              </a:extLst>
            </p:cNvPr>
            <p:cNvSpPr/>
            <p:nvPr/>
          </p:nvSpPr>
          <p:spPr>
            <a:xfrm>
              <a:off x="9760591" y="59619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F3640B-362E-A98A-BE34-374EAF38A44E}"/>
                </a:ext>
              </a:extLst>
            </p:cNvPr>
            <p:cNvSpPr/>
            <p:nvPr/>
          </p:nvSpPr>
          <p:spPr>
            <a:xfrm>
              <a:off x="8530905" y="262378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06ED6E-F9B7-7441-8360-597A5D6F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405" y="1221891"/>
            <a:ext cx="7068824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597F91"/>
                </a:solidFill>
                <a:latin typeface="Avenir Book" panose="02000503020000020003" pitchFamily="2" charset="0"/>
              </a:rPr>
              <a:t>Follow-through.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671A4-D747-A653-2D33-5202BDEB1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466" y="5462464"/>
            <a:ext cx="1371600" cy="1206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1F288-5644-A547-2D2B-8804D2FA85F4}"/>
              </a:ext>
            </a:extLst>
          </p:cNvPr>
          <p:cNvSpPr txBox="1"/>
          <p:nvPr/>
        </p:nvSpPr>
        <p:spPr>
          <a:xfrm>
            <a:off x="927033" y="2526658"/>
            <a:ext cx="7522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u="sng" dirty="0">
                <a:latin typeface="Avenir Book" panose="02000503020000020003" pitchFamily="2" charset="0"/>
              </a:rPr>
              <a:t>Don’t</a:t>
            </a:r>
            <a:r>
              <a:rPr lang="en-US" sz="3200" dirty="0">
                <a:latin typeface="Avenir Book" panose="02000503020000020003" pitchFamily="2" charset="0"/>
              </a:rPr>
              <a:t> make guarantees without approvals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u="sng" dirty="0">
                <a:latin typeface="Avenir Book" panose="02000503020000020003" pitchFamily="2" charset="0"/>
              </a:rPr>
              <a:t>Do</a:t>
            </a:r>
            <a:r>
              <a:rPr lang="en-US" sz="3200" dirty="0">
                <a:latin typeface="Avenir Book" panose="02000503020000020003" pitchFamily="2" charset="0"/>
              </a:rPr>
              <a:t> indicate next steps and establish a date to follow-up with employee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venir Book" panose="02000503020000020003" pitchFamily="2" charset="0"/>
            </a:endParaRPr>
          </a:p>
        </p:txBody>
      </p:sp>
      <p:pic>
        <p:nvPicPr>
          <p:cNvPr id="16388" name="Picture 4" descr="Boost Your Business: The Critical Role of Employee Training and Development  | LearnWorlds Blog">
            <a:extLst>
              <a:ext uri="{FF2B5EF4-FFF2-40B4-BE49-F238E27FC236}">
                <a16:creationId xmlns:a16="http://schemas.microsoft.com/office/drawing/2014/main" id="{C7E9C5E5-5D26-23DC-DBB8-E0BE98348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r="20494"/>
          <a:stretch/>
        </p:blipFill>
        <p:spPr bwMode="auto">
          <a:xfrm>
            <a:off x="7380514" y="554883"/>
            <a:ext cx="2220187" cy="222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1279D3-00F5-C3B5-1653-B425E4811C0B}"/>
              </a:ext>
            </a:extLst>
          </p:cNvPr>
          <p:cNvSpPr/>
          <p:nvPr/>
        </p:nvSpPr>
        <p:spPr>
          <a:xfrm>
            <a:off x="10214296" y="3040227"/>
            <a:ext cx="1683391" cy="1719970"/>
          </a:xfrm>
          <a:prstGeom prst="rect">
            <a:avLst/>
          </a:prstGeom>
          <a:noFill/>
          <a:ln>
            <a:solidFill>
              <a:srgbClr val="597F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How Many Employees Do You Need? | Certified Source">
            <a:extLst>
              <a:ext uri="{FF2B5EF4-FFF2-40B4-BE49-F238E27FC236}">
                <a16:creationId xmlns:a16="http://schemas.microsoft.com/office/drawing/2014/main" id="{B3E07BA2-5C98-8045-E44F-D820B31A5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" t="614" r="30224" b="-614"/>
          <a:stretch/>
        </p:blipFill>
        <p:spPr bwMode="auto">
          <a:xfrm>
            <a:off x="9960353" y="1746208"/>
            <a:ext cx="2057723" cy="205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3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2E1D0-C703-3CFA-A831-45868E455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391" y="2731506"/>
            <a:ext cx="11800467" cy="1325563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Avenir Book" panose="02000503020000020003" pitchFamily="2" charset="0"/>
              </a:rPr>
              <a:t>Okay. Let’s try this again…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69A90E-7AE5-B37F-71B0-48FB2D90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8943" y="5485060"/>
            <a:ext cx="1371600" cy="1206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9DF311-BDBF-2B22-743C-83C16E3853FF}"/>
              </a:ext>
            </a:extLst>
          </p:cNvPr>
          <p:cNvGrpSpPr/>
          <p:nvPr/>
        </p:nvGrpSpPr>
        <p:grpSpPr>
          <a:xfrm>
            <a:off x="67112" y="4267273"/>
            <a:ext cx="2822721" cy="2519630"/>
            <a:chOff x="67112" y="4267273"/>
            <a:chExt cx="2822721" cy="25196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4B7BA5-AC0F-464A-69CD-25D52B249EE6}"/>
                </a:ext>
              </a:extLst>
            </p:cNvPr>
            <p:cNvSpPr/>
            <p:nvPr/>
          </p:nvSpPr>
          <p:spPr>
            <a:xfrm>
              <a:off x="67112" y="5066933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D5FC1A-90C6-7680-5457-6D860617308B}"/>
                </a:ext>
              </a:extLst>
            </p:cNvPr>
            <p:cNvSpPr/>
            <p:nvPr/>
          </p:nvSpPr>
          <p:spPr>
            <a:xfrm>
              <a:off x="313189" y="426727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331B24-8FBE-CF08-95CC-695201B34884}"/>
                </a:ext>
              </a:extLst>
            </p:cNvPr>
            <p:cNvSpPr/>
            <p:nvPr/>
          </p:nvSpPr>
          <p:spPr>
            <a:xfrm>
              <a:off x="1206442" y="4875652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D5E71A-894D-9C2D-8353-3EF41F4A2C14}"/>
              </a:ext>
            </a:extLst>
          </p:cNvPr>
          <p:cNvGrpSpPr/>
          <p:nvPr/>
        </p:nvGrpSpPr>
        <p:grpSpPr>
          <a:xfrm>
            <a:off x="8530905" y="89869"/>
            <a:ext cx="3556057" cy="2226294"/>
            <a:chOff x="8530905" y="89869"/>
            <a:chExt cx="3556057" cy="22262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684AF-7065-8F3D-57F2-BF36263ED54C}"/>
                </a:ext>
              </a:extLst>
            </p:cNvPr>
            <p:cNvSpPr/>
            <p:nvPr/>
          </p:nvSpPr>
          <p:spPr>
            <a:xfrm>
              <a:off x="10403571" y="89869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37B7D6-65B6-A0B2-5730-EBB3EE6ADCAA}"/>
                </a:ext>
              </a:extLst>
            </p:cNvPr>
            <p:cNvSpPr/>
            <p:nvPr/>
          </p:nvSpPr>
          <p:spPr>
            <a:xfrm>
              <a:off x="9760591" y="59619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D39A77-8B58-66F8-C82E-E08CC477BFCC}"/>
                </a:ext>
              </a:extLst>
            </p:cNvPr>
            <p:cNvSpPr/>
            <p:nvPr/>
          </p:nvSpPr>
          <p:spPr>
            <a:xfrm>
              <a:off x="8530905" y="262378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623727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444861-87E8-8040-CFB1-854C5CF4769A}"/>
              </a:ext>
            </a:extLst>
          </p:cNvPr>
          <p:cNvSpPr/>
          <p:nvPr/>
        </p:nvSpPr>
        <p:spPr>
          <a:xfrm>
            <a:off x="8918895" y="2152619"/>
            <a:ext cx="1683391" cy="1719970"/>
          </a:xfrm>
          <a:prstGeom prst="rect">
            <a:avLst/>
          </a:prstGeom>
          <a:solidFill>
            <a:srgbClr val="597F91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D29E46-E776-64AC-772A-B12E0B83A1D4}"/>
              </a:ext>
            </a:extLst>
          </p:cNvPr>
          <p:cNvGrpSpPr/>
          <p:nvPr/>
        </p:nvGrpSpPr>
        <p:grpSpPr>
          <a:xfrm>
            <a:off x="8530905" y="98834"/>
            <a:ext cx="3556057" cy="2226294"/>
            <a:chOff x="8530905" y="89869"/>
            <a:chExt cx="3556057" cy="222629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8FD8F6-C918-9EA1-2BEE-35232B182C51}"/>
                </a:ext>
              </a:extLst>
            </p:cNvPr>
            <p:cNvSpPr/>
            <p:nvPr/>
          </p:nvSpPr>
          <p:spPr>
            <a:xfrm>
              <a:off x="10403571" y="89869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E08DA5-F25E-1AA0-5E69-C6D7DEF66513}"/>
                </a:ext>
              </a:extLst>
            </p:cNvPr>
            <p:cNvSpPr/>
            <p:nvPr/>
          </p:nvSpPr>
          <p:spPr>
            <a:xfrm>
              <a:off x="9760591" y="59619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F3640B-362E-A98A-BE34-374EAF38A44E}"/>
                </a:ext>
              </a:extLst>
            </p:cNvPr>
            <p:cNvSpPr/>
            <p:nvPr/>
          </p:nvSpPr>
          <p:spPr>
            <a:xfrm>
              <a:off x="8530905" y="262378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06ED6E-F9B7-7441-8360-597A5D6F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88" y="735741"/>
            <a:ext cx="7068824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Avenir Book" panose="02000503020000020003" pitchFamily="2" charset="0"/>
              </a:rPr>
              <a:t>How HR can help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671A4-D747-A653-2D33-5202BDEB1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466" y="5462464"/>
            <a:ext cx="1371600" cy="1206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1F288-5644-A547-2D2B-8804D2FA85F4}"/>
              </a:ext>
            </a:extLst>
          </p:cNvPr>
          <p:cNvSpPr txBox="1"/>
          <p:nvPr/>
        </p:nvSpPr>
        <p:spPr>
          <a:xfrm>
            <a:off x="848486" y="2079276"/>
            <a:ext cx="75220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Be a champion for the value exchange</a:t>
            </a:r>
            <a:br>
              <a:rPr lang="en-US" sz="2800" dirty="0">
                <a:latin typeface="Avenir Book" panose="02000503020000020003" pitchFamily="2" charset="0"/>
              </a:rPr>
            </a:br>
            <a:endParaRPr lang="en-US" sz="28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Ensure policies and practices effectively support and grow salaries</a:t>
            </a:r>
            <a:br>
              <a:rPr lang="en-US" sz="2800" dirty="0">
                <a:latin typeface="Avenir Book" panose="02000503020000020003" pitchFamily="2" charset="0"/>
              </a:rPr>
            </a:br>
            <a:endParaRPr lang="en-US" sz="28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Provide training and support to managers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Teach managers how to handle tough conversations with professionalism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Help them understand the comp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1279D3-00F5-C3B5-1653-B425E4811C0B}"/>
              </a:ext>
            </a:extLst>
          </p:cNvPr>
          <p:cNvSpPr/>
          <p:nvPr/>
        </p:nvSpPr>
        <p:spPr>
          <a:xfrm>
            <a:off x="10308970" y="2831452"/>
            <a:ext cx="1683391" cy="1719970"/>
          </a:xfrm>
          <a:prstGeom prst="rect">
            <a:avLst/>
          </a:prstGeom>
          <a:noFill/>
          <a:ln>
            <a:solidFill>
              <a:srgbClr val="597F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6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CC776-B2F7-F530-8697-6CE2506E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Who We Are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20ECC6-940E-1650-80F1-CAA3B0C14273}"/>
              </a:ext>
            </a:extLst>
          </p:cNvPr>
          <p:cNvGrpSpPr/>
          <p:nvPr/>
        </p:nvGrpSpPr>
        <p:grpSpPr>
          <a:xfrm>
            <a:off x="5347200" y="1640614"/>
            <a:ext cx="6656844" cy="3941685"/>
            <a:chOff x="5385932" y="1971299"/>
            <a:chExt cx="6323930" cy="3616971"/>
          </a:xfrm>
        </p:grpSpPr>
        <p:pic>
          <p:nvPicPr>
            <p:cNvPr id="5" name="Picture 4" descr="Usa Political Map Clip Art at Clker.com - vector clip art online, royalty  free &amp; public domain">
              <a:extLst>
                <a:ext uri="{FF2B5EF4-FFF2-40B4-BE49-F238E27FC236}">
                  <a16:creationId xmlns:a16="http://schemas.microsoft.com/office/drawing/2014/main" id="{A48BA54C-32E3-7329-A6A8-C15B2D7DD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5932" y="1994170"/>
              <a:ext cx="6323930" cy="359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Map Pin PNGs for Free Download">
              <a:extLst>
                <a:ext uri="{FF2B5EF4-FFF2-40B4-BE49-F238E27FC236}">
                  <a16:creationId xmlns:a16="http://schemas.microsoft.com/office/drawing/2014/main" id="{65329EB9-BA6E-8F4A-3170-1A93334D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7336" y="4044142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Map Pin PNGs for Free Download">
              <a:extLst>
                <a:ext uri="{FF2B5EF4-FFF2-40B4-BE49-F238E27FC236}">
                  <a16:creationId xmlns:a16="http://schemas.microsoft.com/office/drawing/2014/main" id="{F5935E06-1FAF-D040-4F4E-AB2F730C3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0395" y="3898668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Map Pin PNGs for Free Download">
              <a:extLst>
                <a:ext uri="{FF2B5EF4-FFF2-40B4-BE49-F238E27FC236}">
                  <a16:creationId xmlns:a16="http://schemas.microsoft.com/office/drawing/2014/main" id="{A685F10E-5ECE-B71E-6775-E84D27DA9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925" y="3967249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Map Pin PNGs for Free Download">
              <a:extLst>
                <a:ext uri="{FF2B5EF4-FFF2-40B4-BE49-F238E27FC236}">
                  <a16:creationId xmlns:a16="http://schemas.microsoft.com/office/drawing/2014/main" id="{7A363688-FB4F-011A-5E94-AA53308FF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593" y="4274820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Map Pin PNGs for Free Download">
              <a:extLst>
                <a:ext uri="{FF2B5EF4-FFF2-40B4-BE49-F238E27FC236}">
                  <a16:creationId xmlns:a16="http://schemas.microsoft.com/office/drawing/2014/main" id="{C98B73BB-CCAE-09B3-6B74-4B42556C5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200" y="3870192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Map Pin PNGs for Free Download">
              <a:extLst>
                <a:ext uri="{FF2B5EF4-FFF2-40B4-BE49-F238E27FC236}">
                  <a16:creationId xmlns:a16="http://schemas.microsoft.com/office/drawing/2014/main" id="{0F8CF831-C3CA-ED51-E0E9-459F498B7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319" y="4197927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Map Pin PNGs for Free Download">
              <a:extLst>
                <a:ext uri="{FF2B5EF4-FFF2-40B4-BE49-F238E27FC236}">
                  <a16:creationId xmlns:a16="http://schemas.microsoft.com/office/drawing/2014/main" id="{4ACABAB1-E46B-5EC6-81B8-3265F6B28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309" y="3032760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Map Pin PNGs for Free Download">
              <a:extLst>
                <a:ext uri="{FF2B5EF4-FFF2-40B4-BE49-F238E27FC236}">
                  <a16:creationId xmlns:a16="http://schemas.microsoft.com/office/drawing/2014/main" id="{471B16DD-C854-FA31-7B71-75F22AB07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606" y="3352107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Map Pin PNGs for Free Download">
              <a:extLst>
                <a:ext uri="{FF2B5EF4-FFF2-40B4-BE49-F238E27FC236}">
                  <a16:creationId xmlns:a16="http://schemas.microsoft.com/office/drawing/2014/main" id="{B81CF704-19C1-A437-CBF4-F71023E45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2162" y="3439389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Map Pin PNGs for Free Download">
              <a:extLst>
                <a:ext uri="{FF2B5EF4-FFF2-40B4-BE49-F238E27FC236}">
                  <a16:creationId xmlns:a16="http://schemas.microsoft.com/office/drawing/2014/main" id="{11371331-FE33-9F40-BEFF-91FC06C09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9257" y="3662012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 Pin PNGs for Free Download">
              <a:extLst>
                <a:ext uri="{FF2B5EF4-FFF2-40B4-BE49-F238E27FC236}">
                  <a16:creationId xmlns:a16="http://schemas.microsoft.com/office/drawing/2014/main" id="{78F6ECDA-AF43-2C32-4C82-239809BEE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7635" y="2570998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Map Pin PNGs for Free Download">
              <a:extLst>
                <a:ext uri="{FF2B5EF4-FFF2-40B4-BE49-F238E27FC236}">
                  <a16:creationId xmlns:a16="http://schemas.microsoft.com/office/drawing/2014/main" id="{A2ED0771-22E5-3510-A16A-4E0FCAE79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3938" y="4757284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Map Pin PNGs for Free Download">
              <a:extLst>
                <a:ext uri="{FF2B5EF4-FFF2-40B4-BE49-F238E27FC236}">
                  <a16:creationId xmlns:a16="http://schemas.microsoft.com/office/drawing/2014/main" id="{B64C7AE8-2838-C9D4-7EBB-6421C872D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4249" y="2573278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Map Pin PNGs for Free Download">
              <a:extLst>
                <a:ext uri="{FF2B5EF4-FFF2-40B4-BE49-F238E27FC236}">
                  <a16:creationId xmlns:a16="http://schemas.microsoft.com/office/drawing/2014/main" id="{65FC8873-5277-86A8-DB7B-CF614BF41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7414" y="2176549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Map Pin PNGs for Free Download">
              <a:extLst>
                <a:ext uri="{FF2B5EF4-FFF2-40B4-BE49-F238E27FC236}">
                  <a16:creationId xmlns:a16="http://schemas.microsoft.com/office/drawing/2014/main" id="{2D4D9021-AC21-82AC-E856-EF57DA031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3428" y="2037110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Map Pin PNGs for Free Download">
              <a:extLst>
                <a:ext uri="{FF2B5EF4-FFF2-40B4-BE49-F238E27FC236}">
                  <a16:creationId xmlns:a16="http://schemas.microsoft.com/office/drawing/2014/main" id="{51888041-3A7C-EEA8-E628-DD8A41EF1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8958" y="2124392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Map Pin PNGs for Free Download">
              <a:extLst>
                <a:ext uri="{FF2B5EF4-FFF2-40B4-BE49-F238E27FC236}">
                  <a16:creationId xmlns:a16="http://schemas.microsoft.com/office/drawing/2014/main" id="{4B039993-AE83-96CE-3055-49D6035E4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6882" y="3853565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Map Pin PNGs for Free Download">
              <a:extLst>
                <a:ext uri="{FF2B5EF4-FFF2-40B4-BE49-F238E27FC236}">
                  <a16:creationId xmlns:a16="http://schemas.microsoft.com/office/drawing/2014/main" id="{55ED91C1-8571-2D21-5D43-356266015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8784" y="2800004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Map Pin PNGs for Free Download">
              <a:extLst>
                <a:ext uri="{FF2B5EF4-FFF2-40B4-BE49-F238E27FC236}">
                  <a16:creationId xmlns:a16="http://schemas.microsoft.com/office/drawing/2014/main" id="{9448C75C-655C-CBC5-EF40-7946AD5E2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6861" y="4556758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Map Pin PNGs for Free Download">
              <a:extLst>
                <a:ext uri="{FF2B5EF4-FFF2-40B4-BE49-F238E27FC236}">
                  <a16:creationId xmlns:a16="http://schemas.microsoft.com/office/drawing/2014/main" id="{05B4403A-40CF-E238-0F6C-DF872947A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5724" y="2654530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Map Pin PNGs for Free Download">
              <a:extLst>
                <a:ext uri="{FF2B5EF4-FFF2-40B4-BE49-F238E27FC236}">
                  <a16:creationId xmlns:a16="http://schemas.microsoft.com/office/drawing/2014/main" id="{13865C37-CB0E-A129-149C-992AC2BA7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4700" y="2955867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 descr="Map Pin PNGs for Free Download">
              <a:extLst>
                <a:ext uri="{FF2B5EF4-FFF2-40B4-BE49-F238E27FC236}">
                  <a16:creationId xmlns:a16="http://schemas.microsoft.com/office/drawing/2014/main" id="{4D3EB9E8-776C-8E2C-97E5-3463EB992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0806" y="3922146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Map Pin PNGs for Free Download">
              <a:extLst>
                <a:ext uri="{FF2B5EF4-FFF2-40B4-BE49-F238E27FC236}">
                  <a16:creationId xmlns:a16="http://schemas.microsoft.com/office/drawing/2014/main" id="{3B2C95C5-BBA1-C01A-916F-6E919B20D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0819" y="2865118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Map Pin PNGs for Free Download">
              <a:extLst>
                <a:ext uri="{FF2B5EF4-FFF2-40B4-BE49-F238E27FC236}">
                  <a16:creationId xmlns:a16="http://schemas.microsoft.com/office/drawing/2014/main" id="{E11EA12D-8AB4-DBC9-82B9-EE9D4C1695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9946" y="2055811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Map Pin PNGs for Free Download">
              <a:extLst>
                <a:ext uri="{FF2B5EF4-FFF2-40B4-BE49-F238E27FC236}">
                  <a16:creationId xmlns:a16="http://schemas.microsoft.com/office/drawing/2014/main" id="{F4BE7DDD-7855-05F3-6C92-D00A962E7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547" y="1971299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Map Pin PNGs for Free Download">
              <a:extLst>
                <a:ext uri="{FF2B5EF4-FFF2-40B4-BE49-F238E27FC236}">
                  <a16:creationId xmlns:a16="http://schemas.microsoft.com/office/drawing/2014/main" id="{D8447967-54AD-0BFA-F286-FB23471E2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45" y="4333008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Map Pin PNGs for Free Download">
              <a:extLst>
                <a:ext uri="{FF2B5EF4-FFF2-40B4-BE49-F238E27FC236}">
                  <a16:creationId xmlns:a16="http://schemas.microsoft.com/office/drawing/2014/main" id="{D5A85932-14D4-12CB-3B9B-A70C9BF24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8337" y="2919842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Map Pin PNGs for Free Download">
              <a:extLst>
                <a:ext uri="{FF2B5EF4-FFF2-40B4-BE49-F238E27FC236}">
                  <a16:creationId xmlns:a16="http://schemas.microsoft.com/office/drawing/2014/main" id="{6A498E9F-F53C-E8FB-B4F2-1DE030BED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8998" y="4911069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Map Pin PNGs for Free Download">
              <a:extLst>
                <a:ext uri="{FF2B5EF4-FFF2-40B4-BE49-F238E27FC236}">
                  <a16:creationId xmlns:a16="http://schemas.microsoft.com/office/drawing/2014/main" id="{F9CCF498-285A-31DD-AB53-B90ED4489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1022" y="2797922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Map Pin PNGs for Free Download">
              <a:extLst>
                <a:ext uri="{FF2B5EF4-FFF2-40B4-BE49-F238E27FC236}">
                  <a16:creationId xmlns:a16="http://schemas.microsoft.com/office/drawing/2014/main" id="{D235901B-BBC2-C932-B114-8D310ED80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860" y="3837979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Map Pin PNGs for Free Download">
              <a:extLst>
                <a:ext uri="{FF2B5EF4-FFF2-40B4-BE49-F238E27FC236}">
                  <a16:creationId xmlns:a16="http://schemas.microsoft.com/office/drawing/2014/main" id="{DE193127-778F-4309-FC46-DB6A308485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6955" y="3741416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8" descr="Map Pin PNGs for Free Download">
              <a:extLst>
                <a:ext uri="{FF2B5EF4-FFF2-40B4-BE49-F238E27FC236}">
                  <a16:creationId xmlns:a16="http://schemas.microsoft.com/office/drawing/2014/main" id="{B4EE0EE9-9C00-48A1-2254-18C64D883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725" y="2209596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Map Pin PNGs for Free Download">
              <a:extLst>
                <a:ext uri="{FF2B5EF4-FFF2-40B4-BE49-F238E27FC236}">
                  <a16:creationId xmlns:a16="http://schemas.microsoft.com/office/drawing/2014/main" id="{F4A2BF77-725A-C842-9B64-F5D0E46CE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6898" y="3930457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Map Pin PNGs for Free Download">
              <a:extLst>
                <a:ext uri="{FF2B5EF4-FFF2-40B4-BE49-F238E27FC236}">
                  <a16:creationId xmlns:a16="http://schemas.microsoft.com/office/drawing/2014/main" id="{5C6828F7-D0F6-AC63-43AC-D9C3399AB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6245" y="3828009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Map Pin PNGs for Free Download">
              <a:extLst>
                <a:ext uri="{FF2B5EF4-FFF2-40B4-BE49-F238E27FC236}">
                  <a16:creationId xmlns:a16="http://schemas.microsoft.com/office/drawing/2014/main" id="{9EE57ABC-7F8B-4681-1A52-40684BBC9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233" y="4066160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Map Pin PNGs for Free Download">
              <a:extLst>
                <a:ext uri="{FF2B5EF4-FFF2-40B4-BE49-F238E27FC236}">
                  <a16:creationId xmlns:a16="http://schemas.microsoft.com/office/drawing/2014/main" id="{3F400C0B-D1BA-62BA-DE64-A7161154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3660" y="4021590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 descr="Map Pin PNGs for Free Download">
              <a:extLst>
                <a:ext uri="{FF2B5EF4-FFF2-40B4-BE49-F238E27FC236}">
                  <a16:creationId xmlns:a16="http://schemas.microsoft.com/office/drawing/2014/main" id="{314E2F0C-AC24-FCA5-7604-C21B745C6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8187" y="3032759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Map Pin PNGs for Free Download">
              <a:extLst>
                <a:ext uri="{FF2B5EF4-FFF2-40B4-BE49-F238E27FC236}">
                  <a16:creationId xmlns:a16="http://schemas.microsoft.com/office/drawing/2014/main" id="{1EC89834-5850-0467-8B3E-12FE0AC26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748" y="2936614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8" descr="Map Pin PNGs for Free Download">
              <a:extLst>
                <a:ext uri="{FF2B5EF4-FFF2-40B4-BE49-F238E27FC236}">
                  <a16:creationId xmlns:a16="http://schemas.microsoft.com/office/drawing/2014/main" id="{1CC5B807-26C5-DC30-E184-C14B895E63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6202" y="3318856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 descr="Map Pin PNGs for Free Download">
              <a:extLst>
                <a:ext uri="{FF2B5EF4-FFF2-40B4-BE49-F238E27FC236}">
                  <a16:creationId xmlns:a16="http://schemas.microsoft.com/office/drawing/2014/main" id="{C08D3F57-B82F-027D-DF49-A70F2F379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0368" y="3768970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Map Pin PNGs for Free Download">
              <a:extLst>
                <a:ext uri="{FF2B5EF4-FFF2-40B4-BE49-F238E27FC236}">
                  <a16:creationId xmlns:a16="http://schemas.microsoft.com/office/drawing/2014/main" id="{D6090811-651D-01B8-4BF4-A4F09A7D4D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562" y="3591789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Map Pin PNGs for Free Download">
              <a:extLst>
                <a:ext uri="{FF2B5EF4-FFF2-40B4-BE49-F238E27FC236}">
                  <a16:creationId xmlns:a16="http://schemas.microsoft.com/office/drawing/2014/main" id="{81D9C4C5-9177-EB75-BB34-BD82C5E10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532" y="3674224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8" descr="Map Pin PNGs for Free Download">
              <a:extLst>
                <a:ext uri="{FF2B5EF4-FFF2-40B4-BE49-F238E27FC236}">
                  <a16:creationId xmlns:a16="http://schemas.microsoft.com/office/drawing/2014/main" id="{B45486F6-1AFA-EB54-FE69-C5ED351F7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0406" y="3487188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8" descr="Map Pin PNGs for Free Download">
              <a:extLst>
                <a:ext uri="{FF2B5EF4-FFF2-40B4-BE49-F238E27FC236}">
                  <a16:creationId xmlns:a16="http://schemas.microsoft.com/office/drawing/2014/main" id="{2A46AA67-209F-6FBE-DC37-C88D0FB99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285" y="3219448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Map Pin PNGs for Free Download">
              <a:extLst>
                <a:ext uri="{FF2B5EF4-FFF2-40B4-BE49-F238E27FC236}">
                  <a16:creationId xmlns:a16="http://schemas.microsoft.com/office/drawing/2014/main" id="{870996D4-85FE-8A22-B976-BE28A6D5B6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3427" y="3586951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Map Pin PNGs for Free Download">
              <a:extLst>
                <a:ext uri="{FF2B5EF4-FFF2-40B4-BE49-F238E27FC236}">
                  <a16:creationId xmlns:a16="http://schemas.microsoft.com/office/drawing/2014/main" id="{E85603C9-C5FE-46F4-5DF3-C5FABB4EBF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3626" y="3718238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8" descr="Map Pin PNGs for Free Download">
              <a:extLst>
                <a:ext uri="{FF2B5EF4-FFF2-40B4-BE49-F238E27FC236}">
                  <a16:creationId xmlns:a16="http://schemas.microsoft.com/office/drawing/2014/main" id="{9F5AACDC-2BFE-7C72-C6F9-0A4A7804A5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7436" y="3540181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8" descr="Map Pin PNGs for Free Download">
              <a:extLst>
                <a:ext uri="{FF2B5EF4-FFF2-40B4-BE49-F238E27FC236}">
                  <a16:creationId xmlns:a16="http://schemas.microsoft.com/office/drawing/2014/main" id="{44956E2E-06EB-670F-8B4B-7FD067244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8278" y="3967248"/>
              <a:ext cx="106119" cy="15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Picture 8" descr="Map Pin PNGs for Free Download">
            <a:extLst>
              <a:ext uri="{FF2B5EF4-FFF2-40B4-BE49-F238E27FC236}">
                <a16:creationId xmlns:a16="http://schemas.microsoft.com/office/drawing/2014/main" id="{C85004EC-934F-1092-63B0-BC77A3B61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73" y="1621262"/>
            <a:ext cx="111705" cy="1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Map Pin PNGs for Free Download">
            <a:extLst>
              <a:ext uri="{FF2B5EF4-FFF2-40B4-BE49-F238E27FC236}">
                <a16:creationId xmlns:a16="http://schemas.microsoft.com/office/drawing/2014/main" id="{36E640BA-CBEC-C3E2-4D8A-17FD21861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2155" y="3570442"/>
            <a:ext cx="104654" cy="15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Map Pin PNGs for Free Download">
            <a:extLst>
              <a:ext uri="{FF2B5EF4-FFF2-40B4-BE49-F238E27FC236}">
                <a16:creationId xmlns:a16="http://schemas.microsoft.com/office/drawing/2014/main" id="{DE16452A-4B1C-3ECB-AA69-A0B59019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48" y="4499347"/>
            <a:ext cx="111705" cy="1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Map Pin PNGs for Free Download">
            <a:extLst>
              <a:ext uri="{FF2B5EF4-FFF2-40B4-BE49-F238E27FC236}">
                <a16:creationId xmlns:a16="http://schemas.microsoft.com/office/drawing/2014/main" id="{9EAC191C-4DE3-E47D-B1D8-5F7C0023A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11" y="4141160"/>
            <a:ext cx="111705" cy="1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Map Pin PNGs for Free Download">
            <a:extLst>
              <a:ext uri="{FF2B5EF4-FFF2-40B4-BE49-F238E27FC236}">
                <a16:creationId xmlns:a16="http://schemas.microsoft.com/office/drawing/2014/main" id="{8363D7D8-8F4D-3AA0-687C-35124083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509" y="2393097"/>
            <a:ext cx="111705" cy="1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Map Pin PNGs for Free Download">
            <a:extLst>
              <a:ext uri="{FF2B5EF4-FFF2-40B4-BE49-F238E27FC236}">
                <a16:creationId xmlns:a16="http://schemas.microsoft.com/office/drawing/2014/main" id="{C9514304-94C8-4DE3-F93D-CD98E1F0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820" y="3751498"/>
            <a:ext cx="111705" cy="1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Map Pin PNGs for Free Download">
            <a:extLst>
              <a:ext uri="{FF2B5EF4-FFF2-40B4-BE49-F238E27FC236}">
                <a16:creationId xmlns:a16="http://schemas.microsoft.com/office/drawing/2014/main" id="{21E9F8F9-26F3-99A4-87E2-B04D97847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656" y="3997563"/>
            <a:ext cx="111705" cy="1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Map Pin PNGs for Free Download">
            <a:extLst>
              <a:ext uri="{FF2B5EF4-FFF2-40B4-BE49-F238E27FC236}">
                <a16:creationId xmlns:a16="http://schemas.microsoft.com/office/drawing/2014/main" id="{426A9D93-EB98-1727-9850-317D86177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81" y="4008071"/>
            <a:ext cx="111705" cy="1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Map Pin PNGs for Free Download">
            <a:extLst>
              <a:ext uri="{FF2B5EF4-FFF2-40B4-BE49-F238E27FC236}">
                <a16:creationId xmlns:a16="http://schemas.microsoft.com/office/drawing/2014/main" id="{845199DC-1112-79CF-5A45-A0426DF4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143" y="2667902"/>
            <a:ext cx="111705" cy="1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Map Pin PNGs for Free Download">
            <a:extLst>
              <a:ext uri="{FF2B5EF4-FFF2-40B4-BE49-F238E27FC236}">
                <a16:creationId xmlns:a16="http://schemas.microsoft.com/office/drawing/2014/main" id="{AE545DB4-4F94-F15D-0653-359972B0B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583" y="2426508"/>
            <a:ext cx="111705" cy="1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Map Pin PNGs for Free Download">
            <a:extLst>
              <a:ext uri="{FF2B5EF4-FFF2-40B4-BE49-F238E27FC236}">
                <a16:creationId xmlns:a16="http://schemas.microsoft.com/office/drawing/2014/main" id="{F70BA29F-597B-C0CA-BAB1-35AD0B0EF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952" y="4173578"/>
            <a:ext cx="111705" cy="1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Map Pin PNGs for Free Download">
            <a:extLst>
              <a:ext uri="{FF2B5EF4-FFF2-40B4-BE49-F238E27FC236}">
                <a16:creationId xmlns:a16="http://schemas.microsoft.com/office/drawing/2014/main" id="{6324C944-F13A-A9B0-5EAB-6171FEEEC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304" y="2243791"/>
            <a:ext cx="111705" cy="1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6E534-CF0D-72E4-E23E-2C1996F3E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56" y="5455863"/>
            <a:ext cx="1371600" cy="12065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2277F9C-0119-E34C-341A-8187C8A83F1B}"/>
              </a:ext>
            </a:extLst>
          </p:cNvPr>
          <p:cNvSpPr txBox="1"/>
          <p:nvPr/>
        </p:nvSpPr>
        <p:spPr>
          <a:xfrm>
            <a:off x="893765" y="1642183"/>
            <a:ext cx="44978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  <a:t>We are a native-owned consulting firm, specializing in compensation for tribes and tribal entities. We were established in 1998 in Albuquerque, New Mexico </a:t>
            </a:r>
            <a:b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</a:br>
            <a: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  <a:t>and have become the foremost compensation experts in </a:t>
            </a:r>
            <a:b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</a:br>
            <a:r>
              <a:rPr lang="en-US" sz="2400" dirty="0">
                <a:latin typeface="Avenir Book" panose="02000503020000020003" pitchFamily="2" charset="0"/>
                <a:cs typeface="Arial" panose="020B0604020202020204" pitchFamily="34" charset="0"/>
              </a:rPr>
              <a:t>Indian Country. </a:t>
            </a:r>
          </a:p>
        </p:txBody>
      </p:sp>
      <p:pic>
        <p:nvPicPr>
          <p:cNvPr id="67" name="Picture 66" descr="Map Pin PNGs for Free Download">
            <a:extLst>
              <a:ext uri="{FF2B5EF4-FFF2-40B4-BE49-F238E27FC236}">
                <a16:creationId xmlns:a16="http://schemas.microsoft.com/office/drawing/2014/main" id="{941DF37F-491C-CCA2-D533-FFDF7D864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87" y="4259790"/>
            <a:ext cx="111705" cy="1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Map Pin PNGs for Free Download">
            <a:extLst>
              <a:ext uri="{FF2B5EF4-FFF2-40B4-BE49-F238E27FC236}">
                <a16:creationId xmlns:a16="http://schemas.microsoft.com/office/drawing/2014/main" id="{D4487DC5-951E-6C48-A8ED-319A4AD91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083" y="3943135"/>
            <a:ext cx="111705" cy="1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79409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57110-DCF0-AEB8-3BAF-64909168D88C}"/>
              </a:ext>
            </a:extLst>
          </p:cNvPr>
          <p:cNvSpPr txBox="1">
            <a:spLocks/>
          </p:cNvSpPr>
          <p:nvPr/>
        </p:nvSpPr>
        <p:spPr>
          <a:xfrm>
            <a:off x="710772" y="2207845"/>
            <a:ext cx="7068824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venir Book" panose="02000503020000020003" pitchFamily="2" charset="0"/>
              </a:rPr>
              <a:t>Support </a:t>
            </a:r>
          </a:p>
          <a:p>
            <a:r>
              <a:rPr lang="en-US" sz="4800" b="1" dirty="0">
                <a:latin typeface="Avenir Book" panose="02000503020000020003" pitchFamily="2" charset="0"/>
              </a:rPr>
              <a:t>Alignment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3D35B881-94CF-9CA6-4382-42AA63C4B0BE}"/>
              </a:ext>
            </a:extLst>
          </p:cNvPr>
          <p:cNvSpPr/>
          <p:nvPr/>
        </p:nvSpPr>
        <p:spPr>
          <a:xfrm rot="10800000">
            <a:off x="3914504" y="353786"/>
            <a:ext cx="4985656" cy="6150428"/>
          </a:xfrm>
          <a:prstGeom prst="downArrow">
            <a:avLst/>
          </a:prstGeom>
          <a:gradFill flip="none" rotWithShape="1">
            <a:gsLst>
              <a:gs pos="0">
                <a:srgbClr val="597F91">
                  <a:tint val="66000"/>
                  <a:satMod val="160000"/>
                </a:srgbClr>
              </a:gs>
              <a:gs pos="50000">
                <a:srgbClr val="597F91">
                  <a:tint val="44500"/>
                  <a:satMod val="160000"/>
                </a:srgbClr>
              </a:gs>
              <a:gs pos="100000">
                <a:srgbClr val="597F9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38B77-EF77-0E74-EBDD-EE3801E64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46" y="5489896"/>
            <a:ext cx="1371600" cy="1206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E66D4-3CAD-7CDB-73D9-B1BE2499D198}"/>
              </a:ext>
            </a:extLst>
          </p:cNvPr>
          <p:cNvSpPr txBox="1"/>
          <p:nvPr/>
        </p:nvSpPr>
        <p:spPr>
          <a:xfrm>
            <a:off x="4453450" y="2128878"/>
            <a:ext cx="233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Budget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CC1FE-2AF3-CC5C-27EB-685371F02916}"/>
              </a:ext>
            </a:extLst>
          </p:cNvPr>
          <p:cNvSpPr txBox="1"/>
          <p:nvPr/>
        </p:nvSpPr>
        <p:spPr>
          <a:xfrm>
            <a:off x="6159894" y="1744002"/>
            <a:ext cx="233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Policies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0551C-8FBE-4643-6471-5F9B26469E26}"/>
              </a:ext>
            </a:extLst>
          </p:cNvPr>
          <p:cNvSpPr txBox="1"/>
          <p:nvPr/>
        </p:nvSpPr>
        <p:spPr>
          <a:xfrm>
            <a:off x="5545184" y="3156650"/>
            <a:ext cx="233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Practices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AE6A8-CECD-ECF3-AF5C-FB0FD473B5CA}"/>
              </a:ext>
            </a:extLst>
          </p:cNvPr>
          <p:cNvSpPr txBox="1"/>
          <p:nvPr/>
        </p:nvSpPr>
        <p:spPr>
          <a:xfrm>
            <a:off x="4914248" y="4184422"/>
            <a:ext cx="2334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Salary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F92A0D-BB73-0A0E-7935-90961CBEF320}"/>
              </a:ext>
            </a:extLst>
          </p:cNvPr>
          <p:cNvSpPr txBox="1"/>
          <p:nvPr/>
        </p:nvSpPr>
        <p:spPr>
          <a:xfrm>
            <a:off x="5620948" y="5643081"/>
            <a:ext cx="233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Equity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FFE175-1B93-081A-3E32-D97E97AF9D21}"/>
              </a:ext>
            </a:extLst>
          </p:cNvPr>
          <p:cNvCxnSpPr>
            <a:cxnSpLocks/>
          </p:cNvCxnSpPr>
          <p:nvPr/>
        </p:nvCxnSpPr>
        <p:spPr>
          <a:xfrm flipV="1">
            <a:off x="7249244" y="1170432"/>
            <a:ext cx="530352" cy="557274"/>
          </a:xfrm>
          <a:prstGeom prst="straightConnector1">
            <a:avLst/>
          </a:prstGeom>
          <a:ln w="38100">
            <a:solidFill>
              <a:srgbClr val="3B55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F2749A-6DD2-1D9F-5213-C17141FD5ACB}"/>
              </a:ext>
            </a:extLst>
          </p:cNvPr>
          <p:cNvCxnSpPr>
            <a:cxnSpLocks/>
          </p:cNvCxnSpPr>
          <p:nvPr/>
        </p:nvCxnSpPr>
        <p:spPr>
          <a:xfrm flipH="1" flipV="1">
            <a:off x="4914248" y="3959352"/>
            <a:ext cx="862350" cy="255984"/>
          </a:xfrm>
          <a:prstGeom prst="straightConnector1">
            <a:avLst/>
          </a:prstGeom>
          <a:ln w="38100">
            <a:solidFill>
              <a:srgbClr val="3B55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29F34E-3C5F-8C86-3FFC-320514F3C16E}"/>
              </a:ext>
            </a:extLst>
          </p:cNvPr>
          <p:cNvCxnSpPr>
            <a:cxnSpLocks/>
          </p:cNvCxnSpPr>
          <p:nvPr/>
        </p:nvCxnSpPr>
        <p:spPr>
          <a:xfrm>
            <a:off x="6712682" y="3117922"/>
            <a:ext cx="1167498" cy="146486"/>
          </a:xfrm>
          <a:prstGeom prst="straightConnector1">
            <a:avLst/>
          </a:prstGeom>
          <a:ln w="38100">
            <a:solidFill>
              <a:srgbClr val="3B55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2745E0-484B-1BA0-E1BC-AE6530D8C775}"/>
              </a:ext>
            </a:extLst>
          </p:cNvPr>
          <p:cNvCxnSpPr>
            <a:cxnSpLocks/>
          </p:cNvCxnSpPr>
          <p:nvPr/>
        </p:nvCxnSpPr>
        <p:spPr>
          <a:xfrm flipH="1" flipV="1">
            <a:off x="5038344" y="1527048"/>
            <a:ext cx="622974" cy="601830"/>
          </a:xfrm>
          <a:prstGeom prst="straightConnector1">
            <a:avLst/>
          </a:prstGeom>
          <a:ln w="38100">
            <a:solidFill>
              <a:srgbClr val="3B55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0742861-4826-27FF-A20D-1A6AD55D66C8}"/>
              </a:ext>
            </a:extLst>
          </p:cNvPr>
          <p:cNvCxnSpPr>
            <a:cxnSpLocks/>
          </p:cNvCxnSpPr>
          <p:nvPr/>
        </p:nvCxnSpPr>
        <p:spPr>
          <a:xfrm flipV="1">
            <a:off x="6933776" y="5394960"/>
            <a:ext cx="946404" cy="248121"/>
          </a:xfrm>
          <a:prstGeom prst="straightConnector1">
            <a:avLst/>
          </a:prstGeom>
          <a:ln w="38100">
            <a:solidFill>
              <a:srgbClr val="3B55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2D0438-CA5A-6D4C-CE95-C1509215FFDB}"/>
              </a:ext>
            </a:extLst>
          </p:cNvPr>
          <p:cNvGrpSpPr/>
          <p:nvPr/>
        </p:nvGrpSpPr>
        <p:grpSpPr>
          <a:xfrm>
            <a:off x="8530905" y="98834"/>
            <a:ext cx="3556057" cy="2226294"/>
            <a:chOff x="8530905" y="89869"/>
            <a:chExt cx="3556057" cy="222629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B119FD9-1A34-DDD4-C056-6ED156619318}"/>
                </a:ext>
              </a:extLst>
            </p:cNvPr>
            <p:cNvSpPr/>
            <p:nvPr/>
          </p:nvSpPr>
          <p:spPr>
            <a:xfrm>
              <a:off x="10403571" y="89869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5645C3E-9AF3-9243-67E7-6039F5EEC8DF}"/>
                </a:ext>
              </a:extLst>
            </p:cNvPr>
            <p:cNvSpPr/>
            <p:nvPr/>
          </p:nvSpPr>
          <p:spPr>
            <a:xfrm>
              <a:off x="9760591" y="59619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5EB24-D20E-AA48-59F0-8FE53E9485B9}"/>
                </a:ext>
              </a:extLst>
            </p:cNvPr>
            <p:cNvSpPr/>
            <p:nvPr/>
          </p:nvSpPr>
          <p:spPr>
            <a:xfrm>
              <a:off x="8530905" y="262378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274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57110-DCF0-AEB8-3BAF-64909168D88C}"/>
              </a:ext>
            </a:extLst>
          </p:cNvPr>
          <p:cNvSpPr txBox="1">
            <a:spLocks/>
          </p:cNvSpPr>
          <p:nvPr/>
        </p:nvSpPr>
        <p:spPr>
          <a:xfrm>
            <a:off x="710772" y="2207845"/>
            <a:ext cx="7068824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venir Book" panose="02000503020000020003" pitchFamily="2" charset="0"/>
              </a:rPr>
              <a:t>Support </a:t>
            </a:r>
          </a:p>
          <a:p>
            <a:r>
              <a:rPr lang="en-US" sz="4800" b="1" dirty="0">
                <a:latin typeface="Avenir Book" panose="02000503020000020003" pitchFamily="2" charset="0"/>
              </a:rPr>
              <a:t>Alignment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3D35B881-94CF-9CA6-4382-42AA63C4B0BE}"/>
              </a:ext>
            </a:extLst>
          </p:cNvPr>
          <p:cNvSpPr/>
          <p:nvPr/>
        </p:nvSpPr>
        <p:spPr>
          <a:xfrm rot="10800000">
            <a:off x="3914504" y="353786"/>
            <a:ext cx="4985656" cy="6150428"/>
          </a:xfrm>
          <a:prstGeom prst="downArrow">
            <a:avLst/>
          </a:prstGeom>
          <a:gradFill flip="none" rotWithShape="1">
            <a:gsLst>
              <a:gs pos="0">
                <a:srgbClr val="597F91">
                  <a:tint val="66000"/>
                  <a:satMod val="160000"/>
                </a:srgbClr>
              </a:gs>
              <a:gs pos="50000">
                <a:srgbClr val="597F91">
                  <a:tint val="44500"/>
                  <a:satMod val="160000"/>
                </a:srgbClr>
              </a:gs>
              <a:gs pos="100000">
                <a:srgbClr val="597F9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38B77-EF77-0E74-EBDD-EE3801E64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46" y="5489896"/>
            <a:ext cx="1371600" cy="1206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E66D4-3CAD-7CDB-73D9-B1BE2499D198}"/>
              </a:ext>
            </a:extLst>
          </p:cNvPr>
          <p:cNvSpPr txBox="1"/>
          <p:nvPr/>
        </p:nvSpPr>
        <p:spPr>
          <a:xfrm>
            <a:off x="4453450" y="2128878"/>
            <a:ext cx="233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Budget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CC1FE-2AF3-CC5C-27EB-685371F02916}"/>
              </a:ext>
            </a:extLst>
          </p:cNvPr>
          <p:cNvSpPr txBox="1"/>
          <p:nvPr/>
        </p:nvSpPr>
        <p:spPr>
          <a:xfrm>
            <a:off x="6159894" y="1744002"/>
            <a:ext cx="233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Policies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0551C-8FBE-4643-6471-5F9B26469E26}"/>
              </a:ext>
            </a:extLst>
          </p:cNvPr>
          <p:cNvSpPr txBox="1"/>
          <p:nvPr/>
        </p:nvSpPr>
        <p:spPr>
          <a:xfrm>
            <a:off x="5545184" y="3156650"/>
            <a:ext cx="233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Practices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AE6A8-CECD-ECF3-AF5C-FB0FD473B5CA}"/>
              </a:ext>
            </a:extLst>
          </p:cNvPr>
          <p:cNvSpPr txBox="1"/>
          <p:nvPr/>
        </p:nvSpPr>
        <p:spPr>
          <a:xfrm>
            <a:off x="4914248" y="4184422"/>
            <a:ext cx="2334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Salary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F92A0D-BB73-0A0E-7935-90961CBEF320}"/>
              </a:ext>
            </a:extLst>
          </p:cNvPr>
          <p:cNvSpPr txBox="1"/>
          <p:nvPr/>
        </p:nvSpPr>
        <p:spPr>
          <a:xfrm>
            <a:off x="5620948" y="5643081"/>
            <a:ext cx="233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Equity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FFE175-1B93-081A-3E32-D97E97AF9D21}"/>
              </a:ext>
            </a:extLst>
          </p:cNvPr>
          <p:cNvCxnSpPr>
            <a:cxnSpLocks/>
          </p:cNvCxnSpPr>
          <p:nvPr/>
        </p:nvCxnSpPr>
        <p:spPr>
          <a:xfrm flipV="1">
            <a:off x="7029788" y="1081221"/>
            <a:ext cx="0" cy="662781"/>
          </a:xfrm>
          <a:prstGeom prst="straightConnector1">
            <a:avLst/>
          </a:prstGeom>
          <a:ln w="38100">
            <a:solidFill>
              <a:srgbClr val="3B55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F2749A-6DD2-1D9F-5213-C17141FD5ACB}"/>
              </a:ext>
            </a:extLst>
          </p:cNvPr>
          <p:cNvCxnSpPr>
            <a:cxnSpLocks/>
          </p:cNvCxnSpPr>
          <p:nvPr/>
        </p:nvCxnSpPr>
        <p:spPr>
          <a:xfrm flipV="1">
            <a:off x="5776598" y="3679870"/>
            <a:ext cx="0" cy="535466"/>
          </a:xfrm>
          <a:prstGeom prst="straightConnector1">
            <a:avLst/>
          </a:prstGeom>
          <a:ln w="38100">
            <a:solidFill>
              <a:srgbClr val="3B55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29F34E-3C5F-8C86-3FFC-320514F3C16E}"/>
              </a:ext>
            </a:extLst>
          </p:cNvPr>
          <p:cNvCxnSpPr>
            <a:cxnSpLocks/>
          </p:cNvCxnSpPr>
          <p:nvPr/>
        </p:nvCxnSpPr>
        <p:spPr>
          <a:xfrm flipV="1">
            <a:off x="6712682" y="2438845"/>
            <a:ext cx="0" cy="679077"/>
          </a:xfrm>
          <a:prstGeom prst="straightConnector1">
            <a:avLst/>
          </a:prstGeom>
          <a:ln w="38100">
            <a:solidFill>
              <a:srgbClr val="3B55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2745E0-484B-1BA0-E1BC-AE6530D8C775}"/>
              </a:ext>
            </a:extLst>
          </p:cNvPr>
          <p:cNvCxnSpPr>
            <a:cxnSpLocks/>
          </p:cNvCxnSpPr>
          <p:nvPr/>
        </p:nvCxnSpPr>
        <p:spPr>
          <a:xfrm flipV="1">
            <a:off x="5661318" y="1435500"/>
            <a:ext cx="0" cy="693378"/>
          </a:xfrm>
          <a:prstGeom prst="straightConnector1">
            <a:avLst/>
          </a:prstGeom>
          <a:ln w="38100">
            <a:solidFill>
              <a:srgbClr val="3B55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0742861-4826-27FF-A20D-1A6AD55D66C8}"/>
              </a:ext>
            </a:extLst>
          </p:cNvPr>
          <p:cNvCxnSpPr>
            <a:cxnSpLocks/>
          </p:cNvCxnSpPr>
          <p:nvPr/>
        </p:nvCxnSpPr>
        <p:spPr>
          <a:xfrm flipV="1">
            <a:off x="6933776" y="5020056"/>
            <a:ext cx="0" cy="623025"/>
          </a:xfrm>
          <a:prstGeom prst="straightConnector1">
            <a:avLst/>
          </a:prstGeom>
          <a:ln w="38100">
            <a:solidFill>
              <a:srgbClr val="3B55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1C0B08-99F0-2B5F-FC79-F1BC2C510AFB}"/>
              </a:ext>
            </a:extLst>
          </p:cNvPr>
          <p:cNvGrpSpPr/>
          <p:nvPr/>
        </p:nvGrpSpPr>
        <p:grpSpPr>
          <a:xfrm>
            <a:off x="8530905" y="98834"/>
            <a:ext cx="3556057" cy="2226294"/>
            <a:chOff x="8530905" y="89869"/>
            <a:chExt cx="3556057" cy="222629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9EE8BF-24A4-9EFC-053B-61D9E07E177C}"/>
                </a:ext>
              </a:extLst>
            </p:cNvPr>
            <p:cNvSpPr/>
            <p:nvPr/>
          </p:nvSpPr>
          <p:spPr>
            <a:xfrm>
              <a:off x="10403571" y="89869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5B3FD91-C947-63DB-6A25-F07DE2FC6D13}"/>
                </a:ext>
              </a:extLst>
            </p:cNvPr>
            <p:cNvSpPr/>
            <p:nvPr/>
          </p:nvSpPr>
          <p:spPr>
            <a:xfrm>
              <a:off x="9760591" y="59619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C6E872D-4912-54AB-8811-B9593158B9E0}"/>
                </a:ext>
              </a:extLst>
            </p:cNvPr>
            <p:cNvSpPr/>
            <p:nvPr/>
          </p:nvSpPr>
          <p:spPr>
            <a:xfrm>
              <a:off x="8530905" y="262378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6182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1466-BB1B-1F86-32A0-5EC618FB7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311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Avenir Book" panose="02000503020000020003" pitchFamily="2" charset="0"/>
              </a:rPr>
              <a:t>Hold on. What do I do if my compensation system is off balance?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E88797-8B9C-FF6C-9E0E-60448BFBF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0200" y="5473349"/>
            <a:ext cx="1371600" cy="1206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101333B-93D5-D0EB-310A-CF4346C0CDAF}"/>
              </a:ext>
            </a:extLst>
          </p:cNvPr>
          <p:cNvGrpSpPr/>
          <p:nvPr/>
        </p:nvGrpSpPr>
        <p:grpSpPr>
          <a:xfrm>
            <a:off x="8530905" y="98834"/>
            <a:ext cx="3556057" cy="2226294"/>
            <a:chOff x="8530905" y="89869"/>
            <a:chExt cx="3556057" cy="222629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489B8-8179-176C-0A43-6A9EB223C7BD}"/>
                </a:ext>
              </a:extLst>
            </p:cNvPr>
            <p:cNvSpPr/>
            <p:nvPr/>
          </p:nvSpPr>
          <p:spPr>
            <a:xfrm>
              <a:off x="10403571" y="89869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6ACA92-842B-98E8-A36A-FB5618022DF4}"/>
                </a:ext>
              </a:extLst>
            </p:cNvPr>
            <p:cNvSpPr/>
            <p:nvPr/>
          </p:nvSpPr>
          <p:spPr>
            <a:xfrm>
              <a:off x="9760591" y="59619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C0C0CA-EBF9-0AA4-7947-4D8457D88267}"/>
                </a:ext>
              </a:extLst>
            </p:cNvPr>
            <p:cNvSpPr/>
            <p:nvPr/>
          </p:nvSpPr>
          <p:spPr>
            <a:xfrm>
              <a:off x="8530905" y="262378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F053561-919D-B297-191C-13C020E1FD63}"/>
              </a:ext>
            </a:extLst>
          </p:cNvPr>
          <p:cNvGrpSpPr/>
          <p:nvPr/>
        </p:nvGrpSpPr>
        <p:grpSpPr>
          <a:xfrm>
            <a:off x="67112" y="4267273"/>
            <a:ext cx="2822721" cy="2519630"/>
            <a:chOff x="67112" y="4267273"/>
            <a:chExt cx="2822721" cy="25196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071379-57AA-3E4C-CE4E-BA5F02C77B10}"/>
                </a:ext>
              </a:extLst>
            </p:cNvPr>
            <p:cNvSpPr/>
            <p:nvPr/>
          </p:nvSpPr>
          <p:spPr>
            <a:xfrm>
              <a:off x="67112" y="5066933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B070E1-8721-2F1A-0900-AEEE9D4BD917}"/>
                </a:ext>
              </a:extLst>
            </p:cNvPr>
            <p:cNvSpPr/>
            <p:nvPr/>
          </p:nvSpPr>
          <p:spPr>
            <a:xfrm>
              <a:off x="313189" y="426727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65228E-E145-DF52-9B95-41B21E7A9E4B}"/>
                </a:ext>
              </a:extLst>
            </p:cNvPr>
            <p:cNvSpPr/>
            <p:nvPr/>
          </p:nvSpPr>
          <p:spPr>
            <a:xfrm>
              <a:off x="1206442" y="4875652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614551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Understanding White Balance in Photography">
            <a:extLst>
              <a:ext uri="{FF2B5EF4-FFF2-40B4-BE49-F238E27FC236}">
                <a16:creationId xmlns:a16="http://schemas.microsoft.com/office/drawing/2014/main" id="{0CFAA2C9-BDC7-1683-2812-C42E3A910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4714" r="2434" b="104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F9C2BE-9577-509B-7C31-D1EF161CBC6A}"/>
              </a:ext>
            </a:extLst>
          </p:cNvPr>
          <p:cNvSpPr txBox="1"/>
          <p:nvPr/>
        </p:nvSpPr>
        <p:spPr>
          <a:xfrm>
            <a:off x="1110343" y="585748"/>
            <a:ext cx="10428514" cy="1754326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venir Book" panose="02000503020000020003" pitchFamily="2" charset="0"/>
              </a:rPr>
              <a:t>An effective compensation system balances an organization’s need to be externally competitive and internally consistent.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B0BFC5-87EE-EF9E-9E0E-3F67ED262FB4}"/>
              </a:ext>
            </a:extLst>
          </p:cNvPr>
          <p:cNvSpPr txBox="1"/>
          <p:nvPr/>
        </p:nvSpPr>
        <p:spPr>
          <a:xfrm>
            <a:off x="1664095" y="2655760"/>
            <a:ext cx="4040020" cy="3416320"/>
          </a:xfrm>
          <a:prstGeom prst="rect">
            <a:avLst/>
          </a:prstGeom>
          <a:solidFill>
            <a:srgbClr val="FFFFFF">
              <a:alpha val="52941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venir Book" panose="02000503020000020003" pitchFamily="2" charset="0"/>
              </a:rPr>
              <a:t>Attract and retain optimal talent</a:t>
            </a:r>
          </a:p>
          <a:p>
            <a:pPr algn="ctr"/>
            <a:endParaRPr lang="en-US" sz="2400" b="1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Avenir Book" panose="02000503020000020003" pitchFamily="2" charset="0"/>
              </a:rPr>
              <a:t>Offer competitive wages aligned with market expectations</a:t>
            </a:r>
          </a:p>
          <a:p>
            <a:pPr algn="ctr"/>
            <a:endParaRPr lang="en-US" sz="2400" b="1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Avenir Book" panose="02000503020000020003" pitchFamily="2" charset="0"/>
              </a:rPr>
              <a:t>Comply with relevant laws and regulations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59141-44D9-D8D0-31DB-AB8284C4051F}"/>
              </a:ext>
            </a:extLst>
          </p:cNvPr>
          <p:cNvSpPr txBox="1"/>
          <p:nvPr/>
        </p:nvSpPr>
        <p:spPr>
          <a:xfrm>
            <a:off x="6773142" y="2655760"/>
            <a:ext cx="4349831" cy="3416320"/>
          </a:xfrm>
          <a:prstGeom prst="rect">
            <a:avLst/>
          </a:prstGeom>
          <a:solidFill>
            <a:srgbClr val="FFFFFF">
              <a:alpha val="52941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venir Book" panose="02000503020000020003" pitchFamily="2" charset="0"/>
              </a:rPr>
              <a:t>Align with internal culture and organizational values</a:t>
            </a:r>
          </a:p>
          <a:p>
            <a:pPr algn="ctr"/>
            <a:endParaRPr lang="en-US" sz="2400" b="1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Avenir Book" panose="02000503020000020003" pitchFamily="2" charset="0"/>
              </a:rPr>
              <a:t>Be easily understood and administered</a:t>
            </a:r>
          </a:p>
          <a:p>
            <a:pPr algn="ctr"/>
            <a:endParaRPr lang="en-US" sz="2400" b="1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Avenir Book" panose="02000503020000020003" pitchFamily="2" charset="0"/>
              </a:rPr>
              <a:t>Be cost effective</a:t>
            </a:r>
          </a:p>
          <a:p>
            <a:pPr algn="ctr"/>
            <a:endParaRPr lang="en-US" sz="2400" b="1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Avenir Book" panose="02000503020000020003" pitchFamily="2" charset="0"/>
              </a:rPr>
              <a:t>Be fair and equitable</a:t>
            </a:r>
          </a:p>
        </p:txBody>
      </p:sp>
    </p:spTree>
    <p:extLst>
      <p:ext uri="{BB962C8B-B14F-4D97-AF65-F5344CB8AC3E}">
        <p14:creationId xmlns:p14="http://schemas.microsoft.com/office/powerpoint/2010/main" val="4190584331"/>
      </p:ext>
    </p:extLst>
  </p:cSld>
  <p:clrMapOvr>
    <a:masterClrMapping/>
  </p:clrMapOvr>
  <p:transition spd="slow"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1466-BB1B-1F86-32A0-5EC618FB7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0" y="6136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venir Book" panose="02000503020000020003" pitchFamily="2" charset="0"/>
              </a:rPr>
              <a:t>Let’s keep talking.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C38503-EBDF-5AF3-505D-9C0D1F267E03}"/>
              </a:ext>
            </a:extLst>
          </p:cNvPr>
          <p:cNvGrpSpPr/>
          <p:nvPr/>
        </p:nvGrpSpPr>
        <p:grpSpPr>
          <a:xfrm>
            <a:off x="8530905" y="98834"/>
            <a:ext cx="3556057" cy="2226294"/>
            <a:chOff x="8530905" y="89869"/>
            <a:chExt cx="3556057" cy="22262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4B4E6C-E43E-5636-0DF1-B47A4ACEECB2}"/>
                </a:ext>
              </a:extLst>
            </p:cNvPr>
            <p:cNvSpPr/>
            <p:nvPr/>
          </p:nvSpPr>
          <p:spPr>
            <a:xfrm>
              <a:off x="10403571" y="89869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78A2E4-8DD0-5F29-0A03-C2DEC9ED0AB8}"/>
                </a:ext>
              </a:extLst>
            </p:cNvPr>
            <p:cNvSpPr/>
            <p:nvPr/>
          </p:nvSpPr>
          <p:spPr>
            <a:xfrm>
              <a:off x="9760591" y="59619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C0A6CC-20E2-5B5E-0FE6-BCDCC8C3C3C2}"/>
                </a:ext>
              </a:extLst>
            </p:cNvPr>
            <p:cNvSpPr/>
            <p:nvPr/>
          </p:nvSpPr>
          <p:spPr>
            <a:xfrm>
              <a:off x="8530905" y="262378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12CB1B-DBDA-8293-CEF0-A4E6F3028209}"/>
              </a:ext>
            </a:extLst>
          </p:cNvPr>
          <p:cNvGrpSpPr/>
          <p:nvPr/>
        </p:nvGrpSpPr>
        <p:grpSpPr>
          <a:xfrm>
            <a:off x="4833598" y="2109222"/>
            <a:ext cx="2527370" cy="3879843"/>
            <a:chOff x="8948399" y="1586709"/>
            <a:chExt cx="2527370" cy="387984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4606E5D-F9FE-93C7-F15A-199B15152851}"/>
                </a:ext>
              </a:extLst>
            </p:cNvPr>
            <p:cNvSpPr/>
            <p:nvPr/>
          </p:nvSpPr>
          <p:spPr>
            <a:xfrm>
              <a:off x="9025545" y="1586709"/>
              <a:ext cx="2373079" cy="3879843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2732A44-956A-8F10-408B-6520064DE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8" t="1653" r="1" b="7348"/>
            <a:stretch/>
          </p:blipFill>
          <p:spPr bwMode="auto">
            <a:xfrm>
              <a:off x="9198334" y="1771556"/>
              <a:ext cx="2027500" cy="211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915A92-7F48-BF26-2AFE-E3DBF73AB930}"/>
                </a:ext>
              </a:extLst>
            </p:cNvPr>
            <p:cNvSpPr txBox="1"/>
            <p:nvPr/>
          </p:nvSpPr>
          <p:spPr>
            <a:xfrm>
              <a:off x="8948399" y="4075254"/>
              <a:ext cx="25273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Stacie Jackson</a:t>
              </a:r>
            </a:p>
            <a:p>
              <a:pPr algn="ctr"/>
              <a:endParaRPr lang="en-US" dirty="0">
                <a:latin typeface="Avenir Book" panose="02000503020000020003" pitchFamily="2" charset="0"/>
              </a:endParaRPr>
            </a:p>
            <a:p>
              <a:pPr algn="ctr"/>
              <a:r>
                <a:rPr lang="en-US" dirty="0" err="1">
                  <a:latin typeface="Avenir Book" panose="02000503020000020003" pitchFamily="2" charset="0"/>
                </a:rPr>
                <a:t>stacie@valliant.com</a:t>
              </a:r>
              <a:endParaRPr lang="en-US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EE37879-9C73-2897-38EC-4D28C1F34FA1}"/>
              </a:ext>
            </a:extLst>
          </p:cNvPr>
          <p:cNvGrpSpPr/>
          <p:nvPr/>
        </p:nvGrpSpPr>
        <p:grpSpPr>
          <a:xfrm>
            <a:off x="7499024" y="2109222"/>
            <a:ext cx="2527370" cy="3879843"/>
            <a:chOff x="5788987" y="2143802"/>
            <a:chExt cx="2527370" cy="387984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C731DEB-8591-F161-1426-F14DC36E7576}"/>
                </a:ext>
              </a:extLst>
            </p:cNvPr>
            <p:cNvSpPr/>
            <p:nvPr/>
          </p:nvSpPr>
          <p:spPr>
            <a:xfrm>
              <a:off x="5891435" y="2143802"/>
              <a:ext cx="2373079" cy="3879843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9D7D339-E5AE-7874-0547-C3B670E97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0094" y="2409977"/>
              <a:ext cx="2095759" cy="184349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0E4C6D-9213-B13E-130A-13F16F872D98}"/>
                </a:ext>
              </a:extLst>
            </p:cNvPr>
            <p:cNvSpPr txBox="1"/>
            <p:nvPr/>
          </p:nvSpPr>
          <p:spPr>
            <a:xfrm>
              <a:off x="5788987" y="4550615"/>
              <a:ext cx="25273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  <a:hlinkClick r:id="rId5"/>
                </a:rPr>
                <a:t>https://valliant.com</a:t>
              </a:r>
              <a:r>
                <a:rPr lang="en-US" dirty="0">
                  <a:latin typeface="Avenir Book" panose="02000503020000020003" pitchFamily="2" charset="0"/>
                </a:rPr>
                <a:t> </a:t>
              </a:r>
            </a:p>
            <a:p>
              <a:pPr algn="ctr"/>
              <a:endParaRPr lang="en-US" dirty="0">
                <a:latin typeface="Avenir Book" panose="02000503020000020003" pitchFamily="2" charset="0"/>
              </a:endParaRPr>
            </a:p>
            <a:p>
              <a:pPr algn="ctr"/>
              <a:r>
                <a:rPr lang="en-US" dirty="0">
                  <a:latin typeface="Avenir Book" panose="02000503020000020003" pitchFamily="2" charset="0"/>
                </a:rPr>
                <a:t>505-246-8798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389373-1292-BD7E-3839-9CB43D0A5C42}"/>
              </a:ext>
            </a:extLst>
          </p:cNvPr>
          <p:cNvGrpSpPr/>
          <p:nvPr/>
        </p:nvGrpSpPr>
        <p:grpSpPr>
          <a:xfrm>
            <a:off x="67112" y="4267273"/>
            <a:ext cx="2822721" cy="2519630"/>
            <a:chOff x="67112" y="4267273"/>
            <a:chExt cx="2822721" cy="251963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D15AA9A-A661-CC9F-05E3-9B0677795F7E}"/>
                </a:ext>
              </a:extLst>
            </p:cNvPr>
            <p:cNvSpPr/>
            <p:nvPr/>
          </p:nvSpPr>
          <p:spPr>
            <a:xfrm>
              <a:off x="67112" y="5066933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55E929C-F854-A2F0-C7A3-327E6B2A34FA}"/>
                </a:ext>
              </a:extLst>
            </p:cNvPr>
            <p:cNvSpPr/>
            <p:nvPr/>
          </p:nvSpPr>
          <p:spPr>
            <a:xfrm>
              <a:off x="313189" y="426727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8E85A5-9ADF-7F92-02C1-D00B57C967B5}"/>
                </a:ext>
              </a:extLst>
            </p:cNvPr>
            <p:cNvSpPr/>
            <p:nvPr/>
          </p:nvSpPr>
          <p:spPr>
            <a:xfrm>
              <a:off x="1206442" y="4875652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B00D3A-9D92-E929-5025-F29022C49B01}"/>
              </a:ext>
            </a:extLst>
          </p:cNvPr>
          <p:cNvGrpSpPr/>
          <p:nvPr/>
        </p:nvGrpSpPr>
        <p:grpSpPr>
          <a:xfrm>
            <a:off x="2332080" y="2109223"/>
            <a:ext cx="2373079" cy="3879843"/>
            <a:chOff x="6446881" y="1586710"/>
            <a:chExt cx="2373079" cy="387984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97EF42-8AC7-89E4-DBEE-E724A80DBDDD}"/>
                </a:ext>
              </a:extLst>
            </p:cNvPr>
            <p:cNvSpPr/>
            <p:nvPr/>
          </p:nvSpPr>
          <p:spPr>
            <a:xfrm>
              <a:off x="6446881" y="1586710"/>
              <a:ext cx="2373079" cy="3879843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B5332EBF-D3EC-FCE1-B551-498F948574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2" b="6258"/>
            <a:stretch/>
          </p:blipFill>
          <p:spPr bwMode="auto">
            <a:xfrm>
              <a:off x="6629091" y="1771557"/>
              <a:ext cx="2008657" cy="211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014D5F-A41C-F91E-1010-0E2FE268D553}"/>
                </a:ext>
              </a:extLst>
            </p:cNvPr>
            <p:cNvSpPr txBox="1"/>
            <p:nvPr/>
          </p:nvSpPr>
          <p:spPr>
            <a:xfrm>
              <a:off x="6472526" y="4075254"/>
              <a:ext cx="23217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Kim </a:t>
              </a:r>
              <a:r>
                <a:rPr lang="en-US" dirty="0" err="1">
                  <a:latin typeface="Avenir Book" panose="02000503020000020003" pitchFamily="2" charset="0"/>
                </a:rPr>
                <a:t>DeFilippis</a:t>
              </a:r>
              <a:endParaRPr lang="en-US" dirty="0">
                <a:latin typeface="Avenir Book" panose="02000503020000020003" pitchFamily="2" charset="0"/>
              </a:endParaRPr>
            </a:p>
            <a:p>
              <a:pPr algn="ctr"/>
              <a:endParaRPr lang="en-US" dirty="0">
                <a:latin typeface="Avenir Book" panose="02000503020000020003" pitchFamily="2" charset="0"/>
              </a:endParaRPr>
            </a:p>
            <a:p>
              <a:pPr algn="ctr"/>
              <a:r>
                <a:rPr lang="en-US" dirty="0" err="1">
                  <a:latin typeface="Avenir Book" panose="02000503020000020003" pitchFamily="2" charset="0"/>
                </a:rPr>
                <a:t>kim@valliant.com</a:t>
              </a:r>
              <a:endParaRPr lang="en-US" dirty="0">
                <a:latin typeface="Avenir Book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82633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CC776-B2F7-F530-8697-6CE2506E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739" y="320082"/>
            <a:ext cx="6786283" cy="1325563"/>
          </a:xfrm>
        </p:spPr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Valliant Consulting Group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C9C8C95-28B7-3573-FBB8-C184989D4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35" y="5651500"/>
            <a:ext cx="1371600" cy="1206500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D7016032-8260-4E64-9B50-907C5CC47E7E}"/>
              </a:ext>
            </a:extLst>
          </p:cNvPr>
          <p:cNvGrpSpPr/>
          <p:nvPr/>
        </p:nvGrpSpPr>
        <p:grpSpPr>
          <a:xfrm>
            <a:off x="1159016" y="1586710"/>
            <a:ext cx="2373079" cy="4116474"/>
            <a:chOff x="1159016" y="1586710"/>
            <a:chExt cx="2373079" cy="411647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6ABFB63-BDBB-DE60-C985-3501912E9455}"/>
                </a:ext>
              </a:extLst>
            </p:cNvPr>
            <p:cNvSpPr/>
            <p:nvPr/>
          </p:nvSpPr>
          <p:spPr>
            <a:xfrm>
              <a:off x="1159016" y="1586710"/>
              <a:ext cx="2373079" cy="4116474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9D772F7A-F769-71F7-A0C4-738FA32C3B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23"/>
            <a:stretch/>
          </p:blipFill>
          <p:spPr bwMode="auto">
            <a:xfrm>
              <a:off x="1281953" y="1736184"/>
              <a:ext cx="2079812" cy="207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B903F22-6814-3D49-56B9-762BEAF8F970}"/>
                </a:ext>
              </a:extLst>
            </p:cNvPr>
            <p:cNvSpPr txBox="1"/>
            <p:nvPr/>
          </p:nvSpPr>
          <p:spPr>
            <a:xfrm>
              <a:off x="1160966" y="3919326"/>
              <a:ext cx="232178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Mike Canfield</a:t>
              </a:r>
            </a:p>
            <a:p>
              <a:pPr algn="ctr"/>
              <a:endParaRPr lang="en-US" dirty="0">
                <a:latin typeface="Avenir Book" panose="02000503020000020003" pitchFamily="2" charset="0"/>
              </a:endParaRPr>
            </a:p>
            <a:p>
              <a:pPr algn="ctr"/>
              <a:r>
                <a:rPr lang="en-US" dirty="0">
                  <a:latin typeface="Avenir Book" panose="02000503020000020003" pitchFamily="2" charset="0"/>
                </a:rPr>
                <a:t>President and Member of Laguna Pueblo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327EF23-6723-53F8-EA4E-2177CA77D26A}"/>
              </a:ext>
            </a:extLst>
          </p:cNvPr>
          <p:cNvGrpSpPr/>
          <p:nvPr/>
        </p:nvGrpSpPr>
        <p:grpSpPr>
          <a:xfrm>
            <a:off x="3777302" y="1586708"/>
            <a:ext cx="2373079" cy="4116476"/>
            <a:chOff x="3777302" y="1586708"/>
            <a:chExt cx="2373079" cy="4116476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8B85198-ACB2-72E0-56B0-647DDD9CFC22}"/>
                </a:ext>
              </a:extLst>
            </p:cNvPr>
            <p:cNvSpPr/>
            <p:nvPr/>
          </p:nvSpPr>
          <p:spPr>
            <a:xfrm>
              <a:off x="3777302" y="1586708"/>
              <a:ext cx="2373079" cy="4116476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8">
              <a:extLst>
                <a:ext uri="{FF2B5EF4-FFF2-40B4-BE49-F238E27FC236}">
                  <a16:creationId xmlns:a16="http://schemas.microsoft.com/office/drawing/2014/main" id="{13FFC2A6-23DC-6461-3108-31E3A65099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81" b="5093"/>
            <a:stretch/>
          </p:blipFill>
          <p:spPr bwMode="auto">
            <a:xfrm>
              <a:off x="3925979" y="1736184"/>
              <a:ext cx="2075727" cy="207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614E69A-F1A0-914D-1B05-4677719A7CE6}"/>
                </a:ext>
              </a:extLst>
            </p:cNvPr>
            <p:cNvSpPr txBox="1"/>
            <p:nvPr/>
          </p:nvSpPr>
          <p:spPr>
            <a:xfrm>
              <a:off x="3777302" y="3924792"/>
              <a:ext cx="23217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Kelly </a:t>
              </a:r>
              <a:r>
                <a:rPr lang="en-US" dirty="0" err="1">
                  <a:latin typeface="Avenir Book" panose="02000503020000020003" pitchFamily="2" charset="0"/>
                </a:rPr>
                <a:t>Steingreaber</a:t>
              </a:r>
              <a:endParaRPr lang="en-US" dirty="0">
                <a:latin typeface="Avenir Book" panose="02000503020000020003" pitchFamily="2" charset="0"/>
              </a:endParaRPr>
            </a:p>
            <a:p>
              <a:pPr algn="ctr"/>
              <a:endParaRPr lang="en-US" dirty="0">
                <a:latin typeface="Avenir Book" panose="02000503020000020003" pitchFamily="2" charset="0"/>
              </a:endParaRPr>
            </a:p>
            <a:p>
              <a:pPr algn="ctr"/>
              <a:r>
                <a:rPr lang="en-US" dirty="0">
                  <a:latin typeface="Avenir Book" panose="02000503020000020003" pitchFamily="2" charset="0"/>
                </a:rPr>
                <a:t>Vice President of Operations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CDAC66-E963-70A0-B1B8-E2B9E6119CAF}"/>
              </a:ext>
            </a:extLst>
          </p:cNvPr>
          <p:cNvGrpSpPr/>
          <p:nvPr/>
        </p:nvGrpSpPr>
        <p:grpSpPr>
          <a:xfrm>
            <a:off x="6446881" y="1586710"/>
            <a:ext cx="2373079" cy="4116476"/>
            <a:chOff x="6446881" y="1586710"/>
            <a:chExt cx="2373079" cy="411647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7D90C4B-7AA9-DD5E-3A7D-44FA57ED9DA4}"/>
                </a:ext>
              </a:extLst>
            </p:cNvPr>
            <p:cNvSpPr/>
            <p:nvPr/>
          </p:nvSpPr>
          <p:spPr>
            <a:xfrm>
              <a:off x="6446881" y="1586710"/>
              <a:ext cx="2373079" cy="4116476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10">
              <a:extLst>
                <a:ext uri="{FF2B5EF4-FFF2-40B4-BE49-F238E27FC236}">
                  <a16:creationId xmlns:a16="http://schemas.microsoft.com/office/drawing/2014/main" id="{3F920027-3362-83AD-4B75-4637777E62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2" b="6258"/>
            <a:stretch/>
          </p:blipFill>
          <p:spPr bwMode="auto">
            <a:xfrm>
              <a:off x="6629091" y="1771557"/>
              <a:ext cx="2008657" cy="211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0C5D217-B518-5C4E-7D6C-87565009B8D7}"/>
                </a:ext>
              </a:extLst>
            </p:cNvPr>
            <p:cNvSpPr txBox="1"/>
            <p:nvPr/>
          </p:nvSpPr>
          <p:spPr>
            <a:xfrm>
              <a:off x="6472526" y="3924792"/>
              <a:ext cx="23217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Kim </a:t>
              </a:r>
              <a:r>
                <a:rPr lang="en-US" dirty="0" err="1">
                  <a:latin typeface="Avenir Book" panose="02000503020000020003" pitchFamily="2" charset="0"/>
                </a:rPr>
                <a:t>DeFilippis</a:t>
              </a:r>
              <a:endParaRPr lang="en-US" dirty="0">
                <a:latin typeface="Avenir Book" panose="02000503020000020003" pitchFamily="2" charset="0"/>
              </a:endParaRPr>
            </a:p>
            <a:p>
              <a:pPr algn="ctr"/>
              <a:endParaRPr lang="en-US" dirty="0">
                <a:latin typeface="Avenir Book" panose="02000503020000020003" pitchFamily="2" charset="0"/>
              </a:endParaRPr>
            </a:p>
            <a:p>
              <a:pPr algn="ctr"/>
              <a:r>
                <a:rPr lang="en-US" dirty="0">
                  <a:latin typeface="Avenir Book" panose="02000503020000020003" pitchFamily="2" charset="0"/>
                </a:rPr>
                <a:t>Project Director and HR Consultant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386F099-D73B-C046-D320-40CD58A0B0CE}"/>
              </a:ext>
            </a:extLst>
          </p:cNvPr>
          <p:cNvGrpSpPr/>
          <p:nvPr/>
        </p:nvGrpSpPr>
        <p:grpSpPr>
          <a:xfrm>
            <a:off x="8948399" y="1586709"/>
            <a:ext cx="2527370" cy="4116477"/>
            <a:chOff x="8948399" y="1586709"/>
            <a:chExt cx="2527370" cy="4116477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FFF2B37-9A05-3FAD-D649-A9CF9A719BD1}"/>
                </a:ext>
              </a:extLst>
            </p:cNvPr>
            <p:cNvSpPr/>
            <p:nvPr/>
          </p:nvSpPr>
          <p:spPr>
            <a:xfrm>
              <a:off x="9025545" y="1586709"/>
              <a:ext cx="2373079" cy="4116477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1592F6-73B1-1482-CFC7-1981F541F4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8" t="1653" r="1" b="7348"/>
            <a:stretch/>
          </p:blipFill>
          <p:spPr bwMode="auto">
            <a:xfrm>
              <a:off x="9198334" y="1771556"/>
              <a:ext cx="2027500" cy="211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C0ACFC4-1D22-9B36-E96B-CFDD6A71C9A7}"/>
                </a:ext>
              </a:extLst>
            </p:cNvPr>
            <p:cNvSpPr txBox="1"/>
            <p:nvPr/>
          </p:nvSpPr>
          <p:spPr>
            <a:xfrm>
              <a:off x="8948399" y="3948860"/>
              <a:ext cx="252737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Stacie Jackson</a:t>
              </a:r>
            </a:p>
            <a:p>
              <a:pPr algn="ctr"/>
              <a:endParaRPr lang="en-US" dirty="0">
                <a:latin typeface="Avenir Book" panose="02000503020000020003" pitchFamily="2" charset="0"/>
              </a:endParaRPr>
            </a:p>
            <a:p>
              <a:pPr algn="ctr"/>
              <a:r>
                <a:rPr lang="en-US" dirty="0">
                  <a:latin typeface="Avenir Book" panose="02000503020000020003" pitchFamily="2" charset="0"/>
                </a:rPr>
                <a:t>Senior Compensation Consultant &amp; Certified Compensation Professional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961257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ED88-E1C9-52CE-9C8D-A32D9538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400" y="2649978"/>
            <a:ext cx="7522129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venir Book" panose="02000503020000020003" pitchFamily="2" charset="0"/>
              </a:rPr>
              <a:t>Pay Matters.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A8534D-8F71-11DF-115B-5394154BF1F5}"/>
              </a:ext>
            </a:extLst>
          </p:cNvPr>
          <p:cNvGrpSpPr/>
          <p:nvPr/>
        </p:nvGrpSpPr>
        <p:grpSpPr>
          <a:xfrm>
            <a:off x="67112" y="4267273"/>
            <a:ext cx="2822721" cy="2519630"/>
            <a:chOff x="67112" y="4267273"/>
            <a:chExt cx="2822721" cy="25196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ECCB6C-F776-4F6E-DA2F-CA7E5889B61A}"/>
                </a:ext>
              </a:extLst>
            </p:cNvPr>
            <p:cNvSpPr/>
            <p:nvPr/>
          </p:nvSpPr>
          <p:spPr>
            <a:xfrm>
              <a:off x="67112" y="5066933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0B7CC2D-B47B-4550-04FB-A98CDFF30761}"/>
                </a:ext>
              </a:extLst>
            </p:cNvPr>
            <p:cNvSpPr/>
            <p:nvPr/>
          </p:nvSpPr>
          <p:spPr>
            <a:xfrm>
              <a:off x="313189" y="426727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B28784-C65C-E2EE-4276-806994D37797}"/>
                </a:ext>
              </a:extLst>
            </p:cNvPr>
            <p:cNvSpPr/>
            <p:nvPr/>
          </p:nvSpPr>
          <p:spPr>
            <a:xfrm>
              <a:off x="1206442" y="4875652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5DD760-58F5-337E-1744-95714F870F3F}"/>
              </a:ext>
            </a:extLst>
          </p:cNvPr>
          <p:cNvGrpSpPr/>
          <p:nvPr/>
        </p:nvGrpSpPr>
        <p:grpSpPr>
          <a:xfrm>
            <a:off x="8530905" y="89869"/>
            <a:ext cx="3556057" cy="2226294"/>
            <a:chOff x="8530905" y="89869"/>
            <a:chExt cx="3556057" cy="222629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359055-B9F5-AE39-BB68-AF5975C856AB}"/>
                </a:ext>
              </a:extLst>
            </p:cNvPr>
            <p:cNvSpPr/>
            <p:nvPr/>
          </p:nvSpPr>
          <p:spPr>
            <a:xfrm>
              <a:off x="10403571" y="89869"/>
              <a:ext cx="1683391" cy="1719970"/>
            </a:xfrm>
            <a:prstGeom prst="rect">
              <a:avLst/>
            </a:prstGeom>
            <a:gradFill flip="none" rotWithShape="1">
              <a:gsLst>
                <a:gs pos="0">
                  <a:srgbClr val="597F91">
                    <a:tint val="66000"/>
                    <a:satMod val="160000"/>
                  </a:srgbClr>
                </a:gs>
                <a:gs pos="50000">
                  <a:srgbClr val="597F91">
                    <a:tint val="44500"/>
                    <a:satMod val="160000"/>
                  </a:srgbClr>
                </a:gs>
                <a:gs pos="100000">
                  <a:srgbClr val="597F91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6B1D05-4048-FFB8-EF46-C554F2B1E83C}"/>
                </a:ext>
              </a:extLst>
            </p:cNvPr>
            <p:cNvSpPr/>
            <p:nvPr/>
          </p:nvSpPr>
          <p:spPr>
            <a:xfrm>
              <a:off x="9760591" y="596193"/>
              <a:ext cx="1683391" cy="1719970"/>
            </a:xfrm>
            <a:prstGeom prst="rect">
              <a:avLst/>
            </a:prstGeom>
            <a:solidFill>
              <a:srgbClr val="597F91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77EDF6-9EF3-16B5-48FC-8F019F6BE962}"/>
                </a:ext>
              </a:extLst>
            </p:cNvPr>
            <p:cNvSpPr/>
            <p:nvPr/>
          </p:nvSpPr>
          <p:spPr>
            <a:xfrm>
              <a:off x="8530905" y="262378"/>
              <a:ext cx="1683391" cy="1719970"/>
            </a:xfrm>
            <a:prstGeom prst="rect">
              <a:avLst/>
            </a:prstGeom>
            <a:noFill/>
            <a:ln>
              <a:solidFill>
                <a:srgbClr val="597F9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DE9B55F-9CAC-A70F-68B0-1B1EB0F1C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7211" y="5513834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ED88-E1C9-52CE-9C8D-A32D9538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00" y="2667935"/>
            <a:ext cx="6123964" cy="1325563"/>
          </a:xfrm>
        </p:spPr>
        <p:txBody>
          <a:bodyPr>
            <a:noAutofit/>
          </a:bodyPr>
          <a:lstStyle/>
          <a:p>
            <a:r>
              <a:rPr lang="en-US" sz="7200" dirty="0">
                <a:latin typeface="Avenir Book" panose="02000503020000020003" pitchFamily="2" charset="0"/>
              </a:rPr>
              <a:t>To Employers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72DA48-A02B-1745-2991-1C2FCD738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62" y="5443115"/>
            <a:ext cx="1371600" cy="1206500"/>
          </a:xfrm>
          <a:prstGeom prst="rect">
            <a:avLst/>
          </a:prstGeom>
        </p:spPr>
      </p:pic>
      <p:pic>
        <p:nvPicPr>
          <p:cNvPr id="4" name="Picture 2" descr="How To Onboard A New Employee | ShareAble For Hires">
            <a:extLst>
              <a:ext uri="{FF2B5EF4-FFF2-40B4-BE49-F238E27FC236}">
                <a16:creationId xmlns:a16="http://schemas.microsoft.com/office/drawing/2014/main" id="{ADB780A2-C79C-9C68-1F81-3DDCF0BA2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7789178" y="2302776"/>
            <a:ext cx="2060078" cy="206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ere Hiring Sign Stock Photo - Download Image Now - Help Wanted Sign,  Recruitment, Sign - iStock">
            <a:extLst>
              <a:ext uri="{FF2B5EF4-FFF2-40B4-BE49-F238E27FC236}">
                <a16:creationId xmlns:a16="http://schemas.microsoft.com/office/drawing/2014/main" id="{A54725A3-9ABD-D352-CC82-E5C5FBC1C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7789178" y="4550447"/>
            <a:ext cx="2055883" cy="20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ooking at Budgeting | LA Financial">
            <a:extLst>
              <a:ext uri="{FF2B5EF4-FFF2-40B4-BE49-F238E27FC236}">
                <a16:creationId xmlns:a16="http://schemas.microsoft.com/office/drawing/2014/main" id="{3DDFCF6F-2F56-9A6A-94CA-8C8EDE854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r="22779"/>
          <a:stretch/>
        </p:blipFill>
        <p:spPr bwMode="auto">
          <a:xfrm>
            <a:off x="9961635" y="2302776"/>
            <a:ext cx="2055883" cy="20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mployee Engagement vs Employee Experience - BPM">
            <a:extLst>
              <a:ext uri="{FF2B5EF4-FFF2-40B4-BE49-F238E27FC236}">
                <a16:creationId xmlns:a16="http://schemas.microsoft.com/office/drawing/2014/main" id="{0D227EE8-445D-7938-2C15-4DA27D155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1" r="7179"/>
          <a:stretch/>
        </p:blipFill>
        <p:spPr bwMode="auto">
          <a:xfrm>
            <a:off x="9961635" y="4555224"/>
            <a:ext cx="2055883" cy="20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ow Anonymous Is That Employee Satisfaction Survey?">
            <a:extLst>
              <a:ext uri="{FF2B5EF4-FFF2-40B4-BE49-F238E27FC236}">
                <a16:creationId xmlns:a16="http://schemas.microsoft.com/office/drawing/2014/main" id="{C11DC263-4BC7-61B6-696D-C77C01DA7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t="-64" r="34192" b="64"/>
          <a:stretch/>
        </p:blipFill>
        <p:spPr bwMode="auto">
          <a:xfrm>
            <a:off x="5616721" y="4550446"/>
            <a:ext cx="2055883" cy="20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rporate Budget: Need and Significance - Centre for Public Policy Research  (CPPR)">
            <a:extLst>
              <a:ext uri="{FF2B5EF4-FFF2-40B4-BE49-F238E27FC236}">
                <a16:creationId xmlns:a16="http://schemas.microsoft.com/office/drawing/2014/main" id="{CB94D6FC-5BF5-2E5A-F2C8-BCEA86828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" r="45787"/>
          <a:stretch/>
        </p:blipFill>
        <p:spPr bwMode="auto">
          <a:xfrm>
            <a:off x="7789178" y="148902"/>
            <a:ext cx="2060077" cy="206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Employee Happiness | The Happiness Index">
            <a:extLst>
              <a:ext uri="{FF2B5EF4-FFF2-40B4-BE49-F238E27FC236}">
                <a16:creationId xmlns:a16="http://schemas.microsoft.com/office/drawing/2014/main" id="{23A3C4F1-C81B-2DDE-CA26-40A6E77E9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9957440" y="153096"/>
            <a:ext cx="2055883" cy="20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Exit Interviews - BeyondHR">
            <a:extLst>
              <a:ext uri="{FF2B5EF4-FFF2-40B4-BE49-F238E27FC236}">
                <a16:creationId xmlns:a16="http://schemas.microsoft.com/office/drawing/2014/main" id="{4E632C56-BE06-47E1-377A-8F5E26BDC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2" r="9132"/>
          <a:stretch/>
        </p:blipFill>
        <p:spPr bwMode="auto">
          <a:xfrm>
            <a:off x="5672911" y="148902"/>
            <a:ext cx="2060077" cy="206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29804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ED88-E1C9-52CE-9C8D-A32D9538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484" y="2537771"/>
            <a:ext cx="5900260" cy="1782456"/>
          </a:xfrm>
        </p:spPr>
        <p:txBody>
          <a:bodyPr>
            <a:noAutofit/>
          </a:bodyPr>
          <a:lstStyle/>
          <a:p>
            <a:r>
              <a:rPr lang="en-US" sz="7200" dirty="0">
                <a:latin typeface="Avenir Book" panose="02000503020000020003" pitchFamily="2" charset="0"/>
              </a:rPr>
              <a:t>To Employees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AC4F2B-7ADC-8078-05C8-89D9B01DB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0" y="5518616"/>
            <a:ext cx="1371600" cy="1206500"/>
          </a:xfrm>
          <a:prstGeom prst="rect">
            <a:avLst/>
          </a:prstGeom>
        </p:spPr>
      </p:pic>
      <p:pic>
        <p:nvPicPr>
          <p:cNvPr id="1028" name="Picture 4" descr="3 AMAZING Vacation Spots This Summer! Especially For Swimmers… | Little  Fish Swimming">
            <a:extLst>
              <a:ext uri="{FF2B5EF4-FFF2-40B4-BE49-F238E27FC236}">
                <a16:creationId xmlns:a16="http://schemas.microsoft.com/office/drawing/2014/main" id="{9097C456-DBCF-CE3D-A407-E123A5536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1" r="241" b="-717"/>
          <a:stretch/>
        </p:blipFill>
        <p:spPr bwMode="auto">
          <a:xfrm>
            <a:off x="4757279" y="182375"/>
            <a:ext cx="2189527" cy="20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st Cities to Buy a Family Home - 2019 Edition - SmartAsset | SmartAsset">
            <a:extLst>
              <a:ext uri="{FF2B5EF4-FFF2-40B4-BE49-F238E27FC236}">
                <a16:creationId xmlns:a16="http://schemas.microsoft.com/office/drawing/2014/main" id="{4451B523-8AA1-B269-6A13-48FB9B611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2" t="-372" r="2402" b="372"/>
          <a:stretch/>
        </p:blipFill>
        <p:spPr bwMode="auto">
          <a:xfrm>
            <a:off x="298361" y="182375"/>
            <a:ext cx="2055884" cy="20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You Should Think Twice About Using A Basket Instead Of A, 44% OFF">
            <a:extLst>
              <a:ext uri="{FF2B5EF4-FFF2-40B4-BE49-F238E27FC236}">
                <a16:creationId xmlns:a16="http://schemas.microsoft.com/office/drawing/2014/main" id="{FEC6C0C9-C3FB-AD9B-C331-10E2B9979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t="631" r="44381" b="-631"/>
          <a:stretch/>
        </p:blipFill>
        <p:spPr bwMode="auto">
          <a:xfrm>
            <a:off x="4848481" y="4635965"/>
            <a:ext cx="2061594" cy="20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ppy Asian Woman In His Graduation Day Stock Photo - Download Image Now -  Graduation, University, Diploma - iStock">
            <a:extLst>
              <a:ext uri="{FF2B5EF4-FFF2-40B4-BE49-F238E27FC236}">
                <a16:creationId xmlns:a16="http://schemas.microsoft.com/office/drawing/2014/main" id="{72093161-5534-77A2-F5DE-E5ECCFF0A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r="6296"/>
          <a:stretch/>
        </p:blipFill>
        <p:spPr bwMode="auto">
          <a:xfrm>
            <a:off x="2546520" y="2405440"/>
            <a:ext cx="2063343" cy="206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irst-Time Electric-Vehicle Buyer's Checklist">
            <a:extLst>
              <a:ext uri="{FF2B5EF4-FFF2-40B4-BE49-F238E27FC236}">
                <a16:creationId xmlns:a16="http://schemas.microsoft.com/office/drawing/2014/main" id="{AC44F9B8-87B1-FAC4-D26C-92FEA0157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0" r="26210"/>
          <a:stretch/>
        </p:blipFill>
        <p:spPr bwMode="auto">
          <a:xfrm>
            <a:off x="2553980" y="4638821"/>
            <a:ext cx="2055883" cy="20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ld Couple Asian Images – Browse 46,385 Stock Photos, Vectors, and Video |  Adobe Stock">
            <a:extLst>
              <a:ext uri="{FF2B5EF4-FFF2-40B4-BE49-F238E27FC236}">
                <a16:creationId xmlns:a16="http://schemas.microsoft.com/office/drawing/2014/main" id="{09DCB941-210E-762D-3BF0-7C5A1A3DD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6" t="-391" r="5658" b="391"/>
          <a:stretch/>
        </p:blipFill>
        <p:spPr bwMode="auto">
          <a:xfrm>
            <a:off x="290902" y="2397328"/>
            <a:ext cx="2063343" cy="206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What Do I Do When My Baby Wants to Be Held All the Time?">
            <a:extLst>
              <a:ext uri="{FF2B5EF4-FFF2-40B4-BE49-F238E27FC236}">
                <a16:creationId xmlns:a16="http://schemas.microsoft.com/office/drawing/2014/main" id="{4A23911F-3A42-2EDE-4CF3-F7F7974B5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8" r="9078"/>
          <a:stretch/>
        </p:blipFill>
        <p:spPr bwMode="auto">
          <a:xfrm>
            <a:off x="2527820" y="190851"/>
            <a:ext cx="2055884" cy="20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dvocates push for regulating medical deportations">
            <a:extLst>
              <a:ext uri="{FF2B5EF4-FFF2-40B4-BE49-F238E27FC236}">
                <a16:creationId xmlns:a16="http://schemas.microsoft.com/office/drawing/2014/main" id="{9E9A0983-B9A5-9A52-A185-63E58E986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1" r="19567"/>
          <a:stretch/>
        </p:blipFill>
        <p:spPr bwMode="auto">
          <a:xfrm>
            <a:off x="290903" y="4661773"/>
            <a:ext cx="2063343" cy="206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ow Gasoline Works in Your Car | The Zebra">
            <a:extLst>
              <a:ext uri="{FF2B5EF4-FFF2-40B4-BE49-F238E27FC236}">
                <a16:creationId xmlns:a16="http://schemas.microsoft.com/office/drawing/2014/main" id="{A18BA93A-86F2-F2EF-8A70-97B2708DE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3" r="20003"/>
          <a:stretch/>
        </p:blipFill>
        <p:spPr bwMode="auto">
          <a:xfrm>
            <a:off x="7110735" y="190851"/>
            <a:ext cx="2064360" cy="206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The Art of Landscape Painting: Techniques and Tips - KunstLoft Magazine">
            <a:extLst>
              <a:ext uri="{FF2B5EF4-FFF2-40B4-BE49-F238E27FC236}">
                <a16:creationId xmlns:a16="http://schemas.microsoft.com/office/drawing/2014/main" id="{F3425414-6092-872B-0D50-79A277877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r="2444"/>
          <a:stretch/>
        </p:blipFill>
        <p:spPr bwMode="auto">
          <a:xfrm>
            <a:off x="7104098" y="4661773"/>
            <a:ext cx="2055883" cy="20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742834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437FFF-7793-1FB1-6A26-8E85B3E5E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652" y="5434726"/>
            <a:ext cx="1371600" cy="1206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304150-CFB2-EB6B-5974-3D6088EA171D}"/>
              </a:ext>
            </a:extLst>
          </p:cNvPr>
          <p:cNvSpPr txBox="1">
            <a:spLocks/>
          </p:cNvSpPr>
          <p:nvPr/>
        </p:nvSpPr>
        <p:spPr>
          <a:xfrm>
            <a:off x="1980959" y="661574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Avenir Book" panose="02000503020000020003" pitchFamily="2" charset="0"/>
              </a:rPr>
              <a:t>So, why aren’t we talking?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79E5603-0CED-E33E-C1F2-0AC8B36C43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422842"/>
              </p:ext>
            </p:extLst>
          </p:nvPr>
        </p:nvGraphicFramePr>
        <p:xfrm>
          <a:off x="2460302" y="1523042"/>
          <a:ext cx="7271391" cy="4351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E07F722-3AAE-7F65-45C8-D34A190B2598}"/>
              </a:ext>
            </a:extLst>
          </p:cNvPr>
          <p:cNvSpPr txBox="1"/>
          <p:nvPr/>
        </p:nvSpPr>
        <p:spPr>
          <a:xfrm>
            <a:off x="9492286" y="6271894"/>
            <a:ext cx="2434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Source: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Payscale.com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6E8BC2B-E99A-EBAE-992E-AC989230E6F0}"/>
              </a:ext>
            </a:extLst>
          </p:cNvPr>
          <p:cNvSpPr txBox="1"/>
          <p:nvPr/>
        </p:nvSpPr>
        <p:spPr>
          <a:xfrm>
            <a:off x="3407559" y="5628711"/>
            <a:ext cx="5376878" cy="102345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>
                <a:solidFill>
                  <a:schemeClr val="tx1"/>
                </a:solidFill>
                <a:latin typeface="Avenir Book" panose="02000503020000020003" pitchFamily="2" charset="0"/>
              </a:rPr>
              <a:t>Are your managers trained to have pay conversations?</a:t>
            </a:r>
          </a:p>
        </p:txBody>
      </p:sp>
    </p:spTree>
    <p:extLst>
      <p:ext uri="{BB962C8B-B14F-4D97-AF65-F5344CB8AC3E}">
        <p14:creationId xmlns:p14="http://schemas.microsoft.com/office/powerpoint/2010/main" val="300506568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8A46815-E1E2-080C-4FFE-A42089FDD2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35526"/>
              </p:ext>
            </p:extLst>
          </p:nvPr>
        </p:nvGraphicFramePr>
        <p:xfrm>
          <a:off x="119743" y="331694"/>
          <a:ext cx="12072257" cy="5836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FD899FC-DDBD-A495-6500-524DF87DB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62" y="5443115"/>
            <a:ext cx="1371600" cy="1206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CB2C20-FE6F-5674-4A17-E0F22E377EEC}"/>
              </a:ext>
            </a:extLst>
          </p:cNvPr>
          <p:cNvSpPr txBox="1"/>
          <p:nvPr/>
        </p:nvSpPr>
        <p:spPr>
          <a:xfrm>
            <a:off x="6062382" y="6432683"/>
            <a:ext cx="606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2024 Compensation Best Practices Report,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Payscale.com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70212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699</Words>
  <Application>Microsoft Office PowerPoint</Application>
  <PresentationFormat>Widescreen</PresentationFormat>
  <Paragraphs>191</Paragraphs>
  <Slides>34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Avenir Book</vt:lpstr>
      <vt:lpstr>Calibri</vt:lpstr>
      <vt:lpstr>Calibri Light</vt:lpstr>
      <vt:lpstr>Wingdings</vt:lpstr>
      <vt:lpstr>Office Theme</vt:lpstr>
      <vt:lpstr>PowerPoint Presentation</vt:lpstr>
      <vt:lpstr>Let’s Talk About Pay</vt:lpstr>
      <vt:lpstr>Who We Are</vt:lpstr>
      <vt:lpstr>Valliant Consulting Group</vt:lpstr>
      <vt:lpstr>Pay Matters.</vt:lpstr>
      <vt:lpstr>To Employers</vt:lpstr>
      <vt:lpstr>To Employees</vt:lpstr>
      <vt:lpstr>PowerPoint Presentation</vt:lpstr>
      <vt:lpstr>PowerPoint Presentation</vt:lpstr>
      <vt:lpstr>Increasing pressure to talk about pay</vt:lpstr>
      <vt:lpstr>We should  get talking.</vt:lpstr>
      <vt:lpstr>Who should do the talking?</vt:lpstr>
      <vt:lpstr>Am I being paid enough?</vt:lpstr>
      <vt:lpstr>Am I being paid enough?</vt:lpstr>
      <vt:lpstr>The Value Exchange</vt:lpstr>
      <vt:lpstr>The Value Exchange</vt:lpstr>
      <vt:lpstr>What went wrong here?</vt:lpstr>
      <vt:lpstr>Manager’s Conversation Checklist</vt:lpstr>
      <vt:lpstr>Find the right time.</vt:lpstr>
      <vt:lpstr>Emphasize the value the employee brings.</vt:lpstr>
      <vt:lpstr>Explain the total rewards offered.</vt:lpstr>
      <vt:lpstr>Explore other opportunities to recognize the employee’s value.</vt:lpstr>
      <vt:lpstr>Explore other opportunities to recognize the employee’s value.</vt:lpstr>
      <vt:lpstr>Outline how pay decisions are made by the organization.</vt:lpstr>
      <vt:lpstr>Refrain from  unproductive topics.</vt:lpstr>
      <vt:lpstr>Navigating transparency</vt:lpstr>
      <vt:lpstr>Follow-through.</vt:lpstr>
      <vt:lpstr>Okay. Let’s try this again…</vt:lpstr>
      <vt:lpstr>How HR can help</vt:lpstr>
      <vt:lpstr>PowerPoint Presentation</vt:lpstr>
      <vt:lpstr>PowerPoint Presentation</vt:lpstr>
      <vt:lpstr>Hold on. What do I do if my compensation system is off balance?</vt:lpstr>
      <vt:lpstr>PowerPoint Presentation</vt:lpstr>
      <vt:lpstr>Let’s keep talking.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“I Don’t Know. Call HR.”</dc:title>
  <dc:creator>Stacie Jackson</dc:creator>
  <cp:lastModifiedBy>Janet Borland</cp:lastModifiedBy>
  <cp:revision>6</cp:revision>
  <dcterms:created xsi:type="dcterms:W3CDTF">2024-05-15T18:34:43Z</dcterms:created>
  <dcterms:modified xsi:type="dcterms:W3CDTF">2024-07-24T19:19:57Z</dcterms:modified>
</cp:coreProperties>
</file>