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2"/>
  </p:notesMasterIdLst>
  <p:sldIdLst>
    <p:sldId id="256" r:id="rId2"/>
    <p:sldId id="279" r:id="rId3"/>
    <p:sldId id="263" r:id="rId4"/>
    <p:sldId id="309" r:id="rId5"/>
    <p:sldId id="288" r:id="rId6"/>
    <p:sldId id="289" r:id="rId7"/>
    <p:sldId id="299" r:id="rId8"/>
    <p:sldId id="298" r:id="rId9"/>
    <p:sldId id="297" r:id="rId10"/>
    <p:sldId id="300" r:id="rId11"/>
    <p:sldId id="307" r:id="rId12"/>
    <p:sldId id="308" r:id="rId13"/>
    <p:sldId id="306" r:id="rId14"/>
    <p:sldId id="310" r:id="rId15"/>
    <p:sldId id="305" r:id="rId16"/>
    <p:sldId id="304" r:id="rId17"/>
    <p:sldId id="303" r:id="rId18"/>
    <p:sldId id="302" r:id="rId19"/>
    <p:sldId id="311"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45"/>
  </p:normalViewPr>
  <p:slideViewPr>
    <p:cSldViewPr snapToGrid="0">
      <p:cViewPr varScale="1">
        <p:scale>
          <a:sx n="70" d="100"/>
          <a:sy n="70" d="100"/>
        </p:scale>
        <p:origin x="10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a:prstGeom prst="rect">
            <a:avLst/>
          </a:prstGeo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a:prstGeom prst="rect">
            <a:avLst/>
          </a:prstGeo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a:prstGeom prst="rect">
            <a:avLst/>
          </a:prstGeo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a:prstGeom prst="rect">
            <a:avLst/>
          </a:prstGeo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a:prstGeom prst="rect">
            <a:avLst/>
          </a:prstGeo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a:prstGeom prst="rect">
            <a:avLst/>
          </a:prstGeo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a:prstGeom prst="rect">
            <a:avLst/>
          </a:prstGeo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a:prstGeom prst="rect">
            <a:avLst/>
          </a:prstGeo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a:prstGeom prst="rect">
            <a:avLst/>
          </a:prstGeo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103312" y="2052918"/>
            <a:ext cx="8946541" cy="4195481"/>
          </a:xfrm>
          <a:prstGeom prst="rect">
            <a:avLst/>
          </a:prstGeo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a:prstGeom prst="rect">
            <a:avLst/>
          </a:prstGeo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a:prstGeom prst="rect">
            <a:avLst/>
          </a:prstGeo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a:prstGeom prst="rect">
            <a:avLst/>
          </a:prstGeo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a:prstGeom prst="rect">
            <a:avLst/>
          </a:prstGeo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a:prstGeom prst="rect">
            <a:avLst/>
          </a:prstGeo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F6E29FD6-3598-9A1F-ECC9-50987F30E11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40B7FA8-887A-4B16-421C-D034C6387B40}"/>
              </a:ext>
            </a:extLst>
          </p:cNvPr>
          <p:cNvPicPr>
            <a:picLocks noChangeAspect="1"/>
          </p:cNvPicPr>
          <p:nvPr userDrawn="1"/>
        </p:nvPicPr>
        <p:blipFill>
          <a:blip r:embed="rId3"/>
          <a:stretch>
            <a:fillRect/>
          </a:stretch>
        </p:blipFill>
        <p:spPr>
          <a:xfrm>
            <a:off x="10711733" y="5435894"/>
            <a:ext cx="1381246" cy="1254737"/>
          </a:xfrm>
          <a:prstGeom prst="rect">
            <a:avLst/>
          </a:prstGeom>
        </p:spPr>
      </p:pic>
      <p:sp>
        <p:nvSpPr>
          <p:cNvPr id="10" name="Title 9">
            <a:extLst>
              <a:ext uri="{FF2B5EF4-FFF2-40B4-BE49-F238E27FC236}">
                <a16:creationId xmlns:a16="http://schemas.microsoft.com/office/drawing/2014/main" id="{00338E1A-9C0B-9511-2F36-1F1B38290E50}"/>
              </a:ext>
            </a:extLst>
          </p:cNvPr>
          <p:cNvSpPr>
            <a:spLocks noGrp="1"/>
          </p:cNvSpPr>
          <p:nvPr>
            <p:ph type="title"/>
          </p:nvPr>
        </p:nvSpPr>
        <p:spPr>
          <a:xfrm>
            <a:off x="569911" y="579718"/>
            <a:ext cx="9404723" cy="1400530"/>
          </a:xfrm>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1C0EBBC-8FA3-91BC-99F0-A48B3B605A20}"/>
              </a:ext>
            </a:extLst>
          </p:cNvPr>
          <p:cNvSpPr>
            <a:spLocks noGrp="1"/>
          </p:cNvSpPr>
          <p:nvPr>
            <p:ph type="body" sz="quarter" idx="10"/>
          </p:nvPr>
        </p:nvSpPr>
        <p:spPr>
          <a:xfrm>
            <a:off x="569913" y="2222500"/>
            <a:ext cx="9869487" cy="3810000"/>
          </a:xfrm>
        </p:spPr>
        <p:txBody>
          <a:bodyPr>
            <a:normAutofit/>
          </a:bodyPr>
          <a:lstStyle>
            <a:lvl1pPr>
              <a:buClr>
                <a:schemeClr val="tx2">
                  <a:lumMod val="20000"/>
                  <a:lumOff val="80000"/>
                </a:schemeClr>
              </a:buClr>
              <a:defRPr sz="2800">
                <a:solidFill>
                  <a:schemeClr val="tx1"/>
                </a:solidFill>
                <a:latin typeface="+mn-lt"/>
              </a:defRPr>
            </a:lvl1pPr>
            <a:lvl2pPr>
              <a:buClr>
                <a:schemeClr val="tx2">
                  <a:lumMod val="20000"/>
                  <a:lumOff val="80000"/>
                </a:schemeClr>
              </a:buClr>
              <a:defRPr sz="2400">
                <a:solidFill>
                  <a:schemeClr val="tx1"/>
                </a:solidFill>
                <a:latin typeface="+mn-lt"/>
              </a:defRPr>
            </a:lvl2pPr>
            <a:lvl3pPr>
              <a:buClr>
                <a:schemeClr val="tx2">
                  <a:lumMod val="20000"/>
                  <a:lumOff val="80000"/>
                </a:schemeClr>
              </a:buClr>
              <a:defRPr sz="2000">
                <a:solidFill>
                  <a:schemeClr val="tx1"/>
                </a:solidFill>
                <a:latin typeface="+mn-lt"/>
              </a:defRPr>
            </a:lvl3pPr>
            <a:lvl4pPr>
              <a:buClr>
                <a:schemeClr val="tx2">
                  <a:lumMod val="20000"/>
                  <a:lumOff val="80000"/>
                </a:schemeClr>
              </a:buClr>
              <a:defRPr sz="1800">
                <a:solidFill>
                  <a:schemeClr val="tx1"/>
                </a:solidFill>
                <a:latin typeface="+mn-lt"/>
              </a:defRPr>
            </a:lvl4pPr>
            <a:lvl5pPr>
              <a:buClr>
                <a:schemeClr val="tx2">
                  <a:lumMod val="20000"/>
                  <a:lumOff val="80000"/>
                </a:schemeClr>
              </a:buClr>
              <a:defRPr sz="18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16619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a:prstGeom prst="rect">
            <a:avLst/>
          </a:prstGeo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a:prstGeom prst="rect">
            <a:avLst/>
          </a:prstGeo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a:prstGeom prst="rect">
            <a:avLst/>
          </a:prstGeo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a:prstGeom prst="rect">
            <a:avLst/>
          </a:prstGeo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a:prstGeom prst="rect">
            <a:avLst/>
          </a:prstGeo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a:prstGeom prst="rect">
            <a:avLst/>
          </a:prstGeo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a:prstGeom prst="rect">
            <a:avLst/>
          </a:prstGeo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a:prstGeom prst="rect">
            <a:avLst/>
          </a:prstGeo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a:prstGeom prst="rect">
            <a:avLst/>
          </a:prstGeo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a:prstGeom prst="rect">
            <a:avLst/>
          </a:prstGeo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a:prstGeom prst="rect">
            <a:avLst/>
          </a:prstGeo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a:prstGeom prst="rect">
            <a:avLst/>
          </a:prstGeo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a:prstGeom prst="rect">
            <a:avLst/>
          </a:prstGeo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4547779" y="5355583"/>
            <a:ext cx="2270162" cy="577153"/>
          </a:xfrm>
          <a:prstGeom prst="rect">
            <a:avLst/>
          </a:prstGeo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a:prstGeom prst="rect">
            <a:avLst/>
          </a:prstGeo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a:prstGeom prst="rect">
            <a:avLst/>
          </a:prstGeo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3312" y="2052918"/>
            <a:ext cx="8946541" cy="41954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a:prstGeom prst="rect">
            <a:avLst/>
          </a:prstGeo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a:prstGeom prst="rect">
            <a:avLst/>
          </a:prstGeo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a:prstGeom prst="rect">
            <a:avLst/>
          </a:prstGeo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8" name="Footer Placeholder 7"/>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a:prstGeom prst="rect">
            <a:avLst/>
          </a:prstGeom>
        </p:spPr>
        <p:txBody>
          <a:bodyPr/>
          <a:lstStyle/>
          <a:p>
            <a:r>
              <a:rPr lang="en-US"/>
              <a:t>Click to edit Master title style</a:t>
            </a:r>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3"/>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a:prstGeom prst="rect">
            <a:avLst/>
          </a:prstGeo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a:prstGeom prst="rect">
            <a:avLst/>
          </a:prstGeo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fld id="{DD6ABBAC-7486-4D45-A79F-A9577B4B4527}" type="datetimeFigureOut">
              <a:rPr lang="en-US" smtClean="0"/>
              <a:t>8/16/2024</a:t>
            </a:fld>
            <a:endParaRPr lang="en-US"/>
          </a:p>
        </p:txBody>
      </p:sp>
      <p:sp>
        <p:nvSpPr>
          <p:cNvPr id="5" name="Footer Placeholder 5"/>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8/16/2024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31"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30"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penai.com/research/gpt-4"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06FB-8D24-2CC4-334D-D320FAFAD26D}"/>
              </a:ext>
            </a:extLst>
          </p:cNvPr>
          <p:cNvSpPr>
            <a:spLocks noGrp="1"/>
          </p:cNvSpPr>
          <p:nvPr>
            <p:ph type="title"/>
          </p:nvPr>
        </p:nvSpPr>
        <p:spPr/>
        <p:txBody>
          <a:bodyPr/>
          <a:lstStyle/>
          <a:p>
            <a:r>
              <a:rPr lang="en-US" dirty="0">
                <a:latin typeface="Proxima Nova" charset="0"/>
                <a:cs typeface="Proxima Nova" charset="0"/>
                <a:sym typeface="Proxima Nova" charset="0"/>
              </a:rPr>
              <a:t>Sample Prompts</a:t>
            </a:r>
            <a:endParaRPr lang="en-US" dirty="0"/>
          </a:p>
        </p:txBody>
      </p:sp>
      <p:sp>
        <p:nvSpPr>
          <p:cNvPr id="3" name="Text Placeholder 2">
            <a:extLst>
              <a:ext uri="{FF2B5EF4-FFF2-40B4-BE49-F238E27FC236}">
                <a16:creationId xmlns:a16="http://schemas.microsoft.com/office/drawing/2014/main" id="{5E39EB27-0FA6-FA76-C40A-4D52833A30D2}"/>
              </a:ext>
            </a:extLst>
          </p:cNvPr>
          <p:cNvSpPr>
            <a:spLocks noGrp="1"/>
          </p:cNvSpPr>
          <p:nvPr>
            <p:ph type="body" sz="quarter" idx="10"/>
          </p:nvPr>
        </p:nvSpPr>
        <p:spPr>
          <a:xfrm>
            <a:off x="569913" y="1610436"/>
            <a:ext cx="10239114" cy="4899546"/>
          </a:xfrm>
        </p:spPr>
        <p:txBody>
          <a:bodyPr>
            <a:normAutofit/>
          </a:bodyPr>
          <a:lstStyle/>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I am the director of HR for a casino.  Please draft a job description for a/an [</a:t>
            </a:r>
            <a:r>
              <a:rPr lang="en-US" sz="2000" b="1" i="1" dirty="0">
                <a:latin typeface="Proxima Nova"/>
                <a:ea typeface="Proxima Nova"/>
                <a:cs typeface="Proxima Nova"/>
                <a:sym typeface="Proxima Nova"/>
              </a:rPr>
              <a:t>insert position here</a:t>
            </a:r>
            <a:r>
              <a:rPr lang="en-US" sz="2000" dirty="0">
                <a:latin typeface="Proxima Nova"/>
                <a:ea typeface="Proxima Nova"/>
                <a:cs typeface="Proxima Nova"/>
                <a:sym typeface="Proxima Nova"/>
              </a:rPr>
              <a:t>].  [</a:t>
            </a:r>
            <a:r>
              <a:rPr lang="en-US" sz="2000" b="1" i="1" dirty="0">
                <a:latin typeface="Proxima Nova"/>
                <a:ea typeface="Proxima Nova"/>
                <a:cs typeface="Proxima Nova"/>
                <a:sym typeface="Proxima Nova"/>
              </a:rPr>
              <a:t>Include details here, if/as applicable/available</a:t>
            </a:r>
            <a:r>
              <a:rPr lang="en-US" sz="2000" dirty="0">
                <a:latin typeface="Proxima Nova"/>
                <a:ea typeface="Proxima Nova"/>
                <a:cs typeface="Proxima Nova"/>
                <a:sym typeface="Proxima Nova"/>
              </a:rPr>
              <a:t>].</a:t>
            </a:r>
          </a:p>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Draft computer code in [</a:t>
            </a:r>
            <a:r>
              <a:rPr lang="en-US" sz="2000" b="1" i="1" dirty="0">
                <a:latin typeface="Proxima Nova"/>
                <a:ea typeface="Proxima Nova"/>
                <a:cs typeface="Proxima Nova"/>
                <a:sym typeface="Proxima Nova"/>
              </a:rPr>
              <a:t>insert programming language</a:t>
            </a:r>
            <a:r>
              <a:rPr lang="en-US" sz="2000" dirty="0">
                <a:latin typeface="Proxima Nova"/>
                <a:ea typeface="Proxima Nova"/>
                <a:cs typeface="Proxima Nova"/>
                <a:sym typeface="Proxima Nova"/>
              </a:rPr>
              <a:t>] to [</a:t>
            </a:r>
            <a:r>
              <a:rPr lang="en-US" sz="2000" b="1" i="1" dirty="0">
                <a:latin typeface="Proxima Nova"/>
                <a:ea typeface="Proxima Nova"/>
                <a:cs typeface="Proxima Nova"/>
                <a:sym typeface="Proxima Nova"/>
              </a:rPr>
              <a:t>insert task/desired outcome</a:t>
            </a:r>
            <a:r>
              <a:rPr lang="en-US" sz="2000" dirty="0">
                <a:latin typeface="Proxima Nova"/>
                <a:ea typeface="Proxima Nova"/>
                <a:cs typeface="Proxima Nova"/>
                <a:sym typeface="Proxima Nova"/>
              </a:rPr>
              <a:t>].</a:t>
            </a:r>
          </a:p>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Draft a communication to the board of directors of a [</a:t>
            </a:r>
            <a:r>
              <a:rPr lang="en-US" sz="2000" b="1" i="1" dirty="0">
                <a:latin typeface="Proxima Nova"/>
                <a:ea typeface="Proxima Nova"/>
                <a:cs typeface="Proxima Nova"/>
                <a:sym typeface="Proxima Nova"/>
              </a:rPr>
              <a:t>insert type of organization here</a:t>
            </a:r>
            <a:r>
              <a:rPr lang="en-US" sz="2000" dirty="0">
                <a:latin typeface="Proxima Nova"/>
                <a:ea typeface="Proxima Nova"/>
                <a:cs typeface="Proxima Nova"/>
                <a:sym typeface="Proxima Nova"/>
              </a:rPr>
              <a:t>] notifying them about [</a:t>
            </a:r>
            <a:r>
              <a:rPr lang="en-US" sz="2000" b="1" i="1" dirty="0">
                <a:latin typeface="Proxima Nova"/>
                <a:ea typeface="Proxima Nova"/>
                <a:cs typeface="Proxima Nova"/>
                <a:sym typeface="Proxima Nova"/>
              </a:rPr>
              <a:t>insert issue/topic</a:t>
            </a:r>
            <a:r>
              <a:rPr lang="en-US" sz="2000" dirty="0">
                <a:latin typeface="Proxima Nova"/>
                <a:ea typeface="Proxima Nova"/>
                <a:cs typeface="Proxima Nova"/>
                <a:sym typeface="Proxima Nova"/>
              </a:rPr>
              <a:t>].</a:t>
            </a:r>
          </a:p>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Draft personalized promotional content for [</a:t>
            </a:r>
            <a:r>
              <a:rPr lang="en-US" sz="2000" b="1" i="1" dirty="0">
                <a:latin typeface="Proxima Nova"/>
                <a:ea typeface="Proxima Nova"/>
                <a:cs typeface="Proxima Nova"/>
                <a:sym typeface="Proxima Nova"/>
              </a:rPr>
              <a:t>insert general description of customer base here</a:t>
            </a:r>
            <a:r>
              <a:rPr lang="en-US" sz="2000" dirty="0">
                <a:latin typeface="Proxima Nova"/>
                <a:ea typeface="Proxima Nova"/>
                <a:cs typeface="Proxima Nova"/>
                <a:sym typeface="Proxima Nova"/>
              </a:rPr>
              <a:t>] based on [</a:t>
            </a:r>
            <a:r>
              <a:rPr lang="en-US" sz="2000" b="1" i="1" dirty="0">
                <a:latin typeface="Proxima Nova"/>
                <a:ea typeface="Proxima Nova"/>
                <a:cs typeface="Proxima Nova"/>
                <a:sym typeface="Proxima Nova"/>
              </a:rPr>
              <a:t>insert information about customer base here to help create personalized content</a:t>
            </a:r>
            <a:r>
              <a:rPr lang="en-US" sz="2000" dirty="0">
                <a:latin typeface="Proxima Nova"/>
                <a:ea typeface="Proxima Nova"/>
                <a:cs typeface="Proxima Nova"/>
                <a:sym typeface="Proxima Nova"/>
              </a:rPr>
              <a:t>]. </a:t>
            </a:r>
          </a:p>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Recommend methods for providing constructive feedback to team members.</a:t>
            </a:r>
          </a:p>
          <a:p>
            <a:pPr marL="474345">
              <a:lnSpc>
                <a:spcPct val="120000"/>
              </a:lnSpc>
              <a:spcBef>
                <a:spcPts val="0"/>
              </a:spcBef>
              <a:spcAft>
                <a:spcPts val="1200"/>
              </a:spcAft>
              <a:buClr>
                <a:schemeClr val="tx2">
                  <a:lumMod val="40000"/>
                  <a:lumOff val="60000"/>
                </a:schemeClr>
              </a:buClr>
              <a:buSzPct val="100000"/>
              <a:buFont typeface="Wingdings 3" panose="05040102010807070707" pitchFamily="18" charset="2"/>
              <a:buChar char="u"/>
              <a:defRPr/>
            </a:pPr>
            <a:r>
              <a:rPr lang="en-US" sz="2000" dirty="0">
                <a:latin typeface="Proxima Nova"/>
                <a:ea typeface="Proxima Nova"/>
                <a:cs typeface="Proxima Nova"/>
                <a:sym typeface="Proxima Nova"/>
              </a:rPr>
              <a:t>Summarize the key points of the following text for me: [</a:t>
            </a:r>
            <a:r>
              <a:rPr lang="en-US" sz="2000" b="1" i="1" dirty="0">
                <a:latin typeface="Proxima Nova"/>
                <a:ea typeface="Proxima Nova"/>
                <a:cs typeface="Proxima Nova"/>
                <a:sym typeface="Proxima Nova"/>
              </a:rPr>
              <a:t>insert text</a:t>
            </a:r>
            <a:r>
              <a:rPr lang="en-US" sz="2000" dirty="0">
                <a:latin typeface="Proxima Nova"/>
                <a:ea typeface="Proxima Nova"/>
                <a:cs typeface="Proxima Nova"/>
                <a:sym typeface="Proxima Nova"/>
              </a:rPr>
              <a:t>].</a:t>
            </a:r>
          </a:p>
        </p:txBody>
      </p:sp>
    </p:spTree>
    <p:extLst>
      <p:ext uri="{BB962C8B-B14F-4D97-AF65-F5344CB8AC3E}">
        <p14:creationId xmlns:p14="http://schemas.microsoft.com/office/powerpoint/2010/main" val="425023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547D37B-8ED8-8F30-640B-A8B90EEB300F}"/>
              </a:ext>
            </a:extLst>
          </p:cNvPr>
          <p:cNvPicPr>
            <a:picLocks noChangeAspect="1"/>
          </p:cNvPicPr>
          <p:nvPr/>
        </p:nvPicPr>
        <p:blipFill rotWithShape="1">
          <a:blip r:embed="rId2">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84402B-9680-F418-5238-477E0DB6FFF6}"/>
              </a:ext>
            </a:extLst>
          </p:cNvPr>
          <p:cNvSpPr>
            <a:spLocks noGrp="1"/>
          </p:cNvSpPr>
          <p:nvPr>
            <p:ph type="title"/>
          </p:nvPr>
        </p:nvSpPr>
        <p:spPr>
          <a:xfrm>
            <a:off x="0" y="1793045"/>
            <a:ext cx="12192000" cy="1400530"/>
          </a:xfrm>
        </p:spPr>
        <p:txBody>
          <a:bodyPr/>
          <a:lstStyle/>
          <a:p>
            <a:pPr algn="ctr"/>
            <a:r>
              <a:rPr lang="en-US" dirty="0">
                <a:latin typeface="Proxima Nova"/>
                <a:ea typeface="Proxima Nova"/>
                <a:cs typeface="Proxima Nova"/>
                <a:sym typeface="Proxima Nova"/>
              </a:rPr>
              <a:t>Demonstration</a:t>
            </a:r>
            <a:endParaRPr lang="en-US" dirty="0"/>
          </a:p>
        </p:txBody>
      </p:sp>
      <p:sp>
        <p:nvSpPr>
          <p:cNvPr id="3" name="Text Placeholder 2">
            <a:extLst>
              <a:ext uri="{FF2B5EF4-FFF2-40B4-BE49-F238E27FC236}">
                <a16:creationId xmlns:a16="http://schemas.microsoft.com/office/drawing/2014/main" id="{703E04C6-6D40-7AC9-A540-4090A67F71AF}"/>
              </a:ext>
            </a:extLst>
          </p:cNvPr>
          <p:cNvSpPr>
            <a:spLocks noGrp="1"/>
          </p:cNvSpPr>
          <p:nvPr>
            <p:ph type="body" sz="quarter" idx="10"/>
          </p:nvPr>
        </p:nvSpPr>
        <p:spPr>
          <a:xfrm>
            <a:off x="0" y="3016155"/>
            <a:ext cx="12192000" cy="3057288"/>
          </a:xfrm>
        </p:spPr>
        <p:txBody>
          <a:bodyPr/>
          <a:lstStyle/>
          <a:p>
            <a:pPr marL="0" indent="0" algn="ctr">
              <a:buNone/>
            </a:pPr>
            <a:r>
              <a:rPr lang="en-US" sz="2800" b="1" dirty="0">
                <a:solidFill>
                  <a:srgbClr val="25333B"/>
                </a:solidFill>
                <a:latin typeface="+mn-lt"/>
                <a:ea typeface="Proxima Nova"/>
                <a:cs typeface="Proxima Nova"/>
                <a:sym typeface="Proxima Nova"/>
              </a:rPr>
              <a:t>So how do these services work, </a:t>
            </a:r>
          </a:p>
          <a:p>
            <a:pPr marL="0" indent="0" algn="ctr">
              <a:buNone/>
            </a:pPr>
            <a:r>
              <a:rPr lang="en-US" sz="2800" b="1" dirty="0">
                <a:solidFill>
                  <a:srgbClr val="25333B"/>
                </a:solidFill>
                <a:latin typeface="+mn-lt"/>
                <a:ea typeface="Proxima Nova"/>
                <a:cs typeface="Proxima Nova"/>
                <a:sym typeface="Proxima Nova"/>
              </a:rPr>
              <a:t>anyway?</a:t>
            </a:r>
          </a:p>
          <a:p>
            <a:pPr marL="0" indent="0">
              <a:buNone/>
            </a:pPr>
            <a:endParaRPr lang="en-US" dirty="0"/>
          </a:p>
        </p:txBody>
      </p:sp>
      <p:cxnSp>
        <p:nvCxnSpPr>
          <p:cNvPr id="6" name="Straight Connector 5">
            <a:extLst>
              <a:ext uri="{FF2B5EF4-FFF2-40B4-BE49-F238E27FC236}">
                <a16:creationId xmlns:a16="http://schemas.microsoft.com/office/drawing/2014/main" id="{ED0F8EFF-4246-A04C-8991-C01F501B9F64}"/>
              </a:ext>
            </a:extLst>
          </p:cNvPr>
          <p:cNvCxnSpPr/>
          <p:nvPr/>
        </p:nvCxnSpPr>
        <p:spPr>
          <a:xfrm>
            <a:off x="4121624" y="2688609"/>
            <a:ext cx="388961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3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547D37B-8ED8-8F30-640B-A8B90EEB300F}"/>
              </a:ext>
            </a:extLst>
          </p:cNvPr>
          <p:cNvPicPr>
            <a:picLocks noChangeAspect="1"/>
          </p:cNvPicPr>
          <p:nvPr/>
        </p:nvPicPr>
        <p:blipFill rotWithShape="1">
          <a:blip r:embed="rId2">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84402B-9680-F418-5238-477E0DB6FFF6}"/>
              </a:ext>
            </a:extLst>
          </p:cNvPr>
          <p:cNvSpPr>
            <a:spLocks noGrp="1"/>
          </p:cNvSpPr>
          <p:nvPr>
            <p:ph type="title"/>
          </p:nvPr>
        </p:nvSpPr>
        <p:spPr>
          <a:xfrm>
            <a:off x="0" y="1793045"/>
            <a:ext cx="12192000" cy="1400530"/>
          </a:xfrm>
        </p:spPr>
        <p:txBody>
          <a:bodyPr/>
          <a:lstStyle/>
          <a:p>
            <a:pPr algn="ctr">
              <a:defRPr/>
            </a:pPr>
            <a:r>
              <a:rPr lang="en-US" dirty="0">
                <a:latin typeface="Proxima Nova"/>
                <a:ea typeface="Proxima Nova"/>
                <a:cs typeface="Proxima Nova"/>
                <a:sym typeface="Proxima Nova"/>
              </a:rPr>
              <a:t>Examples of Beneficial Uses</a:t>
            </a:r>
            <a:endParaRPr lang="en-US" dirty="0"/>
          </a:p>
        </p:txBody>
      </p:sp>
      <p:sp>
        <p:nvSpPr>
          <p:cNvPr id="3" name="Text Placeholder 2">
            <a:extLst>
              <a:ext uri="{FF2B5EF4-FFF2-40B4-BE49-F238E27FC236}">
                <a16:creationId xmlns:a16="http://schemas.microsoft.com/office/drawing/2014/main" id="{703E04C6-6D40-7AC9-A540-4090A67F71AF}"/>
              </a:ext>
            </a:extLst>
          </p:cNvPr>
          <p:cNvSpPr>
            <a:spLocks noGrp="1"/>
          </p:cNvSpPr>
          <p:nvPr>
            <p:ph type="body" sz="quarter" idx="10"/>
          </p:nvPr>
        </p:nvSpPr>
        <p:spPr>
          <a:xfrm>
            <a:off x="0" y="3016155"/>
            <a:ext cx="12192000" cy="3057288"/>
          </a:xfrm>
        </p:spPr>
        <p:txBody>
          <a:bodyPr/>
          <a:lstStyle/>
          <a:p>
            <a:pPr marL="0" indent="0" algn="ctr">
              <a:spcBef>
                <a:spcPts val="0"/>
              </a:spcBef>
              <a:spcAft>
                <a:spcPts val="0"/>
              </a:spcAft>
              <a:buNone/>
              <a:defRPr/>
            </a:pPr>
            <a:r>
              <a:rPr lang="en-US" sz="2800" b="1" dirty="0">
                <a:solidFill>
                  <a:srgbClr val="25333B"/>
                </a:solidFill>
                <a:latin typeface="+mn-lt"/>
                <a:ea typeface="Proxima Nova"/>
                <a:cs typeface="Proxima Nova"/>
                <a:sym typeface="Proxima Nova"/>
              </a:rPr>
              <a:t>Highlighting some strengths </a:t>
            </a:r>
          </a:p>
          <a:p>
            <a:pPr marL="0" indent="0" algn="ctr">
              <a:spcBef>
                <a:spcPts val="0"/>
              </a:spcBef>
              <a:spcAft>
                <a:spcPts val="0"/>
              </a:spcAft>
              <a:buNone/>
              <a:defRPr/>
            </a:pPr>
            <a:r>
              <a:rPr lang="en-US" sz="2800" b="1" dirty="0">
                <a:solidFill>
                  <a:srgbClr val="25333B"/>
                </a:solidFill>
                <a:latin typeface="+mn-lt"/>
                <a:ea typeface="Proxima Nova"/>
                <a:cs typeface="Proxima Nova"/>
                <a:sym typeface="Proxima Nova"/>
              </a:rPr>
              <a:t>of Generative AI</a:t>
            </a:r>
          </a:p>
          <a:p>
            <a:pPr marL="0" indent="0">
              <a:buNone/>
            </a:pPr>
            <a:endParaRPr lang="en-US" dirty="0"/>
          </a:p>
        </p:txBody>
      </p:sp>
      <p:cxnSp>
        <p:nvCxnSpPr>
          <p:cNvPr id="6" name="Straight Connector 5">
            <a:extLst>
              <a:ext uri="{FF2B5EF4-FFF2-40B4-BE49-F238E27FC236}">
                <a16:creationId xmlns:a16="http://schemas.microsoft.com/office/drawing/2014/main" id="{ED0F8EFF-4246-A04C-8991-C01F501B9F64}"/>
              </a:ext>
            </a:extLst>
          </p:cNvPr>
          <p:cNvCxnSpPr>
            <a:cxnSpLocks/>
          </p:cNvCxnSpPr>
          <p:nvPr/>
        </p:nvCxnSpPr>
        <p:spPr>
          <a:xfrm>
            <a:off x="2361063" y="2688609"/>
            <a:ext cx="741073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03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E202-18BC-80E7-A130-48D494FB728B}"/>
              </a:ext>
            </a:extLst>
          </p:cNvPr>
          <p:cNvSpPr>
            <a:spLocks noGrp="1"/>
          </p:cNvSpPr>
          <p:nvPr>
            <p:ph type="title"/>
          </p:nvPr>
        </p:nvSpPr>
        <p:spPr/>
        <p:txBody>
          <a:bodyPr/>
          <a:lstStyle/>
          <a:p>
            <a:r>
              <a:rPr lang="en-US" sz="4400" dirty="0">
                <a:latin typeface="Proxima Nova" charset="0"/>
                <a:cs typeface="Proxima Nova" charset="0"/>
                <a:sym typeface="Proxima Nova" charset="0"/>
              </a:rPr>
              <a:t>Strengths</a:t>
            </a:r>
            <a:endParaRPr lang="en-US" dirty="0"/>
          </a:p>
        </p:txBody>
      </p:sp>
      <p:sp>
        <p:nvSpPr>
          <p:cNvPr id="3" name="Text Placeholder 2">
            <a:extLst>
              <a:ext uri="{FF2B5EF4-FFF2-40B4-BE49-F238E27FC236}">
                <a16:creationId xmlns:a16="http://schemas.microsoft.com/office/drawing/2014/main" id="{2F811A25-2F0E-5E63-3195-DC6CF4A12F07}"/>
              </a:ext>
            </a:extLst>
          </p:cNvPr>
          <p:cNvSpPr>
            <a:spLocks noGrp="1"/>
          </p:cNvSpPr>
          <p:nvPr>
            <p:ph type="body" sz="quarter" idx="10"/>
          </p:nvPr>
        </p:nvSpPr>
        <p:spPr/>
        <p:txBody>
          <a:bodyPr>
            <a:normAutofit fontScale="92500" lnSpcReduction="20000"/>
          </a:bodyPr>
          <a:lstStyle/>
          <a:p>
            <a:pPr>
              <a:lnSpc>
                <a:spcPct val="120000"/>
              </a:lnSpc>
            </a:pPr>
            <a:r>
              <a:rPr lang="en-US" dirty="0"/>
              <a:t>Document review/assessment</a:t>
            </a:r>
          </a:p>
          <a:p>
            <a:pPr>
              <a:lnSpc>
                <a:spcPct val="120000"/>
              </a:lnSpc>
            </a:pPr>
            <a:r>
              <a:rPr lang="en-US" dirty="0"/>
              <a:t>Explanations of complex topics</a:t>
            </a:r>
          </a:p>
          <a:p>
            <a:pPr>
              <a:lnSpc>
                <a:spcPct val="120000"/>
              </a:lnSpc>
            </a:pPr>
            <a:r>
              <a:rPr lang="en-US" dirty="0"/>
              <a:t>Document drafting</a:t>
            </a:r>
          </a:p>
          <a:p>
            <a:pPr>
              <a:lnSpc>
                <a:spcPct val="120000"/>
              </a:lnSpc>
            </a:pPr>
            <a:r>
              <a:rPr lang="en-US" dirty="0"/>
              <a:t>Data analytics</a:t>
            </a:r>
          </a:p>
          <a:p>
            <a:pPr>
              <a:lnSpc>
                <a:spcPct val="120000"/>
              </a:lnSpc>
            </a:pPr>
            <a:r>
              <a:rPr lang="en-US" dirty="0"/>
              <a:t>Research assistance – gathering information/sources</a:t>
            </a:r>
          </a:p>
          <a:p>
            <a:pPr>
              <a:lnSpc>
                <a:spcPct val="120000"/>
              </a:lnSpc>
            </a:pPr>
            <a:r>
              <a:rPr lang="en-US" dirty="0"/>
              <a:t>Translations</a:t>
            </a:r>
          </a:p>
          <a:p>
            <a:pPr>
              <a:lnSpc>
                <a:spcPct val="120000"/>
              </a:lnSpc>
            </a:pPr>
            <a:r>
              <a:rPr lang="en-US" dirty="0"/>
              <a:t>Replication</a:t>
            </a:r>
          </a:p>
        </p:txBody>
      </p:sp>
    </p:spTree>
    <p:extLst>
      <p:ext uri="{BB962C8B-B14F-4D97-AF65-F5344CB8AC3E}">
        <p14:creationId xmlns:p14="http://schemas.microsoft.com/office/powerpoint/2010/main" val="362499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402B-9680-F418-5238-477E0DB6FFF6}"/>
              </a:ext>
            </a:extLst>
          </p:cNvPr>
          <p:cNvSpPr>
            <a:spLocks noGrp="1"/>
          </p:cNvSpPr>
          <p:nvPr>
            <p:ph type="title"/>
          </p:nvPr>
        </p:nvSpPr>
        <p:spPr>
          <a:xfrm>
            <a:off x="0" y="1793045"/>
            <a:ext cx="12192000" cy="1400530"/>
          </a:xfrm>
        </p:spPr>
        <p:txBody>
          <a:bodyPr/>
          <a:lstStyle/>
          <a:p>
            <a:pPr algn="ctr">
              <a:defRPr/>
            </a:pPr>
            <a:r>
              <a:rPr lang="en-US" dirty="0">
                <a:latin typeface="Proxima Nova"/>
                <a:ea typeface="Proxima Nova"/>
                <a:cs typeface="Proxima Nova"/>
                <a:sym typeface="Proxima Nova"/>
              </a:rPr>
              <a:t>Weaknesses &amp; Legal/</a:t>
            </a:r>
            <a:br>
              <a:rPr lang="en-US" dirty="0">
                <a:latin typeface="Proxima Nova"/>
                <a:ea typeface="Proxima Nova"/>
                <a:cs typeface="Proxima Nova"/>
                <a:sym typeface="Proxima Nova"/>
              </a:rPr>
            </a:br>
            <a:r>
              <a:rPr lang="en-US" dirty="0">
                <a:latin typeface="Proxima Nova"/>
                <a:ea typeface="Proxima Nova"/>
                <a:cs typeface="Proxima Nova"/>
                <a:sym typeface="Proxima Nova"/>
              </a:rPr>
              <a:t>Practical Issues</a:t>
            </a:r>
            <a:endParaRPr lang="en-US" dirty="0"/>
          </a:p>
        </p:txBody>
      </p:sp>
      <p:pic>
        <p:nvPicPr>
          <p:cNvPr id="4" name="Picture 2">
            <a:extLst>
              <a:ext uri="{FF2B5EF4-FFF2-40B4-BE49-F238E27FC236}">
                <a16:creationId xmlns:a16="http://schemas.microsoft.com/office/drawing/2014/main" id="{1547D37B-8ED8-8F30-640B-A8B90EEB300F}"/>
              </a:ext>
            </a:extLst>
          </p:cNvPr>
          <p:cNvPicPr>
            <a:picLocks noChangeAspect="1"/>
          </p:cNvPicPr>
          <p:nvPr/>
        </p:nvPicPr>
        <p:blipFill rotWithShape="1">
          <a:blip r:embed="rId2">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D0F8EFF-4246-A04C-8991-C01F501B9F64}"/>
              </a:ext>
            </a:extLst>
          </p:cNvPr>
          <p:cNvCxnSpPr>
            <a:cxnSpLocks/>
          </p:cNvCxnSpPr>
          <p:nvPr/>
        </p:nvCxnSpPr>
        <p:spPr>
          <a:xfrm>
            <a:off x="3152633" y="3429000"/>
            <a:ext cx="582759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3E04C6-6D40-7AC9-A540-4090A67F71AF}"/>
              </a:ext>
            </a:extLst>
          </p:cNvPr>
          <p:cNvSpPr>
            <a:spLocks noGrp="1"/>
          </p:cNvSpPr>
          <p:nvPr>
            <p:ph type="body" sz="quarter" idx="10"/>
          </p:nvPr>
        </p:nvSpPr>
        <p:spPr>
          <a:xfrm>
            <a:off x="2548719" y="3785066"/>
            <a:ext cx="7094562" cy="1984304"/>
          </a:xfrm>
        </p:spPr>
        <p:txBody>
          <a:bodyPr/>
          <a:lstStyle/>
          <a:p>
            <a:pPr marL="0" indent="0" algn="ctr">
              <a:spcBef>
                <a:spcPts val="0"/>
              </a:spcBef>
              <a:spcAft>
                <a:spcPts val="0"/>
              </a:spcAft>
              <a:buNone/>
              <a:defRPr/>
            </a:pPr>
            <a:r>
              <a:rPr lang="en-US" sz="2800" b="1" dirty="0">
                <a:solidFill>
                  <a:srgbClr val="25333B"/>
                </a:solidFill>
                <a:latin typeface="+mn-lt"/>
                <a:ea typeface="Proxima Nova"/>
                <a:cs typeface="Proxima Nova"/>
                <a:sym typeface="Proxima Nova"/>
              </a:rPr>
              <a:t>Highlighting some of the weaknesses and legal/practical issues associated with use of Generative AI</a:t>
            </a:r>
          </a:p>
        </p:txBody>
      </p:sp>
    </p:spTree>
    <p:extLst>
      <p:ext uri="{BB962C8B-B14F-4D97-AF65-F5344CB8AC3E}">
        <p14:creationId xmlns:p14="http://schemas.microsoft.com/office/powerpoint/2010/main" val="146775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C934-43F1-FC26-D923-80B5DA68034E}"/>
              </a:ext>
            </a:extLst>
          </p:cNvPr>
          <p:cNvSpPr>
            <a:spLocks noGrp="1"/>
          </p:cNvSpPr>
          <p:nvPr>
            <p:ph type="title"/>
          </p:nvPr>
        </p:nvSpPr>
        <p:spPr>
          <a:xfrm>
            <a:off x="799021" y="265816"/>
            <a:ext cx="10593958" cy="907888"/>
          </a:xfrm>
        </p:spPr>
        <p:txBody>
          <a:bodyPr/>
          <a:lstStyle/>
          <a:p>
            <a:pPr algn="ctr"/>
            <a:r>
              <a:rPr lang="en-US" dirty="0"/>
              <a:t>Weaknesses &amp; Legal/Practical Issues</a:t>
            </a:r>
          </a:p>
        </p:txBody>
      </p:sp>
      <p:sp>
        <p:nvSpPr>
          <p:cNvPr id="3" name="Text Placeholder 2">
            <a:extLst>
              <a:ext uri="{FF2B5EF4-FFF2-40B4-BE49-F238E27FC236}">
                <a16:creationId xmlns:a16="http://schemas.microsoft.com/office/drawing/2014/main" id="{B279F518-9B08-CE1E-2E1C-F84E6B3762BA}"/>
              </a:ext>
            </a:extLst>
          </p:cNvPr>
          <p:cNvSpPr>
            <a:spLocks noGrp="1"/>
          </p:cNvSpPr>
          <p:nvPr>
            <p:ph type="body" sz="quarter" idx="10"/>
          </p:nvPr>
        </p:nvSpPr>
        <p:spPr>
          <a:xfrm>
            <a:off x="569913" y="1173704"/>
            <a:ext cx="10921502" cy="5813946"/>
          </a:xfrm>
        </p:spPr>
        <p:txBody>
          <a:bodyPr numCol="2">
            <a:normAutofit/>
          </a:bodyPr>
          <a:lstStyle/>
          <a:p>
            <a:pPr marL="114300" indent="0">
              <a:buFont typeface="Arial" panose="020B0604020202020204" pitchFamily="34" charset="0"/>
              <a:buNone/>
              <a:defRPr/>
            </a:pPr>
            <a:r>
              <a:rPr lang="en-US" sz="1800" b="1" u="sng" dirty="0"/>
              <a:t>Staff Use</a:t>
            </a:r>
          </a:p>
          <a:p>
            <a:pPr lvl="1">
              <a:buClr>
                <a:schemeClr val="tx2">
                  <a:lumMod val="40000"/>
                  <a:lumOff val="60000"/>
                </a:schemeClr>
              </a:buClr>
              <a:buFont typeface="Wingdings 3" panose="05040102010807070707" pitchFamily="18" charset="2"/>
              <a:buChar char="u"/>
              <a:defRPr/>
            </a:pPr>
            <a:r>
              <a:rPr lang="en-US" sz="1400" b="1" dirty="0"/>
              <a:t>Confidentiality</a:t>
            </a:r>
          </a:p>
          <a:p>
            <a:pPr lvl="2">
              <a:buClr>
                <a:schemeClr val="tx2">
                  <a:lumMod val="40000"/>
                  <a:lumOff val="60000"/>
                </a:schemeClr>
              </a:buClr>
              <a:buFont typeface="Arial" panose="020B0604020202020204" pitchFamily="34" charset="0"/>
              <a:buChar char="•"/>
              <a:defRPr/>
            </a:pPr>
            <a:r>
              <a:rPr lang="en-US" sz="1400" dirty="0"/>
              <a:t>According to OpenAI - prompts are stored and can be used for training purposes by OpenAI.    </a:t>
            </a:r>
          </a:p>
          <a:p>
            <a:pPr lvl="2">
              <a:buClr>
                <a:schemeClr val="tx2">
                  <a:lumMod val="40000"/>
                  <a:lumOff val="60000"/>
                </a:schemeClr>
              </a:buClr>
              <a:buFont typeface="Arial" panose="020B0604020202020204" pitchFamily="34" charset="0"/>
              <a:buChar char="•"/>
              <a:defRPr/>
            </a:pPr>
            <a:r>
              <a:rPr lang="en-US" sz="1400" dirty="0"/>
              <a:t>Consider sharing applicant or employee information.  Do you have an obligation to keep that information confidential?  If so, are you complying with that obligation?</a:t>
            </a:r>
          </a:p>
          <a:p>
            <a:pPr lvl="2">
              <a:buClr>
                <a:schemeClr val="tx2">
                  <a:lumMod val="40000"/>
                  <a:lumOff val="60000"/>
                </a:schemeClr>
              </a:buClr>
              <a:buFont typeface="Arial" panose="020B0604020202020204" pitchFamily="34" charset="0"/>
              <a:buChar char="•"/>
              <a:defRPr/>
            </a:pPr>
            <a:r>
              <a:rPr lang="en-US" sz="1400" dirty="0"/>
              <a:t>What about other confidential information (e.g., confidential business information)?</a:t>
            </a:r>
          </a:p>
          <a:p>
            <a:pPr lvl="2">
              <a:buClr>
                <a:schemeClr val="tx2">
                  <a:lumMod val="40000"/>
                  <a:lumOff val="60000"/>
                </a:schemeClr>
              </a:buClr>
              <a:buFont typeface="Arial" panose="020B0604020202020204" pitchFamily="34" charset="0"/>
              <a:buChar char="•"/>
              <a:defRPr/>
            </a:pPr>
            <a:r>
              <a:rPr lang="en-US" sz="1400" dirty="0"/>
              <a:t>OpenAI recommends that you do not share sensitive information.</a:t>
            </a:r>
          </a:p>
          <a:p>
            <a:pPr lvl="2">
              <a:buClr>
                <a:schemeClr val="tx2">
                  <a:lumMod val="40000"/>
                  <a:lumOff val="60000"/>
                </a:schemeClr>
              </a:buClr>
              <a:buFont typeface="Arial" panose="020B0604020202020204" pitchFamily="34" charset="0"/>
              <a:buChar char="•"/>
              <a:defRPr/>
            </a:pPr>
            <a:r>
              <a:rPr lang="en-US" sz="1400" dirty="0"/>
              <a:t>Samsung Case</a:t>
            </a:r>
          </a:p>
          <a:p>
            <a:pPr lvl="1">
              <a:buClr>
                <a:schemeClr val="tx2">
                  <a:lumMod val="40000"/>
                  <a:lumOff val="60000"/>
                </a:schemeClr>
              </a:buClr>
              <a:buFont typeface="Wingdings 3" panose="05040102010807070707" pitchFamily="18" charset="2"/>
              <a:buChar char="u"/>
              <a:defRPr/>
            </a:pPr>
            <a:r>
              <a:rPr lang="en-US" sz="1400" b="1" dirty="0"/>
              <a:t>Ethics</a:t>
            </a:r>
          </a:p>
          <a:p>
            <a:pPr lvl="2">
              <a:buClr>
                <a:schemeClr val="tx2">
                  <a:lumMod val="40000"/>
                  <a:lumOff val="60000"/>
                </a:schemeClr>
              </a:buClr>
              <a:buFont typeface="Arial" panose="020B0604020202020204" pitchFamily="34" charset="0"/>
              <a:buChar char="•"/>
              <a:defRPr/>
            </a:pPr>
            <a:r>
              <a:rPr lang="en-US" sz="1400" dirty="0"/>
              <a:t>Certain GAI platforms have lawsuits pending against them related to claims ranging from invasion of privacy to copyright infringement. </a:t>
            </a:r>
          </a:p>
          <a:p>
            <a:pPr lvl="2">
              <a:buClr>
                <a:schemeClr val="tx2">
                  <a:lumMod val="40000"/>
                  <a:lumOff val="60000"/>
                </a:schemeClr>
              </a:buClr>
              <a:buFont typeface="Arial" panose="020B0604020202020204" pitchFamily="34" charset="0"/>
              <a:buChar char="•"/>
              <a:defRPr/>
            </a:pPr>
            <a:r>
              <a:rPr lang="en-US" sz="1400" dirty="0"/>
              <a:t>Users may be required by website terms to disclose use of GAI in creation of outputs used in certain ways.  </a:t>
            </a:r>
          </a:p>
          <a:p>
            <a:pPr lvl="2">
              <a:buClr>
                <a:schemeClr val="tx2">
                  <a:lumMod val="40000"/>
                  <a:lumOff val="60000"/>
                </a:schemeClr>
              </a:buClr>
              <a:buFont typeface="Arial" panose="020B0604020202020204" pitchFamily="34" charset="0"/>
              <a:buChar char="•"/>
              <a:defRPr/>
            </a:pPr>
            <a:endParaRPr lang="en-US" sz="1400" dirty="0"/>
          </a:p>
          <a:p>
            <a:pPr lvl="1">
              <a:buClr>
                <a:schemeClr val="tx2">
                  <a:lumMod val="40000"/>
                  <a:lumOff val="60000"/>
                </a:schemeClr>
              </a:buClr>
              <a:buFont typeface="Wingdings 3" panose="05040102010807070707" pitchFamily="18" charset="2"/>
              <a:buChar char="u"/>
              <a:defRPr/>
            </a:pPr>
            <a:r>
              <a:rPr lang="en-US" sz="1400" b="1" dirty="0"/>
              <a:t>Intellectual property issues</a:t>
            </a:r>
          </a:p>
          <a:p>
            <a:pPr lvl="2">
              <a:buClr>
                <a:schemeClr val="tx2">
                  <a:lumMod val="40000"/>
                  <a:lumOff val="60000"/>
                </a:schemeClr>
              </a:buClr>
              <a:buFont typeface="Arial" panose="020B0604020202020204" pitchFamily="34" charset="0"/>
              <a:buChar char="•"/>
              <a:defRPr/>
            </a:pPr>
            <a:r>
              <a:rPr lang="en-US" sz="1400" dirty="0"/>
              <a:t>Content generated by GAI services is not subject to copyright protection according to the U.S. Copyright Office</a:t>
            </a:r>
          </a:p>
          <a:p>
            <a:pPr lvl="2">
              <a:buClr>
                <a:schemeClr val="tx2">
                  <a:lumMod val="40000"/>
                  <a:lumOff val="60000"/>
                </a:schemeClr>
              </a:buClr>
              <a:buFont typeface="Arial" panose="020B0604020202020204" pitchFamily="34" charset="0"/>
              <a:buChar char="•"/>
              <a:defRPr/>
            </a:pPr>
            <a:r>
              <a:rPr lang="en-US" sz="1400" dirty="0"/>
              <a:t>A recent DC Circuit decision has affirmed this position.</a:t>
            </a:r>
          </a:p>
          <a:p>
            <a:pPr lvl="2">
              <a:buClr>
                <a:schemeClr val="tx2">
                  <a:lumMod val="40000"/>
                  <a:lumOff val="60000"/>
                </a:schemeClr>
              </a:buClr>
              <a:buFont typeface="Arial" panose="020B0604020202020204" pitchFamily="34" charset="0"/>
              <a:buChar char="•"/>
              <a:defRPr/>
            </a:pPr>
            <a:r>
              <a:rPr lang="en-US" sz="1400" dirty="0"/>
              <a:t>Content generated by GAI could still violate someone else’s copyright rights.</a:t>
            </a:r>
          </a:p>
          <a:p>
            <a:pPr lvl="1">
              <a:buClr>
                <a:schemeClr val="tx2">
                  <a:lumMod val="40000"/>
                  <a:lumOff val="60000"/>
                </a:schemeClr>
              </a:buClr>
              <a:buFont typeface="Wingdings 3" panose="05040102010807070707" pitchFamily="18" charset="2"/>
              <a:buChar char="u"/>
              <a:defRPr/>
            </a:pPr>
            <a:r>
              <a:rPr lang="en-US" sz="1400" b="1" dirty="0"/>
              <a:t>Inaccurate information/hallucinations/drift</a:t>
            </a:r>
          </a:p>
          <a:p>
            <a:pPr lvl="1">
              <a:buClr>
                <a:schemeClr val="tx2">
                  <a:lumMod val="40000"/>
                  <a:lumOff val="60000"/>
                </a:schemeClr>
              </a:buClr>
              <a:buFont typeface="Wingdings 3" panose="05040102010807070707" pitchFamily="18" charset="2"/>
              <a:buChar char="u"/>
              <a:defRPr/>
            </a:pPr>
            <a:r>
              <a:rPr lang="en-US" sz="1400" b="1" dirty="0"/>
              <a:t>Difficulty resolving nuanced situations</a:t>
            </a:r>
          </a:p>
          <a:p>
            <a:pPr lvl="1">
              <a:buClr>
                <a:schemeClr val="tx2">
                  <a:lumMod val="40000"/>
                  <a:lumOff val="60000"/>
                </a:schemeClr>
              </a:buClr>
              <a:buFont typeface="Wingdings 3" panose="05040102010807070707" pitchFamily="18" charset="2"/>
              <a:buChar char="u"/>
              <a:defRPr/>
            </a:pPr>
            <a:r>
              <a:rPr lang="en-US" sz="1400" b="1" dirty="0"/>
              <a:t>Staffing Decisions (increased efficiency/productivity)</a:t>
            </a:r>
          </a:p>
          <a:p>
            <a:pPr lvl="1">
              <a:buClr>
                <a:schemeClr val="tx2">
                  <a:lumMod val="40000"/>
                  <a:lumOff val="60000"/>
                </a:schemeClr>
              </a:buClr>
              <a:buFont typeface="Wingdings 3" panose="05040102010807070707" pitchFamily="18" charset="2"/>
              <a:buChar char="u"/>
              <a:defRPr/>
            </a:pPr>
            <a:r>
              <a:rPr lang="en-US" sz="1400" b="1" dirty="0"/>
              <a:t>Bias</a:t>
            </a:r>
          </a:p>
        </p:txBody>
      </p:sp>
    </p:spTree>
    <p:extLst>
      <p:ext uri="{BB962C8B-B14F-4D97-AF65-F5344CB8AC3E}">
        <p14:creationId xmlns:p14="http://schemas.microsoft.com/office/powerpoint/2010/main" val="3548105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5F20-1F77-174A-DD37-92394D61D7B0}"/>
              </a:ext>
            </a:extLst>
          </p:cNvPr>
          <p:cNvSpPr>
            <a:spLocks noGrp="1"/>
          </p:cNvSpPr>
          <p:nvPr>
            <p:ph type="title"/>
          </p:nvPr>
        </p:nvSpPr>
        <p:spPr>
          <a:xfrm>
            <a:off x="569911" y="579718"/>
            <a:ext cx="10525719" cy="1400530"/>
          </a:xfrm>
        </p:spPr>
        <p:txBody>
          <a:bodyPr/>
          <a:lstStyle/>
          <a:p>
            <a:r>
              <a:rPr lang="en-US" dirty="0"/>
              <a:t>Existing Policy/Regulatory Framework </a:t>
            </a:r>
          </a:p>
        </p:txBody>
      </p:sp>
      <p:sp>
        <p:nvSpPr>
          <p:cNvPr id="3" name="Text Placeholder 2">
            <a:extLst>
              <a:ext uri="{FF2B5EF4-FFF2-40B4-BE49-F238E27FC236}">
                <a16:creationId xmlns:a16="http://schemas.microsoft.com/office/drawing/2014/main" id="{C1DAFB6A-DD13-A07F-E75C-D07D8180CD9F}"/>
              </a:ext>
            </a:extLst>
          </p:cNvPr>
          <p:cNvSpPr>
            <a:spLocks noGrp="1"/>
          </p:cNvSpPr>
          <p:nvPr>
            <p:ph type="body" sz="quarter" idx="10"/>
          </p:nvPr>
        </p:nvSpPr>
        <p:spPr>
          <a:xfrm>
            <a:off x="569913" y="1637730"/>
            <a:ext cx="9870624" cy="5220269"/>
          </a:xfrm>
        </p:spPr>
        <p:txBody>
          <a:bodyPr>
            <a:normAutofit fontScale="85000" lnSpcReduction="20000"/>
          </a:bodyPr>
          <a:lstStyle/>
          <a:p>
            <a:pPr>
              <a:lnSpc>
                <a:spcPct val="110000"/>
              </a:lnSpc>
              <a:buClr>
                <a:schemeClr val="tx2">
                  <a:lumMod val="40000"/>
                  <a:lumOff val="60000"/>
                </a:schemeClr>
              </a:buClr>
              <a:defRPr/>
            </a:pPr>
            <a:r>
              <a:rPr lang="en-US" b="1" dirty="0"/>
              <a:t>Staff Use</a:t>
            </a:r>
          </a:p>
          <a:p>
            <a:pPr lvl="1">
              <a:lnSpc>
                <a:spcPct val="110000"/>
              </a:lnSpc>
              <a:buClr>
                <a:schemeClr val="tx2">
                  <a:lumMod val="40000"/>
                  <a:lumOff val="60000"/>
                </a:schemeClr>
              </a:buClr>
              <a:buFont typeface="Arial" panose="020B0604020202020204" pitchFamily="34" charset="0"/>
              <a:buChar char="•"/>
              <a:defRPr/>
            </a:pPr>
            <a:r>
              <a:rPr lang="en-US" dirty="0"/>
              <a:t>Device Acceptable Use Policy </a:t>
            </a:r>
          </a:p>
          <a:p>
            <a:pPr lvl="1">
              <a:lnSpc>
                <a:spcPct val="110000"/>
              </a:lnSpc>
              <a:buClr>
                <a:schemeClr val="tx2">
                  <a:lumMod val="40000"/>
                  <a:lumOff val="60000"/>
                </a:schemeClr>
              </a:buClr>
              <a:buFont typeface="Arial" panose="020B0604020202020204" pitchFamily="34" charset="0"/>
              <a:buChar char="•"/>
              <a:defRPr/>
            </a:pPr>
            <a:r>
              <a:rPr lang="en-US" dirty="0"/>
              <a:t>Employee Handbook</a:t>
            </a:r>
          </a:p>
          <a:p>
            <a:pPr lvl="1">
              <a:lnSpc>
                <a:spcPct val="110000"/>
              </a:lnSpc>
              <a:buClr>
                <a:schemeClr val="tx2">
                  <a:lumMod val="40000"/>
                  <a:lumOff val="60000"/>
                </a:schemeClr>
              </a:buClr>
              <a:buFont typeface="Arial" panose="020B0604020202020204" pitchFamily="34" charset="0"/>
              <a:buChar char="•"/>
              <a:defRPr/>
            </a:pPr>
            <a:r>
              <a:rPr lang="en-US" dirty="0"/>
              <a:t>Computer and Internet Use Rules </a:t>
            </a:r>
          </a:p>
          <a:p>
            <a:pPr lvl="1">
              <a:lnSpc>
                <a:spcPct val="110000"/>
              </a:lnSpc>
              <a:buClr>
                <a:schemeClr val="tx2">
                  <a:lumMod val="40000"/>
                  <a:lumOff val="60000"/>
                </a:schemeClr>
              </a:buClr>
              <a:buFont typeface="Arial" panose="020B0604020202020204" pitchFamily="34" charset="0"/>
              <a:buChar char="•"/>
              <a:defRPr/>
            </a:pPr>
            <a:r>
              <a:rPr lang="en-US" dirty="0"/>
              <a:t>Confidentiality Policy</a:t>
            </a:r>
          </a:p>
          <a:p>
            <a:pPr lvl="1">
              <a:lnSpc>
                <a:spcPct val="110000"/>
              </a:lnSpc>
              <a:buClr>
                <a:schemeClr val="tx2">
                  <a:lumMod val="40000"/>
                  <a:lumOff val="60000"/>
                </a:schemeClr>
              </a:buClr>
              <a:buFont typeface="Arial" panose="020B0604020202020204" pitchFamily="34" charset="0"/>
              <a:buChar char="•"/>
              <a:defRPr/>
            </a:pPr>
            <a:r>
              <a:rPr lang="en-US" dirty="0"/>
              <a:t>Records Retention Rules/Policy</a:t>
            </a:r>
          </a:p>
          <a:p>
            <a:pPr lvl="1">
              <a:lnSpc>
                <a:spcPct val="110000"/>
              </a:lnSpc>
              <a:buClr>
                <a:schemeClr val="tx2">
                  <a:lumMod val="40000"/>
                  <a:lumOff val="60000"/>
                </a:schemeClr>
              </a:buClr>
              <a:buFont typeface="Arial" panose="020B0604020202020204" pitchFamily="34" charset="0"/>
              <a:buChar char="•"/>
              <a:defRPr/>
            </a:pPr>
            <a:r>
              <a:rPr lang="en-US" dirty="0"/>
              <a:t>Employment Agreements/Letters</a:t>
            </a:r>
          </a:p>
          <a:p>
            <a:pPr lvl="1">
              <a:lnSpc>
                <a:spcPct val="110000"/>
              </a:lnSpc>
              <a:buClr>
                <a:schemeClr val="tx2">
                  <a:lumMod val="40000"/>
                  <a:lumOff val="60000"/>
                </a:schemeClr>
              </a:buClr>
              <a:buFont typeface="Arial" panose="020B0604020202020204" pitchFamily="34" charset="0"/>
              <a:buChar char="•"/>
              <a:defRPr/>
            </a:pPr>
            <a:r>
              <a:rPr lang="en-US" dirty="0"/>
              <a:t>Laws, Rules, &amp; Regulations</a:t>
            </a:r>
          </a:p>
          <a:p>
            <a:pPr lvl="2">
              <a:lnSpc>
                <a:spcPct val="110000"/>
              </a:lnSpc>
              <a:buClr>
                <a:schemeClr val="tx2">
                  <a:lumMod val="40000"/>
                  <a:lumOff val="60000"/>
                </a:schemeClr>
              </a:buClr>
              <a:buFont typeface="Courier New" panose="02070309020205020404" pitchFamily="49" charset="0"/>
              <a:buChar char="o"/>
              <a:defRPr/>
            </a:pPr>
            <a:r>
              <a:rPr lang="en-US" dirty="0"/>
              <a:t>Currently no comprehensive federal legislation or regulations.</a:t>
            </a:r>
          </a:p>
          <a:p>
            <a:pPr lvl="2">
              <a:lnSpc>
                <a:spcPct val="110000"/>
              </a:lnSpc>
              <a:buClr>
                <a:schemeClr val="tx2">
                  <a:lumMod val="40000"/>
                  <a:lumOff val="60000"/>
                </a:schemeClr>
              </a:buClr>
              <a:buFont typeface="Courier New" panose="02070309020205020404" pitchFamily="49" charset="0"/>
              <a:buChar char="o"/>
              <a:defRPr/>
            </a:pPr>
            <a:r>
              <a:rPr lang="en-US" dirty="0"/>
              <a:t>Few state laws (Colorado was first to enact comprehensive US AI legislation)</a:t>
            </a:r>
          </a:p>
          <a:p>
            <a:pPr lvl="2">
              <a:lnSpc>
                <a:spcPct val="110000"/>
              </a:lnSpc>
              <a:buClr>
                <a:schemeClr val="tx2">
                  <a:lumMod val="40000"/>
                  <a:lumOff val="60000"/>
                </a:schemeClr>
              </a:buClr>
              <a:buFont typeface="Courier New" panose="02070309020205020404" pitchFamily="49" charset="0"/>
              <a:buChar char="o"/>
              <a:defRPr/>
            </a:pPr>
            <a:r>
              <a:rPr lang="en-US" dirty="0"/>
              <a:t>Existing laws not specific to AI will be applied</a:t>
            </a:r>
          </a:p>
          <a:p>
            <a:pPr lvl="2">
              <a:lnSpc>
                <a:spcPct val="110000"/>
              </a:lnSpc>
              <a:buClr>
                <a:schemeClr val="tx2">
                  <a:lumMod val="40000"/>
                  <a:lumOff val="60000"/>
                </a:schemeClr>
              </a:buClr>
              <a:buFont typeface="Courier New" panose="02070309020205020404" pitchFamily="49" charset="0"/>
              <a:buChar char="o"/>
              <a:defRPr/>
            </a:pPr>
            <a:r>
              <a:rPr lang="en-US" dirty="0"/>
              <a:t>White House Executive Order on AI</a:t>
            </a:r>
          </a:p>
          <a:p>
            <a:pPr lvl="2">
              <a:lnSpc>
                <a:spcPct val="110000"/>
              </a:lnSpc>
              <a:buClr>
                <a:schemeClr val="tx2">
                  <a:lumMod val="40000"/>
                  <a:lumOff val="60000"/>
                </a:schemeClr>
              </a:buClr>
              <a:buFont typeface="Courier New" panose="02070309020205020404" pitchFamily="49" charset="0"/>
              <a:buChar char="o"/>
              <a:defRPr/>
            </a:pPr>
            <a:r>
              <a:rPr lang="en-US" dirty="0"/>
              <a:t>EU AI Act</a:t>
            </a:r>
          </a:p>
        </p:txBody>
      </p:sp>
    </p:spTree>
    <p:extLst>
      <p:ext uri="{BB962C8B-B14F-4D97-AF65-F5344CB8AC3E}">
        <p14:creationId xmlns:p14="http://schemas.microsoft.com/office/powerpoint/2010/main" val="370936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91E2-8D55-D6DA-D0A3-7BB749C178CA}"/>
              </a:ext>
            </a:extLst>
          </p:cNvPr>
          <p:cNvSpPr>
            <a:spLocks noGrp="1"/>
          </p:cNvSpPr>
          <p:nvPr>
            <p:ph type="title"/>
          </p:nvPr>
        </p:nvSpPr>
        <p:spPr>
          <a:xfrm>
            <a:off x="1391362" y="415945"/>
            <a:ext cx="9404723" cy="907888"/>
          </a:xfrm>
        </p:spPr>
        <p:txBody>
          <a:bodyPr/>
          <a:lstStyle/>
          <a:p>
            <a:pPr algn="ctr"/>
            <a:r>
              <a:rPr lang="en-US" dirty="0"/>
              <a:t>So, what to do about staff use?</a:t>
            </a:r>
          </a:p>
        </p:txBody>
      </p:sp>
      <p:sp>
        <p:nvSpPr>
          <p:cNvPr id="3" name="Text Placeholder 2">
            <a:extLst>
              <a:ext uri="{FF2B5EF4-FFF2-40B4-BE49-F238E27FC236}">
                <a16:creationId xmlns:a16="http://schemas.microsoft.com/office/drawing/2014/main" id="{8C9927B5-2D1B-4754-C79A-0326D7F6E3EF}"/>
              </a:ext>
            </a:extLst>
          </p:cNvPr>
          <p:cNvSpPr>
            <a:spLocks noGrp="1"/>
          </p:cNvSpPr>
          <p:nvPr>
            <p:ph type="body" sz="quarter" idx="10"/>
          </p:nvPr>
        </p:nvSpPr>
        <p:spPr>
          <a:xfrm>
            <a:off x="204715" y="1569493"/>
            <a:ext cx="11778018" cy="5172501"/>
          </a:xfrm>
        </p:spPr>
        <p:txBody>
          <a:bodyPr numCol="3" spcCol="182880">
            <a:normAutofit fontScale="92500" lnSpcReduction="20000"/>
          </a:bodyPr>
          <a:lstStyle/>
          <a:p>
            <a:pPr marL="0" indent="0">
              <a:lnSpc>
                <a:spcPct val="120000"/>
              </a:lnSpc>
              <a:buFont typeface="Arial" panose="020B0604020202020204" pitchFamily="34" charset="0"/>
              <a:buNone/>
              <a:defRPr/>
            </a:pPr>
            <a:r>
              <a:rPr lang="en-US" sz="1600" b="1" dirty="0"/>
              <a:t>Option 1: No Use of AI</a:t>
            </a:r>
          </a:p>
          <a:p>
            <a:pPr indent="-182880">
              <a:lnSpc>
                <a:spcPct val="120000"/>
              </a:lnSpc>
              <a:buClr>
                <a:schemeClr val="tx2">
                  <a:lumMod val="40000"/>
                  <a:lumOff val="60000"/>
                </a:schemeClr>
              </a:buClr>
              <a:defRPr/>
            </a:pPr>
            <a:r>
              <a:rPr lang="en-US" sz="1600" i="1" dirty="0"/>
              <a:t>Objective: </a:t>
            </a:r>
            <a:r>
              <a:rPr lang="en-US" sz="1600" dirty="0"/>
              <a:t>Prioritize traditional methods, eschewing AI-based approaches.</a:t>
            </a:r>
          </a:p>
          <a:p>
            <a:pPr indent="-182880">
              <a:lnSpc>
                <a:spcPct val="120000"/>
              </a:lnSpc>
              <a:buClr>
                <a:schemeClr val="tx2">
                  <a:lumMod val="40000"/>
                  <a:lumOff val="60000"/>
                </a:schemeClr>
              </a:buClr>
              <a:defRPr/>
            </a:pPr>
            <a:r>
              <a:rPr lang="en-US" sz="1600" i="1" dirty="0"/>
              <a:t>Implications: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Avoids ethical, legal, and privacy concerns associated with AI.</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Might miss out on potential efficiencies, insights, and competitive advantages offered by AI.</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Relies solely on human decision-making processes and may disadvantage some/all staff by limiting their use of a technology that may become necessary to know how to use well in the future.</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Need policy (albeit brief).</a:t>
            </a:r>
          </a:p>
          <a:p>
            <a:pPr marL="0" indent="0">
              <a:lnSpc>
                <a:spcPct val="120000"/>
              </a:lnSpc>
              <a:buFont typeface="Arial" panose="020B0604020202020204" pitchFamily="34" charset="0"/>
              <a:buNone/>
              <a:defRPr/>
            </a:pPr>
            <a:endParaRPr lang="en-US" sz="1400" b="1" dirty="0"/>
          </a:p>
          <a:p>
            <a:pPr marL="0" indent="0">
              <a:lnSpc>
                <a:spcPct val="120000"/>
              </a:lnSpc>
              <a:buFont typeface="Arial" panose="020B0604020202020204" pitchFamily="34" charset="0"/>
              <a:buNone/>
              <a:defRPr/>
            </a:pPr>
            <a:endParaRPr lang="en-US" sz="1400" b="1" dirty="0"/>
          </a:p>
          <a:p>
            <a:pPr marL="0" indent="0">
              <a:lnSpc>
                <a:spcPct val="120000"/>
              </a:lnSpc>
              <a:buFont typeface="Arial" panose="020B0604020202020204" pitchFamily="34" charset="0"/>
              <a:buNone/>
              <a:defRPr/>
            </a:pPr>
            <a:r>
              <a:rPr lang="en-US" sz="1600" b="1" dirty="0"/>
              <a:t>Option 2: Unlimited Use within </a:t>
            </a:r>
            <a:br>
              <a:rPr lang="en-US" sz="1600" b="1" dirty="0"/>
            </a:br>
            <a:r>
              <a:rPr lang="en-US" sz="1600" b="1" dirty="0"/>
              <a:t>Existing Policy Frameworks</a:t>
            </a:r>
          </a:p>
          <a:p>
            <a:pPr indent="-182880">
              <a:lnSpc>
                <a:spcPct val="120000"/>
              </a:lnSpc>
              <a:buClr>
                <a:schemeClr val="tx2">
                  <a:lumMod val="40000"/>
                  <a:lumOff val="60000"/>
                </a:schemeClr>
              </a:buClr>
              <a:defRPr/>
            </a:pPr>
            <a:r>
              <a:rPr lang="en-US" sz="1600" i="1" dirty="0"/>
              <a:t>Objective: </a:t>
            </a:r>
            <a:r>
              <a:rPr lang="en-US" sz="1600" dirty="0"/>
              <a:t>Embrace AI fully in all aspects without restrictions.</a:t>
            </a:r>
          </a:p>
          <a:p>
            <a:pPr indent="-182880">
              <a:lnSpc>
                <a:spcPct val="120000"/>
              </a:lnSpc>
              <a:buClr>
                <a:schemeClr val="tx2">
                  <a:lumMod val="40000"/>
                  <a:lumOff val="60000"/>
                </a:schemeClr>
              </a:buClr>
              <a:defRPr/>
            </a:pPr>
            <a:r>
              <a:rPr lang="en-US" sz="1600" i="1" dirty="0"/>
              <a:t>Implications: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Maximizes potential for innovation, efficiency, and data-driven insights.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Risks regarding data privacy, ethical concerns, and biases can emerge.</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Employees may express concerns about transparency, job displacement, or decision-making processes.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Does not require a policy.</a:t>
            </a:r>
          </a:p>
          <a:p>
            <a:pPr lvl="1">
              <a:lnSpc>
                <a:spcPct val="120000"/>
              </a:lnSpc>
              <a:defRPr/>
            </a:pPr>
            <a:endParaRPr lang="en-US" sz="1400" dirty="0"/>
          </a:p>
          <a:p>
            <a:pPr lvl="1">
              <a:lnSpc>
                <a:spcPct val="120000"/>
              </a:lnSpc>
              <a:defRPr/>
            </a:pPr>
            <a:endParaRPr lang="en-US" sz="1400" dirty="0"/>
          </a:p>
          <a:p>
            <a:pPr lvl="1">
              <a:lnSpc>
                <a:spcPct val="120000"/>
              </a:lnSpc>
              <a:defRPr/>
            </a:pPr>
            <a:endParaRPr lang="en-US" sz="1400" dirty="0"/>
          </a:p>
          <a:p>
            <a:pPr marL="0" indent="0">
              <a:lnSpc>
                <a:spcPct val="120000"/>
              </a:lnSpc>
              <a:buFont typeface="Arial" panose="020B0604020202020204" pitchFamily="34" charset="0"/>
              <a:buNone/>
              <a:defRPr/>
            </a:pPr>
            <a:endParaRPr lang="en-US" sz="1600" b="1" dirty="0"/>
          </a:p>
          <a:p>
            <a:pPr marL="0" indent="0">
              <a:lnSpc>
                <a:spcPct val="120000"/>
              </a:lnSpc>
              <a:buFont typeface="Arial" panose="020B0604020202020204" pitchFamily="34" charset="0"/>
              <a:buNone/>
              <a:defRPr/>
            </a:pPr>
            <a:r>
              <a:rPr lang="en-US" sz="1600" b="1" dirty="0"/>
              <a:t>Option 3: Regulated Use</a:t>
            </a:r>
          </a:p>
          <a:p>
            <a:pPr indent="-182880">
              <a:lnSpc>
                <a:spcPct val="120000"/>
              </a:lnSpc>
              <a:buClr>
                <a:schemeClr val="tx2">
                  <a:lumMod val="40000"/>
                  <a:lumOff val="60000"/>
                </a:schemeClr>
              </a:buClr>
              <a:defRPr/>
            </a:pPr>
            <a:r>
              <a:rPr lang="en-US" sz="1600" i="1" dirty="0"/>
              <a:t>Objective: </a:t>
            </a:r>
            <a:r>
              <a:rPr lang="en-US" sz="1600" dirty="0"/>
              <a:t>Utilize AI within a defined set of ethical, legal, and operational guidelines.</a:t>
            </a:r>
          </a:p>
          <a:p>
            <a:pPr indent="-182880">
              <a:lnSpc>
                <a:spcPct val="120000"/>
              </a:lnSpc>
              <a:buClr>
                <a:schemeClr val="tx2">
                  <a:lumMod val="40000"/>
                  <a:lumOff val="60000"/>
                </a:schemeClr>
              </a:buClr>
              <a:defRPr/>
            </a:pPr>
            <a:r>
              <a:rPr lang="en-US" sz="1600" i="1" dirty="0"/>
              <a:t>Implications: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Balances the benefits of AI with responsible use, mitigating risks.</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Requires regular audits and updates to ensure policies remain relevant.</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Requires employee training and oversight.</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Combines the strengths of AI with the insight and oversight of human intervention.</a:t>
            </a:r>
          </a:p>
          <a:p>
            <a:pPr marL="640080" lvl="1" indent="-182880">
              <a:lnSpc>
                <a:spcPct val="120000"/>
              </a:lnSpc>
              <a:buClr>
                <a:schemeClr val="tx2">
                  <a:lumMod val="60000"/>
                  <a:lumOff val="40000"/>
                </a:schemeClr>
              </a:buClr>
              <a:buFont typeface="Arial" panose="020B0604020202020204" pitchFamily="34" charset="0"/>
              <a:buChar char="•"/>
              <a:defRPr/>
            </a:pPr>
            <a:r>
              <a:rPr lang="en-US" sz="1400" dirty="0"/>
              <a:t>Requires a more detailed </a:t>
            </a:r>
            <a:br>
              <a:rPr lang="en-US" sz="1400" dirty="0"/>
            </a:br>
            <a:r>
              <a:rPr lang="en-US" sz="1400" dirty="0"/>
              <a:t>policy or set of policies.</a:t>
            </a:r>
          </a:p>
        </p:txBody>
      </p:sp>
    </p:spTree>
    <p:extLst>
      <p:ext uri="{BB962C8B-B14F-4D97-AF65-F5344CB8AC3E}">
        <p14:creationId xmlns:p14="http://schemas.microsoft.com/office/powerpoint/2010/main" val="190587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59DF-B4E6-0844-CB42-E01E4EA02829}"/>
              </a:ext>
            </a:extLst>
          </p:cNvPr>
          <p:cNvSpPr>
            <a:spLocks noGrp="1"/>
          </p:cNvSpPr>
          <p:nvPr>
            <p:ph type="title"/>
          </p:nvPr>
        </p:nvSpPr>
        <p:spPr>
          <a:xfrm>
            <a:off x="569911" y="579718"/>
            <a:ext cx="11262698" cy="1400530"/>
          </a:xfrm>
        </p:spPr>
        <p:txBody>
          <a:bodyPr/>
          <a:lstStyle/>
          <a:p>
            <a:r>
              <a:rPr lang="en-US" dirty="0"/>
              <a:t>So, what to do about staff use </a:t>
            </a:r>
            <a:r>
              <a:rPr lang="en-US" b="0" dirty="0"/>
              <a:t>(Cont'd.)</a:t>
            </a:r>
            <a:r>
              <a:rPr lang="en-US" dirty="0"/>
              <a:t>?</a:t>
            </a:r>
          </a:p>
        </p:txBody>
      </p:sp>
      <p:sp>
        <p:nvSpPr>
          <p:cNvPr id="3" name="Text Placeholder 2">
            <a:extLst>
              <a:ext uri="{FF2B5EF4-FFF2-40B4-BE49-F238E27FC236}">
                <a16:creationId xmlns:a16="http://schemas.microsoft.com/office/drawing/2014/main" id="{C0D0C353-38B5-5BF2-7041-73D52B45CF17}"/>
              </a:ext>
            </a:extLst>
          </p:cNvPr>
          <p:cNvSpPr>
            <a:spLocks noGrp="1"/>
          </p:cNvSpPr>
          <p:nvPr>
            <p:ph type="body" sz="quarter" idx="10"/>
          </p:nvPr>
        </p:nvSpPr>
        <p:spPr>
          <a:xfrm>
            <a:off x="569913" y="1637731"/>
            <a:ext cx="9869487" cy="4858603"/>
          </a:xfrm>
        </p:spPr>
        <p:txBody>
          <a:bodyPr>
            <a:normAutofit fontScale="70000" lnSpcReduction="20000"/>
          </a:bodyPr>
          <a:lstStyle/>
          <a:p>
            <a:pPr>
              <a:lnSpc>
                <a:spcPct val="120000"/>
              </a:lnSpc>
              <a:buClr>
                <a:schemeClr val="tx2">
                  <a:lumMod val="40000"/>
                  <a:lumOff val="60000"/>
                </a:schemeClr>
              </a:buClr>
              <a:defRPr/>
            </a:pPr>
            <a:r>
              <a:rPr lang="en-US" sz="3400" dirty="0"/>
              <a:t>Key elements in any policy that regulates use of GAI (</a:t>
            </a:r>
            <a:r>
              <a:rPr lang="en-US" sz="3400" i="1" dirty="0"/>
              <a:t>*Note: this is not necessarily a comprehensive list*</a:t>
            </a:r>
            <a:r>
              <a:rPr lang="en-US" sz="3400" dirty="0"/>
              <a:t>):</a:t>
            </a:r>
          </a:p>
          <a:p>
            <a:pPr lvl="1">
              <a:lnSpc>
                <a:spcPct val="120000"/>
              </a:lnSpc>
              <a:buClr>
                <a:schemeClr val="tx2">
                  <a:lumMod val="40000"/>
                  <a:lumOff val="60000"/>
                </a:schemeClr>
              </a:buClr>
              <a:buFont typeface="Arial" panose="020B0604020202020204" pitchFamily="34" charset="0"/>
              <a:buChar char="•"/>
              <a:defRPr/>
            </a:pPr>
            <a:r>
              <a:rPr lang="en-US" sz="2900" dirty="0"/>
              <a:t>Prohibit sharing confidential information.</a:t>
            </a:r>
          </a:p>
          <a:p>
            <a:pPr lvl="1">
              <a:lnSpc>
                <a:spcPct val="120000"/>
              </a:lnSpc>
              <a:buClr>
                <a:schemeClr val="tx2">
                  <a:lumMod val="40000"/>
                  <a:lumOff val="60000"/>
                </a:schemeClr>
              </a:buClr>
              <a:buFont typeface="Arial" panose="020B0604020202020204" pitchFamily="34" charset="0"/>
              <a:buChar char="•"/>
              <a:defRPr/>
            </a:pPr>
            <a:r>
              <a:rPr lang="en-US" sz="2900" dirty="0"/>
              <a:t>Require results to be verified using reliable sources.</a:t>
            </a:r>
          </a:p>
          <a:p>
            <a:pPr lvl="1">
              <a:lnSpc>
                <a:spcPct val="120000"/>
              </a:lnSpc>
              <a:buClr>
                <a:schemeClr val="tx2">
                  <a:lumMod val="40000"/>
                  <a:lumOff val="60000"/>
                </a:schemeClr>
              </a:buClr>
              <a:buFont typeface="Arial" panose="020B0604020202020204" pitchFamily="34" charset="0"/>
              <a:buChar char="•"/>
              <a:defRPr/>
            </a:pPr>
            <a:r>
              <a:rPr lang="en-US" sz="2900" dirty="0"/>
              <a:t>Ensure results are not biased before use.</a:t>
            </a:r>
          </a:p>
          <a:p>
            <a:pPr lvl="1">
              <a:lnSpc>
                <a:spcPct val="120000"/>
              </a:lnSpc>
              <a:buClr>
                <a:schemeClr val="tx2">
                  <a:lumMod val="40000"/>
                  <a:lumOff val="60000"/>
                </a:schemeClr>
              </a:buClr>
              <a:buFont typeface="Arial" panose="020B0604020202020204" pitchFamily="34" charset="0"/>
              <a:buChar char="•"/>
              <a:defRPr/>
            </a:pPr>
            <a:r>
              <a:rPr lang="en-US" sz="2900" dirty="0"/>
              <a:t>Prohibit use for legal advice.</a:t>
            </a:r>
          </a:p>
          <a:p>
            <a:pPr lvl="1">
              <a:lnSpc>
                <a:spcPct val="120000"/>
              </a:lnSpc>
              <a:buClr>
                <a:schemeClr val="tx2">
                  <a:lumMod val="40000"/>
                  <a:lumOff val="60000"/>
                </a:schemeClr>
              </a:buClr>
              <a:buFont typeface="Arial" panose="020B0604020202020204" pitchFamily="34" charset="0"/>
              <a:buChar char="•"/>
              <a:defRPr/>
            </a:pPr>
            <a:r>
              <a:rPr lang="en-US" sz="2900" dirty="0"/>
              <a:t>Make clear that all other policies, procedures, and guidelines apply to use of GAI services and require compliance with those documents vis-à-vis GAI use.</a:t>
            </a:r>
          </a:p>
          <a:p>
            <a:pPr lvl="1">
              <a:lnSpc>
                <a:spcPct val="120000"/>
              </a:lnSpc>
              <a:buClr>
                <a:schemeClr val="tx2">
                  <a:lumMod val="40000"/>
                  <a:lumOff val="60000"/>
                </a:schemeClr>
              </a:buClr>
              <a:buFont typeface="Arial" panose="020B0604020202020204" pitchFamily="34" charset="0"/>
              <a:buChar char="•"/>
              <a:defRPr/>
            </a:pPr>
            <a:r>
              <a:rPr lang="en-US" sz="2900" dirty="0"/>
              <a:t>Consider limiting the GAI services that can be used and be clear about which can be used and that use of others is prohibited.</a:t>
            </a:r>
          </a:p>
          <a:p>
            <a:pPr lvl="1">
              <a:lnSpc>
                <a:spcPct val="120000"/>
              </a:lnSpc>
              <a:buClr>
                <a:schemeClr val="tx2">
                  <a:lumMod val="40000"/>
                  <a:lumOff val="60000"/>
                </a:schemeClr>
              </a:buClr>
              <a:buFont typeface="Arial" panose="020B0604020202020204" pitchFamily="34" charset="0"/>
              <a:buChar char="•"/>
              <a:defRPr/>
            </a:pPr>
            <a:r>
              <a:rPr lang="en-US" sz="2900" dirty="0"/>
              <a:t>Require compliance with GAI service terms of use/service.</a:t>
            </a:r>
          </a:p>
        </p:txBody>
      </p:sp>
    </p:spTree>
    <p:extLst>
      <p:ext uri="{BB962C8B-B14F-4D97-AF65-F5344CB8AC3E}">
        <p14:creationId xmlns:p14="http://schemas.microsoft.com/office/powerpoint/2010/main" val="3754161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D31E7-25C9-1EA0-8382-FF1A65CD81ED}"/>
              </a:ext>
            </a:extLst>
          </p:cNvPr>
          <p:cNvSpPr>
            <a:spLocks noGrp="1"/>
          </p:cNvSpPr>
          <p:nvPr>
            <p:ph type="title"/>
          </p:nvPr>
        </p:nvSpPr>
        <p:spPr>
          <a:xfrm>
            <a:off x="0" y="2887738"/>
            <a:ext cx="12192000" cy="1400530"/>
          </a:xfrm>
        </p:spPr>
        <p:txBody>
          <a:bodyPr/>
          <a:lstStyle/>
          <a:p>
            <a:pPr algn="ctr">
              <a:defRPr/>
            </a:pPr>
            <a:r>
              <a:rPr lang="en-US" dirty="0">
                <a:latin typeface="Proxima Nova"/>
                <a:ea typeface="Proxima Nova"/>
                <a:cs typeface="Proxima Nova"/>
                <a:sym typeface="Proxima Nova"/>
              </a:rPr>
              <a:t>Questions?</a:t>
            </a:r>
            <a:endParaRPr lang="en-US" dirty="0"/>
          </a:p>
        </p:txBody>
      </p:sp>
      <p:pic>
        <p:nvPicPr>
          <p:cNvPr id="5" name="Picture 2">
            <a:extLst>
              <a:ext uri="{FF2B5EF4-FFF2-40B4-BE49-F238E27FC236}">
                <a16:creationId xmlns:a16="http://schemas.microsoft.com/office/drawing/2014/main" id="{1A7F2441-E3BE-53DF-48EB-3F66FBB9FC8E}"/>
              </a:ext>
            </a:extLst>
          </p:cNvPr>
          <p:cNvPicPr>
            <a:picLocks noChangeAspect="1"/>
          </p:cNvPicPr>
          <p:nvPr/>
        </p:nvPicPr>
        <p:blipFill rotWithShape="1">
          <a:blip r:embed="rId2">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047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545911" y="1937981"/>
            <a:ext cx="11036490" cy="2565781"/>
          </a:xfrm>
        </p:spPr>
        <p:txBody>
          <a:bodyPr/>
          <a:lstStyle/>
          <a:p>
            <a:pPr algn="ctr">
              <a:defRPr/>
            </a:pPr>
            <a:r>
              <a:rPr lang="en" dirty="0">
                <a:solidFill>
                  <a:schemeClr val="bg1"/>
                </a:solidFill>
                <a:latin typeface="Proxima Nova"/>
                <a:ea typeface="Proxima Nova"/>
                <a:cs typeface="Proxima Nova"/>
                <a:sym typeface="Proxima Nova"/>
              </a:rPr>
              <a:t>Generative AI </a:t>
            </a:r>
            <a:br>
              <a:rPr lang="en" dirty="0">
                <a:solidFill>
                  <a:schemeClr val="bg1"/>
                </a:solidFill>
                <a:latin typeface="Proxima Nova"/>
                <a:ea typeface="Proxima Nova"/>
                <a:cs typeface="Proxima Nova"/>
                <a:sym typeface="Proxima Nova"/>
              </a:rPr>
            </a:br>
            <a:r>
              <a:rPr lang="en" dirty="0">
                <a:solidFill>
                  <a:schemeClr val="bg1"/>
                </a:solidFill>
                <a:latin typeface="Proxima Nova"/>
                <a:ea typeface="Proxima Nova"/>
                <a:cs typeface="Proxima Nova"/>
                <a:sym typeface="Proxima Nova"/>
              </a:rPr>
              <a:t>in the Workplace</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7" name="Picture 2">
            <a:extLst>
              <a:ext uri="{FF2B5EF4-FFF2-40B4-BE49-F238E27FC236}">
                <a16:creationId xmlns:a16="http://schemas.microsoft.com/office/drawing/2014/main" id="{24278FF8-03C6-3D11-2F0E-DE8D5D5C37AB}"/>
              </a:ext>
            </a:extLst>
          </p:cNvPr>
          <p:cNvPicPr>
            <a:picLocks noChangeAspect="1"/>
          </p:cNvPicPr>
          <p:nvPr/>
        </p:nvPicPr>
        <p:blipFill rotWithShape="1">
          <a:blip r:embed="rId4">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3"/>
          <a:stretch>
            <a:fillRect/>
          </a:stretch>
        </p:blipFill>
        <p:spPr>
          <a:xfrm>
            <a:off x="0" y="0"/>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3883378" y="2184437"/>
            <a:ext cx="4425244" cy="1700212"/>
          </a:xfrm>
        </p:spPr>
        <p:txBody>
          <a:bodyPr/>
          <a:lstStyle/>
          <a:p>
            <a:pPr eaLnBrk="1" fontAlgn="auto" hangingPunct="1">
              <a:defRPr/>
            </a:pPr>
            <a:r>
              <a:rPr lang="en-US" dirty="0">
                <a:solidFill>
                  <a:schemeClr val="bg1"/>
                </a:solidFill>
              </a:rPr>
              <a:t>THANK YOU!</a:t>
            </a:r>
          </a:p>
        </p:txBody>
      </p:sp>
      <p:sp>
        <p:nvSpPr>
          <p:cNvPr id="17" name="Content Placeholder 16">
            <a:extLst>
              <a:ext uri="{FF2B5EF4-FFF2-40B4-BE49-F238E27FC236}">
                <a16:creationId xmlns:a16="http://schemas.microsoft.com/office/drawing/2014/main" id="{2869AFD3-CB64-985E-D405-7C132B14DF19}"/>
              </a:ext>
            </a:extLst>
          </p:cNvPr>
          <p:cNvSpPr>
            <a:spLocks noGrp="1"/>
          </p:cNvSpPr>
          <p:nvPr>
            <p:ph idx="1"/>
          </p:nvPr>
        </p:nvSpPr>
        <p:spPr>
          <a:xfrm>
            <a:off x="2950991" y="4279106"/>
            <a:ext cx="2270162" cy="577153"/>
          </a:xfrm>
        </p:spPr>
        <p:txBody>
          <a:bodyPr>
            <a:normAutofit/>
          </a:bodyPr>
          <a:lstStyle/>
          <a:p>
            <a:pPr eaLnBrk="1" fontAlgn="auto" hangingPunct="1">
              <a:defRPr/>
            </a:pPr>
            <a:r>
              <a:rPr lang="en-US" sz="2000" b="1" dirty="0" err="1">
                <a:solidFill>
                  <a:schemeClr val="bg1"/>
                </a:solidFill>
              </a:rPr>
              <a:t>Elek</a:t>
            </a:r>
            <a:r>
              <a:rPr lang="en-US" sz="2000" b="1" dirty="0">
                <a:solidFill>
                  <a:schemeClr val="bg1"/>
                </a:solidFill>
              </a:rPr>
              <a:t> A. Miller</a:t>
            </a:r>
          </a:p>
        </p:txBody>
      </p:sp>
      <p:sp>
        <p:nvSpPr>
          <p:cNvPr id="13" name="Content Placeholder 12">
            <a:extLst>
              <a:ext uri="{FF2B5EF4-FFF2-40B4-BE49-F238E27FC236}">
                <a16:creationId xmlns:a16="http://schemas.microsoft.com/office/drawing/2014/main" id="{C5D6BDAF-AD48-120C-243B-226C9820D35F}"/>
              </a:ext>
            </a:extLst>
          </p:cNvPr>
          <p:cNvSpPr>
            <a:spLocks noGrp="1"/>
          </p:cNvSpPr>
          <p:nvPr>
            <p:ph idx="16"/>
          </p:nvPr>
        </p:nvSpPr>
        <p:spPr>
          <a:xfrm>
            <a:off x="3388415" y="4806299"/>
            <a:ext cx="2270162" cy="568592"/>
          </a:xfrm>
        </p:spPr>
        <p:txBody>
          <a:bodyPr/>
          <a:lstStyle/>
          <a:p>
            <a:pPr eaLnBrk="1" fontAlgn="auto" hangingPunct="1">
              <a:defRPr/>
            </a:pPr>
            <a:r>
              <a:rPr lang="en-US" dirty="0">
                <a:solidFill>
                  <a:schemeClr val="bg1"/>
                </a:solidFill>
              </a:rPr>
              <a:t>emiller@dwmlaw.com</a:t>
            </a:r>
          </a:p>
        </p:txBody>
      </p:sp>
      <p:sp>
        <p:nvSpPr>
          <p:cNvPr id="15" name="Content Placeholder 14">
            <a:extLst>
              <a:ext uri="{FF2B5EF4-FFF2-40B4-BE49-F238E27FC236}">
                <a16:creationId xmlns:a16="http://schemas.microsoft.com/office/drawing/2014/main" id="{7DB14CB5-842A-E921-0CA6-B5D8BAB1D490}"/>
              </a:ext>
            </a:extLst>
          </p:cNvPr>
          <p:cNvSpPr>
            <a:spLocks noGrp="1"/>
          </p:cNvSpPr>
          <p:nvPr>
            <p:ph idx="17"/>
          </p:nvPr>
        </p:nvSpPr>
        <p:spPr>
          <a:xfrm>
            <a:off x="3388415" y="5250716"/>
            <a:ext cx="2270162" cy="577153"/>
          </a:xfrm>
        </p:spPr>
        <p:txBody>
          <a:bodyPr/>
          <a:lstStyle/>
          <a:p>
            <a:pPr eaLnBrk="1" fontAlgn="auto" hangingPunct="1">
              <a:defRPr/>
            </a:pPr>
            <a:r>
              <a:rPr lang="en-US" dirty="0">
                <a:solidFill>
                  <a:schemeClr val="bg1"/>
                </a:solidFill>
              </a:rPr>
              <a:t>DWMLAW.com</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4"/>
          <a:stretch>
            <a:fillRect/>
          </a:stretch>
        </p:blipFill>
        <p:spPr>
          <a:xfrm>
            <a:off x="10743377" y="5438527"/>
            <a:ext cx="1381246" cy="1254737"/>
          </a:xfrm>
          <a:prstGeom prst="rect">
            <a:avLst/>
          </a:prstGeom>
        </p:spPr>
      </p:pic>
      <p:pic>
        <p:nvPicPr>
          <p:cNvPr id="3" name="Picture Placeholder 25" descr="A person in a suit and tie&#10;&#10;Description automatically generated">
            <a:extLst>
              <a:ext uri="{FF2B5EF4-FFF2-40B4-BE49-F238E27FC236}">
                <a16:creationId xmlns:a16="http://schemas.microsoft.com/office/drawing/2014/main" id="{F86AF755-4538-8DAE-D336-2FB4FA37F767}"/>
              </a:ext>
            </a:extLst>
          </p:cNvPr>
          <p:cNvPicPr>
            <a:picLocks noChangeAspect="1"/>
          </p:cNvPicPr>
          <p:nvPr/>
        </p:nvPicPr>
        <p:blipFill rotWithShape="1">
          <a:blip r:embed="rId5"/>
          <a:srcRect t="1673" b="8345"/>
          <a:stretch/>
        </p:blipFill>
        <p:spPr>
          <a:xfrm>
            <a:off x="883225" y="4142036"/>
            <a:ext cx="1790700" cy="1790700"/>
          </a:xfrm>
          <a:prstGeom prst="rect">
            <a:avLst/>
          </a:prstGeom>
        </p:spPr>
      </p:pic>
      <p:pic>
        <p:nvPicPr>
          <p:cNvPr id="5" name="Picture 4" descr="A close up of a logo&#10;&#10;Description automatically generated">
            <a:extLst>
              <a:ext uri="{FF2B5EF4-FFF2-40B4-BE49-F238E27FC236}">
                <a16:creationId xmlns:a16="http://schemas.microsoft.com/office/drawing/2014/main" id="{F857C13C-C842-896B-0119-86E5AA3DB060}"/>
              </a:ext>
            </a:extLst>
          </p:cNvPr>
          <p:cNvPicPr>
            <a:picLocks noChangeAspect="1"/>
          </p:cNvPicPr>
          <p:nvPr/>
        </p:nvPicPr>
        <p:blipFill>
          <a:blip r:embed="rId6"/>
          <a:stretch>
            <a:fillRect/>
          </a:stretch>
        </p:blipFill>
        <p:spPr>
          <a:xfrm>
            <a:off x="3478320" y="5747595"/>
            <a:ext cx="2575908" cy="4747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659759" y="1268801"/>
            <a:ext cx="9404723" cy="930192"/>
          </a:xfrm>
        </p:spPr>
        <p:txBody>
          <a:bodyPr/>
          <a:lstStyle/>
          <a:p>
            <a:pPr eaLnBrk="1" fontAlgn="auto" hangingPunct="1">
              <a:spcAft>
                <a:spcPts val="0"/>
              </a:spcAft>
              <a:defRPr/>
            </a:pPr>
            <a:r>
              <a:rPr lang="en-US" sz="3600" dirty="0">
                <a:solidFill>
                  <a:schemeClr val="bg1"/>
                </a:solidFill>
              </a:rPr>
              <a:t>Presented by</a:t>
            </a:r>
          </a:p>
        </p:txBody>
      </p:sp>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1059063" y="4479308"/>
            <a:ext cx="1790700" cy="350292"/>
          </a:xfrm>
        </p:spPr>
        <p:txBody>
          <a:bodyPr/>
          <a:lstStyle/>
          <a:p>
            <a:pPr eaLnBrk="1" fontAlgn="auto" hangingPunct="1">
              <a:defRPr/>
            </a:pPr>
            <a:r>
              <a:rPr sz="1400" b="1" dirty="0" err="1">
                <a:solidFill>
                  <a:schemeClr val="bg1"/>
                </a:solidFill>
              </a:rPr>
              <a:t>Elek</a:t>
            </a:r>
            <a:r>
              <a:rPr sz="1400" b="1" dirty="0">
                <a:solidFill>
                  <a:schemeClr val="bg1"/>
                </a:solidFill>
              </a:rPr>
              <a:t> A. Miller</a:t>
            </a: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1059063" y="4815403"/>
            <a:ext cx="1790700" cy="350292"/>
          </a:xfrm>
        </p:spPr>
        <p:txBody>
          <a:bodyPr vert="horz" lIns="91440" tIns="45720" rIns="91440" bIns="45720" rtlCol="0" anchor="t">
            <a:noAutofit/>
          </a:bodyPr>
          <a:lstStyle/>
          <a:p>
            <a:pPr eaLnBrk="1" fontAlgn="auto" hangingPunct="1">
              <a:defRPr/>
            </a:pPr>
            <a:r>
              <a:rPr sz="1400" dirty="0">
                <a:solidFill>
                  <a:schemeClr val="bg1"/>
                </a:solidFill>
                <a:latin typeface="Arial"/>
                <a:cs typeface="Arial"/>
              </a:rPr>
              <a:t>Attorney</a:t>
            </a: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3"/>
          <a:stretch>
            <a:fillRect/>
          </a:stretch>
        </p:blipFill>
        <p:spPr>
          <a:xfrm>
            <a:off x="10711733" y="5474395"/>
            <a:ext cx="1381246" cy="1254737"/>
          </a:xfrm>
          <a:prstGeom prst="rect">
            <a:avLst/>
          </a:prstGeom>
        </p:spPr>
      </p:pic>
      <p:pic>
        <p:nvPicPr>
          <p:cNvPr id="26" name="Picture Placeholder 25" descr="A person in a suit and tie&#10;&#10;Description automatically generated">
            <a:extLst>
              <a:ext uri="{FF2B5EF4-FFF2-40B4-BE49-F238E27FC236}">
                <a16:creationId xmlns:a16="http://schemas.microsoft.com/office/drawing/2014/main" id="{3AA61164-9406-3BC4-7479-2C1831BF8309}"/>
              </a:ext>
            </a:extLst>
          </p:cNvPr>
          <p:cNvPicPr>
            <a:picLocks noGrp="1" noChangeAspect="1"/>
          </p:cNvPicPr>
          <p:nvPr>
            <p:ph type="pic" sz="quarter" idx="13"/>
          </p:nvPr>
        </p:nvPicPr>
        <p:blipFill rotWithShape="1">
          <a:blip r:embed="rId4"/>
          <a:srcRect t="1673" b="8345"/>
          <a:stretch/>
        </p:blipFill>
        <p:spPr>
          <a:xfrm>
            <a:off x="1059063" y="2386083"/>
            <a:ext cx="1790700" cy="1790700"/>
          </a:xfrm>
        </p:spPr>
      </p:pic>
      <p:pic>
        <p:nvPicPr>
          <p:cNvPr id="36" name="Picture 35" descr="A close up of a logo&#10;&#10;Description automatically generated">
            <a:extLst>
              <a:ext uri="{FF2B5EF4-FFF2-40B4-BE49-F238E27FC236}">
                <a16:creationId xmlns:a16="http://schemas.microsoft.com/office/drawing/2014/main" id="{F06A6B15-32FD-EFA2-B674-801464E7B602}"/>
              </a:ext>
            </a:extLst>
          </p:cNvPr>
          <p:cNvPicPr>
            <a:picLocks noChangeAspect="1"/>
          </p:cNvPicPr>
          <p:nvPr/>
        </p:nvPicPr>
        <p:blipFill>
          <a:blip r:embed="rId5"/>
          <a:stretch>
            <a:fillRect/>
          </a:stretch>
        </p:blipFill>
        <p:spPr>
          <a:xfrm>
            <a:off x="510370" y="5416508"/>
            <a:ext cx="3230331" cy="5953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BA67317-E3B0-DBA6-5A1C-9BDA56BD9F76}"/>
              </a:ext>
            </a:extLst>
          </p:cNvPr>
          <p:cNvSpPr>
            <a:spLocks noGrp="1"/>
          </p:cNvSpPr>
          <p:nvPr>
            <p:ph type="title"/>
          </p:nvPr>
        </p:nvSpPr>
        <p:spPr>
          <a:xfrm>
            <a:off x="0" y="1793045"/>
            <a:ext cx="12192000" cy="1400530"/>
          </a:xfrm>
        </p:spPr>
        <p:txBody>
          <a:bodyPr/>
          <a:lstStyle/>
          <a:p>
            <a:pPr algn="ctr"/>
            <a:r>
              <a:rPr lang="en-US" dirty="0">
                <a:latin typeface="Proxima Nova"/>
                <a:ea typeface="Proxima Nova"/>
                <a:cs typeface="Proxima Nova"/>
                <a:sym typeface="Proxima Nova"/>
              </a:rPr>
              <a:t>Introduction</a:t>
            </a:r>
            <a:endParaRPr lang="en-US" dirty="0"/>
          </a:p>
        </p:txBody>
      </p:sp>
      <p:sp>
        <p:nvSpPr>
          <p:cNvPr id="14" name="Text Placeholder 2">
            <a:extLst>
              <a:ext uri="{FF2B5EF4-FFF2-40B4-BE49-F238E27FC236}">
                <a16:creationId xmlns:a16="http://schemas.microsoft.com/office/drawing/2014/main" id="{D71D5617-B580-2BA9-04D9-35A8055EC50E}"/>
              </a:ext>
            </a:extLst>
          </p:cNvPr>
          <p:cNvSpPr>
            <a:spLocks noGrp="1"/>
          </p:cNvSpPr>
          <p:nvPr>
            <p:ph type="body" sz="quarter" idx="10"/>
          </p:nvPr>
        </p:nvSpPr>
        <p:spPr>
          <a:xfrm>
            <a:off x="0" y="3016155"/>
            <a:ext cx="12192000" cy="3057288"/>
          </a:xfrm>
        </p:spPr>
        <p:txBody>
          <a:bodyPr/>
          <a:lstStyle/>
          <a:p>
            <a:pPr marL="0" indent="0" algn="ctr">
              <a:spcBef>
                <a:spcPts val="0"/>
              </a:spcBef>
              <a:spcAft>
                <a:spcPts val="0"/>
              </a:spcAft>
              <a:buNone/>
              <a:defRPr/>
            </a:pPr>
            <a:r>
              <a:rPr lang="en-US" sz="2800" b="1" dirty="0">
                <a:solidFill>
                  <a:srgbClr val="25333B"/>
                </a:solidFill>
                <a:latin typeface="+mn-lt"/>
                <a:ea typeface="Proxima Nova"/>
                <a:cs typeface="Proxima Nova"/>
                <a:sym typeface="Proxima Nova"/>
              </a:rPr>
              <a:t>What is Generative AI </a:t>
            </a:r>
            <a:br>
              <a:rPr lang="en-US" sz="2800" b="1" dirty="0">
                <a:solidFill>
                  <a:srgbClr val="25333B"/>
                </a:solidFill>
                <a:latin typeface="+mn-lt"/>
                <a:ea typeface="Proxima Nova"/>
                <a:cs typeface="Proxima Nova"/>
                <a:sym typeface="Proxima Nova"/>
              </a:rPr>
            </a:br>
            <a:r>
              <a:rPr lang="en-US" sz="2800" b="1" dirty="0">
                <a:solidFill>
                  <a:srgbClr val="25333B"/>
                </a:solidFill>
                <a:latin typeface="+mn-lt"/>
                <a:ea typeface="Proxima Nova"/>
                <a:cs typeface="Proxima Nova"/>
                <a:sym typeface="Proxima Nova"/>
              </a:rPr>
              <a:t>and why is it relevant?</a:t>
            </a:r>
          </a:p>
        </p:txBody>
      </p:sp>
      <p:pic>
        <p:nvPicPr>
          <p:cNvPr id="15" name="Picture 2">
            <a:extLst>
              <a:ext uri="{FF2B5EF4-FFF2-40B4-BE49-F238E27FC236}">
                <a16:creationId xmlns:a16="http://schemas.microsoft.com/office/drawing/2014/main" id="{AFF3F358-5359-BE1C-4F5F-8A9FA90498F0}"/>
              </a:ext>
            </a:extLst>
          </p:cNvPr>
          <p:cNvPicPr>
            <a:picLocks noChangeAspect="1"/>
          </p:cNvPicPr>
          <p:nvPr/>
        </p:nvPicPr>
        <p:blipFill rotWithShape="1">
          <a:blip r:embed="rId2">
            <a:extLst>
              <a:ext uri="{28A0092B-C50C-407E-A947-70E740481C1C}">
                <a14:useLocalDpi xmlns:a14="http://schemas.microsoft.com/office/drawing/2010/main" val="0"/>
              </a:ext>
            </a:extLst>
          </a:blip>
          <a:srcRect l="48558" t="-1320" r="13686" b="-1"/>
          <a:stretch/>
        </p:blipFill>
        <p:spPr bwMode="auto">
          <a:xfrm>
            <a:off x="-515980" y="579718"/>
            <a:ext cx="3985262" cy="6016570"/>
          </a:xfrm>
          <a:prstGeom prst="rect">
            <a:avLst/>
          </a:prstGeom>
          <a:noFill/>
          <a:ln>
            <a:noFill/>
          </a:ln>
          <a:effectLst>
            <a:softEdge rad="1270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D57206CD-DE54-5F51-C748-6B2A8748C0FA}"/>
              </a:ext>
            </a:extLst>
          </p:cNvPr>
          <p:cNvCxnSpPr/>
          <p:nvPr/>
        </p:nvCxnSpPr>
        <p:spPr>
          <a:xfrm>
            <a:off x="4121624" y="2688609"/>
            <a:ext cx="3889612"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34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3"/>
          <a:stretch>
            <a:fillRect/>
          </a:stretch>
        </p:blipFill>
        <p:spPr>
          <a:xfrm>
            <a:off x="10711733" y="5435894"/>
            <a:ext cx="1381246" cy="1254737"/>
          </a:xfrm>
          <a:prstGeom prst="rect">
            <a:avLst/>
          </a:prstGeom>
        </p:spPr>
      </p:pic>
      <p:sp>
        <p:nvSpPr>
          <p:cNvPr id="7" name="TextBox 6">
            <a:extLst>
              <a:ext uri="{FF2B5EF4-FFF2-40B4-BE49-F238E27FC236}">
                <a16:creationId xmlns:a16="http://schemas.microsoft.com/office/drawing/2014/main" id="{D0E56822-0B57-5317-5C8C-00C993DF4DCE}"/>
              </a:ext>
            </a:extLst>
          </p:cNvPr>
          <p:cNvSpPr txBox="1"/>
          <p:nvPr/>
        </p:nvSpPr>
        <p:spPr>
          <a:xfrm>
            <a:off x="2151796" y="1465576"/>
            <a:ext cx="7888407" cy="3970318"/>
          </a:xfrm>
          <a:prstGeom prst="rect">
            <a:avLst/>
          </a:prstGeom>
          <a:noFill/>
        </p:spPr>
        <p:txBody>
          <a:bodyPr wrap="square">
            <a:spAutoFit/>
          </a:bodyPr>
          <a:lstStyle/>
          <a:p>
            <a:pPr algn="ctr">
              <a:lnSpc>
                <a:spcPct val="100000"/>
              </a:lnSpc>
              <a:defRPr/>
            </a:pPr>
            <a:r>
              <a:rPr lang="en-US" sz="2800" b="1" i="1" dirty="0">
                <a:solidFill>
                  <a:schemeClr val="bg1"/>
                </a:solidFill>
                <a:latin typeface="Söhne"/>
              </a:rPr>
              <a:t>Generative AI refers to a class of artificial intelligence systems that have the capability to create or generate new content, without direct human intervention. These systems are designed to learn from patterns and data, enabling them to produce novel and creative outputs that resemble human-generated content.”</a:t>
            </a:r>
            <a:br>
              <a:rPr lang="en-US" sz="2800" i="1" dirty="0">
                <a:solidFill>
                  <a:schemeClr val="bg1"/>
                </a:solidFill>
                <a:latin typeface="Söhne"/>
              </a:rPr>
            </a:br>
            <a:endParaRPr lang="en-US" sz="2800" i="1" dirty="0">
              <a:solidFill>
                <a:schemeClr val="bg1"/>
              </a:solidFill>
              <a:latin typeface="Söhne"/>
            </a:endParaRPr>
          </a:p>
          <a:p>
            <a:pPr algn="ctr">
              <a:lnSpc>
                <a:spcPct val="100000"/>
              </a:lnSpc>
              <a:defRPr/>
            </a:pPr>
            <a:r>
              <a:rPr lang="en-US" sz="2800" i="1" dirty="0">
                <a:solidFill>
                  <a:schemeClr val="bg1"/>
                </a:solidFill>
                <a:latin typeface="Söhne"/>
              </a:rPr>
              <a:t>-OpenAI</a:t>
            </a:r>
            <a:endParaRPr lang="en-US" sz="2800" dirty="0">
              <a:solidFill>
                <a:schemeClr val="bg1"/>
              </a:solidFill>
            </a:endParaRPr>
          </a:p>
        </p:txBody>
      </p:sp>
      <p:pic>
        <p:nvPicPr>
          <p:cNvPr id="8" name="Picture 7">
            <a:extLst>
              <a:ext uri="{FF2B5EF4-FFF2-40B4-BE49-F238E27FC236}">
                <a16:creationId xmlns:a16="http://schemas.microsoft.com/office/drawing/2014/main" id="{8ED33430-81CE-3AFF-EDE1-C12C8C157967}"/>
              </a:ext>
            </a:extLst>
          </p:cNvPr>
          <p:cNvPicPr>
            <a:picLocks noChangeAspect="1" noChangeArrowheads="1"/>
          </p:cNvPicPr>
          <p:nvPr/>
        </p:nvPicPr>
        <p:blipFill>
          <a:blip r:embed="rId4"/>
          <a:srcRect/>
          <a:stretch>
            <a:fillRect/>
          </a:stretch>
        </p:blipFill>
        <p:spPr bwMode="auto">
          <a:xfrm>
            <a:off x="5829299" y="5435894"/>
            <a:ext cx="533400" cy="533400"/>
          </a:xfrm>
          <a:prstGeom prst="rect">
            <a:avLst/>
          </a:prstGeom>
          <a:noFill/>
          <a:effectLst>
            <a:softEdge rad="0"/>
          </a:effectLst>
        </p:spPr>
      </p:pic>
    </p:spTree>
    <p:extLst>
      <p:ext uri="{BB962C8B-B14F-4D97-AF65-F5344CB8AC3E}">
        <p14:creationId xmlns:p14="http://schemas.microsoft.com/office/powerpoint/2010/main" val="312553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7FDE-727E-644D-2054-CFE4BDEC6643}"/>
              </a:ext>
            </a:extLst>
          </p:cNvPr>
          <p:cNvSpPr>
            <a:spLocks noGrp="1"/>
          </p:cNvSpPr>
          <p:nvPr>
            <p:ph type="title"/>
          </p:nvPr>
        </p:nvSpPr>
        <p:spPr/>
        <p:txBody>
          <a:bodyPr/>
          <a:lstStyle/>
          <a:p>
            <a:r>
              <a:rPr lang="en-US" dirty="0"/>
              <a:t>Generative AI Services - Examples</a:t>
            </a:r>
          </a:p>
        </p:txBody>
      </p:sp>
      <p:sp>
        <p:nvSpPr>
          <p:cNvPr id="3" name="Text Placeholder 2">
            <a:extLst>
              <a:ext uri="{FF2B5EF4-FFF2-40B4-BE49-F238E27FC236}">
                <a16:creationId xmlns:a16="http://schemas.microsoft.com/office/drawing/2014/main" id="{628D7010-46AA-698F-9A8A-4EACB2E61335}"/>
              </a:ext>
            </a:extLst>
          </p:cNvPr>
          <p:cNvSpPr>
            <a:spLocks noGrp="1"/>
          </p:cNvSpPr>
          <p:nvPr>
            <p:ph type="body" sz="quarter" idx="10"/>
          </p:nvPr>
        </p:nvSpPr>
        <p:spPr/>
        <p:txBody>
          <a:bodyPr>
            <a:normAutofit lnSpcReduction="10000"/>
          </a:bodyPr>
          <a:lstStyle/>
          <a:p>
            <a:pPr>
              <a:buClr>
                <a:schemeClr val="tx2">
                  <a:lumMod val="40000"/>
                  <a:lumOff val="60000"/>
                </a:schemeClr>
              </a:buClr>
              <a:buFont typeface="Wingdings 3" panose="05040102010807070707" pitchFamily="18" charset="2"/>
              <a:buChar char="u"/>
              <a:defRPr/>
            </a:pPr>
            <a:r>
              <a:rPr lang="en-US" dirty="0"/>
              <a:t>ChatGPT</a:t>
            </a:r>
          </a:p>
          <a:p>
            <a:pPr>
              <a:buClr>
                <a:schemeClr val="tx2">
                  <a:lumMod val="40000"/>
                  <a:lumOff val="60000"/>
                </a:schemeClr>
              </a:buClr>
              <a:buFont typeface="Wingdings 3" panose="05040102010807070707" pitchFamily="18" charset="2"/>
              <a:buChar char="u"/>
              <a:defRPr/>
            </a:pPr>
            <a:r>
              <a:rPr lang="en-US" dirty="0"/>
              <a:t>GPT4</a:t>
            </a:r>
          </a:p>
          <a:p>
            <a:pPr>
              <a:buClr>
                <a:schemeClr val="tx2">
                  <a:lumMod val="40000"/>
                  <a:lumOff val="60000"/>
                </a:schemeClr>
              </a:buClr>
              <a:buFont typeface="Wingdings 3" panose="05040102010807070707" pitchFamily="18" charset="2"/>
              <a:buChar char="u"/>
              <a:defRPr/>
            </a:pPr>
            <a:r>
              <a:rPr lang="en-US" dirty="0"/>
              <a:t>Bard</a:t>
            </a:r>
          </a:p>
          <a:p>
            <a:pPr>
              <a:buClr>
                <a:schemeClr val="tx2">
                  <a:lumMod val="40000"/>
                  <a:lumOff val="60000"/>
                </a:schemeClr>
              </a:buClr>
              <a:buFont typeface="Wingdings 3" panose="05040102010807070707" pitchFamily="18" charset="2"/>
              <a:buChar char="u"/>
              <a:defRPr/>
            </a:pPr>
            <a:r>
              <a:rPr lang="en-US" dirty="0"/>
              <a:t>Bing</a:t>
            </a:r>
          </a:p>
          <a:p>
            <a:pPr>
              <a:buClr>
                <a:schemeClr val="tx2">
                  <a:lumMod val="40000"/>
                  <a:lumOff val="60000"/>
                </a:schemeClr>
              </a:buClr>
              <a:buFont typeface="Wingdings 3" panose="05040102010807070707" pitchFamily="18" charset="2"/>
              <a:buChar char="u"/>
              <a:defRPr/>
            </a:pPr>
            <a:r>
              <a:rPr lang="en-US" dirty="0"/>
              <a:t>DALL-E 2</a:t>
            </a:r>
          </a:p>
          <a:p>
            <a:pPr>
              <a:buClr>
                <a:schemeClr val="tx2">
                  <a:lumMod val="40000"/>
                  <a:lumOff val="60000"/>
                </a:schemeClr>
              </a:buClr>
              <a:buFont typeface="Wingdings 3" panose="05040102010807070707" pitchFamily="18" charset="2"/>
              <a:buChar char="u"/>
              <a:defRPr/>
            </a:pPr>
            <a:r>
              <a:rPr lang="en-US" dirty="0"/>
              <a:t>Stable Diffusion</a:t>
            </a:r>
          </a:p>
          <a:p>
            <a:pPr>
              <a:buClr>
                <a:schemeClr val="tx2">
                  <a:lumMod val="40000"/>
                  <a:lumOff val="60000"/>
                </a:schemeClr>
              </a:buClr>
              <a:buFont typeface="Wingdings 3" panose="05040102010807070707" pitchFamily="18" charset="2"/>
              <a:buChar char="u"/>
              <a:defRPr/>
            </a:pPr>
            <a:r>
              <a:rPr lang="en-US" dirty="0"/>
              <a:t>The list goes on…</a:t>
            </a:r>
          </a:p>
        </p:txBody>
      </p:sp>
      <p:sp>
        <p:nvSpPr>
          <p:cNvPr id="4" name="TextBox 3">
            <a:extLst>
              <a:ext uri="{FF2B5EF4-FFF2-40B4-BE49-F238E27FC236}">
                <a16:creationId xmlns:a16="http://schemas.microsoft.com/office/drawing/2014/main" id="{BBA61694-981B-3268-34AA-75CA3DB0297B}"/>
              </a:ext>
            </a:extLst>
          </p:cNvPr>
          <p:cNvSpPr txBox="1">
            <a:spLocks noChangeArrowheads="1"/>
          </p:cNvSpPr>
          <p:nvPr/>
        </p:nvSpPr>
        <p:spPr bwMode="auto">
          <a:xfrm>
            <a:off x="4945434" y="5295625"/>
            <a:ext cx="5493966"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50000"/>
              </a:lnSpc>
              <a:buClr>
                <a:srgbClr val="C00000"/>
              </a:buClr>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150000"/>
              </a:lnSpc>
              <a:buClr>
                <a:srgbClr val="C00000"/>
              </a:buClr>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150000"/>
              </a:lnSpc>
              <a:buClr>
                <a:srgbClr val="C00000"/>
              </a:buClr>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150000"/>
              </a:lnSpc>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150000"/>
              </a:lnSpc>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buClrTx/>
              <a:buFontTx/>
              <a:buNone/>
            </a:pPr>
            <a:r>
              <a:rPr lang="en-US" altLang="en-US" sz="1100" i="1" dirty="0">
                <a:latin typeface="Univers LT Std 45 Light" panose="020B0403020202020204" pitchFamily="34" charset="0"/>
                <a:cs typeface="Arial" panose="020B0604020202020204" pitchFamily="34" charset="0"/>
              </a:rPr>
              <a:t>Theatre </a:t>
            </a:r>
            <a:r>
              <a:rPr lang="en-US" altLang="en-US" sz="1100" i="1" dirty="0" err="1">
                <a:latin typeface="Univers LT Std 45 Light" panose="020B0403020202020204" pitchFamily="34" charset="0"/>
                <a:cs typeface="Arial" panose="020B0604020202020204" pitchFamily="34" charset="0"/>
              </a:rPr>
              <a:t>D’opera</a:t>
            </a:r>
            <a:r>
              <a:rPr lang="en-US" altLang="en-US" sz="1100" i="1" dirty="0">
                <a:latin typeface="Univers LT Std 45 Light" panose="020B0403020202020204" pitchFamily="34" charset="0"/>
                <a:cs typeface="Arial" panose="020B0604020202020204" pitchFamily="34" charset="0"/>
              </a:rPr>
              <a:t> Spatial – Jason Allen’s Colorado State Fair winning art  from 2022 – created with </a:t>
            </a:r>
            <a:r>
              <a:rPr lang="en-US" altLang="en-US" sz="1100" i="1" dirty="0" err="1">
                <a:latin typeface="Univers LT Std 45 Light" panose="020B0403020202020204" pitchFamily="34" charset="0"/>
                <a:cs typeface="Arial" panose="020B0604020202020204" pitchFamily="34" charset="0"/>
              </a:rPr>
              <a:t>MidJourney</a:t>
            </a:r>
            <a:r>
              <a:rPr lang="en-US" altLang="en-US" sz="1100" i="1" dirty="0">
                <a:latin typeface="Univers LT Std 45 Light" panose="020B0403020202020204" pitchFamily="34" charset="0"/>
                <a:cs typeface="Arial" panose="020B0604020202020204" pitchFamily="34" charset="0"/>
              </a:rPr>
              <a:t>. </a:t>
            </a:r>
          </a:p>
          <a:p>
            <a:pPr>
              <a:lnSpc>
                <a:spcPct val="100000"/>
              </a:lnSpc>
              <a:buClrTx/>
              <a:buFontTx/>
              <a:buNone/>
            </a:pPr>
            <a:endParaRPr lang="en-US" altLang="en-US" sz="1100" i="1" dirty="0">
              <a:latin typeface="Univers LT Std 45 Light" panose="020B0403020202020204" pitchFamily="34" charset="0"/>
              <a:cs typeface="Arial" panose="020B0604020202020204" pitchFamily="34" charset="0"/>
            </a:endParaRPr>
          </a:p>
          <a:p>
            <a:pPr>
              <a:lnSpc>
                <a:spcPct val="100000"/>
              </a:lnSpc>
              <a:buClrTx/>
              <a:buFontTx/>
              <a:buNone/>
            </a:pPr>
            <a:r>
              <a:rPr lang="en-US" altLang="en-US" sz="1100" i="1" dirty="0">
                <a:latin typeface="Univers LT Std 45 Light" panose="020B0403020202020204" pitchFamily="34" charset="0"/>
                <a:cs typeface="Arial" panose="020B0604020202020204" pitchFamily="34" charset="0"/>
              </a:rPr>
              <a:t>“I'm not going to apologize for it. I won, and I didn’t break any rules” </a:t>
            </a:r>
          </a:p>
          <a:p>
            <a:pPr>
              <a:lnSpc>
                <a:spcPct val="100000"/>
              </a:lnSpc>
              <a:buClrTx/>
              <a:buFontTx/>
              <a:buNone/>
            </a:pPr>
            <a:r>
              <a:rPr lang="en-US" altLang="en-US" sz="1100" i="1" dirty="0">
                <a:latin typeface="Univers LT Std 45 Light" panose="020B0403020202020204" pitchFamily="34" charset="0"/>
                <a:cs typeface="Arial" panose="020B0604020202020204" pitchFamily="34" charset="0"/>
              </a:rPr>
              <a:t>– J. Allen, in response to criticism.</a:t>
            </a:r>
          </a:p>
        </p:txBody>
      </p:sp>
      <p:pic>
        <p:nvPicPr>
          <p:cNvPr id="5" name="Picture 4" descr="undefined">
            <a:extLst>
              <a:ext uri="{FF2B5EF4-FFF2-40B4-BE49-F238E27FC236}">
                <a16:creationId xmlns:a16="http://schemas.microsoft.com/office/drawing/2014/main" id="{204E7C1F-1722-4885-53B9-FB028B4DC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434" y="1524952"/>
            <a:ext cx="5502650" cy="36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07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8095-0563-1150-2D8E-2BD6E6E7CF1F}"/>
              </a:ext>
            </a:extLst>
          </p:cNvPr>
          <p:cNvSpPr>
            <a:spLocks noGrp="1"/>
          </p:cNvSpPr>
          <p:nvPr>
            <p:ph type="title"/>
          </p:nvPr>
        </p:nvSpPr>
        <p:spPr>
          <a:xfrm>
            <a:off x="583558" y="334059"/>
            <a:ext cx="9404723" cy="1400530"/>
          </a:xfrm>
        </p:spPr>
        <p:txBody>
          <a:bodyPr/>
          <a:lstStyle/>
          <a:p>
            <a:r>
              <a:rPr lang="en-US" sz="4400" dirty="0">
                <a:latin typeface="Proxima Nova" charset="0"/>
                <a:cs typeface="Proxima Nova" charset="0"/>
                <a:sym typeface="Proxima Nova" charset="0"/>
              </a:rPr>
              <a:t>Rate of Improvement</a:t>
            </a:r>
            <a:endParaRPr lang="en-US" dirty="0"/>
          </a:p>
        </p:txBody>
      </p:sp>
      <p:pic>
        <p:nvPicPr>
          <p:cNvPr id="4" name="Google Shape;139;p20">
            <a:extLst>
              <a:ext uri="{FF2B5EF4-FFF2-40B4-BE49-F238E27FC236}">
                <a16:creationId xmlns:a16="http://schemas.microsoft.com/office/drawing/2014/main" id="{027679AA-AC9E-AAE2-BD8B-9C3F731E470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491" y="1115167"/>
            <a:ext cx="8153590" cy="574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40;p20">
            <a:extLst>
              <a:ext uri="{FF2B5EF4-FFF2-40B4-BE49-F238E27FC236}">
                <a16:creationId xmlns:a16="http://schemas.microsoft.com/office/drawing/2014/main" id="{CCE3F28B-0196-4011-670D-14246BDADCFD}"/>
              </a:ext>
            </a:extLst>
          </p:cNvPr>
          <p:cNvSpPr txBox="1">
            <a:spLocks noChangeArrowheads="1"/>
          </p:cNvSpPr>
          <p:nvPr/>
        </p:nvSpPr>
        <p:spPr bwMode="auto">
          <a:xfrm>
            <a:off x="9147652" y="5238008"/>
            <a:ext cx="12493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150000"/>
              </a:lnSpc>
              <a:buClr>
                <a:srgbClr val="C00000"/>
              </a:buClr>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150000"/>
              </a:lnSpc>
              <a:buClr>
                <a:srgbClr val="C00000"/>
              </a:buClr>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150000"/>
              </a:lnSpc>
              <a:buClr>
                <a:srgbClr val="C00000"/>
              </a:buClr>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150000"/>
              </a:lnSpc>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150000"/>
              </a:lnSpc>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lnSpc>
                <a:spcPct val="150000"/>
              </a:lnSpc>
              <a:spcBef>
                <a:spcPct val="0"/>
              </a:spcBef>
              <a:spcAft>
                <a:spcPct val="0"/>
              </a:spcAft>
              <a:buClr>
                <a:srgbClr val="C00000"/>
              </a:buClr>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a:lnSpc>
                <a:spcPct val="100000"/>
              </a:lnSpc>
              <a:buClrTx/>
              <a:buFontTx/>
              <a:buNone/>
            </a:pPr>
            <a:r>
              <a:rPr lang="en-US" altLang="en-US" sz="1200" dirty="0">
                <a:latin typeface="Proxima Nova" charset="0"/>
                <a:cs typeface="Proxima Nova" charset="0"/>
                <a:sym typeface="Proxima Nova" charset="0"/>
              </a:rPr>
              <a:t>Source: </a:t>
            </a:r>
            <a:r>
              <a:rPr lang="en-US" altLang="en-US" sz="1200" u="sng" dirty="0">
                <a:solidFill>
                  <a:schemeClr val="hlink"/>
                </a:solidFill>
                <a:latin typeface="Proxima Nova" charset="0"/>
                <a:cs typeface="Proxima Nova" charset="0"/>
                <a:sym typeface="Proxima Nova" charset="0"/>
                <a:hlinkClick r:id="rId3"/>
              </a:rPr>
              <a:t>OpenAI</a:t>
            </a:r>
            <a:endParaRPr lang="en-US" altLang="en-US" sz="1200" dirty="0">
              <a:latin typeface="Proxima Nova" charset="0"/>
              <a:cs typeface="Proxima Nova" charset="0"/>
              <a:sym typeface="Proxima Nova" charset="0"/>
            </a:endParaRPr>
          </a:p>
          <a:p>
            <a:pPr>
              <a:lnSpc>
                <a:spcPct val="100000"/>
              </a:lnSpc>
              <a:buClrTx/>
              <a:buFontTx/>
              <a:buNone/>
            </a:pPr>
            <a:endParaRPr lang="en-US" altLang="en-US" sz="1800" dirty="0">
              <a:latin typeface="Univers LT Std 45 Light" panose="020B0403020202020204" pitchFamily="34" charset="0"/>
              <a:cs typeface="Arial" panose="020B0604020202020204" pitchFamily="34" charset="0"/>
            </a:endParaRPr>
          </a:p>
        </p:txBody>
      </p:sp>
    </p:spTree>
    <p:extLst>
      <p:ext uri="{BB962C8B-B14F-4D97-AF65-F5344CB8AC3E}">
        <p14:creationId xmlns:p14="http://schemas.microsoft.com/office/powerpoint/2010/main" val="284593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7736-63C5-2724-8882-18DFB1EB3BD4}"/>
              </a:ext>
            </a:extLst>
          </p:cNvPr>
          <p:cNvSpPr>
            <a:spLocks noGrp="1"/>
          </p:cNvSpPr>
          <p:nvPr>
            <p:ph type="title"/>
          </p:nvPr>
        </p:nvSpPr>
        <p:spPr>
          <a:xfrm>
            <a:off x="569911" y="579718"/>
            <a:ext cx="9404723" cy="1400530"/>
          </a:xfrm>
        </p:spPr>
        <p:txBody>
          <a:bodyPr/>
          <a:lstStyle/>
          <a:p>
            <a:r>
              <a:rPr lang="en-US" dirty="0">
                <a:sym typeface="Proxima Nova" charset="0"/>
              </a:rPr>
              <a:t>Who is Using Generative AI?</a:t>
            </a:r>
            <a:endParaRPr lang="en-US" dirty="0"/>
          </a:p>
        </p:txBody>
      </p:sp>
      <p:sp>
        <p:nvSpPr>
          <p:cNvPr id="3" name="Text Placeholder 2">
            <a:extLst>
              <a:ext uri="{FF2B5EF4-FFF2-40B4-BE49-F238E27FC236}">
                <a16:creationId xmlns:a16="http://schemas.microsoft.com/office/drawing/2014/main" id="{5B041F1C-E614-AC50-1CCB-2F1E5DC1CBC5}"/>
              </a:ext>
            </a:extLst>
          </p:cNvPr>
          <p:cNvSpPr>
            <a:spLocks noGrp="1"/>
          </p:cNvSpPr>
          <p:nvPr>
            <p:ph type="body" sz="quarter" idx="10"/>
          </p:nvPr>
        </p:nvSpPr>
        <p:spPr>
          <a:xfrm>
            <a:off x="5097677" y="1596788"/>
            <a:ext cx="6839565" cy="5261212"/>
          </a:xfrm>
        </p:spPr>
        <p:txBody>
          <a:bodyPr>
            <a:normAutofit/>
          </a:bodyPr>
          <a:lstStyle/>
          <a:p>
            <a:pPr>
              <a:spcBef>
                <a:spcPts val="0"/>
              </a:spcBef>
              <a:spcAft>
                <a:spcPts val="1800"/>
              </a:spcAft>
              <a:buClr>
                <a:schemeClr val="tx2">
                  <a:lumMod val="40000"/>
                  <a:lumOff val="60000"/>
                </a:schemeClr>
              </a:buClr>
            </a:pPr>
            <a:r>
              <a:rPr lang="en-US" sz="2000" dirty="0"/>
              <a:t>According to a Salesforce study: Three out of five workers (61%) currently use or plan to use generative AI; but half of the workers surveyed (54%) said they worry generative AI outputs are inaccurate, and 59% worry the outputs are biased.  </a:t>
            </a:r>
          </a:p>
          <a:p>
            <a:pPr>
              <a:spcBef>
                <a:spcPts val="0"/>
              </a:spcBef>
              <a:spcAft>
                <a:spcPts val="1800"/>
              </a:spcAft>
              <a:buClr>
                <a:schemeClr val="tx2">
                  <a:lumMod val="40000"/>
                  <a:lumOff val="60000"/>
                </a:schemeClr>
              </a:buClr>
            </a:pPr>
            <a:r>
              <a:rPr lang="en-US" sz="2000" dirty="0"/>
              <a:t>OpenAI’s website currently generates 1.8 billion visitors per month. </a:t>
            </a:r>
          </a:p>
          <a:p>
            <a:pPr>
              <a:spcBef>
                <a:spcPts val="0"/>
              </a:spcBef>
              <a:spcAft>
                <a:spcPts val="1800"/>
              </a:spcAft>
              <a:buClr>
                <a:schemeClr val="tx2">
                  <a:lumMod val="40000"/>
                  <a:lumOff val="60000"/>
                </a:schemeClr>
              </a:buClr>
            </a:pPr>
            <a:r>
              <a:rPr lang="en-US" sz="2000" dirty="0"/>
              <a:t>According to a June 2023 McKinsey AI Report, about 75 percent of the value that generative AI use cases could deliver falls across four areas: Customer operations, marketing and sales, software engineering, and R&amp;D</a:t>
            </a:r>
          </a:p>
          <a:p>
            <a:endParaRPr lang="en-US" sz="2000" dirty="0"/>
          </a:p>
        </p:txBody>
      </p:sp>
      <p:pic>
        <p:nvPicPr>
          <p:cNvPr id="6" name="Google Shape;146;p21">
            <a:extLst>
              <a:ext uri="{FF2B5EF4-FFF2-40B4-BE49-F238E27FC236}">
                <a16:creationId xmlns:a16="http://schemas.microsoft.com/office/drawing/2014/main" id="{7425EED5-A9C6-854F-FBA6-6A389AEF4CC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58" y="1596788"/>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99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1689-85EC-9FB5-8237-DB20E76019A2}"/>
              </a:ext>
            </a:extLst>
          </p:cNvPr>
          <p:cNvSpPr>
            <a:spLocks noGrp="1"/>
          </p:cNvSpPr>
          <p:nvPr>
            <p:ph type="title"/>
          </p:nvPr>
        </p:nvSpPr>
        <p:spPr/>
        <p:txBody>
          <a:bodyPr/>
          <a:lstStyle/>
          <a:p>
            <a:r>
              <a:rPr lang="en-US" dirty="0">
                <a:sym typeface="Proxima Nova" charset="0"/>
              </a:rPr>
              <a:t>Prompt Engineering</a:t>
            </a:r>
            <a:endParaRPr lang="en-US" dirty="0"/>
          </a:p>
        </p:txBody>
      </p:sp>
      <p:sp>
        <p:nvSpPr>
          <p:cNvPr id="3" name="Text Placeholder 2">
            <a:extLst>
              <a:ext uri="{FF2B5EF4-FFF2-40B4-BE49-F238E27FC236}">
                <a16:creationId xmlns:a16="http://schemas.microsoft.com/office/drawing/2014/main" id="{ED3FA657-AB9F-4C5D-73D6-9C57250B8ABA}"/>
              </a:ext>
            </a:extLst>
          </p:cNvPr>
          <p:cNvSpPr>
            <a:spLocks noGrp="1"/>
          </p:cNvSpPr>
          <p:nvPr>
            <p:ph type="body" sz="quarter" idx="10"/>
          </p:nvPr>
        </p:nvSpPr>
        <p:spPr>
          <a:xfrm>
            <a:off x="569913" y="1651379"/>
            <a:ext cx="10471126" cy="4804012"/>
          </a:xfrm>
        </p:spPr>
        <p:txBody>
          <a:bodyPr>
            <a:normAutofit fontScale="55000" lnSpcReduction="20000"/>
          </a:bodyPr>
          <a:lstStyle/>
          <a:p>
            <a:pPr marL="0" indent="0">
              <a:lnSpc>
                <a:spcPct val="120000"/>
              </a:lnSpc>
              <a:buFont typeface="Arial" panose="020B0604020202020204" pitchFamily="34" charset="0"/>
              <a:buNone/>
              <a:defRPr/>
            </a:pPr>
            <a:r>
              <a:rPr lang="en-US" sz="3600" b="1" dirty="0"/>
              <a:t>“It’s almost like briefing an intern, like all the depth of detail of exactly what you need.” – OpenAI</a:t>
            </a:r>
            <a:endParaRPr lang="en-US" b="1" dirty="0"/>
          </a:p>
          <a:p>
            <a:pPr marL="514350" indent="-514350">
              <a:lnSpc>
                <a:spcPct val="120000"/>
              </a:lnSpc>
              <a:spcAft>
                <a:spcPts val="1200"/>
              </a:spcAft>
              <a:buClr>
                <a:schemeClr val="tx2">
                  <a:lumMod val="60000"/>
                  <a:lumOff val="40000"/>
                </a:schemeClr>
              </a:buClr>
              <a:buFont typeface="+mj-lt"/>
              <a:buAutoNum type="arabicPeriod"/>
              <a:defRPr/>
            </a:pPr>
            <a:r>
              <a:rPr lang="en-US" sz="2900" b="1" dirty="0"/>
              <a:t>Write clear instructions. </a:t>
            </a:r>
            <a:r>
              <a:rPr lang="en-US" sz="2900" dirty="0"/>
              <a:t>Tactics to write clearer include: using more detail to get more relevant answers, asking the model to adopt a persona, and specifying the steps you want GPT-4 to take to do what you want.</a:t>
            </a:r>
          </a:p>
          <a:p>
            <a:pPr marL="514350" indent="-514350">
              <a:lnSpc>
                <a:spcPct val="120000"/>
              </a:lnSpc>
              <a:spcAft>
                <a:spcPts val="1200"/>
              </a:spcAft>
              <a:buClr>
                <a:schemeClr val="tx2">
                  <a:lumMod val="60000"/>
                  <a:lumOff val="40000"/>
                </a:schemeClr>
              </a:buClr>
              <a:buFont typeface="+mj-lt"/>
              <a:buAutoNum type="arabicPeriod"/>
              <a:defRPr/>
            </a:pPr>
            <a:r>
              <a:rPr lang="en-US" sz="2900" b="1" dirty="0"/>
              <a:t>Provide reference text. </a:t>
            </a:r>
            <a:r>
              <a:rPr lang="en-US" sz="2900" dirty="0"/>
              <a:t>To cut down on hallucinations, it helps to instruct GPT-4 to use a reference text when answering. Says OpenAI: “In the same way that a sheet of notes can help a student do better on a test, providing reference text to GPTs can help in answering with fewer fabrications.”</a:t>
            </a:r>
          </a:p>
          <a:p>
            <a:pPr marL="514350" indent="-514350">
              <a:lnSpc>
                <a:spcPct val="120000"/>
              </a:lnSpc>
              <a:spcAft>
                <a:spcPts val="1200"/>
              </a:spcAft>
              <a:buClr>
                <a:schemeClr val="tx2">
                  <a:lumMod val="60000"/>
                  <a:lumOff val="40000"/>
                </a:schemeClr>
              </a:buClr>
              <a:buFont typeface="+mj-lt"/>
              <a:buAutoNum type="arabicPeriod"/>
              <a:defRPr/>
            </a:pPr>
            <a:r>
              <a:rPr lang="en-US" sz="2900" b="1" dirty="0"/>
              <a:t>Split complex tasks into simpler, smaller tasks. </a:t>
            </a:r>
            <a:r>
              <a:rPr lang="en-US" sz="2900" dirty="0"/>
              <a:t>You can do this in a number of ways, including: prompting GPT-4 to use intent classification to identify the most relevant instruction, summarizing or filtering previous conversations with GPT-4, and summarizing long documents in smaller pieces.</a:t>
            </a:r>
          </a:p>
          <a:p>
            <a:pPr marL="514350" indent="-514350">
              <a:lnSpc>
                <a:spcPct val="120000"/>
              </a:lnSpc>
              <a:spcAft>
                <a:spcPts val="1200"/>
              </a:spcAft>
              <a:buClr>
                <a:schemeClr val="tx2">
                  <a:lumMod val="60000"/>
                  <a:lumOff val="40000"/>
                </a:schemeClr>
              </a:buClr>
              <a:buFont typeface="+mj-lt"/>
              <a:buAutoNum type="arabicPeriod"/>
              <a:defRPr/>
            </a:pPr>
            <a:r>
              <a:rPr lang="en-US" sz="2900" b="1" dirty="0"/>
              <a:t>Give it time to “think.” </a:t>
            </a:r>
            <a:r>
              <a:rPr lang="en-US" sz="2900" dirty="0"/>
              <a:t>This means telling GPT-4 to give you its chain of reasoning before computing an answer. This gives the system the ability to reason more reliably.</a:t>
            </a:r>
          </a:p>
        </p:txBody>
      </p:sp>
    </p:spTree>
    <p:extLst>
      <p:ext uri="{BB962C8B-B14F-4D97-AF65-F5344CB8AC3E}">
        <p14:creationId xmlns:p14="http://schemas.microsoft.com/office/powerpoint/2010/main" val="368344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190</TotalTime>
  <Words>1320</Words>
  <Application>Microsoft Office PowerPoint</Application>
  <PresentationFormat>Widescreen</PresentationFormat>
  <Paragraphs>137</Paragraphs>
  <Slides>20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AngsanaUPC</vt:lpstr>
      <vt:lpstr>Arial</vt:lpstr>
      <vt:lpstr>Calibri</vt:lpstr>
      <vt:lpstr>Century Gothic</vt:lpstr>
      <vt:lpstr>Courier New</vt:lpstr>
      <vt:lpstr>Proxima Nova</vt:lpstr>
      <vt:lpstr>Söhne</vt:lpstr>
      <vt:lpstr>Univers LT Std 45 Light</vt:lpstr>
      <vt:lpstr>Wingdings 3</vt:lpstr>
      <vt:lpstr>Ion</vt:lpstr>
      <vt:lpstr>           28th Annual Conference</vt:lpstr>
      <vt:lpstr>Generative AI  in the Workplace</vt:lpstr>
      <vt:lpstr>Presented by</vt:lpstr>
      <vt:lpstr>Introduction</vt:lpstr>
      <vt:lpstr>PowerPoint Presentation</vt:lpstr>
      <vt:lpstr>Generative AI Services - Examples</vt:lpstr>
      <vt:lpstr>Rate of Improvement</vt:lpstr>
      <vt:lpstr>Who is Using Generative AI?</vt:lpstr>
      <vt:lpstr>Prompt Engineering</vt:lpstr>
      <vt:lpstr>Sample Prompts</vt:lpstr>
      <vt:lpstr>Demonstration</vt:lpstr>
      <vt:lpstr>Examples of Beneficial Uses</vt:lpstr>
      <vt:lpstr>Strengths</vt:lpstr>
      <vt:lpstr>Weaknesses &amp; Legal/ Practical Issues</vt:lpstr>
      <vt:lpstr>Weaknesses &amp; Legal/Practical Issues</vt:lpstr>
      <vt:lpstr>Existing Policy/Regulatory Framework </vt:lpstr>
      <vt:lpstr>So, what to do about staff use?</vt:lpstr>
      <vt:lpstr>So, what to do about staff use (Cont'd.)?</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Nicki Ochsenbein</cp:lastModifiedBy>
  <cp:revision>24</cp:revision>
  <dcterms:created xsi:type="dcterms:W3CDTF">2024-05-10T21:27:17Z</dcterms:created>
  <dcterms:modified xsi:type="dcterms:W3CDTF">2024-08-16T14:36:14Z</dcterms:modified>
</cp:coreProperties>
</file>