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15"/>
  </p:notesMasterIdLst>
  <p:sldIdLst>
    <p:sldId id="2147481229" r:id="rId6"/>
    <p:sldId id="256" r:id="rId7"/>
    <p:sldId id="448" r:id="rId8"/>
    <p:sldId id="2147481227" r:id="rId9"/>
    <p:sldId id="259" r:id="rId10"/>
    <p:sldId id="260" r:id="rId11"/>
    <p:sldId id="262" r:id="rId12"/>
    <p:sldId id="2147481228" r:id="rId13"/>
    <p:sldId id="270" r:id="rId14"/>
  </p:sldIdLst>
  <p:sldSz cx="18288000" cy="10287000"/>
  <p:notesSz cx="6858000" cy="9144000"/>
  <p:embeddedFontLst>
    <p:embeddedFont>
      <p:font typeface="AngsanaUPC" panose="02020603050405020304" pitchFamily="18" charset="-34"/>
      <p:regular r:id="rId16"/>
      <p:bold r:id="rId17"/>
    </p:embeddedFont>
    <p:embeddedFont>
      <p:font typeface="Century Gothic" panose="020B0502020202020204" pitchFamily="34" charset="0"/>
      <p:regular r:id="rId18"/>
      <p:bold r:id="rId19"/>
      <p:italic r:id="rId20"/>
      <p:boldItalic r:id="rId21"/>
    </p:embeddedFont>
    <p:embeddedFont>
      <p:font typeface="Franklin Gothic Demi" panose="020B0703020102020204" pitchFamily="34" charset="0"/>
      <p:regular r:id="rId22"/>
      <p:italic r:id="rId23"/>
    </p:embeddedFont>
    <p:embeddedFont>
      <p:font typeface="Open Sauce" panose="020B0604020202020204" charset="0"/>
      <p:regular r:id="rId24"/>
    </p:embeddedFont>
    <p:embeddedFont>
      <p:font typeface="Open Sauce Bold" panose="020B0604020202020204" charset="0"/>
      <p:regular r:id="rId25"/>
      <p:bold r:id="rId26"/>
    </p:embeddedFont>
    <p:embeddedFont>
      <p:font typeface="Open Sauce Light" panose="020B0604020202020204" charset="0"/>
      <p:regular r:id="rId27"/>
    </p:embeddedFont>
    <p:embeddedFont>
      <p:font typeface="Wingdings 3" panose="05040102010807070707" pitchFamily="18" charset="2"/>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6C93E"/>
    <a:srgbClr val="953735"/>
    <a:srgbClr val="0D1E35"/>
    <a:srgbClr val="92BD6D"/>
    <a:srgbClr val="F7C145"/>
    <a:srgbClr val="FFF0D0"/>
    <a:srgbClr val="FEFFE7"/>
    <a:srgbClr val="D2F1A1"/>
    <a:srgbClr val="FEF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E15A6-C827-48AF-93D6-CB1A4F9A8067}" v="1" dt="2024-09-06T19:24:45.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64628" autoAdjust="0"/>
  </p:normalViewPr>
  <p:slideViewPr>
    <p:cSldViewPr>
      <p:cViewPr varScale="1">
        <p:scale>
          <a:sx n="45" d="100"/>
          <a:sy n="45" d="100"/>
        </p:scale>
        <p:origin x="22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shine Brown" userId="d9280f18-b5de-4e84-95a8-3c78d243222d" providerId="ADAL" clId="{40CE15A6-C827-48AF-93D6-CB1A4F9A8067}"/>
    <pc:docChg chg="delSld modSld">
      <pc:chgData name="Sunshine Brown" userId="d9280f18-b5de-4e84-95a8-3c78d243222d" providerId="ADAL" clId="{40CE15A6-C827-48AF-93D6-CB1A4F9A8067}" dt="2024-09-06T19:24:48.486" v="7" actId="20577"/>
      <pc:docMkLst>
        <pc:docMk/>
      </pc:docMkLst>
      <pc:sldChg chg="modNotesTx">
        <pc:chgData name="Sunshine Brown" userId="d9280f18-b5de-4e84-95a8-3c78d243222d" providerId="ADAL" clId="{40CE15A6-C827-48AF-93D6-CB1A4F9A8067}" dt="2024-09-06T19:24:25.980" v="4" actId="6549"/>
        <pc:sldMkLst>
          <pc:docMk/>
          <pc:sldMk cId="0" sldId="259"/>
        </pc:sldMkLst>
      </pc:sldChg>
      <pc:sldChg chg="del">
        <pc:chgData name="Sunshine Brown" userId="d9280f18-b5de-4e84-95a8-3c78d243222d" providerId="ADAL" clId="{40CE15A6-C827-48AF-93D6-CB1A4F9A8067}" dt="2024-09-06T19:23:15.663" v="0" actId="47"/>
        <pc:sldMkLst>
          <pc:docMk/>
          <pc:sldMk cId="0" sldId="277"/>
        </pc:sldMkLst>
      </pc:sldChg>
      <pc:sldChg chg="del">
        <pc:chgData name="Sunshine Brown" userId="d9280f18-b5de-4e84-95a8-3c78d243222d" providerId="ADAL" clId="{40CE15A6-C827-48AF-93D6-CB1A4F9A8067}" dt="2024-09-06T19:23:19.825" v="1" actId="47"/>
        <pc:sldMkLst>
          <pc:docMk/>
          <pc:sldMk cId="0" sldId="284"/>
        </pc:sldMkLst>
      </pc:sldChg>
      <pc:sldChg chg="modNotesTx">
        <pc:chgData name="Sunshine Brown" userId="d9280f18-b5de-4e84-95a8-3c78d243222d" providerId="ADAL" clId="{40CE15A6-C827-48AF-93D6-CB1A4F9A8067}" dt="2024-09-06T19:24:19.661" v="2" actId="6549"/>
        <pc:sldMkLst>
          <pc:docMk/>
          <pc:sldMk cId="230528236" sldId="448"/>
        </pc:sldMkLst>
      </pc:sldChg>
      <pc:sldChg chg="modNotesTx">
        <pc:chgData name="Sunshine Brown" userId="d9280f18-b5de-4e84-95a8-3c78d243222d" providerId="ADAL" clId="{40CE15A6-C827-48AF-93D6-CB1A4F9A8067}" dt="2024-09-06T19:24:23.075" v="3" actId="6549"/>
        <pc:sldMkLst>
          <pc:docMk/>
          <pc:sldMk cId="2350289030" sldId="2147481227"/>
        </pc:sldMkLst>
      </pc:sldChg>
      <pc:sldChg chg="addSp modSp mod">
        <pc:chgData name="Sunshine Brown" userId="d9280f18-b5de-4e84-95a8-3c78d243222d" providerId="ADAL" clId="{40CE15A6-C827-48AF-93D6-CB1A4F9A8067}" dt="2024-09-06T19:24:48.486" v="7" actId="20577"/>
        <pc:sldMkLst>
          <pc:docMk/>
          <pc:sldMk cId="1150029189" sldId="2147481228"/>
        </pc:sldMkLst>
        <pc:spChg chg="add mod">
          <ac:chgData name="Sunshine Brown" userId="d9280f18-b5de-4e84-95a8-3c78d243222d" providerId="ADAL" clId="{40CE15A6-C827-48AF-93D6-CB1A4F9A8067}" dt="2024-09-06T19:24:48.486" v="7" actId="20577"/>
          <ac:spMkLst>
            <pc:docMk/>
            <pc:sldMk cId="1150029189" sldId="2147481228"/>
            <ac:spMk id="5" creationId="{E15AD597-7D05-3275-5A23-009EB27961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36D1-53B7-457C-B360-7341D895933B}"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23560-2808-4A04-A409-BC9CCFD46EB2}" type="slidenum">
              <a:rPr lang="en-US" smtClean="0"/>
              <a:t>‹#›</a:t>
            </a:fld>
            <a:endParaRPr lang="en-US"/>
          </a:p>
        </p:txBody>
      </p:sp>
    </p:spTree>
    <p:extLst>
      <p:ext uri="{BB962C8B-B14F-4D97-AF65-F5344CB8AC3E}">
        <p14:creationId xmlns:p14="http://schemas.microsoft.com/office/powerpoint/2010/main" val="10537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D02898-78BC-E342-9BDD-1113C00BAD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45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a:t>
            </a:r>
          </a:p>
          <a:p>
            <a:endParaRPr lang="en-US" dirty="0"/>
          </a:p>
          <a:p>
            <a:endParaRPr lang="en-US" dirty="0"/>
          </a:p>
          <a:p>
            <a:r>
              <a:rPr lang="en-US" dirty="0"/>
              <a:t>We are scheduled for x amount of time.</a:t>
            </a:r>
          </a:p>
        </p:txBody>
      </p:sp>
      <p:sp>
        <p:nvSpPr>
          <p:cNvPr id="4" name="Slide Number Placeholder 3"/>
          <p:cNvSpPr>
            <a:spLocks noGrp="1"/>
          </p:cNvSpPr>
          <p:nvPr>
            <p:ph type="sldNum" sz="quarter" idx="5"/>
          </p:nvPr>
        </p:nvSpPr>
        <p:spPr/>
        <p:txBody>
          <a:bodyPr/>
          <a:lstStyle/>
          <a:p>
            <a:fld id="{90623560-2808-4A04-A409-BC9CCFD46EB2}" type="slidenum">
              <a:rPr lang="en-US" smtClean="0"/>
              <a:t>2</a:t>
            </a:fld>
            <a:endParaRPr lang="en-US"/>
          </a:p>
        </p:txBody>
      </p:sp>
    </p:spTree>
    <p:extLst>
      <p:ext uri="{BB962C8B-B14F-4D97-AF65-F5344CB8AC3E}">
        <p14:creationId xmlns:p14="http://schemas.microsoft.com/office/powerpoint/2010/main" val="110657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3560-2808-4A04-A409-BC9CCFD46EB2}" type="slidenum">
              <a:rPr lang="en-US" smtClean="0"/>
              <a:t>3</a:t>
            </a:fld>
            <a:endParaRPr lang="en-US"/>
          </a:p>
        </p:txBody>
      </p:sp>
    </p:spTree>
    <p:extLst>
      <p:ext uri="{BB962C8B-B14F-4D97-AF65-F5344CB8AC3E}">
        <p14:creationId xmlns:p14="http://schemas.microsoft.com/office/powerpoint/2010/main" val="152883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54483-BB3E-41B3-909B-5678F390670A}" type="slidenum">
              <a:rPr lang="en-US" smtClean="0"/>
              <a:t>4</a:t>
            </a:fld>
            <a:endParaRPr lang="en-US"/>
          </a:p>
        </p:txBody>
      </p:sp>
    </p:spTree>
    <p:extLst>
      <p:ext uri="{BB962C8B-B14F-4D97-AF65-F5344CB8AC3E}">
        <p14:creationId xmlns:p14="http://schemas.microsoft.com/office/powerpoint/2010/main" val="9548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3560-2808-4A04-A409-BC9CCFD46EB2}" type="slidenum">
              <a:rPr lang="en-US" smtClean="0"/>
              <a:t>5</a:t>
            </a:fld>
            <a:endParaRPr lang="en-US"/>
          </a:p>
        </p:txBody>
      </p:sp>
    </p:spTree>
    <p:extLst>
      <p:ext uri="{BB962C8B-B14F-4D97-AF65-F5344CB8AC3E}">
        <p14:creationId xmlns:p14="http://schemas.microsoft.com/office/powerpoint/2010/main" val="335877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3560-2808-4A04-A409-BC9CCFD46EB2}" type="slidenum">
              <a:rPr lang="en-US" smtClean="0"/>
              <a:t>6</a:t>
            </a:fld>
            <a:endParaRPr lang="en-US"/>
          </a:p>
        </p:txBody>
      </p:sp>
    </p:spTree>
    <p:extLst>
      <p:ext uri="{BB962C8B-B14F-4D97-AF65-F5344CB8AC3E}">
        <p14:creationId xmlns:p14="http://schemas.microsoft.com/office/powerpoint/2010/main" val="373221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3560-2808-4A04-A409-BC9CCFD46EB2}" type="slidenum">
              <a:rPr lang="en-US" smtClean="0"/>
              <a:t>7</a:t>
            </a:fld>
            <a:endParaRPr lang="en-US"/>
          </a:p>
        </p:txBody>
      </p:sp>
    </p:spTree>
    <p:extLst>
      <p:ext uri="{BB962C8B-B14F-4D97-AF65-F5344CB8AC3E}">
        <p14:creationId xmlns:p14="http://schemas.microsoft.com/office/powerpoint/2010/main" val="346795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23560-2808-4A04-A409-BC9CCFD46EB2}" type="slidenum">
              <a:rPr lang="en-US" smtClean="0"/>
              <a:t>8</a:t>
            </a:fld>
            <a:endParaRPr lang="en-US"/>
          </a:p>
        </p:txBody>
      </p:sp>
    </p:spTree>
    <p:extLst>
      <p:ext uri="{BB962C8B-B14F-4D97-AF65-F5344CB8AC3E}">
        <p14:creationId xmlns:p14="http://schemas.microsoft.com/office/powerpoint/2010/main" val="43381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8730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574379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605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4102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372464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806218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76270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3241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848914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33278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69162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2909887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069125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953910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312566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551226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564645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3833" y="9127332"/>
            <a:ext cx="1078706" cy="9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49320" y="1097280"/>
            <a:ext cx="15924281" cy="1959333"/>
          </a:xfrm>
        </p:spPr>
        <p:txBody>
          <a:bodyPr>
            <a:noAutofit/>
          </a:bodyPr>
          <a:lstStyle>
            <a:lvl1pPr>
              <a:lnSpc>
                <a:spcPct val="101000"/>
              </a:lnSpc>
              <a:spcBef>
                <a:spcPts val="1050"/>
              </a:spcBef>
              <a:spcAft>
                <a:spcPts val="1050"/>
              </a:spcAft>
              <a:defRPr sz="81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1440180" y="3881628"/>
            <a:ext cx="5541264" cy="4887153"/>
          </a:xfrm>
        </p:spPr>
        <p:txBody>
          <a:bodyPr/>
          <a:lstStyle>
            <a:lvl1pPr>
              <a:defRPr sz="5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7946646" y="3398045"/>
            <a:ext cx="5219286" cy="5926931"/>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13165932" y="3398045"/>
            <a:ext cx="5122068" cy="5926931"/>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3159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1164433" y="1014413"/>
            <a:ext cx="7027331" cy="2605088"/>
          </a:xfrm>
        </p:spPr>
        <p:txBody>
          <a:bodyPr>
            <a:noAutofit/>
          </a:bodyPr>
          <a:lstStyle>
            <a:lvl1pPr>
              <a:defRPr sz="81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1440658" y="3881438"/>
            <a:ext cx="6751106" cy="5391150"/>
          </a:xfrm>
        </p:spPr>
        <p:txBody>
          <a:bodyPr anchor="ctr"/>
          <a:lstStyle>
            <a:lvl1pPr>
              <a:defRPr sz="3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9141712" y="1"/>
            <a:ext cx="4569527" cy="5142545"/>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13723145" y="0"/>
            <a:ext cx="4572000" cy="514350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9172575" y="5173841"/>
            <a:ext cx="9115425" cy="514350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1361079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3833" y="9127332"/>
            <a:ext cx="1078706" cy="9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27990" y="3751580"/>
            <a:ext cx="10704096" cy="2551176"/>
          </a:xfrm>
        </p:spPr>
        <p:txBody>
          <a:bodyPr>
            <a:noAutofit/>
          </a:bodyPr>
          <a:lstStyle>
            <a:lvl1pPr>
              <a:lnSpc>
                <a:spcPct val="101000"/>
              </a:lnSpc>
              <a:spcBef>
                <a:spcPts val="1050"/>
              </a:spcBef>
              <a:spcAft>
                <a:spcPts val="1050"/>
              </a:spcAft>
              <a:defRPr sz="81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1055914" y="1838227"/>
            <a:ext cx="5014781" cy="5927711"/>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6821669" y="8033375"/>
            <a:ext cx="3405243" cy="865730"/>
          </a:xfrm>
        </p:spPr>
        <p:txBody>
          <a:bodyPr/>
          <a:lstStyle>
            <a:lvl1pPr>
              <a:defRPr sz="21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10476656" y="8033375"/>
            <a:ext cx="3405243" cy="865730"/>
          </a:xfrm>
        </p:spPr>
        <p:txBody>
          <a:bodyPr/>
          <a:lstStyle>
            <a:lvl1pPr>
              <a:defRPr sz="21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14131643" y="8033375"/>
            <a:ext cx="3405243" cy="865730"/>
          </a:xfrm>
        </p:spPr>
        <p:txBody>
          <a:bodyPr/>
          <a:lstStyle>
            <a:lvl1pPr>
              <a:defRPr sz="21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4984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4.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DD6ABBAC-7486-4D45-A79F-A9577B4B4527}" type="datetimeFigureOut">
              <a:rPr lang="en-US" smtClean="0"/>
              <a:t>9/15/2024</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22391354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1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2"/>
            <a:ext cx="18287970" cy="10286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2285985" y="3670573"/>
            <a:ext cx="13716000" cy="1777016"/>
          </a:xfrm>
        </p:spPr>
        <p:txBody>
          <a:bodyPr>
            <a:normAutofit fontScale="90000"/>
          </a:bodyPr>
          <a:lstStyle/>
          <a:p>
            <a:pPr algn="ctr"/>
            <a:r>
              <a:rPr lang="en-US" sz="9900" b="1" dirty="0">
                <a:solidFill>
                  <a:srgbClr val="FFFFFF"/>
                </a:solidFill>
                <a:latin typeface="AngsanaUPC" panose="020B0604020202020204" pitchFamily="34" charset="0"/>
                <a:cs typeface="AngsanaUPC" panose="020B0604020202020204" pitchFamily="34" charset="0"/>
              </a:rPr>
              <a:t>           </a:t>
            </a:r>
            <a:br>
              <a:rPr lang="en-US" sz="9900" b="1" dirty="0">
                <a:solidFill>
                  <a:srgbClr val="FFFFFF"/>
                </a:solidFill>
                <a:latin typeface="AngsanaUPC" panose="020B0604020202020204" pitchFamily="34" charset="0"/>
                <a:cs typeface="AngsanaUPC" panose="020B0604020202020204" pitchFamily="34" charset="0"/>
              </a:rPr>
            </a:br>
            <a:br>
              <a:rPr lang="en-US" sz="9900" b="1" dirty="0">
                <a:solidFill>
                  <a:srgbClr val="FFFFFF"/>
                </a:solidFill>
                <a:latin typeface="AngsanaUPC" panose="020B0604020202020204" pitchFamily="34" charset="0"/>
                <a:cs typeface="AngsanaUPC" panose="020B0604020202020204" pitchFamily="34" charset="0"/>
              </a:rPr>
            </a:br>
            <a:br>
              <a:rPr lang="en-US" sz="9900" b="1" dirty="0">
                <a:solidFill>
                  <a:srgbClr val="FFFFFF"/>
                </a:solidFill>
                <a:latin typeface="AngsanaUPC" panose="020B0604020202020204" pitchFamily="34" charset="0"/>
                <a:cs typeface="AngsanaUPC" panose="020B0604020202020204" pitchFamily="34" charset="0"/>
              </a:rPr>
            </a:br>
            <a:r>
              <a:rPr lang="en-US" sz="10050" b="1" dirty="0">
                <a:solidFill>
                  <a:srgbClr val="FFFFFF"/>
                </a:solidFill>
                <a:latin typeface="AngsanaUPC" panose="020B0604020202020204" pitchFamily="34" charset="0"/>
                <a:cs typeface="AngsanaUPC" panose="020B0604020202020204" pitchFamily="34" charset="0"/>
              </a:rPr>
              <a:t>28</a:t>
            </a:r>
            <a:r>
              <a:rPr lang="en-US" sz="10050" b="1" baseline="30000" dirty="0">
                <a:solidFill>
                  <a:srgbClr val="FFFFFF"/>
                </a:solidFill>
                <a:latin typeface="AngsanaUPC" panose="020B0604020202020204" pitchFamily="34" charset="0"/>
                <a:cs typeface="AngsanaUPC" panose="020B0604020202020204" pitchFamily="34" charset="0"/>
              </a:rPr>
              <a:t>th</a:t>
            </a:r>
            <a:r>
              <a:rPr lang="en-US" sz="10050" b="1" dirty="0">
                <a:solidFill>
                  <a:srgbClr val="FFFFFF"/>
                </a:solidFill>
                <a:latin typeface="AngsanaUPC" panose="020B0604020202020204" pitchFamily="34" charset="0"/>
                <a:cs typeface="AngsanaUPC" panose="020B0604020202020204" pitchFamily="34" charset="0"/>
              </a:rPr>
              <a:t> Annual Conference</a:t>
            </a:r>
            <a:endParaRPr lang="en-US" sz="9900" b="1" dirty="0">
              <a:solidFill>
                <a:srgbClr val="FFFFFF"/>
              </a:solidFill>
              <a:latin typeface="AngsanaUPC" panose="020B0604020202020204" pitchFamily="34" charset="0"/>
              <a:cs typeface="AngsanaUPC" panose="020B0604020202020204" pitchFamily="34" charset="0"/>
            </a:endParaRP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467590" y="9118159"/>
            <a:ext cx="4384964" cy="889058"/>
          </a:xfrm>
        </p:spPr>
        <p:txBody>
          <a:bodyPr>
            <a:normAutofit fontScale="85000" lnSpcReduction="10000"/>
          </a:bodyPr>
          <a:lstStyle/>
          <a:p>
            <a:r>
              <a:rPr lang="en-US" sz="54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54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12308775" y="8853054"/>
            <a:ext cx="5511636" cy="1107996"/>
          </a:xfrm>
          <a:prstGeom prst="rect">
            <a:avLst/>
          </a:prstGeom>
          <a:noFill/>
        </p:spPr>
        <p:txBody>
          <a:bodyPr wrap="square" rtlCol="0">
            <a:spAutoFit/>
          </a:bodyPr>
          <a:lstStyle/>
          <a:p>
            <a:pPr defTabSz="685800"/>
            <a:r>
              <a:rPr lang="en-US" sz="6600" b="1">
                <a:solidFill>
                  <a:prstClr val="white"/>
                </a:solidFill>
                <a:latin typeface="AngsanaUPC" panose="02020603050405020304" pitchFamily="18" charset="-34"/>
                <a:cs typeface="AngsanaUPC" panose="02020603050405020304" pitchFamily="18" charset="-34"/>
              </a:rPr>
              <a:t>September</a:t>
            </a:r>
            <a:r>
              <a:rPr lang="en-US" sz="5400" b="1">
                <a:solidFill>
                  <a:prstClr val="white"/>
                </a:solidFill>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6671237" y="5649074"/>
            <a:ext cx="3818855" cy="3469085"/>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pic>
        <p:nvPicPr>
          <p:cNvPr id="12" name="Picture 11" descr="A close up of a building&#10;&#10;Description automatically generated">
            <a:extLst>
              <a:ext uri="{FF2B5EF4-FFF2-40B4-BE49-F238E27FC236}">
                <a16:creationId xmlns:a16="http://schemas.microsoft.com/office/drawing/2014/main" id="{1758C7DC-089C-7804-8CD0-509CA0C2B3CF}"/>
              </a:ext>
            </a:extLst>
          </p:cNvPr>
          <p:cNvPicPr>
            <a:picLocks noChangeAspect="1"/>
          </p:cNvPicPr>
          <p:nvPr/>
        </p:nvPicPr>
        <p:blipFill rotWithShape="1">
          <a:blip r:embed="rId3"/>
          <a:srcRect r="30558"/>
          <a:stretch/>
        </p:blipFill>
        <p:spPr>
          <a:xfrm>
            <a:off x="5592377" y="-6016"/>
            <a:ext cx="12695623" cy="10325100"/>
          </a:xfrm>
          <a:prstGeom prst="rect">
            <a:avLst/>
          </a:prstGeom>
        </p:spPr>
      </p:pic>
      <p:grpSp>
        <p:nvGrpSpPr>
          <p:cNvPr id="3" name="Group 3"/>
          <p:cNvGrpSpPr/>
          <p:nvPr/>
        </p:nvGrpSpPr>
        <p:grpSpPr>
          <a:xfrm>
            <a:off x="0" y="-6016"/>
            <a:ext cx="17858232" cy="10325100"/>
            <a:chOff x="0" y="0"/>
            <a:chExt cx="23810976" cy="13716000"/>
          </a:xfrm>
        </p:grpSpPr>
        <p:sp>
          <p:nvSpPr>
            <p:cNvPr id="4" name="Freeform 4"/>
            <p:cNvSpPr/>
            <p:nvPr/>
          </p:nvSpPr>
          <p:spPr>
            <a:xfrm>
              <a:off x="0" y="0"/>
              <a:ext cx="23810976" cy="13716000"/>
            </a:xfrm>
            <a:custGeom>
              <a:avLst/>
              <a:gdLst/>
              <a:ahLst/>
              <a:cxnLst/>
              <a:rect l="l" t="t" r="r" b="b"/>
              <a:pathLst>
                <a:path w="23810976" h="13716000">
                  <a:moveTo>
                    <a:pt x="0" y="13716000"/>
                  </a:moveTo>
                  <a:lnTo>
                    <a:pt x="3429000" y="0"/>
                  </a:lnTo>
                  <a:lnTo>
                    <a:pt x="23810976" y="0"/>
                  </a:lnTo>
                  <a:lnTo>
                    <a:pt x="20381976" y="13716000"/>
                  </a:lnTo>
                  <a:close/>
                </a:path>
              </a:pathLst>
            </a:custGeom>
            <a:solidFill>
              <a:srgbClr val="0D1E35"/>
            </a:solidFill>
          </p:spPr>
          <p:txBody>
            <a:bodyPr/>
            <a:lstStyle/>
            <a:p>
              <a:endParaRPr lang="en-XK" dirty="0"/>
            </a:p>
          </p:txBody>
        </p:sp>
      </p:grpSp>
      <p:sp>
        <p:nvSpPr>
          <p:cNvPr id="5" name="AutoShape 5"/>
          <p:cNvSpPr/>
          <p:nvPr/>
        </p:nvSpPr>
        <p:spPr>
          <a:xfrm rot="10777763" flipV="1">
            <a:off x="1292714" y="8102727"/>
            <a:ext cx="1826400" cy="0"/>
          </a:xfrm>
          <a:prstGeom prst="line">
            <a:avLst/>
          </a:prstGeom>
          <a:ln w="28575" cap="rnd">
            <a:solidFill>
              <a:srgbClr val="97CA3F"/>
            </a:solidFill>
            <a:prstDash val="solid"/>
            <a:headEnd type="none" w="sm" len="sm"/>
            <a:tailEnd type="none" w="sm" len="sm"/>
          </a:ln>
        </p:spPr>
        <p:txBody>
          <a:bodyPr/>
          <a:lstStyle/>
          <a:p>
            <a:endParaRPr lang="en-XK">
              <a:ln w="38100">
                <a:solidFill>
                  <a:schemeClr val="tx1"/>
                </a:solidFill>
              </a:ln>
            </a:endParaRPr>
          </a:p>
        </p:txBody>
      </p:sp>
      <p:sp>
        <p:nvSpPr>
          <p:cNvPr id="9" name="TextBox 9"/>
          <p:cNvSpPr txBox="1"/>
          <p:nvPr/>
        </p:nvSpPr>
        <p:spPr>
          <a:xfrm>
            <a:off x="3081528" y="3551361"/>
            <a:ext cx="14478000" cy="3559372"/>
          </a:xfrm>
          <a:prstGeom prst="rect">
            <a:avLst/>
          </a:prstGeom>
        </p:spPr>
        <p:txBody>
          <a:bodyPr wrap="square" lIns="0" tIns="0" rIns="0" bIns="0" rtlCol="0" anchor="t">
            <a:spAutoFit/>
          </a:bodyPr>
          <a:lstStyle/>
          <a:p>
            <a:pPr algn="l">
              <a:lnSpc>
                <a:spcPts val="8500"/>
              </a:lnSpc>
            </a:pPr>
            <a:r>
              <a:rPr lang="en-US" sz="5400" dirty="0">
                <a:solidFill>
                  <a:srgbClr val="EDEDED"/>
                </a:solidFill>
                <a:latin typeface="Open Sauce Bold"/>
                <a:ea typeface="Open Sauce Bold"/>
                <a:cs typeface="Open Sauce Bold"/>
                <a:sym typeface="Open Sauce Bold"/>
              </a:rPr>
              <a:t>FROM PAPERWORK TO PROGRESS</a:t>
            </a:r>
            <a:br>
              <a:rPr lang="en-US" sz="6600" dirty="0">
                <a:solidFill>
                  <a:srgbClr val="EDEDED"/>
                </a:solidFill>
                <a:latin typeface="Open Sauce Bold"/>
                <a:ea typeface="Open Sauce Bold"/>
                <a:cs typeface="Open Sauce Bold"/>
                <a:sym typeface="Open Sauce Bold"/>
              </a:rPr>
            </a:br>
            <a:r>
              <a:rPr lang="en-US" sz="4800" i="1" dirty="0">
                <a:solidFill>
                  <a:srgbClr val="EDEDED"/>
                </a:solidFill>
                <a:latin typeface="Open Sauce Bold"/>
                <a:ea typeface="Open Sauce Bold"/>
                <a:cs typeface="Open Sauce Bold"/>
                <a:sym typeface="Open Sauce Bold"/>
              </a:rPr>
              <a:t>A Digital HR Transformation Journey</a:t>
            </a:r>
            <a:endParaRPr lang="en-US" sz="1200" i="1" dirty="0">
              <a:solidFill>
                <a:srgbClr val="EDEDED"/>
              </a:solidFill>
              <a:latin typeface="Open Sauce Bold"/>
              <a:ea typeface="Open Sauce Bold"/>
              <a:cs typeface="Open Sauce Bold"/>
              <a:sym typeface="Open Sauce Bold"/>
            </a:endParaRPr>
          </a:p>
          <a:p>
            <a:pPr algn="l">
              <a:lnSpc>
                <a:spcPts val="10800"/>
              </a:lnSpc>
            </a:pPr>
            <a:endParaRPr lang="en-US" sz="7200" dirty="0">
              <a:solidFill>
                <a:srgbClr val="EDEDED"/>
              </a:solidFill>
              <a:latin typeface="Open Sauce Bold"/>
              <a:ea typeface="Open Sauce Bold"/>
              <a:cs typeface="Open Sauce Bold"/>
              <a:sym typeface="Open Sauce Bold"/>
            </a:endParaRPr>
          </a:p>
        </p:txBody>
      </p:sp>
      <p:sp>
        <p:nvSpPr>
          <p:cNvPr id="10" name="TextBox 10"/>
          <p:cNvSpPr txBox="1"/>
          <p:nvPr/>
        </p:nvSpPr>
        <p:spPr>
          <a:xfrm>
            <a:off x="3553968" y="8039100"/>
            <a:ext cx="8951581" cy="1692771"/>
          </a:xfrm>
          <a:prstGeom prst="rect">
            <a:avLst/>
          </a:prstGeom>
        </p:spPr>
        <p:txBody>
          <a:bodyPr wrap="square" lIns="0" tIns="0" rIns="0" bIns="0" rtlCol="0" anchor="t">
            <a:spAutoFit/>
          </a:bodyPr>
          <a:lstStyle/>
          <a:p>
            <a:pPr algn="l">
              <a:lnSpc>
                <a:spcPts val="2916"/>
              </a:lnSpc>
              <a:spcAft>
                <a:spcPts val="800"/>
              </a:spcAft>
            </a:pPr>
            <a:r>
              <a:rPr lang="en-US" sz="2700" dirty="0">
                <a:solidFill>
                  <a:srgbClr val="D2F1A1"/>
                </a:solidFill>
                <a:latin typeface="Open Sauce Light" panose="020B0604020202020204" charset="0"/>
                <a:ea typeface="Open Sauce Light"/>
                <a:cs typeface="Open Sauce Light"/>
                <a:sym typeface="Open Sauce Light"/>
              </a:rPr>
              <a:t>Moderator:	</a:t>
            </a:r>
            <a:r>
              <a:rPr lang="en-US" sz="2700" dirty="0">
                <a:solidFill>
                  <a:srgbClr val="EDEDED"/>
                </a:solidFill>
                <a:latin typeface="Open Sauce Light" panose="020B0604020202020204" charset="0"/>
                <a:ea typeface="Open Sauce Bold"/>
                <a:cs typeface="Open Sauce Bold"/>
                <a:sym typeface="Open Sauce Bold"/>
              </a:rPr>
              <a:t>Sunshine Brown</a:t>
            </a:r>
          </a:p>
          <a:p>
            <a:pPr algn="l">
              <a:lnSpc>
                <a:spcPts val="2916"/>
              </a:lnSpc>
              <a:spcAft>
                <a:spcPts val="800"/>
              </a:spcAft>
            </a:pPr>
            <a:r>
              <a:rPr lang="en-US" sz="2700" dirty="0">
                <a:solidFill>
                  <a:srgbClr val="D2F1A1"/>
                </a:solidFill>
                <a:latin typeface="Open Sauce Light" panose="020B0604020202020204" charset="0"/>
                <a:sym typeface="Open Sauce Bold"/>
              </a:rPr>
              <a:t>Customer:	</a:t>
            </a:r>
            <a:r>
              <a:rPr lang="en-US" sz="2700" dirty="0">
                <a:solidFill>
                  <a:srgbClr val="EDEDED"/>
                </a:solidFill>
                <a:latin typeface="Open Sauce Light" panose="020B0604020202020204" charset="0"/>
                <a:ea typeface="Open Sauce Bold"/>
                <a:cs typeface="Open Sauce Bold"/>
                <a:sym typeface="Open Sauce Bold"/>
              </a:rPr>
              <a:t>Gila River</a:t>
            </a:r>
          </a:p>
          <a:p>
            <a:pPr marL="1090613" indent="-1090613" algn="l">
              <a:lnSpc>
                <a:spcPts val="2916"/>
              </a:lnSpc>
              <a:spcAft>
                <a:spcPts val="800"/>
              </a:spcAft>
            </a:pPr>
            <a:r>
              <a:rPr lang="en-US" sz="2700" dirty="0">
                <a:solidFill>
                  <a:srgbClr val="92BD6D"/>
                </a:solidFill>
                <a:latin typeface="Open Sauce Light" panose="020B0604020202020204" charset="0"/>
                <a:ea typeface="Open Sauce Light"/>
                <a:cs typeface="Open Sauce Light"/>
                <a:sym typeface="Open Sauce Light"/>
              </a:rPr>
              <a:t>Event: </a:t>
            </a:r>
            <a:r>
              <a:rPr lang="en-US" sz="2700" b="1" dirty="0">
                <a:solidFill>
                  <a:srgbClr val="EDEDED"/>
                </a:solidFill>
                <a:latin typeface="Open Sauce Light" panose="020B0604020202020204" charset="0"/>
                <a:ea typeface="Open Sauce Light"/>
                <a:cs typeface="Open Sauce Light"/>
                <a:sym typeface="Open Sauce Light"/>
              </a:rPr>
              <a:t>National Native American HR Association 28</a:t>
            </a:r>
            <a:r>
              <a:rPr lang="en-US" sz="2700" b="1" baseline="30000" dirty="0">
                <a:solidFill>
                  <a:srgbClr val="EDEDED"/>
                </a:solidFill>
                <a:latin typeface="Open Sauce Light" panose="020B0604020202020204" charset="0"/>
                <a:ea typeface="Open Sauce Light"/>
                <a:cs typeface="Open Sauce Light"/>
                <a:sym typeface="Open Sauce Light"/>
              </a:rPr>
              <a:t>th</a:t>
            </a:r>
            <a:r>
              <a:rPr lang="en-US" sz="2700" b="1" dirty="0">
                <a:solidFill>
                  <a:srgbClr val="EDEDED"/>
                </a:solidFill>
                <a:latin typeface="Open Sauce Light" panose="020B0604020202020204" charset="0"/>
                <a:ea typeface="Open Sauce Light"/>
                <a:cs typeface="Open Sauce Light"/>
                <a:sym typeface="Open Sauce Light"/>
              </a:rPr>
              <a:t> Annual Conference</a:t>
            </a:r>
            <a:endParaRPr lang="en-US" sz="2700" b="1" dirty="0">
              <a:solidFill>
                <a:srgbClr val="EDEDED"/>
              </a:solidFill>
              <a:latin typeface="Open Sauce Light" panose="020B0604020202020204" charset="0"/>
              <a:ea typeface="Open Sauce Bold"/>
              <a:cs typeface="Open Sauce Bold"/>
              <a:sym typeface="Open Sauce Bold"/>
            </a:endParaRPr>
          </a:p>
        </p:txBody>
      </p:sp>
      <p:sp>
        <p:nvSpPr>
          <p:cNvPr id="13" name="AutoShape 5">
            <a:extLst>
              <a:ext uri="{FF2B5EF4-FFF2-40B4-BE49-F238E27FC236}">
                <a16:creationId xmlns:a16="http://schemas.microsoft.com/office/drawing/2014/main" id="{0756ADA4-D3D7-1B3F-F089-5642A47BAB58}"/>
              </a:ext>
            </a:extLst>
          </p:cNvPr>
          <p:cNvSpPr/>
          <p:nvPr/>
        </p:nvSpPr>
        <p:spPr>
          <a:xfrm rot="10777763">
            <a:off x="12164607" y="8096266"/>
            <a:ext cx="3733722" cy="24153"/>
          </a:xfrm>
          <a:prstGeom prst="line">
            <a:avLst/>
          </a:prstGeom>
          <a:ln w="28575" cap="rnd">
            <a:solidFill>
              <a:srgbClr val="97CA3F"/>
            </a:solidFill>
            <a:prstDash val="solid"/>
            <a:headEnd type="none" w="sm" len="sm"/>
            <a:tailEnd type="none" w="sm" len="sm"/>
          </a:ln>
        </p:spPr>
        <p:txBody>
          <a:bodyPr/>
          <a:lstStyle/>
          <a:p>
            <a:endParaRPr lang="en-XK"/>
          </a:p>
        </p:txBody>
      </p:sp>
      <p:pic>
        <p:nvPicPr>
          <p:cNvPr id="14" name="Picture 13" descr="A logo with a green and blue triangle&#10;&#10;Description automatically generated">
            <a:extLst>
              <a:ext uri="{FF2B5EF4-FFF2-40B4-BE49-F238E27FC236}">
                <a16:creationId xmlns:a16="http://schemas.microsoft.com/office/drawing/2014/main" id="{0607590D-424C-6719-F9B4-404049929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013" y="412404"/>
            <a:ext cx="2473364" cy="2453296"/>
          </a:xfrm>
          <a:prstGeom prst="rect">
            <a:avLst/>
          </a:prstGeom>
        </p:spPr>
      </p:pic>
      <p:pic>
        <p:nvPicPr>
          <p:cNvPr id="19" name="Picture 18">
            <a:extLst>
              <a:ext uri="{FF2B5EF4-FFF2-40B4-BE49-F238E27FC236}">
                <a16:creationId xmlns:a16="http://schemas.microsoft.com/office/drawing/2014/main" id="{59B6BE78-FF46-5193-D736-8A97CD0E0B37}"/>
              </a:ext>
            </a:extLst>
          </p:cNvPr>
          <p:cNvPicPr>
            <a:picLocks noChangeAspect="1"/>
          </p:cNvPicPr>
          <p:nvPr/>
        </p:nvPicPr>
        <p:blipFill rotWithShape="1">
          <a:blip r:embed="rId5"/>
          <a:srcRect r="46735"/>
          <a:stretch/>
        </p:blipFill>
        <p:spPr>
          <a:xfrm>
            <a:off x="1393550" y="8291954"/>
            <a:ext cx="1624645" cy="1635019"/>
          </a:xfrm>
          <a:prstGeom prst="flowChartConnector">
            <a:avLst/>
          </a:prstGeom>
          <a:ln w="38100">
            <a:solidFill>
              <a:srgbClr val="D2F1A1"/>
            </a:solidFill>
          </a:ln>
        </p:spPr>
      </p:pic>
      <p:sp>
        <p:nvSpPr>
          <p:cNvPr id="22" name="Right Triangle 21">
            <a:extLst>
              <a:ext uri="{FF2B5EF4-FFF2-40B4-BE49-F238E27FC236}">
                <a16:creationId xmlns:a16="http://schemas.microsoft.com/office/drawing/2014/main" id="{0F6A0F2A-5788-96E6-D32D-A89FDF5BC4C4}"/>
              </a:ext>
            </a:extLst>
          </p:cNvPr>
          <p:cNvSpPr/>
          <p:nvPr/>
        </p:nvSpPr>
        <p:spPr>
          <a:xfrm rot="10800000" flipH="1">
            <a:off x="-1" y="0"/>
            <a:ext cx="2646655" cy="10224456"/>
          </a:xfrm>
          <a:prstGeom prst="rtTriangle">
            <a:avLst/>
          </a:prstGeom>
          <a:solidFill>
            <a:srgbClr val="B5D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6C93E"/>
              </a:solidFill>
              <a:highlight>
                <a:srgbClr val="96C93E"/>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5E5AD6-5CE2-18F5-E81B-5B7063C8C121}"/>
              </a:ext>
            </a:extLst>
          </p:cNvPr>
          <p:cNvSpPr/>
          <p:nvPr/>
        </p:nvSpPr>
        <p:spPr>
          <a:xfrm>
            <a:off x="-185980" y="-55141"/>
            <a:ext cx="18473980" cy="6710242"/>
          </a:xfrm>
          <a:prstGeom prst="rect">
            <a:avLst/>
          </a:prstGeom>
          <a:solidFill>
            <a:srgbClr val="0D1E3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cxnSp>
        <p:nvCxnSpPr>
          <p:cNvPr id="6" name="Straight Connector 5">
            <a:extLst>
              <a:ext uri="{FF2B5EF4-FFF2-40B4-BE49-F238E27FC236}">
                <a16:creationId xmlns:a16="http://schemas.microsoft.com/office/drawing/2014/main" id="{DA529CFF-7EEF-1043-748A-B68B338785B1}"/>
              </a:ext>
            </a:extLst>
          </p:cNvPr>
          <p:cNvCxnSpPr>
            <a:cxnSpLocks/>
          </p:cNvCxnSpPr>
          <p:nvPr/>
        </p:nvCxnSpPr>
        <p:spPr>
          <a:xfrm>
            <a:off x="963120" y="9384632"/>
            <a:ext cx="16067580" cy="0"/>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4" name="Freeform 9" descr="Sea of hands in the middle">
            <a:extLst>
              <a:ext uri="{FF2B5EF4-FFF2-40B4-BE49-F238E27FC236}">
                <a16:creationId xmlns:a16="http://schemas.microsoft.com/office/drawing/2014/main" id="{10C04EC1-D6D2-27CF-31E9-D9820844032E}"/>
              </a:ext>
            </a:extLst>
          </p:cNvPr>
          <p:cNvSpPr/>
          <p:nvPr/>
        </p:nvSpPr>
        <p:spPr>
          <a:xfrm>
            <a:off x="7893155" y="-228126"/>
            <a:ext cx="11357965" cy="6923206"/>
          </a:xfrm>
          <a:custGeom>
            <a:avLst/>
            <a:gdLst/>
            <a:ahLst/>
            <a:cxnLst/>
            <a:rect l="l" t="t" r="r" b="b"/>
            <a:pathLst>
              <a:path w="4636838" h="3088206">
                <a:moveTo>
                  <a:pt x="0" y="0"/>
                </a:moveTo>
                <a:lnTo>
                  <a:pt x="4636837" y="0"/>
                </a:lnTo>
                <a:lnTo>
                  <a:pt x="4636837" y="3088206"/>
                </a:lnTo>
                <a:lnTo>
                  <a:pt x="0" y="3088206"/>
                </a:lnTo>
                <a:lnTo>
                  <a:pt x="0" y="0"/>
                </a:lnTo>
                <a:close/>
              </a:path>
            </a:pathLst>
          </a:custGeom>
          <a:blipFill>
            <a:blip r:embed="rId3"/>
            <a:stretch>
              <a:fillRect t="-36" b="-36"/>
            </a:stretch>
          </a:blipFill>
        </p:spPr>
        <p:txBody>
          <a:bodyPr/>
          <a:lstStyle/>
          <a:p>
            <a:endParaRPr lang="en-XK"/>
          </a:p>
        </p:txBody>
      </p:sp>
      <p:sp>
        <p:nvSpPr>
          <p:cNvPr id="7" name="Rectangle 6">
            <a:extLst>
              <a:ext uri="{FF2B5EF4-FFF2-40B4-BE49-F238E27FC236}">
                <a16:creationId xmlns:a16="http://schemas.microsoft.com/office/drawing/2014/main" id="{C672043B-F479-BE61-AC4D-A6D081D0D149}"/>
              </a:ext>
            </a:extLst>
          </p:cNvPr>
          <p:cNvSpPr/>
          <p:nvPr/>
        </p:nvSpPr>
        <p:spPr>
          <a:xfrm>
            <a:off x="7893155" y="-15162"/>
            <a:ext cx="10502455" cy="6710242"/>
          </a:xfrm>
          <a:prstGeom prst="rect">
            <a:avLst/>
          </a:prstGeom>
          <a:gradFill flip="none" rotWithShape="1">
            <a:gsLst>
              <a:gs pos="0">
                <a:srgbClr val="0D1E35"/>
              </a:gs>
              <a:gs pos="13000">
                <a:srgbClr val="0D1E35">
                  <a:alpha val="51000"/>
                </a:srgbClr>
              </a:gs>
              <a:gs pos="100000">
                <a:srgbClr val="0D1E35">
                  <a:tint val="23500"/>
                  <a:satMod val="16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extBox 1">
            <a:extLst>
              <a:ext uri="{FF2B5EF4-FFF2-40B4-BE49-F238E27FC236}">
                <a16:creationId xmlns:a16="http://schemas.microsoft.com/office/drawing/2014/main" id="{D9DC658F-405E-B5D1-01E9-75C6ECF7B56F}"/>
              </a:ext>
            </a:extLst>
          </p:cNvPr>
          <p:cNvSpPr txBox="1"/>
          <p:nvPr/>
        </p:nvSpPr>
        <p:spPr>
          <a:xfrm>
            <a:off x="963120" y="1039193"/>
            <a:ext cx="7956883" cy="3200876"/>
          </a:xfrm>
          <a:prstGeom prst="rect">
            <a:avLst/>
          </a:prstGeom>
          <a:noFill/>
        </p:spPr>
        <p:txBody>
          <a:bodyPr wrap="square">
            <a:spAutoFit/>
          </a:bodyP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97CA3F"/>
                </a:solidFill>
                <a:effectLst/>
                <a:uLnTx/>
                <a:uFillTx/>
                <a:latin typeface="Open Sauce Bold" panose="020B0604020202020204" charset="0"/>
              </a:rPr>
              <a:t>A Digital HR Transformation</a:t>
            </a:r>
          </a:p>
          <a:p>
            <a:pPr marL="0" marR="0" lvl="0" indent="0" algn="l" defTabSz="685800" rtl="0" eaLnBrk="1" fontAlgn="auto" latinLnBrk="0" hangingPunct="1">
              <a:lnSpc>
                <a:spcPct val="100000"/>
              </a:lnSpc>
              <a:spcBef>
                <a:spcPts val="120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Open Sauce Bold" panose="020B0604020202020204" charset="0"/>
              </a:rPr>
              <a:t>What can I take away from this fireside chat?</a:t>
            </a:r>
          </a:p>
        </p:txBody>
      </p:sp>
      <p:sp>
        <p:nvSpPr>
          <p:cNvPr id="11" name="Rectangle: Top Corners Rounded 10">
            <a:extLst>
              <a:ext uri="{FF2B5EF4-FFF2-40B4-BE49-F238E27FC236}">
                <a16:creationId xmlns:a16="http://schemas.microsoft.com/office/drawing/2014/main" id="{68D0C98B-97EC-FD64-5639-51536C5E1F72}"/>
              </a:ext>
            </a:extLst>
          </p:cNvPr>
          <p:cNvSpPr/>
          <p:nvPr/>
        </p:nvSpPr>
        <p:spPr>
          <a:xfrm>
            <a:off x="963120" y="6206996"/>
            <a:ext cx="3861582" cy="1603689"/>
          </a:xfrm>
          <a:prstGeom prst="round2SameRect">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2" name="Rectangle: Top Corners Rounded 11">
            <a:extLst>
              <a:ext uri="{FF2B5EF4-FFF2-40B4-BE49-F238E27FC236}">
                <a16:creationId xmlns:a16="http://schemas.microsoft.com/office/drawing/2014/main" id="{F794AD25-CD13-B8BC-5CF9-081A40133A94}"/>
              </a:ext>
            </a:extLst>
          </p:cNvPr>
          <p:cNvSpPr/>
          <p:nvPr/>
        </p:nvSpPr>
        <p:spPr>
          <a:xfrm>
            <a:off x="5093976" y="6206996"/>
            <a:ext cx="3861582" cy="1603689"/>
          </a:xfrm>
          <a:prstGeom prst="round2Same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ea typeface="Calibri"/>
              <a:cs typeface="Calibri"/>
            </a:endParaRPr>
          </a:p>
        </p:txBody>
      </p:sp>
      <p:sp>
        <p:nvSpPr>
          <p:cNvPr id="13" name="Rectangle: Top Corners Rounded 12">
            <a:extLst>
              <a:ext uri="{FF2B5EF4-FFF2-40B4-BE49-F238E27FC236}">
                <a16:creationId xmlns:a16="http://schemas.microsoft.com/office/drawing/2014/main" id="{147D7EE4-C1BD-85B7-0E92-2FEAFF699633}"/>
              </a:ext>
            </a:extLst>
          </p:cNvPr>
          <p:cNvSpPr/>
          <p:nvPr/>
        </p:nvSpPr>
        <p:spPr>
          <a:xfrm>
            <a:off x="9144000" y="6224840"/>
            <a:ext cx="3861582" cy="1603689"/>
          </a:xfrm>
          <a:prstGeom prst="round2Same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4" name="Rectangle: Top Corners Rounded 13">
            <a:extLst>
              <a:ext uri="{FF2B5EF4-FFF2-40B4-BE49-F238E27FC236}">
                <a16:creationId xmlns:a16="http://schemas.microsoft.com/office/drawing/2014/main" id="{E4DA6338-B293-4D2D-4390-F492968C82A2}"/>
              </a:ext>
            </a:extLst>
          </p:cNvPr>
          <p:cNvSpPr/>
          <p:nvPr/>
        </p:nvSpPr>
        <p:spPr>
          <a:xfrm>
            <a:off x="13194024" y="6224840"/>
            <a:ext cx="3861582" cy="1603689"/>
          </a:xfrm>
          <a:prstGeom prst="round2Same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400" dirty="0">
                <a:solidFill>
                  <a:srgbClr val="0D1E35"/>
                </a:solidFill>
                <a:latin typeface="Open Sauce Bold"/>
                <a:cs typeface="Calibri"/>
              </a:rPr>
              <a:t>Where do I start?</a:t>
            </a:r>
          </a:p>
        </p:txBody>
      </p:sp>
      <p:sp>
        <p:nvSpPr>
          <p:cNvPr id="15" name="Text Placeholder 3">
            <a:extLst>
              <a:ext uri="{FF2B5EF4-FFF2-40B4-BE49-F238E27FC236}">
                <a16:creationId xmlns:a16="http://schemas.microsoft.com/office/drawing/2014/main" id="{B11180AC-B1C9-148F-7B73-62320E8BD2F4}"/>
              </a:ext>
            </a:extLst>
          </p:cNvPr>
          <p:cNvSpPr txBox="1">
            <a:spLocks/>
          </p:cNvSpPr>
          <p:nvPr/>
        </p:nvSpPr>
        <p:spPr>
          <a:xfrm>
            <a:off x="5035947" y="6323969"/>
            <a:ext cx="3977640" cy="1465445"/>
          </a:xfrm>
          <a:prstGeom prst="rect">
            <a:avLst/>
          </a:prstGeom>
        </p:spPr>
        <p:txBody>
          <a:bodyPr lIns="137160" tIns="68580" rIns="137160" bIns="6858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a:buNone/>
            </a:pPr>
            <a:r>
              <a:rPr lang="en-US" sz="2400" dirty="0">
                <a:solidFill>
                  <a:srgbClr val="0D1E35"/>
                </a:solidFill>
                <a:latin typeface="Open Sauce Bold" panose="020B0604020202020204" charset="0"/>
                <a:ea typeface="Calibri"/>
                <a:cs typeface="Calibri"/>
              </a:rPr>
              <a:t>What is digital transformation?</a:t>
            </a:r>
            <a:endParaRPr lang="en-US" sz="2400" dirty="0">
              <a:solidFill>
                <a:srgbClr val="0D1E35"/>
              </a:solidFill>
              <a:latin typeface="Open Sauce Bold" panose="020B0604020202020204" charset="0"/>
            </a:endParaRPr>
          </a:p>
        </p:txBody>
      </p:sp>
      <p:sp>
        <p:nvSpPr>
          <p:cNvPr id="21" name="TextBox 20">
            <a:extLst>
              <a:ext uri="{FF2B5EF4-FFF2-40B4-BE49-F238E27FC236}">
                <a16:creationId xmlns:a16="http://schemas.microsoft.com/office/drawing/2014/main" id="{2EEF689B-31A5-A507-482D-914FEC2C2228}"/>
              </a:ext>
            </a:extLst>
          </p:cNvPr>
          <p:cNvSpPr txBox="1"/>
          <p:nvPr/>
        </p:nvSpPr>
        <p:spPr>
          <a:xfrm>
            <a:off x="4234089" y="8353648"/>
            <a:ext cx="9442938" cy="738664"/>
          </a:xfrm>
          <a:prstGeom prst="rect">
            <a:avLst/>
          </a:prstGeom>
          <a:noFill/>
        </p:spPr>
        <p:txBody>
          <a:bodyPr wrap="square">
            <a:spAutoFit/>
          </a:bodyP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200" b="1" dirty="0">
                <a:solidFill>
                  <a:srgbClr val="C00000"/>
                </a:solidFill>
                <a:latin typeface="Open Sauce Bold" panose="020B0604020202020204" charset="0"/>
              </a:rPr>
              <a:t>But first …  </a:t>
            </a:r>
            <a:endParaRPr lang="en-US" sz="4200" dirty="0">
              <a:solidFill>
                <a:srgbClr val="C00000"/>
              </a:solidFill>
              <a:latin typeface="Open Sauce Bold" panose="020B0604020202020204" charset="0"/>
            </a:endParaRPr>
          </a:p>
        </p:txBody>
      </p:sp>
      <p:sp>
        <p:nvSpPr>
          <p:cNvPr id="3" name="Text Placeholder 3">
            <a:extLst>
              <a:ext uri="{FF2B5EF4-FFF2-40B4-BE49-F238E27FC236}">
                <a16:creationId xmlns:a16="http://schemas.microsoft.com/office/drawing/2014/main" id="{014E2D92-8590-EFF8-6B0C-09AEE0604CAE}"/>
              </a:ext>
            </a:extLst>
          </p:cNvPr>
          <p:cNvSpPr txBox="1">
            <a:spLocks/>
          </p:cNvSpPr>
          <p:nvPr/>
        </p:nvSpPr>
        <p:spPr>
          <a:xfrm>
            <a:off x="855510" y="6308549"/>
            <a:ext cx="3977640" cy="1465445"/>
          </a:xfrm>
          <a:prstGeom prst="rect">
            <a:avLst/>
          </a:prstGeom>
        </p:spPr>
        <p:txBody>
          <a:bodyPr lIns="137160" tIns="68580" rIns="137160" bIns="6858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400" dirty="0">
                <a:solidFill>
                  <a:srgbClr val="0D1E35"/>
                </a:solidFill>
                <a:latin typeface="Open Sauce Bold"/>
                <a:ea typeface="Calibri"/>
                <a:cs typeface="Calibri"/>
              </a:rPr>
              <a:t>Why is it important?</a:t>
            </a:r>
            <a:endParaRPr lang="en-US" sz="2400" dirty="0">
              <a:solidFill>
                <a:srgbClr val="0D1E35"/>
              </a:solidFill>
              <a:latin typeface="Open Sauce Bold" panose="020B0604020202020204" charset="0"/>
              <a:cs typeface="Calibri"/>
            </a:endParaRPr>
          </a:p>
        </p:txBody>
      </p:sp>
      <p:sp>
        <p:nvSpPr>
          <p:cNvPr id="5" name="Text Placeholder 3">
            <a:extLst>
              <a:ext uri="{FF2B5EF4-FFF2-40B4-BE49-F238E27FC236}">
                <a16:creationId xmlns:a16="http://schemas.microsoft.com/office/drawing/2014/main" id="{D1A68CAD-52CD-3456-494F-F506B8E250C7}"/>
              </a:ext>
            </a:extLst>
          </p:cNvPr>
          <p:cNvSpPr txBox="1">
            <a:spLocks/>
          </p:cNvSpPr>
          <p:nvPr/>
        </p:nvSpPr>
        <p:spPr>
          <a:xfrm>
            <a:off x="9147651" y="6378247"/>
            <a:ext cx="3977640" cy="1465445"/>
          </a:xfrm>
          <a:prstGeom prst="rect">
            <a:avLst/>
          </a:prstGeom>
        </p:spPr>
        <p:txBody>
          <a:bodyPr lIns="137160" tIns="68580" rIns="137160" bIns="68580" anchor="ctr"/>
          <a:lstStyle>
            <a:defPPr>
              <a:defRPr lang="en-X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400" dirty="0">
                <a:solidFill>
                  <a:srgbClr val="0D1E35"/>
                </a:solidFill>
                <a:latin typeface="Open Sauce Bold"/>
                <a:ea typeface="Calibri"/>
                <a:cs typeface="Calibri"/>
              </a:rPr>
              <a:t>What should I consider for my transformation journey?</a:t>
            </a:r>
            <a:endParaRPr lang="en-US" sz="2400" dirty="0">
              <a:solidFill>
                <a:srgbClr val="0D1E35"/>
              </a:solidFill>
              <a:latin typeface="Open Sauce Bold" panose="020B0604020202020204" charset="0"/>
            </a:endParaRPr>
          </a:p>
        </p:txBody>
      </p:sp>
      <p:pic>
        <p:nvPicPr>
          <p:cNvPr id="8" name="Picture 7">
            <a:extLst>
              <a:ext uri="{FF2B5EF4-FFF2-40B4-BE49-F238E27FC236}">
                <a16:creationId xmlns:a16="http://schemas.microsoft.com/office/drawing/2014/main" id="{742E904B-AA90-6D39-9B04-07491F176CDB}"/>
              </a:ext>
            </a:extLst>
          </p:cNvPr>
          <p:cNvPicPr>
            <a:picLocks noChangeAspect="1"/>
          </p:cNvPicPr>
          <p:nvPr/>
        </p:nvPicPr>
        <p:blipFill>
          <a:blip r:embed="rId4"/>
          <a:stretch>
            <a:fillRect/>
          </a:stretch>
        </p:blipFill>
        <p:spPr>
          <a:xfrm>
            <a:off x="14994637" y="9450045"/>
            <a:ext cx="2036063" cy="558920"/>
          </a:xfrm>
          <a:prstGeom prst="rect">
            <a:avLst/>
          </a:prstGeom>
        </p:spPr>
      </p:pic>
    </p:spTree>
    <p:extLst>
      <p:ext uri="{BB962C8B-B14F-4D97-AF65-F5344CB8AC3E}">
        <p14:creationId xmlns:p14="http://schemas.microsoft.com/office/powerpoint/2010/main" val="23052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descr="Metallic spheres connected in mesh">
            <a:extLst>
              <a:ext uri="{FF2B5EF4-FFF2-40B4-BE49-F238E27FC236}">
                <a16:creationId xmlns:a16="http://schemas.microsoft.com/office/drawing/2014/main" id="{D2A47581-24E3-C624-97E2-CF36608AE8BD}"/>
              </a:ext>
            </a:extLst>
          </p:cNvPr>
          <p:cNvSpPr/>
          <p:nvPr/>
        </p:nvSpPr>
        <p:spPr>
          <a:xfrm>
            <a:off x="0" y="-929198"/>
            <a:ext cx="18288000" cy="5174137"/>
          </a:xfrm>
          <a:custGeom>
            <a:avLst/>
            <a:gdLst/>
            <a:ahLst/>
            <a:cxnLst/>
            <a:rect l="l" t="t" r="r" b="b"/>
            <a:pathLst>
              <a:path w="18288000" h="5174137">
                <a:moveTo>
                  <a:pt x="0" y="0"/>
                </a:moveTo>
                <a:lnTo>
                  <a:pt x="18288000" y="0"/>
                </a:lnTo>
                <a:lnTo>
                  <a:pt x="18288000" y="5174138"/>
                </a:lnTo>
                <a:lnTo>
                  <a:pt x="0" y="5174138"/>
                </a:lnTo>
                <a:lnTo>
                  <a:pt x="0" y="0"/>
                </a:lnTo>
                <a:close/>
              </a:path>
            </a:pathLst>
          </a:custGeom>
          <a:blipFill>
            <a:blip r:embed="rId3"/>
            <a:stretch>
              <a:fillRect t="-51518" b="-84057"/>
            </a:stretch>
          </a:blipFill>
        </p:spPr>
        <p:txBody>
          <a:bodyPr/>
          <a:lstStyle/>
          <a:p>
            <a:endParaRPr lang="en-XK"/>
          </a:p>
        </p:txBody>
      </p:sp>
      <p:grpSp>
        <p:nvGrpSpPr>
          <p:cNvPr id="3" name="Group 3"/>
          <p:cNvGrpSpPr/>
          <p:nvPr/>
        </p:nvGrpSpPr>
        <p:grpSpPr>
          <a:xfrm>
            <a:off x="0" y="3778042"/>
            <a:ext cx="18288000" cy="6508960"/>
            <a:chOff x="0" y="0"/>
            <a:chExt cx="24384000" cy="7507704"/>
          </a:xfrm>
        </p:grpSpPr>
        <p:sp>
          <p:nvSpPr>
            <p:cNvPr id="4" name="Freeform 4"/>
            <p:cNvSpPr/>
            <p:nvPr/>
          </p:nvSpPr>
          <p:spPr>
            <a:xfrm>
              <a:off x="0" y="0"/>
              <a:ext cx="24384000" cy="7507732"/>
            </a:xfrm>
            <a:custGeom>
              <a:avLst/>
              <a:gdLst/>
              <a:ahLst/>
              <a:cxnLst/>
              <a:rect l="l" t="t" r="r" b="b"/>
              <a:pathLst>
                <a:path w="24384000" h="7507732">
                  <a:moveTo>
                    <a:pt x="0" y="0"/>
                  </a:moveTo>
                  <a:lnTo>
                    <a:pt x="24384000" y="0"/>
                  </a:lnTo>
                  <a:lnTo>
                    <a:pt x="24384000" y="7507732"/>
                  </a:lnTo>
                  <a:lnTo>
                    <a:pt x="0" y="7507732"/>
                  </a:lnTo>
                  <a:close/>
                </a:path>
              </a:pathLst>
            </a:custGeom>
            <a:solidFill>
              <a:srgbClr val="0D1E35"/>
            </a:solidFill>
          </p:spPr>
          <p:txBody>
            <a:bodyPr/>
            <a:lstStyle/>
            <a:p>
              <a:endParaRPr lang="en-XK" dirty="0"/>
            </a:p>
          </p:txBody>
        </p:sp>
      </p:grpSp>
      <p:sp>
        <p:nvSpPr>
          <p:cNvPr id="47" name="Freeform 47"/>
          <p:cNvSpPr/>
          <p:nvPr/>
        </p:nvSpPr>
        <p:spPr>
          <a:xfrm>
            <a:off x="16208675" y="9608469"/>
            <a:ext cx="1577011" cy="433924"/>
          </a:xfrm>
          <a:custGeom>
            <a:avLst/>
            <a:gdLst/>
            <a:ahLst/>
            <a:cxnLst/>
            <a:rect l="l" t="t" r="r" b="b"/>
            <a:pathLst>
              <a:path w="1577011" h="433924">
                <a:moveTo>
                  <a:pt x="0" y="0"/>
                </a:moveTo>
                <a:lnTo>
                  <a:pt x="1577011" y="0"/>
                </a:lnTo>
                <a:lnTo>
                  <a:pt x="1577011" y="433924"/>
                </a:lnTo>
                <a:lnTo>
                  <a:pt x="0" y="433924"/>
                </a:lnTo>
                <a:lnTo>
                  <a:pt x="0" y="0"/>
                </a:lnTo>
                <a:close/>
              </a:path>
            </a:pathLst>
          </a:custGeom>
          <a:blipFill>
            <a:blip r:embed="rId4"/>
            <a:stretch>
              <a:fillRect/>
            </a:stretch>
          </a:blipFill>
        </p:spPr>
        <p:txBody>
          <a:bodyPr/>
          <a:lstStyle/>
          <a:p>
            <a:endParaRPr lang="en-XK"/>
          </a:p>
        </p:txBody>
      </p:sp>
      <p:sp>
        <p:nvSpPr>
          <p:cNvPr id="45" name="AutoShape 45"/>
          <p:cNvSpPr/>
          <p:nvPr/>
        </p:nvSpPr>
        <p:spPr>
          <a:xfrm rot="3789">
            <a:off x="502310" y="9384632"/>
            <a:ext cx="17283381" cy="0"/>
          </a:xfrm>
          <a:prstGeom prst="line">
            <a:avLst/>
          </a:prstGeom>
          <a:ln w="9525" cap="rnd">
            <a:solidFill>
              <a:srgbClr val="EDEDED"/>
            </a:solidFill>
            <a:prstDash val="solid"/>
            <a:headEnd type="none" w="sm" len="sm"/>
            <a:tailEnd type="none" w="sm" len="sm"/>
          </a:ln>
        </p:spPr>
        <p:txBody>
          <a:bodyPr/>
          <a:lstStyle/>
          <a:p>
            <a:endParaRPr lang="en-XK"/>
          </a:p>
        </p:txBody>
      </p:sp>
      <p:grpSp>
        <p:nvGrpSpPr>
          <p:cNvPr id="1032" name="Group 1031">
            <a:extLst>
              <a:ext uri="{FF2B5EF4-FFF2-40B4-BE49-F238E27FC236}">
                <a16:creationId xmlns:a16="http://schemas.microsoft.com/office/drawing/2014/main" id="{F9802360-24AE-35E8-8624-127AFFA13166}"/>
              </a:ext>
            </a:extLst>
          </p:cNvPr>
          <p:cNvGrpSpPr/>
          <p:nvPr/>
        </p:nvGrpSpPr>
        <p:grpSpPr>
          <a:xfrm>
            <a:off x="1676400" y="960090"/>
            <a:ext cx="4564522" cy="7522148"/>
            <a:chOff x="2046709" y="960090"/>
            <a:chExt cx="4564522" cy="7522148"/>
          </a:xfrm>
        </p:grpSpPr>
        <p:grpSp>
          <p:nvGrpSpPr>
            <p:cNvPr id="1025" name="Group 1024">
              <a:extLst>
                <a:ext uri="{FF2B5EF4-FFF2-40B4-BE49-F238E27FC236}">
                  <a16:creationId xmlns:a16="http://schemas.microsoft.com/office/drawing/2014/main" id="{25155855-B798-CE3B-2D12-E739E4C4137E}"/>
                </a:ext>
              </a:extLst>
            </p:cNvPr>
            <p:cNvGrpSpPr/>
            <p:nvPr/>
          </p:nvGrpSpPr>
          <p:grpSpPr>
            <a:xfrm>
              <a:off x="2046709" y="4857577"/>
              <a:ext cx="4564522" cy="3624661"/>
              <a:chOff x="2046709" y="4857577"/>
              <a:chExt cx="4564522" cy="3624661"/>
            </a:xfrm>
          </p:grpSpPr>
          <p:sp>
            <p:nvSpPr>
              <p:cNvPr id="36" name="TextBox 36"/>
              <p:cNvSpPr txBox="1"/>
              <p:nvPr/>
            </p:nvSpPr>
            <p:spPr>
              <a:xfrm>
                <a:off x="2397799" y="4857577"/>
                <a:ext cx="3862342" cy="641201"/>
              </a:xfrm>
              <a:prstGeom prst="rect">
                <a:avLst/>
              </a:prstGeom>
            </p:spPr>
            <p:txBody>
              <a:bodyPr lIns="0" tIns="0" rIns="0" bIns="0" rtlCol="0" anchor="t">
                <a:spAutoFit/>
              </a:bodyPr>
              <a:lstStyle/>
              <a:p>
                <a:pPr algn="ctr">
                  <a:lnSpc>
                    <a:spcPts val="2520"/>
                  </a:lnSpc>
                </a:pPr>
                <a:r>
                  <a:rPr lang="en-US" sz="2400" dirty="0">
                    <a:solidFill>
                      <a:srgbClr val="E5E5E5"/>
                    </a:solidFill>
                    <a:latin typeface="Open Sauce Bold"/>
                    <a:ea typeface="Open Sauce Bold"/>
                    <a:cs typeface="Open Sauce Bold"/>
                    <a:sym typeface="Open Sauce Bold"/>
                  </a:rPr>
                  <a:t>SUNSHINE</a:t>
                </a:r>
              </a:p>
              <a:p>
                <a:pPr algn="ctr">
                  <a:lnSpc>
                    <a:spcPts val="2520"/>
                  </a:lnSpc>
                </a:pPr>
                <a:r>
                  <a:rPr lang="en-US" sz="2400" dirty="0">
                    <a:solidFill>
                      <a:srgbClr val="E5E5E5"/>
                    </a:solidFill>
                    <a:latin typeface="Open Sauce Bold"/>
                    <a:ea typeface="Open Sauce Bold"/>
                    <a:cs typeface="Open Sauce Bold"/>
                    <a:sym typeface="Open Sauce Bold"/>
                  </a:rPr>
                  <a:t>BROWN</a:t>
                </a:r>
              </a:p>
            </p:txBody>
          </p:sp>
          <p:sp>
            <p:nvSpPr>
              <p:cNvPr id="38" name="TextBox 38"/>
              <p:cNvSpPr txBox="1"/>
              <p:nvPr/>
            </p:nvSpPr>
            <p:spPr>
              <a:xfrm>
                <a:off x="2798276" y="5705535"/>
                <a:ext cx="3061389" cy="564257"/>
              </a:xfrm>
              <a:prstGeom prst="rect">
                <a:avLst/>
              </a:prstGeom>
            </p:spPr>
            <p:txBody>
              <a:bodyPr lIns="0" tIns="0" rIns="0" bIns="0" rtlCol="0" anchor="t">
                <a:spAutoFit/>
              </a:bodyPr>
              <a:lstStyle/>
              <a:p>
                <a:pPr algn="ctr">
                  <a:lnSpc>
                    <a:spcPts val="2160"/>
                  </a:lnSpc>
                </a:pPr>
                <a:r>
                  <a:rPr lang="en-US" sz="2400" b="1" dirty="0">
                    <a:solidFill>
                      <a:srgbClr val="92BD6D"/>
                    </a:solidFill>
                    <a:latin typeface="Open Sauce Light"/>
                    <a:ea typeface="Open Sauce Light"/>
                    <a:cs typeface="Open Sauce Light"/>
                    <a:sym typeface="Open Sauce Light"/>
                  </a:rPr>
                  <a:t>Ascend</a:t>
                </a:r>
                <a:br>
                  <a:rPr lang="en-US" sz="2000" dirty="0">
                    <a:solidFill>
                      <a:srgbClr val="EDEDED"/>
                    </a:solidFill>
                    <a:latin typeface="Open Sauce Light"/>
                    <a:ea typeface="Open Sauce Light"/>
                    <a:cs typeface="Open Sauce Light"/>
                    <a:sym typeface="Open Sauce Light"/>
                  </a:rPr>
                </a:br>
                <a:r>
                  <a:rPr lang="en-US" sz="2000" dirty="0">
                    <a:solidFill>
                      <a:srgbClr val="D2F1A1"/>
                    </a:solidFill>
                    <a:latin typeface="Open Sauce Light"/>
                    <a:ea typeface="Open Sauce Light"/>
                    <a:cs typeface="Open Sauce Light"/>
                    <a:sym typeface="Open Sauce Light"/>
                  </a:rPr>
                  <a:t>Sales Executive</a:t>
                </a:r>
              </a:p>
            </p:txBody>
          </p:sp>
          <p:sp>
            <p:nvSpPr>
              <p:cNvPr id="33" name="TextBox 38">
                <a:extLst>
                  <a:ext uri="{FF2B5EF4-FFF2-40B4-BE49-F238E27FC236}">
                    <a16:creationId xmlns:a16="http://schemas.microsoft.com/office/drawing/2014/main" id="{87D8ADCC-B0FC-2167-E8D3-CCA82EB9427B}"/>
                  </a:ext>
                </a:extLst>
              </p:cNvPr>
              <p:cNvSpPr txBox="1"/>
              <p:nvPr/>
            </p:nvSpPr>
            <p:spPr>
              <a:xfrm>
                <a:off x="2046709" y="6635579"/>
                <a:ext cx="4564522" cy="1846659"/>
              </a:xfrm>
              <a:prstGeom prst="rect">
                <a:avLst/>
              </a:prstGeom>
            </p:spPr>
            <p:txBody>
              <a:bodyPr wrap="square" lIns="0" tIns="0" rIns="0" bIns="0" rtlCol="0" anchor="t">
                <a:spAutoFit/>
              </a:bodyPr>
              <a:lstStyle/>
              <a:p>
                <a:pPr marL="285750" indent="-285750">
                  <a:lnSpc>
                    <a:spcPts val="2160"/>
                  </a:lnSpc>
                  <a:spcAft>
                    <a:spcPts val="600"/>
                  </a:spcAft>
                  <a:buFont typeface="Arial" panose="020B0604020202020204" pitchFamily="34" charset="0"/>
                  <a:buChar char="•"/>
                </a:pPr>
                <a:r>
                  <a:rPr lang="en-US" sz="2000" dirty="0">
                    <a:solidFill>
                      <a:srgbClr val="EDEDED"/>
                    </a:solidFill>
                    <a:latin typeface="Open Sauce Light"/>
                    <a:ea typeface="Open Sauce Light"/>
                    <a:cs typeface="Open Sauce Light"/>
                    <a:sym typeface="Open Sauce Light"/>
                  </a:rPr>
                  <a:t>15 years of HCM Consulting</a:t>
                </a:r>
              </a:p>
              <a:p>
                <a:pPr marL="285750" indent="-285750">
                  <a:lnSpc>
                    <a:spcPts val="2160"/>
                  </a:lnSpc>
                  <a:spcAft>
                    <a:spcPts val="600"/>
                  </a:spcAft>
                  <a:buFont typeface="Arial" panose="020B0604020202020204" pitchFamily="34" charset="0"/>
                  <a:buChar char="•"/>
                </a:pPr>
                <a:r>
                  <a:rPr lang="en-US" sz="2000" dirty="0">
                    <a:solidFill>
                      <a:srgbClr val="EDEDED"/>
                    </a:solidFill>
                    <a:latin typeface="Open Sauce Light"/>
                    <a:ea typeface="Open Sauce Light"/>
                    <a:cs typeface="Open Sauce Light"/>
                    <a:sym typeface="Open Sauce Light"/>
                  </a:rPr>
                  <a:t>Hands on experience with organizations transforming their HR operations and technology</a:t>
                </a:r>
              </a:p>
              <a:p>
                <a:pPr marL="285750" indent="-285750">
                  <a:lnSpc>
                    <a:spcPts val="2160"/>
                  </a:lnSpc>
                  <a:spcAft>
                    <a:spcPts val="600"/>
                  </a:spcAft>
                  <a:buFont typeface="Arial" panose="020B0604020202020204" pitchFamily="34" charset="0"/>
                  <a:buChar char="•"/>
                </a:pPr>
                <a:r>
                  <a:rPr lang="en-US" sz="2000" dirty="0">
                    <a:solidFill>
                      <a:srgbClr val="EDEDED"/>
                    </a:solidFill>
                    <a:latin typeface="Open Sauce Light"/>
                    <a:ea typeface="Open Sauce Light"/>
                    <a:cs typeface="Open Sauce Light"/>
                    <a:sym typeface="Open Sauce Light"/>
                  </a:rPr>
                  <a:t>Operations Leader of a Great Place to work </a:t>
                </a:r>
                <a:r>
                  <a:rPr lang="en-US" sz="2000" dirty="0">
                    <a:solidFill>
                      <a:srgbClr val="EDEDED"/>
                    </a:solidFill>
                    <a:latin typeface="Open Sauce Light"/>
                    <a:sym typeface="Open Sauce Light"/>
                  </a:rPr>
                  <a:t>company for 7 years</a:t>
                </a:r>
              </a:p>
            </p:txBody>
          </p:sp>
        </p:grpSp>
        <p:grpSp>
          <p:nvGrpSpPr>
            <p:cNvPr id="51" name="Group 50">
              <a:extLst>
                <a:ext uri="{FF2B5EF4-FFF2-40B4-BE49-F238E27FC236}">
                  <a16:creationId xmlns:a16="http://schemas.microsoft.com/office/drawing/2014/main" id="{33FB734F-23DC-289E-3FA5-6F8D1DF2FA78}"/>
                </a:ext>
              </a:extLst>
            </p:cNvPr>
            <p:cNvGrpSpPr/>
            <p:nvPr/>
          </p:nvGrpSpPr>
          <p:grpSpPr>
            <a:xfrm>
              <a:off x="2397799" y="960090"/>
              <a:ext cx="3407568" cy="3340469"/>
              <a:chOff x="-4254790" y="2247594"/>
              <a:chExt cx="3407568" cy="3340469"/>
            </a:xfrm>
          </p:grpSpPr>
          <p:sp>
            <p:nvSpPr>
              <p:cNvPr id="48" name="Flowchart: Connector 47">
                <a:extLst>
                  <a:ext uri="{FF2B5EF4-FFF2-40B4-BE49-F238E27FC236}">
                    <a16:creationId xmlns:a16="http://schemas.microsoft.com/office/drawing/2014/main" id="{68E070BD-031C-4DC1-DB7B-F320C3C456EE}"/>
                  </a:ext>
                </a:extLst>
              </p:cNvPr>
              <p:cNvSpPr/>
              <p:nvPr/>
            </p:nvSpPr>
            <p:spPr>
              <a:xfrm>
                <a:off x="-4254790" y="2247594"/>
                <a:ext cx="3407568" cy="3340469"/>
              </a:xfrm>
              <a:prstGeom prst="flowChartConnector">
                <a:avLst/>
              </a:prstGeom>
              <a:solidFill>
                <a:srgbClr val="0D1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erson smiling at the camera&#10;&#10;Description automatically generated">
                <a:extLst>
                  <a:ext uri="{FF2B5EF4-FFF2-40B4-BE49-F238E27FC236}">
                    <a16:creationId xmlns:a16="http://schemas.microsoft.com/office/drawing/2014/main" id="{6870DA4E-963E-C928-67CA-7C866EDDB1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7468" y="2349715"/>
                <a:ext cx="3083116" cy="3083116"/>
              </a:xfrm>
              <a:prstGeom prst="flowChartConnector">
                <a:avLst/>
              </a:prstGeom>
              <a:ln w="57150">
                <a:solidFill>
                  <a:srgbClr val="92D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grpSp>
        <p:nvGrpSpPr>
          <p:cNvPr id="1031" name="Group 1030">
            <a:extLst>
              <a:ext uri="{FF2B5EF4-FFF2-40B4-BE49-F238E27FC236}">
                <a16:creationId xmlns:a16="http://schemas.microsoft.com/office/drawing/2014/main" id="{AE187781-9AF1-67FE-96BC-6E767C3689F5}"/>
              </a:ext>
            </a:extLst>
          </p:cNvPr>
          <p:cNvGrpSpPr/>
          <p:nvPr/>
        </p:nvGrpSpPr>
        <p:grpSpPr>
          <a:xfrm>
            <a:off x="6967983" y="960090"/>
            <a:ext cx="4703126" cy="7522148"/>
            <a:chOff x="6803074" y="960090"/>
            <a:chExt cx="4703126" cy="7522148"/>
          </a:xfrm>
        </p:grpSpPr>
        <p:grpSp>
          <p:nvGrpSpPr>
            <p:cNvPr id="52" name="Group 51">
              <a:extLst>
                <a:ext uri="{FF2B5EF4-FFF2-40B4-BE49-F238E27FC236}">
                  <a16:creationId xmlns:a16="http://schemas.microsoft.com/office/drawing/2014/main" id="{E75718C1-CB05-F1DC-B741-91CF47298528}"/>
                </a:ext>
              </a:extLst>
            </p:cNvPr>
            <p:cNvGrpSpPr/>
            <p:nvPr/>
          </p:nvGrpSpPr>
          <p:grpSpPr>
            <a:xfrm>
              <a:off x="7479191" y="960090"/>
              <a:ext cx="3407568" cy="3340469"/>
              <a:chOff x="-3669310" y="6369172"/>
              <a:chExt cx="3407568" cy="3340469"/>
            </a:xfrm>
          </p:grpSpPr>
          <p:sp>
            <p:nvSpPr>
              <p:cNvPr id="49" name="Flowchart: Connector 48">
                <a:extLst>
                  <a:ext uri="{FF2B5EF4-FFF2-40B4-BE49-F238E27FC236}">
                    <a16:creationId xmlns:a16="http://schemas.microsoft.com/office/drawing/2014/main" id="{26BB1784-9B47-006E-3C1F-925F534C18C6}"/>
                  </a:ext>
                </a:extLst>
              </p:cNvPr>
              <p:cNvSpPr/>
              <p:nvPr/>
            </p:nvSpPr>
            <p:spPr>
              <a:xfrm>
                <a:off x="-3669310" y="6369172"/>
                <a:ext cx="3407568" cy="3340469"/>
              </a:xfrm>
              <a:prstGeom prst="flowChartConnector">
                <a:avLst/>
              </a:prstGeom>
              <a:solidFill>
                <a:srgbClr val="0D1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08BD251-0FCC-AF37-C4DF-F7AC679A60BA}"/>
                  </a:ext>
                </a:extLst>
              </p:cNvPr>
              <p:cNvPicPr>
                <a:picLocks noChangeAspect="1"/>
              </p:cNvPicPr>
              <p:nvPr/>
            </p:nvPicPr>
            <p:blipFill rotWithShape="1">
              <a:blip r:embed="rId6"/>
              <a:srcRect l="19417" t="808" r="15762" b="33420"/>
              <a:stretch/>
            </p:blipFill>
            <p:spPr>
              <a:xfrm>
                <a:off x="-3481538" y="6480127"/>
                <a:ext cx="3028662" cy="3073130"/>
              </a:xfrm>
              <a:prstGeom prst="flowChartConnector">
                <a:avLst/>
              </a:prstGeom>
              <a:ln w="57150">
                <a:solidFill>
                  <a:srgbClr val="92D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28" name="Group 1027">
              <a:extLst>
                <a:ext uri="{FF2B5EF4-FFF2-40B4-BE49-F238E27FC236}">
                  <a16:creationId xmlns:a16="http://schemas.microsoft.com/office/drawing/2014/main" id="{408864E6-67D3-69A0-38F4-3C96642A7573}"/>
                </a:ext>
              </a:extLst>
            </p:cNvPr>
            <p:cNvGrpSpPr/>
            <p:nvPr/>
          </p:nvGrpSpPr>
          <p:grpSpPr>
            <a:xfrm>
              <a:off x="6803074" y="4936725"/>
              <a:ext cx="4703126" cy="3545513"/>
              <a:chOff x="6803074" y="4936725"/>
              <a:chExt cx="4703126" cy="3545513"/>
            </a:xfrm>
          </p:grpSpPr>
          <p:sp>
            <p:nvSpPr>
              <p:cNvPr id="53" name="TextBox 36">
                <a:extLst>
                  <a:ext uri="{FF2B5EF4-FFF2-40B4-BE49-F238E27FC236}">
                    <a16:creationId xmlns:a16="http://schemas.microsoft.com/office/drawing/2014/main" id="{B947288B-48A1-5F0F-4E3C-AA17AFC8B0C0}"/>
                  </a:ext>
                </a:extLst>
              </p:cNvPr>
              <p:cNvSpPr txBox="1"/>
              <p:nvPr/>
            </p:nvSpPr>
            <p:spPr>
              <a:xfrm>
                <a:off x="7154164" y="4936725"/>
                <a:ext cx="3862342" cy="641201"/>
              </a:xfrm>
              <a:prstGeom prst="rect">
                <a:avLst/>
              </a:prstGeom>
            </p:spPr>
            <p:txBody>
              <a:bodyPr lIns="0" tIns="0" rIns="0" bIns="0" rtlCol="0" anchor="t">
                <a:spAutoFit/>
              </a:bodyPr>
              <a:lstStyle/>
              <a:p>
                <a:pPr algn="ctr">
                  <a:lnSpc>
                    <a:spcPts val="2520"/>
                  </a:lnSpc>
                </a:pPr>
                <a:r>
                  <a:rPr lang="en-US" sz="2400" dirty="0">
                    <a:solidFill>
                      <a:srgbClr val="E5E5E5"/>
                    </a:solidFill>
                    <a:latin typeface="Open Sauce Bold"/>
                    <a:ea typeface="Open Sauce Bold"/>
                    <a:cs typeface="Open Sauce Bold"/>
                    <a:sym typeface="Open Sauce Bold"/>
                  </a:rPr>
                  <a:t>KACEY</a:t>
                </a:r>
              </a:p>
              <a:p>
                <a:pPr algn="ctr">
                  <a:lnSpc>
                    <a:spcPts val="2520"/>
                  </a:lnSpc>
                </a:pPr>
                <a:r>
                  <a:rPr lang="en-US" sz="2400" dirty="0">
                    <a:solidFill>
                      <a:srgbClr val="E5E5E5"/>
                    </a:solidFill>
                    <a:latin typeface="Open Sauce Bold"/>
                    <a:ea typeface="Open Sauce Bold"/>
                    <a:cs typeface="Open Sauce Bold"/>
                    <a:sym typeface="Open Sauce Bold"/>
                  </a:rPr>
                  <a:t>MCMANUS PELOSO</a:t>
                </a:r>
              </a:p>
            </p:txBody>
          </p:sp>
          <p:sp>
            <p:nvSpPr>
              <p:cNvPr id="54" name="TextBox 38">
                <a:extLst>
                  <a:ext uri="{FF2B5EF4-FFF2-40B4-BE49-F238E27FC236}">
                    <a16:creationId xmlns:a16="http://schemas.microsoft.com/office/drawing/2014/main" id="{2436EE95-3C04-C536-2113-B1015AE38E69}"/>
                  </a:ext>
                </a:extLst>
              </p:cNvPr>
              <p:cNvSpPr txBox="1"/>
              <p:nvPr/>
            </p:nvSpPr>
            <p:spPr>
              <a:xfrm>
                <a:off x="7554641" y="5784683"/>
                <a:ext cx="3061389" cy="846386"/>
              </a:xfrm>
              <a:prstGeom prst="rect">
                <a:avLst/>
              </a:prstGeom>
            </p:spPr>
            <p:txBody>
              <a:bodyPr lIns="0" tIns="0" rIns="0" bIns="0" rtlCol="0" anchor="t">
                <a:spAutoFit/>
              </a:bodyPr>
              <a:lstStyle/>
              <a:p>
                <a:pPr algn="ctr">
                  <a:lnSpc>
                    <a:spcPts val="2160"/>
                  </a:lnSpc>
                </a:pPr>
                <a:r>
                  <a:rPr lang="en-US" sz="2400" b="1" dirty="0">
                    <a:solidFill>
                      <a:srgbClr val="92BD6D"/>
                    </a:solidFill>
                    <a:latin typeface="Open Sauce Light"/>
                    <a:ea typeface="Open Sauce Light"/>
                    <a:cs typeface="Open Sauce Light"/>
                    <a:sym typeface="Open Sauce Light"/>
                  </a:rPr>
                  <a:t>Gila River</a:t>
                </a:r>
                <a:br>
                  <a:rPr lang="en-US" sz="2000" dirty="0">
                    <a:solidFill>
                      <a:srgbClr val="EDEDED"/>
                    </a:solidFill>
                    <a:latin typeface="Open Sauce Light"/>
                    <a:ea typeface="Open Sauce Light"/>
                    <a:cs typeface="Open Sauce Light"/>
                    <a:sym typeface="Open Sauce Light"/>
                  </a:rPr>
                </a:br>
                <a:r>
                  <a:rPr lang="en-US" sz="2000" dirty="0">
                    <a:solidFill>
                      <a:srgbClr val="D2F1A1"/>
                    </a:solidFill>
                    <a:latin typeface="Open Sauce Light"/>
                    <a:sym typeface="Open Sauce Light"/>
                  </a:rPr>
                  <a:t>VP of HR | MBA, SPHR</a:t>
                </a:r>
              </a:p>
              <a:p>
                <a:pPr algn="ctr">
                  <a:lnSpc>
                    <a:spcPts val="2160"/>
                  </a:lnSpc>
                </a:pPr>
                <a:endParaRPr lang="en-US" sz="2000" dirty="0">
                  <a:solidFill>
                    <a:srgbClr val="D2F1A1"/>
                  </a:solidFill>
                  <a:latin typeface="Open Sauce Light"/>
                  <a:ea typeface="Open Sauce Light"/>
                  <a:cs typeface="Open Sauce Light"/>
                  <a:sym typeface="Open Sauce Light"/>
                </a:endParaRPr>
              </a:p>
            </p:txBody>
          </p:sp>
          <p:sp>
            <p:nvSpPr>
              <p:cNvPr id="55" name="TextBox 38">
                <a:extLst>
                  <a:ext uri="{FF2B5EF4-FFF2-40B4-BE49-F238E27FC236}">
                    <a16:creationId xmlns:a16="http://schemas.microsoft.com/office/drawing/2014/main" id="{37DC1E3D-8E8C-4D95-22F8-83993F8DA3A1}"/>
                  </a:ext>
                </a:extLst>
              </p:cNvPr>
              <p:cNvSpPr txBox="1"/>
              <p:nvPr/>
            </p:nvSpPr>
            <p:spPr>
              <a:xfrm>
                <a:off x="6803074" y="6635579"/>
                <a:ext cx="4703126" cy="1846659"/>
              </a:xfrm>
              <a:prstGeom prst="rect">
                <a:avLst/>
              </a:prstGeom>
            </p:spPr>
            <p:txBody>
              <a:bodyPr wrap="square" lIns="0" tIns="0" rIns="0" bIns="0" rtlCol="0" anchor="t">
                <a:spAutoFit/>
              </a:bodyPr>
              <a:lstStyle>
                <a:defPPr>
                  <a:defRPr lang="en-US"/>
                </a:defPPr>
                <a:lvl1pPr marL="285750" indent="-285750">
                  <a:lnSpc>
                    <a:spcPts val="2160"/>
                  </a:lnSpc>
                  <a:spcAft>
                    <a:spcPts val="600"/>
                  </a:spcAft>
                  <a:buFont typeface="Arial" panose="020B0604020202020204" pitchFamily="34" charset="0"/>
                  <a:buChar char="•"/>
                  <a:defRPr sz="2000">
                    <a:solidFill>
                      <a:srgbClr val="EDEDED"/>
                    </a:solidFill>
                    <a:latin typeface="Open Sauce Light"/>
                    <a:ea typeface="Open Sauce Light"/>
                    <a:cs typeface="Open Sauce Light"/>
                  </a:defRPr>
                </a:lvl1pPr>
              </a:lstStyle>
              <a:p>
                <a:r>
                  <a:rPr lang="en-US" dirty="0">
                    <a:sym typeface="Open Sauce Light"/>
                  </a:rPr>
                  <a:t>15 years of Leading HR Management and Employee Relations</a:t>
                </a:r>
              </a:p>
              <a:p>
                <a:r>
                  <a:rPr lang="en-US" dirty="0">
                    <a:sym typeface="Open Sauce Light"/>
                  </a:rPr>
                  <a:t>Proven mastery of business strategy positive work culture</a:t>
                </a:r>
              </a:p>
              <a:p>
                <a:r>
                  <a:rPr lang="en-US" dirty="0">
                    <a:sym typeface="Open Sauce Light"/>
                  </a:rPr>
                  <a:t>MBA in Finance, SPHR certification and HRCI certificate in leadership</a:t>
                </a:r>
              </a:p>
            </p:txBody>
          </p:sp>
        </p:grpSp>
      </p:grpSp>
      <p:grpSp>
        <p:nvGrpSpPr>
          <p:cNvPr id="1030" name="Group 1029">
            <a:extLst>
              <a:ext uri="{FF2B5EF4-FFF2-40B4-BE49-F238E27FC236}">
                <a16:creationId xmlns:a16="http://schemas.microsoft.com/office/drawing/2014/main" id="{EE334BAE-3BCD-719B-FB4C-CD0FB64EB552}"/>
              </a:ext>
            </a:extLst>
          </p:cNvPr>
          <p:cNvGrpSpPr/>
          <p:nvPr/>
        </p:nvGrpSpPr>
        <p:grpSpPr>
          <a:xfrm>
            <a:off x="12391692" y="960090"/>
            <a:ext cx="4703126" cy="7804277"/>
            <a:chOff x="12115800" y="960090"/>
            <a:chExt cx="4703126" cy="7804277"/>
          </a:xfrm>
        </p:grpSpPr>
        <p:grpSp>
          <p:nvGrpSpPr>
            <p:cNvPr id="50" name="Group 49">
              <a:extLst>
                <a:ext uri="{FF2B5EF4-FFF2-40B4-BE49-F238E27FC236}">
                  <a16:creationId xmlns:a16="http://schemas.microsoft.com/office/drawing/2014/main" id="{872A135D-5E58-6CED-2FED-EE19D8A8120F}"/>
                </a:ext>
              </a:extLst>
            </p:cNvPr>
            <p:cNvGrpSpPr/>
            <p:nvPr/>
          </p:nvGrpSpPr>
          <p:grpSpPr>
            <a:xfrm>
              <a:off x="12560583" y="960090"/>
              <a:ext cx="3407568" cy="3340469"/>
              <a:chOff x="-3723086" y="-482969"/>
              <a:chExt cx="3407568" cy="3340469"/>
            </a:xfrm>
          </p:grpSpPr>
          <p:sp>
            <p:nvSpPr>
              <p:cNvPr id="10" name="Flowchart: Connector 9">
                <a:extLst>
                  <a:ext uri="{FF2B5EF4-FFF2-40B4-BE49-F238E27FC236}">
                    <a16:creationId xmlns:a16="http://schemas.microsoft.com/office/drawing/2014/main" id="{3AC9FBD9-0AAF-431C-74F1-98E3DFA1E1BF}"/>
                  </a:ext>
                </a:extLst>
              </p:cNvPr>
              <p:cNvSpPr/>
              <p:nvPr/>
            </p:nvSpPr>
            <p:spPr>
              <a:xfrm>
                <a:off x="-3723086" y="-482969"/>
                <a:ext cx="3407568" cy="3340469"/>
              </a:xfrm>
              <a:prstGeom prst="flowChartConnector">
                <a:avLst/>
              </a:prstGeom>
              <a:solidFill>
                <a:srgbClr val="0D1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74D54EF2-C2C8-05C6-3791-05517731D31E}"/>
                  </a:ext>
                </a:extLst>
              </p:cNvPr>
              <p:cNvPicPr>
                <a:picLocks noChangeAspect="1"/>
              </p:cNvPicPr>
              <p:nvPr/>
            </p:nvPicPr>
            <p:blipFill rotWithShape="1">
              <a:blip r:embed="rId7"/>
              <a:srcRect l="6181" t="-509" r="6079" b="12770"/>
              <a:stretch/>
            </p:blipFill>
            <p:spPr>
              <a:xfrm>
                <a:off x="-3557026" y="-355088"/>
                <a:ext cx="3044336" cy="3044334"/>
              </a:xfrm>
              <a:prstGeom prst="flowChartConnector">
                <a:avLst/>
              </a:prstGeom>
              <a:ln w="57150">
                <a:solidFill>
                  <a:srgbClr val="92D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29" name="Group 1028">
              <a:extLst>
                <a:ext uri="{FF2B5EF4-FFF2-40B4-BE49-F238E27FC236}">
                  <a16:creationId xmlns:a16="http://schemas.microsoft.com/office/drawing/2014/main" id="{A38591FF-A3D0-AB4F-2117-3D8DBFD2FF6B}"/>
                </a:ext>
              </a:extLst>
            </p:cNvPr>
            <p:cNvGrpSpPr/>
            <p:nvPr/>
          </p:nvGrpSpPr>
          <p:grpSpPr>
            <a:xfrm>
              <a:off x="12115800" y="4862194"/>
              <a:ext cx="4703126" cy="3902173"/>
              <a:chOff x="12115800" y="4862194"/>
              <a:chExt cx="4703126" cy="3902173"/>
            </a:xfrm>
          </p:grpSpPr>
          <p:sp>
            <p:nvSpPr>
              <p:cNvPr id="58" name="TextBox 36">
                <a:extLst>
                  <a:ext uri="{FF2B5EF4-FFF2-40B4-BE49-F238E27FC236}">
                    <a16:creationId xmlns:a16="http://schemas.microsoft.com/office/drawing/2014/main" id="{546CCBFC-E3AB-C226-BE92-B3FFBA43405B}"/>
                  </a:ext>
                </a:extLst>
              </p:cNvPr>
              <p:cNvSpPr txBox="1"/>
              <p:nvPr/>
            </p:nvSpPr>
            <p:spPr>
              <a:xfrm>
                <a:off x="12378951" y="4862194"/>
                <a:ext cx="3862342" cy="641201"/>
              </a:xfrm>
              <a:prstGeom prst="rect">
                <a:avLst/>
              </a:prstGeom>
            </p:spPr>
            <p:txBody>
              <a:bodyPr lIns="0" tIns="0" rIns="0" bIns="0" rtlCol="0" anchor="t">
                <a:spAutoFit/>
              </a:bodyPr>
              <a:lstStyle/>
              <a:p>
                <a:pPr algn="ctr">
                  <a:lnSpc>
                    <a:spcPts val="2520"/>
                  </a:lnSpc>
                </a:pPr>
                <a:r>
                  <a:rPr lang="en-US" sz="2400" dirty="0">
                    <a:solidFill>
                      <a:srgbClr val="E5E5E5"/>
                    </a:solidFill>
                    <a:latin typeface="Open Sauce Bold"/>
                    <a:ea typeface="Open Sauce Bold"/>
                    <a:cs typeface="Open Sauce Bold"/>
                    <a:sym typeface="Open Sauce Bold"/>
                  </a:rPr>
                  <a:t>KAMIE</a:t>
                </a:r>
              </a:p>
              <a:p>
                <a:pPr algn="ctr">
                  <a:lnSpc>
                    <a:spcPts val="2520"/>
                  </a:lnSpc>
                </a:pPr>
                <a:r>
                  <a:rPr lang="en-US" sz="2400" dirty="0">
                    <a:solidFill>
                      <a:srgbClr val="E5E5E5"/>
                    </a:solidFill>
                    <a:latin typeface="Open Sauce Bold"/>
                    <a:ea typeface="Open Sauce Bold"/>
                    <a:cs typeface="Open Sauce Bold"/>
                    <a:sym typeface="Open Sauce Bold"/>
                  </a:rPr>
                  <a:t>BEST</a:t>
                </a:r>
              </a:p>
            </p:txBody>
          </p:sp>
          <p:sp>
            <p:nvSpPr>
              <p:cNvPr id="59" name="TextBox 38">
                <a:extLst>
                  <a:ext uri="{FF2B5EF4-FFF2-40B4-BE49-F238E27FC236}">
                    <a16:creationId xmlns:a16="http://schemas.microsoft.com/office/drawing/2014/main" id="{2411ADED-D7AA-5C69-D59D-AD9EA2445007}"/>
                  </a:ext>
                </a:extLst>
              </p:cNvPr>
              <p:cNvSpPr txBox="1"/>
              <p:nvPr/>
            </p:nvSpPr>
            <p:spPr>
              <a:xfrm>
                <a:off x="12779428" y="5710152"/>
                <a:ext cx="3061389" cy="846386"/>
              </a:xfrm>
              <a:prstGeom prst="rect">
                <a:avLst/>
              </a:prstGeom>
            </p:spPr>
            <p:txBody>
              <a:bodyPr lIns="0" tIns="0" rIns="0" bIns="0" rtlCol="0" anchor="t">
                <a:spAutoFit/>
              </a:bodyPr>
              <a:lstStyle/>
              <a:p>
                <a:pPr algn="ctr">
                  <a:lnSpc>
                    <a:spcPts val="2160"/>
                  </a:lnSpc>
                </a:pPr>
                <a:r>
                  <a:rPr lang="en-US" sz="2400" b="1" dirty="0">
                    <a:solidFill>
                      <a:srgbClr val="92BD6D"/>
                    </a:solidFill>
                    <a:latin typeface="Open Sauce Light"/>
                    <a:ea typeface="Open Sauce Light"/>
                    <a:cs typeface="Open Sauce Light"/>
                    <a:sym typeface="Open Sauce Light"/>
                  </a:rPr>
                  <a:t>Gila River</a:t>
                </a:r>
                <a:br>
                  <a:rPr lang="en-US" sz="2000" dirty="0">
                    <a:solidFill>
                      <a:srgbClr val="EDEDED"/>
                    </a:solidFill>
                    <a:latin typeface="Open Sauce Light"/>
                    <a:ea typeface="Open Sauce Light"/>
                    <a:cs typeface="Open Sauce Light"/>
                    <a:sym typeface="Open Sauce Light"/>
                  </a:rPr>
                </a:br>
                <a:r>
                  <a:rPr lang="en-US" sz="2000" dirty="0">
                    <a:solidFill>
                      <a:srgbClr val="D2F1A1"/>
                    </a:solidFill>
                    <a:latin typeface="Open Sauce Light"/>
                    <a:sym typeface="Open Sauce Light"/>
                  </a:rPr>
                  <a:t>L&amp;D Manager | PhD</a:t>
                </a:r>
              </a:p>
              <a:p>
                <a:pPr algn="ctr">
                  <a:lnSpc>
                    <a:spcPts val="2160"/>
                  </a:lnSpc>
                </a:pPr>
                <a:endParaRPr lang="en-US" sz="2000" dirty="0">
                  <a:solidFill>
                    <a:srgbClr val="D2F1A1"/>
                  </a:solidFill>
                  <a:latin typeface="Open Sauce Light"/>
                  <a:ea typeface="Open Sauce Light"/>
                  <a:cs typeface="Open Sauce Light"/>
                  <a:sym typeface="Open Sauce Light"/>
                </a:endParaRPr>
              </a:p>
            </p:txBody>
          </p:sp>
          <p:sp>
            <p:nvSpPr>
              <p:cNvPr id="60" name="TextBox 38">
                <a:extLst>
                  <a:ext uri="{FF2B5EF4-FFF2-40B4-BE49-F238E27FC236}">
                    <a16:creationId xmlns:a16="http://schemas.microsoft.com/office/drawing/2014/main" id="{94699A54-58EF-7AC9-5100-34FAFFD1112C}"/>
                  </a:ext>
                </a:extLst>
              </p:cNvPr>
              <p:cNvSpPr txBox="1"/>
              <p:nvPr/>
            </p:nvSpPr>
            <p:spPr>
              <a:xfrm>
                <a:off x="12115800" y="6635579"/>
                <a:ext cx="4703126" cy="2128788"/>
              </a:xfrm>
              <a:prstGeom prst="rect">
                <a:avLst/>
              </a:prstGeom>
            </p:spPr>
            <p:txBody>
              <a:bodyPr wrap="square" lIns="0" tIns="0" rIns="0" bIns="0" rtlCol="0" anchor="t">
                <a:spAutoFit/>
              </a:bodyPr>
              <a:lstStyle>
                <a:defPPr>
                  <a:defRPr lang="en-US"/>
                </a:defPPr>
                <a:lvl1pPr marL="285750" indent="-285750">
                  <a:lnSpc>
                    <a:spcPts val="2160"/>
                  </a:lnSpc>
                  <a:spcAft>
                    <a:spcPts val="600"/>
                  </a:spcAft>
                  <a:buFont typeface="Arial" panose="020B0604020202020204" pitchFamily="34" charset="0"/>
                  <a:buChar char="•"/>
                  <a:defRPr sz="2000">
                    <a:solidFill>
                      <a:srgbClr val="EDEDED"/>
                    </a:solidFill>
                    <a:latin typeface="Open Sauce Light"/>
                    <a:ea typeface="Open Sauce Light"/>
                    <a:cs typeface="Open Sauce Light"/>
                  </a:defRPr>
                </a:lvl1pPr>
              </a:lstStyle>
              <a:p>
                <a:pPr marL="285750" indent="-285750">
                  <a:lnSpc>
                    <a:spcPts val="2160"/>
                  </a:lnSpc>
                  <a:buFont typeface="Arial" panose="020B0604020202020204" pitchFamily="34" charset="0"/>
                  <a:buChar char="•"/>
                </a:pPr>
                <a:r>
                  <a:rPr lang="en-US" dirty="0">
                    <a:solidFill>
                      <a:srgbClr val="EDEDED"/>
                    </a:solidFill>
                    <a:latin typeface="Open Sauce Light"/>
                    <a:ea typeface="Open Sauce Light"/>
                    <a:cs typeface="Open Sauce Light"/>
                    <a:sym typeface="Open Sauce Light"/>
                  </a:rPr>
                  <a:t>11 years with Gila River Resorts &amp; Casino</a:t>
                </a:r>
              </a:p>
              <a:p>
                <a:pPr marL="285750" indent="-285750">
                  <a:lnSpc>
                    <a:spcPts val="2160"/>
                  </a:lnSpc>
                  <a:buFont typeface="Arial" panose="020B0604020202020204" pitchFamily="34" charset="0"/>
                  <a:buChar char="•"/>
                </a:pPr>
                <a:r>
                  <a:rPr lang="en-US" dirty="0">
                    <a:solidFill>
                      <a:srgbClr val="EDEDED"/>
                    </a:solidFill>
                    <a:latin typeface="Open Sauce Light"/>
                    <a:ea typeface="Open Sauce Light"/>
                    <a:cs typeface="Open Sauce Light"/>
                    <a:sym typeface="Open Sauce Light"/>
                  </a:rPr>
                  <a:t>Proven expertise with L&amp;D and organization development</a:t>
                </a:r>
              </a:p>
              <a:p>
                <a:pPr marL="285750" indent="-285750">
                  <a:lnSpc>
                    <a:spcPts val="2160"/>
                  </a:lnSpc>
                  <a:buFont typeface="Arial" panose="020B0604020202020204" pitchFamily="34" charset="0"/>
                  <a:buChar char="•"/>
                </a:pPr>
                <a:r>
                  <a:rPr lang="en-US" dirty="0">
                    <a:solidFill>
                      <a:srgbClr val="EDEDED"/>
                    </a:solidFill>
                    <a:latin typeface="Open Sauce Light"/>
                    <a:ea typeface="Open Sauce Light"/>
                    <a:cs typeface="Open Sauce Light"/>
                    <a:sym typeface="Open Sauce Light"/>
                  </a:rPr>
                  <a:t>Development Professional with a Master of Science in Industrial and Organizational Psychology</a:t>
                </a:r>
              </a:p>
            </p:txBody>
          </p:sp>
        </p:grpSp>
      </p:grpSp>
    </p:spTree>
    <p:extLst>
      <p:ext uri="{BB962C8B-B14F-4D97-AF65-F5344CB8AC3E}">
        <p14:creationId xmlns:p14="http://schemas.microsoft.com/office/powerpoint/2010/main" val="235028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46C50B-9F31-4141-4F5B-08C0F3283AE2}"/>
              </a:ext>
            </a:extLst>
          </p:cNvPr>
          <p:cNvPicPr>
            <a:picLocks noChangeAspect="1"/>
          </p:cNvPicPr>
          <p:nvPr/>
        </p:nvPicPr>
        <p:blipFill>
          <a:blip r:embed="rId3"/>
          <a:stretch>
            <a:fillRect/>
          </a:stretch>
        </p:blipFill>
        <p:spPr>
          <a:xfrm>
            <a:off x="-1047479" y="-293605"/>
            <a:ext cx="19335479" cy="10876207"/>
          </a:xfrm>
          <a:prstGeom prst="rect">
            <a:avLst/>
          </a:prstGeom>
        </p:spPr>
      </p:pic>
      <p:grpSp>
        <p:nvGrpSpPr>
          <p:cNvPr id="3" name="Group 3"/>
          <p:cNvGrpSpPr/>
          <p:nvPr/>
        </p:nvGrpSpPr>
        <p:grpSpPr>
          <a:xfrm>
            <a:off x="4114800" y="3511768"/>
            <a:ext cx="10669314" cy="3263463"/>
            <a:chOff x="0" y="0"/>
            <a:chExt cx="11729546" cy="4351284"/>
          </a:xfrm>
        </p:grpSpPr>
        <p:sp>
          <p:nvSpPr>
            <p:cNvPr id="4" name="Freeform 4"/>
            <p:cNvSpPr/>
            <p:nvPr/>
          </p:nvSpPr>
          <p:spPr>
            <a:xfrm>
              <a:off x="0" y="0"/>
              <a:ext cx="11729465" cy="4351274"/>
            </a:xfrm>
            <a:custGeom>
              <a:avLst/>
              <a:gdLst/>
              <a:ahLst/>
              <a:cxnLst/>
              <a:rect l="l" t="t" r="r" b="b"/>
              <a:pathLst>
                <a:path w="11729465" h="4351274">
                  <a:moveTo>
                    <a:pt x="725170" y="0"/>
                  </a:moveTo>
                  <a:lnTo>
                    <a:pt x="11004296" y="0"/>
                  </a:lnTo>
                  <a:cubicBezTo>
                    <a:pt x="11404853" y="0"/>
                    <a:pt x="11729465" y="324739"/>
                    <a:pt x="11729465" y="725170"/>
                  </a:cubicBezTo>
                  <a:lnTo>
                    <a:pt x="11729465" y="4351274"/>
                  </a:lnTo>
                  <a:lnTo>
                    <a:pt x="0" y="4351274"/>
                  </a:lnTo>
                  <a:lnTo>
                    <a:pt x="0" y="725170"/>
                  </a:lnTo>
                  <a:cubicBezTo>
                    <a:pt x="0" y="324739"/>
                    <a:pt x="324739" y="0"/>
                    <a:pt x="725170" y="0"/>
                  </a:cubicBezTo>
                  <a:close/>
                </a:path>
              </a:pathLst>
            </a:custGeom>
            <a:solidFill>
              <a:srgbClr val="E5E5E5">
                <a:alpha val="93333"/>
              </a:srgbClr>
            </a:solidFill>
          </p:spPr>
          <p:txBody>
            <a:bodyPr/>
            <a:lstStyle/>
            <a:p>
              <a:endParaRPr lang="en-XK"/>
            </a:p>
          </p:txBody>
        </p:sp>
      </p:grpSp>
      <p:sp>
        <p:nvSpPr>
          <p:cNvPr id="5" name="TextBox 5"/>
          <p:cNvSpPr txBox="1"/>
          <p:nvPr/>
        </p:nvSpPr>
        <p:spPr>
          <a:xfrm>
            <a:off x="2809591" y="4130398"/>
            <a:ext cx="13533120" cy="2026196"/>
          </a:xfrm>
          <a:prstGeom prst="rect">
            <a:avLst/>
          </a:prstGeom>
        </p:spPr>
        <p:txBody>
          <a:bodyPr lIns="0" tIns="0" rIns="0" bIns="0" rtlCol="0" anchor="t">
            <a:spAutoFit/>
          </a:bodyPr>
          <a:lstStyle/>
          <a:p>
            <a:pPr algn="ctr">
              <a:lnSpc>
                <a:spcPts val="7920"/>
              </a:lnSpc>
            </a:pPr>
            <a:r>
              <a:rPr lang="en-US" sz="6000" dirty="0">
                <a:solidFill>
                  <a:srgbClr val="0D1E35"/>
                </a:solidFill>
                <a:latin typeface="Open Sauce Bold"/>
                <a:ea typeface="Open Sauce Bold"/>
                <a:cs typeface="Open Sauce Bold"/>
                <a:sym typeface="Open Sauce Bold"/>
              </a:rPr>
              <a:t>Why is digital HR</a:t>
            </a:r>
          </a:p>
          <a:p>
            <a:pPr algn="ctr">
              <a:lnSpc>
                <a:spcPts val="7920"/>
              </a:lnSpc>
            </a:pPr>
            <a:r>
              <a:rPr lang="en-US" sz="6000" dirty="0">
                <a:solidFill>
                  <a:srgbClr val="0D1E35"/>
                </a:solidFill>
                <a:latin typeface="Open Sauce Bold"/>
                <a:ea typeface="Open Sauce Bold"/>
                <a:cs typeface="Open Sauce Bold"/>
                <a:sym typeface="Open Sauce Bold"/>
              </a:rPr>
              <a:t>transformation important?</a:t>
            </a:r>
          </a:p>
        </p:txBody>
      </p:sp>
      <p:grpSp>
        <p:nvGrpSpPr>
          <p:cNvPr id="6" name="Group 6"/>
          <p:cNvGrpSpPr/>
          <p:nvPr/>
        </p:nvGrpSpPr>
        <p:grpSpPr>
          <a:xfrm>
            <a:off x="-4243881" y="-295608"/>
            <a:ext cx="8487760" cy="10878207"/>
            <a:chOff x="0" y="0"/>
            <a:chExt cx="11317014" cy="14504276"/>
          </a:xfrm>
        </p:grpSpPr>
        <p:sp>
          <p:nvSpPr>
            <p:cNvPr id="7" name="Freeform 7"/>
            <p:cNvSpPr/>
            <p:nvPr/>
          </p:nvSpPr>
          <p:spPr>
            <a:xfrm>
              <a:off x="0" y="0"/>
              <a:ext cx="11316970" cy="14504288"/>
            </a:xfrm>
            <a:custGeom>
              <a:avLst/>
              <a:gdLst/>
              <a:ahLst/>
              <a:cxnLst/>
              <a:rect l="l" t="t" r="r" b="b"/>
              <a:pathLst>
                <a:path w="11316970" h="14504288">
                  <a:moveTo>
                    <a:pt x="0" y="14504288"/>
                  </a:moveTo>
                  <a:lnTo>
                    <a:pt x="2829306" y="0"/>
                  </a:lnTo>
                  <a:lnTo>
                    <a:pt x="11316970" y="0"/>
                  </a:lnTo>
                  <a:lnTo>
                    <a:pt x="8487791" y="14504288"/>
                  </a:lnTo>
                  <a:close/>
                </a:path>
              </a:pathLst>
            </a:custGeom>
            <a:solidFill>
              <a:srgbClr val="0D1E35"/>
            </a:solidFill>
          </p:spPr>
          <p:txBody>
            <a:bodyPr/>
            <a:lstStyle/>
            <a:p>
              <a:endParaRPr lang="en-XK"/>
            </a:p>
          </p:txBody>
        </p:sp>
      </p:grpSp>
      <p:sp>
        <p:nvSpPr>
          <p:cNvPr id="8" name="TextBox 8"/>
          <p:cNvSpPr txBox="1"/>
          <p:nvPr/>
        </p:nvSpPr>
        <p:spPr>
          <a:xfrm>
            <a:off x="218289" y="8493240"/>
            <a:ext cx="2081351" cy="1838325"/>
          </a:xfrm>
          <a:prstGeom prst="rect">
            <a:avLst/>
          </a:prstGeom>
        </p:spPr>
        <p:txBody>
          <a:bodyPr wrap="square" lIns="0" tIns="0" rIns="0" bIns="0" rtlCol="0" anchor="t">
            <a:spAutoFit/>
          </a:bodyPr>
          <a:lstStyle/>
          <a:p>
            <a:pPr algn="l">
              <a:lnSpc>
                <a:spcPts val="14400"/>
              </a:lnSpc>
            </a:pPr>
            <a:r>
              <a:rPr lang="en-US" sz="12000" dirty="0">
                <a:solidFill>
                  <a:srgbClr val="97CA3F"/>
                </a:solidFill>
                <a:latin typeface="Open Sauce Bold"/>
                <a:ea typeface="Open Sauce Bold"/>
                <a:cs typeface="Open Sauce Bold"/>
                <a:sym typeface="Open Sauce Bold"/>
              </a:rPr>
              <a:t>01</a:t>
            </a:r>
          </a:p>
        </p:txBody>
      </p:sp>
      <p:sp>
        <p:nvSpPr>
          <p:cNvPr id="9" name="Freeform 9"/>
          <p:cNvSpPr/>
          <p:nvPr/>
        </p:nvSpPr>
        <p:spPr>
          <a:xfrm>
            <a:off x="619606" y="426415"/>
            <a:ext cx="1680034" cy="1680034"/>
          </a:xfrm>
          <a:custGeom>
            <a:avLst/>
            <a:gdLst/>
            <a:ahLst/>
            <a:cxnLst/>
            <a:rect l="l" t="t" r="r" b="b"/>
            <a:pathLst>
              <a:path w="1680034" h="1680034">
                <a:moveTo>
                  <a:pt x="0" y="0"/>
                </a:moveTo>
                <a:lnTo>
                  <a:pt x="1680034" y="0"/>
                </a:lnTo>
                <a:lnTo>
                  <a:pt x="1680034" y="1680034"/>
                </a:lnTo>
                <a:lnTo>
                  <a:pt x="0" y="1680034"/>
                </a:lnTo>
                <a:lnTo>
                  <a:pt x="0" y="0"/>
                </a:lnTo>
                <a:close/>
              </a:path>
            </a:pathLst>
          </a:custGeom>
          <a:blipFill>
            <a:blip r:embed="rId4"/>
            <a:stretch>
              <a:fillRect/>
            </a:stretch>
          </a:blipFill>
        </p:spPr>
        <p:txBody>
          <a:bodyPr/>
          <a:lstStyle/>
          <a:p>
            <a:endParaRPr lang="en-X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1E35"/>
        </a:solidFill>
        <a:effectLst/>
      </p:bgPr>
    </p:bg>
    <p:spTree>
      <p:nvGrpSpPr>
        <p:cNvPr id="1" name=""/>
        <p:cNvGrpSpPr/>
        <p:nvPr/>
      </p:nvGrpSpPr>
      <p:grpSpPr>
        <a:xfrm>
          <a:off x="0" y="0"/>
          <a:ext cx="0" cy="0"/>
          <a:chOff x="0" y="0"/>
          <a:chExt cx="0" cy="0"/>
        </a:xfrm>
      </p:grpSpPr>
      <p:sp>
        <p:nvSpPr>
          <p:cNvPr id="2" name="AutoShape 2"/>
          <p:cNvSpPr/>
          <p:nvPr/>
        </p:nvSpPr>
        <p:spPr>
          <a:xfrm rot="2949">
            <a:off x="6739472" y="9384632"/>
            <a:ext cx="11102817" cy="0"/>
          </a:xfrm>
          <a:prstGeom prst="line">
            <a:avLst/>
          </a:prstGeom>
          <a:ln w="9525" cap="rnd">
            <a:solidFill>
              <a:srgbClr val="97CA3F"/>
            </a:solidFill>
            <a:prstDash val="solid"/>
            <a:headEnd type="none" w="sm" len="sm"/>
            <a:tailEnd type="none" w="sm" len="sm"/>
          </a:ln>
        </p:spPr>
        <p:txBody>
          <a:bodyPr/>
          <a:lstStyle/>
          <a:p>
            <a:endParaRPr lang="en-XK"/>
          </a:p>
        </p:txBody>
      </p:sp>
      <p:grpSp>
        <p:nvGrpSpPr>
          <p:cNvPr id="3" name="Group 3"/>
          <p:cNvGrpSpPr/>
          <p:nvPr/>
        </p:nvGrpSpPr>
        <p:grpSpPr>
          <a:xfrm>
            <a:off x="-457200" y="-377686"/>
            <a:ext cx="7201437" cy="10804911"/>
            <a:chOff x="0" y="0"/>
            <a:chExt cx="9601916" cy="14406548"/>
          </a:xfrm>
        </p:grpSpPr>
        <p:sp>
          <p:nvSpPr>
            <p:cNvPr id="4" name="Freeform 4"/>
            <p:cNvSpPr/>
            <p:nvPr/>
          </p:nvSpPr>
          <p:spPr>
            <a:xfrm>
              <a:off x="0" y="0"/>
              <a:ext cx="9601962" cy="14406499"/>
            </a:xfrm>
            <a:custGeom>
              <a:avLst/>
              <a:gdLst/>
              <a:ahLst/>
              <a:cxnLst/>
              <a:rect l="l" t="t" r="r" b="b"/>
              <a:pathLst>
                <a:path w="9601962" h="14406499">
                  <a:moveTo>
                    <a:pt x="0" y="0"/>
                  </a:moveTo>
                  <a:lnTo>
                    <a:pt x="9601962" y="0"/>
                  </a:lnTo>
                  <a:lnTo>
                    <a:pt x="9601962" y="14406499"/>
                  </a:lnTo>
                  <a:lnTo>
                    <a:pt x="0" y="14406499"/>
                  </a:lnTo>
                  <a:close/>
                </a:path>
              </a:pathLst>
            </a:custGeom>
            <a:solidFill>
              <a:srgbClr val="E5E5E5"/>
            </a:solidFill>
          </p:spPr>
          <p:txBody>
            <a:bodyPr/>
            <a:lstStyle/>
            <a:p>
              <a:endParaRPr lang="en-XK"/>
            </a:p>
          </p:txBody>
        </p:sp>
      </p:grpSp>
      <p:sp>
        <p:nvSpPr>
          <p:cNvPr id="7" name="TextBox 7"/>
          <p:cNvSpPr txBox="1"/>
          <p:nvPr/>
        </p:nvSpPr>
        <p:spPr>
          <a:xfrm>
            <a:off x="8382000" y="1224475"/>
            <a:ext cx="8839200" cy="1231106"/>
          </a:xfrm>
          <a:prstGeom prst="rect">
            <a:avLst/>
          </a:prstGeom>
        </p:spPr>
        <p:txBody>
          <a:bodyPr wrap="square" lIns="0" tIns="0" rIns="0" bIns="0" rtlCol="0" anchor="t">
            <a:spAutoFit/>
          </a:bodyPr>
          <a:lstStyle/>
          <a:p>
            <a:pPr marL="208122" lvl="1" algn="ctr">
              <a:lnSpc>
                <a:spcPts val="3174"/>
              </a:lnSpc>
            </a:pPr>
            <a:r>
              <a:rPr lang="en-US" sz="2800" b="1" spc="20" dirty="0">
                <a:solidFill>
                  <a:srgbClr val="FFF0D0"/>
                </a:solidFill>
                <a:latin typeface="Open Sauce"/>
                <a:ea typeface="Open Sauce"/>
                <a:cs typeface="Open Sauce"/>
                <a:sym typeface="Open Sauce"/>
              </a:rPr>
              <a:t>“</a:t>
            </a:r>
            <a:r>
              <a:rPr lang="en-US" sz="2300" spc="20" dirty="0">
                <a:solidFill>
                  <a:srgbClr val="FFF0D0"/>
                </a:solidFill>
                <a:latin typeface="Open Sauce"/>
                <a:ea typeface="Open Sauce"/>
                <a:cs typeface="Open Sauce"/>
                <a:sym typeface="Open Sauce"/>
              </a:rPr>
              <a:t>CHANGE IS THE LAW OF LIFE AND THOSE WHO LOOK ONLY TO THE PAST OR PRESENT ARE CERTAIN TO MISS THE FUTURE.</a:t>
            </a:r>
            <a:r>
              <a:rPr lang="en-US" sz="2800" b="1" spc="20" dirty="0">
                <a:solidFill>
                  <a:srgbClr val="FFF0D0"/>
                </a:solidFill>
                <a:latin typeface="Open Sauce"/>
                <a:ea typeface="Open Sauce"/>
                <a:cs typeface="Open Sauce"/>
                <a:sym typeface="Open Sauce"/>
              </a:rPr>
              <a:t>”</a:t>
            </a:r>
            <a:r>
              <a:rPr lang="en-US" sz="2300" spc="20" dirty="0">
                <a:solidFill>
                  <a:srgbClr val="FFF0D0"/>
                </a:solidFill>
                <a:latin typeface="Open Sauce"/>
                <a:ea typeface="Open Sauce"/>
                <a:cs typeface="Open Sauce"/>
                <a:sym typeface="Open Sauce"/>
              </a:rPr>
              <a:t>  </a:t>
            </a:r>
            <a:r>
              <a:rPr lang="en-US" sz="2300" spc="20" dirty="0">
                <a:solidFill>
                  <a:srgbClr val="EDEDED"/>
                </a:solidFill>
                <a:latin typeface="Open Sauce"/>
                <a:ea typeface="Open Sauce"/>
                <a:cs typeface="Open Sauce"/>
                <a:sym typeface="Open Sauce"/>
              </a:rPr>
              <a:t>~</a:t>
            </a:r>
            <a:r>
              <a:rPr lang="en-US" sz="2300" i="1" spc="20" dirty="0">
                <a:solidFill>
                  <a:srgbClr val="EDEDED"/>
                </a:solidFill>
                <a:latin typeface="Open Sauce"/>
                <a:ea typeface="Open Sauce"/>
                <a:cs typeface="Open Sauce"/>
                <a:sym typeface="Open Sauce"/>
              </a:rPr>
              <a:t>John F. Kennedy</a:t>
            </a:r>
            <a:endParaRPr lang="en-US" sz="2300" i="1" spc="21" dirty="0">
              <a:solidFill>
                <a:srgbClr val="EDEDED"/>
              </a:solidFill>
              <a:latin typeface="Open Sauce"/>
              <a:ea typeface="Open Sauce"/>
              <a:cs typeface="Open Sauce"/>
              <a:sym typeface="Open Sauce"/>
            </a:endParaRPr>
          </a:p>
        </p:txBody>
      </p:sp>
      <p:sp>
        <p:nvSpPr>
          <p:cNvPr id="8" name="TextBox 8"/>
          <p:cNvSpPr txBox="1"/>
          <p:nvPr/>
        </p:nvSpPr>
        <p:spPr>
          <a:xfrm>
            <a:off x="0" y="480682"/>
            <a:ext cx="6524007" cy="1487587"/>
          </a:xfrm>
          <a:prstGeom prst="rect">
            <a:avLst/>
          </a:prstGeom>
        </p:spPr>
        <p:txBody>
          <a:bodyPr lIns="0" tIns="0" rIns="0" bIns="0" rtlCol="0" anchor="t">
            <a:spAutoFit/>
          </a:bodyPr>
          <a:lstStyle/>
          <a:p>
            <a:pPr algn="ctr">
              <a:lnSpc>
                <a:spcPts val="5832"/>
              </a:lnSpc>
            </a:pPr>
            <a:r>
              <a:rPr lang="en-US" sz="5400" spc="50" dirty="0">
                <a:solidFill>
                  <a:srgbClr val="0D1E35"/>
                </a:solidFill>
                <a:latin typeface="Open Sauce Bold"/>
                <a:ea typeface="Open Sauce Bold"/>
                <a:cs typeface="Open Sauce Bold"/>
                <a:sym typeface="Open Sauce Bold"/>
              </a:rPr>
              <a:t>What is digital HR  transformation?</a:t>
            </a:r>
          </a:p>
        </p:txBody>
      </p:sp>
      <p:sp>
        <p:nvSpPr>
          <p:cNvPr id="9" name="Freeform 9"/>
          <p:cNvSpPr/>
          <p:nvPr/>
        </p:nvSpPr>
        <p:spPr>
          <a:xfrm>
            <a:off x="16265276" y="9581075"/>
            <a:ext cx="1577011" cy="433021"/>
          </a:xfrm>
          <a:custGeom>
            <a:avLst/>
            <a:gdLst/>
            <a:ahLst/>
            <a:cxnLst/>
            <a:rect l="l" t="t" r="r" b="b"/>
            <a:pathLst>
              <a:path w="1577011" h="433021">
                <a:moveTo>
                  <a:pt x="0" y="0"/>
                </a:moveTo>
                <a:lnTo>
                  <a:pt x="1577011" y="0"/>
                </a:lnTo>
                <a:lnTo>
                  <a:pt x="1577011" y="433021"/>
                </a:lnTo>
                <a:lnTo>
                  <a:pt x="0" y="433021"/>
                </a:lnTo>
                <a:lnTo>
                  <a:pt x="0" y="0"/>
                </a:lnTo>
                <a:close/>
              </a:path>
            </a:pathLst>
          </a:custGeom>
          <a:blipFill>
            <a:blip r:embed="rId3"/>
            <a:stretch>
              <a:fillRect/>
            </a:stretch>
          </a:blipFill>
        </p:spPr>
        <p:txBody>
          <a:bodyPr/>
          <a:lstStyle/>
          <a:p>
            <a:endParaRPr lang="en-XK"/>
          </a:p>
        </p:txBody>
      </p:sp>
      <p:pic>
        <p:nvPicPr>
          <p:cNvPr id="3074" name="Picture 2" descr="Mountain landscape Ponta Delgada island, Azores Mountain landscape with hiking trail and view of beautiful lakes Ponta Delgada, Sao Miguel Island, Azores, Portugal. pictures of water and mountains stock pictures, royalty-free photos &amp; images">
            <a:extLst>
              <a:ext uri="{FF2B5EF4-FFF2-40B4-BE49-F238E27FC236}">
                <a16:creationId xmlns:a16="http://schemas.microsoft.com/office/drawing/2014/main" id="{36A0C953-7D67-D681-41D9-8BCBE0CDE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00170"/>
            <a:ext cx="9067800" cy="5511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a:extLst>
              <a:ext uri="{FF2B5EF4-FFF2-40B4-BE49-F238E27FC236}">
                <a16:creationId xmlns:a16="http://schemas.microsoft.com/office/drawing/2014/main" id="{7B1E1C6D-19CC-47F7-585F-C7E96CBC0A4F}"/>
              </a:ext>
            </a:extLst>
          </p:cNvPr>
          <p:cNvSpPr txBox="1"/>
          <p:nvPr/>
        </p:nvSpPr>
        <p:spPr>
          <a:xfrm>
            <a:off x="-102379" y="8175771"/>
            <a:ext cx="2081351" cy="1838325"/>
          </a:xfrm>
          <a:prstGeom prst="rect">
            <a:avLst/>
          </a:prstGeom>
        </p:spPr>
        <p:txBody>
          <a:bodyPr wrap="square" lIns="0" tIns="0" rIns="0" bIns="0" rtlCol="0" anchor="t">
            <a:spAutoFit/>
          </a:bodyPr>
          <a:lstStyle/>
          <a:p>
            <a:pPr algn="l">
              <a:lnSpc>
                <a:spcPts val="14400"/>
              </a:lnSpc>
            </a:pPr>
            <a:r>
              <a:rPr lang="en-US" sz="12000" dirty="0">
                <a:solidFill>
                  <a:srgbClr val="97CA3F"/>
                </a:solidFill>
                <a:latin typeface="Open Sauce Bold"/>
                <a:ea typeface="Open Sauce Bold"/>
                <a:cs typeface="Open Sauce Bold"/>
                <a:sym typeface="Open Sauce Bold"/>
              </a:rPr>
              <a:t>02</a:t>
            </a:r>
          </a:p>
        </p:txBody>
      </p:sp>
      <p:sp>
        <p:nvSpPr>
          <p:cNvPr id="13" name="TextBox 7">
            <a:extLst>
              <a:ext uri="{FF2B5EF4-FFF2-40B4-BE49-F238E27FC236}">
                <a16:creationId xmlns:a16="http://schemas.microsoft.com/office/drawing/2014/main" id="{A8AAB3C8-8824-412C-749D-CF3C5AA93841}"/>
              </a:ext>
            </a:extLst>
          </p:cNvPr>
          <p:cNvSpPr txBox="1"/>
          <p:nvPr/>
        </p:nvSpPr>
        <p:spPr>
          <a:xfrm>
            <a:off x="8382000" y="3278634"/>
            <a:ext cx="8839200" cy="1231106"/>
          </a:xfrm>
          <a:prstGeom prst="rect">
            <a:avLst/>
          </a:prstGeom>
        </p:spPr>
        <p:txBody>
          <a:bodyPr wrap="square" lIns="0" tIns="0" rIns="0" bIns="0" rtlCol="0" anchor="t">
            <a:spAutoFit/>
          </a:bodyPr>
          <a:lstStyle/>
          <a:p>
            <a:pPr marL="208122" lvl="1" algn="ctr">
              <a:lnSpc>
                <a:spcPts val="3174"/>
              </a:lnSpc>
            </a:pPr>
            <a:r>
              <a:rPr lang="en-US" sz="2800" b="1" spc="20" dirty="0">
                <a:solidFill>
                  <a:srgbClr val="FFF0D0"/>
                </a:solidFill>
                <a:latin typeface="Open Sauce"/>
                <a:sym typeface="Open Sauce"/>
              </a:rPr>
              <a:t>“</a:t>
            </a:r>
            <a:r>
              <a:rPr lang="en-US" sz="2300" spc="20" dirty="0">
                <a:solidFill>
                  <a:srgbClr val="FFF0D0"/>
                </a:solidFill>
                <a:latin typeface="Open Sauce"/>
                <a:ea typeface="Open Sauce"/>
                <a:cs typeface="Open Sauce"/>
                <a:sym typeface="Open Sauce"/>
              </a:rPr>
              <a:t>HR TRANSFORMATION IS THE EVOLUTION OF HR TO DRIVE OPERATION EXCELLENT AND CREATE GREATER BUSINESS VALUE.</a:t>
            </a:r>
            <a:r>
              <a:rPr lang="en-US" sz="2800" b="1" spc="20" dirty="0">
                <a:solidFill>
                  <a:srgbClr val="FFF0D0"/>
                </a:solidFill>
                <a:latin typeface="Open Sauce"/>
                <a:sym typeface="Open Sauce"/>
              </a:rPr>
              <a:t>”</a:t>
            </a:r>
            <a:r>
              <a:rPr lang="en-US" sz="2300" spc="20" dirty="0">
                <a:solidFill>
                  <a:srgbClr val="FFF0D0"/>
                </a:solidFill>
                <a:latin typeface="Open Sauce"/>
                <a:ea typeface="Open Sauce"/>
                <a:cs typeface="Open Sauce"/>
                <a:sym typeface="Open Sauce"/>
              </a:rPr>
              <a:t>  </a:t>
            </a:r>
            <a:r>
              <a:rPr lang="en-US" sz="2300" spc="20" dirty="0">
                <a:solidFill>
                  <a:srgbClr val="EDEDED"/>
                </a:solidFill>
                <a:latin typeface="Open Sauce"/>
                <a:ea typeface="Open Sauce"/>
                <a:cs typeface="Open Sauce"/>
                <a:sym typeface="Open Sauce"/>
              </a:rPr>
              <a:t>~</a:t>
            </a:r>
            <a:r>
              <a:rPr lang="en-US" sz="2300" i="1" spc="20" dirty="0">
                <a:solidFill>
                  <a:srgbClr val="EDEDED"/>
                </a:solidFill>
                <a:latin typeface="Open Sauce"/>
                <a:ea typeface="Open Sauce"/>
                <a:cs typeface="Open Sauce"/>
                <a:sym typeface="Open Sauce"/>
              </a:rPr>
              <a:t>Gartner</a:t>
            </a:r>
            <a:endParaRPr lang="en-US" sz="2300" i="1" spc="21" dirty="0">
              <a:solidFill>
                <a:srgbClr val="EDEDED"/>
              </a:solidFill>
              <a:latin typeface="Open Sauce"/>
              <a:ea typeface="Open Sauce"/>
              <a:cs typeface="Open Sauce"/>
              <a:sym typeface="Open Sauce"/>
            </a:endParaRPr>
          </a:p>
        </p:txBody>
      </p:sp>
      <p:sp>
        <p:nvSpPr>
          <p:cNvPr id="14" name="TextBox 7">
            <a:extLst>
              <a:ext uri="{FF2B5EF4-FFF2-40B4-BE49-F238E27FC236}">
                <a16:creationId xmlns:a16="http://schemas.microsoft.com/office/drawing/2014/main" id="{04C51847-7853-3229-E0F5-F05AE7131BEC}"/>
              </a:ext>
            </a:extLst>
          </p:cNvPr>
          <p:cNvSpPr txBox="1"/>
          <p:nvPr/>
        </p:nvSpPr>
        <p:spPr>
          <a:xfrm>
            <a:off x="8382000" y="5305579"/>
            <a:ext cx="8839200" cy="1641475"/>
          </a:xfrm>
          <a:prstGeom prst="rect">
            <a:avLst/>
          </a:prstGeom>
        </p:spPr>
        <p:txBody>
          <a:bodyPr wrap="square" lIns="0" tIns="0" rIns="0" bIns="0" rtlCol="0" anchor="t">
            <a:spAutoFit/>
          </a:bodyPr>
          <a:lstStyle/>
          <a:p>
            <a:pPr marL="208122" lvl="1" algn="ctr">
              <a:lnSpc>
                <a:spcPts val="3174"/>
              </a:lnSpc>
            </a:pPr>
            <a:r>
              <a:rPr lang="en-US" sz="2800" b="1" spc="20" dirty="0">
                <a:solidFill>
                  <a:srgbClr val="FFF0D0"/>
                </a:solidFill>
                <a:latin typeface="Open Sauce"/>
                <a:sym typeface="Open Sauce"/>
              </a:rPr>
              <a:t>“</a:t>
            </a:r>
            <a:r>
              <a:rPr lang="en-US" sz="2300" spc="20" dirty="0">
                <a:solidFill>
                  <a:srgbClr val="FFF0D0"/>
                </a:solidFill>
                <a:latin typeface="Open Sauce"/>
                <a:ea typeface="Open Sauce"/>
                <a:cs typeface="Open Sauce"/>
                <a:sym typeface="Open Sauce"/>
              </a:rPr>
              <a:t>STRATEGIC HUMAN RESOURCE MANAGEMENT INVOLVES A FUTURE ORIENTED PROCESS OF DEVELOPING AND IMPLEMENTING HR PROGRAMS THAT ADDRESS AND SOLVE BUSINESS PROBLEMS</a:t>
            </a:r>
            <a:r>
              <a:rPr lang="en-US" sz="2800" b="1" spc="20" dirty="0">
                <a:solidFill>
                  <a:srgbClr val="FFF0D0"/>
                </a:solidFill>
                <a:latin typeface="Open Sauce"/>
                <a:sym typeface="Open Sauce"/>
              </a:rPr>
              <a:t>”</a:t>
            </a:r>
            <a:r>
              <a:rPr lang="en-US" sz="2300" spc="20" dirty="0">
                <a:solidFill>
                  <a:srgbClr val="FFF0D0"/>
                </a:solidFill>
                <a:latin typeface="Open Sauce"/>
                <a:ea typeface="Open Sauce"/>
                <a:cs typeface="Open Sauce"/>
                <a:sym typeface="Open Sauce"/>
              </a:rPr>
              <a:t>  </a:t>
            </a:r>
            <a:r>
              <a:rPr lang="en-US" sz="2300" spc="20" dirty="0">
                <a:solidFill>
                  <a:srgbClr val="EDEDED"/>
                </a:solidFill>
                <a:latin typeface="Open Sauce"/>
                <a:ea typeface="Open Sauce"/>
                <a:cs typeface="Open Sauce"/>
                <a:sym typeface="Open Sauce"/>
              </a:rPr>
              <a:t>~</a:t>
            </a:r>
            <a:r>
              <a:rPr lang="en-US" sz="2300" i="1" spc="20" dirty="0">
                <a:solidFill>
                  <a:srgbClr val="EDEDED"/>
                </a:solidFill>
                <a:latin typeface="Open Sauce"/>
                <a:ea typeface="Open Sauce"/>
                <a:cs typeface="Open Sauce"/>
                <a:sym typeface="Open Sauce"/>
              </a:rPr>
              <a:t>SHRM</a:t>
            </a:r>
            <a:endParaRPr lang="en-US" sz="2300" i="1" spc="21" dirty="0">
              <a:solidFill>
                <a:srgbClr val="EDEDED"/>
              </a:solidFill>
              <a:latin typeface="Open Sauce"/>
              <a:ea typeface="Open Sauce"/>
              <a:cs typeface="Open Sauce"/>
              <a:sym typeface="Open Sauce"/>
            </a:endParaRPr>
          </a:p>
        </p:txBody>
      </p:sp>
      <p:sp>
        <p:nvSpPr>
          <p:cNvPr id="15" name="TextBox 7">
            <a:extLst>
              <a:ext uri="{FF2B5EF4-FFF2-40B4-BE49-F238E27FC236}">
                <a16:creationId xmlns:a16="http://schemas.microsoft.com/office/drawing/2014/main" id="{C460191A-CDEB-BCE7-F292-A3799C744043}"/>
              </a:ext>
            </a:extLst>
          </p:cNvPr>
          <p:cNvSpPr txBox="1"/>
          <p:nvPr/>
        </p:nvSpPr>
        <p:spPr>
          <a:xfrm>
            <a:off x="8691202" y="8306983"/>
            <a:ext cx="8384350" cy="466987"/>
          </a:xfrm>
          <a:prstGeom prst="rect">
            <a:avLst/>
          </a:prstGeom>
        </p:spPr>
        <p:txBody>
          <a:bodyPr lIns="0" tIns="0" rIns="0" bIns="0" rtlCol="0" anchor="t">
            <a:spAutoFit/>
          </a:bodyPr>
          <a:lstStyle/>
          <a:p>
            <a:pPr marL="208122" lvl="1" algn="ctr">
              <a:lnSpc>
                <a:spcPts val="3174"/>
              </a:lnSpc>
            </a:pPr>
            <a:r>
              <a:rPr lang="en-US" sz="5400" i="1" spc="20" dirty="0">
                <a:solidFill>
                  <a:srgbClr val="EDEDED"/>
                </a:solidFill>
                <a:latin typeface="Open Sauce"/>
                <a:ea typeface="Open Sauce"/>
                <a:cs typeface="Open Sauce"/>
                <a:sym typeface="Open Sauce"/>
              </a:rPr>
              <a:t>It is a journey!</a:t>
            </a:r>
            <a:endParaRPr lang="en-US" sz="5400" i="1" spc="21" dirty="0">
              <a:solidFill>
                <a:srgbClr val="EDEDED"/>
              </a:solidFill>
              <a:latin typeface="Open Sauce"/>
              <a:ea typeface="Open Sauce"/>
              <a:cs typeface="Open Sauce"/>
              <a:sym typeface="Open Sauc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01" y="-419101"/>
            <a:ext cx="19050001" cy="11049001"/>
          </a:xfrm>
          <a:custGeom>
            <a:avLst/>
            <a:gdLst/>
            <a:ahLst/>
            <a:cxnLst/>
            <a:rect l="l" t="t" r="r" b="b"/>
            <a:pathLst>
              <a:path w="29792004" h="18334496">
                <a:moveTo>
                  <a:pt x="0" y="0"/>
                </a:moveTo>
                <a:lnTo>
                  <a:pt x="29792004" y="0"/>
                </a:lnTo>
                <a:lnTo>
                  <a:pt x="29792004" y="18334496"/>
                </a:lnTo>
                <a:lnTo>
                  <a:pt x="0" y="18334496"/>
                </a:lnTo>
                <a:lnTo>
                  <a:pt x="0" y="0"/>
                </a:lnTo>
                <a:close/>
              </a:path>
            </a:pathLst>
          </a:custGeom>
          <a:blipFill>
            <a:blip r:embed="rId3">
              <a:alphaModFix amt="29000"/>
            </a:blip>
            <a:stretch>
              <a:fillRect l="-20354" t="-39362" r="-36034" b="-26576"/>
            </a:stretch>
          </a:blipFill>
        </p:spPr>
        <p:txBody>
          <a:bodyPr/>
          <a:lstStyle/>
          <a:p>
            <a:endParaRPr lang="en-XK" dirty="0"/>
          </a:p>
        </p:txBody>
      </p:sp>
      <p:sp>
        <p:nvSpPr>
          <p:cNvPr id="3" name="Freeform 3"/>
          <p:cNvSpPr/>
          <p:nvPr/>
        </p:nvSpPr>
        <p:spPr>
          <a:xfrm>
            <a:off x="15458451" y="9608469"/>
            <a:ext cx="1577011" cy="433924"/>
          </a:xfrm>
          <a:custGeom>
            <a:avLst/>
            <a:gdLst/>
            <a:ahLst/>
            <a:cxnLst/>
            <a:rect l="l" t="t" r="r" b="b"/>
            <a:pathLst>
              <a:path w="1577011" h="433924">
                <a:moveTo>
                  <a:pt x="0" y="0"/>
                </a:moveTo>
                <a:lnTo>
                  <a:pt x="1577011" y="0"/>
                </a:lnTo>
                <a:lnTo>
                  <a:pt x="1577011" y="433924"/>
                </a:lnTo>
                <a:lnTo>
                  <a:pt x="0" y="433924"/>
                </a:lnTo>
                <a:lnTo>
                  <a:pt x="0" y="0"/>
                </a:lnTo>
                <a:close/>
              </a:path>
            </a:pathLst>
          </a:custGeom>
          <a:blipFill>
            <a:blip r:embed="rId4"/>
            <a:stretch>
              <a:fillRect/>
            </a:stretch>
          </a:blipFill>
        </p:spPr>
        <p:txBody>
          <a:bodyPr/>
          <a:lstStyle/>
          <a:p>
            <a:endParaRPr lang="en-XK"/>
          </a:p>
        </p:txBody>
      </p:sp>
      <p:sp>
        <p:nvSpPr>
          <p:cNvPr id="4" name="AutoShape 4"/>
          <p:cNvSpPr/>
          <p:nvPr/>
        </p:nvSpPr>
        <p:spPr>
          <a:xfrm rot="4071">
            <a:off x="2288351" y="9380753"/>
            <a:ext cx="14751881" cy="4670"/>
          </a:xfrm>
          <a:prstGeom prst="line">
            <a:avLst/>
          </a:prstGeom>
          <a:ln w="9525" cap="rnd">
            <a:solidFill>
              <a:srgbClr val="0D1E35"/>
            </a:solidFill>
            <a:prstDash val="solid"/>
            <a:headEnd type="none" w="sm" len="sm"/>
            <a:tailEnd type="none" w="sm" len="sm"/>
          </a:ln>
        </p:spPr>
        <p:txBody>
          <a:bodyPr/>
          <a:lstStyle/>
          <a:p>
            <a:endParaRPr lang="en-XK"/>
          </a:p>
        </p:txBody>
      </p:sp>
      <p:grpSp>
        <p:nvGrpSpPr>
          <p:cNvPr id="8" name="Group 8"/>
          <p:cNvGrpSpPr/>
          <p:nvPr/>
        </p:nvGrpSpPr>
        <p:grpSpPr>
          <a:xfrm>
            <a:off x="-174" y="17341"/>
            <a:ext cx="16383173" cy="1519881"/>
            <a:chOff x="0" y="0"/>
            <a:chExt cx="6683282" cy="2026508"/>
          </a:xfrm>
        </p:grpSpPr>
        <p:sp>
          <p:nvSpPr>
            <p:cNvPr id="9" name="Freeform 9"/>
            <p:cNvSpPr/>
            <p:nvPr/>
          </p:nvSpPr>
          <p:spPr>
            <a:xfrm>
              <a:off x="0" y="0"/>
              <a:ext cx="6683248" cy="2026539"/>
            </a:xfrm>
            <a:custGeom>
              <a:avLst/>
              <a:gdLst/>
              <a:ahLst/>
              <a:cxnLst/>
              <a:rect l="l" t="t" r="r" b="b"/>
              <a:pathLst>
                <a:path w="6683248" h="2026539">
                  <a:moveTo>
                    <a:pt x="6683248" y="1621155"/>
                  </a:moveTo>
                  <a:lnTo>
                    <a:pt x="0" y="2026539"/>
                  </a:lnTo>
                  <a:lnTo>
                    <a:pt x="0" y="0"/>
                  </a:lnTo>
                  <a:lnTo>
                    <a:pt x="6683248" y="0"/>
                  </a:lnTo>
                  <a:close/>
                </a:path>
              </a:pathLst>
            </a:custGeom>
            <a:solidFill>
              <a:srgbClr val="0D1E35"/>
            </a:solidFill>
          </p:spPr>
          <p:txBody>
            <a:bodyPr/>
            <a:lstStyle/>
            <a:p>
              <a:endParaRPr lang="en-XK"/>
            </a:p>
          </p:txBody>
        </p:sp>
      </p:grpSp>
      <p:grpSp>
        <p:nvGrpSpPr>
          <p:cNvPr id="26" name="Group 25">
            <a:extLst>
              <a:ext uri="{FF2B5EF4-FFF2-40B4-BE49-F238E27FC236}">
                <a16:creationId xmlns:a16="http://schemas.microsoft.com/office/drawing/2014/main" id="{8AAB5648-AC5F-7936-9C6E-CF1D0E7944E7}"/>
              </a:ext>
            </a:extLst>
          </p:cNvPr>
          <p:cNvGrpSpPr/>
          <p:nvPr/>
        </p:nvGrpSpPr>
        <p:grpSpPr>
          <a:xfrm>
            <a:off x="-256406" y="2279097"/>
            <a:ext cx="5268842" cy="6159709"/>
            <a:chOff x="-256406" y="2289610"/>
            <a:chExt cx="5268842" cy="6159709"/>
          </a:xfrm>
        </p:grpSpPr>
        <p:sp>
          <p:nvSpPr>
            <p:cNvPr id="10" name="Freeform 10"/>
            <p:cNvSpPr/>
            <p:nvPr/>
          </p:nvSpPr>
          <p:spPr>
            <a:xfrm>
              <a:off x="-256406" y="2289610"/>
              <a:ext cx="5268842" cy="6159709"/>
            </a:xfrm>
            <a:custGeom>
              <a:avLst/>
              <a:gdLst/>
              <a:ahLst/>
              <a:cxnLst/>
              <a:rect l="l" t="t" r="r" b="b"/>
              <a:pathLst>
                <a:path w="5268842" h="6159709">
                  <a:moveTo>
                    <a:pt x="0" y="0"/>
                  </a:moveTo>
                  <a:lnTo>
                    <a:pt x="5268841" y="0"/>
                  </a:lnTo>
                  <a:lnTo>
                    <a:pt x="5268841" y="6159709"/>
                  </a:lnTo>
                  <a:lnTo>
                    <a:pt x="0" y="6159709"/>
                  </a:lnTo>
                  <a:lnTo>
                    <a:pt x="0" y="0"/>
                  </a:lnTo>
                  <a:close/>
                </a:path>
              </a:pathLst>
            </a:custGeom>
            <a:blipFill>
              <a:blip r:embed="rId5"/>
              <a:stretch>
                <a:fillRect/>
              </a:stretch>
            </a:blipFill>
          </p:spPr>
          <p:txBody>
            <a:bodyPr/>
            <a:lstStyle/>
            <a:p>
              <a:endParaRPr lang="en-XK" sz="2000"/>
            </a:p>
          </p:txBody>
        </p:sp>
        <p:grpSp>
          <p:nvGrpSpPr>
            <p:cNvPr id="5" name="Group 4">
              <a:extLst>
                <a:ext uri="{FF2B5EF4-FFF2-40B4-BE49-F238E27FC236}">
                  <a16:creationId xmlns:a16="http://schemas.microsoft.com/office/drawing/2014/main" id="{B1B9C9B8-4509-5296-938E-A2B62C45F85C}"/>
                </a:ext>
              </a:extLst>
            </p:cNvPr>
            <p:cNvGrpSpPr/>
            <p:nvPr/>
          </p:nvGrpSpPr>
          <p:grpSpPr>
            <a:xfrm>
              <a:off x="594268" y="2704433"/>
              <a:ext cx="3428290" cy="4148966"/>
              <a:chOff x="594268" y="2704433"/>
              <a:chExt cx="3428290" cy="4148966"/>
            </a:xfrm>
          </p:grpSpPr>
          <p:sp>
            <p:nvSpPr>
              <p:cNvPr id="14" name="TextBox 14"/>
              <p:cNvSpPr txBox="1"/>
              <p:nvPr/>
            </p:nvSpPr>
            <p:spPr>
              <a:xfrm>
                <a:off x="1235064" y="2704433"/>
                <a:ext cx="2285901" cy="333425"/>
              </a:xfrm>
              <a:prstGeom prst="rect">
                <a:avLst/>
              </a:prstGeom>
            </p:spPr>
            <p:txBody>
              <a:bodyPr lIns="0" tIns="0" rIns="0" bIns="0" rtlCol="0" anchor="t">
                <a:spAutoFit/>
              </a:bodyPr>
              <a:lstStyle/>
              <a:p>
                <a:pPr algn="ctr">
                  <a:lnSpc>
                    <a:spcPts val="2640"/>
                  </a:lnSpc>
                </a:pPr>
                <a:r>
                  <a:rPr lang="en-US" sz="2200" dirty="0">
                    <a:solidFill>
                      <a:srgbClr val="FFFFFF"/>
                    </a:solidFill>
                    <a:latin typeface="Open Sauce Bold"/>
                    <a:ea typeface="Open Sauce Bold"/>
                    <a:cs typeface="Open Sauce Bold"/>
                    <a:sym typeface="Open Sauce Bold"/>
                  </a:rPr>
                  <a:t>Strategy</a:t>
                </a:r>
              </a:p>
            </p:txBody>
          </p:sp>
          <p:sp>
            <p:nvSpPr>
              <p:cNvPr id="17" name="TextBox 17"/>
              <p:cNvSpPr txBox="1"/>
              <p:nvPr/>
            </p:nvSpPr>
            <p:spPr>
              <a:xfrm>
                <a:off x="594268" y="3619500"/>
                <a:ext cx="3428290" cy="3233899"/>
              </a:xfrm>
              <a:prstGeom prst="rect">
                <a:avLst/>
              </a:prstGeom>
            </p:spPr>
            <p:txBody>
              <a:bodyPr wrap="square" lIns="0" tIns="0" rIns="0" bIns="0" rtlCol="0" anchor="t">
                <a:spAutoFit/>
              </a:bodyPr>
              <a:lstStyle/>
              <a:p>
                <a:pPr marL="288925" lvl="1" indent="-176213" algn="l">
                  <a:lnSpc>
                    <a:spcPts val="2160"/>
                  </a:lnSpc>
                  <a:spcAft>
                    <a:spcPts val="300"/>
                  </a:spcAft>
                  <a:buFont typeface="Wingdings" panose="05000000000000000000" pitchFamily="2" charset="2"/>
                  <a:buChar char=""/>
                </a:pPr>
                <a:r>
                  <a:rPr lang="en-US" sz="1600" dirty="0">
                    <a:solidFill>
                      <a:srgbClr val="0D1E35"/>
                    </a:solidFill>
                    <a:latin typeface="Open Sauce Light"/>
                    <a:ea typeface="Open Sauce Light"/>
                    <a:cs typeface="Open Sauce Light"/>
                    <a:sym typeface="Open Sauce Light"/>
                  </a:rPr>
                  <a:t>What </a:t>
                </a:r>
                <a:r>
                  <a:rPr lang="en-US" sz="1600" dirty="0">
                    <a:solidFill>
                      <a:srgbClr val="0D1E35"/>
                    </a:solidFill>
                    <a:latin typeface="Open Sauce Light"/>
                    <a:sym typeface="Open Sauce Light"/>
                  </a:rPr>
                  <a:t>are</a:t>
                </a:r>
                <a:r>
                  <a:rPr lang="en-US" sz="1600" dirty="0">
                    <a:solidFill>
                      <a:srgbClr val="0D1E35"/>
                    </a:solidFill>
                    <a:latin typeface="Open Sauce Light"/>
                    <a:ea typeface="Open Sauce Light"/>
                    <a:cs typeface="Open Sauce Light"/>
                    <a:sym typeface="Open Sauce Light"/>
                  </a:rPr>
                  <a:t> our business strategy and objectives?</a:t>
                </a:r>
              </a:p>
              <a:p>
                <a:pPr marL="288925" lvl="1" indent="-176213" algn="l">
                  <a:lnSpc>
                    <a:spcPts val="2160"/>
                  </a:lnSpc>
                  <a:spcAft>
                    <a:spcPts val="300"/>
                  </a:spcAft>
                  <a:buFont typeface="Wingdings" panose="05000000000000000000" pitchFamily="2" charset="2"/>
                  <a:buChar char=""/>
                </a:pPr>
                <a:r>
                  <a:rPr lang="en-US" sz="1600" dirty="0">
                    <a:solidFill>
                      <a:srgbClr val="0D1E35"/>
                    </a:solidFill>
                    <a:latin typeface="Open Sauce Light"/>
                    <a:ea typeface="Open Sauce Light"/>
                    <a:cs typeface="Open Sauce Light"/>
                    <a:sym typeface="Open Sauce Light"/>
                  </a:rPr>
                  <a:t>Why is transformation important?</a:t>
                </a:r>
              </a:p>
              <a:p>
                <a:pPr marL="288925" lvl="1" indent="-176213" algn="l">
                  <a:lnSpc>
                    <a:spcPts val="2160"/>
                  </a:lnSpc>
                  <a:spcAft>
                    <a:spcPts val="300"/>
                  </a:spcAft>
                  <a:buFont typeface="Wingdings" panose="05000000000000000000" pitchFamily="2" charset="2"/>
                  <a:buChar char=""/>
                </a:pPr>
                <a:r>
                  <a:rPr lang="en-US" sz="1600" dirty="0">
                    <a:solidFill>
                      <a:srgbClr val="0D1E35"/>
                    </a:solidFill>
                    <a:latin typeface="Open Sauce Light"/>
                    <a:ea typeface="Open Sauce Light"/>
                    <a:cs typeface="Open Sauce Light"/>
                    <a:sym typeface="Open Sauce Light"/>
                  </a:rPr>
                  <a:t>How will focusing on improving these areas help the organization </a:t>
                </a:r>
                <a:r>
                  <a:rPr lang="en-US" sz="1600" dirty="0">
                    <a:solidFill>
                      <a:srgbClr val="0D1E35"/>
                    </a:solidFill>
                    <a:latin typeface="Open Sauce Light"/>
                    <a:sym typeface="Open Sauce Light"/>
                  </a:rPr>
                  <a:t>overall</a:t>
                </a:r>
                <a:r>
                  <a:rPr lang="en-US" sz="1600" dirty="0">
                    <a:solidFill>
                      <a:srgbClr val="0D1E35"/>
                    </a:solidFill>
                    <a:latin typeface="Open Sauce Light"/>
                    <a:ea typeface="Open Sauce Light"/>
                    <a:cs typeface="Open Sauce Light"/>
                    <a:sym typeface="Open Sauce Light"/>
                  </a:rPr>
                  <a:t>?</a:t>
                </a:r>
              </a:p>
              <a:p>
                <a:pPr marL="288925" lvl="1" indent="-176213" algn="l">
                  <a:lnSpc>
                    <a:spcPts val="2160"/>
                  </a:lnSpc>
                  <a:spcAft>
                    <a:spcPts val="300"/>
                  </a:spcAft>
                  <a:buFont typeface="Wingdings" panose="05000000000000000000" pitchFamily="2" charset="2"/>
                  <a:buChar char=""/>
                </a:pPr>
                <a:r>
                  <a:rPr lang="en-US" sz="1600" dirty="0">
                    <a:solidFill>
                      <a:srgbClr val="0D1E35"/>
                    </a:solidFill>
                    <a:latin typeface="Open Sauce Light"/>
                    <a:ea typeface="Open Sauce Light"/>
                    <a:cs typeface="Open Sauce Light"/>
                    <a:sym typeface="Open Sauce Light"/>
                  </a:rPr>
                  <a:t>What are potential obstacles to growth and positive change?</a:t>
                </a:r>
              </a:p>
              <a:p>
                <a:pPr marL="288925" lvl="1" indent="-176213" algn="l">
                  <a:lnSpc>
                    <a:spcPts val="2160"/>
                  </a:lnSpc>
                  <a:spcAft>
                    <a:spcPts val="300"/>
                  </a:spcAft>
                  <a:buFont typeface="Wingdings" panose="05000000000000000000" pitchFamily="2" charset="2"/>
                  <a:buChar char=""/>
                </a:pPr>
                <a:r>
                  <a:rPr lang="en-US" sz="1600" dirty="0">
                    <a:solidFill>
                      <a:srgbClr val="0D1E35"/>
                    </a:solidFill>
                    <a:latin typeface="Open Sauce Light"/>
                    <a:ea typeface="Open Sauce Light"/>
                    <a:cs typeface="Open Sauce Light"/>
                    <a:sym typeface="Open Sauce Light"/>
                  </a:rPr>
                  <a:t>How might the strategy change over time?</a:t>
                </a:r>
              </a:p>
            </p:txBody>
          </p:sp>
        </p:grpSp>
      </p:grpSp>
      <p:sp>
        <p:nvSpPr>
          <p:cNvPr id="20" name="TextBox 20"/>
          <p:cNvSpPr txBox="1"/>
          <p:nvPr/>
        </p:nvSpPr>
        <p:spPr>
          <a:xfrm>
            <a:off x="840180" y="331703"/>
            <a:ext cx="15161820" cy="743793"/>
          </a:xfrm>
          <a:prstGeom prst="rect">
            <a:avLst/>
          </a:prstGeom>
        </p:spPr>
        <p:txBody>
          <a:bodyPr wrap="square" lIns="0" tIns="0" rIns="0" bIns="0" rtlCol="0" anchor="t">
            <a:spAutoFit/>
          </a:bodyPr>
          <a:lstStyle/>
          <a:p>
            <a:pPr algn="l">
              <a:lnSpc>
                <a:spcPts val="5832"/>
              </a:lnSpc>
            </a:pPr>
            <a:r>
              <a:rPr lang="en-US" sz="5400" dirty="0">
                <a:solidFill>
                  <a:srgbClr val="EDEDED"/>
                </a:solidFill>
                <a:latin typeface="Open Sauce Bold"/>
                <a:ea typeface="Open Sauce Bold"/>
                <a:cs typeface="Open Sauce Bold"/>
                <a:sym typeface="Open Sauce Bold"/>
              </a:rPr>
              <a:t>What should </a:t>
            </a:r>
            <a:r>
              <a:rPr lang="en-US" sz="5400" dirty="0">
                <a:solidFill>
                  <a:schemeClr val="bg1"/>
                </a:solidFill>
                <a:latin typeface="Open Sauce Bold"/>
                <a:ea typeface="Open Sauce Bold"/>
                <a:cs typeface="Open Sauce Bold"/>
                <a:sym typeface="Open Sauce Bold"/>
              </a:rPr>
              <a:t>I consider on my journey</a:t>
            </a:r>
            <a:r>
              <a:rPr lang="en-US" sz="5400" dirty="0">
                <a:solidFill>
                  <a:srgbClr val="EDEDED"/>
                </a:solidFill>
                <a:latin typeface="Open Sauce Bold"/>
                <a:ea typeface="Open Sauce Bold"/>
                <a:cs typeface="Open Sauce Bold"/>
                <a:sym typeface="Open Sauce Bold"/>
              </a:rPr>
              <a:t>?</a:t>
            </a:r>
          </a:p>
        </p:txBody>
      </p:sp>
      <p:sp>
        <p:nvSpPr>
          <p:cNvPr id="21" name="TextBox 8">
            <a:extLst>
              <a:ext uri="{FF2B5EF4-FFF2-40B4-BE49-F238E27FC236}">
                <a16:creationId xmlns:a16="http://schemas.microsoft.com/office/drawing/2014/main" id="{3D72DF7D-B7C7-9730-D3E5-6055182945F3}"/>
              </a:ext>
            </a:extLst>
          </p:cNvPr>
          <p:cNvSpPr txBox="1"/>
          <p:nvPr/>
        </p:nvSpPr>
        <p:spPr>
          <a:xfrm>
            <a:off x="207009" y="8183289"/>
            <a:ext cx="2081351" cy="1838325"/>
          </a:xfrm>
          <a:prstGeom prst="rect">
            <a:avLst/>
          </a:prstGeom>
        </p:spPr>
        <p:txBody>
          <a:bodyPr wrap="square" lIns="0" tIns="0" rIns="0" bIns="0" rtlCol="0" anchor="t">
            <a:spAutoFit/>
          </a:bodyPr>
          <a:lstStyle/>
          <a:p>
            <a:pPr algn="l">
              <a:lnSpc>
                <a:spcPts val="14400"/>
              </a:lnSpc>
            </a:pPr>
            <a:r>
              <a:rPr lang="en-US" sz="12000" dirty="0">
                <a:solidFill>
                  <a:srgbClr val="97CA3F"/>
                </a:solidFill>
                <a:latin typeface="Open Sauce Bold"/>
                <a:ea typeface="Open Sauce Bold"/>
                <a:cs typeface="Open Sauce Bold"/>
                <a:sym typeface="Open Sauce Bold"/>
              </a:rPr>
              <a:t>03</a:t>
            </a:r>
          </a:p>
        </p:txBody>
      </p:sp>
      <p:grpSp>
        <p:nvGrpSpPr>
          <p:cNvPr id="28" name="Group 27">
            <a:extLst>
              <a:ext uri="{FF2B5EF4-FFF2-40B4-BE49-F238E27FC236}">
                <a16:creationId xmlns:a16="http://schemas.microsoft.com/office/drawing/2014/main" id="{321DA4C7-7855-56EE-D3EE-2E56771E2C4E}"/>
              </a:ext>
            </a:extLst>
          </p:cNvPr>
          <p:cNvGrpSpPr/>
          <p:nvPr/>
        </p:nvGrpSpPr>
        <p:grpSpPr>
          <a:xfrm>
            <a:off x="8359232" y="2279097"/>
            <a:ext cx="5268842" cy="6159709"/>
            <a:chOff x="8359232" y="2304715"/>
            <a:chExt cx="5268842" cy="6159709"/>
          </a:xfrm>
        </p:grpSpPr>
        <p:sp>
          <p:nvSpPr>
            <p:cNvPr id="12" name="Freeform 12"/>
            <p:cNvSpPr/>
            <p:nvPr/>
          </p:nvSpPr>
          <p:spPr>
            <a:xfrm>
              <a:off x="8359232" y="2304715"/>
              <a:ext cx="5268842" cy="6159709"/>
            </a:xfrm>
            <a:custGeom>
              <a:avLst/>
              <a:gdLst/>
              <a:ahLst/>
              <a:cxnLst/>
              <a:rect l="l" t="t" r="r" b="b"/>
              <a:pathLst>
                <a:path w="5268842" h="6159709">
                  <a:moveTo>
                    <a:pt x="0" y="0"/>
                  </a:moveTo>
                  <a:lnTo>
                    <a:pt x="5268842" y="0"/>
                  </a:lnTo>
                  <a:lnTo>
                    <a:pt x="5268842" y="6159709"/>
                  </a:lnTo>
                  <a:lnTo>
                    <a:pt x="0" y="6159709"/>
                  </a:lnTo>
                  <a:lnTo>
                    <a:pt x="0" y="0"/>
                  </a:lnTo>
                  <a:close/>
                </a:path>
              </a:pathLst>
            </a:custGeom>
            <a:blipFill>
              <a:blip r:embed="rId6"/>
              <a:stretch>
                <a:fillRect/>
              </a:stretch>
            </a:blipFill>
          </p:spPr>
          <p:txBody>
            <a:bodyPr/>
            <a:lstStyle/>
            <a:p>
              <a:endParaRPr lang="en-XK"/>
            </a:p>
          </p:txBody>
        </p:sp>
        <p:grpSp>
          <p:nvGrpSpPr>
            <p:cNvPr id="7" name="Group 6">
              <a:extLst>
                <a:ext uri="{FF2B5EF4-FFF2-40B4-BE49-F238E27FC236}">
                  <a16:creationId xmlns:a16="http://schemas.microsoft.com/office/drawing/2014/main" id="{A7E5B8D8-4C24-E75B-4988-42987E075380}"/>
                </a:ext>
              </a:extLst>
            </p:cNvPr>
            <p:cNvGrpSpPr/>
            <p:nvPr/>
          </p:nvGrpSpPr>
          <p:grpSpPr>
            <a:xfrm>
              <a:off x="9216135" y="2816358"/>
              <a:ext cx="3455987" cy="4716714"/>
              <a:chOff x="9216135" y="2816358"/>
              <a:chExt cx="3455987" cy="4716714"/>
            </a:xfrm>
          </p:grpSpPr>
          <p:sp>
            <p:nvSpPr>
              <p:cNvPr id="19" name="TextBox 19"/>
              <p:cNvSpPr txBox="1"/>
              <p:nvPr/>
            </p:nvSpPr>
            <p:spPr>
              <a:xfrm>
                <a:off x="9216135" y="3619500"/>
                <a:ext cx="3455987" cy="3913572"/>
              </a:xfrm>
              <a:prstGeom prst="rect">
                <a:avLst/>
              </a:prstGeom>
            </p:spPr>
            <p:txBody>
              <a:bodyPr wrap="square" lIns="0" tIns="0" rIns="0" bIns="0" rtlCol="0" anchor="t">
                <a:spAutoFit/>
              </a:bodyPr>
              <a:lstStyle>
                <a:defPPr>
                  <a:defRPr lang="en-US"/>
                </a:defPPr>
                <a:lvl2pPr marL="288925" lvl="1" indent="-176213">
                  <a:lnSpc>
                    <a:spcPts val="2160"/>
                  </a:lnSpc>
                  <a:spcAft>
                    <a:spcPts val="300"/>
                  </a:spcAft>
                  <a:buFont typeface="Wingdings" panose="05000000000000000000" pitchFamily="2" charset="2"/>
                  <a:buChar char=""/>
                  <a:defRPr sz="1600">
                    <a:solidFill>
                      <a:srgbClr val="0D1E35"/>
                    </a:solidFill>
                    <a:latin typeface="Open Sauce Light"/>
                    <a:ea typeface="Open Sauce Light"/>
                    <a:cs typeface="Open Sauce Light"/>
                  </a:defRPr>
                </a:lvl2pPr>
              </a:lstStyle>
              <a:p>
                <a:pPr lvl="1"/>
                <a:r>
                  <a:rPr lang="en-US" dirty="0">
                    <a:sym typeface="Open Sauce Light"/>
                  </a:rPr>
                  <a:t>What processes should be reviewed based on current HR strategy and focus?</a:t>
                </a:r>
              </a:p>
              <a:p>
                <a:pPr lvl="1"/>
                <a:r>
                  <a:rPr lang="en-US" dirty="0">
                    <a:sym typeface="Open Sauce Light"/>
                  </a:rPr>
                  <a:t>Keep it simple: </a:t>
                </a:r>
              </a:p>
              <a:p>
                <a:pPr marL="465138" lvl="1">
                  <a:buFont typeface="Wingdings" panose="05000000000000000000" pitchFamily="2" charset="2"/>
                  <a:buChar char=""/>
                </a:pPr>
                <a:r>
                  <a:rPr lang="en-US" dirty="0">
                    <a:sym typeface="Open Sauce Light"/>
                  </a:rPr>
                  <a:t>What is being done currently?</a:t>
                </a:r>
              </a:p>
              <a:p>
                <a:pPr marL="465138" lvl="1">
                  <a:buFont typeface="Wingdings" panose="05000000000000000000" pitchFamily="2" charset="2"/>
                  <a:buChar char=""/>
                </a:pPr>
                <a:r>
                  <a:rPr lang="en-US" dirty="0">
                    <a:sym typeface="Open Sauce Light"/>
                  </a:rPr>
                  <a:t>What is working well and not well?</a:t>
                </a:r>
              </a:p>
              <a:p>
                <a:pPr marL="465138" lvl="1">
                  <a:buFont typeface="Wingdings" panose="05000000000000000000" pitchFamily="2" charset="2"/>
                  <a:buChar char=""/>
                </a:pPr>
                <a:r>
                  <a:rPr lang="en-US" dirty="0">
                    <a:sym typeface="Open Sauce Light"/>
                  </a:rPr>
                  <a:t>Who is doing what and when?</a:t>
                </a:r>
              </a:p>
              <a:p>
                <a:pPr marL="465138" lvl="1">
                  <a:buFont typeface="Wingdings" panose="05000000000000000000" pitchFamily="2" charset="2"/>
                  <a:buChar char=""/>
                </a:pPr>
                <a:r>
                  <a:rPr lang="en-US" dirty="0">
                    <a:sym typeface="Open Sauce Light"/>
                  </a:rPr>
                  <a:t>Why are we doing those things?</a:t>
                </a:r>
              </a:p>
              <a:p>
                <a:pPr marL="465138" lvl="1">
                  <a:buFont typeface="Wingdings" panose="05000000000000000000" pitchFamily="2" charset="2"/>
                  <a:buChar char=""/>
                </a:pPr>
                <a:r>
                  <a:rPr lang="en-US" dirty="0">
                    <a:sym typeface="Open Sauce Light"/>
                  </a:rPr>
                  <a:t>What things need to continue to happen?</a:t>
                </a:r>
              </a:p>
              <a:p>
                <a:pPr marL="465138" lvl="1">
                  <a:buFont typeface="Wingdings" panose="05000000000000000000" pitchFamily="2" charset="2"/>
                  <a:buChar char=""/>
                </a:pPr>
                <a:r>
                  <a:rPr lang="en-US" dirty="0">
                    <a:sym typeface="Open Sauce Light"/>
                  </a:rPr>
                  <a:t>What can we try and change?</a:t>
                </a:r>
              </a:p>
            </p:txBody>
          </p:sp>
          <p:sp>
            <p:nvSpPr>
              <p:cNvPr id="23" name="TextBox 14">
                <a:extLst>
                  <a:ext uri="{FF2B5EF4-FFF2-40B4-BE49-F238E27FC236}">
                    <a16:creationId xmlns:a16="http://schemas.microsoft.com/office/drawing/2014/main" id="{0E188944-A033-81C1-B306-8B0073210E3E}"/>
                  </a:ext>
                </a:extLst>
              </p:cNvPr>
              <p:cNvSpPr txBox="1"/>
              <p:nvPr/>
            </p:nvSpPr>
            <p:spPr>
              <a:xfrm>
                <a:off x="9822496" y="2816358"/>
                <a:ext cx="2285901" cy="333425"/>
              </a:xfrm>
              <a:prstGeom prst="rect">
                <a:avLst/>
              </a:prstGeom>
            </p:spPr>
            <p:txBody>
              <a:bodyPr lIns="0" tIns="0" rIns="0" bIns="0" rtlCol="0" anchor="t">
                <a:spAutoFit/>
              </a:bodyPr>
              <a:lstStyle/>
              <a:p>
                <a:pPr algn="ctr">
                  <a:lnSpc>
                    <a:spcPts val="2640"/>
                  </a:lnSpc>
                </a:pPr>
                <a:r>
                  <a:rPr lang="en-US" sz="2200" dirty="0">
                    <a:solidFill>
                      <a:srgbClr val="FFFFFF"/>
                    </a:solidFill>
                    <a:latin typeface="Open Sauce Bold"/>
                    <a:ea typeface="Open Sauce Bold"/>
                    <a:cs typeface="Open Sauce Bold"/>
                    <a:sym typeface="Open Sauce Bold"/>
                  </a:rPr>
                  <a:t>Processes</a:t>
                </a:r>
              </a:p>
            </p:txBody>
          </p:sp>
        </p:grpSp>
      </p:grpSp>
      <p:grpSp>
        <p:nvGrpSpPr>
          <p:cNvPr id="37" name="Group 36">
            <a:extLst>
              <a:ext uri="{FF2B5EF4-FFF2-40B4-BE49-F238E27FC236}">
                <a16:creationId xmlns:a16="http://schemas.microsoft.com/office/drawing/2014/main" id="{16D2301A-9754-67DA-AB84-BCA568364F60}"/>
              </a:ext>
            </a:extLst>
          </p:cNvPr>
          <p:cNvGrpSpPr/>
          <p:nvPr/>
        </p:nvGrpSpPr>
        <p:grpSpPr>
          <a:xfrm>
            <a:off x="4051413" y="2279097"/>
            <a:ext cx="5268842" cy="6159710"/>
            <a:chOff x="4051413" y="2319820"/>
            <a:chExt cx="5268842" cy="6159710"/>
          </a:xfrm>
        </p:grpSpPr>
        <p:sp>
          <p:nvSpPr>
            <p:cNvPr id="35" name="Freeform 11">
              <a:extLst>
                <a:ext uri="{FF2B5EF4-FFF2-40B4-BE49-F238E27FC236}">
                  <a16:creationId xmlns:a16="http://schemas.microsoft.com/office/drawing/2014/main" id="{0D792FB0-6C61-64BC-6B8E-113E6DE22D65}"/>
                </a:ext>
              </a:extLst>
            </p:cNvPr>
            <p:cNvSpPr/>
            <p:nvPr/>
          </p:nvSpPr>
          <p:spPr>
            <a:xfrm>
              <a:off x="4051413" y="2319820"/>
              <a:ext cx="5268842" cy="6159710"/>
            </a:xfrm>
            <a:custGeom>
              <a:avLst/>
              <a:gdLst/>
              <a:ahLst/>
              <a:cxnLst/>
              <a:rect l="l" t="t" r="r" b="b"/>
              <a:pathLst>
                <a:path w="5268842" h="6159709">
                  <a:moveTo>
                    <a:pt x="0" y="0"/>
                  </a:moveTo>
                  <a:lnTo>
                    <a:pt x="5268841" y="0"/>
                  </a:lnTo>
                  <a:lnTo>
                    <a:pt x="5268841" y="6159709"/>
                  </a:lnTo>
                  <a:lnTo>
                    <a:pt x="0" y="6159709"/>
                  </a:lnTo>
                  <a:lnTo>
                    <a:pt x="0" y="0"/>
                  </a:lnTo>
                  <a:close/>
                </a:path>
              </a:pathLst>
            </a:custGeom>
            <a:blipFill>
              <a:blip r:embed="rId7"/>
              <a:stretch>
                <a:fillRect/>
              </a:stretch>
            </a:blipFill>
          </p:spPr>
          <p:txBody>
            <a:bodyPr/>
            <a:lstStyle/>
            <a:p>
              <a:endParaRPr lang="en-XK"/>
            </a:p>
          </p:txBody>
        </p:sp>
        <p:sp>
          <p:nvSpPr>
            <p:cNvPr id="30" name="Freeform 11">
              <a:extLst>
                <a:ext uri="{FF2B5EF4-FFF2-40B4-BE49-F238E27FC236}">
                  <a16:creationId xmlns:a16="http://schemas.microsoft.com/office/drawing/2014/main" id="{ACEF1708-65AF-5196-3E72-8A7A369E9A3C}"/>
                </a:ext>
              </a:extLst>
            </p:cNvPr>
            <p:cNvSpPr/>
            <p:nvPr/>
          </p:nvSpPr>
          <p:spPr>
            <a:xfrm>
              <a:off x="4890364" y="3620430"/>
              <a:ext cx="3486819" cy="3233899"/>
            </a:xfrm>
            <a:custGeom>
              <a:avLst/>
              <a:gdLst/>
              <a:ahLst/>
              <a:cxnLst/>
              <a:rect l="l" t="t" r="r" b="b"/>
              <a:pathLst>
                <a:path w="5268842" h="6159709">
                  <a:moveTo>
                    <a:pt x="0" y="0"/>
                  </a:moveTo>
                  <a:lnTo>
                    <a:pt x="5268841" y="0"/>
                  </a:lnTo>
                  <a:lnTo>
                    <a:pt x="5268841" y="6159709"/>
                  </a:lnTo>
                  <a:lnTo>
                    <a:pt x="0" y="6159709"/>
                  </a:lnTo>
                  <a:lnTo>
                    <a:pt x="0" y="0"/>
                  </a:lnTo>
                  <a:close/>
                </a:path>
              </a:pathLst>
            </a:custGeom>
          </p:spPr>
          <p:txBody>
            <a:bodyPr wrap="square" lIns="0" tIns="0" rIns="0" bIns="0" rtlCol="0" anchor="t">
              <a:spAutoFit/>
            </a:bodyPr>
            <a:lstStyle/>
            <a:p>
              <a:pPr marL="288925" lvl="1" indent="-176213">
                <a:lnSpc>
                  <a:spcPts val="2160"/>
                </a:lnSpc>
                <a:spcAft>
                  <a:spcPts val="300"/>
                </a:spcAft>
                <a:buFont typeface="Wingdings" panose="05000000000000000000" pitchFamily="2" charset="2"/>
                <a:buChar char=""/>
              </a:pPr>
              <a:r>
                <a:rPr lang="en-US" sz="1600" dirty="0">
                  <a:solidFill>
                    <a:srgbClr val="0D1E35"/>
                  </a:solidFill>
                  <a:latin typeface="Open Sauce Light"/>
                  <a:sym typeface="Open Sauce Light"/>
                </a:rPr>
                <a:t>Who are the organizational leaders that support positive change?</a:t>
              </a:r>
            </a:p>
            <a:p>
              <a:pPr marL="288925" lvl="1" indent="-176213">
                <a:lnSpc>
                  <a:spcPts val="2160"/>
                </a:lnSpc>
                <a:spcAft>
                  <a:spcPts val="300"/>
                </a:spcAft>
                <a:buFont typeface="Wingdings" panose="05000000000000000000" pitchFamily="2" charset="2"/>
                <a:buChar char=""/>
              </a:pPr>
              <a:r>
                <a:rPr lang="en-US" sz="1600" dirty="0">
                  <a:solidFill>
                    <a:srgbClr val="0D1E35"/>
                  </a:solidFill>
                  <a:latin typeface="Open Sauce Light"/>
                  <a:sym typeface="Open Sauce Light"/>
                </a:rPr>
                <a:t>What generations exist within your HR population</a:t>
              </a:r>
            </a:p>
            <a:p>
              <a:pPr marL="288925" lvl="1" indent="-176213">
                <a:lnSpc>
                  <a:spcPts val="2160"/>
                </a:lnSpc>
                <a:spcAft>
                  <a:spcPts val="300"/>
                </a:spcAft>
                <a:buFont typeface="Wingdings" panose="05000000000000000000" pitchFamily="2" charset="2"/>
                <a:buChar char=""/>
              </a:pPr>
              <a:r>
                <a:rPr lang="en-US" sz="1600" dirty="0">
                  <a:solidFill>
                    <a:srgbClr val="0D1E35"/>
                  </a:solidFill>
                  <a:latin typeface="Open Sauce Light"/>
                  <a:sym typeface="Open Sauce Light"/>
                </a:rPr>
                <a:t>How should we incorporate these generations into planning?</a:t>
              </a:r>
            </a:p>
            <a:p>
              <a:pPr marL="288925" lvl="1" indent="-176213">
                <a:lnSpc>
                  <a:spcPts val="2160"/>
                </a:lnSpc>
                <a:spcAft>
                  <a:spcPts val="300"/>
                </a:spcAft>
                <a:buFont typeface="Wingdings" panose="05000000000000000000" pitchFamily="2" charset="2"/>
                <a:buChar char=""/>
              </a:pPr>
              <a:r>
                <a:rPr lang="en-US" sz="1600" dirty="0">
                  <a:solidFill>
                    <a:srgbClr val="0D1E35"/>
                  </a:solidFill>
                  <a:latin typeface="Open Sauce Light"/>
                  <a:sym typeface="Open Sauce Light"/>
                </a:rPr>
                <a:t>How can I solicit for champions for change or beta groups?</a:t>
              </a:r>
            </a:p>
            <a:p>
              <a:pPr marL="288925" lvl="1" indent="-176213">
                <a:lnSpc>
                  <a:spcPts val="2160"/>
                </a:lnSpc>
                <a:spcAft>
                  <a:spcPts val="300"/>
                </a:spcAft>
                <a:buFont typeface="Wingdings" panose="05000000000000000000" pitchFamily="2" charset="2"/>
                <a:buChar char=""/>
              </a:pPr>
              <a:r>
                <a:rPr lang="en-US" sz="1600" dirty="0">
                  <a:solidFill>
                    <a:srgbClr val="0D1E35"/>
                  </a:solidFill>
                  <a:latin typeface="Open Sauce Light"/>
                  <a:sym typeface="Open Sauce Light"/>
                </a:rPr>
                <a:t>What is important to what groups within my tribal entity?</a:t>
              </a:r>
            </a:p>
          </p:txBody>
        </p:sp>
        <p:sp>
          <p:nvSpPr>
            <p:cNvPr id="32" name="TextBox 14">
              <a:extLst>
                <a:ext uri="{FF2B5EF4-FFF2-40B4-BE49-F238E27FC236}">
                  <a16:creationId xmlns:a16="http://schemas.microsoft.com/office/drawing/2014/main" id="{1883D0CF-C0CE-A7EB-4FB3-7F1218532170}"/>
                </a:ext>
              </a:extLst>
            </p:cNvPr>
            <p:cNvSpPr txBox="1"/>
            <p:nvPr/>
          </p:nvSpPr>
          <p:spPr>
            <a:xfrm>
              <a:off x="5490822" y="2727810"/>
              <a:ext cx="2285901" cy="666849"/>
            </a:xfrm>
            <a:prstGeom prst="rect">
              <a:avLst/>
            </a:prstGeom>
          </p:spPr>
          <p:txBody>
            <a:bodyPr lIns="0" tIns="0" rIns="0" bIns="0" rtlCol="0" anchor="t">
              <a:spAutoFit/>
            </a:bodyPr>
            <a:lstStyle/>
            <a:p>
              <a:pPr algn="ctr">
                <a:lnSpc>
                  <a:spcPts val="2640"/>
                </a:lnSpc>
              </a:pPr>
              <a:r>
                <a:rPr lang="en-US" sz="2200" dirty="0">
                  <a:solidFill>
                    <a:srgbClr val="FFFFFF"/>
                  </a:solidFill>
                  <a:latin typeface="Open Sauce Bold"/>
                  <a:ea typeface="Open Sauce Bold"/>
                  <a:cs typeface="Open Sauce Bold"/>
                  <a:sym typeface="Open Sauce Bold"/>
                </a:rPr>
                <a:t>Leaders &amp; People</a:t>
              </a:r>
            </a:p>
          </p:txBody>
        </p:sp>
      </p:grpSp>
      <p:grpSp>
        <p:nvGrpSpPr>
          <p:cNvPr id="38" name="Group 37">
            <a:extLst>
              <a:ext uri="{FF2B5EF4-FFF2-40B4-BE49-F238E27FC236}">
                <a16:creationId xmlns:a16="http://schemas.microsoft.com/office/drawing/2014/main" id="{809B5443-074B-EEB6-00C3-784E8AD8F026}"/>
              </a:ext>
            </a:extLst>
          </p:cNvPr>
          <p:cNvGrpSpPr/>
          <p:nvPr/>
        </p:nvGrpSpPr>
        <p:grpSpPr>
          <a:xfrm>
            <a:off x="12812149" y="2279097"/>
            <a:ext cx="5268842" cy="6159710"/>
            <a:chOff x="12812149" y="2279097"/>
            <a:chExt cx="5268842" cy="6159710"/>
          </a:xfrm>
        </p:grpSpPr>
        <p:sp>
          <p:nvSpPr>
            <p:cNvPr id="36" name="Freeform 11">
              <a:extLst>
                <a:ext uri="{FF2B5EF4-FFF2-40B4-BE49-F238E27FC236}">
                  <a16:creationId xmlns:a16="http://schemas.microsoft.com/office/drawing/2014/main" id="{2B4A38FF-2271-A5F4-E2FC-866924E1B669}"/>
                </a:ext>
              </a:extLst>
            </p:cNvPr>
            <p:cNvSpPr/>
            <p:nvPr/>
          </p:nvSpPr>
          <p:spPr>
            <a:xfrm>
              <a:off x="12812149" y="2279097"/>
              <a:ext cx="5268842" cy="6159710"/>
            </a:xfrm>
            <a:custGeom>
              <a:avLst/>
              <a:gdLst/>
              <a:ahLst/>
              <a:cxnLst/>
              <a:rect l="l" t="t" r="r" b="b"/>
              <a:pathLst>
                <a:path w="5268842" h="6159709">
                  <a:moveTo>
                    <a:pt x="0" y="0"/>
                  </a:moveTo>
                  <a:lnTo>
                    <a:pt x="5268841" y="0"/>
                  </a:lnTo>
                  <a:lnTo>
                    <a:pt x="5268841" y="6159709"/>
                  </a:lnTo>
                  <a:lnTo>
                    <a:pt x="0" y="6159709"/>
                  </a:lnTo>
                  <a:lnTo>
                    <a:pt x="0" y="0"/>
                  </a:lnTo>
                  <a:close/>
                </a:path>
              </a:pathLst>
            </a:custGeom>
            <a: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a:blipFill>
          </p:spPr>
          <p:txBody>
            <a:bodyPr/>
            <a:lstStyle/>
            <a:p>
              <a:endParaRPr lang="en-XK">
                <a:solidFill>
                  <a:schemeClr val="accent2"/>
                </a:solidFill>
              </a:endParaRPr>
            </a:p>
          </p:txBody>
        </p:sp>
        <p:grpSp>
          <p:nvGrpSpPr>
            <p:cNvPr id="13" name="Group 12">
              <a:extLst>
                <a:ext uri="{FF2B5EF4-FFF2-40B4-BE49-F238E27FC236}">
                  <a16:creationId xmlns:a16="http://schemas.microsoft.com/office/drawing/2014/main" id="{F0DC3DAC-AF4B-EF25-85DC-77EE35BE40F1}"/>
                </a:ext>
              </a:extLst>
            </p:cNvPr>
            <p:cNvGrpSpPr/>
            <p:nvPr/>
          </p:nvGrpSpPr>
          <p:grpSpPr>
            <a:xfrm>
              <a:off x="13709568" y="2704433"/>
              <a:ext cx="3369642" cy="5036836"/>
              <a:chOff x="13709568" y="2704433"/>
              <a:chExt cx="3369642" cy="5036836"/>
            </a:xfrm>
          </p:grpSpPr>
          <p:sp>
            <p:nvSpPr>
              <p:cNvPr id="24" name="TextBox 14">
                <a:extLst>
                  <a:ext uri="{FF2B5EF4-FFF2-40B4-BE49-F238E27FC236}">
                    <a16:creationId xmlns:a16="http://schemas.microsoft.com/office/drawing/2014/main" id="{E425DF4C-C12A-0BAB-F09C-9510438F0D97}"/>
                  </a:ext>
                </a:extLst>
              </p:cNvPr>
              <p:cNvSpPr txBox="1"/>
              <p:nvPr/>
            </p:nvSpPr>
            <p:spPr>
              <a:xfrm>
                <a:off x="14262547" y="2704433"/>
                <a:ext cx="2285901" cy="333425"/>
              </a:xfrm>
              <a:prstGeom prst="rect">
                <a:avLst/>
              </a:prstGeom>
            </p:spPr>
            <p:txBody>
              <a:bodyPr lIns="0" tIns="0" rIns="0" bIns="0" rtlCol="0" anchor="t">
                <a:spAutoFit/>
              </a:bodyPr>
              <a:lstStyle/>
              <a:p>
                <a:pPr algn="ctr">
                  <a:lnSpc>
                    <a:spcPts val="2640"/>
                  </a:lnSpc>
                </a:pPr>
                <a:r>
                  <a:rPr lang="en-US" sz="2200" dirty="0">
                    <a:solidFill>
                      <a:srgbClr val="FFFFFF"/>
                    </a:solidFill>
                    <a:latin typeface="Open Sauce Bold"/>
                    <a:ea typeface="Open Sauce Bold"/>
                    <a:cs typeface="Open Sauce Bold"/>
                    <a:sym typeface="Open Sauce Bold"/>
                  </a:rPr>
                  <a:t>Technology</a:t>
                </a:r>
              </a:p>
            </p:txBody>
          </p:sp>
          <p:sp>
            <p:nvSpPr>
              <p:cNvPr id="25" name="TextBox 17">
                <a:extLst>
                  <a:ext uri="{FF2B5EF4-FFF2-40B4-BE49-F238E27FC236}">
                    <a16:creationId xmlns:a16="http://schemas.microsoft.com/office/drawing/2014/main" id="{A22353C4-D5C5-9B17-CE69-6B290FD07A70}"/>
                  </a:ext>
                </a:extLst>
              </p:cNvPr>
              <p:cNvSpPr txBox="1"/>
              <p:nvPr/>
            </p:nvSpPr>
            <p:spPr>
              <a:xfrm>
                <a:off x="13709568" y="3619500"/>
                <a:ext cx="3369642" cy="4121769"/>
              </a:xfrm>
              <a:prstGeom prst="rect">
                <a:avLst/>
              </a:prstGeom>
            </p:spPr>
            <p:txBody>
              <a:bodyPr wrap="square" lIns="0" tIns="0" rIns="0" bIns="0" rtlCol="0" anchor="t">
                <a:spAutoFit/>
              </a:bodyPr>
              <a:lstStyle>
                <a:defPPr>
                  <a:defRPr lang="en-US"/>
                </a:defPPr>
                <a:lvl2pPr marL="288925" lvl="1" indent="-176213">
                  <a:lnSpc>
                    <a:spcPts val="2160"/>
                  </a:lnSpc>
                  <a:spcAft>
                    <a:spcPts val="300"/>
                  </a:spcAft>
                  <a:buFont typeface="Wingdings" panose="05000000000000000000" pitchFamily="2" charset="2"/>
                  <a:buChar char=""/>
                  <a:defRPr sz="1600">
                    <a:solidFill>
                      <a:srgbClr val="0D1E35"/>
                    </a:solidFill>
                    <a:latin typeface="Open Sauce Light"/>
                    <a:ea typeface="Open Sauce Light"/>
                    <a:cs typeface="Open Sauce Light"/>
                  </a:defRPr>
                </a:lvl2pPr>
              </a:lstStyle>
              <a:p>
                <a:pPr lvl="1"/>
                <a:r>
                  <a:rPr lang="en-US" dirty="0">
                    <a:sym typeface="Open Sauce Light"/>
                  </a:rPr>
                  <a:t>What technology are we using and why?</a:t>
                </a:r>
              </a:p>
              <a:p>
                <a:pPr lvl="1"/>
                <a:r>
                  <a:rPr lang="en-US" dirty="0">
                    <a:sym typeface="Open Sauce Light"/>
                  </a:rPr>
                  <a:t>How can technology support the positive changes we are trying to make?</a:t>
                </a:r>
              </a:p>
              <a:p>
                <a:pPr lvl="1"/>
                <a:r>
                  <a:rPr lang="en-US" dirty="0">
                    <a:sym typeface="Open Sauce Light"/>
                  </a:rPr>
                  <a:t>What technology can we improve and how?</a:t>
                </a:r>
              </a:p>
              <a:p>
                <a:pPr lvl="1"/>
                <a:r>
                  <a:rPr lang="en-US" dirty="0">
                    <a:sym typeface="Open Sauce Light"/>
                  </a:rPr>
                  <a:t>What is our appetite for new technology?</a:t>
                </a:r>
              </a:p>
              <a:p>
                <a:pPr lvl="1"/>
                <a:r>
                  <a:rPr lang="en-US" dirty="0">
                    <a:sym typeface="Open Sauce Light"/>
                  </a:rPr>
                  <a:t>How can we phase in optimizations and/or new implementations?</a:t>
                </a:r>
              </a:p>
              <a:p>
                <a:pPr lvl="1"/>
                <a:r>
                  <a:rPr lang="en-US" dirty="0">
                    <a:sym typeface="Open Sauce Light"/>
                  </a:rPr>
                  <a:t>What support do we need for technology?</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893">
            <a:off x="6734704" y="9384632"/>
            <a:ext cx="11112354" cy="0"/>
          </a:xfrm>
          <a:prstGeom prst="line">
            <a:avLst/>
          </a:prstGeom>
          <a:ln w="9525" cap="rnd">
            <a:solidFill>
              <a:srgbClr val="737373"/>
            </a:solidFill>
            <a:prstDash val="solid"/>
            <a:headEnd type="none" w="sm" len="sm"/>
            <a:tailEnd type="none" w="sm" len="sm"/>
          </a:ln>
        </p:spPr>
        <p:txBody>
          <a:bodyPr/>
          <a:lstStyle/>
          <a:p>
            <a:endParaRPr lang="en-XK"/>
          </a:p>
        </p:txBody>
      </p:sp>
      <p:grpSp>
        <p:nvGrpSpPr>
          <p:cNvPr id="3" name="Group 3"/>
          <p:cNvGrpSpPr/>
          <p:nvPr/>
        </p:nvGrpSpPr>
        <p:grpSpPr>
          <a:xfrm>
            <a:off x="-3" y="1"/>
            <a:ext cx="15944884" cy="10287000"/>
            <a:chOff x="0" y="0"/>
            <a:chExt cx="16765422" cy="15310884"/>
          </a:xfrm>
        </p:grpSpPr>
        <p:sp>
          <p:nvSpPr>
            <p:cNvPr id="4" name="Freeform 4"/>
            <p:cNvSpPr/>
            <p:nvPr/>
          </p:nvSpPr>
          <p:spPr>
            <a:xfrm>
              <a:off x="0" y="0"/>
              <a:ext cx="16765397" cy="15310865"/>
            </a:xfrm>
            <a:custGeom>
              <a:avLst/>
              <a:gdLst/>
              <a:ahLst/>
              <a:cxnLst/>
              <a:rect l="l" t="t" r="r" b="b"/>
              <a:pathLst>
                <a:path w="16765397" h="15310865">
                  <a:moveTo>
                    <a:pt x="0" y="0"/>
                  </a:moveTo>
                  <a:lnTo>
                    <a:pt x="16765397" y="0"/>
                  </a:lnTo>
                  <a:lnTo>
                    <a:pt x="16765397" y="15310865"/>
                  </a:lnTo>
                  <a:lnTo>
                    <a:pt x="0" y="15310865"/>
                  </a:lnTo>
                  <a:close/>
                </a:path>
              </a:pathLst>
            </a:custGeom>
            <a:solidFill>
              <a:srgbClr val="E6E6E6"/>
            </a:solidFill>
          </p:spPr>
          <p:txBody>
            <a:bodyPr/>
            <a:lstStyle/>
            <a:p>
              <a:endParaRPr lang="en-XK"/>
            </a:p>
          </p:txBody>
        </p:sp>
      </p:grpSp>
      <p:sp>
        <p:nvSpPr>
          <p:cNvPr id="16" name="Freeform 16"/>
          <p:cNvSpPr/>
          <p:nvPr/>
        </p:nvSpPr>
        <p:spPr>
          <a:xfrm>
            <a:off x="16245976" y="9610603"/>
            <a:ext cx="1577011" cy="433924"/>
          </a:xfrm>
          <a:custGeom>
            <a:avLst/>
            <a:gdLst/>
            <a:ahLst/>
            <a:cxnLst/>
            <a:rect l="l" t="t" r="r" b="b"/>
            <a:pathLst>
              <a:path w="1577011" h="433924">
                <a:moveTo>
                  <a:pt x="0" y="0"/>
                </a:moveTo>
                <a:lnTo>
                  <a:pt x="1577011" y="0"/>
                </a:lnTo>
                <a:lnTo>
                  <a:pt x="1577011" y="433924"/>
                </a:lnTo>
                <a:lnTo>
                  <a:pt x="0" y="433924"/>
                </a:lnTo>
                <a:lnTo>
                  <a:pt x="0" y="0"/>
                </a:lnTo>
                <a:close/>
              </a:path>
            </a:pathLst>
          </a:custGeom>
          <a:blipFill>
            <a:blip r:embed="rId3"/>
            <a:stretch>
              <a:fillRect/>
            </a:stretch>
          </a:blipFill>
        </p:spPr>
        <p:txBody>
          <a:bodyPr/>
          <a:lstStyle/>
          <a:p>
            <a:endParaRPr lang="en-XK"/>
          </a:p>
        </p:txBody>
      </p:sp>
      <p:grpSp>
        <p:nvGrpSpPr>
          <p:cNvPr id="9" name="Group 9"/>
          <p:cNvGrpSpPr/>
          <p:nvPr/>
        </p:nvGrpSpPr>
        <p:grpSpPr>
          <a:xfrm>
            <a:off x="-19050" y="0"/>
            <a:ext cx="15944850" cy="1519881"/>
            <a:chOff x="0" y="0"/>
            <a:chExt cx="9342470" cy="2026508"/>
          </a:xfrm>
        </p:grpSpPr>
        <p:sp>
          <p:nvSpPr>
            <p:cNvPr id="10" name="Freeform 10"/>
            <p:cNvSpPr/>
            <p:nvPr/>
          </p:nvSpPr>
          <p:spPr>
            <a:xfrm>
              <a:off x="0" y="0"/>
              <a:ext cx="9342501" cy="2026539"/>
            </a:xfrm>
            <a:custGeom>
              <a:avLst/>
              <a:gdLst/>
              <a:ahLst/>
              <a:cxnLst/>
              <a:rect l="l" t="t" r="r" b="b"/>
              <a:pathLst>
                <a:path w="9342501" h="2026539">
                  <a:moveTo>
                    <a:pt x="9342501" y="1621155"/>
                  </a:moveTo>
                  <a:lnTo>
                    <a:pt x="0" y="2026539"/>
                  </a:lnTo>
                  <a:lnTo>
                    <a:pt x="0" y="0"/>
                  </a:lnTo>
                  <a:lnTo>
                    <a:pt x="9342501" y="0"/>
                  </a:lnTo>
                  <a:close/>
                </a:path>
              </a:pathLst>
            </a:custGeom>
            <a:solidFill>
              <a:srgbClr val="96C93E"/>
            </a:solidFill>
          </p:spPr>
          <p:txBody>
            <a:bodyPr/>
            <a:lstStyle/>
            <a:p>
              <a:endParaRPr lang="en-XK"/>
            </a:p>
          </p:txBody>
        </p:sp>
      </p:grpSp>
      <p:sp>
        <p:nvSpPr>
          <p:cNvPr id="17" name="TextBox 5">
            <a:extLst>
              <a:ext uri="{FF2B5EF4-FFF2-40B4-BE49-F238E27FC236}">
                <a16:creationId xmlns:a16="http://schemas.microsoft.com/office/drawing/2014/main" id="{06FD57CD-17F5-8FC7-A684-48930E5BCFD2}"/>
              </a:ext>
            </a:extLst>
          </p:cNvPr>
          <p:cNvSpPr txBox="1"/>
          <p:nvPr/>
        </p:nvSpPr>
        <p:spPr>
          <a:xfrm>
            <a:off x="6264420" y="4426799"/>
            <a:ext cx="9680437" cy="1249253"/>
          </a:xfrm>
          <a:prstGeom prst="rect">
            <a:avLst/>
          </a:prstGeom>
        </p:spPr>
        <p:txBody>
          <a:bodyPr wrap="square" lIns="0" tIns="0" rIns="0" bIns="0" rtlCol="0" anchor="t">
            <a:spAutoFit/>
          </a:bodyPr>
          <a:lstStyle/>
          <a:p>
            <a:pPr algn="ctr">
              <a:lnSpc>
                <a:spcPts val="7920"/>
              </a:lnSpc>
            </a:pPr>
            <a:r>
              <a:rPr lang="en-US" sz="16600" spc="1500" dirty="0">
                <a:solidFill>
                  <a:srgbClr val="0D1E35"/>
                </a:solidFill>
                <a:latin typeface="Open Sauce Bold"/>
                <a:ea typeface="Open Sauce Bold"/>
                <a:cs typeface="Open Sauce Bold"/>
                <a:sym typeface="Open Sauce Bold"/>
              </a:rPr>
              <a:t>Q&amp;A</a:t>
            </a:r>
          </a:p>
        </p:txBody>
      </p:sp>
      <p:sp>
        <p:nvSpPr>
          <p:cNvPr id="12" name="TextBox 12"/>
          <p:cNvSpPr txBox="1"/>
          <p:nvPr/>
        </p:nvSpPr>
        <p:spPr>
          <a:xfrm>
            <a:off x="465014" y="356158"/>
            <a:ext cx="17357973" cy="685800"/>
          </a:xfrm>
          <a:prstGeom prst="rect">
            <a:avLst/>
          </a:prstGeom>
        </p:spPr>
        <p:txBody>
          <a:bodyPr lIns="0" tIns="0" rIns="0" bIns="0" rtlCol="0" anchor="t">
            <a:spAutoFit/>
          </a:bodyPr>
          <a:lstStyle/>
          <a:p>
            <a:pPr algn="l">
              <a:lnSpc>
                <a:spcPts val="5400"/>
              </a:lnSpc>
            </a:pPr>
            <a:r>
              <a:rPr lang="en-US" sz="4500" dirty="0">
                <a:solidFill>
                  <a:schemeClr val="bg1"/>
                </a:solidFill>
                <a:latin typeface="Open Sauce Bold"/>
                <a:ea typeface="Open Sauce Bold"/>
                <a:cs typeface="Open Sauce Bold"/>
                <a:sym typeface="Open Sauce Bold"/>
              </a:rPr>
              <a:t>WHERE DO I START?</a:t>
            </a:r>
          </a:p>
        </p:txBody>
      </p:sp>
      <p:grpSp>
        <p:nvGrpSpPr>
          <p:cNvPr id="28" name="Group 27">
            <a:extLst>
              <a:ext uri="{FF2B5EF4-FFF2-40B4-BE49-F238E27FC236}">
                <a16:creationId xmlns:a16="http://schemas.microsoft.com/office/drawing/2014/main" id="{B8B7BA6D-102C-9FE7-931C-1D80B9241100}"/>
              </a:ext>
            </a:extLst>
          </p:cNvPr>
          <p:cNvGrpSpPr/>
          <p:nvPr/>
        </p:nvGrpSpPr>
        <p:grpSpPr>
          <a:xfrm>
            <a:off x="1752600" y="2053822"/>
            <a:ext cx="5471737" cy="4965444"/>
            <a:chOff x="1752600" y="2053822"/>
            <a:chExt cx="5471737" cy="4965444"/>
          </a:xfrm>
          <a:effectLst>
            <a:outerShdw blurRad="50800" dist="38100" dir="5400000" algn="t" rotWithShape="0">
              <a:prstClr val="black">
                <a:alpha val="40000"/>
              </a:prstClr>
            </a:outerShdw>
          </a:effectLst>
        </p:grpSpPr>
        <p:sp>
          <p:nvSpPr>
            <p:cNvPr id="25" name="Speech Bubble: Oval 21">
              <a:extLst>
                <a:ext uri="{FF2B5EF4-FFF2-40B4-BE49-F238E27FC236}">
                  <a16:creationId xmlns:a16="http://schemas.microsoft.com/office/drawing/2014/main" id="{CF6B93D5-5CF3-F00D-18AF-80B78FE2F476}"/>
                </a:ext>
              </a:extLst>
            </p:cNvPr>
            <p:cNvSpPr/>
            <p:nvPr/>
          </p:nvSpPr>
          <p:spPr>
            <a:xfrm rot="19507621" flipH="1">
              <a:off x="3849651" y="3304563"/>
              <a:ext cx="3374686" cy="3714703"/>
            </a:xfrm>
            <a:custGeom>
              <a:avLst/>
              <a:gdLst>
                <a:gd name="connsiteX0" fmla="*/ 984130 w 3374123"/>
                <a:gd name="connsiteY0" fmla="*/ 3714415 h 3301702"/>
                <a:gd name="connsiteX1" fmla="*/ 857987 w 3374123"/>
                <a:gd name="connsiteY1" fmla="*/ 3088604 h 3301702"/>
                <a:gd name="connsiteX2" fmla="*/ 156164 w 3374123"/>
                <a:gd name="connsiteY2" fmla="*/ 957170 h 3301702"/>
                <a:gd name="connsiteX3" fmla="*/ 2219777 w 3374123"/>
                <a:gd name="connsiteY3" fmla="*/ 84461 h 3301702"/>
                <a:gd name="connsiteX4" fmla="*/ 3327727 w 3374123"/>
                <a:gd name="connsiteY4" fmla="*/ 2035342 h 3301702"/>
                <a:gd name="connsiteX5" fmla="*/ 1468762 w 3374123"/>
                <a:gd name="connsiteY5" fmla="*/ 3287822 h 3301702"/>
                <a:gd name="connsiteX6" fmla="*/ 984130 w 3374123"/>
                <a:gd name="connsiteY6" fmla="*/ 3714415 h 3301702"/>
                <a:gd name="connsiteX0" fmla="*/ 984406 w 3374686"/>
                <a:gd name="connsiteY0" fmla="*/ 3714703 h 3714703"/>
                <a:gd name="connsiteX1" fmla="*/ 858263 w 3374686"/>
                <a:gd name="connsiteY1" fmla="*/ 3088892 h 3714703"/>
                <a:gd name="connsiteX2" fmla="*/ 156440 w 3374686"/>
                <a:gd name="connsiteY2" fmla="*/ 957458 h 3714703"/>
                <a:gd name="connsiteX3" fmla="*/ 2220053 w 3374686"/>
                <a:gd name="connsiteY3" fmla="*/ 84749 h 3714703"/>
                <a:gd name="connsiteX4" fmla="*/ 3328003 w 3374686"/>
                <a:gd name="connsiteY4" fmla="*/ 2035630 h 3714703"/>
                <a:gd name="connsiteX5" fmla="*/ 1524070 w 3374686"/>
                <a:gd name="connsiteY5" fmla="*/ 3367078 h 3714703"/>
                <a:gd name="connsiteX6" fmla="*/ 984406 w 3374686"/>
                <a:gd name="connsiteY6" fmla="*/ 3714703 h 37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4686" h="3714703">
                  <a:moveTo>
                    <a:pt x="984406" y="3714703"/>
                  </a:moveTo>
                  <a:lnTo>
                    <a:pt x="858263" y="3088892"/>
                  </a:lnTo>
                  <a:cubicBezTo>
                    <a:pt x="92369" y="2665998"/>
                    <a:pt x="-213085" y="1738338"/>
                    <a:pt x="156440" y="957458"/>
                  </a:cubicBezTo>
                  <a:cubicBezTo>
                    <a:pt x="517186" y="195130"/>
                    <a:pt x="1405458" y="-180523"/>
                    <a:pt x="2220053" y="84749"/>
                  </a:cubicBezTo>
                  <a:cubicBezTo>
                    <a:pt x="3050704" y="355250"/>
                    <a:pt x="3531898" y="1202538"/>
                    <a:pt x="3328003" y="2035630"/>
                  </a:cubicBezTo>
                  <a:cubicBezTo>
                    <a:pt x="3126984" y="2856971"/>
                    <a:pt x="2379907" y="3476361"/>
                    <a:pt x="1524070" y="3367078"/>
                  </a:cubicBezTo>
                  <a:lnTo>
                    <a:pt x="984406" y="3714703"/>
                  </a:lnTo>
                  <a:close/>
                </a:path>
              </a:pathLst>
            </a:custGeom>
            <a:solidFill>
              <a:schemeClr val="bg1"/>
            </a:solidFill>
            <a:ln w="2540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Oval 21">
              <a:extLst>
                <a:ext uri="{FF2B5EF4-FFF2-40B4-BE49-F238E27FC236}">
                  <a16:creationId xmlns:a16="http://schemas.microsoft.com/office/drawing/2014/main" id="{046FAE18-6C9D-33DD-4091-0B21BB4EB373}"/>
                </a:ext>
              </a:extLst>
            </p:cNvPr>
            <p:cNvSpPr/>
            <p:nvPr/>
          </p:nvSpPr>
          <p:spPr>
            <a:xfrm rot="2092379">
              <a:off x="1752600" y="2058270"/>
              <a:ext cx="3374686" cy="3714703"/>
            </a:xfrm>
            <a:custGeom>
              <a:avLst/>
              <a:gdLst>
                <a:gd name="connsiteX0" fmla="*/ 984130 w 3374123"/>
                <a:gd name="connsiteY0" fmla="*/ 3714415 h 3301702"/>
                <a:gd name="connsiteX1" fmla="*/ 857987 w 3374123"/>
                <a:gd name="connsiteY1" fmla="*/ 3088604 h 3301702"/>
                <a:gd name="connsiteX2" fmla="*/ 156164 w 3374123"/>
                <a:gd name="connsiteY2" fmla="*/ 957170 h 3301702"/>
                <a:gd name="connsiteX3" fmla="*/ 2219777 w 3374123"/>
                <a:gd name="connsiteY3" fmla="*/ 84461 h 3301702"/>
                <a:gd name="connsiteX4" fmla="*/ 3327727 w 3374123"/>
                <a:gd name="connsiteY4" fmla="*/ 2035342 h 3301702"/>
                <a:gd name="connsiteX5" fmla="*/ 1468762 w 3374123"/>
                <a:gd name="connsiteY5" fmla="*/ 3287822 h 3301702"/>
                <a:gd name="connsiteX6" fmla="*/ 984130 w 3374123"/>
                <a:gd name="connsiteY6" fmla="*/ 3714415 h 3301702"/>
                <a:gd name="connsiteX0" fmla="*/ 984406 w 3374686"/>
                <a:gd name="connsiteY0" fmla="*/ 3714703 h 3714703"/>
                <a:gd name="connsiteX1" fmla="*/ 858263 w 3374686"/>
                <a:gd name="connsiteY1" fmla="*/ 3088892 h 3714703"/>
                <a:gd name="connsiteX2" fmla="*/ 156440 w 3374686"/>
                <a:gd name="connsiteY2" fmla="*/ 957458 h 3714703"/>
                <a:gd name="connsiteX3" fmla="*/ 2220053 w 3374686"/>
                <a:gd name="connsiteY3" fmla="*/ 84749 h 3714703"/>
                <a:gd name="connsiteX4" fmla="*/ 3328003 w 3374686"/>
                <a:gd name="connsiteY4" fmla="*/ 2035630 h 3714703"/>
                <a:gd name="connsiteX5" fmla="*/ 1524070 w 3374686"/>
                <a:gd name="connsiteY5" fmla="*/ 3367078 h 3714703"/>
                <a:gd name="connsiteX6" fmla="*/ 984406 w 3374686"/>
                <a:gd name="connsiteY6" fmla="*/ 3714703 h 37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4686" h="3714703">
                  <a:moveTo>
                    <a:pt x="984406" y="3714703"/>
                  </a:moveTo>
                  <a:lnTo>
                    <a:pt x="858263" y="3088892"/>
                  </a:lnTo>
                  <a:cubicBezTo>
                    <a:pt x="92369" y="2665998"/>
                    <a:pt x="-213085" y="1738338"/>
                    <a:pt x="156440" y="957458"/>
                  </a:cubicBezTo>
                  <a:cubicBezTo>
                    <a:pt x="517186" y="195130"/>
                    <a:pt x="1405458" y="-180523"/>
                    <a:pt x="2220053" y="84749"/>
                  </a:cubicBezTo>
                  <a:cubicBezTo>
                    <a:pt x="3050704" y="355250"/>
                    <a:pt x="3531898" y="1202538"/>
                    <a:pt x="3328003" y="2035630"/>
                  </a:cubicBezTo>
                  <a:cubicBezTo>
                    <a:pt x="3126984" y="2856971"/>
                    <a:pt x="2379907" y="3476361"/>
                    <a:pt x="1524070" y="3367078"/>
                  </a:cubicBezTo>
                  <a:lnTo>
                    <a:pt x="984406" y="3714703"/>
                  </a:lnTo>
                  <a:close/>
                </a:path>
              </a:pathLst>
            </a:custGeom>
            <a:solidFill>
              <a:schemeClr val="bg1"/>
            </a:solidFill>
            <a:ln w="2540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C145"/>
                </a:solidFill>
              </a:endParaRPr>
            </a:p>
          </p:txBody>
        </p:sp>
        <p:sp>
          <p:nvSpPr>
            <p:cNvPr id="26" name="TextBox 25">
              <a:extLst>
                <a:ext uri="{FF2B5EF4-FFF2-40B4-BE49-F238E27FC236}">
                  <a16:creationId xmlns:a16="http://schemas.microsoft.com/office/drawing/2014/main" id="{FE1AF339-FB39-1BAD-E90E-EE43015B9A95}"/>
                </a:ext>
              </a:extLst>
            </p:cNvPr>
            <p:cNvSpPr txBox="1"/>
            <p:nvPr/>
          </p:nvSpPr>
          <p:spPr>
            <a:xfrm>
              <a:off x="2770284" y="2053822"/>
              <a:ext cx="1752653" cy="3154710"/>
            </a:xfrm>
            <a:prstGeom prst="rect">
              <a:avLst/>
            </a:prstGeom>
            <a:noFill/>
          </p:spPr>
          <p:txBody>
            <a:bodyPr wrap="square" rtlCol="0">
              <a:spAutoFit/>
            </a:bodyPr>
            <a:lstStyle/>
            <a:p>
              <a:r>
                <a:rPr lang="en-US" sz="19900" dirty="0">
                  <a:solidFill>
                    <a:srgbClr val="0D1E35"/>
                  </a:solidFill>
                  <a:latin typeface="Franklin Gothic Demi" panose="020B0703020102020204" pitchFamily="34" charset="0"/>
                </a:rPr>
                <a:t>?</a:t>
              </a:r>
            </a:p>
          </p:txBody>
        </p:sp>
      </p:grpSp>
      <p:pic>
        <p:nvPicPr>
          <p:cNvPr id="33" name="Picture 2" descr="Vintage microphone sign vector illustration Vintage retro black microphone sign vector illustration isolated on white background MIC stock illustrations">
            <a:extLst>
              <a:ext uri="{FF2B5EF4-FFF2-40B4-BE49-F238E27FC236}">
                <a16:creationId xmlns:a16="http://schemas.microsoft.com/office/drawing/2014/main" id="{3F62692F-7ADC-D214-DD07-4A5FC2738A4C}"/>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872778">
            <a:off x="13964385" y="1481304"/>
            <a:ext cx="5151561" cy="62760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7"/>
          <p:cNvGrpSpPr/>
          <p:nvPr/>
        </p:nvGrpSpPr>
        <p:grpSpPr>
          <a:xfrm>
            <a:off x="-19050" y="7429501"/>
            <a:ext cx="15944860" cy="2857500"/>
            <a:chOff x="0" y="0"/>
            <a:chExt cx="17144792" cy="5320928"/>
          </a:xfrm>
        </p:grpSpPr>
        <p:sp>
          <p:nvSpPr>
            <p:cNvPr id="8" name="Freeform 8"/>
            <p:cNvSpPr/>
            <p:nvPr/>
          </p:nvSpPr>
          <p:spPr>
            <a:xfrm>
              <a:off x="0" y="0"/>
              <a:ext cx="17144746" cy="5320919"/>
            </a:xfrm>
            <a:custGeom>
              <a:avLst/>
              <a:gdLst/>
              <a:ahLst/>
              <a:cxnLst/>
              <a:rect l="l" t="t" r="r" b="b"/>
              <a:pathLst>
                <a:path w="17144746" h="5320919">
                  <a:moveTo>
                    <a:pt x="0" y="0"/>
                  </a:moveTo>
                  <a:lnTo>
                    <a:pt x="17144746" y="0"/>
                  </a:lnTo>
                  <a:lnTo>
                    <a:pt x="17144746" y="5320919"/>
                  </a:lnTo>
                  <a:lnTo>
                    <a:pt x="0" y="5320919"/>
                  </a:lnTo>
                  <a:close/>
                </a:path>
              </a:pathLst>
            </a:custGeom>
            <a:solidFill>
              <a:srgbClr val="0D1E35"/>
            </a:solidFill>
          </p:spPr>
          <p:txBody>
            <a:bodyPr/>
            <a:lstStyle/>
            <a:p>
              <a:endParaRPr lang="en-XK"/>
            </a:p>
          </p:txBody>
        </p:sp>
      </p:grpSp>
      <p:sp>
        <p:nvSpPr>
          <p:cNvPr id="5" name="TextBox 8">
            <a:extLst>
              <a:ext uri="{FF2B5EF4-FFF2-40B4-BE49-F238E27FC236}">
                <a16:creationId xmlns:a16="http://schemas.microsoft.com/office/drawing/2014/main" id="{E15AD597-7D05-3275-5A23-009EB27961E5}"/>
              </a:ext>
            </a:extLst>
          </p:cNvPr>
          <p:cNvSpPr txBox="1"/>
          <p:nvPr/>
        </p:nvSpPr>
        <p:spPr>
          <a:xfrm>
            <a:off x="207009" y="8183289"/>
            <a:ext cx="2081351" cy="1838325"/>
          </a:xfrm>
          <a:prstGeom prst="rect">
            <a:avLst/>
          </a:prstGeom>
        </p:spPr>
        <p:txBody>
          <a:bodyPr wrap="square" lIns="0" tIns="0" rIns="0" bIns="0" rtlCol="0" anchor="t">
            <a:spAutoFit/>
          </a:bodyPr>
          <a:lstStyle/>
          <a:p>
            <a:pPr algn="l">
              <a:lnSpc>
                <a:spcPts val="14400"/>
              </a:lnSpc>
            </a:pPr>
            <a:r>
              <a:rPr lang="en-US" sz="12000" dirty="0">
                <a:solidFill>
                  <a:srgbClr val="97CA3F"/>
                </a:solidFill>
                <a:latin typeface="Open Sauce Bold"/>
                <a:ea typeface="Open Sauce Bold"/>
                <a:cs typeface="Open Sauce Bold"/>
                <a:sym typeface="Open Sauce Bold"/>
              </a:rPr>
              <a:t>04</a:t>
            </a:r>
          </a:p>
        </p:txBody>
      </p:sp>
    </p:spTree>
    <p:extLst>
      <p:ext uri="{BB962C8B-B14F-4D97-AF65-F5344CB8AC3E}">
        <p14:creationId xmlns:p14="http://schemas.microsoft.com/office/powerpoint/2010/main" val="115002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32626">
            <a:off x="-998224" y="-1117144"/>
            <a:ext cx="14953042" cy="12706374"/>
          </a:xfrm>
          <a:custGeom>
            <a:avLst/>
            <a:gdLst/>
            <a:ahLst/>
            <a:cxnLst/>
            <a:rect l="l" t="t" r="r" b="b"/>
            <a:pathLst>
              <a:path w="21349259" h="22171450">
                <a:moveTo>
                  <a:pt x="0" y="0"/>
                </a:moveTo>
                <a:lnTo>
                  <a:pt x="21349259" y="0"/>
                </a:lnTo>
                <a:lnTo>
                  <a:pt x="21349259" y="22171450"/>
                </a:lnTo>
                <a:lnTo>
                  <a:pt x="0" y="22171450"/>
                </a:lnTo>
                <a:lnTo>
                  <a:pt x="0" y="0"/>
                </a:lnTo>
                <a:close/>
              </a:path>
            </a:pathLst>
          </a:custGeom>
          <a:blipFill>
            <a:blip r:embed="rId2"/>
            <a:stretch>
              <a:fillRect l="-11762" t="-56948" r="-31014" b="-17542"/>
            </a:stretch>
          </a:blipFill>
        </p:spPr>
        <p:txBody>
          <a:bodyPr/>
          <a:lstStyle/>
          <a:p>
            <a:endParaRPr lang="en-XK"/>
          </a:p>
        </p:txBody>
      </p:sp>
      <p:grpSp>
        <p:nvGrpSpPr>
          <p:cNvPr id="3" name="Group 3">
            <a:extLst>
              <a:ext uri="{FF2B5EF4-FFF2-40B4-BE49-F238E27FC236}">
                <a16:creationId xmlns:a16="http://schemas.microsoft.com/office/drawing/2014/main" id="{7C6011CF-15D0-2A1A-E18C-48F95F1FC4D7}"/>
              </a:ext>
            </a:extLst>
          </p:cNvPr>
          <p:cNvGrpSpPr/>
          <p:nvPr/>
        </p:nvGrpSpPr>
        <p:grpSpPr>
          <a:xfrm>
            <a:off x="0" y="-38100"/>
            <a:ext cx="15911730" cy="1519881"/>
            <a:chOff x="0" y="0"/>
            <a:chExt cx="5296394" cy="2026508"/>
          </a:xfrm>
        </p:grpSpPr>
        <p:sp>
          <p:nvSpPr>
            <p:cNvPr id="4" name="Freeform 4">
              <a:extLst>
                <a:ext uri="{FF2B5EF4-FFF2-40B4-BE49-F238E27FC236}">
                  <a16:creationId xmlns:a16="http://schemas.microsoft.com/office/drawing/2014/main" id="{67FA5085-1449-A25F-DC71-E5C56502F73A}"/>
                </a:ext>
              </a:extLst>
            </p:cNvPr>
            <p:cNvSpPr/>
            <p:nvPr/>
          </p:nvSpPr>
          <p:spPr>
            <a:xfrm>
              <a:off x="0" y="0"/>
              <a:ext cx="5296408" cy="2026539"/>
            </a:xfrm>
            <a:custGeom>
              <a:avLst/>
              <a:gdLst/>
              <a:ahLst/>
              <a:cxnLst/>
              <a:rect l="l" t="t" r="r" b="b"/>
              <a:pathLst>
                <a:path w="5296408" h="2026539">
                  <a:moveTo>
                    <a:pt x="5296408" y="1621155"/>
                  </a:moveTo>
                  <a:lnTo>
                    <a:pt x="0" y="2026539"/>
                  </a:lnTo>
                  <a:lnTo>
                    <a:pt x="0" y="0"/>
                  </a:lnTo>
                  <a:lnTo>
                    <a:pt x="5296408" y="0"/>
                  </a:lnTo>
                  <a:close/>
                </a:path>
              </a:pathLst>
            </a:custGeom>
            <a:solidFill>
              <a:srgbClr val="0D1E35"/>
            </a:solidFill>
          </p:spPr>
          <p:txBody>
            <a:bodyPr/>
            <a:lstStyle/>
            <a:p>
              <a:endParaRPr lang="en-XK"/>
            </a:p>
          </p:txBody>
        </p:sp>
      </p:grpSp>
      <p:sp>
        <p:nvSpPr>
          <p:cNvPr id="5" name="TextBox 9">
            <a:extLst>
              <a:ext uri="{FF2B5EF4-FFF2-40B4-BE49-F238E27FC236}">
                <a16:creationId xmlns:a16="http://schemas.microsoft.com/office/drawing/2014/main" id="{8608EF1B-C402-16F5-7A95-03FE19DF408E}"/>
              </a:ext>
            </a:extLst>
          </p:cNvPr>
          <p:cNvSpPr txBox="1"/>
          <p:nvPr/>
        </p:nvSpPr>
        <p:spPr>
          <a:xfrm>
            <a:off x="838200" y="411208"/>
            <a:ext cx="6094019" cy="743793"/>
          </a:xfrm>
          <a:prstGeom prst="rect">
            <a:avLst/>
          </a:prstGeom>
        </p:spPr>
        <p:txBody>
          <a:bodyPr wrap="square" lIns="0" tIns="0" rIns="0" bIns="0" rtlCol="0" anchor="t">
            <a:spAutoFit/>
          </a:bodyPr>
          <a:lstStyle/>
          <a:p>
            <a:pPr algn="l">
              <a:lnSpc>
                <a:spcPts val="5832"/>
              </a:lnSpc>
            </a:pPr>
            <a:r>
              <a:rPr lang="en-US" sz="6000" dirty="0">
                <a:solidFill>
                  <a:srgbClr val="97CA3F"/>
                </a:solidFill>
                <a:latin typeface="Open Sauce Bold"/>
                <a:ea typeface="Open Sauce Bold"/>
                <a:cs typeface="Open Sauce Bold"/>
                <a:sym typeface="Open Sauce Bold"/>
              </a:rPr>
              <a:t>THANK YOU!</a:t>
            </a:r>
          </a:p>
        </p:txBody>
      </p:sp>
      <p:pic>
        <p:nvPicPr>
          <p:cNvPr id="7172" name="Picture 4" descr="NNAHRA Logo">
            <a:extLst>
              <a:ext uri="{FF2B5EF4-FFF2-40B4-BE49-F238E27FC236}">
                <a16:creationId xmlns:a16="http://schemas.microsoft.com/office/drawing/2014/main" id="{06AB07D5-F602-47EA-BF94-D8AAB1B529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849"/>
          <a:stretch/>
        </p:blipFill>
        <p:spPr bwMode="auto">
          <a:xfrm>
            <a:off x="15284392" y="245410"/>
            <a:ext cx="2930910" cy="24457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iagonal Corners Snipped 5">
            <a:extLst>
              <a:ext uri="{FF2B5EF4-FFF2-40B4-BE49-F238E27FC236}">
                <a16:creationId xmlns:a16="http://schemas.microsoft.com/office/drawing/2014/main" id="{EDD0A27E-94C5-5F5C-3B05-00D45036CCE8}"/>
              </a:ext>
            </a:extLst>
          </p:cNvPr>
          <p:cNvSpPr/>
          <p:nvPr/>
        </p:nvSpPr>
        <p:spPr>
          <a:xfrm>
            <a:off x="0" y="8191500"/>
            <a:ext cx="18288000" cy="1222165"/>
          </a:xfrm>
          <a:prstGeom prst="snip2DiagRect">
            <a:avLst/>
          </a:prstGeom>
          <a:solidFill>
            <a:srgbClr val="0D1E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6">
            <a:extLst>
              <a:ext uri="{FF2B5EF4-FFF2-40B4-BE49-F238E27FC236}">
                <a16:creationId xmlns:a16="http://schemas.microsoft.com/office/drawing/2014/main" id="{B327970B-B487-A84B-9E49-84722738B199}"/>
              </a:ext>
            </a:extLst>
          </p:cNvPr>
          <p:cNvSpPr/>
          <p:nvPr/>
        </p:nvSpPr>
        <p:spPr>
          <a:xfrm>
            <a:off x="290860" y="9615156"/>
            <a:ext cx="1577011" cy="433924"/>
          </a:xfrm>
          <a:custGeom>
            <a:avLst/>
            <a:gdLst/>
            <a:ahLst/>
            <a:cxnLst/>
            <a:rect l="l" t="t" r="r" b="b"/>
            <a:pathLst>
              <a:path w="1577011" h="433924">
                <a:moveTo>
                  <a:pt x="0" y="0"/>
                </a:moveTo>
                <a:lnTo>
                  <a:pt x="1577011" y="0"/>
                </a:lnTo>
                <a:lnTo>
                  <a:pt x="1577011" y="433924"/>
                </a:lnTo>
                <a:lnTo>
                  <a:pt x="0" y="433924"/>
                </a:lnTo>
                <a:lnTo>
                  <a:pt x="0" y="0"/>
                </a:lnTo>
                <a:close/>
              </a:path>
            </a:pathLst>
          </a:custGeom>
          <a:blipFill>
            <a:blip r:embed="rId4"/>
            <a:stretch>
              <a:fillRect/>
            </a:stretch>
          </a:blipFill>
        </p:spPr>
        <p:txBody>
          <a:bodyPr/>
          <a:lstStyle/>
          <a:p>
            <a:endParaRPr lang="en-XK"/>
          </a:p>
        </p:txBody>
      </p:sp>
      <p:sp>
        <p:nvSpPr>
          <p:cNvPr id="11" name="TextBox 9">
            <a:extLst>
              <a:ext uri="{FF2B5EF4-FFF2-40B4-BE49-F238E27FC236}">
                <a16:creationId xmlns:a16="http://schemas.microsoft.com/office/drawing/2014/main" id="{AB24AA77-C5AB-5DDD-9EC7-98EC3487E420}"/>
              </a:ext>
            </a:extLst>
          </p:cNvPr>
          <p:cNvSpPr txBox="1"/>
          <p:nvPr/>
        </p:nvSpPr>
        <p:spPr>
          <a:xfrm>
            <a:off x="0" y="8430965"/>
            <a:ext cx="18288000" cy="743793"/>
          </a:xfrm>
          <a:prstGeom prst="rect">
            <a:avLst/>
          </a:prstGeom>
        </p:spPr>
        <p:txBody>
          <a:bodyPr wrap="square" lIns="0" tIns="0" rIns="0" bIns="0" rtlCol="0" anchor="t">
            <a:spAutoFit/>
          </a:bodyPr>
          <a:lstStyle/>
          <a:p>
            <a:pPr algn="ctr">
              <a:lnSpc>
                <a:spcPts val="5832"/>
              </a:lnSpc>
            </a:pPr>
            <a:r>
              <a:rPr lang="en-US" sz="6000" dirty="0">
                <a:solidFill>
                  <a:schemeClr val="bg1"/>
                </a:solidFill>
                <a:latin typeface="Open Sauce Bold"/>
                <a:ea typeface="Open Sauce Bold"/>
                <a:cs typeface="Open Sauce Bold"/>
                <a:sym typeface="Open Sauce Bold"/>
              </a:rPr>
              <a:t>VISIT BOOTH #41</a:t>
            </a:r>
          </a:p>
        </p:txBody>
      </p:sp>
      <p:pic>
        <p:nvPicPr>
          <p:cNvPr id="14" name="Picture 13" descr="A logo with a green and blue triangle&#10;&#10;Description automatically generated">
            <a:extLst>
              <a:ext uri="{FF2B5EF4-FFF2-40B4-BE49-F238E27FC236}">
                <a16:creationId xmlns:a16="http://schemas.microsoft.com/office/drawing/2014/main" id="{DD5D7649-EDB7-6137-DD65-0EA10CB86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5412" y="6650529"/>
            <a:ext cx="2471007" cy="2450959"/>
          </a:xfrm>
          <a:prstGeom prst="rect">
            <a:avLst/>
          </a:prstGeom>
        </p:spPr>
      </p:pic>
      <p:grpSp>
        <p:nvGrpSpPr>
          <p:cNvPr id="26" name="Group 25">
            <a:extLst>
              <a:ext uri="{FF2B5EF4-FFF2-40B4-BE49-F238E27FC236}">
                <a16:creationId xmlns:a16="http://schemas.microsoft.com/office/drawing/2014/main" id="{38796759-DBA9-648D-EFFB-4FFBE1EDCEF5}"/>
              </a:ext>
            </a:extLst>
          </p:cNvPr>
          <p:cNvGrpSpPr/>
          <p:nvPr/>
        </p:nvGrpSpPr>
        <p:grpSpPr>
          <a:xfrm>
            <a:off x="1516385" y="1971492"/>
            <a:ext cx="3729194" cy="5589025"/>
            <a:chOff x="933043" y="2161877"/>
            <a:chExt cx="3729194" cy="5589025"/>
          </a:xfrm>
        </p:grpSpPr>
        <p:sp>
          <p:nvSpPr>
            <p:cNvPr id="17" name="Rectangle: Rounded Corners 16">
              <a:extLst>
                <a:ext uri="{FF2B5EF4-FFF2-40B4-BE49-F238E27FC236}">
                  <a16:creationId xmlns:a16="http://schemas.microsoft.com/office/drawing/2014/main" id="{5719029C-D88E-BAF2-0A36-D89EFEFFB676}"/>
                </a:ext>
              </a:extLst>
            </p:cNvPr>
            <p:cNvSpPr/>
            <p:nvPr/>
          </p:nvSpPr>
          <p:spPr>
            <a:xfrm>
              <a:off x="933043" y="2161877"/>
              <a:ext cx="3729194" cy="5589025"/>
            </a:xfrm>
            <a:prstGeom prst="roundRect">
              <a:avLst/>
            </a:prstGeom>
            <a:solidFill>
              <a:srgbClr val="0D1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174B8C-D21A-395A-9B67-24964422337B}"/>
                </a:ext>
              </a:extLst>
            </p:cNvPr>
            <p:cNvSpPr txBox="1"/>
            <p:nvPr/>
          </p:nvSpPr>
          <p:spPr>
            <a:xfrm>
              <a:off x="933043" y="5900114"/>
              <a:ext cx="3729194" cy="1447769"/>
            </a:xfrm>
            <a:prstGeom prst="rect">
              <a:avLst/>
            </a:prstGeom>
            <a:noFill/>
          </p:spPr>
          <p:txBody>
            <a:bodyPr wrap="square">
              <a:spAutoFit/>
            </a:bodyPr>
            <a:lstStyle/>
            <a:p>
              <a:pPr algn="ctr" defTabSz="914400">
                <a:lnSpc>
                  <a:spcPct val="80000"/>
                </a:lnSpc>
                <a:spcBef>
                  <a:spcPct val="20000"/>
                </a:spcBef>
                <a:spcAft>
                  <a:spcPts val="600"/>
                </a:spcAft>
                <a:defRPr/>
              </a:pPr>
              <a:r>
                <a:rPr lang="en-US" sz="3200" dirty="0">
                  <a:solidFill>
                    <a:schemeClr val="bg1"/>
                  </a:solidFill>
                  <a:latin typeface="DINCond-Regular"/>
                </a:rPr>
                <a:t>Sunshine Brown</a:t>
              </a:r>
            </a:p>
            <a:p>
              <a:pPr algn="ctr" defTabSz="914400">
                <a:lnSpc>
                  <a:spcPct val="80000"/>
                </a:lnSpc>
                <a:spcBef>
                  <a:spcPct val="20000"/>
                </a:spcBef>
                <a:spcAft>
                  <a:spcPts val="600"/>
                </a:spcAft>
                <a:defRPr/>
              </a:pPr>
              <a:r>
                <a:rPr lang="en-US" sz="2800" dirty="0">
                  <a:solidFill>
                    <a:schemeClr val="bg1"/>
                  </a:solidFill>
                  <a:latin typeface="DINCond-Regular"/>
                </a:rPr>
                <a:t>(909) 993-2576</a:t>
              </a:r>
            </a:p>
            <a:p>
              <a:pPr algn="ctr" defTabSz="914400">
                <a:lnSpc>
                  <a:spcPct val="80000"/>
                </a:lnSpc>
                <a:spcBef>
                  <a:spcPct val="20000"/>
                </a:spcBef>
                <a:spcAft>
                  <a:spcPts val="600"/>
                </a:spcAft>
                <a:defRPr/>
              </a:pPr>
              <a:r>
                <a:rPr lang="en-US" sz="2400" dirty="0">
                  <a:solidFill>
                    <a:schemeClr val="bg1"/>
                  </a:solidFill>
                  <a:latin typeface="DINCond-Regular"/>
                </a:rPr>
                <a:t>sbrown@ascendps.com</a:t>
              </a:r>
            </a:p>
          </p:txBody>
        </p:sp>
        <p:pic>
          <p:nvPicPr>
            <p:cNvPr id="19" name="Picture 18" descr="A person smiling at the camera&#10;&#10;Description automatically generated">
              <a:extLst>
                <a:ext uri="{FF2B5EF4-FFF2-40B4-BE49-F238E27FC236}">
                  <a16:creationId xmlns:a16="http://schemas.microsoft.com/office/drawing/2014/main" id="{36E9F481-2F29-AA42-0E86-975AC125B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817" y="2289040"/>
              <a:ext cx="3393647" cy="3393647"/>
            </a:xfrm>
            <a:prstGeom prst="roundRect">
              <a:avLst/>
            </a:prstGeom>
          </p:spPr>
        </p:pic>
      </p:grpSp>
      <p:sp>
        <p:nvSpPr>
          <p:cNvPr id="20" name="TextBox 19">
            <a:extLst>
              <a:ext uri="{FF2B5EF4-FFF2-40B4-BE49-F238E27FC236}">
                <a16:creationId xmlns:a16="http://schemas.microsoft.com/office/drawing/2014/main" id="{3B981240-7D63-670E-359A-9D4B3A9BCC18}"/>
              </a:ext>
            </a:extLst>
          </p:cNvPr>
          <p:cNvSpPr txBox="1"/>
          <p:nvPr/>
        </p:nvSpPr>
        <p:spPr>
          <a:xfrm>
            <a:off x="5940163" y="2096375"/>
            <a:ext cx="9882353" cy="6319294"/>
          </a:xfrm>
          <a:prstGeom prst="rect">
            <a:avLst/>
          </a:prstGeom>
          <a:noFill/>
        </p:spPr>
        <p:txBody>
          <a:bodyPr wrap="square">
            <a:spAutoFit/>
          </a:bodyPr>
          <a:lstStyle/>
          <a:p>
            <a:pPr>
              <a:lnSpc>
                <a:spcPct val="80000"/>
              </a:lnSpc>
              <a:spcBef>
                <a:spcPct val="20000"/>
              </a:spcBef>
              <a:spcAft>
                <a:spcPts val="600"/>
              </a:spcAft>
              <a:defRPr/>
            </a:pPr>
            <a:r>
              <a:rPr lang="en-US" sz="3200" dirty="0">
                <a:solidFill>
                  <a:schemeClr val="tx2">
                    <a:lumMod val="75000"/>
                  </a:schemeClr>
                </a:solidFill>
                <a:latin typeface="DINCond-Regular"/>
              </a:rPr>
              <a:t>Ascend is one of the largest premier exclusive UKG partners in North America. </a:t>
            </a:r>
          </a:p>
          <a:p>
            <a:pPr>
              <a:lnSpc>
                <a:spcPct val="80000"/>
              </a:lnSpc>
              <a:spcBef>
                <a:spcPct val="20000"/>
              </a:spcBef>
              <a:spcAft>
                <a:spcPts val="600"/>
              </a:spcAft>
              <a:defRPr/>
            </a:pPr>
            <a:r>
              <a:rPr lang="en-US" sz="3200" b="0" i="0" dirty="0">
                <a:solidFill>
                  <a:schemeClr val="tx2">
                    <a:lumMod val="75000"/>
                  </a:schemeClr>
                </a:solidFill>
                <a:effectLst/>
                <a:latin typeface="DINCond-Regular"/>
              </a:rPr>
              <a:t>We offer comprehensive implementation services catering to both mid-market and enterprise organizations with a vast experience with tribal entities, healthcare, public sector and non-profit organizations. </a:t>
            </a:r>
          </a:p>
          <a:p>
            <a:pPr>
              <a:lnSpc>
                <a:spcPct val="80000"/>
              </a:lnSpc>
              <a:spcBef>
                <a:spcPct val="20000"/>
              </a:spcBef>
              <a:spcAft>
                <a:spcPts val="600"/>
              </a:spcAft>
              <a:defRPr/>
            </a:pPr>
            <a:r>
              <a:rPr lang="en-US" sz="3200" b="0" i="0" dirty="0">
                <a:solidFill>
                  <a:schemeClr val="tx2">
                    <a:lumMod val="75000"/>
                  </a:schemeClr>
                </a:solidFill>
                <a:effectLst/>
                <a:latin typeface="DINCond-Regular"/>
              </a:rPr>
              <a:t>With a focus on personalized service and a deep understanding of digital transformation, Ascend empowers businesses to fully leverage their technological investment. </a:t>
            </a:r>
          </a:p>
          <a:p>
            <a:pPr>
              <a:lnSpc>
                <a:spcPct val="80000"/>
              </a:lnSpc>
              <a:spcBef>
                <a:spcPct val="20000"/>
              </a:spcBef>
              <a:spcAft>
                <a:spcPts val="600"/>
              </a:spcAft>
              <a:defRPr/>
            </a:pPr>
            <a:r>
              <a:rPr lang="en-US" sz="3200" b="0" i="0" dirty="0">
                <a:solidFill>
                  <a:schemeClr val="tx2">
                    <a:lumMod val="75000"/>
                  </a:schemeClr>
                </a:solidFill>
                <a:effectLst/>
                <a:latin typeface="DINCond-Regular"/>
              </a:rPr>
              <a:t>Our talented team is dedicated to delivering exceptional value and ensuring a smooth and valuable experience for every customer.</a:t>
            </a:r>
            <a:endParaRPr lang="en-US" sz="2400" b="1" dirty="0">
              <a:solidFill>
                <a:schemeClr val="tx2">
                  <a:lumMod val="75000"/>
                </a:schemeClr>
              </a:solidFill>
              <a:latin typeface="DINCond-Regular"/>
            </a:endParaRPr>
          </a:p>
          <a:p>
            <a:pPr>
              <a:lnSpc>
                <a:spcPct val="80000"/>
              </a:lnSpc>
              <a:spcBef>
                <a:spcPct val="20000"/>
              </a:spcBef>
              <a:spcAft>
                <a:spcPts val="600"/>
              </a:spcAft>
              <a:defRPr/>
            </a:pPr>
            <a:endParaRPr lang="en-US" sz="3200" dirty="0">
              <a:solidFill>
                <a:srgbClr val="0D1E35"/>
              </a:solidFill>
              <a:latin typeface="DINCond-Regular"/>
            </a:endParaRPr>
          </a:p>
        </p:txBody>
      </p:sp>
      <p:pic>
        <p:nvPicPr>
          <p:cNvPr id="23" name="Picture 22" descr="A logo with text and numbers&#10;&#10;Description automatically generated">
            <a:extLst>
              <a:ext uri="{FF2B5EF4-FFF2-40B4-BE49-F238E27FC236}">
                <a16:creationId xmlns:a16="http://schemas.microsoft.com/office/drawing/2014/main" id="{ECEC5219-6ED9-8FF4-75AE-5934B2233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8920" y="7655779"/>
            <a:ext cx="1373127" cy="1373127"/>
          </a:xfrm>
          <a:prstGeom prst="rect">
            <a:avLst/>
          </a:prstGeom>
        </p:spPr>
      </p:pic>
      <p:pic>
        <p:nvPicPr>
          <p:cNvPr id="25" name="Picture 24" descr="A red and blue sign with white text&#10;&#10;Description automatically generated">
            <a:extLst>
              <a:ext uri="{FF2B5EF4-FFF2-40B4-BE49-F238E27FC236}">
                <a16:creationId xmlns:a16="http://schemas.microsoft.com/office/drawing/2014/main" id="{E2978F3E-6594-FAA1-4FBD-0B8929CFF5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222" y="7526998"/>
            <a:ext cx="1395410" cy="1973829"/>
          </a:xfrm>
          <a:prstGeom prst="rect">
            <a:avLst/>
          </a:prstGeom>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e428df2-60d6-4870-b930-624c2bcbccec">
      <Terms xmlns="http://schemas.microsoft.com/office/infopath/2007/PartnerControls"/>
    </lcf76f155ced4ddcb4097134ff3c332f>
    <TaxCatchAll xmlns="96a994bd-6b43-4e8a-809a-269bf31f39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9CFBF9A4886B4DAB255C43CB3DDC40" ma:contentTypeVersion="16" ma:contentTypeDescription="Create a new document." ma:contentTypeScope="" ma:versionID="2864256e43b8f015925833acd9fec90a">
  <xsd:schema xmlns:xsd="http://www.w3.org/2001/XMLSchema" xmlns:xs="http://www.w3.org/2001/XMLSchema" xmlns:p="http://schemas.microsoft.com/office/2006/metadata/properties" xmlns:ns2="ce428df2-60d6-4870-b930-624c2bcbccec" xmlns:ns3="96a994bd-6b43-4e8a-809a-269bf31f39de" targetNamespace="http://schemas.microsoft.com/office/2006/metadata/properties" ma:root="true" ma:fieldsID="55bc2337ce71659a73f499750fe88ec7" ns2:_="" ns3:_="">
    <xsd:import namespace="ce428df2-60d6-4870-b930-624c2bcbccec"/>
    <xsd:import namespace="96a994bd-6b43-4e8a-809a-269bf31f39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OCR" minOccurs="0"/>
                <xsd:element ref="ns2:lcf76f155ced4ddcb4097134ff3c332f" minOccurs="0"/>
                <xsd:element ref="ns3:TaxCatchAll"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28df2-60d6-4870-b930-624c2bcbcc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90c2bce-20c7-4fcd-bb44-7c0987d36c5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a994bd-6b43-4e8a-809a-269bf31f39d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1daa492-8b9f-4c78-8b85-a32ef906bb1b}" ma:internalName="TaxCatchAll" ma:showField="CatchAllData" ma:web="96a994bd-6b43-4e8a-809a-269bf31f39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F6D212-D5EF-4FF6-B73B-4580D35CD407}">
  <ds:schemaRefs>
    <ds:schemaRef ds:uri="http://schemas.openxmlformats.org/package/2006/metadata/core-properties"/>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ce428df2-60d6-4870-b930-624c2bcbccec"/>
    <ds:schemaRef ds:uri="http://www.w3.org/XML/1998/namespace"/>
    <ds:schemaRef ds:uri="96a994bd-6b43-4e8a-809a-269bf31f39de"/>
  </ds:schemaRefs>
</ds:datastoreItem>
</file>

<file path=customXml/itemProps2.xml><?xml version="1.0" encoding="utf-8"?>
<ds:datastoreItem xmlns:ds="http://schemas.openxmlformats.org/officeDocument/2006/customXml" ds:itemID="{CB15EC40-CCB5-4301-B98F-ACDF30B0EC80}">
  <ds:schemaRefs>
    <ds:schemaRef ds:uri="http://schemas.microsoft.com/sharepoint/v3/contenttype/forms"/>
  </ds:schemaRefs>
</ds:datastoreItem>
</file>

<file path=customXml/itemProps3.xml><?xml version="1.0" encoding="utf-8"?>
<ds:datastoreItem xmlns:ds="http://schemas.openxmlformats.org/officeDocument/2006/customXml" ds:itemID="{ADC3F95F-D929-4E35-95A9-49BB2D7DA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28df2-60d6-4870-b930-624c2bcbccec"/>
    <ds:schemaRef ds:uri="96a994bd-6b43-4e8a-809a-269bf31f3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1493</TotalTime>
  <Words>652</Words>
  <Application>Microsoft Office PowerPoint</Application>
  <PresentationFormat>Custom</PresentationFormat>
  <Paragraphs>96</Paragraphs>
  <Slides>9</Slides>
  <Notes>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9</vt:i4>
      </vt:variant>
    </vt:vector>
  </HeadingPairs>
  <TitlesOfParts>
    <vt:vector size="24" baseType="lpstr">
      <vt:lpstr>Wingdings 3</vt:lpstr>
      <vt:lpstr>Open Sauce Bold</vt:lpstr>
      <vt:lpstr>Aptos</vt:lpstr>
      <vt:lpstr>Arial</vt:lpstr>
      <vt:lpstr>AngsanaUPC</vt:lpstr>
      <vt:lpstr>Century Gothic</vt:lpstr>
      <vt:lpstr>Open Sauce</vt:lpstr>
      <vt:lpstr>Franklin Gothic Demi</vt:lpstr>
      <vt:lpstr>Wingdings</vt:lpstr>
      <vt:lpstr>Open Sauce Light</vt:lpstr>
      <vt:lpstr>DINCond-Regular</vt:lpstr>
      <vt:lpstr>Decotura ICG</vt:lpstr>
      <vt:lpstr>Calibri</vt:lpstr>
      <vt:lpstr>Office Theme</vt:lpstr>
      <vt:lpstr>Ion</vt:lpstr>
      <vt:lpstr>              28th Annual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Default Ascend</dc:title>
  <dc:creator>Sunshine Brown</dc:creator>
  <cp:lastModifiedBy>Janet Borland</cp:lastModifiedBy>
  <cp:revision>13</cp:revision>
  <dcterms:created xsi:type="dcterms:W3CDTF">2006-08-16T00:00:00Z</dcterms:created>
  <dcterms:modified xsi:type="dcterms:W3CDTF">2024-09-15T16:10:57Z</dcterms:modified>
  <dc:identifier>DAGJbuMcisI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0x0101003A9CFBF9A4886B4DAB255C43CB3DDC40</vt:lpwstr>
  </property>
  <property fmtid="{D5CDD505-2E9C-101B-9397-08002B2CF9AE}" pid="3" name="Order">
    <vt:r8>7600</vt:r8>
  </property>
  <property fmtid="{D5CDD505-2E9C-101B-9397-08002B2CF9AE}" pid="4" name="GUID">
    <vt:lpwstr>a4b21594-cbb1-427f-80ef-99c79aee553b</vt:lpwstr>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y fmtid="{D5CDD505-2E9C-101B-9397-08002B2CF9AE}" pid="11" name="MediaServiceImageTags">
    <vt:lpwstr/>
  </property>
</Properties>
</file>