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3" r:id="rId11"/>
    <p:sldMasterId id="2147483717" r:id="rId12"/>
    <p:sldMasterId id="2147483947" r:id="rId13"/>
    <p:sldMasterId id="2147483798" r:id="rId14"/>
    <p:sldMasterId id="2147484035" r:id="rId15"/>
    <p:sldMasterId id="2147484091" r:id="rId16"/>
    <p:sldMasterId id="2147484277" r:id="rId17"/>
    <p:sldMasterId id="2147484295" r:id="rId18"/>
    <p:sldMasterId id="2147484330" r:id="rId19"/>
    <p:sldMasterId id="2147484332" r:id="rId20"/>
    <p:sldMasterId id="2147484367" r:id="rId21"/>
    <p:sldMasterId id="2147484423" r:id="rId22"/>
    <p:sldMasterId id="2147484491" r:id="rId23"/>
  </p:sldMasterIdLst>
  <p:notesMasterIdLst>
    <p:notesMasterId r:id="rId62"/>
  </p:notesMasterIdLst>
  <p:sldIdLst>
    <p:sldId id="256" r:id="rId24"/>
    <p:sldId id="260" r:id="rId25"/>
    <p:sldId id="1000704" r:id="rId26"/>
    <p:sldId id="1000637" r:id="rId27"/>
    <p:sldId id="3553" r:id="rId28"/>
    <p:sldId id="2147385774" r:id="rId29"/>
    <p:sldId id="2147385738" r:id="rId30"/>
    <p:sldId id="1000778" r:id="rId31"/>
    <p:sldId id="3575" r:id="rId32"/>
    <p:sldId id="2147385771" r:id="rId33"/>
    <p:sldId id="2147385692" r:id="rId34"/>
    <p:sldId id="2147385772" r:id="rId35"/>
    <p:sldId id="2147385693" r:id="rId36"/>
    <p:sldId id="2147385775" r:id="rId37"/>
    <p:sldId id="2147385675" r:id="rId38"/>
    <p:sldId id="2147385688" r:id="rId39"/>
    <p:sldId id="2147385689" r:id="rId40"/>
    <p:sldId id="2147385726" r:id="rId41"/>
    <p:sldId id="2147385690" r:id="rId42"/>
    <p:sldId id="1000747" r:id="rId43"/>
    <p:sldId id="2147385636" r:id="rId44"/>
    <p:sldId id="1000615" r:id="rId45"/>
    <p:sldId id="1000614" r:id="rId46"/>
    <p:sldId id="1000613" r:id="rId47"/>
    <p:sldId id="1000635" r:id="rId48"/>
    <p:sldId id="2147385749" r:id="rId49"/>
    <p:sldId id="2147385670" r:id="rId50"/>
    <p:sldId id="2147385657" r:id="rId51"/>
    <p:sldId id="2147385769" r:id="rId52"/>
    <p:sldId id="2147385770" r:id="rId53"/>
    <p:sldId id="1000757" r:id="rId54"/>
    <p:sldId id="3327" r:id="rId55"/>
    <p:sldId id="2147385776" r:id="rId56"/>
    <p:sldId id="3645" r:id="rId57"/>
    <p:sldId id="1000681" r:id="rId58"/>
    <p:sldId id="1000683" r:id="rId59"/>
    <p:sldId id="2147385757" r:id="rId60"/>
    <p:sldId id="2147385638" r:id="rId61"/>
  </p:sldIdLst>
  <p:sldSz cx="12192000" cy="6858000"/>
  <p:notesSz cx="6858000" cy="9144000"/>
  <p:custDataLst>
    <p:custData r:id="rId1"/>
    <p:custData r:id="rId6"/>
    <p:custData r:id="rId3"/>
    <p:custData r:id="rId10"/>
    <p:custData r:id="rId2"/>
    <p:custData r:id="rId4"/>
    <p:custData r:id="rId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684071-6C74-A7D2-F60E-AFBA25F417F7}" name="Salazar, Liliana" initials="SL" userId="S::liliana.salazar@hubinternational.com::0543e356-77ca-49c6-9e9f-9c43f634a3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921"/>
    <a:srgbClr val="AC1534"/>
    <a:srgbClr val="263746"/>
    <a:srgbClr val="E3E3E3"/>
    <a:srgbClr val="0678D5"/>
    <a:srgbClr val="00AEEF"/>
    <a:srgbClr val="881414"/>
    <a:srgbClr val="0095DA"/>
    <a:srgbClr val="0061AF"/>
    <a:srgbClr val="293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3425" autoAdjust="0"/>
  </p:normalViewPr>
  <p:slideViewPr>
    <p:cSldViewPr snapToGrid="0">
      <p:cViewPr varScale="1">
        <p:scale>
          <a:sx n="98" d="100"/>
          <a:sy n="98" d="100"/>
        </p:scale>
        <p:origin x="103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6.xml"/><Relationship Id="rId29" Type="http://schemas.openxmlformats.org/officeDocument/2006/relationships/slide" Target="slides/slide6.xml"/><Relationship Id="rId11" Type="http://schemas.openxmlformats.org/officeDocument/2006/relationships/slideMaster" Target="slideMasters/slideMaster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38.xml"/><Relationship Id="rId19" Type="http://schemas.openxmlformats.org/officeDocument/2006/relationships/slideMaster" Target="slideMasters/slideMaster9.xml"/><Relationship Id="rId14" Type="http://schemas.openxmlformats.org/officeDocument/2006/relationships/slideMaster" Target="slideMasters/slideMaster4.xml"/><Relationship Id="rId22" Type="http://schemas.openxmlformats.org/officeDocument/2006/relationships/slideMaster" Target="slideMasters/slideMaster1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Master" Target="slideMasters/slideMaster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microsoft.com/office/2018/10/relationships/authors" Target="authors.xml"/><Relationship Id="rId20" Type="http://schemas.openxmlformats.org/officeDocument/2006/relationships/slideMaster" Target="slideMasters/slideMaster1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5.xml"/><Relationship Id="rId23" Type="http://schemas.openxmlformats.org/officeDocument/2006/relationships/slideMaster" Target="slideMasters/slideMaster1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customXml" Target="../customXml/item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3.xml"/><Relationship Id="rId18" Type="http://schemas.openxmlformats.org/officeDocument/2006/relationships/slideMaster" Target="slideMasters/slideMaster8.xml"/><Relationship Id="rId3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C860D3-DD36-4217-AAA7-1F142548E26C}" type="datetimeFigureOut">
              <a:rPr lang="en-US" smtClean="0"/>
              <a:t>9/7/2024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8A19F-B9D7-4AF0-BACC-B2EEAA448648}" type="slidenum">
              <a:rPr lang="en-US" smtClean="0"/>
              <a:t>‹#›</a:t>
            </a:fld>
            <a:endParaRPr lang="en-US"/>
          </a:p>
        </p:txBody>
      </p:sp>
    </p:spTree>
    <p:extLst>
      <p:ext uri="{BB962C8B-B14F-4D97-AF65-F5344CB8AC3E}">
        <p14:creationId xmlns:p14="http://schemas.microsoft.com/office/powerpoint/2010/main" val="117749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tr.cfo.dc.gov/sites/default/files/dc/sites/otr/publication/attachments/FAQ%20reporting%20SRP%20Update.3.31.20.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D02898-78BC-E342-9BDD-1113C00BAD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00445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16</a:t>
            </a:fld>
            <a:endParaRPr lang="en-US"/>
          </a:p>
        </p:txBody>
      </p:sp>
    </p:spTree>
    <p:extLst>
      <p:ext uri="{BB962C8B-B14F-4D97-AF65-F5344CB8AC3E}">
        <p14:creationId xmlns:p14="http://schemas.microsoft.com/office/powerpoint/2010/main" val="176809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17</a:t>
            </a:fld>
            <a:endParaRPr lang="en-US"/>
          </a:p>
        </p:txBody>
      </p:sp>
    </p:spTree>
    <p:extLst>
      <p:ext uri="{BB962C8B-B14F-4D97-AF65-F5344CB8AC3E}">
        <p14:creationId xmlns:p14="http://schemas.microsoft.com/office/powerpoint/2010/main" val="395675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20</a:t>
            </a:fld>
            <a:endParaRPr lang="en-US"/>
          </a:p>
        </p:txBody>
      </p:sp>
    </p:spTree>
    <p:extLst>
      <p:ext uri="{BB962C8B-B14F-4D97-AF65-F5344CB8AC3E}">
        <p14:creationId xmlns:p14="http://schemas.microsoft.com/office/powerpoint/2010/main" val="157134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3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general bi-partisan support in Congress for dealing with surprise billing</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was part of the Consolidated Appropriations Act of 2020 and signed into law in December of 2020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would likely occur in a situation when a patient did not have the option to choose to use an in-network provider, think car crash and emergency surgery just to name 1 situation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40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general bi-partisan support in Congress for dealing with surprise billing</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was part of the Consolidated Appropriations Act of 2020 and signed into law in December of 2020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would likely occur in a situation when a patient did not have the option to choose to use an in-network provider, think car crash and emergency surgery just to name 1 situation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31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of Columbia - </a:t>
            </a:r>
            <a:r>
              <a:rPr lang="en-US" b="0" i="0" dirty="0">
                <a:solidFill>
                  <a:srgbClr val="444444"/>
                </a:solidFill>
                <a:effectLst/>
                <a:latin typeface="Roboto-Regular"/>
              </a:rPr>
              <a:t>30 days after the IRS deadline for submitting 1095-B or 1095-C forms, </a:t>
            </a:r>
            <a:r>
              <a:rPr lang="en-US" b="1" i="0" dirty="0">
                <a:solidFill>
                  <a:srgbClr val="444444"/>
                </a:solidFill>
                <a:effectLst/>
                <a:latin typeface="Roboto-Regular"/>
              </a:rPr>
              <a:t>including any extensions granted by the IRS. For tax year 2020, information returns (Form 1095-B or Form 1095-C) will be due to OTR on April 30, 2021.</a:t>
            </a:r>
            <a:r>
              <a:rPr lang="en-US" dirty="0">
                <a:hlinkClick r:id="rId3"/>
              </a:rPr>
              <a:t> FAQ reporting SRP Update.3.31.20.pdf (dc.gov)</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47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CC</a:t>
            </a:r>
          </a:p>
        </p:txBody>
      </p:sp>
      <p:sp>
        <p:nvSpPr>
          <p:cNvPr id="4" name="Slide Number Placeholder 3"/>
          <p:cNvSpPr>
            <a:spLocks noGrp="1"/>
          </p:cNvSpPr>
          <p:nvPr>
            <p:ph type="sldNum" sz="quarter" idx="5"/>
          </p:nvPr>
        </p:nvSpPr>
        <p:spPr/>
        <p:txBody>
          <a:bodyPr/>
          <a:lstStyle/>
          <a:p>
            <a:fld id="{11C8A19F-B9D7-4AF0-BACC-B2EEAA448648}" type="slidenum">
              <a:rPr lang="en-US" smtClean="0"/>
              <a:t>25</a:t>
            </a:fld>
            <a:endParaRPr lang="en-US"/>
          </a:p>
        </p:txBody>
      </p:sp>
    </p:spTree>
    <p:extLst>
      <p:ext uri="{BB962C8B-B14F-4D97-AF65-F5344CB8AC3E}">
        <p14:creationId xmlns:p14="http://schemas.microsoft.com/office/powerpoint/2010/main" val="281135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88586-B896-D708-BBDD-FA73F5176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6E45E-60FA-6103-21E0-DEDAAD1E2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6C9B0-3FD0-8363-46D0-AB4BA45F09E9}"/>
              </a:ext>
            </a:extLst>
          </p:cNvPr>
          <p:cNvSpPr>
            <a:spLocks noGrp="1"/>
          </p:cNvSpPr>
          <p:nvPr>
            <p:ph type="body" idx="1"/>
          </p:nvPr>
        </p:nvSpPr>
        <p:spPr/>
        <p:txBody>
          <a:bodyPr/>
          <a:lstStyle/>
          <a:p>
            <a:r>
              <a:rPr lang="en-US" dirty="0"/>
              <a:t>In addition to the DOL, FAQs indicate that it may be required for plans to disclose this report in connection with an appeal of a denied claim.</a:t>
            </a:r>
          </a:p>
          <a:p>
            <a:pPr algn="l"/>
            <a:r>
              <a:rPr lang="en-US" sz="1800" b="0" i="0" dirty="0">
                <a:solidFill>
                  <a:srgbClr val="212121"/>
                </a:solidFill>
                <a:effectLst/>
              </a:rPr>
              <a:t>EBSA has primary enforcement jurisdiction over MHPAEA for approximately 2.5 million private, employment-based group health plans covering roughly 133 million Americans. </a:t>
            </a:r>
          </a:p>
          <a:p>
            <a:pPr algn="l"/>
            <a:r>
              <a:rPr lang="en-US" sz="1800" dirty="0">
                <a:solidFill>
                  <a:srgbClr val="212121"/>
                </a:solidFill>
              </a:rPr>
              <a:t>EBSA has 1 investigator for every 7,700 health plans</a:t>
            </a:r>
          </a:p>
          <a:p>
            <a:r>
              <a:rPr lang="en-US" sz="1800" b="0" i="0" dirty="0">
                <a:solidFill>
                  <a:srgbClr val="212121"/>
                </a:solidFill>
                <a:effectLst/>
              </a:rPr>
              <a:t>EBSA is currently devoting nearly 25% of its enforcement program to work focusing on MHPAEA NQTLs. </a:t>
            </a:r>
          </a:p>
          <a:p>
            <a:pPr lvl="1"/>
            <a:r>
              <a:rPr lang="en-US" sz="1800" b="0" i="0" dirty="0">
                <a:solidFill>
                  <a:srgbClr val="212121"/>
                </a:solidFill>
                <a:effectLst/>
              </a:rPr>
              <a:t>Recent increase of over 30 investigators and technical experts. </a:t>
            </a:r>
          </a:p>
          <a:p>
            <a:pPr lvl="1" fontAlgn="t">
              <a:buFont typeface="Arial" panose="020B0604020202020204" pitchFamily="34" charset="0"/>
              <a:buChar char="•"/>
            </a:pPr>
            <a:r>
              <a:rPr lang="en-US" sz="1800" b="0" i="0" dirty="0">
                <a:solidFill>
                  <a:srgbClr val="212121"/>
                </a:solidFill>
                <a:effectLst/>
              </a:rPr>
              <a:t>increased staff specialization, including by shifting personnel to full-time work on the NQTL Task Force discussed below;</a:t>
            </a:r>
          </a:p>
          <a:p>
            <a:pPr lvl="1" fontAlgn="t">
              <a:buFont typeface="Arial" panose="020B0604020202020204" pitchFamily="34" charset="0"/>
              <a:buChar char="•"/>
            </a:pPr>
            <a:r>
              <a:rPr lang="en-US" sz="1800" b="0" i="0" dirty="0">
                <a:solidFill>
                  <a:srgbClr val="212121"/>
                </a:solidFill>
                <a:effectLst/>
              </a:rPr>
              <a:t>developed new investigative tools for MHPAEA investigations; and</a:t>
            </a:r>
          </a:p>
          <a:p>
            <a:pPr lvl="1" fontAlgn="t">
              <a:buFont typeface="Arial" panose="020B0604020202020204" pitchFamily="34" charset="0"/>
              <a:buChar char="•"/>
            </a:pPr>
            <a:r>
              <a:rPr lang="en-US" sz="1800" b="0" i="0" dirty="0">
                <a:solidFill>
                  <a:srgbClr val="212121"/>
                </a:solidFill>
                <a:effectLst/>
              </a:rPr>
              <a:t>hired and consulted with subject matter experts on MH/SUD diagnoses, common treatment modalities and related review processes, and certain types of NQTLs.</a:t>
            </a:r>
          </a:p>
          <a:p>
            <a:pPr algn="l"/>
            <a:r>
              <a:rPr lang="en-US" sz="1800" b="0" i="0" dirty="0">
                <a:solidFill>
                  <a:srgbClr val="212121"/>
                </a:solidFill>
                <a:effectLst/>
              </a:rPr>
              <a:t>EBSA established a dedicated MHPAEA NQTL Task Force that continues to coordinate EBSA's NQTL enforcement activity (includes investigators, health policy experts, technical experts from EBSA's regional and national offices, and attorneys from DOL's Office of the Solicitor)</a:t>
            </a:r>
          </a:p>
          <a:p>
            <a:endParaRPr lang="en-US" dirty="0"/>
          </a:p>
        </p:txBody>
      </p:sp>
      <p:sp>
        <p:nvSpPr>
          <p:cNvPr id="4" name="Slide Number Placeholder 3">
            <a:extLst>
              <a:ext uri="{FF2B5EF4-FFF2-40B4-BE49-F238E27FC236}">
                <a16:creationId xmlns:a16="http://schemas.microsoft.com/office/drawing/2014/main" id="{C58DFE08-847D-D2CD-8396-C1C4D08DD1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319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5AB1-0B8B-03B6-89B7-6E7A7C928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9CF53-6533-B1DA-5F7A-D05C217D2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1BD1C-EB1E-34A8-2093-7CB1E7B02D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1B5C5-DE55-2D78-6AFA-880DA3A8EB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1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63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5AB1-0B8B-03B6-89B7-6E7A7C928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9CF53-6533-B1DA-5F7A-D05C217D2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1BD1C-EB1E-34A8-2093-7CB1E7B02D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1B5C5-DE55-2D78-6AFA-880DA3A8EB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043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31</a:t>
            </a:fld>
            <a:endParaRPr lang="en-US" dirty="0"/>
          </a:p>
        </p:txBody>
      </p:sp>
    </p:spTree>
    <p:extLst>
      <p:ext uri="{BB962C8B-B14F-4D97-AF65-F5344CB8AC3E}">
        <p14:creationId xmlns:p14="http://schemas.microsoft.com/office/powerpoint/2010/main" val="2072639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32</a:t>
            </a:fld>
            <a:endParaRPr lang="en-US" dirty="0"/>
          </a:p>
        </p:txBody>
      </p:sp>
    </p:spTree>
    <p:extLst>
      <p:ext uri="{BB962C8B-B14F-4D97-AF65-F5344CB8AC3E}">
        <p14:creationId xmlns:p14="http://schemas.microsoft.com/office/powerpoint/2010/main" val="424480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general bi-partisan support in Congress for dealing with surprise billing</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was part of the Consolidated Appropriations Act of 2020 and signed into law in December of 2020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would likely occur in a situation when a patient did not have the option to choose to use an in-network provider, think car crash and emergency surgery just to name 1 situation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2413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was general bi-partisan support in Congress for dealing with surprise billing</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was part of the Consolidated Appropriations Act of 2020 and signed into law in December of 2020 </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would likely occur in a situation when a patient did not have the option to choose to use an in-network provider, think car crash and emergency surgery just to name 1 situation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14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8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4</a:t>
            </a:fld>
            <a:endParaRPr lang="en-US"/>
          </a:p>
        </p:txBody>
      </p:sp>
    </p:spTree>
    <p:extLst>
      <p:ext uri="{BB962C8B-B14F-4D97-AF65-F5344CB8AC3E}">
        <p14:creationId xmlns:p14="http://schemas.microsoft.com/office/powerpoint/2010/main" val="90440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5</a:t>
            </a:fld>
            <a:endParaRPr lang="en-US"/>
          </a:p>
        </p:txBody>
      </p:sp>
    </p:spTree>
    <p:extLst>
      <p:ext uri="{BB962C8B-B14F-4D97-AF65-F5344CB8AC3E}">
        <p14:creationId xmlns:p14="http://schemas.microsoft.com/office/powerpoint/2010/main" val="395768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BF327-26D5-3848-9814-7B21729290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06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Aft>
                <a:spcPts val="634"/>
              </a:spcAf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8A19F-B9D7-4AF0-BACC-B2EEAA4486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02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10</a:t>
            </a:fld>
            <a:endParaRPr lang="en-US"/>
          </a:p>
        </p:txBody>
      </p:sp>
    </p:spTree>
    <p:extLst>
      <p:ext uri="{BB962C8B-B14F-4D97-AF65-F5344CB8AC3E}">
        <p14:creationId xmlns:p14="http://schemas.microsoft.com/office/powerpoint/2010/main" val="155994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12</a:t>
            </a:fld>
            <a:endParaRPr lang="en-US"/>
          </a:p>
        </p:txBody>
      </p:sp>
    </p:spTree>
    <p:extLst>
      <p:ext uri="{BB962C8B-B14F-4D97-AF65-F5344CB8AC3E}">
        <p14:creationId xmlns:p14="http://schemas.microsoft.com/office/powerpoint/2010/main" val="347630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A19F-B9D7-4AF0-BACC-B2EEAA448648}" type="slidenum">
              <a:rPr lang="en-US" smtClean="0"/>
              <a:t>15</a:t>
            </a:fld>
            <a:endParaRPr lang="en-US"/>
          </a:p>
        </p:txBody>
      </p:sp>
    </p:spTree>
    <p:extLst>
      <p:ext uri="{BB962C8B-B14F-4D97-AF65-F5344CB8AC3E}">
        <p14:creationId xmlns:p14="http://schemas.microsoft.com/office/powerpoint/2010/main" val="3715328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jpe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e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jpe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jpe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0.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3.jpeg"/><Relationship Id="rId1" Type="http://schemas.openxmlformats.org/officeDocument/2006/relationships/slideMaster" Target="../slideMasters/slideMaster10.xml"/><Relationship Id="rId4" Type="http://schemas.openxmlformats.org/officeDocument/2006/relationships/image" Target="../media/image3.emf"/></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jpe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e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jpe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jpe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0.jpe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2.jpe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7.jpe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3.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20 Legal Update 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91580C-C3C7-D705-C5BA-966B2DBCEE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7A4CD555-2A72-5C4C-A63C-AEDEFEDB7B99}"/>
              </a:ext>
            </a:extLst>
          </p:cNvPr>
          <p:cNvSpPr/>
          <p:nvPr userDrawn="1"/>
        </p:nvSpPr>
        <p:spPr>
          <a:xfrm>
            <a:off x="0" y="0"/>
            <a:ext cx="12192000" cy="6858000"/>
          </a:xfrm>
          <a:prstGeom prst="rect">
            <a:avLst/>
          </a:prstGeom>
          <a:gradFill>
            <a:gsLst>
              <a:gs pos="24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8" name="Picture 7">
            <a:extLst>
              <a:ext uri="{FF2B5EF4-FFF2-40B4-BE49-F238E27FC236}">
                <a16:creationId xmlns:a16="http://schemas.microsoft.com/office/drawing/2014/main" id="{98B8AEFA-46E1-CC02-72DA-08B1FA83B1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7" name="Footer Placeholder 9">
            <a:extLst>
              <a:ext uri="{FF2B5EF4-FFF2-40B4-BE49-F238E27FC236}">
                <a16:creationId xmlns:a16="http://schemas.microsoft.com/office/drawing/2014/main" id="{80093725-1ED2-03F3-E787-AB5E49283144}"/>
              </a:ext>
            </a:extLst>
          </p:cNvPr>
          <p:cNvSpPr txBox="1">
            <a:spLocks/>
          </p:cNvSpPr>
          <p:nvPr userDrawn="1"/>
        </p:nvSpPr>
        <p:spPr>
          <a:xfrm>
            <a:off x="540395" y="6344300"/>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362478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spTree>
    <p:extLst>
      <p:ext uri="{BB962C8B-B14F-4D97-AF65-F5344CB8AC3E}">
        <p14:creationId xmlns:p14="http://schemas.microsoft.com/office/powerpoint/2010/main" val="1617432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8393521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437957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9942136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424595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a:t>Individual title can go here.</a:t>
            </a: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latin typeface="Arial" panose="020B0604020202020204" pitchFamily="34" charset="0"/>
                <a:cs typeface="Arial" panose="020B0604020202020204" pitchFamily="34" charset="0"/>
              </a:rPr>
              <a:t>© </a:t>
            </a:r>
            <a:r>
              <a:rPr lang="en-US" sz="800" b="0" i="0">
                <a:solidFill>
                  <a:schemeClr val="bg2"/>
                </a:solidFill>
                <a:latin typeface="Arial" panose="020B0604020202020204" pitchFamily="34" charset="0"/>
                <a:cs typeface="Arial" panose="020B0604020202020204" pitchFamily="34" charset="0"/>
              </a:rPr>
              <a:t>2024</a:t>
            </a:r>
            <a:r>
              <a:rPr lang="en-US" sz="800" b="0" i="0">
                <a:solidFill>
                  <a:schemeClr val="bg1"/>
                </a:solidFill>
                <a:latin typeface="Arial" panose="020B0604020202020204" pitchFamily="34" charset="0"/>
                <a:cs typeface="Arial" panose="020B0604020202020204" pitchFamily="34" charset="0"/>
              </a:rPr>
              <a:t>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chemeClr val="bg2"/>
                </a:solidFill>
                <a:latin typeface="Arial" panose="020B0604020202020204" pitchFamily="34" charset="0"/>
                <a:cs typeface="Arial" panose="020B0604020202020204" pitchFamily="34" charset="0"/>
              </a:rPr>
              <a:pPr/>
              <a:t>‹#›</a:t>
            </a:fld>
            <a:endParaRPr lang="en-US" sz="800" b="1" i="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54364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9593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D714E-3AAB-A44E-B842-58FA1D691582}"/>
              </a:ext>
            </a:extLst>
          </p:cNvPr>
          <p:cNvSpPr/>
          <p:nvPr userDrawn="1"/>
        </p:nvSpPr>
        <p:spPr>
          <a:xfrm>
            <a:off x="0" y="-3629"/>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6738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D9D9D9"/>
                </a:solidFill>
                <a:latin typeface="Arial" panose="020B0604020202020204" pitchFamily="34" charset="0"/>
                <a:cs typeface="Arial" panose="020B0604020202020204" pitchFamily="34" charset="0"/>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chemeClr val="bg2"/>
                </a:solidFill>
                <a:latin typeface="Arial" panose="020B0604020202020204" pitchFamily="34" charset="0"/>
                <a:cs typeface="Arial" panose="020B0604020202020204" pitchFamily="34" charset="0"/>
              </a:rPr>
              <a:pPr/>
              <a:t>‹#›</a:t>
            </a:fld>
            <a:endParaRPr lang="en-US" sz="800" b="1" i="0">
              <a:solidFill>
                <a:schemeClr val="bg2"/>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90756593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180242173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Slide cobranded">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pic>
        <p:nvPicPr>
          <p:cNvPr id="9" name="Picture 8">
            <a:extLst>
              <a:ext uri="{FF2B5EF4-FFF2-40B4-BE49-F238E27FC236}">
                <a16:creationId xmlns:a16="http://schemas.microsoft.com/office/drawing/2014/main" id="{A6A298FE-2102-3F47-9195-32DEC54A20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sp>
        <p:nvSpPr>
          <p:cNvPr id="10" name="Picture Placeholder 6">
            <a:extLst>
              <a:ext uri="{FF2B5EF4-FFF2-40B4-BE49-F238E27FC236}">
                <a16:creationId xmlns:a16="http://schemas.microsoft.com/office/drawing/2014/main" id="{138C9C44-B0DB-2A41-A708-6A10206E5AA5}"/>
              </a:ext>
            </a:extLst>
          </p:cNvPr>
          <p:cNvSpPr>
            <a:spLocks noGrp="1"/>
          </p:cNvSpPr>
          <p:nvPr>
            <p:ph type="pic" sz="quarter" idx="13"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INSERT LOGO HERE</a:t>
            </a:r>
          </a:p>
        </p:txBody>
      </p:sp>
      <p:cxnSp>
        <p:nvCxnSpPr>
          <p:cNvPr id="11" name="Straight Connector 10">
            <a:extLst>
              <a:ext uri="{FF2B5EF4-FFF2-40B4-BE49-F238E27FC236}">
                <a16:creationId xmlns:a16="http://schemas.microsoft.com/office/drawing/2014/main" id="{98B0F43B-E86D-AB4F-B956-C869B8BFDAA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02956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2024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99296683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Presenter Slide">
    <p:spTree>
      <p:nvGrpSpPr>
        <p:cNvPr id="1" name=""/>
        <p:cNvGrpSpPr/>
        <p:nvPr/>
      </p:nvGrpSpPr>
      <p:grpSpPr>
        <a:xfrm>
          <a:off x="0" y="0"/>
          <a:ext cx="0" cy="0"/>
          <a:chOff x="0" y="0"/>
          <a:chExt cx="0" cy="0"/>
        </a:xfrm>
      </p:grpSpPr>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EAA490-3BB5-59F6-52EB-1FF6B8439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43">
            <a:extLst>
              <a:ext uri="{FF2B5EF4-FFF2-40B4-BE49-F238E27FC236}">
                <a16:creationId xmlns:a16="http://schemas.microsoft.com/office/drawing/2014/main" id="{A9349C58-B50A-B0B6-7586-7F0E5F8355AF}"/>
              </a:ext>
            </a:extLst>
          </p:cNvPr>
          <p:cNvSpPr>
            <a:spLocks noGrp="1" noChangeAspect="1"/>
          </p:cNvSpPr>
          <p:nvPr>
            <p:ph type="pic" sz="quarter" idx="14" hasCustomPrompt="1"/>
          </p:nvPr>
        </p:nvSpPr>
        <p:spPr>
          <a:xfrm>
            <a:off x="1480930" y="2102126"/>
            <a:ext cx="2653748" cy="2653748"/>
          </a:xfrm>
          <a:prstGeom prst="ellipse">
            <a:avLst/>
          </a:prstGeom>
          <a:gradFill flip="none" rotWithShape="1">
            <a:gsLst>
              <a:gs pos="0">
                <a:srgbClr val="E3E3E3"/>
              </a:gs>
              <a:gs pos="0">
                <a:srgbClr val="E3E3E3"/>
              </a:gs>
              <a:gs pos="99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71199827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70405490-8C0A-495B-81B4-7C5CA49C4B2C}"/>
              </a:ext>
            </a:extLst>
          </p:cNvPr>
          <p:cNvSpPr/>
          <p:nvPr userDrawn="1"/>
        </p:nvSpPr>
        <p:spPr>
          <a:xfrm>
            <a:off x="-3048" y="-1"/>
            <a:ext cx="12192000" cy="6858001"/>
          </a:xfrm>
          <a:prstGeom prst="rect">
            <a:avLst/>
          </a:prstGeom>
          <a:solidFill>
            <a:srgbClr val="26374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1447B6-409C-429C-9CFF-6201B1B219A5}"/>
              </a:ext>
            </a:extLst>
          </p:cNvPr>
          <p:cNvSpPr/>
          <p:nvPr userDrawn="1"/>
        </p:nvSpPr>
        <p:spPr>
          <a:xfrm>
            <a:off x="0" y="359847"/>
            <a:ext cx="7335078" cy="6154615"/>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Tree>
    <p:extLst>
      <p:ext uri="{BB962C8B-B14F-4D97-AF65-F5344CB8AC3E}">
        <p14:creationId xmlns:p14="http://schemas.microsoft.com/office/powerpoint/2010/main" val="3911459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2763" y="-803"/>
            <a:ext cx="7669237"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D5E314F0-98C1-4A6D-0910-B5ABB47E0045}"/>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F223F999-5DFF-BEFF-53EE-7B8E7192BBD8}"/>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2E6D5AAA-45D5-3504-F0D8-C83BB92A2170}"/>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CFE33637-B271-B69B-226A-DF36033E9E21}"/>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06189414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1" y="-803"/>
            <a:ext cx="8153400"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60ED6A2F-FAF0-1BCB-9F4E-85E137E34A49}"/>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00F3BD06-24ED-DDE6-9839-0AAD2EC157F4}"/>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EF62BB66-6CA1-B788-527A-BA51F6DF9EF9}"/>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D6FF74D0-1D4D-E186-ED7C-A719E565F328}"/>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92497717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629184" y="2949"/>
            <a:ext cx="10299413" cy="685505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3" name="Straight Connector 2">
            <a:extLst>
              <a:ext uri="{FF2B5EF4-FFF2-40B4-BE49-F238E27FC236}">
                <a16:creationId xmlns:a16="http://schemas.microsoft.com/office/drawing/2014/main" id="{F065DED8-56A8-E178-1D4B-F352F385E401}"/>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7" name="Straight Connector 6">
            <a:extLst>
              <a:ext uri="{FF2B5EF4-FFF2-40B4-BE49-F238E27FC236}">
                <a16:creationId xmlns:a16="http://schemas.microsoft.com/office/drawing/2014/main" id="{C31BD88A-00B7-5C38-E469-2F21CF33D7E5}"/>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8" name="Slide Number Placeholder 10">
            <a:extLst>
              <a:ext uri="{FF2B5EF4-FFF2-40B4-BE49-F238E27FC236}">
                <a16:creationId xmlns:a16="http://schemas.microsoft.com/office/drawing/2014/main" id="{AA61ABFB-60A6-DBD2-7615-71734C149ABF}"/>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9" name="Footer Placeholder 9">
            <a:extLst>
              <a:ext uri="{FF2B5EF4-FFF2-40B4-BE49-F238E27FC236}">
                <a16:creationId xmlns:a16="http://schemas.microsoft.com/office/drawing/2014/main" id="{DB46DF18-45DD-4397-4B9D-B81852A27E27}"/>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89433241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058230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QnA_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2750444" y="2070270"/>
            <a:ext cx="7027222" cy="2604675"/>
          </a:xfrm>
        </p:spPr>
        <p:txBody>
          <a:bodyPr anchor="ctr">
            <a:noAutofit/>
          </a:bodyPr>
          <a:lstStyle>
            <a:lvl1pPr marL="0" indent="0" algn="ctr">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689016525"/>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32278885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Legal Update 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4C537-3DC2-CF98-E2C1-51B2E640DA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A644B879-EE4F-DBF5-CFA7-71A8E55E516F}"/>
              </a:ext>
            </a:extLst>
          </p:cNvPr>
          <p:cNvSpPr/>
          <p:nvPr userDrawn="1"/>
        </p:nvSpPr>
        <p:spPr>
          <a:xfrm>
            <a:off x="0" y="0"/>
            <a:ext cx="12192000" cy="6858000"/>
          </a:xfrm>
          <a:prstGeom prst="rect">
            <a:avLst/>
          </a:prstGeom>
          <a:gradFill>
            <a:gsLst>
              <a:gs pos="24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540395" y="6344300"/>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 Limited.</a:t>
            </a:r>
          </a:p>
        </p:txBody>
      </p:sp>
      <p:pic>
        <p:nvPicPr>
          <p:cNvPr id="5" name="Picture 4">
            <a:extLst>
              <a:ext uri="{FF2B5EF4-FFF2-40B4-BE49-F238E27FC236}">
                <a16:creationId xmlns:a16="http://schemas.microsoft.com/office/drawing/2014/main" id="{01866DDA-CC76-5A0A-067A-D7131056914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Tree>
    <p:extLst>
      <p:ext uri="{BB962C8B-B14F-4D97-AF65-F5344CB8AC3E}">
        <p14:creationId xmlns:p14="http://schemas.microsoft.com/office/powerpoint/2010/main" val="42213593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E97772-39F2-A449-9677-E60BAC67EF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6" name="Rectangle 15">
            <a:extLst>
              <a:ext uri="{FF2B5EF4-FFF2-40B4-BE49-F238E27FC236}">
                <a16:creationId xmlns:a16="http://schemas.microsoft.com/office/drawing/2014/main" id="{D3B0D58D-6CFE-CC41-B133-B049A39D1C8B}"/>
              </a:ext>
            </a:extLst>
          </p:cNvPr>
          <p:cNvSpPr/>
          <p:nvPr userDrawn="1"/>
        </p:nvSpPr>
        <p:spPr>
          <a:xfrm>
            <a:off x="-17157" y="-10823"/>
            <a:ext cx="12209157" cy="6892709"/>
          </a:xfrm>
          <a:prstGeom prst="rect">
            <a:avLst/>
          </a:prstGeom>
          <a:gradFill>
            <a:gsLst>
              <a:gs pos="0">
                <a:srgbClr val="263746">
                  <a:lumMod val="69000"/>
                </a:srgbClr>
              </a:gs>
              <a:gs pos="89000">
                <a:srgbClr val="263746">
                  <a:alpha val="0"/>
                  <a:lumMod val="99987"/>
                  <a:lumOff val="1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5F52AAE-EFBE-2842-86FC-7C02FF66BB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2799" y="-8239"/>
            <a:ext cx="8543544" cy="6890125"/>
          </a:xfrm>
          <a:prstGeom prst="rect">
            <a:avLst/>
          </a:prstGeom>
        </p:spPr>
      </p:pic>
      <p:sp>
        <p:nvSpPr>
          <p:cNvPr id="17" name="Footer Placeholder 9"/>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400653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a:t>
            </a:r>
            <a:br>
              <a:rPr lang="en-US" dirty="0"/>
            </a:br>
            <a:r>
              <a:rPr lang="en-US" dirty="0"/>
              <a:t>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02439451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0" name="Picture 9" descr="A picture containing person, person, window&#10;&#10;Description automatically generated">
            <a:extLst>
              <a:ext uri="{FF2B5EF4-FFF2-40B4-BE49-F238E27FC236}">
                <a16:creationId xmlns:a16="http://schemas.microsoft.com/office/drawing/2014/main" id="{A52DF269-30A0-9A4B-9C99-93FA96F3F5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0"/>
            <a:ext cx="12191999" cy="6858000"/>
          </a:xfrm>
          <a:prstGeom prst="rect">
            <a:avLst/>
          </a:prstGeom>
        </p:spPr>
      </p:pic>
      <p:sp>
        <p:nvSpPr>
          <p:cNvPr id="18" name="Rectangle 17">
            <a:extLst>
              <a:ext uri="{FF2B5EF4-FFF2-40B4-BE49-F238E27FC236}">
                <a16:creationId xmlns:a16="http://schemas.microsoft.com/office/drawing/2014/main" id="{018A7DC0-7965-DB46-B980-9E4CA3EF344A}"/>
              </a:ext>
            </a:extLst>
          </p:cNvPr>
          <p:cNvSpPr/>
          <p:nvPr userDrawn="1"/>
        </p:nvSpPr>
        <p:spPr>
          <a:xfrm>
            <a:off x="-11875" y="-8239"/>
            <a:ext cx="12196095" cy="6892709"/>
          </a:xfrm>
          <a:prstGeom prst="rect">
            <a:avLst/>
          </a:prstGeom>
          <a:gradFill>
            <a:gsLst>
              <a:gs pos="0">
                <a:srgbClr val="263746">
                  <a:lumMod val="70127"/>
                </a:srgbClr>
              </a:gs>
              <a:gs pos="83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0F00819-98A5-1B40-9793-7C6EC0D2E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9">
            <a:extLst>
              <a:ext uri="{FF2B5EF4-FFF2-40B4-BE49-F238E27FC236}">
                <a16:creationId xmlns:a16="http://schemas.microsoft.com/office/drawing/2014/main" id="{F2E8165F-E896-9840-9245-4989236B1CEB}"/>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6933302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23" name="Picture 22" descr="A picture containing person, window&#10;&#10;Description automatically generated">
            <a:extLst>
              <a:ext uri="{FF2B5EF4-FFF2-40B4-BE49-F238E27FC236}">
                <a16:creationId xmlns:a16="http://schemas.microsoft.com/office/drawing/2014/main" id="{397C723C-2E92-284B-8A95-11214AA12C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0"/>
            <a:ext cx="12192004" cy="6858000"/>
          </a:xfrm>
          <a:prstGeom prst="rect">
            <a:avLst/>
          </a:prstGeom>
        </p:spPr>
      </p:pic>
      <p:sp>
        <p:nvSpPr>
          <p:cNvPr id="22" name="Rectangle 21"/>
          <p:cNvSpPr/>
          <p:nvPr userDrawn="1"/>
        </p:nvSpPr>
        <p:spPr>
          <a:xfrm>
            <a:off x="-17157" y="-10823"/>
            <a:ext cx="12209157" cy="6892709"/>
          </a:xfrm>
          <a:prstGeom prst="rect">
            <a:avLst/>
          </a:prstGeom>
          <a:gradFill>
            <a:gsLst>
              <a:gs pos="45000">
                <a:schemeClr val="tx1">
                  <a:alpha val="84510"/>
                </a:schemeClr>
              </a:gs>
              <a:gs pos="0">
                <a:srgbClr val="263746">
                  <a:lumMod val="70236"/>
                </a:srgbClr>
              </a:gs>
              <a:gs pos="86000">
                <a:srgbClr val="263746">
                  <a:alpha val="0"/>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9567"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14F7E8F-29C9-464B-8CB3-8C198F70CF6D}"/>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2" name="Picture 11">
            <a:extLst>
              <a:ext uri="{FF2B5EF4-FFF2-40B4-BE49-F238E27FC236}">
                <a16:creationId xmlns:a16="http://schemas.microsoft.com/office/drawing/2014/main" id="{7FF3D7B4-7910-FA4D-9C42-A2FDCDBEE8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B61F1BD2-F733-0A42-8E0E-7918CCE3D60D}"/>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7472821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pic>
        <p:nvPicPr>
          <p:cNvPr id="15" name="Picture 14" descr="A person sitting at a table&#10;&#10;Description automatically generated with low confidence">
            <a:extLst>
              <a:ext uri="{FF2B5EF4-FFF2-40B4-BE49-F238E27FC236}">
                <a16:creationId xmlns:a16="http://schemas.microsoft.com/office/drawing/2014/main" id="{9CA0FEE6-2E13-184B-8217-3AB4D79CF57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Rectangle 21"/>
          <p:cNvSpPr/>
          <p:nvPr userDrawn="1"/>
        </p:nvSpPr>
        <p:spPr>
          <a:xfrm>
            <a:off x="-95003" y="-8239"/>
            <a:ext cx="12302972" cy="6892709"/>
          </a:xfrm>
          <a:prstGeom prst="rect">
            <a:avLst/>
          </a:prstGeom>
          <a:gradFill>
            <a:gsLst>
              <a:gs pos="0">
                <a:srgbClr val="263746">
                  <a:lumMod val="69000"/>
                </a:srgbClr>
              </a:gs>
              <a:gs pos="42980">
                <a:srgbClr val="1E2C37">
                  <a:alpha val="74804"/>
                  <a:lumMod val="75000"/>
                </a:srgbClr>
              </a:gs>
              <a:gs pos="70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4960381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1" name="Picture 10">
            <a:extLst>
              <a:ext uri="{FF2B5EF4-FFF2-40B4-BE49-F238E27FC236}">
                <a16:creationId xmlns:a16="http://schemas.microsoft.com/office/drawing/2014/main" id="{668DB365-7082-A54E-B306-6D813B29C2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5" name="TextBox 14">
            <a:extLst>
              <a:ext uri="{FF2B5EF4-FFF2-40B4-BE49-F238E27FC236}">
                <a16:creationId xmlns:a16="http://schemas.microsoft.com/office/drawing/2014/main" id="{06BD3C1E-8FF5-0347-9565-BF61929930B5}"/>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4018686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9384979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option 6 cobrand">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7" name="Picture Placeholder 6">
            <a:extLst>
              <a:ext uri="{FF2B5EF4-FFF2-40B4-BE49-F238E27FC236}">
                <a16:creationId xmlns:a16="http://schemas.microsoft.com/office/drawing/2014/main" id="{4B6EDDF4-58AB-C34F-A68E-B228B27D6F2D}"/>
              </a:ext>
            </a:extLst>
          </p:cNvPr>
          <p:cNvSpPr>
            <a:spLocks noGrp="1"/>
          </p:cNvSpPr>
          <p:nvPr>
            <p:ph type="pic" sz="quarter" idx="12"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INSERT LOGO HERE</a:t>
            </a:r>
          </a:p>
        </p:txBody>
      </p:sp>
      <p:cxnSp>
        <p:nvCxnSpPr>
          <p:cNvPr id="9" name="Straight Connector 8">
            <a:extLst>
              <a:ext uri="{FF2B5EF4-FFF2-40B4-BE49-F238E27FC236}">
                <a16:creationId xmlns:a16="http://schemas.microsoft.com/office/drawing/2014/main" id="{670A27DD-02B1-A246-BF4A-4B5AB9AC229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6510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07072625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EAA490-3BB5-59F6-52EB-1FF6B8439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43">
            <a:extLst>
              <a:ext uri="{FF2B5EF4-FFF2-40B4-BE49-F238E27FC236}">
                <a16:creationId xmlns:a16="http://schemas.microsoft.com/office/drawing/2014/main" id="{A9349C58-B50A-B0B6-7586-7F0E5F8355AF}"/>
              </a:ext>
            </a:extLst>
          </p:cNvPr>
          <p:cNvSpPr>
            <a:spLocks noGrp="1" noChangeAspect="1"/>
          </p:cNvSpPr>
          <p:nvPr>
            <p:ph type="pic" sz="quarter" idx="14" hasCustomPrompt="1"/>
          </p:nvPr>
        </p:nvSpPr>
        <p:spPr>
          <a:xfrm>
            <a:off x="1480930" y="2102126"/>
            <a:ext cx="2653748" cy="2653748"/>
          </a:xfrm>
          <a:prstGeom prst="ellipse">
            <a:avLst/>
          </a:prstGeom>
          <a:gradFill flip="none" rotWithShape="1">
            <a:gsLst>
              <a:gs pos="0">
                <a:srgbClr val="E3E3E3"/>
              </a:gs>
              <a:gs pos="0">
                <a:srgbClr val="E3E3E3"/>
              </a:gs>
              <a:gs pos="99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682182302"/>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6149B-F22D-8406-9768-4F03032293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1102490" y="1598297"/>
            <a:ext cx="2231072" cy="2231072"/>
          </a:xfrm>
          <a:prstGeom prst="ellipse">
            <a:avLst/>
          </a:prstGeom>
          <a:gradFill flip="none" rotWithShape="1">
            <a:gsLst>
              <a:gs pos="0">
                <a:srgbClr val="E3E3E3"/>
              </a:gs>
              <a:gs pos="100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32" name="Picture Placeholder 43"/>
          <p:cNvSpPr>
            <a:spLocks noGrp="1" noChangeAspect="1"/>
          </p:cNvSpPr>
          <p:nvPr>
            <p:ph type="pic" sz="quarter" idx="17" hasCustomPrompt="1"/>
          </p:nvPr>
        </p:nvSpPr>
        <p:spPr>
          <a:xfrm>
            <a:off x="6974712" y="1598297"/>
            <a:ext cx="2231072" cy="2231072"/>
          </a:xfrm>
          <a:prstGeom prst="ellipse">
            <a:avLst/>
          </a:prstGeom>
          <a:gradFill flip="none" rotWithShape="1">
            <a:gsLst>
              <a:gs pos="0">
                <a:srgbClr val="E3E3E3"/>
              </a:gs>
              <a:gs pos="100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3" name="Straight Connector 2">
            <a:extLst>
              <a:ext uri="{FF2B5EF4-FFF2-40B4-BE49-F238E27FC236}">
                <a16:creationId xmlns:a16="http://schemas.microsoft.com/office/drawing/2014/main" id="{975D7266-AF27-09D2-20E2-C6915EFEDD5F}"/>
              </a:ext>
            </a:extLst>
          </p:cNvPr>
          <p:cNvCxnSpPr>
            <a:cxnSpLocks/>
          </p:cNvCxnSpPr>
          <p:nvPr userDrawn="1"/>
        </p:nvCxnSpPr>
        <p:spPr>
          <a:xfrm>
            <a:off x="5984791" y="1414429"/>
            <a:ext cx="0" cy="40291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348283"/>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2 Presenters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6149B-F22D-8406-9768-4F03032293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cture Placeholder 43">
            <a:extLst>
              <a:ext uri="{FF2B5EF4-FFF2-40B4-BE49-F238E27FC236}">
                <a16:creationId xmlns:a16="http://schemas.microsoft.com/office/drawing/2014/main" id="{DDEC7B22-A36D-C1A4-CD24-8A20A27C732C}"/>
              </a:ext>
            </a:extLst>
          </p:cNvPr>
          <p:cNvSpPr>
            <a:spLocks noGrp="1" noChangeAspect="1"/>
          </p:cNvSpPr>
          <p:nvPr>
            <p:ph type="pic" sz="quarter" idx="14" hasCustomPrompt="1"/>
          </p:nvPr>
        </p:nvSpPr>
        <p:spPr>
          <a:xfrm>
            <a:off x="1256142" y="1791819"/>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5" name="Picture Placeholder 43">
            <a:extLst>
              <a:ext uri="{FF2B5EF4-FFF2-40B4-BE49-F238E27FC236}">
                <a16:creationId xmlns:a16="http://schemas.microsoft.com/office/drawing/2014/main" id="{364F18A1-8071-A597-C861-7724835C588B}"/>
              </a:ext>
            </a:extLst>
          </p:cNvPr>
          <p:cNvSpPr>
            <a:spLocks noGrp="1" noChangeAspect="1"/>
          </p:cNvSpPr>
          <p:nvPr>
            <p:ph type="pic" sz="quarter" idx="20" hasCustomPrompt="1"/>
          </p:nvPr>
        </p:nvSpPr>
        <p:spPr>
          <a:xfrm>
            <a:off x="5085980" y="1791818"/>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6" name="Picture Placeholder 43">
            <a:extLst>
              <a:ext uri="{FF2B5EF4-FFF2-40B4-BE49-F238E27FC236}">
                <a16:creationId xmlns:a16="http://schemas.microsoft.com/office/drawing/2014/main" id="{F99D3A4B-5F26-2C57-BF7B-3650958BEFC0}"/>
              </a:ext>
            </a:extLst>
          </p:cNvPr>
          <p:cNvSpPr>
            <a:spLocks noGrp="1" noChangeAspect="1"/>
          </p:cNvSpPr>
          <p:nvPr>
            <p:ph type="pic" sz="quarter" idx="23" hasCustomPrompt="1"/>
          </p:nvPr>
        </p:nvSpPr>
        <p:spPr>
          <a:xfrm>
            <a:off x="8942430" y="1791817"/>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47758518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662508791"/>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2 Presenters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a:cxnSpLocks/>
          </p:cNvCxnSpPr>
          <p:nvPr userDrawn="1"/>
        </p:nvCxnSpPr>
        <p:spPr>
          <a:xfrm flipH="1">
            <a:off x="2679701" y="2372787"/>
            <a:ext cx="3142365" cy="0"/>
          </a:xfrm>
          <a:prstGeom prst="line">
            <a:avLst/>
          </a:prstGeom>
          <a:noFill/>
          <a:ln w="28575" cap="flat" cmpd="sng" algn="ctr">
            <a:solidFill>
              <a:srgbClr val="263746"/>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44" name="Picture Placeholder 43"/>
          <p:cNvSpPr>
            <a:spLocks noGrp="1" noChangeAspect="1"/>
          </p:cNvSpPr>
          <p:nvPr>
            <p:ph type="pic" sz="quarter" idx="14" hasCustomPrompt="1"/>
          </p:nvPr>
        </p:nvSpPr>
        <p:spPr>
          <a:xfrm>
            <a:off x="536886" y="1276646"/>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27" name="Straight Connector 26"/>
          <p:cNvCxnSpPr>
            <a:cxnSpLocks/>
          </p:cNvCxnSpPr>
          <p:nvPr userDrawn="1"/>
        </p:nvCxnSpPr>
        <p:spPr>
          <a:xfrm flipH="1">
            <a:off x="2679701" y="4862793"/>
            <a:ext cx="3107641" cy="0"/>
          </a:xfrm>
          <a:prstGeom prst="line">
            <a:avLst/>
          </a:prstGeom>
          <a:noFill/>
          <a:ln w="28575" cap="flat" cmpd="sng" algn="ctr">
            <a:solidFill>
              <a:srgbClr val="263746"/>
            </a:solidFill>
            <a:prstDash val="solid"/>
            <a:miter lim="800000"/>
          </a:ln>
          <a:effectLst/>
        </p:spPr>
      </p:cxnSp>
      <p:sp>
        <p:nvSpPr>
          <p:cNvPr id="32" name="Picture Placeholder 43"/>
          <p:cNvSpPr>
            <a:spLocks noGrp="1" noChangeAspect="1"/>
          </p:cNvSpPr>
          <p:nvPr>
            <p:ph type="pic" sz="quarter" idx="17" hasCustomPrompt="1"/>
          </p:nvPr>
        </p:nvSpPr>
        <p:spPr>
          <a:xfrm>
            <a:off x="536886" y="3763125"/>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pic>
        <p:nvPicPr>
          <p:cNvPr id="53" name="Picture 52">
            <a:extLst>
              <a:ext uri="{FF2B5EF4-FFF2-40B4-BE49-F238E27FC236}">
                <a16:creationId xmlns:a16="http://schemas.microsoft.com/office/drawing/2014/main" id="{A51B05F4-E4C2-EF44-A675-78EF5F81D4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9" t="50001" r="-548" b="27605"/>
          <a:stretch/>
        </p:blipFill>
        <p:spPr>
          <a:xfrm>
            <a:off x="285751" y="0"/>
            <a:ext cx="11639550" cy="578734"/>
          </a:xfrm>
          <a:prstGeom prst="rect">
            <a:avLst/>
          </a:prstGeom>
        </p:spPr>
      </p:pic>
      <p:cxnSp>
        <p:nvCxnSpPr>
          <p:cNvPr id="56" name="Straight Connector 55">
            <a:extLst>
              <a:ext uri="{FF2B5EF4-FFF2-40B4-BE49-F238E27FC236}">
                <a16:creationId xmlns:a16="http://schemas.microsoft.com/office/drawing/2014/main" id="{5B328F18-ACDD-DF49-A57A-91F79DCA37D5}"/>
              </a:ext>
            </a:extLst>
          </p:cNvPr>
          <p:cNvCxnSpPr>
            <a:cxnSpLocks/>
          </p:cNvCxnSpPr>
          <p:nvPr userDrawn="1"/>
        </p:nvCxnSpPr>
        <p:spPr>
          <a:xfrm flipH="1">
            <a:off x="8382000" y="2372787"/>
            <a:ext cx="3142365" cy="0"/>
          </a:xfrm>
          <a:prstGeom prst="line">
            <a:avLst/>
          </a:prstGeom>
          <a:noFill/>
          <a:ln w="28575" cap="flat" cmpd="sng" algn="ctr">
            <a:solidFill>
              <a:srgbClr val="263746"/>
            </a:solidFill>
            <a:prstDash val="solid"/>
            <a:miter lim="800000"/>
          </a:ln>
          <a:effectLst/>
        </p:spPr>
      </p:cxnSp>
      <p:sp>
        <p:nvSpPr>
          <p:cNvPr id="60" name="Picture Placeholder 43">
            <a:extLst>
              <a:ext uri="{FF2B5EF4-FFF2-40B4-BE49-F238E27FC236}">
                <a16:creationId xmlns:a16="http://schemas.microsoft.com/office/drawing/2014/main" id="{B51057BD-E828-B240-B6B7-60A81FC3AB71}"/>
              </a:ext>
            </a:extLst>
          </p:cNvPr>
          <p:cNvSpPr>
            <a:spLocks noGrp="1" noChangeAspect="1"/>
          </p:cNvSpPr>
          <p:nvPr>
            <p:ph type="pic" sz="quarter" idx="20" hasCustomPrompt="1"/>
          </p:nvPr>
        </p:nvSpPr>
        <p:spPr>
          <a:xfrm>
            <a:off x="6239185" y="1276646"/>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61" name="Straight Connector 60">
            <a:extLst>
              <a:ext uri="{FF2B5EF4-FFF2-40B4-BE49-F238E27FC236}">
                <a16:creationId xmlns:a16="http://schemas.microsoft.com/office/drawing/2014/main" id="{B08776EB-CD5B-3B49-9210-13383839F891}"/>
              </a:ext>
            </a:extLst>
          </p:cNvPr>
          <p:cNvCxnSpPr>
            <a:cxnSpLocks/>
          </p:cNvCxnSpPr>
          <p:nvPr userDrawn="1"/>
        </p:nvCxnSpPr>
        <p:spPr>
          <a:xfrm flipH="1">
            <a:off x="8382000" y="4862793"/>
            <a:ext cx="3107641" cy="0"/>
          </a:xfrm>
          <a:prstGeom prst="line">
            <a:avLst/>
          </a:prstGeom>
          <a:noFill/>
          <a:ln w="28575" cap="flat" cmpd="sng" algn="ctr">
            <a:solidFill>
              <a:srgbClr val="263746"/>
            </a:solidFill>
            <a:prstDash val="solid"/>
            <a:miter lim="800000"/>
          </a:ln>
          <a:effectLst/>
        </p:spPr>
      </p:cxnSp>
      <p:sp>
        <p:nvSpPr>
          <p:cNvPr id="65" name="Picture Placeholder 43">
            <a:extLst>
              <a:ext uri="{FF2B5EF4-FFF2-40B4-BE49-F238E27FC236}">
                <a16:creationId xmlns:a16="http://schemas.microsoft.com/office/drawing/2014/main" id="{357E0C4F-5998-3342-A2AB-4867675D0B5C}"/>
              </a:ext>
            </a:extLst>
          </p:cNvPr>
          <p:cNvSpPr>
            <a:spLocks noGrp="1" noChangeAspect="1"/>
          </p:cNvSpPr>
          <p:nvPr>
            <p:ph type="pic" sz="quarter" idx="23" hasCustomPrompt="1"/>
          </p:nvPr>
        </p:nvSpPr>
        <p:spPr>
          <a:xfrm>
            <a:off x="6239185" y="3763125"/>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3" name="Text Placeholder 9">
            <a:extLst>
              <a:ext uri="{FF2B5EF4-FFF2-40B4-BE49-F238E27FC236}">
                <a16:creationId xmlns:a16="http://schemas.microsoft.com/office/drawing/2014/main" id="{18EB0C37-3549-9227-D572-32B695A5F92F}"/>
              </a:ext>
            </a:extLst>
          </p:cNvPr>
          <p:cNvSpPr>
            <a:spLocks noGrp="1"/>
          </p:cNvSpPr>
          <p:nvPr>
            <p:ph type="body" sz="quarter" idx="13" hasCustomPrompt="1"/>
          </p:nvPr>
        </p:nvSpPr>
        <p:spPr>
          <a:xfrm>
            <a:off x="2615355" y="2543259"/>
            <a:ext cx="3147358" cy="754181"/>
          </a:xfrm>
        </p:spPr>
        <p:txBody>
          <a:bodyPr anchor="t" anchorCtr="0">
            <a:noAutofit/>
          </a:bodyPr>
          <a:lstStyle>
            <a:lvl1pPr marL="0" indent="0" algn="l">
              <a:buNone/>
              <a:defRPr sz="1400" b="0" i="0">
                <a:solidFill>
                  <a:srgbClr val="E3E3E3"/>
                </a:solidFill>
                <a:latin typeface="Arial" panose="020B0604020202020204" pitchFamily="34" charset="0"/>
                <a:cs typeface="Arial" panose="020B0604020202020204" pitchFamily="34" charset="0"/>
              </a:defRPr>
            </a:lvl1pPr>
          </a:lstStyle>
          <a:p>
            <a:pPr marL="0" indent="0">
              <a:buNone/>
            </a:pPr>
            <a:r>
              <a:rPr lang="en-US" sz="1400">
                <a:solidFill>
                  <a:schemeClr val="bg1">
                    <a:lumMod val="85000"/>
                  </a:schemeClr>
                </a:solidFill>
                <a:latin typeface="Arial"/>
                <a:cs typeface="Arial"/>
              </a:rPr>
              <a:t>Chief Compliance Officer</a:t>
            </a:r>
            <a:br>
              <a:rPr lang="en-US" sz="1400"/>
            </a:br>
            <a:r>
              <a:rPr lang="en-US" sz="1400">
                <a:solidFill>
                  <a:srgbClr val="D9D9D9"/>
                </a:solidFill>
                <a:latin typeface="Arial"/>
                <a:cs typeface="Arial"/>
              </a:rPr>
              <a:t>South Region</a:t>
            </a:r>
            <a:br>
              <a:rPr lang="en-US" sz="1400"/>
            </a:br>
            <a:r>
              <a:rPr lang="en-US" sz="1400" b="1">
                <a:solidFill>
                  <a:srgbClr val="F3B921"/>
                </a:solidFill>
                <a:latin typeface="Arial"/>
                <a:cs typeface="Arial"/>
              </a:rPr>
              <a:t>HUB International</a:t>
            </a:r>
          </a:p>
        </p:txBody>
      </p:sp>
    </p:spTree>
    <p:extLst>
      <p:ext uri="{BB962C8B-B14F-4D97-AF65-F5344CB8AC3E}">
        <p14:creationId xmlns:p14="http://schemas.microsoft.com/office/powerpoint/2010/main" val="166879913"/>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9" name="Rectangle 8">
            <a:extLst>
              <a:ext uri="{FF2B5EF4-FFF2-40B4-BE49-F238E27FC236}">
                <a16:creationId xmlns:a16="http://schemas.microsoft.com/office/drawing/2014/main" id="{7A069CCD-057B-4DFB-BF61-C5181138BD05}"/>
              </a:ext>
            </a:extLst>
          </p:cNvPr>
          <p:cNvSpPr/>
          <p:nvPr userDrawn="1"/>
        </p:nvSpPr>
        <p:spPr>
          <a:xfrm>
            <a:off x="677670" y="2118046"/>
            <a:ext cx="7803857" cy="3172408"/>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B4C8620-227B-4573-904D-E4FF1353D55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46196" y="-2"/>
            <a:ext cx="4845804" cy="6858001"/>
          </a:xfrm>
          <a:prstGeom prst="rect">
            <a:avLst/>
          </a:prstGeom>
        </p:spPr>
      </p:pic>
    </p:spTree>
    <p:extLst>
      <p:ext uri="{BB962C8B-B14F-4D97-AF65-F5344CB8AC3E}">
        <p14:creationId xmlns:p14="http://schemas.microsoft.com/office/powerpoint/2010/main" val="417721319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1" name="Picture 20" descr="A person standing in front of a desk with a computer on it&#10;&#10;Description automatically generated with low confidence">
            <a:extLst>
              <a:ext uri="{FF2B5EF4-FFF2-40B4-BE49-F238E27FC236}">
                <a16:creationId xmlns:a16="http://schemas.microsoft.com/office/drawing/2014/main" id="{159911FA-604E-3340-AD72-5DF4920EE4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192"/>
          <a:stretch/>
        </p:blipFill>
        <p:spPr>
          <a:xfrm>
            <a:off x="2970971" y="0"/>
            <a:ext cx="9221029" cy="6858000"/>
          </a:xfrm>
          <a:prstGeom prst="rect">
            <a:avLst/>
          </a:prstGeom>
        </p:spPr>
      </p:pic>
      <p:sp>
        <p:nvSpPr>
          <p:cNvPr id="34" name="Rectangle 33"/>
          <p:cNvSpPr/>
          <p:nvPr userDrawn="1"/>
        </p:nvSpPr>
        <p:spPr>
          <a:xfrm>
            <a:off x="0" y="2"/>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14523981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7A3A9573-951D-A349-8342-C30DC7C4FA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23"/>
          <a:stretch/>
        </p:blipFill>
        <p:spPr>
          <a:xfrm>
            <a:off x="2810796" y="0"/>
            <a:ext cx="9381204"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86134455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33" name="Picture 32" descr="A person walking on a sidewalk&#10;&#10;Description automatically generated with low confidence">
            <a:extLst>
              <a:ext uri="{FF2B5EF4-FFF2-40B4-BE49-F238E27FC236}">
                <a16:creationId xmlns:a16="http://schemas.microsoft.com/office/drawing/2014/main" id="{F0CD7569-D2C0-D645-9D3E-F58CEEEBC9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509862" y="0"/>
            <a:ext cx="7682138" cy="6858000"/>
          </a:xfrm>
          <a:prstGeom prst="rect">
            <a:avLst/>
          </a:prstGeom>
        </p:spPr>
      </p:pic>
      <p:sp>
        <p:nvSpPr>
          <p:cNvPr id="34" name="Rectangle 33"/>
          <p:cNvSpPr/>
          <p:nvPr userDrawn="1"/>
        </p:nvSpPr>
        <p:spPr>
          <a:xfrm>
            <a:off x="0"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4138"/>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6701FA73-18A3-6140-9D26-E15E8CB59AA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10780751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8" name="Picture 7" descr="A picture containing floor, person, indoor, building&#10;&#10;Description automatically generated">
            <a:extLst>
              <a:ext uri="{FF2B5EF4-FFF2-40B4-BE49-F238E27FC236}">
                <a16:creationId xmlns:a16="http://schemas.microsoft.com/office/drawing/2014/main" id="{EE33BAE2-1A37-1C48-856F-5108C66F1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5"/>
          <a:stretch/>
        </p:blipFill>
        <p:spPr>
          <a:xfrm>
            <a:off x="1900813" y="0"/>
            <a:ext cx="10291187"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4</a:t>
            </a:r>
          </a:p>
        </p:txBody>
      </p:sp>
      <p:sp>
        <p:nvSpPr>
          <p:cNvPr id="15" name="Footer Placeholder 9">
            <a:extLst>
              <a:ext uri="{FF2B5EF4-FFF2-40B4-BE49-F238E27FC236}">
                <a16:creationId xmlns:a16="http://schemas.microsoft.com/office/drawing/2014/main" id="{C97D6608-AC5E-E443-A598-D56A08C017F3}"/>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20849730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BD32FD-E15C-E449-A70D-89E00DF11D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836608" y="1"/>
            <a:ext cx="10355392" cy="6858000"/>
          </a:xfrm>
          <a:prstGeom prst="rect">
            <a:avLst/>
          </a:prstGeom>
        </p:spPr>
      </p:pic>
      <p:sp>
        <p:nvSpPr>
          <p:cNvPr id="34" name="Rectangle 33"/>
          <p:cNvSpPr/>
          <p:nvPr userDrawn="1"/>
        </p:nvSpPr>
        <p:spPr>
          <a:xfrm>
            <a:off x="-1" y="1"/>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68196483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0697778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968159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34594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solidFill>
              <a:schemeClr val="bg1">
                <a:lumMod val="9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42653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7115322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1744812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a:t>Individual title can go here.</a:t>
            </a:r>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19331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2390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D714E-3AAB-A44E-B842-58FA1D691582}"/>
              </a:ext>
            </a:extLst>
          </p:cNvPr>
          <p:cNvSpPr/>
          <p:nvPr userDrawn="1"/>
        </p:nvSpPr>
        <p:spPr>
          <a:xfrm>
            <a:off x="0" y="-3629"/>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7132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63877879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156904486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ank you Slide cobranded">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pic>
        <p:nvPicPr>
          <p:cNvPr id="9" name="Picture 8">
            <a:extLst>
              <a:ext uri="{FF2B5EF4-FFF2-40B4-BE49-F238E27FC236}">
                <a16:creationId xmlns:a16="http://schemas.microsoft.com/office/drawing/2014/main" id="{A6A298FE-2102-3F47-9195-32DEC54A20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sp>
        <p:nvSpPr>
          <p:cNvPr id="10" name="Picture Placeholder 6">
            <a:extLst>
              <a:ext uri="{FF2B5EF4-FFF2-40B4-BE49-F238E27FC236}">
                <a16:creationId xmlns:a16="http://schemas.microsoft.com/office/drawing/2014/main" id="{138C9C44-B0DB-2A41-A708-6A10206E5AA5}"/>
              </a:ext>
            </a:extLst>
          </p:cNvPr>
          <p:cNvSpPr>
            <a:spLocks noGrp="1"/>
          </p:cNvSpPr>
          <p:nvPr>
            <p:ph type="pic" sz="quarter" idx="13"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INSERT LOGO HERE</a:t>
            </a:r>
          </a:p>
        </p:txBody>
      </p:sp>
      <p:cxnSp>
        <p:nvCxnSpPr>
          <p:cNvPr id="11" name="Straight Connector 10">
            <a:extLst>
              <a:ext uri="{FF2B5EF4-FFF2-40B4-BE49-F238E27FC236}">
                <a16:creationId xmlns:a16="http://schemas.microsoft.com/office/drawing/2014/main" id="{98B0F43B-E86D-AB4F-B956-C869B8BFDAA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56169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2 Presenter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2739A0-240A-4773-ACA6-911178FD7F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723269"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28" name="Text Placeholder 7"/>
          <p:cNvSpPr>
            <a:spLocks noGrp="1"/>
          </p:cNvSpPr>
          <p:nvPr>
            <p:ph type="body" sz="quarter" idx="15" hasCustomPrompt="1"/>
          </p:nvPr>
        </p:nvSpPr>
        <p:spPr>
          <a:xfrm>
            <a:off x="723269"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29" name="Text Placeholder 9"/>
          <p:cNvSpPr>
            <a:spLocks noGrp="1"/>
          </p:cNvSpPr>
          <p:nvPr>
            <p:ph type="body" sz="quarter" idx="16" hasCustomPrompt="1"/>
          </p:nvPr>
        </p:nvSpPr>
        <p:spPr>
          <a:xfrm>
            <a:off x="723269"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Picture Placeholder 43">
            <a:extLst>
              <a:ext uri="{FF2B5EF4-FFF2-40B4-BE49-F238E27FC236}">
                <a16:creationId xmlns:a16="http://schemas.microsoft.com/office/drawing/2014/main" id="{CBE4C8B6-045B-43EA-A68F-4A342E0DB6B0}"/>
              </a:ext>
            </a:extLst>
          </p:cNvPr>
          <p:cNvSpPr>
            <a:spLocks noGrp="1" noChangeAspect="1"/>
          </p:cNvSpPr>
          <p:nvPr>
            <p:ph type="pic" sz="quarter" idx="17" hasCustomPrompt="1"/>
          </p:nvPr>
        </p:nvSpPr>
        <p:spPr>
          <a:xfrm>
            <a:off x="3614842"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35" name="Text Placeholder 7">
            <a:extLst>
              <a:ext uri="{FF2B5EF4-FFF2-40B4-BE49-F238E27FC236}">
                <a16:creationId xmlns:a16="http://schemas.microsoft.com/office/drawing/2014/main" id="{90A8229E-EBB1-425F-A171-1BB1D980A2B9}"/>
              </a:ext>
            </a:extLst>
          </p:cNvPr>
          <p:cNvSpPr>
            <a:spLocks noGrp="1"/>
          </p:cNvSpPr>
          <p:nvPr>
            <p:ph type="body" sz="quarter" idx="18" hasCustomPrompt="1"/>
          </p:nvPr>
        </p:nvSpPr>
        <p:spPr>
          <a:xfrm>
            <a:off x="3614842"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40" name="Text Placeholder 9">
            <a:extLst>
              <a:ext uri="{FF2B5EF4-FFF2-40B4-BE49-F238E27FC236}">
                <a16:creationId xmlns:a16="http://schemas.microsoft.com/office/drawing/2014/main" id="{13AC5B1C-5AC5-4A7E-B1EF-DAC948C8A897}"/>
              </a:ext>
            </a:extLst>
          </p:cNvPr>
          <p:cNvSpPr>
            <a:spLocks noGrp="1"/>
          </p:cNvSpPr>
          <p:nvPr>
            <p:ph type="body" sz="quarter" idx="19" hasCustomPrompt="1"/>
          </p:nvPr>
        </p:nvSpPr>
        <p:spPr>
          <a:xfrm>
            <a:off x="3614842"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Picture Placeholder 43">
            <a:extLst>
              <a:ext uri="{FF2B5EF4-FFF2-40B4-BE49-F238E27FC236}">
                <a16:creationId xmlns:a16="http://schemas.microsoft.com/office/drawing/2014/main" id="{9ECAE4B8-B09E-4AE9-B763-EEAD7A9B0BC8}"/>
              </a:ext>
            </a:extLst>
          </p:cNvPr>
          <p:cNvSpPr>
            <a:spLocks noGrp="1" noChangeAspect="1"/>
          </p:cNvSpPr>
          <p:nvPr>
            <p:ph type="pic" sz="quarter" idx="20" hasCustomPrompt="1"/>
          </p:nvPr>
        </p:nvSpPr>
        <p:spPr>
          <a:xfrm>
            <a:off x="6506415"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2" name="Text Placeholder 7">
            <a:extLst>
              <a:ext uri="{FF2B5EF4-FFF2-40B4-BE49-F238E27FC236}">
                <a16:creationId xmlns:a16="http://schemas.microsoft.com/office/drawing/2014/main" id="{96A5B9AF-70E2-4EF3-B034-BC31518D49BD}"/>
              </a:ext>
            </a:extLst>
          </p:cNvPr>
          <p:cNvSpPr>
            <a:spLocks noGrp="1"/>
          </p:cNvSpPr>
          <p:nvPr>
            <p:ph type="body" sz="quarter" idx="21" hasCustomPrompt="1"/>
          </p:nvPr>
        </p:nvSpPr>
        <p:spPr>
          <a:xfrm>
            <a:off x="6506415"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3" name="Text Placeholder 9">
            <a:extLst>
              <a:ext uri="{FF2B5EF4-FFF2-40B4-BE49-F238E27FC236}">
                <a16:creationId xmlns:a16="http://schemas.microsoft.com/office/drawing/2014/main" id="{08A6E4AC-ABFC-495B-BAEC-9E4BD665AF83}"/>
              </a:ext>
            </a:extLst>
          </p:cNvPr>
          <p:cNvSpPr>
            <a:spLocks noGrp="1"/>
          </p:cNvSpPr>
          <p:nvPr>
            <p:ph type="body" sz="quarter" idx="22" hasCustomPrompt="1"/>
          </p:nvPr>
        </p:nvSpPr>
        <p:spPr>
          <a:xfrm>
            <a:off x="6506415"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5" name="Picture Placeholder 43">
            <a:extLst>
              <a:ext uri="{FF2B5EF4-FFF2-40B4-BE49-F238E27FC236}">
                <a16:creationId xmlns:a16="http://schemas.microsoft.com/office/drawing/2014/main" id="{1E890A49-C671-4A71-B237-B15167CF14FF}"/>
              </a:ext>
            </a:extLst>
          </p:cNvPr>
          <p:cNvSpPr>
            <a:spLocks noGrp="1" noChangeAspect="1"/>
          </p:cNvSpPr>
          <p:nvPr>
            <p:ph type="pic" sz="quarter" idx="23" hasCustomPrompt="1"/>
          </p:nvPr>
        </p:nvSpPr>
        <p:spPr>
          <a:xfrm>
            <a:off x="9397988"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6" name="Text Placeholder 7">
            <a:extLst>
              <a:ext uri="{FF2B5EF4-FFF2-40B4-BE49-F238E27FC236}">
                <a16:creationId xmlns:a16="http://schemas.microsoft.com/office/drawing/2014/main" id="{2B4235FD-93DE-4F91-BDF2-D361197037DB}"/>
              </a:ext>
            </a:extLst>
          </p:cNvPr>
          <p:cNvSpPr>
            <a:spLocks noGrp="1"/>
          </p:cNvSpPr>
          <p:nvPr>
            <p:ph type="body" sz="quarter" idx="24" hasCustomPrompt="1"/>
          </p:nvPr>
        </p:nvSpPr>
        <p:spPr>
          <a:xfrm>
            <a:off x="9397988"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7" name="Text Placeholder 9">
            <a:extLst>
              <a:ext uri="{FF2B5EF4-FFF2-40B4-BE49-F238E27FC236}">
                <a16:creationId xmlns:a16="http://schemas.microsoft.com/office/drawing/2014/main" id="{47CBF9CE-329E-4D47-A47E-62CDA3C208D4}"/>
              </a:ext>
            </a:extLst>
          </p:cNvPr>
          <p:cNvSpPr>
            <a:spLocks noGrp="1"/>
          </p:cNvSpPr>
          <p:nvPr>
            <p:ph type="body" sz="quarter" idx="25" hasCustomPrompt="1"/>
          </p:nvPr>
        </p:nvSpPr>
        <p:spPr>
          <a:xfrm>
            <a:off x="9397988"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63719458"/>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8D8D94"/>
                </a:solidFill>
              </a:rPr>
              <a:t>© 2020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dirty="0">
              <a:solidFill>
                <a:schemeClr val="tx1"/>
              </a:solidFill>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i="0">
                <a:solidFill>
                  <a:srgbClr val="263746"/>
                </a:solidFill>
                <a:latin typeface="Arial Black" panose="020B0604020202020204" pitchFamily="34" charset="0"/>
                <a:cs typeface="Arial Black" panose="020B0604020202020204" pitchFamily="34" charset="0"/>
              </a:defRPr>
            </a:lvl1pPr>
          </a:lstStyle>
          <a:p>
            <a:pPr lvl="0"/>
            <a:r>
              <a:rPr lang="en-US" dirty="0"/>
              <a:t>Agenda</a:t>
            </a:r>
          </a:p>
        </p:txBody>
      </p:sp>
    </p:spTree>
    <p:extLst>
      <p:ext uri="{BB962C8B-B14F-4D97-AF65-F5344CB8AC3E}">
        <p14:creationId xmlns:p14="http://schemas.microsoft.com/office/powerpoint/2010/main" val="68468997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chemeClr val="bg1"/>
          </a:solidFill>
          <a:ln w="12700" cap="flat" cmpd="sng" algn="ctr">
            <a:solidFill>
              <a:schemeClr val="bg1">
                <a:lumMod val="9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667528A-D11D-6DE6-60B2-B13F002D4543}"/>
              </a:ext>
            </a:extLst>
          </p:cNvPr>
          <p:cNvPicPr>
            <a:picLocks noChangeAspect="1"/>
          </p:cNvPicPr>
          <p:nvPr userDrawn="1"/>
        </p:nvPicPr>
        <p:blipFill>
          <a:blip r:embed="rId3"/>
          <a:srcRect/>
          <a:stretch/>
        </p:blipFill>
        <p:spPr>
          <a:xfrm>
            <a:off x="689527" y="259891"/>
            <a:ext cx="2533579" cy="789147"/>
          </a:xfrm>
          <a:prstGeom prst="rect">
            <a:avLst/>
          </a:prstGeom>
        </p:spPr>
      </p:pic>
      <p:sp>
        <p:nvSpPr>
          <p:cNvPr id="3" name="TextBox 2">
            <a:extLst>
              <a:ext uri="{FF2B5EF4-FFF2-40B4-BE49-F238E27FC236}">
                <a16:creationId xmlns:a16="http://schemas.microsoft.com/office/drawing/2014/main" id="{B139EE92-B2DD-AB6C-AC8B-3AAC939FCDAF}"/>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tx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6" name="Title 1">
            <a:extLst>
              <a:ext uri="{FF2B5EF4-FFF2-40B4-BE49-F238E27FC236}">
                <a16:creationId xmlns:a16="http://schemas.microsoft.com/office/drawing/2014/main" id="{5CA6C290-C925-6644-22E3-37F51DEB7694}"/>
              </a:ext>
            </a:extLst>
          </p:cNvPr>
          <p:cNvSpPr>
            <a:spLocks noGrp="1"/>
          </p:cNvSpPr>
          <p:nvPr>
            <p:ph type="ctrTitle" hasCustomPrompt="1"/>
          </p:nvPr>
        </p:nvSpPr>
        <p:spPr>
          <a:xfrm>
            <a:off x="701040" y="2466767"/>
            <a:ext cx="7452360" cy="2387600"/>
          </a:xfrm>
        </p:spPr>
        <p:txBody>
          <a:bodyPr anchor="b">
            <a:noAutofit/>
          </a:bodyPr>
          <a:lstStyle>
            <a:lvl1pPr algn="l">
              <a:defRPr sz="60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C0C1E37B-6DDE-8D7E-0210-4C167B63E83A}"/>
              </a:ext>
            </a:extLst>
          </p:cNvPr>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166768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ontent Slide 3">
    <p:spTree>
      <p:nvGrpSpPr>
        <p:cNvPr id="1" name=""/>
        <p:cNvGrpSpPr/>
        <p:nvPr/>
      </p:nvGrpSpPr>
      <p:grpSpPr>
        <a:xfrm>
          <a:off x="0" y="0"/>
          <a:ext cx="0" cy="0"/>
          <a:chOff x="0" y="0"/>
          <a:chExt cx="0" cy="0"/>
        </a:xfrm>
      </p:grpSpPr>
      <p:sp>
        <p:nvSpPr>
          <p:cNvPr id="9" name="Text Placeholder 18">
            <a:extLst>
              <a:ext uri="{FF2B5EF4-FFF2-40B4-BE49-F238E27FC236}">
                <a16:creationId xmlns:a16="http://schemas.microsoft.com/office/drawing/2014/main" id="{21FEC4E5-B489-5444-A5A1-4AB5F6931F51}"/>
              </a:ext>
            </a:extLst>
          </p:cNvPr>
          <p:cNvSpPr>
            <a:spLocks noGrp="1"/>
          </p:cNvSpPr>
          <p:nvPr>
            <p:ph type="body" sz="quarter" idx="11"/>
          </p:nvPr>
        </p:nvSpPr>
        <p:spPr>
          <a:xfrm>
            <a:off x="762000" y="1322963"/>
            <a:ext cx="7070035" cy="4541262"/>
          </a:xfrm>
        </p:spPr>
        <p:txBody>
          <a:bodyPr>
            <a:normAutofit/>
          </a:bodyPr>
          <a:lstStyle>
            <a:lvl1pPr marL="0" indent="0">
              <a:buNone/>
              <a:defRPr sz="2000">
                <a:solidFill>
                  <a:srgbClr val="2637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Content Placeholder 12">
            <a:extLst>
              <a:ext uri="{FF2B5EF4-FFF2-40B4-BE49-F238E27FC236}">
                <a16:creationId xmlns:a16="http://schemas.microsoft.com/office/drawing/2014/main" id="{529B4F1A-CC57-634E-B112-9D6B6B0CFE20}"/>
              </a:ext>
            </a:extLst>
          </p:cNvPr>
          <p:cNvSpPr>
            <a:spLocks noGrp="1"/>
          </p:cNvSpPr>
          <p:nvPr>
            <p:ph sz="quarter" idx="12" hasCustomPrompt="1"/>
          </p:nvPr>
        </p:nvSpPr>
        <p:spPr>
          <a:xfrm>
            <a:off x="8037513" y="1322388"/>
            <a:ext cx="3392487" cy="4541837"/>
          </a:xfrm>
          <a:solidFill>
            <a:srgbClr val="E3E3E3"/>
          </a:solidFill>
        </p:spPr>
        <p:txBody>
          <a:bodyPr lIns="182880" tIns="182880" rIns="182880">
            <a:normAutofit/>
          </a:bodyPr>
          <a:lstStyle>
            <a:lvl1pPr marL="0" indent="0">
              <a:buNone/>
              <a:defRPr sz="2000">
                <a:solidFill>
                  <a:srgbClr val="2637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Side bar content goes here</a:t>
            </a:r>
          </a:p>
        </p:txBody>
      </p:sp>
      <p:sp>
        <p:nvSpPr>
          <p:cNvPr id="14" name="Slide Number Placeholder 5">
            <a:extLst>
              <a:ext uri="{FF2B5EF4-FFF2-40B4-BE49-F238E27FC236}">
                <a16:creationId xmlns:a16="http://schemas.microsoft.com/office/drawing/2014/main" id="{8C8DD328-16F1-C04D-BF64-4DAC3AF598F3}"/>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
        <p:nvSpPr>
          <p:cNvPr id="7" name="Title Placeholder 3">
            <a:extLst>
              <a:ext uri="{FF2B5EF4-FFF2-40B4-BE49-F238E27FC236}">
                <a16:creationId xmlns:a16="http://schemas.microsoft.com/office/drawing/2014/main" id="{D7E3202F-E55E-4BB5-8727-BE0CF1AE9014}"/>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845393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Agenda/Recap">
    <p:bg>
      <p:bgPr>
        <a:solidFill>
          <a:srgbClr val="26374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chemeClr val="bg1">
                    <a:lumMod val="9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hubemployeebenefits.com</a:t>
            </a:r>
            <a:endParaRPr lang="en-US" dirty="0"/>
          </a:p>
        </p:txBody>
      </p:sp>
      <p:sp>
        <p:nvSpPr>
          <p:cNvPr id="4" name="Slide Number Placeholder 3"/>
          <p:cNvSpPr>
            <a:spLocks noGrp="1"/>
          </p:cNvSpPr>
          <p:nvPr>
            <p:ph type="sldNum" sz="quarter" idx="11"/>
          </p:nvPr>
        </p:nvSpPr>
        <p:spPr>
          <a:xfrm>
            <a:off x="8737600" y="6356353"/>
            <a:ext cx="2844800" cy="365125"/>
          </a:xfrm>
          <a:prstGeom prst="rect">
            <a:avLst/>
          </a:prstGeom>
        </p:spPr>
        <p:txBody>
          <a:bodyPr/>
          <a:lstStyle/>
          <a:p>
            <a:fld id="{8834B8E2-9511-0841-8300-A5FD8996EB09}" type="slidenum">
              <a:rPr lang="en-US" smtClean="0"/>
              <a:pPr/>
              <a:t>‹#›</a:t>
            </a:fld>
            <a:endParaRPr lang="en-US"/>
          </a:p>
        </p:txBody>
      </p:sp>
      <p:sp>
        <p:nvSpPr>
          <p:cNvPr id="5" name="Content Placeholder 2"/>
          <p:cNvSpPr>
            <a:spLocks noGrp="1"/>
          </p:cNvSpPr>
          <p:nvPr>
            <p:ph idx="1"/>
          </p:nvPr>
        </p:nvSpPr>
        <p:spPr>
          <a:xfrm>
            <a:off x="609600" y="1600203"/>
            <a:ext cx="10972800" cy="4525963"/>
          </a:xfrm>
        </p:spPr>
        <p:txBody>
          <a:bodyPr>
            <a:normAutofit/>
          </a:bodyPr>
          <a:lstStyle>
            <a:lvl1pPr>
              <a:defRPr sz="2400">
                <a:solidFill>
                  <a:schemeClr val="bg1">
                    <a:lumMod val="95000"/>
                  </a:schemeClr>
                </a:solidFill>
              </a:defRPr>
            </a:lvl1pPr>
            <a:lvl2pPr>
              <a:defRPr sz="2100">
                <a:solidFill>
                  <a:schemeClr val="bg1">
                    <a:lumMod val="95000"/>
                  </a:schemeClr>
                </a:solidFill>
              </a:defRPr>
            </a:lvl2pPr>
            <a:lvl3pPr>
              <a:defRPr sz="1800">
                <a:solidFill>
                  <a:schemeClr val="bg1">
                    <a:lumMod val="95000"/>
                  </a:schemeClr>
                </a:solidFill>
              </a:defRPr>
            </a:lvl3pPr>
            <a:lvl4pPr>
              <a:defRPr sz="1500">
                <a:solidFill>
                  <a:schemeClr val="bg1">
                    <a:lumMod val="95000"/>
                  </a:schemeClr>
                </a:solidFill>
              </a:defRPr>
            </a:lvl4pPr>
            <a:lvl5pPr>
              <a:defRPr sz="1500">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609600" y="1417638"/>
            <a:ext cx="10972800" cy="0"/>
          </a:xfrm>
          <a:prstGeom prst="line">
            <a:avLst/>
          </a:prstGeom>
          <a:ln w="12700">
            <a:solidFill>
              <a:srgbClr val="5191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2128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50" b="0" i="0">
                <a:solidFill>
                  <a:srgbClr val="0578D4"/>
                </a:solidFill>
                <a:latin typeface="Arial Black"/>
                <a:cs typeface="Arial Black"/>
              </a:defRPr>
            </a:lvl1pPr>
          </a:lstStyle>
          <a:p>
            <a:endParaRPr/>
          </a:p>
        </p:txBody>
      </p:sp>
      <p:sp>
        <p:nvSpPr>
          <p:cNvPr id="6" name="Holder 6"/>
          <p:cNvSpPr>
            <a:spLocks noGrp="1"/>
          </p:cNvSpPr>
          <p:nvPr>
            <p:ph type="sldNum" sz="quarter" idx="7"/>
          </p:nvPr>
        </p:nvSpPr>
        <p:spPr/>
        <p:txBody>
          <a:bodyPr lIns="0" tIns="0" rIns="0" bIns="0"/>
          <a:lstStyle>
            <a:lvl1pPr>
              <a:defRPr sz="900" b="1" i="0">
                <a:solidFill>
                  <a:srgbClr val="253746"/>
                </a:solidFill>
                <a:latin typeface="Arial"/>
                <a:cs typeface="Arial"/>
              </a:defRPr>
            </a:lvl1pPr>
          </a:lstStyle>
          <a:p>
            <a:pPr marL="38100">
              <a:lnSpc>
                <a:spcPct val="100000"/>
              </a:lnSpc>
              <a:spcBef>
                <a:spcPts val="15"/>
              </a:spcBef>
            </a:pPr>
            <a:fld id="{81D60167-4931-47E6-BA6A-407CBD079E47}" type="slidenum">
              <a:rPr dirty="0"/>
              <a:t>‹#›</a:t>
            </a:fld>
            <a:endParaRPr/>
          </a:p>
        </p:txBody>
      </p:sp>
      <p:sp>
        <p:nvSpPr>
          <p:cNvPr id="7" name="Footer Placeholder 9">
            <a:extLst>
              <a:ext uri="{FF2B5EF4-FFF2-40B4-BE49-F238E27FC236}">
                <a16:creationId xmlns:a16="http://schemas.microsoft.com/office/drawing/2014/main" id="{40F14B06-8B68-66E4-FEC7-107C49D1FBA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D8D94"/>
                </a:solidFill>
              </a:rPr>
              <a:t>© 2024 HUB International Limited.</a:t>
            </a:r>
          </a:p>
        </p:txBody>
      </p:sp>
    </p:spTree>
    <p:extLst>
      <p:ext uri="{BB962C8B-B14F-4D97-AF65-F5344CB8AC3E}">
        <p14:creationId xmlns:p14="http://schemas.microsoft.com/office/powerpoint/2010/main" val="6199933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Legal Update Cover Slide">
    <p:spTree>
      <p:nvGrpSpPr>
        <p:cNvPr id="1" name=""/>
        <p:cNvGrpSpPr/>
        <p:nvPr/>
      </p:nvGrpSpPr>
      <p:grpSpPr>
        <a:xfrm>
          <a:off x="0" y="0"/>
          <a:ext cx="0" cy="0"/>
          <a:chOff x="0" y="0"/>
          <a:chExt cx="0" cy="0"/>
        </a:xfrm>
      </p:grpSpPr>
      <p:pic>
        <p:nvPicPr>
          <p:cNvPr id="7" name="Picture 6" descr="A person standing in front of a window&#10;&#10;Description automatically generated with low confidence">
            <a:extLst>
              <a:ext uri="{FF2B5EF4-FFF2-40B4-BE49-F238E27FC236}">
                <a16:creationId xmlns:a16="http://schemas.microsoft.com/office/drawing/2014/main" id="{12F4C537-3DC2-CF98-E2C1-51B2E640DA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A644B879-EE4F-DBF5-CFA7-71A8E55E516F}"/>
              </a:ext>
            </a:extLst>
          </p:cNvPr>
          <p:cNvSpPr/>
          <p:nvPr userDrawn="1"/>
        </p:nvSpPr>
        <p:spPr>
          <a:xfrm>
            <a:off x="0" y="0"/>
            <a:ext cx="12192000" cy="6858000"/>
          </a:xfrm>
          <a:prstGeom prst="rect">
            <a:avLst/>
          </a:prstGeom>
          <a:gradFill>
            <a:gsLst>
              <a:gs pos="24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540395" y="6344300"/>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2023 HUB International Limited.</a:t>
            </a:r>
          </a:p>
        </p:txBody>
      </p:sp>
      <p:pic>
        <p:nvPicPr>
          <p:cNvPr id="5" name="Picture 4">
            <a:extLst>
              <a:ext uri="{FF2B5EF4-FFF2-40B4-BE49-F238E27FC236}">
                <a16:creationId xmlns:a16="http://schemas.microsoft.com/office/drawing/2014/main" id="{01866DDA-CC76-5A0A-067A-D7131056914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Tree>
    <p:extLst>
      <p:ext uri="{BB962C8B-B14F-4D97-AF65-F5344CB8AC3E}">
        <p14:creationId xmlns:p14="http://schemas.microsoft.com/office/powerpoint/2010/main" val="11351443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E97772-39F2-A449-9677-E60BAC67EF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6" name="Rectangle 15">
            <a:extLst>
              <a:ext uri="{FF2B5EF4-FFF2-40B4-BE49-F238E27FC236}">
                <a16:creationId xmlns:a16="http://schemas.microsoft.com/office/drawing/2014/main" id="{D3B0D58D-6CFE-CC41-B133-B049A39D1C8B}"/>
              </a:ext>
            </a:extLst>
          </p:cNvPr>
          <p:cNvSpPr/>
          <p:nvPr userDrawn="1"/>
        </p:nvSpPr>
        <p:spPr>
          <a:xfrm>
            <a:off x="-17157" y="-10823"/>
            <a:ext cx="12209157" cy="6892709"/>
          </a:xfrm>
          <a:prstGeom prst="rect">
            <a:avLst/>
          </a:prstGeom>
          <a:gradFill>
            <a:gsLst>
              <a:gs pos="0">
                <a:srgbClr val="263746">
                  <a:lumMod val="69000"/>
                </a:srgbClr>
              </a:gs>
              <a:gs pos="89000">
                <a:srgbClr val="263746">
                  <a:alpha val="0"/>
                  <a:lumMod val="99987"/>
                  <a:lumOff val="1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5F52AAE-EFBE-2842-86FC-7C02FF66BB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2799" y="-8239"/>
            <a:ext cx="8543544" cy="6890125"/>
          </a:xfrm>
          <a:prstGeom prst="rect">
            <a:avLst/>
          </a:prstGeom>
        </p:spPr>
      </p:pic>
      <p:sp>
        <p:nvSpPr>
          <p:cNvPr id="17" name="Footer Placeholder 9"/>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8546269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10" name="Picture 9" descr="A picture containing person, person, window&#10;&#10;Description automatically generated">
            <a:extLst>
              <a:ext uri="{FF2B5EF4-FFF2-40B4-BE49-F238E27FC236}">
                <a16:creationId xmlns:a16="http://schemas.microsoft.com/office/drawing/2014/main" id="{A52DF269-30A0-9A4B-9C99-93FA96F3F5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0"/>
            <a:ext cx="12191999" cy="6858000"/>
          </a:xfrm>
          <a:prstGeom prst="rect">
            <a:avLst/>
          </a:prstGeom>
        </p:spPr>
      </p:pic>
      <p:sp>
        <p:nvSpPr>
          <p:cNvPr id="18" name="Rectangle 17">
            <a:extLst>
              <a:ext uri="{FF2B5EF4-FFF2-40B4-BE49-F238E27FC236}">
                <a16:creationId xmlns:a16="http://schemas.microsoft.com/office/drawing/2014/main" id="{018A7DC0-7965-DB46-B980-9E4CA3EF344A}"/>
              </a:ext>
            </a:extLst>
          </p:cNvPr>
          <p:cNvSpPr/>
          <p:nvPr userDrawn="1"/>
        </p:nvSpPr>
        <p:spPr>
          <a:xfrm>
            <a:off x="-11875" y="-8239"/>
            <a:ext cx="12196095" cy="6892709"/>
          </a:xfrm>
          <a:prstGeom prst="rect">
            <a:avLst/>
          </a:prstGeom>
          <a:gradFill>
            <a:gsLst>
              <a:gs pos="0">
                <a:srgbClr val="263746">
                  <a:lumMod val="70127"/>
                </a:srgbClr>
              </a:gs>
              <a:gs pos="83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0F00819-98A5-1B40-9793-7C6EC0D2E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9">
            <a:extLst>
              <a:ext uri="{FF2B5EF4-FFF2-40B4-BE49-F238E27FC236}">
                <a16:creationId xmlns:a16="http://schemas.microsoft.com/office/drawing/2014/main" id="{F2E8165F-E896-9840-9245-4989236B1CEB}"/>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3353044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23" name="Picture 22" descr="A picture containing person, window&#10;&#10;Description automatically generated">
            <a:extLst>
              <a:ext uri="{FF2B5EF4-FFF2-40B4-BE49-F238E27FC236}">
                <a16:creationId xmlns:a16="http://schemas.microsoft.com/office/drawing/2014/main" id="{397C723C-2E92-284B-8A95-11214AA12C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0"/>
            <a:ext cx="12192004" cy="6858000"/>
          </a:xfrm>
          <a:prstGeom prst="rect">
            <a:avLst/>
          </a:prstGeom>
        </p:spPr>
      </p:pic>
      <p:sp>
        <p:nvSpPr>
          <p:cNvPr id="22" name="Rectangle 21"/>
          <p:cNvSpPr/>
          <p:nvPr userDrawn="1"/>
        </p:nvSpPr>
        <p:spPr>
          <a:xfrm>
            <a:off x="-17157" y="-10823"/>
            <a:ext cx="12209157" cy="6892709"/>
          </a:xfrm>
          <a:prstGeom prst="rect">
            <a:avLst/>
          </a:prstGeom>
          <a:gradFill>
            <a:gsLst>
              <a:gs pos="45000">
                <a:schemeClr val="tx1">
                  <a:alpha val="84510"/>
                </a:schemeClr>
              </a:gs>
              <a:gs pos="0">
                <a:srgbClr val="263746">
                  <a:lumMod val="70236"/>
                </a:srgbClr>
              </a:gs>
              <a:gs pos="86000">
                <a:srgbClr val="263746">
                  <a:alpha val="0"/>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9567"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14F7E8F-29C9-464B-8CB3-8C198F70CF6D}"/>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2" name="Picture 11">
            <a:extLst>
              <a:ext uri="{FF2B5EF4-FFF2-40B4-BE49-F238E27FC236}">
                <a16:creationId xmlns:a16="http://schemas.microsoft.com/office/drawing/2014/main" id="{7FF3D7B4-7910-FA4D-9C42-A2FDCDBEE8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B61F1BD2-F733-0A42-8E0E-7918CCE3D60D}"/>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5080371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pic>
        <p:nvPicPr>
          <p:cNvPr id="15" name="Picture 14" descr="A person sitting at a table&#10;&#10;Description automatically generated with low confidence">
            <a:extLst>
              <a:ext uri="{FF2B5EF4-FFF2-40B4-BE49-F238E27FC236}">
                <a16:creationId xmlns:a16="http://schemas.microsoft.com/office/drawing/2014/main" id="{9CA0FEE6-2E13-184B-8217-3AB4D79CF57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Rectangle 21"/>
          <p:cNvSpPr/>
          <p:nvPr userDrawn="1"/>
        </p:nvSpPr>
        <p:spPr>
          <a:xfrm>
            <a:off x="-95003" y="-8239"/>
            <a:ext cx="12302972" cy="6892709"/>
          </a:xfrm>
          <a:prstGeom prst="rect">
            <a:avLst/>
          </a:prstGeom>
          <a:gradFill>
            <a:gsLst>
              <a:gs pos="0">
                <a:srgbClr val="263746">
                  <a:lumMod val="69000"/>
                </a:srgbClr>
              </a:gs>
              <a:gs pos="42980">
                <a:srgbClr val="1E2C37">
                  <a:alpha val="74804"/>
                  <a:lumMod val="75000"/>
                </a:srgbClr>
              </a:gs>
              <a:gs pos="70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2391311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pic>
        <p:nvPicPr>
          <p:cNvPr id="11" name="Picture 10">
            <a:extLst>
              <a:ext uri="{FF2B5EF4-FFF2-40B4-BE49-F238E27FC236}">
                <a16:creationId xmlns:a16="http://schemas.microsoft.com/office/drawing/2014/main" id="{668DB365-7082-A54E-B306-6D813B29C2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5" name="TextBox 14">
            <a:extLst>
              <a:ext uri="{FF2B5EF4-FFF2-40B4-BE49-F238E27FC236}">
                <a16:creationId xmlns:a16="http://schemas.microsoft.com/office/drawing/2014/main" id="{06BD3C1E-8FF5-0347-9565-BF61929930B5}"/>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6925124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18638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CC65243-24AC-4ED2-B1FF-A210377B68EE}"/>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855B75C8-DC0B-4FFF-B6BF-FF7BC97DB04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99757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option 6 cobrand">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7" name="Picture Placeholder 6">
            <a:extLst>
              <a:ext uri="{FF2B5EF4-FFF2-40B4-BE49-F238E27FC236}">
                <a16:creationId xmlns:a16="http://schemas.microsoft.com/office/drawing/2014/main" id="{4B6EDDF4-58AB-C34F-A68E-B228B27D6F2D}"/>
              </a:ext>
            </a:extLst>
          </p:cNvPr>
          <p:cNvSpPr>
            <a:spLocks noGrp="1"/>
          </p:cNvSpPr>
          <p:nvPr>
            <p:ph type="pic" sz="quarter" idx="12"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INSERT LOGO HERE</a:t>
            </a:r>
          </a:p>
        </p:txBody>
      </p:sp>
      <p:cxnSp>
        <p:nvCxnSpPr>
          <p:cNvPr id="9" name="Straight Connector 8">
            <a:extLst>
              <a:ext uri="{FF2B5EF4-FFF2-40B4-BE49-F238E27FC236}">
                <a16:creationId xmlns:a16="http://schemas.microsoft.com/office/drawing/2014/main" id="{670A27DD-02B1-A246-BF4A-4B5AB9AC229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2783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99900918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EAA490-3BB5-59F6-52EB-1FF6B8439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43">
            <a:extLst>
              <a:ext uri="{FF2B5EF4-FFF2-40B4-BE49-F238E27FC236}">
                <a16:creationId xmlns:a16="http://schemas.microsoft.com/office/drawing/2014/main" id="{A9349C58-B50A-B0B6-7586-7F0E5F8355AF}"/>
              </a:ext>
            </a:extLst>
          </p:cNvPr>
          <p:cNvSpPr>
            <a:spLocks noGrp="1" noChangeAspect="1"/>
          </p:cNvSpPr>
          <p:nvPr>
            <p:ph type="pic" sz="quarter" idx="14" hasCustomPrompt="1"/>
          </p:nvPr>
        </p:nvSpPr>
        <p:spPr>
          <a:xfrm>
            <a:off x="1480930" y="2102126"/>
            <a:ext cx="2653748" cy="2653748"/>
          </a:xfrm>
          <a:prstGeom prst="ellipse">
            <a:avLst/>
          </a:prstGeom>
          <a:gradFill flip="none" rotWithShape="1">
            <a:gsLst>
              <a:gs pos="0">
                <a:srgbClr val="E3E3E3"/>
              </a:gs>
              <a:gs pos="0">
                <a:srgbClr val="E3E3E3"/>
              </a:gs>
              <a:gs pos="99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265437306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6149B-F22D-8406-9768-4F03032293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1102490" y="1598297"/>
            <a:ext cx="2231072" cy="2231072"/>
          </a:xfrm>
          <a:prstGeom prst="ellipse">
            <a:avLst/>
          </a:prstGeom>
          <a:gradFill flip="none" rotWithShape="1">
            <a:gsLst>
              <a:gs pos="0">
                <a:srgbClr val="E3E3E3"/>
              </a:gs>
              <a:gs pos="100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32" name="Picture Placeholder 43"/>
          <p:cNvSpPr>
            <a:spLocks noGrp="1" noChangeAspect="1"/>
          </p:cNvSpPr>
          <p:nvPr>
            <p:ph type="pic" sz="quarter" idx="17" hasCustomPrompt="1"/>
          </p:nvPr>
        </p:nvSpPr>
        <p:spPr>
          <a:xfrm>
            <a:off x="6974712" y="1598297"/>
            <a:ext cx="2231072" cy="2231072"/>
          </a:xfrm>
          <a:prstGeom prst="ellipse">
            <a:avLst/>
          </a:prstGeom>
          <a:gradFill flip="none" rotWithShape="1">
            <a:gsLst>
              <a:gs pos="0">
                <a:srgbClr val="E3E3E3"/>
              </a:gs>
              <a:gs pos="100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3" name="Straight Connector 2">
            <a:extLst>
              <a:ext uri="{FF2B5EF4-FFF2-40B4-BE49-F238E27FC236}">
                <a16:creationId xmlns:a16="http://schemas.microsoft.com/office/drawing/2014/main" id="{975D7266-AF27-09D2-20E2-C6915EFEDD5F}"/>
              </a:ext>
            </a:extLst>
          </p:cNvPr>
          <p:cNvCxnSpPr>
            <a:cxnSpLocks/>
          </p:cNvCxnSpPr>
          <p:nvPr userDrawn="1"/>
        </p:nvCxnSpPr>
        <p:spPr>
          <a:xfrm>
            <a:off x="5984791" y="1414429"/>
            <a:ext cx="0" cy="40291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8434"/>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2 Presenters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6149B-F22D-8406-9768-4F03032293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cture Placeholder 43">
            <a:extLst>
              <a:ext uri="{FF2B5EF4-FFF2-40B4-BE49-F238E27FC236}">
                <a16:creationId xmlns:a16="http://schemas.microsoft.com/office/drawing/2014/main" id="{DDEC7B22-A36D-C1A4-CD24-8A20A27C732C}"/>
              </a:ext>
            </a:extLst>
          </p:cNvPr>
          <p:cNvSpPr>
            <a:spLocks noGrp="1" noChangeAspect="1"/>
          </p:cNvSpPr>
          <p:nvPr>
            <p:ph type="pic" sz="quarter" idx="14" hasCustomPrompt="1"/>
          </p:nvPr>
        </p:nvSpPr>
        <p:spPr>
          <a:xfrm>
            <a:off x="1256142" y="1791819"/>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5" name="Picture Placeholder 43">
            <a:extLst>
              <a:ext uri="{FF2B5EF4-FFF2-40B4-BE49-F238E27FC236}">
                <a16:creationId xmlns:a16="http://schemas.microsoft.com/office/drawing/2014/main" id="{364F18A1-8071-A597-C861-7724835C588B}"/>
              </a:ext>
            </a:extLst>
          </p:cNvPr>
          <p:cNvSpPr>
            <a:spLocks noGrp="1" noChangeAspect="1"/>
          </p:cNvSpPr>
          <p:nvPr>
            <p:ph type="pic" sz="quarter" idx="20" hasCustomPrompt="1"/>
          </p:nvPr>
        </p:nvSpPr>
        <p:spPr>
          <a:xfrm>
            <a:off x="5085980" y="1791818"/>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6" name="Picture Placeholder 43">
            <a:extLst>
              <a:ext uri="{FF2B5EF4-FFF2-40B4-BE49-F238E27FC236}">
                <a16:creationId xmlns:a16="http://schemas.microsoft.com/office/drawing/2014/main" id="{F99D3A4B-5F26-2C57-BF7B-3650958BEFC0}"/>
              </a:ext>
            </a:extLst>
          </p:cNvPr>
          <p:cNvSpPr>
            <a:spLocks noGrp="1" noChangeAspect="1"/>
          </p:cNvSpPr>
          <p:nvPr>
            <p:ph type="pic" sz="quarter" idx="23" hasCustomPrompt="1"/>
          </p:nvPr>
        </p:nvSpPr>
        <p:spPr>
          <a:xfrm>
            <a:off x="8942430" y="1791817"/>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7" name="Straight Connector 6">
            <a:extLst>
              <a:ext uri="{FF2B5EF4-FFF2-40B4-BE49-F238E27FC236}">
                <a16:creationId xmlns:a16="http://schemas.microsoft.com/office/drawing/2014/main" id="{81F77E89-6E86-62B3-3D19-0CD8577B8290}"/>
              </a:ext>
            </a:extLst>
          </p:cNvPr>
          <p:cNvCxnSpPr>
            <a:cxnSpLocks/>
          </p:cNvCxnSpPr>
          <p:nvPr userDrawn="1"/>
        </p:nvCxnSpPr>
        <p:spPr>
          <a:xfrm>
            <a:off x="1122615" y="4467803"/>
            <a:ext cx="21603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8469E54-5EDB-A4F9-AE86-E5DFB671043D}"/>
              </a:ext>
            </a:extLst>
          </p:cNvPr>
          <p:cNvCxnSpPr>
            <a:cxnSpLocks/>
          </p:cNvCxnSpPr>
          <p:nvPr userDrawn="1"/>
        </p:nvCxnSpPr>
        <p:spPr>
          <a:xfrm>
            <a:off x="4952453" y="4467803"/>
            <a:ext cx="216039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151707A-D6C7-288D-3E12-AE67E695602F}"/>
              </a:ext>
            </a:extLst>
          </p:cNvPr>
          <p:cNvCxnSpPr>
            <a:cxnSpLocks/>
          </p:cNvCxnSpPr>
          <p:nvPr userDrawn="1"/>
        </p:nvCxnSpPr>
        <p:spPr>
          <a:xfrm>
            <a:off x="8808903" y="4467803"/>
            <a:ext cx="2160395"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9588398"/>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2 Presenters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a:cxnSpLocks/>
          </p:cNvCxnSpPr>
          <p:nvPr userDrawn="1"/>
        </p:nvCxnSpPr>
        <p:spPr>
          <a:xfrm flipH="1">
            <a:off x="2679701" y="2372787"/>
            <a:ext cx="3142365" cy="0"/>
          </a:xfrm>
          <a:prstGeom prst="line">
            <a:avLst/>
          </a:prstGeom>
          <a:noFill/>
          <a:ln w="28575" cap="flat" cmpd="sng" algn="ctr">
            <a:solidFill>
              <a:srgbClr val="263746"/>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44" name="Picture Placeholder 43"/>
          <p:cNvSpPr>
            <a:spLocks noGrp="1" noChangeAspect="1"/>
          </p:cNvSpPr>
          <p:nvPr>
            <p:ph type="pic" sz="quarter" idx="14" hasCustomPrompt="1"/>
          </p:nvPr>
        </p:nvSpPr>
        <p:spPr>
          <a:xfrm>
            <a:off x="536886" y="1276646"/>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27" name="Straight Connector 26"/>
          <p:cNvCxnSpPr>
            <a:cxnSpLocks/>
          </p:cNvCxnSpPr>
          <p:nvPr userDrawn="1"/>
        </p:nvCxnSpPr>
        <p:spPr>
          <a:xfrm flipH="1">
            <a:off x="2679701" y="4862793"/>
            <a:ext cx="3107641" cy="0"/>
          </a:xfrm>
          <a:prstGeom prst="line">
            <a:avLst/>
          </a:prstGeom>
          <a:noFill/>
          <a:ln w="28575" cap="flat" cmpd="sng" algn="ctr">
            <a:solidFill>
              <a:srgbClr val="263746"/>
            </a:solidFill>
            <a:prstDash val="solid"/>
            <a:miter lim="800000"/>
          </a:ln>
          <a:effectLst/>
        </p:spPr>
      </p:cxnSp>
      <p:sp>
        <p:nvSpPr>
          <p:cNvPr id="32" name="Picture Placeholder 43"/>
          <p:cNvSpPr>
            <a:spLocks noGrp="1" noChangeAspect="1"/>
          </p:cNvSpPr>
          <p:nvPr>
            <p:ph type="pic" sz="quarter" idx="17" hasCustomPrompt="1"/>
          </p:nvPr>
        </p:nvSpPr>
        <p:spPr>
          <a:xfrm>
            <a:off x="536886" y="3763125"/>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pic>
        <p:nvPicPr>
          <p:cNvPr id="53" name="Picture 52">
            <a:extLst>
              <a:ext uri="{FF2B5EF4-FFF2-40B4-BE49-F238E27FC236}">
                <a16:creationId xmlns:a16="http://schemas.microsoft.com/office/drawing/2014/main" id="{A51B05F4-E4C2-EF44-A675-78EF5F81D4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9" t="50001" r="-548" b="27605"/>
          <a:stretch/>
        </p:blipFill>
        <p:spPr>
          <a:xfrm>
            <a:off x="285751" y="0"/>
            <a:ext cx="11639550" cy="578734"/>
          </a:xfrm>
          <a:prstGeom prst="rect">
            <a:avLst/>
          </a:prstGeom>
        </p:spPr>
      </p:pic>
      <p:cxnSp>
        <p:nvCxnSpPr>
          <p:cNvPr id="56" name="Straight Connector 55">
            <a:extLst>
              <a:ext uri="{FF2B5EF4-FFF2-40B4-BE49-F238E27FC236}">
                <a16:creationId xmlns:a16="http://schemas.microsoft.com/office/drawing/2014/main" id="{5B328F18-ACDD-DF49-A57A-91F79DCA37D5}"/>
              </a:ext>
            </a:extLst>
          </p:cNvPr>
          <p:cNvCxnSpPr>
            <a:cxnSpLocks/>
          </p:cNvCxnSpPr>
          <p:nvPr userDrawn="1"/>
        </p:nvCxnSpPr>
        <p:spPr>
          <a:xfrm flipH="1">
            <a:off x="8382000" y="2372787"/>
            <a:ext cx="3142365" cy="0"/>
          </a:xfrm>
          <a:prstGeom prst="line">
            <a:avLst/>
          </a:prstGeom>
          <a:noFill/>
          <a:ln w="28575" cap="flat" cmpd="sng" algn="ctr">
            <a:solidFill>
              <a:srgbClr val="263746"/>
            </a:solidFill>
            <a:prstDash val="solid"/>
            <a:miter lim="800000"/>
          </a:ln>
          <a:effectLst/>
        </p:spPr>
      </p:cxnSp>
      <p:sp>
        <p:nvSpPr>
          <p:cNvPr id="60" name="Picture Placeholder 43">
            <a:extLst>
              <a:ext uri="{FF2B5EF4-FFF2-40B4-BE49-F238E27FC236}">
                <a16:creationId xmlns:a16="http://schemas.microsoft.com/office/drawing/2014/main" id="{B51057BD-E828-B240-B6B7-60A81FC3AB71}"/>
              </a:ext>
            </a:extLst>
          </p:cNvPr>
          <p:cNvSpPr>
            <a:spLocks noGrp="1" noChangeAspect="1"/>
          </p:cNvSpPr>
          <p:nvPr>
            <p:ph type="pic" sz="quarter" idx="20" hasCustomPrompt="1"/>
          </p:nvPr>
        </p:nvSpPr>
        <p:spPr>
          <a:xfrm>
            <a:off x="6239185" y="1276646"/>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61" name="Straight Connector 60">
            <a:extLst>
              <a:ext uri="{FF2B5EF4-FFF2-40B4-BE49-F238E27FC236}">
                <a16:creationId xmlns:a16="http://schemas.microsoft.com/office/drawing/2014/main" id="{B08776EB-CD5B-3B49-9210-13383839F891}"/>
              </a:ext>
            </a:extLst>
          </p:cNvPr>
          <p:cNvCxnSpPr>
            <a:cxnSpLocks/>
          </p:cNvCxnSpPr>
          <p:nvPr userDrawn="1"/>
        </p:nvCxnSpPr>
        <p:spPr>
          <a:xfrm flipH="1">
            <a:off x="8382000" y="4862793"/>
            <a:ext cx="3107641" cy="0"/>
          </a:xfrm>
          <a:prstGeom prst="line">
            <a:avLst/>
          </a:prstGeom>
          <a:noFill/>
          <a:ln w="28575" cap="flat" cmpd="sng" algn="ctr">
            <a:solidFill>
              <a:srgbClr val="263746"/>
            </a:solidFill>
            <a:prstDash val="solid"/>
            <a:miter lim="800000"/>
          </a:ln>
          <a:effectLst/>
        </p:spPr>
      </p:cxnSp>
      <p:sp>
        <p:nvSpPr>
          <p:cNvPr id="65" name="Picture Placeholder 43">
            <a:extLst>
              <a:ext uri="{FF2B5EF4-FFF2-40B4-BE49-F238E27FC236}">
                <a16:creationId xmlns:a16="http://schemas.microsoft.com/office/drawing/2014/main" id="{357E0C4F-5998-3342-A2AB-4867675D0B5C}"/>
              </a:ext>
            </a:extLst>
          </p:cNvPr>
          <p:cNvSpPr>
            <a:spLocks noGrp="1" noChangeAspect="1"/>
          </p:cNvSpPr>
          <p:nvPr>
            <p:ph type="pic" sz="quarter" idx="23" hasCustomPrompt="1"/>
          </p:nvPr>
        </p:nvSpPr>
        <p:spPr>
          <a:xfrm>
            <a:off x="6239185" y="3763125"/>
            <a:ext cx="1893339" cy="1893339"/>
          </a:xfrm>
          <a:prstGeom prst="ellipse">
            <a:avLst/>
          </a:prstGeom>
          <a:gradFill>
            <a:gsLst>
              <a:gs pos="0">
                <a:srgbClr val="E3E3E3"/>
              </a:gs>
              <a:gs pos="100000">
                <a:schemeClr val="bg1"/>
              </a:gs>
            </a:gsLst>
            <a:lin ang="2700000" scaled="1"/>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
        <p:nvSpPr>
          <p:cNvPr id="3" name="Text Placeholder 9">
            <a:extLst>
              <a:ext uri="{FF2B5EF4-FFF2-40B4-BE49-F238E27FC236}">
                <a16:creationId xmlns:a16="http://schemas.microsoft.com/office/drawing/2014/main" id="{18EB0C37-3549-9227-D572-32B695A5F92F}"/>
              </a:ext>
            </a:extLst>
          </p:cNvPr>
          <p:cNvSpPr>
            <a:spLocks noGrp="1"/>
          </p:cNvSpPr>
          <p:nvPr>
            <p:ph type="body" sz="quarter" idx="13" hasCustomPrompt="1"/>
          </p:nvPr>
        </p:nvSpPr>
        <p:spPr>
          <a:xfrm>
            <a:off x="2615355" y="2543259"/>
            <a:ext cx="3147358" cy="754181"/>
          </a:xfrm>
        </p:spPr>
        <p:txBody>
          <a:bodyPr anchor="t" anchorCtr="0">
            <a:noAutofit/>
          </a:bodyPr>
          <a:lstStyle>
            <a:lvl1pPr marL="0" indent="0" algn="l">
              <a:buNone/>
              <a:defRPr sz="1400" b="0" i="0">
                <a:solidFill>
                  <a:srgbClr val="E3E3E3"/>
                </a:solidFill>
                <a:latin typeface="Arial" panose="020B0604020202020204" pitchFamily="34" charset="0"/>
                <a:cs typeface="Arial" panose="020B0604020202020204" pitchFamily="34" charset="0"/>
              </a:defRPr>
            </a:lvl1pPr>
          </a:lstStyle>
          <a:p>
            <a:pPr marL="0" indent="0">
              <a:buNone/>
            </a:pPr>
            <a:r>
              <a:rPr lang="en-US" sz="1400">
                <a:solidFill>
                  <a:schemeClr val="bg1">
                    <a:lumMod val="85000"/>
                  </a:schemeClr>
                </a:solidFill>
                <a:latin typeface="Arial"/>
                <a:cs typeface="Arial"/>
              </a:rPr>
              <a:t>Chief Compliance Officer</a:t>
            </a:r>
            <a:br>
              <a:rPr lang="en-US" sz="1400"/>
            </a:br>
            <a:r>
              <a:rPr lang="en-US" sz="1400">
                <a:solidFill>
                  <a:srgbClr val="D9D9D9"/>
                </a:solidFill>
                <a:latin typeface="Arial"/>
                <a:cs typeface="Arial"/>
              </a:rPr>
              <a:t>South Region</a:t>
            </a:r>
            <a:br>
              <a:rPr lang="en-US" sz="1400"/>
            </a:br>
            <a:r>
              <a:rPr lang="en-US" sz="1400" b="1">
                <a:solidFill>
                  <a:srgbClr val="F3B921"/>
                </a:solidFill>
                <a:latin typeface="Arial"/>
                <a:cs typeface="Arial"/>
              </a:rPr>
              <a:t>HUB International</a:t>
            </a:r>
          </a:p>
        </p:txBody>
      </p:sp>
    </p:spTree>
    <p:extLst>
      <p:ext uri="{BB962C8B-B14F-4D97-AF65-F5344CB8AC3E}">
        <p14:creationId xmlns:p14="http://schemas.microsoft.com/office/powerpoint/2010/main" val="1194953519"/>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9" name="Rectangle 8">
            <a:extLst>
              <a:ext uri="{FF2B5EF4-FFF2-40B4-BE49-F238E27FC236}">
                <a16:creationId xmlns:a16="http://schemas.microsoft.com/office/drawing/2014/main" id="{7A069CCD-057B-4DFB-BF61-C5181138BD05}"/>
              </a:ext>
            </a:extLst>
          </p:cNvPr>
          <p:cNvSpPr/>
          <p:nvPr userDrawn="1"/>
        </p:nvSpPr>
        <p:spPr>
          <a:xfrm>
            <a:off x="677670" y="2118046"/>
            <a:ext cx="7803857" cy="33918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8D8D94"/>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B4C8620-227B-4573-904D-E4FF1353D55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46196" y="-2"/>
            <a:ext cx="4845804" cy="6858001"/>
          </a:xfrm>
          <a:prstGeom prst="rect">
            <a:avLst/>
          </a:prstGeom>
        </p:spPr>
      </p:pic>
    </p:spTree>
    <p:extLst>
      <p:ext uri="{BB962C8B-B14F-4D97-AF65-F5344CB8AC3E}">
        <p14:creationId xmlns:p14="http://schemas.microsoft.com/office/powerpoint/2010/main" val="292247893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1" name="Picture 20" descr="A person standing in front of a desk with a computer on it&#10;&#10;Description automatically generated with low confidence">
            <a:extLst>
              <a:ext uri="{FF2B5EF4-FFF2-40B4-BE49-F238E27FC236}">
                <a16:creationId xmlns:a16="http://schemas.microsoft.com/office/drawing/2014/main" id="{159911FA-604E-3340-AD72-5DF4920EE4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192"/>
          <a:stretch/>
        </p:blipFill>
        <p:spPr>
          <a:xfrm>
            <a:off x="2970971" y="0"/>
            <a:ext cx="9221029"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05942890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7A3A9573-951D-A349-8342-C30DC7C4FA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23"/>
          <a:stretch/>
        </p:blipFill>
        <p:spPr>
          <a:xfrm>
            <a:off x="2810796" y="0"/>
            <a:ext cx="9381204"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09973243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Section Break 1">
    <p:spTree>
      <p:nvGrpSpPr>
        <p:cNvPr id="1" name=""/>
        <p:cNvGrpSpPr/>
        <p:nvPr/>
      </p:nvGrpSpPr>
      <p:grpSpPr>
        <a:xfrm>
          <a:off x="0" y="0"/>
          <a:ext cx="0" cy="0"/>
          <a:chOff x="0" y="0"/>
          <a:chExt cx="0" cy="0"/>
        </a:xfrm>
      </p:grpSpPr>
      <p:pic>
        <p:nvPicPr>
          <p:cNvPr id="21" name="Picture 20" descr="A person standing in front of a desk with a computer on it&#10;&#10;Description automatically generated with low confidence">
            <a:extLst>
              <a:ext uri="{FF2B5EF4-FFF2-40B4-BE49-F238E27FC236}">
                <a16:creationId xmlns:a16="http://schemas.microsoft.com/office/drawing/2014/main" id="{159911FA-604E-3340-AD72-5DF4920EE4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192"/>
          <a:stretch/>
        </p:blipFill>
        <p:spPr>
          <a:xfrm>
            <a:off x="2970971" y="0"/>
            <a:ext cx="9221029"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51723758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BFADD-D52E-F313-8A4E-A141A1357D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793334" y="0"/>
            <a:ext cx="9398666"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i="0" dirty="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cxnSp>
        <p:nvCxnSpPr>
          <p:cNvPr id="3" name="Straight Connector 2">
            <a:extLst>
              <a:ext uri="{FF2B5EF4-FFF2-40B4-BE49-F238E27FC236}">
                <a16:creationId xmlns:a16="http://schemas.microsoft.com/office/drawing/2014/main" id="{C5A4C053-E79C-19E2-D173-38FFAF3F0BA9}"/>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8E3DABAE-1920-F628-14A3-61F0AAFA8587}"/>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BE141B66-B589-031F-939F-041CD7262593}"/>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399633972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ection Break 2">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7A3A9573-951D-A349-8342-C30DC7C4FA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23"/>
          <a:stretch/>
        </p:blipFill>
        <p:spPr>
          <a:xfrm>
            <a:off x="2810796" y="0"/>
            <a:ext cx="9381204"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95865697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33" name="Picture 32" descr="A person walking on a sidewalk&#10;&#10;Description automatically generated with low confidence">
            <a:extLst>
              <a:ext uri="{FF2B5EF4-FFF2-40B4-BE49-F238E27FC236}">
                <a16:creationId xmlns:a16="http://schemas.microsoft.com/office/drawing/2014/main" id="{F0CD7569-D2C0-D645-9D3E-F58CEEEBC9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509862" y="0"/>
            <a:ext cx="7682138" cy="6858000"/>
          </a:xfrm>
          <a:prstGeom prst="rect">
            <a:avLst/>
          </a:prstGeom>
        </p:spPr>
      </p:pic>
      <p:sp>
        <p:nvSpPr>
          <p:cNvPr id="34" name="Rectangle 33"/>
          <p:cNvSpPr/>
          <p:nvPr userDrawn="1"/>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4138"/>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6701FA73-18A3-6140-9D26-E15E8CB59AA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53571604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8" name="Picture 7" descr="A picture containing floor, person, indoor, building&#10;&#10;Description automatically generated">
            <a:extLst>
              <a:ext uri="{FF2B5EF4-FFF2-40B4-BE49-F238E27FC236}">
                <a16:creationId xmlns:a16="http://schemas.microsoft.com/office/drawing/2014/main" id="{EE33BAE2-1A37-1C48-856F-5108C66F1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5"/>
          <a:stretch/>
        </p:blipFill>
        <p:spPr>
          <a:xfrm>
            <a:off x="1900813" y="0"/>
            <a:ext cx="1029118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4</a:t>
            </a:r>
          </a:p>
        </p:txBody>
      </p:sp>
      <p:sp>
        <p:nvSpPr>
          <p:cNvPr id="15" name="Footer Placeholder 9">
            <a:extLst>
              <a:ext uri="{FF2B5EF4-FFF2-40B4-BE49-F238E27FC236}">
                <a16:creationId xmlns:a16="http://schemas.microsoft.com/office/drawing/2014/main" id="{C97D6608-AC5E-E443-A598-D56A08C017F3}"/>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82940632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ection Break 4">
    <p:spTree>
      <p:nvGrpSpPr>
        <p:cNvPr id="1" name=""/>
        <p:cNvGrpSpPr/>
        <p:nvPr/>
      </p:nvGrpSpPr>
      <p:grpSpPr>
        <a:xfrm>
          <a:off x="0" y="0"/>
          <a:ext cx="0" cy="0"/>
          <a:chOff x="0" y="0"/>
          <a:chExt cx="0" cy="0"/>
        </a:xfrm>
      </p:grpSpPr>
      <p:pic>
        <p:nvPicPr>
          <p:cNvPr id="8" name="Picture 7" descr="A picture containing floor, person, indoor, building&#10;&#10;Description automatically generated">
            <a:extLst>
              <a:ext uri="{FF2B5EF4-FFF2-40B4-BE49-F238E27FC236}">
                <a16:creationId xmlns:a16="http://schemas.microsoft.com/office/drawing/2014/main" id="{EE33BAE2-1A37-1C48-856F-5108C66F1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5"/>
          <a:stretch/>
        </p:blipFill>
        <p:spPr>
          <a:xfrm>
            <a:off x="1900813" y="0"/>
            <a:ext cx="1029118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4</a:t>
            </a:r>
          </a:p>
        </p:txBody>
      </p:sp>
      <p:sp>
        <p:nvSpPr>
          <p:cNvPr id="15" name="Footer Placeholder 9">
            <a:extLst>
              <a:ext uri="{FF2B5EF4-FFF2-40B4-BE49-F238E27FC236}">
                <a16:creationId xmlns:a16="http://schemas.microsoft.com/office/drawing/2014/main" id="{C97D6608-AC5E-E443-A598-D56A08C017F3}"/>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95327195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BD32FD-E15C-E449-A70D-89E00DF11D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836608" y="1"/>
            <a:ext cx="10355392" cy="6858000"/>
          </a:xfrm>
          <a:prstGeom prst="rect">
            <a:avLst/>
          </a:prstGeom>
        </p:spPr>
      </p:pic>
      <p:sp>
        <p:nvSpPr>
          <p:cNvPr id="34" name="Rectangle 33"/>
          <p:cNvSpPr/>
          <p:nvPr userDrawn="1"/>
        </p:nvSpPr>
        <p:spPr>
          <a:xfrm>
            <a:off x="-1" y="1"/>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76533442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6977939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1968830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5720347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263746"/>
              </a:solidFill>
              <a:effectLst/>
              <a:uLnTx/>
              <a:uFillTx/>
              <a:latin typeface="Helvetica" charset="0"/>
              <a:ea typeface="Helvetica" charset="0"/>
              <a:cs typeface="Helvetica"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1667312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Helvetica" charset="0"/>
                <a:ea typeface="Helvetica" charset="0"/>
                <a:cs typeface="Helvetica" charset="0"/>
              </a:defRPr>
            </a:lvl1pPr>
          </a:lstStyle>
          <a:p>
            <a:r>
              <a:rPr lang="en-US"/>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463421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15" name="Picture 14" descr="A group of people sitting in a chair&#10;&#10;Description automatically generated">
            <a:extLst>
              <a:ext uri="{FF2B5EF4-FFF2-40B4-BE49-F238E27FC236}">
                <a16:creationId xmlns:a16="http://schemas.microsoft.com/office/drawing/2014/main" id="{692629D9-69F2-C648-9A04-AB2ACF9AFF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296"/>
          <a:stretch/>
        </p:blipFill>
        <p:spPr>
          <a:xfrm>
            <a:off x="3009900" y="0"/>
            <a:ext cx="918209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264844F3-F4DC-C759-51CA-F9E0B121DFAE}"/>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216671017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err="1"/>
              <a:t>Nulla</a:t>
            </a:r>
            <a:r>
              <a:rPr lang="en-US"/>
              <a:t> </a:t>
            </a:r>
            <a:r>
              <a:rPr lang="en-US" err="1"/>
              <a:t>sagittis</a:t>
            </a:r>
            <a:r>
              <a:rPr lang="en-US"/>
              <a:t> sit </a:t>
            </a:r>
            <a:r>
              <a:rPr lang="en-US" err="1"/>
              <a:t>amet</a:t>
            </a:r>
            <a:r>
              <a:rPr lang="en-US"/>
              <a:t> </a:t>
            </a:r>
            <a:r>
              <a:rPr lang="en-US" err="1"/>
              <a:t>nisl</a:t>
            </a:r>
            <a:r>
              <a:rPr lang="en-US"/>
              <a:t> </a:t>
            </a:r>
            <a:r>
              <a:rPr lang="en-US" err="1"/>
              <a:t>sed</a:t>
            </a:r>
            <a:r>
              <a:rPr lang="en-US"/>
              <a:t> </a:t>
            </a:r>
            <a:r>
              <a:rPr lang="en-US" err="1"/>
              <a:t>rhoncus</a:t>
            </a:r>
            <a:r>
              <a:rPr lang="en-US"/>
              <a:t>. </a:t>
            </a:r>
            <a:r>
              <a:rPr lang="en-US" err="1"/>
              <a:t>Suspendisse</a:t>
            </a:r>
            <a:r>
              <a:rPr lang="en-US"/>
              <a:t> semper </a:t>
            </a:r>
            <a:r>
              <a:rPr lang="en-US" err="1"/>
              <a:t>leo</a:t>
            </a:r>
            <a:r>
              <a:rPr lang="en-US"/>
              <a:t> </a:t>
            </a:r>
            <a:r>
              <a:rPr lang="en-US" err="1"/>
              <a:t>quis</a:t>
            </a:r>
            <a:r>
              <a:rPr lang="en-US"/>
              <a:t> </a:t>
            </a:r>
            <a:r>
              <a:rPr lang="en-US" err="1"/>
              <a:t>urna</a:t>
            </a:r>
            <a:r>
              <a:rPr lang="en-US"/>
              <a:t> </a:t>
            </a:r>
            <a:r>
              <a:rPr lang="en-US" err="1"/>
              <a:t>placerat</a:t>
            </a:r>
            <a:r>
              <a:rPr lang="en-US"/>
              <a:t>, </a:t>
            </a:r>
            <a:r>
              <a:rPr lang="en-US" err="1"/>
              <a:t>facilisis</a:t>
            </a:r>
            <a:r>
              <a:rPr lang="en-US"/>
              <a:t> </a:t>
            </a:r>
            <a:r>
              <a:rPr lang="en-US" err="1"/>
              <a:t>dignissim</a:t>
            </a:r>
            <a:r>
              <a:rPr lang="en-US"/>
              <a:t> </a:t>
            </a:r>
            <a:r>
              <a:rPr lang="en-US" err="1"/>
              <a:t>sapien</a:t>
            </a:r>
            <a:r>
              <a:rPr lang="en-US"/>
              <a:t> </a:t>
            </a:r>
            <a:r>
              <a:rPr lang="en-US" err="1"/>
              <a:t>ultricies</a:t>
            </a:r>
            <a:r>
              <a:rPr lang="en-US"/>
              <a:t>. </a:t>
            </a:r>
            <a:r>
              <a:rPr lang="en-US" err="1"/>
              <a:t>Quisque</a:t>
            </a:r>
            <a:r>
              <a:rPr lang="en-US"/>
              <a:t> </a:t>
            </a:r>
            <a:r>
              <a:rPr lang="en-US" err="1"/>
              <a:t>ut</a:t>
            </a:r>
            <a:r>
              <a:rPr lang="en-US"/>
              <a:t> </a:t>
            </a:r>
            <a:r>
              <a:rPr lang="en-US" err="1"/>
              <a:t>nulla</a:t>
            </a:r>
            <a:r>
              <a:rPr lang="en-US"/>
              <a:t> </a:t>
            </a:r>
            <a:r>
              <a:rPr lang="en-US" err="1"/>
              <a:t>interdum</a:t>
            </a:r>
            <a:r>
              <a:rPr lang="en-US"/>
              <a:t>, </a:t>
            </a:r>
            <a:r>
              <a:rPr lang="en-US" err="1"/>
              <a:t>commodo</a:t>
            </a:r>
            <a:r>
              <a:rPr lang="en-US"/>
              <a:t> lacus in, dictum </a:t>
            </a:r>
            <a:r>
              <a:rPr lang="en-US" err="1"/>
              <a:t>sapien</a:t>
            </a:r>
            <a:r>
              <a:rPr lang="en-US"/>
              <a:t>. Maecenas </a:t>
            </a:r>
            <a:r>
              <a:rPr lang="en-US" err="1"/>
              <a:t>orci</a:t>
            </a:r>
            <a:r>
              <a:rPr lang="en-US"/>
              <a:t> </a:t>
            </a:r>
            <a:r>
              <a:rPr lang="en-US" err="1"/>
              <a:t>tortor</a:t>
            </a:r>
            <a:r>
              <a:rPr lang="en-US"/>
              <a:t>, </a:t>
            </a:r>
            <a:r>
              <a:rPr lang="en-US" err="1"/>
              <a:t>scelerisque</a:t>
            </a:r>
            <a:r>
              <a:rPr lang="en-US"/>
              <a:t> sit </a:t>
            </a:r>
            <a:r>
              <a:rPr lang="en-US" err="1"/>
              <a:t>amet</a:t>
            </a:r>
            <a:r>
              <a:rPr lang="en-US"/>
              <a:t> </a:t>
            </a:r>
            <a:r>
              <a:rPr lang="en-US" err="1"/>
              <a:t>risus</a:t>
            </a:r>
            <a:r>
              <a:rPr lang="en-US"/>
              <a:t> </a:t>
            </a:r>
            <a:r>
              <a:rPr lang="en-US" err="1"/>
              <a:t>eu</a:t>
            </a:r>
            <a:r>
              <a:rPr lang="en-US"/>
              <a:t>, </a:t>
            </a:r>
            <a:r>
              <a:rPr lang="en-US" err="1"/>
              <a:t>tempor</a:t>
            </a:r>
            <a:r>
              <a:rPr lang="en-US"/>
              <a:t> </a:t>
            </a:r>
            <a:r>
              <a:rPr lang="en-US" err="1"/>
              <a:t>elementum</a:t>
            </a:r>
            <a:r>
              <a:rPr lang="en-US"/>
              <a:t> </a:t>
            </a:r>
            <a:r>
              <a:rPr lang="en-US" err="1"/>
              <a:t>elit</a:t>
            </a:r>
            <a:r>
              <a:rPr lang="en-US"/>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a:t>Individual title can go here.</a:t>
            </a:r>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chemeClr val="bg1"/>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06270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0095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CD714E-3AAB-A44E-B842-58FA1D691582}"/>
              </a:ext>
            </a:extLst>
          </p:cNvPr>
          <p:cNvSpPr/>
          <p:nvPr userDrawn="1"/>
        </p:nvSpPr>
        <p:spPr>
          <a:xfrm>
            <a:off x="0" y="-3629"/>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4069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13471882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spTree>
    <p:extLst>
      <p:ext uri="{BB962C8B-B14F-4D97-AF65-F5344CB8AC3E}">
        <p14:creationId xmlns:p14="http://schemas.microsoft.com/office/powerpoint/2010/main" val="240355088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Slide cobranded">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2022 HUB International Limited.</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a:t>Click to add content</a:t>
            </a:r>
          </a:p>
        </p:txBody>
      </p:sp>
      <p:pic>
        <p:nvPicPr>
          <p:cNvPr id="9" name="Picture 8">
            <a:extLst>
              <a:ext uri="{FF2B5EF4-FFF2-40B4-BE49-F238E27FC236}">
                <a16:creationId xmlns:a16="http://schemas.microsoft.com/office/drawing/2014/main" id="{A6A298FE-2102-3F47-9195-32DEC54A20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sp>
        <p:nvSpPr>
          <p:cNvPr id="10" name="Picture Placeholder 6">
            <a:extLst>
              <a:ext uri="{FF2B5EF4-FFF2-40B4-BE49-F238E27FC236}">
                <a16:creationId xmlns:a16="http://schemas.microsoft.com/office/drawing/2014/main" id="{138C9C44-B0DB-2A41-A708-6A10206E5AA5}"/>
              </a:ext>
            </a:extLst>
          </p:cNvPr>
          <p:cNvSpPr>
            <a:spLocks noGrp="1"/>
          </p:cNvSpPr>
          <p:nvPr>
            <p:ph type="pic" sz="quarter" idx="13"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INSERT LOGO HERE</a:t>
            </a:r>
          </a:p>
        </p:txBody>
      </p:sp>
      <p:cxnSp>
        <p:nvCxnSpPr>
          <p:cNvPr id="11" name="Straight Connector 10">
            <a:extLst>
              <a:ext uri="{FF2B5EF4-FFF2-40B4-BE49-F238E27FC236}">
                <a16:creationId xmlns:a16="http://schemas.microsoft.com/office/drawing/2014/main" id="{98B0F43B-E86D-AB4F-B956-C869B8BFDAA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70774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2 Presenter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2739A0-240A-4773-ACA6-911178FD7F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723269"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28" name="Text Placeholder 7"/>
          <p:cNvSpPr>
            <a:spLocks noGrp="1"/>
          </p:cNvSpPr>
          <p:nvPr>
            <p:ph type="body" sz="quarter" idx="15" hasCustomPrompt="1"/>
          </p:nvPr>
        </p:nvSpPr>
        <p:spPr>
          <a:xfrm>
            <a:off x="723269"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29" name="Text Placeholder 9"/>
          <p:cNvSpPr>
            <a:spLocks noGrp="1"/>
          </p:cNvSpPr>
          <p:nvPr>
            <p:ph type="body" sz="quarter" idx="16" hasCustomPrompt="1"/>
          </p:nvPr>
        </p:nvSpPr>
        <p:spPr>
          <a:xfrm>
            <a:off x="723269"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Picture Placeholder 43">
            <a:extLst>
              <a:ext uri="{FF2B5EF4-FFF2-40B4-BE49-F238E27FC236}">
                <a16:creationId xmlns:a16="http://schemas.microsoft.com/office/drawing/2014/main" id="{CBE4C8B6-045B-43EA-A68F-4A342E0DB6B0}"/>
              </a:ext>
            </a:extLst>
          </p:cNvPr>
          <p:cNvSpPr>
            <a:spLocks noGrp="1" noChangeAspect="1"/>
          </p:cNvSpPr>
          <p:nvPr>
            <p:ph type="pic" sz="quarter" idx="17" hasCustomPrompt="1"/>
          </p:nvPr>
        </p:nvSpPr>
        <p:spPr>
          <a:xfrm>
            <a:off x="3614842"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35" name="Text Placeholder 7">
            <a:extLst>
              <a:ext uri="{FF2B5EF4-FFF2-40B4-BE49-F238E27FC236}">
                <a16:creationId xmlns:a16="http://schemas.microsoft.com/office/drawing/2014/main" id="{90A8229E-EBB1-425F-A171-1BB1D980A2B9}"/>
              </a:ext>
            </a:extLst>
          </p:cNvPr>
          <p:cNvSpPr>
            <a:spLocks noGrp="1"/>
          </p:cNvSpPr>
          <p:nvPr>
            <p:ph type="body" sz="quarter" idx="18" hasCustomPrompt="1"/>
          </p:nvPr>
        </p:nvSpPr>
        <p:spPr>
          <a:xfrm>
            <a:off x="3614842"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40" name="Text Placeholder 9">
            <a:extLst>
              <a:ext uri="{FF2B5EF4-FFF2-40B4-BE49-F238E27FC236}">
                <a16:creationId xmlns:a16="http://schemas.microsoft.com/office/drawing/2014/main" id="{13AC5B1C-5AC5-4A7E-B1EF-DAC948C8A897}"/>
              </a:ext>
            </a:extLst>
          </p:cNvPr>
          <p:cNvSpPr>
            <a:spLocks noGrp="1"/>
          </p:cNvSpPr>
          <p:nvPr>
            <p:ph type="body" sz="quarter" idx="19" hasCustomPrompt="1"/>
          </p:nvPr>
        </p:nvSpPr>
        <p:spPr>
          <a:xfrm>
            <a:off x="3614842"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Picture Placeholder 43">
            <a:extLst>
              <a:ext uri="{FF2B5EF4-FFF2-40B4-BE49-F238E27FC236}">
                <a16:creationId xmlns:a16="http://schemas.microsoft.com/office/drawing/2014/main" id="{9ECAE4B8-B09E-4AE9-B763-EEAD7A9B0BC8}"/>
              </a:ext>
            </a:extLst>
          </p:cNvPr>
          <p:cNvSpPr>
            <a:spLocks noGrp="1" noChangeAspect="1"/>
          </p:cNvSpPr>
          <p:nvPr>
            <p:ph type="pic" sz="quarter" idx="20" hasCustomPrompt="1"/>
          </p:nvPr>
        </p:nvSpPr>
        <p:spPr>
          <a:xfrm>
            <a:off x="6506415"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2" name="Text Placeholder 7">
            <a:extLst>
              <a:ext uri="{FF2B5EF4-FFF2-40B4-BE49-F238E27FC236}">
                <a16:creationId xmlns:a16="http://schemas.microsoft.com/office/drawing/2014/main" id="{96A5B9AF-70E2-4EF3-B034-BC31518D49BD}"/>
              </a:ext>
            </a:extLst>
          </p:cNvPr>
          <p:cNvSpPr>
            <a:spLocks noGrp="1"/>
          </p:cNvSpPr>
          <p:nvPr>
            <p:ph type="body" sz="quarter" idx="21" hasCustomPrompt="1"/>
          </p:nvPr>
        </p:nvSpPr>
        <p:spPr>
          <a:xfrm>
            <a:off x="6506415"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3" name="Text Placeholder 9">
            <a:extLst>
              <a:ext uri="{FF2B5EF4-FFF2-40B4-BE49-F238E27FC236}">
                <a16:creationId xmlns:a16="http://schemas.microsoft.com/office/drawing/2014/main" id="{08A6E4AC-ABFC-495B-BAEC-9E4BD665AF83}"/>
              </a:ext>
            </a:extLst>
          </p:cNvPr>
          <p:cNvSpPr>
            <a:spLocks noGrp="1"/>
          </p:cNvSpPr>
          <p:nvPr>
            <p:ph type="body" sz="quarter" idx="22" hasCustomPrompt="1"/>
          </p:nvPr>
        </p:nvSpPr>
        <p:spPr>
          <a:xfrm>
            <a:off x="6506415"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5" name="Picture Placeholder 43">
            <a:extLst>
              <a:ext uri="{FF2B5EF4-FFF2-40B4-BE49-F238E27FC236}">
                <a16:creationId xmlns:a16="http://schemas.microsoft.com/office/drawing/2014/main" id="{1E890A49-C671-4A71-B237-B15167CF14FF}"/>
              </a:ext>
            </a:extLst>
          </p:cNvPr>
          <p:cNvSpPr>
            <a:spLocks noGrp="1" noChangeAspect="1"/>
          </p:cNvSpPr>
          <p:nvPr>
            <p:ph type="pic" sz="quarter" idx="23" hasCustomPrompt="1"/>
          </p:nvPr>
        </p:nvSpPr>
        <p:spPr>
          <a:xfrm>
            <a:off x="9397988"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6" name="Text Placeholder 7">
            <a:extLst>
              <a:ext uri="{FF2B5EF4-FFF2-40B4-BE49-F238E27FC236}">
                <a16:creationId xmlns:a16="http://schemas.microsoft.com/office/drawing/2014/main" id="{2B4235FD-93DE-4F91-BDF2-D361197037DB}"/>
              </a:ext>
            </a:extLst>
          </p:cNvPr>
          <p:cNvSpPr>
            <a:spLocks noGrp="1"/>
          </p:cNvSpPr>
          <p:nvPr>
            <p:ph type="body" sz="quarter" idx="24" hasCustomPrompt="1"/>
          </p:nvPr>
        </p:nvSpPr>
        <p:spPr>
          <a:xfrm>
            <a:off x="9397988"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7" name="Text Placeholder 9">
            <a:extLst>
              <a:ext uri="{FF2B5EF4-FFF2-40B4-BE49-F238E27FC236}">
                <a16:creationId xmlns:a16="http://schemas.microsoft.com/office/drawing/2014/main" id="{47CBF9CE-329E-4D47-A47E-62CDA3C208D4}"/>
              </a:ext>
            </a:extLst>
          </p:cNvPr>
          <p:cNvSpPr>
            <a:spLocks noGrp="1"/>
          </p:cNvSpPr>
          <p:nvPr>
            <p:ph type="body" sz="quarter" idx="25" hasCustomPrompt="1"/>
          </p:nvPr>
        </p:nvSpPr>
        <p:spPr>
          <a:xfrm>
            <a:off x="9397988"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90398729"/>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020 Legal Update 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91580C-C3C7-D705-C5BA-966B2DBCEE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7A4CD555-2A72-5C4C-A63C-AEDEFEDB7B99}"/>
              </a:ext>
            </a:extLst>
          </p:cNvPr>
          <p:cNvSpPr/>
          <p:nvPr userDrawn="1"/>
        </p:nvSpPr>
        <p:spPr>
          <a:xfrm>
            <a:off x="0" y="0"/>
            <a:ext cx="12192000" cy="6858000"/>
          </a:xfrm>
          <a:prstGeom prst="rect">
            <a:avLst/>
          </a:prstGeom>
          <a:gradFill>
            <a:gsLst>
              <a:gs pos="24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8" name="Picture 7">
            <a:extLst>
              <a:ext uri="{FF2B5EF4-FFF2-40B4-BE49-F238E27FC236}">
                <a16:creationId xmlns:a16="http://schemas.microsoft.com/office/drawing/2014/main" id="{98B8AEFA-46E1-CC02-72DA-08B1FA83B1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7" name="Footer Placeholder 9">
            <a:extLst>
              <a:ext uri="{FF2B5EF4-FFF2-40B4-BE49-F238E27FC236}">
                <a16:creationId xmlns:a16="http://schemas.microsoft.com/office/drawing/2014/main" id="{80093725-1ED2-03F3-E787-AB5E49283144}"/>
              </a:ext>
            </a:extLst>
          </p:cNvPr>
          <p:cNvSpPr txBox="1">
            <a:spLocks/>
          </p:cNvSpPr>
          <p:nvPr userDrawn="1"/>
        </p:nvSpPr>
        <p:spPr>
          <a:xfrm>
            <a:off x="540395" y="6344300"/>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19440245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1_2020 Legal Update Cover Slide">
    <p:spTree>
      <p:nvGrpSpPr>
        <p:cNvPr id="1" name=""/>
        <p:cNvGrpSpPr/>
        <p:nvPr/>
      </p:nvGrpSpPr>
      <p:grpSpPr>
        <a:xfrm>
          <a:off x="0" y="0"/>
          <a:ext cx="0" cy="0"/>
          <a:chOff x="0" y="0"/>
          <a:chExt cx="0" cy="0"/>
        </a:xfrm>
      </p:grpSpPr>
      <p:pic>
        <p:nvPicPr>
          <p:cNvPr id="11" name="Picture 10" descr="A picture containing building, sitting, street, standing&#10;&#10;Description automatically generated">
            <a:extLst>
              <a:ext uri="{FF2B5EF4-FFF2-40B4-BE49-F238E27FC236}">
                <a16:creationId xmlns:a16="http://schemas.microsoft.com/office/drawing/2014/main" id="{EBCBE7FF-CDF0-2C47-B2C8-9CD28243A2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a:t>
            </a:r>
          </a:p>
        </p:txBody>
      </p:sp>
    </p:spTree>
    <p:extLst>
      <p:ext uri="{BB962C8B-B14F-4D97-AF65-F5344CB8AC3E}">
        <p14:creationId xmlns:p14="http://schemas.microsoft.com/office/powerpoint/2010/main" val="15649190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2_2020 Legal Update 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CBE7FF-CDF0-2C47-B2C8-9CD28243A2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841877-CC3B-9B24-0D7A-45E866777C4D}"/>
              </a:ext>
            </a:extLst>
          </p:cNvPr>
          <p:cNvSpPr/>
          <p:nvPr userDrawn="1"/>
        </p:nvSpPr>
        <p:spPr>
          <a:xfrm>
            <a:off x="0" y="0"/>
            <a:ext cx="12192000" cy="6858000"/>
          </a:xfrm>
          <a:prstGeom prst="rect">
            <a:avLst/>
          </a:prstGeom>
          <a:gradFill>
            <a:gsLst>
              <a:gs pos="5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a:t>
            </a:r>
          </a:p>
        </p:txBody>
      </p:sp>
    </p:spTree>
    <p:extLst>
      <p:ext uri="{BB962C8B-B14F-4D97-AF65-F5344CB8AC3E}">
        <p14:creationId xmlns:p14="http://schemas.microsoft.com/office/powerpoint/2010/main" val="810575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30822-9694-A7D0-343B-49E93020C1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10368" y="0"/>
            <a:ext cx="9181632" cy="6858000"/>
          </a:xfrm>
          <a:prstGeom prst="rect">
            <a:avLst/>
          </a:prstGeom>
        </p:spPr>
      </p:pic>
      <p:sp>
        <p:nvSpPr>
          <p:cNvPr id="34" name="Rectangle 33"/>
          <p:cNvSpPr/>
          <p:nvPr userDrawn="1"/>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62302"/>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3EE73A64-4F43-7AC5-F745-ED8EC33923D4}"/>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55592746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7" name="Picture 6" descr="A person standing in front of a window&#10;&#10;Description automatically generated">
            <a:extLst>
              <a:ext uri="{FF2B5EF4-FFF2-40B4-BE49-F238E27FC236}">
                <a16:creationId xmlns:a16="http://schemas.microsoft.com/office/drawing/2014/main" id="{7EB5FF79-C3A1-3141-A6BE-1DFB9DED7A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p:cNvSpPr/>
          <p:nvPr userDrawn="1"/>
        </p:nvSpPr>
        <p:spPr>
          <a:xfrm>
            <a:off x="-12878" y="-20955"/>
            <a:ext cx="12204878" cy="6923200"/>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CB62395-5C5E-3949-BBB6-1DCFA5A25F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27026"/>
            <a:ext cx="8543544" cy="69232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Footer Placeholder 9"/>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5291378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5C23CC95-42E2-A949-BBAD-996ACDC9F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09157" cy="6898672"/>
          </a:xfrm>
          <a:prstGeom prst="rect">
            <a:avLst/>
          </a:prstGeom>
        </p:spPr>
      </p:pic>
      <p:sp>
        <p:nvSpPr>
          <p:cNvPr id="13" name="Rectangle 12"/>
          <p:cNvSpPr/>
          <p:nvPr userDrawn="1"/>
        </p:nvSpPr>
        <p:spPr>
          <a:xfrm>
            <a:off x="-17158" y="0"/>
            <a:ext cx="12209158" cy="6898671"/>
          </a:xfrm>
          <a:prstGeom prst="rect">
            <a:avLst/>
          </a:prstGeom>
          <a:gradFill>
            <a:gsLst>
              <a:gs pos="0">
                <a:srgbClr val="263746"/>
              </a:gs>
              <a:gs pos="84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DAC4D71-143F-DE40-AFFF-64EDFAABBC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906912"/>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ooter Placeholder 9">
            <a:extLst>
              <a:ext uri="{FF2B5EF4-FFF2-40B4-BE49-F238E27FC236}">
                <a16:creationId xmlns:a16="http://schemas.microsoft.com/office/drawing/2014/main" id="{F2E8165F-E896-9840-9245-4989236B1CEB}"/>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432667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8" name="Picture 7" descr="A person sitting in front of a window&#10;&#10;Description automatically generated">
            <a:extLst>
              <a:ext uri="{FF2B5EF4-FFF2-40B4-BE49-F238E27FC236}">
                <a16:creationId xmlns:a16="http://schemas.microsoft.com/office/drawing/2014/main" id="{0113B29D-5C3D-5547-A3EE-72597E5FC1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7157" y="-10823"/>
            <a:ext cx="12253308" cy="6900224"/>
          </a:xfrm>
          <a:prstGeom prst="rect">
            <a:avLst/>
          </a:prstGeom>
        </p:spPr>
      </p:pic>
      <p:sp>
        <p:nvSpPr>
          <p:cNvPr id="22" name="Rectangle 21"/>
          <p:cNvSpPr/>
          <p:nvPr userDrawn="1"/>
        </p:nvSpPr>
        <p:spPr>
          <a:xfrm>
            <a:off x="-17157" y="-10823"/>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97145"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F14F7E8F-29C9-464B-8CB3-8C198F70CF6D}"/>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a:t>
            </a:r>
          </a:p>
        </p:txBody>
      </p:sp>
      <p:pic>
        <p:nvPicPr>
          <p:cNvPr id="12" name="Picture 11">
            <a:extLst>
              <a:ext uri="{FF2B5EF4-FFF2-40B4-BE49-F238E27FC236}">
                <a16:creationId xmlns:a16="http://schemas.microsoft.com/office/drawing/2014/main" id="{7FF3D7B4-7910-FA4D-9C42-A2FDCDBEE8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B61F1BD2-F733-0A42-8E0E-7918CCE3D60D}"/>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7436387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22111A88-5638-B44B-A2CD-A155A6F3A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515" y="0"/>
            <a:ext cx="12170641" cy="6858000"/>
          </a:xfrm>
          <a:prstGeom prst="rect">
            <a:avLst/>
          </a:prstGeom>
        </p:spPr>
      </p:pic>
      <p:sp>
        <p:nvSpPr>
          <p:cNvPr id="22" name="Rectangle 21"/>
          <p:cNvSpPr/>
          <p:nvPr userDrawn="1"/>
        </p:nvSpPr>
        <p:spPr>
          <a:xfrm>
            <a:off x="-17156" y="0"/>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0666549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option 7">
    <p:spTree>
      <p:nvGrpSpPr>
        <p:cNvPr id="1" name=""/>
        <p:cNvGrpSpPr/>
        <p:nvPr/>
      </p:nvGrpSpPr>
      <p:grpSpPr>
        <a:xfrm>
          <a:off x="0" y="0"/>
          <a:ext cx="0" cy="0"/>
          <a:chOff x="0" y="0"/>
          <a:chExt cx="0" cy="0"/>
        </a:xfrm>
      </p:grpSpPr>
      <p:pic>
        <p:nvPicPr>
          <p:cNvPr id="7" name="Picture 6" descr="A picture containing person, indoor, building, man&#10;&#10;Description automatically generated">
            <a:extLst>
              <a:ext uri="{FF2B5EF4-FFF2-40B4-BE49-F238E27FC236}">
                <a16:creationId xmlns:a16="http://schemas.microsoft.com/office/drawing/2014/main" id="{E8D230A7-36B2-C641-9C06-779E824BEF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50" y="0"/>
            <a:ext cx="12249150" cy="6881885"/>
          </a:xfrm>
          <a:prstGeom prst="rect">
            <a:avLst/>
          </a:prstGeom>
        </p:spPr>
      </p:pic>
      <p:sp>
        <p:nvSpPr>
          <p:cNvPr id="22" name="Rectangle 21"/>
          <p:cNvSpPr/>
          <p:nvPr userDrawn="1"/>
        </p:nvSpPr>
        <p:spPr>
          <a:xfrm>
            <a:off x="-57150" y="-34709"/>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AE2B292A-DBA7-6145-973D-2AB18E36480C}"/>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pic>
        <p:nvPicPr>
          <p:cNvPr id="12" name="Picture 11">
            <a:extLst>
              <a:ext uri="{FF2B5EF4-FFF2-40B4-BE49-F238E27FC236}">
                <a16:creationId xmlns:a16="http://schemas.microsoft.com/office/drawing/2014/main" id="{27EE8A1A-2C90-AF49-A01B-30CE58D205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AC3F9E1-44C0-2948-ACFB-6F41AB4BA2A0}"/>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4443202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a:t>
            </a:r>
          </a:p>
        </p:txBody>
      </p:sp>
      <p:sp>
        <p:nvSpPr>
          <p:cNvPr id="15" name="TextBox 14">
            <a:extLst>
              <a:ext uri="{FF2B5EF4-FFF2-40B4-BE49-F238E27FC236}">
                <a16:creationId xmlns:a16="http://schemas.microsoft.com/office/drawing/2014/main" id="{06BD3C1E-8FF5-0347-9565-BF61929930B5}"/>
              </a:ext>
            </a:extLst>
          </p:cNvPr>
          <p:cNvSpPr txBox="1"/>
          <p:nvPr userDrawn="1"/>
        </p:nvSpPr>
        <p:spPr>
          <a:xfrm>
            <a:off x="701040" y="1206576"/>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7" name="Picture 6" descr="Logo&#10;&#10;Description automatically generated">
            <a:extLst>
              <a:ext uri="{FF2B5EF4-FFF2-40B4-BE49-F238E27FC236}">
                <a16:creationId xmlns:a16="http://schemas.microsoft.com/office/drawing/2014/main" id="{9FF7A672-B23D-43FC-B6B5-FA70F2A794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3096" y="139204"/>
            <a:ext cx="2777779" cy="1073472"/>
          </a:xfrm>
          <a:prstGeom prst="rect">
            <a:avLst/>
          </a:prstGeom>
        </p:spPr>
      </p:pic>
    </p:spTree>
    <p:extLst>
      <p:ext uri="{BB962C8B-B14F-4D97-AF65-F5344CB8AC3E}">
        <p14:creationId xmlns:p14="http://schemas.microsoft.com/office/powerpoint/2010/main" val="5024661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spTree>
    <p:extLst>
      <p:ext uri="{BB962C8B-B14F-4D97-AF65-F5344CB8AC3E}">
        <p14:creationId xmlns:p14="http://schemas.microsoft.com/office/powerpoint/2010/main" val="8280536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2024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390331872"/>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a:t>
            </a:r>
            <a:br>
              <a:rPr lang="en-US" dirty="0"/>
            </a:br>
            <a:r>
              <a:rPr lang="en-US" dirty="0"/>
              <a:t>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182646187"/>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43974080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2020 Legal Update Cover Slide">
    <p:spTree>
      <p:nvGrpSpPr>
        <p:cNvPr id="1" name=""/>
        <p:cNvGrpSpPr/>
        <p:nvPr/>
      </p:nvGrpSpPr>
      <p:grpSpPr>
        <a:xfrm>
          <a:off x="0" y="0"/>
          <a:ext cx="0" cy="0"/>
          <a:chOff x="0" y="0"/>
          <a:chExt cx="0" cy="0"/>
        </a:xfrm>
      </p:grpSpPr>
      <p:pic>
        <p:nvPicPr>
          <p:cNvPr id="11" name="Picture 10" descr="A picture containing building, sitting, street, standing&#10;&#10;Description automatically generated">
            <a:extLst>
              <a:ext uri="{FF2B5EF4-FFF2-40B4-BE49-F238E27FC236}">
                <a16:creationId xmlns:a16="http://schemas.microsoft.com/office/drawing/2014/main" id="{EBCBE7FF-CDF0-2C47-B2C8-9CD28243A2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a:t>
            </a:r>
          </a:p>
        </p:txBody>
      </p:sp>
    </p:spTree>
    <p:extLst>
      <p:ext uri="{BB962C8B-B14F-4D97-AF65-F5344CB8AC3E}">
        <p14:creationId xmlns:p14="http://schemas.microsoft.com/office/powerpoint/2010/main" val="138366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3" name="Picture 2" descr="Two people standing in front of a building&#10;&#10;Description automatically generated">
            <a:extLst>
              <a:ext uri="{FF2B5EF4-FFF2-40B4-BE49-F238E27FC236}">
                <a16:creationId xmlns:a16="http://schemas.microsoft.com/office/drawing/2014/main" id="{39C90876-323D-814C-A911-A158BED1B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0822" y="0"/>
            <a:ext cx="10281178"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4</a:t>
            </a:r>
          </a:p>
        </p:txBody>
      </p:sp>
      <p:sp>
        <p:nvSpPr>
          <p:cNvPr id="2" name="Footer Placeholder 9">
            <a:extLst>
              <a:ext uri="{FF2B5EF4-FFF2-40B4-BE49-F238E27FC236}">
                <a16:creationId xmlns:a16="http://schemas.microsoft.com/office/drawing/2014/main" id="{09B7F29E-C016-71A5-5EA0-AB0A97217D8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418828464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solidFill>
              <a:schemeClr val="bg1">
                <a:lumMod val="9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35498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chemeClr val="bg1"/>
          </a:solidFill>
          <a:ln w="12700" cap="flat" cmpd="sng" algn="ctr">
            <a:solidFill>
              <a:schemeClr val="bg1">
                <a:lumMod val="9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667528A-D11D-6DE6-60B2-B13F002D4543}"/>
              </a:ext>
            </a:extLst>
          </p:cNvPr>
          <p:cNvPicPr>
            <a:picLocks noChangeAspect="1"/>
          </p:cNvPicPr>
          <p:nvPr userDrawn="1"/>
        </p:nvPicPr>
        <p:blipFill>
          <a:blip r:embed="rId3"/>
          <a:srcRect/>
          <a:stretch/>
        </p:blipFill>
        <p:spPr>
          <a:xfrm>
            <a:off x="689527" y="259891"/>
            <a:ext cx="2533579" cy="789147"/>
          </a:xfrm>
          <a:prstGeom prst="rect">
            <a:avLst/>
          </a:prstGeom>
        </p:spPr>
      </p:pic>
      <p:sp>
        <p:nvSpPr>
          <p:cNvPr id="3" name="TextBox 2">
            <a:extLst>
              <a:ext uri="{FF2B5EF4-FFF2-40B4-BE49-F238E27FC236}">
                <a16:creationId xmlns:a16="http://schemas.microsoft.com/office/drawing/2014/main" id="{B139EE92-B2DD-AB6C-AC8B-3AAC939FCDAF}"/>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tx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6" name="Title 1">
            <a:extLst>
              <a:ext uri="{FF2B5EF4-FFF2-40B4-BE49-F238E27FC236}">
                <a16:creationId xmlns:a16="http://schemas.microsoft.com/office/drawing/2014/main" id="{5CA6C290-C925-6644-22E3-37F51DEB7694}"/>
              </a:ext>
            </a:extLst>
          </p:cNvPr>
          <p:cNvSpPr>
            <a:spLocks noGrp="1"/>
          </p:cNvSpPr>
          <p:nvPr>
            <p:ph type="ctrTitle" hasCustomPrompt="1"/>
          </p:nvPr>
        </p:nvSpPr>
        <p:spPr>
          <a:xfrm>
            <a:off x="701040" y="2466767"/>
            <a:ext cx="7452360" cy="2387600"/>
          </a:xfrm>
        </p:spPr>
        <p:txBody>
          <a:bodyPr anchor="b">
            <a:noAutofit/>
          </a:bodyPr>
          <a:lstStyle>
            <a:lvl1pPr algn="l">
              <a:defRPr sz="60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C0C1E37B-6DDE-8D7E-0210-4C167B63E83A}"/>
              </a:ext>
            </a:extLst>
          </p:cNvPr>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034955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CC65243-24AC-4ED2-B1FF-A210377B68EE}"/>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855B75C8-DC0B-4FFF-B6BF-FF7BC97DB04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23186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8BFADD-D52E-F313-8A4E-A141A1357D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793334" y="0"/>
            <a:ext cx="9398666"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i="0" dirty="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cxnSp>
        <p:nvCxnSpPr>
          <p:cNvPr id="3" name="Straight Connector 2">
            <a:extLst>
              <a:ext uri="{FF2B5EF4-FFF2-40B4-BE49-F238E27FC236}">
                <a16:creationId xmlns:a16="http://schemas.microsoft.com/office/drawing/2014/main" id="{C5A4C053-E79C-19E2-D173-38FFAF3F0BA9}"/>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8E3DABAE-1920-F628-14A3-61F0AAFA8587}"/>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BE141B66-B589-031F-939F-041CD7262593}"/>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308154417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15" name="Picture 14" descr="A group of people sitting in a chair&#10;&#10;Description automatically generated">
            <a:extLst>
              <a:ext uri="{FF2B5EF4-FFF2-40B4-BE49-F238E27FC236}">
                <a16:creationId xmlns:a16="http://schemas.microsoft.com/office/drawing/2014/main" id="{692629D9-69F2-C648-9A04-AB2ACF9AFF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296"/>
          <a:stretch/>
        </p:blipFill>
        <p:spPr>
          <a:xfrm>
            <a:off x="3009900" y="0"/>
            <a:ext cx="918209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264844F3-F4DC-C759-51CA-F9E0B121DFAE}"/>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155086094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30822-9694-A7D0-343B-49E93020C1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10368" y="0"/>
            <a:ext cx="9181632" cy="6858000"/>
          </a:xfrm>
          <a:prstGeom prst="rect">
            <a:avLst/>
          </a:prstGeom>
        </p:spPr>
      </p:pic>
      <p:sp>
        <p:nvSpPr>
          <p:cNvPr id="34" name="Rectangle 33"/>
          <p:cNvSpPr/>
          <p:nvPr userDrawn="1"/>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62302"/>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3EE73A64-4F43-7AC5-F745-ED8EC33923D4}"/>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283731391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3" name="Picture 2" descr="Two people standing in front of a building&#10;&#10;Description automatically generated">
            <a:extLst>
              <a:ext uri="{FF2B5EF4-FFF2-40B4-BE49-F238E27FC236}">
                <a16:creationId xmlns:a16="http://schemas.microsoft.com/office/drawing/2014/main" id="{39C90876-323D-814C-A911-A158BED1B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10822" y="0"/>
            <a:ext cx="10281178"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4</a:t>
            </a:r>
          </a:p>
        </p:txBody>
      </p:sp>
      <p:sp>
        <p:nvSpPr>
          <p:cNvPr id="2" name="Footer Placeholder 9">
            <a:extLst>
              <a:ext uri="{FF2B5EF4-FFF2-40B4-BE49-F238E27FC236}">
                <a16:creationId xmlns:a16="http://schemas.microsoft.com/office/drawing/2014/main" id="{09B7F29E-C016-71A5-5EA0-AB0A97217D8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195602160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8F9A0-AEBA-319F-9784-3B43FF0041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836608" y="1"/>
            <a:ext cx="10355392"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cxnSp>
        <p:nvCxnSpPr>
          <p:cNvPr id="8" name="Straight Connector 7">
            <a:extLst>
              <a:ext uri="{FF2B5EF4-FFF2-40B4-BE49-F238E27FC236}">
                <a16:creationId xmlns:a16="http://schemas.microsoft.com/office/drawing/2014/main" id="{4E156800-695D-4F3F-55BF-6C9B37DD49BB}"/>
              </a:ext>
            </a:extLst>
          </p:cNvPr>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19212101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Section Brea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4F19A6-5762-A9EC-5129-1D05DA6236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5185" y="0"/>
            <a:ext cx="7016815"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21608819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a:t>
            </a:r>
          </a:p>
        </p:txBody>
      </p:sp>
    </p:spTree>
    <p:extLst>
      <p:ext uri="{BB962C8B-B14F-4D97-AF65-F5344CB8AC3E}">
        <p14:creationId xmlns:p14="http://schemas.microsoft.com/office/powerpoint/2010/main" val="304078720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8F9A0-AEBA-319F-9784-3B43FF0041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836608" y="1"/>
            <a:ext cx="10355392"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cxnSp>
        <p:nvCxnSpPr>
          <p:cNvPr id="8" name="Straight Connector 7">
            <a:extLst>
              <a:ext uri="{FF2B5EF4-FFF2-40B4-BE49-F238E27FC236}">
                <a16:creationId xmlns:a16="http://schemas.microsoft.com/office/drawing/2014/main" id="{4E156800-695D-4F3F-55BF-6C9B37DD49BB}"/>
              </a:ext>
            </a:extLst>
          </p:cNvPr>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39228086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a:t>
            </a:r>
          </a:p>
        </p:txBody>
      </p:sp>
    </p:spTree>
    <p:extLst>
      <p:ext uri="{BB962C8B-B14F-4D97-AF65-F5344CB8AC3E}">
        <p14:creationId xmlns:p14="http://schemas.microsoft.com/office/powerpoint/2010/main" val="364079063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014810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3272624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7694556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Rectangle 16"/>
          <p:cNvSpPr/>
          <p:nvPr userDrawn="1"/>
        </p:nvSpPr>
        <p:spPr>
          <a:xfrm>
            <a:off x="692304" y="4097379"/>
            <a:ext cx="3193106" cy="45719"/>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a:solidFill>
            <a:schemeClr val="tx2"/>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a:solidFill>
            <a:schemeClr val="tx1"/>
          </a:solidFill>
        </p:spPr>
        <p:txBody>
          <a:bodyPr/>
          <a:lstStyle>
            <a:lvl1pPr marL="0" indent="0" algn="ctr">
              <a:buNone/>
              <a:defRPr sz="1400">
                <a:solidFill>
                  <a:schemeClr val="bg1"/>
                </a:solidFill>
              </a:defRPr>
            </a:lvl1pPr>
          </a:lstStyle>
          <a:p>
            <a:r>
              <a:rPr lang="en-US" dirty="0"/>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a:solidFill>
            <a:schemeClr val="accent4"/>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2205065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Picture Placeholder 5"/>
          <p:cNvSpPr>
            <a:spLocks noGrp="1"/>
          </p:cNvSpPr>
          <p:nvPr>
            <p:ph type="pic" sz="quarter" idx="12" hasCustomPrompt="1"/>
          </p:nvPr>
        </p:nvSpPr>
        <p:spPr>
          <a:xfrm>
            <a:off x="765050" y="2076481"/>
            <a:ext cx="1070293" cy="927861"/>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2208053" y="2535747"/>
            <a:ext cx="3297397" cy="3664130"/>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6918129" y="1936111"/>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6919878" y="4488552"/>
            <a:ext cx="3300284"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2" name="Rectangle 41"/>
          <p:cNvSpPr/>
          <p:nvPr userDrawn="1"/>
        </p:nvSpPr>
        <p:spPr>
          <a:xfrm>
            <a:off x="2211547" y="2492788"/>
            <a:ext cx="329739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6919876" y="1890392"/>
            <a:ext cx="3300284"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6919876" y="4442833"/>
            <a:ext cx="3293903"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p:nvPr>
        </p:nvSpPr>
        <p:spPr>
          <a:xfrm>
            <a:off x="2211547" y="2031618"/>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endParaRPr lang="en-US" dirty="0"/>
          </a:p>
        </p:txBody>
      </p:sp>
      <p:sp>
        <p:nvSpPr>
          <p:cNvPr id="46" name="Text Placeholder 25"/>
          <p:cNvSpPr>
            <a:spLocks noGrp="1"/>
          </p:cNvSpPr>
          <p:nvPr>
            <p:ph type="body" sz="quarter" idx="20"/>
          </p:nvPr>
        </p:nvSpPr>
        <p:spPr>
          <a:xfrm>
            <a:off x="6919876" y="1401588"/>
            <a:ext cx="3300284"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endParaRPr lang="en-US" dirty="0"/>
          </a:p>
        </p:txBody>
      </p:sp>
      <p:sp>
        <p:nvSpPr>
          <p:cNvPr id="47" name="Text Placeholder 25"/>
          <p:cNvSpPr>
            <a:spLocks noGrp="1"/>
          </p:cNvSpPr>
          <p:nvPr>
            <p:ph type="body" sz="quarter" idx="21"/>
          </p:nvPr>
        </p:nvSpPr>
        <p:spPr>
          <a:xfrm>
            <a:off x="6919877" y="3981874"/>
            <a:ext cx="3300284"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endParaRPr lang="en-US" dirty="0"/>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4073298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dirty="0" err="1"/>
              <a:t>Nulla</a:t>
            </a:r>
            <a:r>
              <a:rPr lang="en-US" dirty="0"/>
              <a:t> </a:t>
            </a:r>
            <a:r>
              <a:rPr lang="en-US" dirty="0" err="1"/>
              <a:t>sagittis</a:t>
            </a:r>
            <a:r>
              <a:rPr lang="en-US" dirty="0"/>
              <a:t> sit </a:t>
            </a:r>
            <a:r>
              <a:rPr lang="en-US" dirty="0" err="1"/>
              <a:t>amet</a:t>
            </a:r>
            <a:r>
              <a:rPr lang="en-US" dirty="0"/>
              <a:t> </a:t>
            </a:r>
            <a:r>
              <a:rPr lang="en-US" dirty="0" err="1"/>
              <a:t>nisl</a:t>
            </a:r>
            <a:r>
              <a:rPr lang="en-US" dirty="0"/>
              <a:t> </a:t>
            </a:r>
            <a:r>
              <a:rPr lang="en-US" dirty="0" err="1"/>
              <a:t>sed</a:t>
            </a:r>
            <a:r>
              <a:rPr lang="en-US" dirty="0"/>
              <a:t> </a:t>
            </a:r>
            <a:r>
              <a:rPr lang="en-US" dirty="0" err="1"/>
              <a:t>rhoncus</a:t>
            </a:r>
            <a:r>
              <a:rPr lang="en-US" dirty="0"/>
              <a:t>. </a:t>
            </a:r>
            <a:r>
              <a:rPr lang="en-US" dirty="0" err="1"/>
              <a:t>Suspendisse</a:t>
            </a:r>
            <a:r>
              <a:rPr lang="en-US" dirty="0"/>
              <a:t> semper </a:t>
            </a:r>
            <a:r>
              <a:rPr lang="en-US" dirty="0" err="1"/>
              <a:t>leo</a:t>
            </a:r>
            <a:r>
              <a:rPr lang="en-US" dirty="0"/>
              <a:t> </a:t>
            </a:r>
            <a:r>
              <a:rPr lang="en-US" dirty="0" err="1"/>
              <a:t>quis</a:t>
            </a:r>
            <a:r>
              <a:rPr lang="en-US" dirty="0"/>
              <a:t> </a:t>
            </a:r>
            <a:r>
              <a:rPr lang="en-US" dirty="0" err="1"/>
              <a:t>urna</a:t>
            </a:r>
            <a:r>
              <a:rPr lang="en-US" dirty="0"/>
              <a:t> </a:t>
            </a:r>
            <a:r>
              <a:rPr lang="en-US" dirty="0" err="1"/>
              <a:t>placerat</a:t>
            </a:r>
            <a:r>
              <a:rPr lang="en-US" dirty="0"/>
              <a:t>, </a:t>
            </a:r>
            <a:r>
              <a:rPr lang="en-US" dirty="0" err="1"/>
              <a:t>facilisis</a:t>
            </a:r>
            <a:r>
              <a:rPr lang="en-US" dirty="0"/>
              <a:t> </a:t>
            </a:r>
            <a:r>
              <a:rPr lang="en-US" dirty="0" err="1"/>
              <a:t>dignissim</a:t>
            </a:r>
            <a:r>
              <a:rPr lang="en-US" dirty="0"/>
              <a:t> </a:t>
            </a:r>
            <a:r>
              <a:rPr lang="en-US" dirty="0" err="1"/>
              <a:t>sapien</a:t>
            </a:r>
            <a:r>
              <a:rPr lang="en-US" dirty="0"/>
              <a:t> </a:t>
            </a:r>
            <a:r>
              <a:rPr lang="en-US" dirty="0" err="1"/>
              <a:t>ultricies</a:t>
            </a:r>
            <a:r>
              <a:rPr lang="en-US" dirty="0"/>
              <a:t>. </a:t>
            </a:r>
            <a:r>
              <a:rPr lang="en-US" dirty="0" err="1"/>
              <a:t>Quisque</a:t>
            </a:r>
            <a:r>
              <a:rPr lang="en-US" dirty="0"/>
              <a:t> </a:t>
            </a:r>
            <a:r>
              <a:rPr lang="en-US" dirty="0" err="1"/>
              <a:t>ut</a:t>
            </a:r>
            <a:r>
              <a:rPr lang="en-US" dirty="0"/>
              <a:t> </a:t>
            </a:r>
            <a:r>
              <a:rPr lang="en-US" dirty="0" err="1"/>
              <a:t>nulla</a:t>
            </a:r>
            <a:r>
              <a:rPr lang="en-US" dirty="0"/>
              <a:t> </a:t>
            </a:r>
            <a:r>
              <a:rPr lang="en-US" dirty="0" err="1"/>
              <a:t>interdum</a:t>
            </a:r>
            <a:r>
              <a:rPr lang="en-US" dirty="0"/>
              <a:t>, </a:t>
            </a:r>
            <a:r>
              <a:rPr lang="en-US" dirty="0" err="1"/>
              <a:t>commodo</a:t>
            </a:r>
            <a:r>
              <a:rPr lang="en-US" dirty="0"/>
              <a:t> lacus in, dictum </a:t>
            </a:r>
            <a:r>
              <a:rPr lang="en-US" dirty="0" err="1"/>
              <a:t>sapien</a:t>
            </a:r>
            <a:r>
              <a:rPr lang="en-US" dirty="0"/>
              <a:t>. Maecenas </a:t>
            </a:r>
            <a:r>
              <a:rPr lang="en-US" dirty="0" err="1"/>
              <a:t>orci</a:t>
            </a:r>
            <a:r>
              <a:rPr lang="en-US" dirty="0"/>
              <a:t> </a:t>
            </a:r>
            <a:r>
              <a:rPr lang="en-US" dirty="0" err="1"/>
              <a:t>tortor</a:t>
            </a:r>
            <a:r>
              <a:rPr lang="en-US" dirty="0"/>
              <a:t>, </a:t>
            </a:r>
            <a:r>
              <a:rPr lang="en-US" dirty="0" err="1"/>
              <a:t>scelerisque</a:t>
            </a:r>
            <a:r>
              <a:rPr lang="en-US" dirty="0"/>
              <a:t> sit </a:t>
            </a:r>
            <a:r>
              <a:rPr lang="en-US" dirty="0" err="1"/>
              <a:t>amet</a:t>
            </a:r>
            <a:r>
              <a:rPr lang="en-US" dirty="0"/>
              <a:t> </a:t>
            </a:r>
            <a:r>
              <a:rPr lang="en-US" dirty="0" err="1"/>
              <a:t>risus</a:t>
            </a:r>
            <a:r>
              <a:rPr lang="en-US" dirty="0"/>
              <a:t> </a:t>
            </a:r>
            <a:r>
              <a:rPr lang="en-US" dirty="0" err="1"/>
              <a:t>eu</a:t>
            </a:r>
            <a:r>
              <a:rPr lang="en-US" dirty="0"/>
              <a:t>, </a:t>
            </a:r>
            <a:r>
              <a:rPr lang="en-US" dirty="0" err="1"/>
              <a:t>tempor</a:t>
            </a:r>
            <a:r>
              <a:rPr lang="en-US" dirty="0"/>
              <a:t> </a:t>
            </a:r>
            <a:r>
              <a:rPr lang="en-US" dirty="0" err="1"/>
              <a:t>elementum</a:t>
            </a:r>
            <a:r>
              <a:rPr lang="en-US" dirty="0"/>
              <a:t> </a:t>
            </a:r>
            <a:r>
              <a:rPr lang="en-US" dirty="0" err="1"/>
              <a:t>elit</a:t>
            </a:r>
            <a:r>
              <a:rPr lang="en-US" dirty="0"/>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Individual title can go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Arial" panose="020B0604020202020204" pitchFamily="34" charset="0"/>
                <a:cs typeface="Arial" panose="020B0604020202020204" pitchFamily="34" charset="0"/>
              </a:rPr>
              <a:t>© 2021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41974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51265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51549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165237" y="1018898"/>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165237" y="530334"/>
            <a:ext cx="7027222" cy="702121"/>
          </a:xfrm>
        </p:spPr>
        <p:txBody>
          <a:bodyPr>
            <a:noAutofit/>
          </a:bodyPr>
          <a:lstStyle>
            <a:lvl1pPr marL="0" indent="0">
              <a:buNone/>
              <a:defRPr sz="28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2582389" y="2070271"/>
            <a:ext cx="7027222" cy="455604"/>
          </a:xfrm>
        </p:spPr>
        <p:txBody>
          <a:bodyPr>
            <a:noAutofit/>
          </a:bodyPr>
          <a:lstStyle>
            <a:lvl1pPr marL="0" indent="0">
              <a:buNone/>
              <a:defRPr sz="1800" b="0" i="0"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72952685"/>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Brea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4F19A6-5762-A9EC-5129-1D05DA6236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5185" y="0"/>
            <a:ext cx="7016815"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86169391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D970432-4183-4F9A-BAA7-E5804EE0E45F}"/>
              </a:ext>
            </a:extLst>
          </p:cNvPr>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pic>
        <p:nvPicPr>
          <p:cNvPr id="8" name="Picture 7" descr="Logo&#10;&#10;Description automatically generated">
            <a:extLst>
              <a:ext uri="{FF2B5EF4-FFF2-40B4-BE49-F238E27FC236}">
                <a16:creationId xmlns:a16="http://schemas.microsoft.com/office/drawing/2014/main" id="{16419C0D-20CD-4386-94D7-9AF19F83C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424" y="12700"/>
            <a:ext cx="1067301" cy="1067301"/>
          </a:xfrm>
          <a:prstGeom prst="rect">
            <a:avLst/>
          </a:prstGeom>
        </p:spPr>
      </p:pic>
      <p:cxnSp>
        <p:nvCxnSpPr>
          <p:cNvPr id="9" name="Straight Connector 8">
            <a:extLst>
              <a:ext uri="{FF2B5EF4-FFF2-40B4-BE49-F238E27FC236}">
                <a16:creationId xmlns:a16="http://schemas.microsoft.com/office/drawing/2014/main" id="{31648616-F15D-4803-AA85-64EA7FAA5505}"/>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42239066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97A2E97-3CCC-40E2-9D2B-5A8C96E571F1}"/>
              </a:ext>
            </a:extLst>
          </p:cNvPr>
          <p:cNvSpPr>
            <a:spLocks noGrp="1"/>
          </p:cNvSpPr>
          <p:nvPr>
            <p:ph type="title" hasCustomPrompt="1"/>
          </p:nvPr>
        </p:nvSpPr>
        <p:spPr>
          <a:xfrm>
            <a:off x="600456" y="408885"/>
            <a:ext cx="9523847" cy="671116"/>
          </a:xfrm>
        </p:spPr>
        <p:txBody>
          <a:bodyPr>
            <a:noAutofit/>
          </a:bodyPr>
          <a:lstStyle>
            <a:lvl1pPr>
              <a:defRPr sz="3000" b="0" i="0" baseline="0">
                <a:solidFill>
                  <a:schemeClr val="bg1"/>
                </a:solidFill>
                <a:latin typeface="Arial" panose="020B0604020202020204" pitchFamily="34" charset="0"/>
                <a:cs typeface="Arial" panose="020B0604020202020204" pitchFamily="34" charset="0"/>
              </a:defRPr>
            </a:lvl1pPr>
          </a:lstStyle>
          <a:p>
            <a:r>
              <a:rPr lang="en-US" dirty="0"/>
              <a:t>Slide title goes here.</a:t>
            </a:r>
          </a:p>
        </p:txBody>
      </p:sp>
      <p:cxnSp>
        <p:nvCxnSpPr>
          <p:cNvPr id="7" name="Straight Connector 6">
            <a:extLst>
              <a:ext uri="{FF2B5EF4-FFF2-40B4-BE49-F238E27FC236}">
                <a16:creationId xmlns:a16="http://schemas.microsoft.com/office/drawing/2014/main" id="{598F0190-57A8-4C0E-9005-B69568956707}"/>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8" name="Picture 7" descr="Logo&#10;&#10;Description automatically generated">
            <a:extLst>
              <a:ext uri="{FF2B5EF4-FFF2-40B4-BE49-F238E27FC236}">
                <a16:creationId xmlns:a16="http://schemas.microsoft.com/office/drawing/2014/main" id="{9E9FBF16-CEC2-489D-B844-06FD9382D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053" y="79376"/>
            <a:ext cx="920750" cy="920750"/>
          </a:xfrm>
          <a:prstGeom prst="rect">
            <a:avLst/>
          </a:prstGeom>
        </p:spPr>
      </p:pic>
    </p:spTree>
    <p:extLst>
      <p:ext uri="{BB962C8B-B14F-4D97-AF65-F5344CB8AC3E}">
        <p14:creationId xmlns:p14="http://schemas.microsoft.com/office/powerpoint/2010/main" val="7708078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425107250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2022 HUB International </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dirty="0"/>
              <a:t>Click to add content</a:t>
            </a:r>
          </a:p>
        </p:txBody>
      </p:sp>
    </p:spTree>
    <p:extLst>
      <p:ext uri="{BB962C8B-B14F-4D97-AF65-F5344CB8AC3E}">
        <p14:creationId xmlns:p14="http://schemas.microsoft.com/office/powerpoint/2010/main" val="286760914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3378392220"/>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1087" y="22194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E535C8C-B130-4670-8441-F37F25EDE81B}"/>
              </a:ext>
            </a:extLst>
          </p:cNvPr>
          <p:cNvSpPr txBox="1"/>
          <p:nvPr userDrawn="1"/>
        </p:nvSpPr>
        <p:spPr>
          <a:xfrm>
            <a:off x="677670" y="535251"/>
            <a:ext cx="4845804" cy="1015663"/>
          </a:xfrm>
          <a:prstGeom prst="rect">
            <a:avLst/>
          </a:prstGeom>
          <a:noFill/>
        </p:spPr>
        <p:txBody>
          <a:bodyPr wrap="square" rtlCol="0">
            <a:spAutoFit/>
          </a:bodyPr>
          <a:lstStyle/>
          <a:p>
            <a:pPr marL="0" lvl="0" indent="0" algn="l" defTabSz="914400" rtl="0" eaLnBrk="1" latinLnBrk="0" hangingPunct="1">
              <a:lnSpc>
                <a:spcPct val="100000"/>
              </a:lnSpc>
              <a:spcBef>
                <a:spcPts val="0"/>
              </a:spcBef>
              <a:spcAft>
                <a:spcPts val="1000"/>
              </a:spcAft>
              <a:buClr>
                <a:srgbClr val="0678D5"/>
              </a:buClr>
              <a:buSzPct val="80000"/>
              <a:buFont typeface="Arial"/>
              <a:buNone/>
            </a:pPr>
            <a:r>
              <a:rPr lang="en-US" sz="6000" b="1" i="0" kern="1200" dirty="0">
                <a:solidFill>
                  <a:srgbClr val="263746"/>
                </a:solidFill>
                <a:latin typeface="Arial" panose="020B0604020202020204" pitchFamily="34" charset="0"/>
                <a:ea typeface="Helvetica" charset="0"/>
                <a:cs typeface="Arial" panose="020B0604020202020204" pitchFamily="34" charset="0"/>
              </a:rPr>
              <a:t>Agenda</a:t>
            </a:r>
          </a:p>
        </p:txBody>
      </p:sp>
    </p:spTree>
    <p:extLst>
      <p:ext uri="{BB962C8B-B14F-4D97-AF65-F5344CB8AC3E}">
        <p14:creationId xmlns:p14="http://schemas.microsoft.com/office/powerpoint/2010/main" val="115397686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descr="A person standing in front of a window&#10;&#10;Description automatically generated">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80057630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28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5215976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600456" y="408885"/>
            <a:ext cx="9523847" cy="671116"/>
          </a:xfrm>
        </p:spPr>
        <p:txBody>
          <a:bodyPr>
            <a:noAutofit/>
          </a:bodyPr>
          <a:lstStyle>
            <a:lvl1pPr>
              <a:defRPr sz="28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2836447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28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0678" y="1669214"/>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939399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a:t>
            </a:r>
          </a:p>
        </p:txBody>
      </p:sp>
    </p:spTree>
    <p:extLst>
      <p:ext uri="{BB962C8B-B14F-4D97-AF65-F5344CB8AC3E}">
        <p14:creationId xmlns:p14="http://schemas.microsoft.com/office/powerpoint/2010/main" val="277203121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4928356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AF1B925-9463-4212-8266-3FE17D0B7BBD}"/>
              </a:ext>
            </a:extLst>
          </p:cNvPr>
          <p:cNvSpPr/>
          <p:nvPr userDrawn="1"/>
        </p:nvSpPr>
        <p:spPr>
          <a:xfrm>
            <a:off x="5521911" y="-695788"/>
            <a:ext cx="8733593" cy="8249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68458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4325157-DFF4-42A5-9AD8-CB83453483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19387" y="245738"/>
            <a:ext cx="4672614" cy="6612895"/>
          </a:xfrm>
          <a:prstGeom prst="rect">
            <a:avLst/>
          </a:prstGeom>
        </p:spPr>
      </p:pic>
    </p:spTree>
    <p:extLst>
      <p:ext uri="{BB962C8B-B14F-4D97-AF65-F5344CB8AC3E}">
        <p14:creationId xmlns:p14="http://schemas.microsoft.com/office/powerpoint/2010/main" val="38326858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Slide option 4">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2" y="6350583"/>
            <a:ext cx="466725"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9476" y="0"/>
            <a:ext cx="8193328" cy="6865774"/>
          </a:xfrm>
          <a:prstGeom prst="rect">
            <a:avLst/>
          </a:prstGeom>
        </p:spPr>
      </p:pic>
      <p:sp>
        <p:nvSpPr>
          <p:cNvPr id="2" name="Title 1"/>
          <p:cNvSpPr>
            <a:spLocks noGrp="1"/>
          </p:cNvSpPr>
          <p:nvPr>
            <p:ph type="ctrTitle" hasCustomPrompt="1"/>
          </p:nvPr>
        </p:nvSpPr>
        <p:spPr>
          <a:xfrm>
            <a:off x="701039" y="2466767"/>
            <a:ext cx="8700135" cy="2387600"/>
          </a:xfrm>
        </p:spPr>
        <p:txBody>
          <a:bodyPr anchor="b">
            <a:noAutofit/>
          </a:bodyPr>
          <a:lstStyle>
            <a:lvl1pPr algn="l">
              <a:defRPr sz="4000" b="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Subtitle 2"/>
          <p:cNvSpPr>
            <a:spLocks noGrp="1"/>
          </p:cNvSpPr>
          <p:nvPr>
            <p:ph type="subTitle" idx="1" hasCustomPrompt="1"/>
          </p:nvPr>
        </p:nvSpPr>
        <p:spPr>
          <a:xfrm>
            <a:off x="701040" y="4950619"/>
            <a:ext cx="5090160" cy="680160"/>
          </a:xfrm>
        </p:spPr>
        <p:txBody>
          <a:bodyPr>
            <a:noAutofit/>
          </a:bodyPr>
          <a:lstStyle>
            <a:lvl1pPr marL="0" indent="0" algn="l">
              <a:buNone/>
              <a:defRPr sz="1800">
                <a:solidFill>
                  <a:schemeClr val="accent1">
                    <a:lumMod val="50000"/>
                  </a:schemeClr>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D51DC9A8-1542-4AA4-AFC9-3139D38EFD7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0105" y="259066"/>
            <a:ext cx="2829185" cy="711899"/>
          </a:xfrm>
          <a:prstGeom prst="rect">
            <a:avLst/>
          </a:prstGeom>
        </p:spPr>
      </p:pic>
    </p:spTree>
    <p:extLst>
      <p:ext uri="{BB962C8B-B14F-4D97-AF65-F5344CB8AC3E}">
        <p14:creationId xmlns:p14="http://schemas.microsoft.com/office/powerpoint/2010/main" val="9330444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Agenda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2" hasCustomPrompt="1"/>
          </p:nvPr>
        </p:nvSpPr>
        <p:spPr>
          <a:xfrm>
            <a:off x="702004" y="858899"/>
            <a:ext cx="5393999" cy="1164727"/>
          </a:xfrm>
        </p:spPr>
        <p:txBody>
          <a:bodyPr>
            <a:noAutofit/>
          </a:bodyPr>
          <a:lstStyle>
            <a:lvl1pPr marL="0" indent="0">
              <a:buNone/>
              <a:defRPr sz="4500" b="1">
                <a:solidFill>
                  <a:srgbClr val="263746"/>
                </a:solidFill>
                <a:latin typeface="Arial" panose="020B0604020202020204" pitchFamily="34" charset="0"/>
                <a:cs typeface="Arial" panose="020B0604020202020204" pitchFamily="34" charset="0"/>
              </a:defRPr>
            </a:lvl1pPr>
          </a:lstStyle>
          <a:p>
            <a:pPr lvl="0"/>
            <a:r>
              <a:rPr lang="en-US" dirty="0"/>
              <a:t>Agenda</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93969" y="-13551"/>
            <a:ext cx="4198033" cy="6871551"/>
          </a:xfrm>
          <a:prstGeom prst="rect">
            <a:avLst/>
          </a:prstGeom>
        </p:spPr>
      </p:pic>
    </p:spTree>
    <p:extLst>
      <p:ext uri="{BB962C8B-B14F-4D97-AF65-F5344CB8AC3E}">
        <p14:creationId xmlns:p14="http://schemas.microsoft.com/office/powerpoint/2010/main" val="188922664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0" name="Rectangle 19"/>
          <p:cNvSpPr/>
          <p:nvPr userDrawn="1"/>
        </p:nvSpPr>
        <p:spPr>
          <a:xfrm>
            <a:off x="1546943" y="974034"/>
            <a:ext cx="9098117"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latin typeface="Arial" panose="020B0604020202020204" pitchFamily="34" charset="0"/>
            </a:endParaRPr>
          </a:p>
        </p:txBody>
      </p:sp>
      <p:sp>
        <p:nvSpPr>
          <p:cNvPr id="21" name="Title 1"/>
          <p:cNvSpPr>
            <a:spLocks noGrp="1"/>
          </p:cNvSpPr>
          <p:nvPr>
            <p:ph type="ctrTitle" hasCustomPrompt="1"/>
          </p:nvPr>
        </p:nvSpPr>
        <p:spPr>
          <a:xfrm>
            <a:off x="2470359" y="1500815"/>
            <a:ext cx="7257020" cy="3054365"/>
          </a:xfrm>
          <a:prstGeom prst="rect">
            <a:avLst/>
          </a:prstGeom>
        </p:spPr>
        <p:txBody>
          <a:bodyPr anchor="ctr">
            <a:noAutofit/>
          </a:bodyPr>
          <a:lstStyle>
            <a:lvl1pPr algn="l">
              <a:lnSpc>
                <a:spcPct val="150000"/>
              </a:lnSpc>
              <a:defRPr sz="1575"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dirty="0" err="1"/>
              <a:t>Nulla</a:t>
            </a:r>
            <a:r>
              <a:rPr lang="en-US" dirty="0"/>
              <a:t> </a:t>
            </a:r>
            <a:r>
              <a:rPr lang="en-US" dirty="0" err="1"/>
              <a:t>sagittis</a:t>
            </a:r>
            <a:r>
              <a:rPr lang="en-US" dirty="0"/>
              <a:t> sit </a:t>
            </a:r>
            <a:r>
              <a:rPr lang="en-US" dirty="0" err="1"/>
              <a:t>amet</a:t>
            </a:r>
            <a:r>
              <a:rPr lang="en-US" dirty="0"/>
              <a:t> </a:t>
            </a:r>
            <a:r>
              <a:rPr lang="en-US" dirty="0" err="1"/>
              <a:t>nisl</a:t>
            </a:r>
            <a:r>
              <a:rPr lang="en-US" dirty="0"/>
              <a:t> </a:t>
            </a:r>
            <a:r>
              <a:rPr lang="en-US" dirty="0" err="1"/>
              <a:t>sed</a:t>
            </a:r>
            <a:r>
              <a:rPr lang="en-US" dirty="0"/>
              <a:t> </a:t>
            </a:r>
            <a:r>
              <a:rPr lang="en-US" dirty="0" err="1"/>
              <a:t>rhoncus</a:t>
            </a:r>
            <a:r>
              <a:rPr lang="en-US" dirty="0"/>
              <a:t>. </a:t>
            </a:r>
            <a:r>
              <a:rPr lang="en-US" dirty="0" err="1"/>
              <a:t>Suspendisse</a:t>
            </a:r>
            <a:r>
              <a:rPr lang="en-US" dirty="0"/>
              <a:t> semper </a:t>
            </a:r>
            <a:r>
              <a:rPr lang="en-US" dirty="0" err="1"/>
              <a:t>leo</a:t>
            </a:r>
            <a:r>
              <a:rPr lang="en-US" dirty="0"/>
              <a:t> </a:t>
            </a:r>
            <a:r>
              <a:rPr lang="en-US" dirty="0" err="1"/>
              <a:t>quis</a:t>
            </a:r>
            <a:r>
              <a:rPr lang="en-US" dirty="0"/>
              <a:t> </a:t>
            </a:r>
            <a:r>
              <a:rPr lang="en-US" dirty="0" err="1"/>
              <a:t>urna</a:t>
            </a:r>
            <a:r>
              <a:rPr lang="en-US" dirty="0"/>
              <a:t> </a:t>
            </a:r>
            <a:r>
              <a:rPr lang="en-US" dirty="0" err="1"/>
              <a:t>placerat</a:t>
            </a:r>
            <a:r>
              <a:rPr lang="en-US" dirty="0"/>
              <a:t>, </a:t>
            </a:r>
            <a:r>
              <a:rPr lang="en-US" dirty="0" err="1"/>
              <a:t>facilisis</a:t>
            </a:r>
            <a:r>
              <a:rPr lang="en-US" dirty="0"/>
              <a:t> </a:t>
            </a:r>
            <a:r>
              <a:rPr lang="en-US" dirty="0" err="1"/>
              <a:t>dignissim</a:t>
            </a:r>
            <a:r>
              <a:rPr lang="en-US" dirty="0"/>
              <a:t> </a:t>
            </a:r>
            <a:r>
              <a:rPr lang="en-US" dirty="0" err="1"/>
              <a:t>sapien</a:t>
            </a:r>
            <a:r>
              <a:rPr lang="en-US" dirty="0"/>
              <a:t> </a:t>
            </a:r>
            <a:r>
              <a:rPr lang="en-US" dirty="0" err="1"/>
              <a:t>ultricies</a:t>
            </a:r>
            <a:r>
              <a:rPr lang="en-US" dirty="0"/>
              <a:t>. </a:t>
            </a:r>
            <a:r>
              <a:rPr lang="en-US" dirty="0" err="1"/>
              <a:t>Quisque</a:t>
            </a:r>
            <a:r>
              <a:rPr lang="en-US" dirty="0"/>
              <a:t> </a:t>
            </a:r>
            <a:r>
              <a:rPr lang="en-US" dirty="0" err="1"/>
              <a:t>ut</a:t>
            </a:r>
            <a:r>
              <a:rPr lang="en-US" dirty="0"/>
              <a:t> </a:t>
            </a:r>
            <a:r>
              <a:rPr lang="en-US" dirty="0" err="1"/>
              <a:t>nulla</a:t>
            </a:r>
            <a:r>
              <a:rPr lang="en-US" dirty="0"/>
              <a:t> </a:t>
            </a:r>
            <a:r>
              <a:rPr lang="en-US" dirty="0" err="1"/>
              <a:t>interdum</a:t>
            </a:r>
            <a:r>
              <a:rPr lang="en-US" dirty="0"/>
              <a:t>, </a:t>
            </a:r>
            <a:r>
              <a:rPr lang="en-US" dirty="0" err="1"/>
              <a:t>commodo</a:t>
            </a:r>
            <a:r>
              <a:rPr lang="en-US" dirty="0"/>
              <a:t> lacus in, dictum </a:t>
            </a:r>
            <a:r>
              <a:rPr lang="en-US" dirty="0" err="1"/>
              <a:t>sapien</a:t>
            </a:r>
            <a:r>
              <a:rPr lang="en-US" dirty="0"/>
              <a:t>. Maecenas </a:t>
            </a:r>
            <a:r>
              <a:rPr lang="en-US" dirty="0" err="1"/>
              <a:t>orci</a:t>
            </a:r>
            <a:r>
              <a:rPr lang="en-US" dirty="0"/>
              <a:t> </a:t>
            </a:r>
            <a:r>
              <a:rPr lang="en-US" dirty="0" err="1"/>
              <a:t>tortor</a:t>
            </a:r>
            <a:r>
              <a:rPr lang="en-US" dirty="0"/>
              <a:t>, </a:t>
            </a:r>
            <a:r>
              <a:rPr lang="en-US" dirty="0" err="1"/>
              <a:t>scelerisque</a:t>
            </a:r>
            <a:r>
              <a:rPr lang="en-US" dirty="0"/>
              <a:t> sit </a:t>
            </a:r>
            <a:r>
              <a:rPr lang="en-US" dirty="0" err="1"/>
              <a:t>amet</a:t>
            </a:r>
            <a:r>
              <a:rPr lang="en-US" dirty="0"/>
              <a:t> </a:t>
            </a:r>
            <a:r>
              <a:rPr lang="en-US" dirty="0" err="1"/>
              <a:t>risus</a:t>
            </a:r>
            <a:r>
              <a:rPr lang="en-US" dirty="0"/>
              <a:t> </a:t>
            </a:r>
            <a:r>
              <a:rPr lang="en-US" dirty="0" err="1"/>
              <a:t>eu</a:t>
            </a:r>
            <a:r>
              <a:rPr lang="en-US" dirty="0"/>
              <a:t>, </a:t>
            </a:r>
            <a:r>
              <a:rPr lang="en-US" dirty="0" err="1"/>
              <a:t>tempor</a:t>
            </a:r>
            <a:r>
              <a:rPr lang="en-US" dirty="0"/>
              <a:t> </a:t>
            </a:r>
            <a:r>
              <a:rPr lang="en-US" dirty="0" err="1"/>
              <a:t>elementum</a:t>
            </a:r>
            <a:r>
              <a:rPr lang="en-US" dirty="0"/>
              <a:t> </a:t>
            </a:r>
            <a:r>
              <a:rPr lang="en-US" dirty="0" err="1"/>
              <a:t>elit</a:t>
            </a:r>
            <a:r>
              <a:rPr lang="en-US" dirty="0"/>
              <a:t>.</a:t>
            </a:r>
          </a:p>
        </p:txBody>
      </p:sp>
      <p:sp>
        <p:nvSpPr>
          <p:cNvPr id="22" name="Subtitle 2"/>
          <p:cNvSpPr>
            <a:spLocks noGrp="1"/>
          </p:cNvSpPr>
          <p:nvPr>
            <p:ph type="subTitle" idx="1" hasCustomPrompt="1"/>
          </p:nvPr>
        </p:nvSpPr>
        <p:spPr>
          <a:xfrm>
            <a:off x="2470359" y="4861733"/>
            <a:ext cx="7257020" cy="245174"/>
          </a:xfrm>
          <a:prstGeom prst="rect">
            <a:avLst/>
          </a:prstGeom>
        </p:spPr>
        <p:txBody>
          <a:bodyPr>
            <a:noAutofit/>
          </a:bodyPr>
          <a:lstStyle>
            <a:lvl1pPr marL="0" indent="0" algn="l">
              <a:buNone/>
              <a:defRPr sz="105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Individual name here.</a:t>
            </a:r>
          </a:p>
        </p:txBody>
      </p:sp>
      <p:cxnSp>
        <p:nvCxnSpPr>
          <p:cNvPr id="23" name="Straight Connector 22"/>
          <p:cNvCxnSpPr/>
          <p:nvPr userDrawn="1"/>
        </p:nvCxnSpPr>
        <p:spPr>
          <a:xfrm>
            <a:off x="9328362" y="4707164"/>
            <a:ext cx="399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819"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797811" y="5168345"/>
            <a:ext cx="456373" cy="377688"/>
          </a:xfrm>
          <a:prstGeom prst="rect">
            <a:avLst/>
          </a:prstGeom>
        </p:spPr>
      </p:pic>
      <p:sp>
        <p:nvSpPr>
          <p:cNvPr id="26" name="Text Placeholder 10"/>
          <p:cNvSpPr>
            <a:spLocks noGrp="1"/>
          </p:cNvSpPr>
          <p:nvPr>
            <p:ph type="body" sz="quarter" idx="13" hasCustomPrompt="1"/>
          </p:nvPr>
        </p:nvSpPr>
        <p:spPr>
          <a:xfrm>
            <a:off x="2470359" y="5105117"/>
            <a:ext cx="7257020" cy="272465"/>
          </a:xfrm>
        </p:spPr>
        <p:txBody>
          <a:bodyPr>
            <a:normAutofit/>
          </a:bodyPr>
          <a:lstStyle>
            <a:lvl1pPr marL="0" indent="0">
              <a:buNone/>
              <a:defRPr sz="9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Individual title can go here.</a:t>
            </a:r>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83"/>
            <a:ext cx="4114800"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chemeClr val="bg1"/>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2" y="6350583"/>
            <a:ext cx="466725"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35832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Thank you Slide">
    <p:spTree>
      <p:nvGrpSpPr>
        <p:cNvPr id="1" name=""/>
        <p:cNvGrpSpPr/>
        <p:nvPr/>
      </p:nvGrpSpPr>
      <p:grpSpPr>
        <a:xfrm>
          <a:off x="0" y="0"/>
          <a:ext cx="0" cy="0"/>
          <a:chOff x="0" y="0"/>
          <a:chExt cx="0" cy="0"/>
        </a:xfrm>
      </p:grpSpPr>
      <p:sp>
        <p:nvSpPr>
          <p:cNvPr id="30" name="Rectangle 29"/>
          <p:cNvSpPr/>
          <p:nvPr userDrawn="1"/>
        </p:nvSpPr>
        <p:spPr>
          <a:xfrm>
            <a:off x="2" y="65866"/>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panose="020B0604020202020204" pitchFamily="34" charset="0"/>
              <a:ea typeface=""/>
              <a:cs typeface=""/>
            </a:endParaRPr>
          </a:p>
        </p:txBody>
      </p:sp>
      <p:sp>
        <p:nvSpPr>
          <p:cNvPr id="31" name="Title 1"/>
          <p:cNvSpPr txBox="1">
            <a:spLocks/>
          </p:cNvSpPr>
          <p:nvPr userDrawn="1"/>
        </p:nvSpPr>
        <p:spPr>
          <a:xfrm>
            <a:off x="702003" y="2414017"/>
            <a:ext cx="5662468" cy="1066474"/>
          </a:xfrm>
          <a:prstGeom prst="rect">
            <a:avLst/>
          </a:prstGeom>
        </p:spPr>
        <p:txBody>
          <a:bodyPr vert="horz" lIns="0" tIns="34290" rIns="68580" bIns="3429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525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83"/>
            <a:ext cx="4114800"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rgbClr val="8D8D94"/>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2" y="6350583"/>
            <a:ext cx="466725"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350">
                <a:solidFill>
                  <a:srgbClr val="F3B921"/>
                </a:solidFill>
              </a:defRPr>
            </a:lvl1pPr>
            <a:lvl2pPr marL="342892" indent="0">
              <a:buNone/>
              <a:defRPr sz="1350">
                <a:solidFill>
                  <a:srgbClr val="F3B921"/>
                </a:solidFill>
              </a:defRPr>
            </a:lvl2pPr>
            <a:lvl3pPr marL="685783" indent="0">
              <a:buNone/>
              <a:defRPr sz="1350">
                <a:solidFill>
                  <a:srgbClr val="F3B921"/>
                </a:solidFill>
              </a:defRPr>
            </a:lvl3pPr>
            <a:lvl4pPr marL="685783" indent="0">
              <a:buNone/>
              <a:defRPr sz="1350">
                <a:solidFill>
                  <a:srgbClr val="F3B921"/>
                </a:solidFill>
              </a:defRPr>
            </a:lvl4pPr>
            <a:lvl5pPr marL="685783" indent="0">
              <a:buNone/>
              <a:defRPr sz="1350">
                <a:solidFill>
                  <a:srgbClr val="F3B921"/>
                </a:solidFill>
              </a:defRPr>
            </a:lvl5pPr>
          </a:lstStyle>
          <a:p>
            <a:pPr lvl="0"/>
            <a:r>
              <a:rPr lang="en-US" dirty="0"/>
              <a:t>Click to add content</a:t>
            </a: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93969" y="-13551"/>
            <a:ext cx="4198033" cy="6871551"/>
          </a:xfrm>
          <a:prstGeom prst="rect">
            <a:avLst/>
          </a:prstGeom>
        </p:spPr>
      </p:pic>
    </p:spTree>
    <p:extLst>
      <p:ext uri="{BB962C8B-B14F-4D97-AF65-F5344CB8AC3E}">
        <p14:creationId xmlns:p14="http://schemas.microsoft.com/office/powerpoint/2010/main" val="142560181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40879121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QnA_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2750444" y="2070270"/>
            <a:ext cx="7027222" cy="2604675"/>
          </a:xfrm>
        </p:spPr>
        <p:txBody>
          <a:bodyPr anchor="ctr">
            <a:noAutofit/>
          </a:bodyPr>
          <a:lstStyle>
            <a:lvl1pPr marL="0" indent="0" algn="ctr">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16912264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70405490-8C0A-495B-81B4-7C5CA49C4B2C}"/>
              </a:ext>
            </a:extLst>
          </p:cNvPr>
          <p:cNvSpPr/>
          <p:nvPr userDrawn="1"/>
        </p:nvSpPr>
        <p:spPr>
          <a:xfrm>
            <a:off x="-3048" y="-1"/>
            <a:ext cx="12192000" cy="6858001"/>
          </a:xfrm>
          <a:prstGeom prst="rect">
            <a:avLst/>
          </a:prstGeom>
          <a:solidFill>
            <a:srgbClr val="26374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1447B6-409C-429C-9CFF-6201B1B219A5}"/>
              </a:ext>
            </a:extLst>
          </p:cNvPr>
          <p:cNvSpPr/>
          <p:nvPr userDrawn="1"/>
        </p:nvSpPr>
        <p:spPr>
          <a:xfrm>
            <a:off x="0" y="359847"/>
            <a:ext cx="7335078" cy="6154615"/>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Tree>
    <p:extLst>
      <p:ext uri="{BB962C8B-B14F-4D97-AF65-F5344CB8AC3E}">
        <p14:creationId xmlns:p14="http://schemas.microsoft.com/office/powerpoint/2010/main" val="670896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Footer Placeholder 9">
            <a:extLst>
              <a:ext uri="{FF2B5EF4-FFF2-40B4-BE49-F238E27FC236}">
                <a16:creationId xmlns:a16="http://schemas.microsoft.com/office/drawing/2014/main" id="{8F3B45EE-B6E6-1875-97E3-2E81739840C0}"/>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 </a:t>
            </a:r>
          </a:p>
        </p:txBody>
      </p:sp>
    </p:spTree>
    <p:extLst>
      <p:ext uri="{BB962C8B-B14F-4D97-AF65-F5344CB8AC3E}">
        <p14:creationId xmlns:p14="http://schemas.microsoft.com/office/powerpoint/2010/main" val="9379601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50" b="0" i="0">
                <a:solidFill>
                  <a:srgbClr val="0578D4"/>
                </a:solidFill>
                <a:latin typeface="Arial Black"/>
                <a:cs typeface="Arial Black"/>
              </a:defRPr>
            </a:lvl1pPr>
          </a:lstStyle>
          <a:p>
            <a:endParaRPr/>
          </a:p>
        </p:txBody>
      </p:sp>
      <p:sp>
        <p:nvSpPr>
          <p:cNvPr id="6" name="Holder 6"/>
          <p:cNvSpPr>
            <a:spLocks noGrp="1"/>
          </p:cNvSpPr>
          <p:nvPr>
            <p:ph type="sldNum" sz="quarter" idx="7"/>
          </p:nvPr>
        </p:nvSpPr>
        <p:spPr/>
        <p:txBody>
          <a:bodyPr lIns="0" tIns="0" rIns="0" bIns="0"/>
          <a:lstStyle>
            <a:lvl1pPr>
              <a:defRPr sz="900" b="1" i="0">
                <a:solidFill>
                  <a:srgbClr val="253746"/>
                </a:solidFill>
                <a:latin typeface="Arial"/>
                <a:cs typeface="Arial"/>
              </a:defRPr>
            </a:lvl1pPr>
          </a:lstStyle>
          <a:p>
            <a:pPr marL="38100">
              <a:lnSpc>
                <a:spcPct val="100000"/>
              </a:lnSpc>
              <a:spcBef>
                <a:spcPts val="15"/>
              </a:spcBef>
            </a:pPr>
            <a:fld id="{81D60167-4931-47E6-BA6A-407CBD079E47}" type="slidenum">
              <a:rPr dirty="0"/>
              <a:t>‹#›</a:t>
            </a:fld>
            <a:endParaRPr/>
          </a:p>
        </p:txBody>
      </p:sp>
      <p:sp>
        <p:nvSpPr>
          <p:cNvPr id="7" name="Footer Placeholder 9">
            <a:extLst>
              <a:ext uri="{FF2B5EF4-FFF2-40B4-BE49-F238E27FC236}">
                <a16:creationId xmlns:a16="http://schemas.microsoft.com/office/drawing/2014/main" id="{40F14B06-8B68-66E4-FEC7-107C49D1FBA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2023 HUB International Limited.</a:t>
            </a:r>
          </a:p>
        </p:txBody>
      </p:sp>
    </p:spTree>
    <p:extLst>
      <p:ext uri="{BB962C8B-B14F-4D97-AF65-F5344CB8AC3E}">
        <p14:creationId xmlns:p14="http://schemas.microsoft.com/office/powerpoint/2010/main" val="38250311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2763" y="-803"/>
            <a:ext cx="7669237"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D5E314F0-98C1-4A6D-0910-B5ABB47E0045}"/>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F223F999-5DFF-BEFF-53EE-7B8E7192BBD8}"/>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2E6D5AAA-45D5-3504-F0D8-C83BB92A2170}"/>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CFE33637-B271-B69B-226A-DF36033E9E21}"/>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89948186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1" y="-803"/>
            <a:ext cx="8153400"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60ED6A2F-FAF0-1BCB-9F4E-85E137E34A49}"/>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00F3BD06-24ED-DDE6-9839-0AAD2EC157F4}"/>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EF62BB66-6CA1-B788-527A-BA51F6DF9EF9}"/>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D6FF74D0-1D4D-E186-ED7C-A719E565F328}"/>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15739169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629184" y="2949"/>
            <a:ext cx="10299413" cy="685505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3" name="Straight Connector 2">
            <a:extLst>
              <a:ext uri="{FF2B5EF4-FFF2-40B4-BE49-F238E27FC236}">
                <a16:creationId xmlns:a16="http://schemas.microsoft.com/office/drawing/2014/main" id="{F065DED8-56A8-E178-1D4B-F352F385E401}"/>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7" name="Straight Connector 6">
            <a:extLst>
              <a:ext uri="{FF2B5EF4-FFF2-40B4-BE49-F238E27FC236}">
                <a16:creationId xmlns:a16="http://schemas.microsoft.com/office/drawing/2014/main" id="{C31BD88A-00B7-5C38-E469-2F21CF33D7E5}"/>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8" name="Slide Number Placeholder 10">
            <a:extLst>
              <a:ext uri="{FF2B5EF4-FFF2-40B4-BE49-F238E27FC236}">
                <a16:creationId xmlns:a16="http://schemas.microsoft.com/office/drawing/2014/main" id="{AA61ABFB-60A6-DBD2-7615-71734C149ABF}"/>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9" name="Footer Placeholder 9">
            <a:extLst>
              <a:ext uri="{FF2B5EF4-FFF2-40B4-BE49-F238E27FC236}">
                <a16:creationId xmlns:a16="http://schemas.microsoft.com/office/drawing/2014/main" id="{DB46DF18-45DD-4397-4B9D-B81852A27E27}"/>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70360257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6104314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8819464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31365324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6440282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7058397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78150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8112371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4857512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927500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286281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918955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5155443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0568625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5413129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671452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4319364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009771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b="0" i="0">
                <a:solidFill>
                  <a:srgbClr val="263746"/>
                </a:solidFill>
                <a:latin typeface="Arial" panose="020B0604020202020204" pitchFamily="34" charset="0"/>
                <a:cs typeface="Arial" panose="020B0604020202020204" pitchFamily="34" charset="0"/>
              </a:defRPr>
            </a:lvl1pPr>
            <a:lvl2pPr>
              <a:lnSpc>
                <a:spcPct val="100000"/>
              </a:lnSpc>
              <a:defRPr b="0" i="0">
                <a:solidFill>
                  <a:srgbClr val="263746"/>
                </a:solidFill>
                <a:latin typeface="Arial" panose="020B0604020202020204" pitchFamily="34" charset="0"/>
                <a:cs typeface="Arial" panose="020B0604020202020204" pitchFamily="34" charset="0"/>
              </a:defRPr>
            </a:lvl2pPr>
            <a:lvl3pPr>
              <a:lnSpc>
                <a:spcPct val="100000"/>
              </a:lnSpc>
              <a:defRPr b="0" i="0">
                <a:solidFill>
                  <a:srgbClr val="263746"/>
                </a:solidFill>
                <a:latin typeface="Arial" panose="020B0604020202020204" pitchFamily="34" charset="0"/>
                <a:cs typeface="Arial" panose="020B0604020202020204" pitchFamily="34" charset="0"/>
              </a:defRPr>
            </a:lvl3pPr>
            <a:lvl4pPr>
              <a:lnSpc>
                <a:spcPct val="100000"/>
              </a:lnSpc>
              <a:defRPr b="0" i="0">
                <a:solidFill>
                  <a:srgbClr val="263746"/>
                </a:solidFill>
                <a:latin typeface="Arial" panose="020B0604020202020204" pitchFamily="34" charset="0"/>
                <a:cs typeface="Arial" panose="020B0604020202020204" pitchFamily="34" charset="0"/>
              </a:defRPr>
            </a:lvl4pPr>
            <a:lvl5pPr>
              <a:lnSpc>
                <a:spcPct val="100000"/>
              </a:lnSpc>
              <a:defRPr b="0" i="0">
                <a:solidFill>
                  <a:srgbClr val="26374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8" name="Straight Connector 7"/>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6760244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24967516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8516158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6140720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342285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7073542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368983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2889026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19835733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Content 3 column ">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00A2D30-FB39-71D4-F3D5-C9FB947D06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p:txBody>
          <a:bodyPr/>
          <a:lstStyle>
            <a:lvl1pPr>
              <a:defRPr sz="54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60120" y="3594538"/>
            <a:ext cx="3236976" cy="2586806"/>
          </a:xfrm>
        </p:spPr>
        <p:txBody>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77512" y="3594538"/>
            <a:ext cx="3236976" cy="2586806"/>
          </a:xfrm>
        </p:spPr>
        <p:txBody>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p:cNvSpPr>
            <a:spLocks noGrp="1"/>
          </p:cNvSpPr>
          <p:nvPr>
            <p:ph type="body" sz="quarter" idx="13"/>
          </p:nvPr>
        </p:nvSpPr>
        <p:spPr>
          <a:xfrm>
            <a:off x="7994903" y="2587752"/>
            <a:ext cx="3236976" cy="892048"/>
          </a:xfrm>
        </p:spPr>
        <p:txBody>
          <a:bodyPr anchor="ct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p:cNvSpPr>
            <a:spLocks noGrp="1"/>
          </p:cNvSpPr>
          <p:nvPr>
            <p:ph sz="quarter" idx="14"/>
          </p:nvPr>
        </p:nvSpPr>
        <p:spPr>
          <a:xfrm>
            <a:off x="7994903" y="3594538"/>
            <a:ext cx="3236976" cy="2586806"/>
          </a:xfrm>
        </p:spPr>
        <p:txBody>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Tree>
    <p:extLst>
      <p:ext uri="{BB962C8B-B14F-4D97-AF65-F5344CB8AC3E}">
        <p14:creationId xmlns:p14="http://schemas.microsoft.com/office/powerpoint/2010/main" val="36834852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F6A9124-A318-3DD2-30F6-222489F48E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p:cNvSpPr>
            <a:spLocks noGrp="1"/>
          </p:cNvSpPr>
          <p:nvPr>
            <p:ph type="body" sz="quarter" idx="18"/>
          </p:nvPr>
        </p:nvSpPr>
        <p:spPr>
          <a:xfrm>
            <a:off x="761998" y="2911475"/>
            <a:ext cx="4500563" cy="3311525"/>
          </a:xfrm>
        </p:spPr>
        <p:txBody>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4" name="Picture Placeholder 13"/>
          <p:cNvSpPr>
            <a:spLocks noGrp="1"/>
          </p:cNvSpPr>
          <p:nvPr>
            <p:ph type="pic" sz="quarter" idx="13"/>
          </p:nvPr>
        </p:nvSpPr>
        <p:spPr>
          <a:xfrm>
            <a:off x="6742113" y="639763"/>
            <a:ext cx="2198687" cy="254635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4"/>
          </p:nvPr>
        </p:nvSpPr>
        <p:spPr>
          <a:xfrm>
            <a:off x="9337675" y="638175"/>
            <a:ext cx="2198688" cy="254635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8" name="Picture Placeholder 17"/>
          <p:cNvSpPr>
            <a:spLocks noGrp="1"/>
          </p:cNvSpPr>
          <p:nvPr>
            <p:ph type="pic" sz="quarter" idx="15"/>
          </p:nvPr>
        </p:nvSpPr>
        <p:spPr>
          <a:xfrm>
            <a:off x="6742113" y="3668713"/>
            <a:ext cx="2198687" cy="2554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0" name="Picture Placeholder 19"/>
          <p:cNvSpPr>
            <a:spLocks noGrp="1"/>
          </p:cNvSpPr>
          <p:nvPr>
            <p:ph type="pic" sz="quarter" idx="16"/>
          </p:nvPr>
        </p:nvSpPr>
        <p:spPr>
          <a:xfrm>
            <a:off x="9337675" y="3668713"/>
            <a:ext cx="2198688" cy="254635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4106267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8938205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picture</a:t>
            </a:r>
          </a:p>
        </p:txBody>
      </p:sp>
      <p:sp>
        <p:nvSpPr>
          <p:cNvPr id="7" name="Content Placeholder 2"/>
          <p:cNvSpPr>
            <a:spLocks noGrp="1"/>
          </p:cNvSpPr>
          <p:nvPr>
            <p:ph idx="1"/>
          </p:nvPr>
        </p:nvSpPr>
        <p:spPr>
          <a:xfrm>
            <a:off x="4547779"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70927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Rectangle 16"/>
          <p:cNvSpPr/>
          <p:nvPr userDrawn="1"/>
        </p:nvSpPr>
        <p:spPr>
          <a:xfrm>
            <a:off x="692304" y="4097379"/>
            <a:ext cx="3193106" cy="45719"/>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9" name="Rectangle 18"/>
          <p:cNvSpPr/>
          <p:nvPr userDrawn="1"/>
        </p:nvSpPr>
        <p:spPr>
          <a:xfrm>
            <a:off x="8346022" y="4097379"/>
            <a:ext cx="3193106" cy="45719"/>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22" name="Picture Placeholder 6"/>
          <p:cNvSpPr txBox="1">
            <a:spLocks/>
          </p:cNvSpPr>
          <p:nvPr userDrawn="1"/>
        </p:nvSpPr>
        <p:spPr>
          <a:xfrm>
            <a:off x="8850927"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a:solidFill>
            <a:schemeClr val="tx2"/>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654175"/>
            <a:ext cx="2184400" cy="2182813"/>
          </a:xfrm>
          <a:prstGeom prst="ellipse">
            <a:avLst/>
          </a:prstGeom>
          <a:solidFill>
            <a:schemeClr val="tx1"/>
          </a:solidFill>
        </p:spPr>
        <p:txBody>
          <a:bodyPr/>
          <a:lstStyle>
            <a:lvl1pPr marL="0" indent="0" algn="ctr">
              <a:buNone/>
              <a:defRPr sz="1400">
                <a:solidFill>
                  <a:schemeClr val="bg1"/>
                </a:solidFill>
              </a:defRPr>
            </a:lvl1pPr>
          </a:lstStyle>
          <a:p>
            <a:r>
              <a:rPr lang="en-US" dirty="0"/>
              <a:t>Insert picture</a:t>
            </a:r>
          </a:p>
        </p:txBody>
      </p:sp>
      <p:sp>
        <p:nvSpPr>
          <p:cNvPr id="24" name="Picture Placeholder 5"/>
          <p:cNvSpPr>
            <a:spLocks noGrp="1"/>
          </p:cNvSpPr>
          <p:nvPr>
            <p:ph type="pic" sz="quarter" idx="14" hasCustomPrompt="1"/>
          </p:nvPr>
        </p:nvSpPr>
        <p:spPr>
          <a:xfrm>
            <a:off x="8850375" y="1654175"/>
            <a:ext cx="2184400" cy="2182813"/>
          </a:xfrm>
          <a:prstGeom prst="ellipse">
            <a:avLst/>
          </a:prstGeom>
          <a:solidFill>
            <a:schemeClr val="accent4"/>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94750"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064405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Picture Placeholder 5"/>
          <p:cNvSpPr>
            <a:spLocks noGrp="1"/>
          </p:cNvSpPr>
          <p:nvPr>
            <p:ph type="pic" sz="quarter" idx="12" hasCustomPrompt="1"/>
          </p:nvPr>
        </p:nvSpPr>
        <p:spPr>
          <a:xfrm>
            <a:off x="765050" y="2076481"/>
            <a:ext cx="1070293" cy="927861"/>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2208053" y="2535747"/>
            <a:ext cx="3297397" cy="3664130"/>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6918129" y="1936111"/>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6919878" y="4488552"/>
            <a:ext cx="3300284"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2" name="Rectangle 41"/>
          <p:cNvSpPr/>
          <p:nvPr userDrawn="1"/>
        </p:nvSpPr>
        <p:spPr>
          <a:xfrm>
            <a:off x="2211547" y="2492788"/>
            <a:ext cx="329739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6919876" y="1890392"/>
            <a:ext cx="3300284"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6919876" y="4442833"/>
            <a:ext cx="3293903"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p:nvPr>
        </p:nvSpPr>
        <p:spPr>
          <a:xfrm>
            <a:off x="2211547" y="2031618"/>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endParaRPr lang="en-US" dirty="0"/>
          </a:p>
        </p:txBody>
      </p:sp>
      <p:sp>
        <p:nvSpPr>
          <p:cNvPr id="46" name="Text Placeholder 25"/>
          <p:cNvSpPr>
            <a:spLocks noGrp="1"/>
          </p:cNvSpPr>
          <p:nvPr>
            <p:ph type="body" sz="quarter" idx="20"/>
          </p:nvPr>
        </p:nvSpPr>
        <p:spPr>
          <a:xfrm>
            <a:off x="6919876" y="1401588"/>
            <a:ext cx="3300284"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endParaRPr lang="en-US" dirty="0"/>
          </a:p>
        </p:txBody>
      </p:sp>
      <p:sp>
        <p:nvSpPr>
          <p:cNvPr id="47" name="Text Placeholder 25"/>
          <p:cNvSpPr>
            <a:spLocks noGrp="1"/>
          </p:cNvSpPr>
          <p:nvPr>
            <p:ph type="body" sz="quarter" idx="21"/>
          </p:nvPr>
        </p:nvSpPr>
        <p:spPr>
          <a:xfrm>
            <a:off x="6919877" y="3981874"/>
            <a:ext cx="3300284"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endParaRPr lang="en-US" dirty="0"/>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21866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2020 Legal Update 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CBE7FF-CDF0-2C47-B2C8-9CD28243A2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841877-CC3B-9B24-0D7A-45E866777C4D}"/>
              </a:ext>
            </a:extLst>
          </p:cNvPr>
          <p:cNvSpPr/>
          <p:nvPr userDrawn="1"/>
        </p:nvSpPr>
        <p:spPr>
          <a:xfrm>
            <a:off x="0" y="0"/>
            <a:ext cx="12192000" cy="6858000"/>
          </a:xfrm>
          <a:prstGeom prst="rect">
            <a:avLst/>
          </a:prstGeom>
          <a:gradFill>
            <a:gsLst>
              <a:gs pos="5000">
                <a:srgbClr val="263746"/>
              </a:gs>
              <a:gs pos="100000">
                <a:srgbClr val="263746">
                  <a:alpha val="9758"/>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2024 HUB International</a:t>
            </a:r>
          </a:p>
        </p:txBody>
      </p:sp>
    </p:spTree>
    <p:extLst>
      <p:ext uri="{BB962C8B-B14F-4D97-AF65-F5344CB8AC3E}">
        <p14:creationId xmlns:p14="http://schemas.microsoft.com/office/powerpoint/2010/main" val="1955889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2209800" y="974034"/>
            <a:ext cx="7772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itle 1"/>
          <p:cNvSpPr>
            <a:spLocks noGrp="1"/>
          </p:cNvSpPr>
          <p:nvPr>
            <p:ph type="ctrTitle" hasCustomPrompt="1"/>
          </p:nvPr>
        </p:nvSpPr>
        <p:spPr>
          <a:xfrm>
            <a:off x="2667000" y="1500809"/>
            <a:ext cx="6858000" cy="3054365"/>
          </a:xfrm>
          <a:prstGeom prst="rect">
            <a:avLst/>
          </a:prstGeom>
        </p:spPr>
        <p:txBody>
          <a:bodyPr anchor="ctr">
            <a:noAutofit/>
          </a:bodyPr>
          <a:lstStyle>
            <a:lvl1pPr algn="l">
              <a:lnSpc>
                <a:spcPct val="150000"/>
              </a:lnSpc>
              <a:defRPr sz="2100"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dirty="0" err="1"/>
              <a:t>Nulla</a:t>
            </a:r>
            <a:r>
              <a:rPr lang="en-US" dirty="0"/>
              <a:t> </a:t>
            </a:r>
            <a:r>
              <a:rPr lang="en-US" dirty="0" err="1"/>
              <a:t>sagittis</a:t>
            </a:r>
            <a:r>
              <a:rPr lang="en-US" dirty="0"/>
              <a:t> sit </a:t>
            </a:r>
            <a:r>
              <a:rPr lang="en-US" dirty="0" err="1"/>
              <a:t>amet</a:t>
            </a:r>
            <a:r>
              <a:rPr lang="en-US" dirty="0"/>
              <a:t> </a:t>
            </a:r>
            <a:r>
              <a:rPr lang="en-US" dirty="0" err="1"/>
              <a:t>nisl</a:t>
            </a:r>
            <a:r>
              <a:rPr lang="en-US" dirty="0"/>
              <a:t> </a:t>
            </a:r>
            <a:r>
              <a:rPr lang="en-US" dirty="0" err="1"/>
              <a:t>sed</a:t>
            </a:r>
            <a:r>
              <a:rPr lang="en-US" dirty="0"/>
              <a:t> </a:t>
            </a:r>
            <a:r>
              <a:rPr lang="en-US" dirty="0" err="1"/>
              <a:t>rhoncus</a:t>
            </a:r>
            <a:r>
              <a:rPr lang="en-US" dirty="0"/>
              <a:t>. </a:t>
            </a:r>
            <a:r>
              <a:rPr lang="en-US" dirty="0" err="1"/>
              <a:t>Suspendisse</a:t>
            </a:r>
            <a:r>
              <a:rPr lang="en-US" dirty="0"/>
              <a:t> semper </a:t>
            </a:r>
            <a:r>
              <a:rPr lang="en-US" dirty="0" err="1"/>
              <a:t>leo</a:t>
            </a:r>
            <a:r>
              <a:rPr lang="en-US" dirty="0"/>
              <a:t> </a:t>
            </a:r>
            <a:r>
              <a:rPr lang="en-US" dirty="0" err="1"/>
              <a:t>quis</a:t>
            </a:r>
            <a:r>
              <a:rPr lang="en-US" dirty="0"/>
              <a:t> </a:t>
            </a:r>
            <a:r>
              <a:rPr lang="en-US" dirty="0" err="1"/>
              <a:t>urna</a:t>
            </a:r>
            <a:r>
              <a:rPr lang="en-US" dirty="0"/>
              <a:t> </a:t>
            </a:r>
            <a:r>
              <a:rPr lang="en-US" dirty="0" err="1"/>
              <a:t>placerat</a:t>
            </a:r>
            <a:r>
              <a:rPr lang="en-US" dirty="0"/>
              <a:t>, </a:t>
            </a:r>
            <a:r>
              <a:rPr lang="en-US" dirty="0" err="1"/>
              <a:t>facilisis</a:t>
            </a:r>
            <a:r>
              <a:rPr lang="en-US" dirty="0"/>
              <a:t> </a:t>
            </a:r>
            <a:r>
              <a:rPr lang="en-US" dirty="0" err="1"/>
              <a:t>dignissim</a:t>
            </a:r>
            <a:r>
              <a:rPr lang="en-US" dirty="0"/>
              <a:t> </a:t>
            </a:r>
            <a:r>
              <a:rPr lang="en-US" dirty="0" err="1"/>
              <a:t>sapien</a:t>
            </a:r>
            <a:r>
              <a:rPr lang="en-US" dirty="0"/>
              <a:t> </a:t>
            </a:r>
            <a:r>
              <a:rPr lang="en-US" dirty="0" err="1"/>
              <a:t>ultricies</a:t>
            </a:r>
            <a:r>
              <a:rPr lang="en-US" dirty="0"/>
              <a:t>. </a:t>
            </a:r>
            <a:r>
              <a:rPr lang="en-US" dirty="0" err="1"/>
              <a:t>Quisque</a:t>
            </a:r>
            <a:r>
              <a:rPr lang="en-US" dirty="0"/>
              <a:t> </a:t>
            </a:r>
            <a:r>
              <a:rPr lang="en-US" dirty="0" err="1"/>
              <a:t>ut</a:t>
            </a:r>
            <a:r>
              <a:rPr lang="en-US" dirty="0"/>
              <a:t> </a:t>
            </a:r>
            <a:r>
              <a:rPr lang="en-US" dirty="0" err="1"/>
              <a:t>nulla</a:t>
            </a:r>
            <a:r>
              <a:rPr lang="en-US" dirty="0"/>
              <a:t> </a:t>
            </a:r>
            <a:r>
              <a:rPr lang="en-US" dirty="0" err="1"/>
              <a:t>interdum</a:t>
            </a:r>
            <a:r>
              <a:rPr lang="en-US" dirty="0"/>
              <a:t>, </a:t>
            </a:r>
            <a:r>
              <a:rPr lang="en-US" dirty="0" err="1"/>
              <a:t>commodo</a:t>
            </a:r>
            <a:r>
              <a:rPr lang="en-US" dirty="0"/>
              <a:t> lacus in, dictum </a:t>
            </a:r>
            <a:r>
              <a:rPr lang="en-US" dirty="0" err="1"/>
              <a:t>sapien</a:t>
            </a:r>
            <a:r>
              <a:rPr lang="en-US" dirty="0"/>
              <a:t>. Maecenas </a:t>
            </a:r>
            <a:r>
              <a:rPr lang="en-US" dirty="0" err="1"/>
              <a:t>orci</a:t>
            </a:r>
            <a:r>
              <a:rPr lang="en-US" dirty="0"/>
              <a:t> </a:t>
            </a:r>
            <a:r>
              <a:rPr lang="en-US" dirty="0" err="1"/>
              <a:t>tortor</a:t>
            </a:r>
            <a:r>
              <a:rPr lang="en-US" dirty="0"/>
              <a:t>, </a:t>
            </a:r>
            <a:r>
              <a:rPr lang="en-US" dirty="0" err="1"/>
              <a:t>scelerisque</a:t>
            </a:r>
            <a:r>
              <a:rPr lang="en-US" dirty="0"/>
              <a:t> sit </a:t>
            </a:r>
            <a:r>
              <a:rPr lang="en-US" dirty="0" err="1"/>
              <a:t>amet</a:t>
            </a:r>
            <a:r>
              <a:rPr lang="en-US" dirty="0"/>
              <a:t> </a:t>
            </a:r>
            <a:r>
              <a:rPr lang="en-US" dirty="0" err="1"/>
              <a:t>risus</a:t>
            </a:r>
            <a:r>
              <a:rPr lang="en-US" dirty="0"/>
              <a:t> </a:t>
            </a:r>
            <a:r>
              <a:rPr lang="en-US" dirty="0" err="1"/>
              <a:t>eu</a:t>
            </a:r>
            <a:r>
              <a:rPr lang="en-US" dirty="0"/>
              <a:t>, </a:t>
            </a:r>
            <a:r>
              <a:rPr lang="en-US" dirty="0" err="1"/>
              <a:t>tempor</a:t>
            </a:r>
            <a:r>
              <a:rPr lang="en-US" dirty="0"/>
              <a:t> </a:t>
            </a:r>
            <a:r>
              <a:rPr lang="en-US" dirty="0" err="1"/>
              <a:t>elementum</a:t>
            </a:r>
            <a:r>
              <a:rPr lang="en-US" dirty="0"/>
              <a:t> </a:t>
            </a:r>
            <a:r>
              <a:rPr lang="en-US" dirty="0" err="1"/>
              <a:t>elit</a:t>
            </a:r>
            <a:r>
              <a:rPr lang="en-US" dirty="0"/>
              <a:t>.</a:t>
            </a:r>
          </a:p>
        </p:txBody>
      </p:sp>
      <p:sp>
        <p:nvSpPr>
          <p:cNvPr id="22" name="Subtitle 2"/>
          <p:cNvSpPr>
            <a:spLocks noGrp="1"/>
          </p:cNvSpPr>
          <p:nvPr>
            <p:ph type="subTitle" idx="1" hasCustomPrompt="1"/>
          </p:nvPr>
        </p:nvSpPr>
        <p:spPr>
          <a:xfrm>
            <a:off x="2667000" y="4861733"/>
            <a:ext cx="6858000" cy="245174"/>
          </a:xfrm>
          <a:prstGeom prst="rect">
            <a:avLst/>
          </a:prstGeom>
        </p:spPr>
        <p:txBody>
          <a:bodyPr>
            <a:noAutofit/>
          </a:bodyPr>
          <a:lstStyle>
            <a:lvl1pPr marL="0" indent="0" algn="l">
              <a:buNone/>
              <a:defRPr sz="140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Individual name here.</a:t>
            </a:r>
          </a:p>
        </p:txBody>
      </p:sp>
      <p:cxnSp>
        <p:nvCxnSpPr>
          <p:cNvPr id="23" name="Straight Connector 22"/>
          <p:cNvCxnSpPr/>
          <p:nvPr userDrawn="1"/>
        </p:nvCxnSpPr>
        <p:spPr>
          <a:xfrm flipH="1">
            <a:off x="2667000" y="4707164"/>
            <a:ext cx="6858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38290"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097339" y="5168345"/>
            <a:ext cx="456373" cy="377688"/>
          </a:xfrm>
          <a:prstGeom prst="rect">
            <a:avLst/>
          </a:prstGeom>
        </p:spPr>
      </p:pic>
      <p:sp>
        <p:nvSpPr>
          <p:cNvPr id="26" name="Text Placeholder 10"/>
          <p:cNvSpPr>
            <a:spLocks noGrp="1"/>
          </p:cNvSpPr>
          <p:nvPr>
            <p:ph type="body" sz="quarter" idx="13" hasCustomPrompt="1"/>
          </p:nvPr>
        </p:nvSpPr>
        <p:spPr>
          <a:xfrm>
            <a:off x="2667000" y="5105111"/>
            <a:ext cx="6858000" cy="272465"/>
          </a:xfrm>
        </p:spPr>
        <p:txBody>
          <a:bodyPr>
            <a:normAutofit/>
          </a:bodyPr>
          <a:lstStyle>
            <a:lvl1pPr marL="0" indent="0">
              <a:buNone/>
              <a:defRPr sz="12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Individual title can go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chemeClr val="bg1"/>
                </a:solidFill>
                <a:latin typeface="Arial" panose="020B0604020202020204" pitchFamily="34" charset="0"/>
                <a:cs typeface="Arial" panose="020B0604020202020204" pitchFamily="34" charset="0"/>
              </a:rPr>
              <a:t>© 2021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39137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1546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529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165237" y="1018898"/>
            <a:ext cx="70408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165237" y="530334"/>
            <a:ext cx="7027222" cy="702121"/>
          </a:xfrm>
        </p:spPr>
        <p:txBody>
          <a:bodyPr>
            <a:noAutofit/>
          </a:bodyPr>
          <a:lstStyle>
            <a:lvl1pPr marL="0" indent="0">
              <a:buNone/>
              <a:defRPr sz="28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2582389" y="2070271"/>
            <a:ext cx="7027222" cy="455604"/>
          </a:xfrm>
        </p:spPr>
        <p:txBody>
          <a:bodyPr>
            <a:noAutofit/>
          </a:bodyPr>
          <a:lstStyle>
            <a:lvl1pPr marL="0" indent="0">
              <a:buNone/>
              <a:defRPr sz="1800" b="0" i="0"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16446716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D970432-4183-4F9A-BAA7-E5804EE0E45F}"/>
              </a:ext>
            </a:extLst>
          </p:cNvPr>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pic>
        <p:nvPicPr>
          <p:cNvPr id="8" name="Picture 7" descr="Logo&#10;&#10;Description automatically generated">
            <a:extLst>
              <a:ext uri="{FF2B5EF4-FFF2-40B4-BE49-F238E27FC236}">
                <a16:creationId xmlns:a16="http://schemas.microsoft.com/office/drawing/2014/main" id="{16419C0D-20CD-4386-94D7-9AF19F83C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424" y="12700"/>
            <a:ext cx="1067301" cy="1067301"/>
          </a:xfrm>
          <a:prstGeom prst="rect">
            <a:avLst/>
          </a:prstGeom>
        </p:spPr>
      </p:pic>
      <p:cxnSp>
        <p:nvCxnSpPr>
          <p:cNvPr id="9" name="Straight Connector 8">
            <a:extLst>
              <a:ext uri="{FF2B5EF4-FFF2-40B4-BE49-F238E27FC236}">
                <a16:creationId xmlns:a16="http://schemas.microsoft.com/office/drawing/2014/main" id="{31648616-F15D-4803-AA85-64EA7FAA5505}"/>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361921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97A2E97-3CCC-40E2-9D2B-5A8C96E571F1}"/>
              </a:ext>
            </a:extLst>
          </p:cNvPr>
          <p:cNvSpPr>
            <a:spLocks noGrp="1"/>
          </p:cNvSpPr>
          <p:nvPr>
            <p:ph type="title" hasCustomPrompt="1"/>
          </p:nvPr>
        </p:nvSpPr>
        <p:spPr>
          <a:xfrm>
            <a:off x="600456" y="408885"/>
            <a:ext cx="9523847" cy="671116"/>
          </a:xfrm>
        </p:spPr>
        <p:txBody>
          <a:bodyPr>
            <a:noAutofit/>
          </a:bodyPr>
          <a:lstStyle>
            <a:lvl1pPr>
              <a:defRPr sz="3000" b="0" i="0" baseline="0">
                <a:solidFill>
                  <a:schemeClr val="bg1"/>
                </a:solidFill>
                <a:latin typeface="Arial" panose="020B0604020202020204" pitchFamily="34" charset="0"/>
                <a:cs typeface="Arial" panose="020B0604020202020204" pitchFamily="34" charset="0"/>
              </a:defRPr>
            </a:lvl1pPr>
          </a:lstStyle>
          <a:p>
            <a:r>
              <a:rPr lang="en-US" dirty="0"/>
              <a:t>Slide title goes here.</a:t>
            </a:r>
          </a:p>
        </p:txBody>
      </p:sp>
      <p:cxnSp>
        <p:nvCxnSpPr>
          <p:cNvPr id="7" name="Straight Connector 6">
            <a:extLst>
              <a:ext uri="{FF2B5EF4-FFF2-40B4-BE49-F238E27FC236}">
                <a16:creationId xmlns:a16="http://schemas.microsoft.com/office/drawing/2014/main" id="{598F0190-57A8-4C0E-9005-B69568956707}"/>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8" name="Picture 7" descr="Logo&#10;&#10;Description automatically generated">
            <a:extLst>
              <a:ext uri="{FF2B5EF4-FFF2-40B4-BE49-F238E27FC236}">
                <a16:creationId xmlns:a16="http://schemas.microsoft.com/office/drawing/2014/main" id="{9E9FBF16-CEC2-489D-B844-06FD9382DC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053" y="79376"/>
            <a:ext cx="920750" cy="920750"/>
          </a:xfrm>
          <a:prstGeom prst="rect">
            <a:avLst/>
          </a:prstGeom>
        </p:spPr>
      </p:pic>
    </p:spTree>
    <p:extLst>
      <p:ext uri="{BB962C8B-B14F-4D97-AF65-F5344CB8AC3E}">
        <p14:creationId xmlns:p14="http://schemas.microsoft.com/office/powerpoint/2010/main" val="127735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amp;A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bg1"/>
                </a:solidFill>
                <a:latin typeface="Arial" panose="020B0604020202020204" pitchFamily="34" charset="0"/>
                <a:cs typeface="Arial" panose="020B0604020202020204" pitchFamily="34" charset="0"/>
              </a:rPr>
              <a:pPr/>
              <a:t>‹#›</a:t>
            </a:fld>
            <a:endParaRPr lang="en-US" sz="900" b="1" i="0"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p:nvPr>
        </p:nvSpPr>
        <p:spPr>
          <a:xfrm>
            <a:off x="2717937" y="2070270"/>
            <a:ext cx="7027222" cy="2602091"/>
          </a:xfrm>
        </p:spPr>
        <p:txBody>
          <a:bodyPr anchor="ctr">
            <a:noAutofit/>
          </a:bodyPr>
          <a:lstStyle>
            <a:lvl1pPr marL="0" indent="0" algn="ctr">
              <a:buNone/>
              <a:defRPr sz="7500" b="1" i="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60441398"/>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1" name="Title 1"/>
          <p:cNvSpPr txBox="1">
            <a:spLocks/>
          </p:cNvSpPr>
          <p:nvPr userDrawn="1"/>
        </p:nvSpPr>
        <p:spPr>
          <a:xfrm>
            <a:off x="702000" y="2414017"/>
            <a:ext cx="5662468" cy="10664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Footer Placeholder 9"/>
          <p:cNvSpPr txBox="1">
            <a:spLocks/>
          </p:cNvSpPr>
          <p:nvPr userDrawn="1"/>
        </p:nvSpPr>
        <p:spPr>
          <a:xfrm>
            <a:off x="702000" y="6350577"/>
            <a:ext cx="457880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2022 HUB International </a:t>
            </a: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800" b="0" i="0">
                <a:solidFill>
                  <a:srgbClr val="F3B921"/>
                </a:solidFill>
                <a:latin typeface="Arial" panose="020B0604020202020204" pitchFamily="34" charset="0"/>
                <a:cs typeface="Arial" panose="020B0604020202020204" pitchFamily="34" charset="0"/>
              </a:defRPr>
            </a:lvl1pPr>
            <a:lvl2pPr marL="457200" indent="0">
              <a:buNone/>
              <a:defRPr sz="1800">
                <a:solidFill>
                  <a:srgbClr val="F3B921"/>
                </a:solidFill>
              </a:defRPr>
            </a:lvl2pPr>
            <a:lvl3pPr marL="914400" indent="0">
              <a:buNone/>
              <a:defRPr sz="1800">
                <a:solidFill>
                  <a:srgbClr val="F3B921"/>
                </a:solidFill>
              </a:defRPr>
            </a:lvl3pPr>
            <a:lvl4pPr marL="914400" indent="0">
              <a:buNone/>
              <a:defRPr sz="1800">
                <a:solidFill>
                  <a:srgbClr val="F3B921"/>
                </a:solidFill>
              </a:defRPr>
            </a:lvl4pPr>
            <a:lvl5pPr marL="914400" indent="0">
              <a:buNone/>
              <a:defRPr sz="1800">
                <a:solidFill>
                  <a:srgbClr val="F3B921"/>
                </a:solidFill>
              </a:defRPr>
            </a:lvl5pPr>
          </a:lstStyle>
          <a:p>
            <a:pPr lvl="0"/>
            <a:r>
              <a:rPr lang="en-US" dirty="0"/>
              <a:t>Click to add content</a:t>
            </a:r>
          </a:p>
        </p:txBody>
      </p:sp>
    </p:spTree>
    <p:extLst>
      <p:ext uri="{BB962C8B-B14F-4D97-AF65-F5344CB8AC3E}">
        <p14:creationId xmlns:p14="http://schemas.microsoft.com/office/powerpoint/2010/main" val="48977215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latin typeface="Arial" panose="020B0604020202020204" pitchFamily="34" charset="0"/>
                <a:cs typeface="Arial" panose="020B0604020202020204" pitchFamily="34" charset="0"/>
              </a:rPr>
              <a:pPr/>
              <a:t>‹#›</a:t>
            </a:fld>
            <a:endParaRPr lang="en-US" dirty="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rgbClr val="263746"/>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dirty="0"/>
              <a:t>Insert presenter picture here</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424510141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1087" y="221941"/>
            <a:ext cx="4845804" cy="68580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E535C8C-B130-4670-8441-F37F25EDE81B}"/>
              </a:ext>
            </a:extLst>
          </p:cNvPr>
          <p:cNvSpPr txBox="1"/>
          <p:nvPr userDrawn="1"/>
        </p:nvSpPr>
        <p:spPr>
          <a:xfrm>
            <a:off x="677670" y="535251"/>
            <a:ext cx="4845804" cy="1015663"/>
          </a:xfrm>
          <a:prstGeom prst="rect">
            <a:avLst/>
          </a:prstGeom>
          <a:noFill/>
        </p:spPr>
        <p:txBody>
          <a:bodyPr wrap="square" rtlCol="0">
            <a:spAutoFit/>
          </a:bodyPr>
          <a:lstStyle/>
          <a:p>
            <a:pPr marL="0" lvl="0" indent="0" algn="l" defTabSz="914400" rtl="0" eaLnBrk="1" latinLnBrk="0" hangingPunct="1">
              <a:lnSpc>
                <a:spcPct val="100000"/>
              </a:lnSpc>
              <a:spcBef>
                <a:spcPts val="0"/>
              </a:spcBef>
              <a:spcAft>
                <a:spcPts val="1000"/>
              </a:spcAft>
              <a:buClr>
                <a:srgbClr val="0678D5"/>
              </a:buClr>
              <a:buSzPct val="80000"/>
              <a:buFont typeface="Arial"/>
              <a:buNone/>
            </a:pPr>
            <a:r>
              <a:rPr lang="en-US" sz="6000" b="1" i="0" kern="1200" dirty="0">
                <a:solidFill>
                  <a:srgbClr val="263746"/>
                </a:solidFill>
                <a:latin typeface="Arial" panose="020B0604020202020204" pitchFamily="34" charset="0"/>
                <a:ea typeface="Helvetica" charset="0"/>
                <a:cs typeface="Arial" panose="020B0604020202020204" pitchFamily="34" charset="0"/>
              </a:rPr>
              <a:t>Agenda</a:t>
            </a:r>
          </a:p>
        </p:txBody>
      </p:sp>
    </p:spTree>
    <p:extLst>
      <p:ext uri="{BB962C8B-B14F-4D97-AF65-F5344CB8AC3E}">
        <p14:creationId xmlns:p14="http://schemas.microsoft.com/office/powerpoint/2010/main" val="341268906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7" name="Picture 6" descr="A person standing in front of a window&#10;&#10;Description automatically generated">
            <a:extLst>
              <a:ext uri="{FF2B5EF4-FFF2-40B4-BE49-F238E27FC236}">
                <a16:creationId xmlns:a16="http://schemas.microsoft.com/office/drawing/2014/main" id="{7EB5FF79-C3A1-3141-A6BE-1DFB9DED7A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p:cNvSpPr/>
          <p:nvPr userDrawn="1"/>
        </p:nvSpPr>
        <p:spPr>
          <a:xfrm>
            <a:off x="-12878" y="-20955"/>
            <a:ext cx="12204878" cy="6923200"/>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CB62395-5C5E-3949-BBB6-1DCFA5A25F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27026"/>
            <a:ext cx="8543544" cy="6923201"/>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Footer Placeholder 9"/>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83431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descr="A person standing in front of a window&#10;&#10;Description automatically generated">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33899" y="0"/>
            <a:ext cx="7658099" cy="6858000"/>
          </a:xfrm>
          <a:prstGeom prst="rect">
            <a:avLst/>
          </a:prstGeom>
        </p:spPr>
      </p:pic>
      <p:sp>
        <p:nvSpPr>
          <p:cNvPr id="34" name="Rectangle 33"/>
          <p:cNvSpPr/>
          <p:nvPr userDrawn="1"/>
        </p:nvSpPr>
        <p:spPr>
          <a:xfrm>
            <a:off x="-1" y="0"/>
            <a:ext cx="5275385" cy="6869723"/>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dirty="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dirty="0"/>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dirty="0"/>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09772762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28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14619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10616"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90352" y="1381760"/>
            <a:ext cx="5321808" cy="4351338"/>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Title 1"/>
          <p:cNvSpPr>
            <a:spLocks noGrp="1"/>
          </p:cNvSpPr>
          <p:nvPr>
            <p:ph type="title" hasCustomPrompt="1"/>
          </p:nvPr>
        </p:nvSpPr>
        <p:spPr>
          <a:xfrm>
            <a:off x="600456" y="408885"/>
            <a:ext cx="9523847" cy="671116"/>
          </a:xfrm>
        </p:spPr>
        <p:txBody>
          <a:bodyPr>
            <a:noAutofit/>
          </a:bodyPr>
          <a:lstStyle>
            <a:lvl1pPr>
              <a:defRPr sz="28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9" name="Straight Connector 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754189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28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7" name="Rectangle 16"/>
          <p:cNvSpPr/>
          <p:nvPr userDrawn="1"/>
        </p:nvSpPr>
        <p:spPr>
          <a:xfrm>
            <a:off x="692304"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18" name="Rectangle 17"/>
          <p:cNvSpPr/>
          <p:nvPr userDrawn="1"/>
        </p:nvSpPr>
        <p:spPr>
          <a:xfrm>
            <a:off x="4496877" y="409737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20" name="Picture Placeholder 6"/>
          <p:cNvSpPr txBox="1">
            <a:spLocks/>
          </p:cNvSpPr>
          <p:nvPr userDrawn="1"/>
        </p:nvSpPr>
        <p:spPr>
          <a:xfrm>
            <a:off x="1197209"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21" name="Picture Placeholder 6"/>
          <p:cNvSpPr txBox="1">
            <a:spLocks/>
          </p:cNvSpPr>
          <p:nvPr userDrawn="1"/>
        </p:nvSpPr>
        <p:spPr>
          <a:xfrm>
            <a:off x="5001782" y="1654019"/>
            <a:ext cx="2183296" cy="2183296"/>
          </a:xfrm>
          <a:prstGeom prst="ellipse">
            <a:avLst/>
          </a:prstGeom>
          <a:solidFill>
            <a:srgbClr val="0678D5"/>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a:buNone/>
              <a:defRPr sz="12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dirty="0">
              <a:ln>
                <a:noFill/>
              </a:ln>
              <a:solidFill>
                <a:srgbClr val="263746"/>
              </a:solidFill>
              <a:effectLst/>
              <a:uLnTx/>
              <a:uFillTx/>
              <a:latin typeface="Arial" panose="020B0604020202020204" pitchFamily="34" charset="0"/>
              <a:ea typeface="Helvetica" charset="0"/>
              <a:cs typeface="Arial" panose="020B0604020202020204" pitchFamily="34" charset="0"/>
            </a:endParaRPr>
          </a:p>
        </p:txBody>
      </p:sp>
      <p:sp>
        <p:nvSpPr>
          <p:cNvPr id="6" name="Picture Placeholder 5"/>
          <p:cNvSpPr>
            <a:spLocks noGrp="1"/>
          </p:cNvSpPr>
          <p:nvPr>
            <p:ph type="pic" sz="quarter" idx="12" hasCustomPrompt="1"/>
          </p:nvPr>
        </p:nvSpPr>
        <p:spPr>
          <a:xfrm>
            <a:off x="1196657" y="1654175"/>
            <a:ext cx="2184400" cy="2182813"/>
          </a:xfrm>
          <a:prstGeom prst="ellipse">
            <a:avLst/>
          </a:prstGeom>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0678" y="1669214"/>
            <a:ext cx="2184400" cy="2182813"/>
          </a:xfrm>
          <a:prstGeom prst="ellipse">
            <a:avLst/>
          </a:prstGeom>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641032"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45605" y="4366586"/>
            <a:ext cx="3295650" cy="1711325"/>
          </a:xfrm>
        </p:spPr>
        <p:txBody>
          <a:bodyPr/>
          <a:lstStyle>
            <a:lvl1pPr marL="0" indent="0">
              <a:buNone/>
              <a:defRPr sz="1800" b="0" i="0">
                <a:latin typeface="Arial" panose="020B0604020202020204" pitchFamily="34" charset="0"/>
                <a:cs typeface="Arial" panose="020B0604020202020204" pitchFamily="34" charset="0"/>
              </a:defRPr>
            </a:lvl1pPr>
          </a:lstStyle>
          <a:p>
            <a:pPr lvl="0"/>
            <a:r>
              <a:rPr lang="en-US" dirty="0"/>
              <a:t>Click to edit master text styles</a:t>
            </a:r>
          </a:p>
        </p:txBody>
      </p:sp>
      <p:cxnSp>
        <p:nvCxnSpPr>
          <p:cNvPr id="25" name="Straight Connector 24"/>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3857135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hree Columns with Imag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Picture Placeholder 5"/>
          <p:cNvSpPr>
            <a:spLocks noGrp="1"/>
          </p:cNvSpPr>
          <p:nvPr>
            <p:ph type="pic" sz="quarter" idx="12" hasCustomPrompt="1"/>
          </p:nvPr>
        </p:nvSpPr>
        <p:spPr>
          <a:xfrm>
            <a:off x="1196657" y="1443863"/>
            <a:ext cx="2184400" cy="2182813"/>
          </a:xfrm>
          <a:prstGeom prst="ellipse">
            <a:avLst/>
          </a:prstGeom>
          <a:solidFill>
            <a:srgbClr val="0678D5"/>
          </a:solidFill>
        </p:spPr>
        <p:txBody>
          <a:bodyPr/>
          <a:lstStyle>
            <a:lvl1pPr marL="0" indent="0" algn="ctr">
              <a:buNone/>
              <a:defRPr sz="1400" baseline="0">
                <a:solidFill>
                  <a:schemeClr val="bg1"/>
                </a:solidFill>
              </a:defRPr>
            </a:lvl1pPr>
          </a:lstStyle>
          <a:p>
            <a:r>
              <a:rPr lang="en-US" dirty="0"/>
              <a:t>Insert picture</a:t>
            </a:r>
          </a:p>
        </p:txBody>
      </p:sp>
      <p:sp>
        <p:nvSpPr>
          <p:cNvPr id="23" name="Picture Placeholder 5"/>
          <p:cNvSpPr>
            <a:spLocks noGrp="1"/>
          </p:cNvSpPr>
          <p:nvPr>
            <p:ph type="pic" sz="quarter" idx="13" hasCustomPrompt="1"/>
          </p:nvPr>
        </p:nvSpPr>
        <p:spPr>
          <a:xfrm>
            <a:off x="5001230" y="1443863"/>
            <a:ext cx="2184400" cy="2182813"/>
          </a:xfrm>
          <a:prstGeom prst="ellipse">
            <a:avLst/>
          </a:prstGeom>
          <a:solidFill>
            <a:srgbClr val="0678D5"/>
          </a:solidFill>
        </p:spPr>
        <p:txBody>
          <a:bodyPr/>
          <a:lstStyle>
            <a:lvl1pPr marL="0" indent="0" algn="ctr">
              <a:buNone/>
              <a:defRPr sz="1400">
                <a:solidFill>
                  <a:schemeClr val="bg1"/>
                </a:solidFill>
              </a:defRPr>
            </a:lvl1pPr>
          </a:lstStyle>
          <a:p>
            <a:r>
              <a:rPr lang="en-US" dirty="0"/>
              <a:t>Insert picture</a:t>
            </a:r>
          </a:p>
        </p:txBody>
      </p:sp>
      <p:sp>
        <p:nvSpPr>
          <p:cNvPr id="26" name="Text Placeholder 25"/>
          <p:cNvSpPr>
            <a:spLocks noGrp="1"/>
          </p:cNvSpPr>
          <p:nvPr>
            <p:ph type="body" sz="quarter" idx="15" hasCustomPrompt="1"/>
          </p:nvPr>
        </p:nvSpPr>
        <p:spPr>
          <a:xfrm>
            <a:off x="58616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5"/>
          <p:cNvSpPr>
            <a:spLocks noGrp="1"/>
          </p:cNvSpPr>
          <p:nvPr>
            <p:ph type="body" sz="quarter" idx="16" hasCustomPrompt="1"/>
          </p:nvPr>
        </p:nvSpPr>
        <p:spPr>
          <a:xfrm>
            <a:off x="4418173"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Text Placeholder 25"/>
          <p:cNvSpPr>
            <a:spLocks noGrp="1"/>
          </p:cNvSpPr>
          <p:nvPr>
            <p:ph type="body" sz="quarter" idx="17" hasCustomPrompt="1"/>
          </p:nvPr>
        </p:nvSpPr>
        <p:spPr>
          <a:xfrm>
            <a:off x="8267318" y="4366586"/>
            <a:ext cx="3295650" cy="1711325"/>
          </a:xfrm>
        </p:spPr>
        <p:txBody>
          <a:bodyPr/>
          <a:lstStyle>
            <a:lvl1pPr marL="0" indent="0">
              <a:buNone/>
              <a:defRPr sz="12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1" name="Chart Placeholder 3"/>
          <p:cNvSpPr>
            <a:spLocks noGrp="1"/>
          </p:cNvSpPr>
          <p:nvPr>
            <p:ph type="chart" sz="quarter" idx="18"/>
          </p:nvPr>
        </p:nvSpPr>
        <p:spPr>
          <a:xfrm>
            <a:off x="8880915" y="1370076"/>
            <a:ext cx="2183296" cy="2183296"/>
          </a:xfrm>
        </p:spPr>
        <p:txBody>
          <a:bodyPr anchor="ctr" anchorCtr="0">
            <a:normAutofit/>
          </a:bodyPr>
          <a:lstStyle>
            <a:lvl1pPr marL="0" indent="0" algn="ctr">
              <a:buNone/>
              <a:defRPr sz="1200" b="0" i="0">
                <a:latin typeface="Arial" panose="020B0604020202020204" pitchFamily="34" charset="0"/>
                <a:ea typeface="Arial" panose="020B0604020202020204" pitchFamily="34" charset="0"/>
                <a:cs typeface="Arial" panose="020B0604020202020204" pitchFamily="34" charset="0"/>
              </a:defRPr>
            </a:lvl1pPr>
          </a:lstStyle>
          <a:p>
            <a:r>
              <a:rPr lang="en-US" dirty="0"/>
              <a:t>Click icon to add chart</a:t>
            </a:r>
          </a:p>
        </p:txBody>
      </p:sp>
      <p:sp>
        <p:nvSpPr>
          <p:cNvPr id="42" name="Rectangle 41"/>
          <p:cNvSpPr/>
          <p:nvPr userDrawn="1"/>
        </p:nvSpPr>
        <p:spPr>
          <a:xfrm>
            <a:off x="692304"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3" name="Rectangle 42"/>
          <p:cNvSpPr/>
          <p:nvPr userDrawn="1"/>
        </p:nvSpPr>
        <p:spPr>
          <a:xfrm>
            <a:off x="4496877"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4" name="Rectangle 43"/>
          <p:cNvSpPr/>
          <p:nvPr userDrawn="1"/>
        </p:nvSpPr>
        <p:spPr>
          <a:xfrm>
            <a:off x="8346022" y="4188819"/>
            <a:ext cx="3193106" cy="45719"/>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5" name="Text Placeholder 25"/>
          <p:cNvSpPr>
            <a:spLocks noGrp="1"/>
          </p:cNvSpPr>
          <p:nvPr>
            <p:ph type="body" sz="quarter" idx="19" hasCustomPrompt="1"/>
          </p:nvPr>
        </p:nvSpPr>
        <p:spPr>
          <a:xfrm>
            <a:off x="58886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PROBLEM</a:t>
            </a:r>
          </a:p>
        </p:txBody>
      </p:sp>
      <p:sp>
        <p:nvSpPr>
          <p:cNvPr id="46" name="Text Placeholder 25"/>
          <p:cNvSpPr>
            <a:spLocks noGrp="1"/>
          </p:cNvSpPr>
          <p:nvPr>
            <p:ph type="body" sz="quarter" idx="20" hasCustomPrompt="1"/>
          </p:nvPr>
        </p:nvSpPr>
        <p:spPr>
          <a:xfrm>
            <a:off x="4420867"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SOLUTION</a:t>
            </a:r>
          </a:p>
        </p:txBody>
      </p:sp>
      <p:sp>
        <p:nvSpPr>
          <p:cNvPr id="47" name="Text Placeholder 25"/>
          <p:cNvSpPr>
            <a:spLocks noGrp="1"/>
          </p:cNvSpPr>
          <p:nvPr>
            <p:ph type="body" sz="quarter" idx="21" hasCustomPrompt="1"/>
          </p:nvPr>
        </p:nvSpPr>
        <p:spPr>
          <a:xfrm>
            <a:off x="8270012" y="3882557"/>
            <a:ext cx="3295650" cy="484030"/>
          </a:xfrm>
        </p:spPr>
        <p:txBody>
          <a:bodyPr/>
          <a:lstStyle>
            <a:lvl1pPr marL="0" indent="0">
              <a:buNone/>
              <a:defRPr sz="1400" b="1" i="0">
                <a:solidFill>
                  <a:srgbClr val="0678D5"/>
                </a:solidFill>
                <a:latin typeface="Arial" panose="020B0604020202020204" pitchFamily="34" charset="0"/>
                <a:cs typeface="Arial" panose="020B0604020202020204" pitchFamily="34" charset="0"/>
              </a:defRPr>
            </a:lvl1pPr>
          </a:lstStyle>
          <a:p>
            <a:pPr lvl="0"/>
            <a:r>
              <a:rPr lang="en-US" dirty="0"/>
              <a:t>OUTCOME</a:t>
            </a:r>
          </a:p>
        </p:txBody>
      </p:sp>
      <p:cxnSp>
        <p:nvCxnSpPr>
          <p:cNvPr id="19" name="Straight Connector 18"/>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59506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Blue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7814AC96-A734-9B44-8727-99F1799B4E42}"/>
              </a:ext>
            </a:extLst>
          </p:cNvPr>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AF1B925-9463-4212-8266-3FE17D0B7BBD}"/>
              </a:ext>
            </a:extLst>
          </p:cNvPr>
          <p:cNvSpPr/>
          <p:nvPr userDrawn="1"/>
        </p:nvSpPr>
        <p:spPr>
          <a:xfrm>
            <a:off x="5521911" y="-695788"/>
            <a:ext cx="8733593" cy="8249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300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Navy Backgroun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4F9A61-75B9-E24C-AD17-6DA89AAC5749}"/>
              </a:ext>
            </a:extLst>
          </p:cNvPr>
          <p:cNvSpPr>
            <a:spLocks noGrp="1"/>
          </p:cNvSpPr>
          <p:nvPr>
            <p:ph type="dt" sz="half" idx="10"/>
          </p:nvPr>
        </p:nvSpPr>
        <p:spPr/>
        <p:txBody>
          <a:bodyPr/>
          <a:lstStyle/>
          <a:p>
            <a:fld id="{8AECE717-8E0D-1947-9DC8-E1A473813FE0}" type="datetimeFigureOut">
              <a:rPr lang="en-US" smtClean="0"/>
              <a:pPr/>
              <a:t>9/7/2024</a:t>
            </a:fld>
            <a:endParaRPr lang="en-US" dirty="0"/>
          </a:p>
        </p:txBody>
      </p:sp>
      <p:sp>
        <p:nvSpPr>
          <p:cNvPr id="4" name="Footer Placeholder 3">
            <a:extLst>
              <a:ext uri="{FF2B5EF4-FFF2-40B4-BE49-F238E27FC236}">
                <a16:creationId xmlns:a16="http://schemas.microsoft.com/office/drawing/2014/main" id="{07A1E46D-ED98-C04B-87B2-78772164C7E1}"/>
              </a:ext>
            </a:extLst>
          </p:cNvPr>
          <p:cNvSpPr>
            <a:spLocks noGrp="1"/>
          </p:cNvSpPr>
          <p:nvPr>
            <p:ph type="ftr" sz="quarter" idx="11"/>
          </p:nvPr>
        </p:nvSpPr>
        <p:spPr/>
        <p:txBody>
          <a:bodyPr/>
          <a:lstStyle/>
          <a:p>
            <a:endParaRPr lang="en-US" dirty="0"/>
          </a:p>
        </p:txBody>
      </p:sp>
      <p:sp>
        <p:nvSpPr>
          <p:cNvPr id="6" name="Rectangle 5">
            <a:extLst>
              <a:ext uri="{FF2B5EF4-FFF2-40B4-BE49-F238E27FC236}">
                <a16:creationId xmlns:a16="http://schemas.microsoft.com/office/drawing/2014/main" id="{8DCD714E-3AAB-A44E-B842-58FA1D691582}"/>
              </a:ext>
            </a:extLst>
          </p:cNvPr>
          <p:cNvSpPr/>
          <p:nvPr userDrawn="1"/>
        </p:nvSpPr>
        <p:spPr>
          <a:xfrm>
            <a:off x="0" y="1270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4325157-DFF4-42A5-9AD8-CB83453483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19387" y="245738"/>
            <a:ext cx="4672614" cy="6612895"/>
          </a:xfrm>
          <a:prstGeom prst="rect">
            <a:avLst/>
          </a:prstGeom>
        </p:spPr>
      </p:pic>
    </p:spTree>
    <p:extLst>
      <p:ext uri="{BB962C8B-B14F-4D97-AF65-F5344CB8AC3E}">
        <p14:creationId xmlns:p14="http://schemas.microsoft.com/office/powerpoint/2010/main" val="551349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option 4">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2" y="6350583"/>
            <a:ext cx="466725"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9476" y="0"/>
            <a:ext cx="8193328" cy="6865774"/>
          </a:xfrm>
          <a:prstGeom prst="rect">
            <a:avLst/>
          </a:prstGeom>
        </p:spPr>
      </p:pic>
      <p:sp>
        <p:nvSpPr>
          <p:cNvPr id="2" name="Title 1"/>
          <p:cNvSpPr>
            <a:spLocks noGrp="1"/>
          </p:cNvSpPr>
          <p:nvPr>
            <p:ph type="ctrTitle" hasCustomPrompt="1"/>
          </p:nvPr>
        </p:nvSpPr>
        <p:spPr>
          <a:xfrm>
            <a:off x="701039" y="2466767"/>
            <a:ext cx="8700135" cy="2387600"/>
          </a:xfrm>
        </p:spPr>
        <p:txBody>
          <a:bodyPr anchor="b">
            <a:noAutofit/>
          </a:bodyPr>
          <a:lstStyle>
            <a:lvl1pPr algn="l">
              <a:defRPr sz="4000" b="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Subtitle 2"/>
          <p:cNvSpPr>
            <a:spLocks noGrp="1"/>
          </p:cNvSpPr>
          <p:nvPr>
            <p:ph type="subTitle" idx="1" hasCustomPrompt="1"/>
          </p:nvPr>
        </p:nvSpPr>
        <p:spPr>
          <a:xfrm>
            <a:off x="701040" y="4950619"/>
            <a:ext cx="5090160" cy="680160"/>
          </a:xfrm>
        </p:spPr>
        <p:txBody>
          <a:bodyPr>
            <a:noAutofit/>
          </a:bodyPr>
          <a:lstStyle>
            <a:lvl1pPr marL="0" indent="0" algn="l">
              <a:buNone/>
              <a:defRPr sz="1800">
                <a:solidFill>
                  <a:schemeClr val="accent1">
                    <a:lumMod val="50000"/>
                  </a:schemeClr>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D51DC9A8-1542-4AA4-AFC9-3139D38EFD7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0105" y="259066"/>
            <a:ext cx="2829185" cy="711899"/>
          </a:xfrm>
          <a:prstGeom prst="rect">
            <a:avLst/>
          </a:prstGeom>
        </p:spPr>
      </p:pic>
    </p:spTree>
    <p:extLst>
      <p:ext uri="{BB962C8B-B14F-4D97-AF65-F5344CB8AC3E}">
        <p14:creationId xmlns:p14="http://schemas.microsoft.com/office/powerpoint/2010/main" val="1005614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2" hasCustomPrompt="1"/>
          </p:nvPr>
        </p:nvSpPr>
        <p:spPr>
          <a:xfrm>
            <a:off x="702004" y="858899"/>
            <a:ext cx="5393999" cy="1164727"/>
          </a:xfrm>
        </p:spPr>
        <p:txBody>
          <a:bodyPr>
            <a:noAutofit/>
          </a:bodyPr>
          <a:lstStyle>
            <a:lvl1pPr marL="0" indent="0">
              <a:buNone/>
              <a:defRPr sz="4500" b="1">
                <a:solidFill>
                  <a:srgbClr val="263746"/>
                </a:solidFill>
                <a:latin typeface="Arial" panose="020B0604020202020204" pitchFamily="34" charset="0"/>
                <a:cs typeface="Arial" panose="020B0604020202020204" pitchFamily="34" charset="0"/>
              </a:defRPr>
            </a:lvl1pPr>
          </a:lstStyle>
          <a:p>
            <a:pPr lvl="0"/>
            <a:r>
              <a:rPr lang="en-US" dirty="0"/>
              <a:t>Agenda</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93969" y="-13551"/>
            <a:ext cx="4198033" cy="6871551"/>
          </a:xfrm>
          <a:prstGeom prst="rect">
            <a:avLst/>
          </a:prstGeom>
        </p:spPr>
      </p:pic>
    </p:spTree>
    <p:extLst>
      <p:ext uri="{BB962C8B-B14F-4D97-AF65-F5344CB8AC3E}">
        <p14:creationId xmlns:p14="http://schemas.microsoft.com/office/powerpoint/2010/main" val="295256838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Quot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67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20" name="Rectangle 19"/>
          <p:cNvSpPr/>
          <p:nvPr userDrawn="1"/>
        </p:nvSpPr>
        <p:spPr>
          <a:xfrm>
            <a:off x="1546943" y="974034"/>
            <a:ext cx="9098117"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latin typeface="Arial" panose="020B0604020202020204" pitchFamily="34" charset="0"/>
            </a:endParaRPr>
          </a:p>
        </p:txBody>
      </p:sp>
      <p:sp>
        <p:nvSpPr>
          <p:cNvPr id="21" name="Title 1"/>
          <p:cNvSpPr>
            <a:spLocks noGrp="1"/>
          </p:cNvSpPr>
          <p:nvPr>
            <p:ph type="ctrTitle" hasCustomPrompt="1"/>
          </p:nvPr>
        </p:nvSpPr>
        <p:spPr>
          <a:xfrm>
            <a:off x="2470359" y="1500815"/>
            <a:ext cx="7257020" cy="3054365"/>
          </a:xfrm>
          <a:prstGeom prst="rect">
            <a:avLst/>
          </a:prstGeom>
        </p:spPr>
        <p:txBody>
          <a:bodyPr anchor="ctr">
            <a:noAutofit/>
          </a:bodyPr>
          <a:lstStyle>
            <a:lvl1pPr algn="l">
              <a:lnSpc>
                <a:spcPct val="150000"/>
              </a:lnSpc>
              <a:defRPr sz="1575" b="1" i="0" baseline="0">
                <a:solidFill>
                  <a:srgbClr val="263746"/>
                </a:solidFill>
                <a:latin typeface="Arial" panose="020B0604020202020204" pitchFamily="34" charset="0"/>
                <a:ea typeface="Arial" panose="020B0604020202020204" pitchFamily="34" charset="0"/>
                <a:cs typeface="Arial" panose="020B0604020202020204" pitchFamily="34" charset="0"/>
              </a:defRPr>
            </a:lvl1pPr>
          </a:lstStyle>
          <a:p>
            <a:r>
              <a:rPr lang="en-US" dirty="0" err="1"/>
              <a:t>Nulla</a:t>
            </a:r>
            <a:r>
              <a:rPr lang="en-US" dirty="0"/>
              <a:t> </a:t>
            </a:r>
            <a:r>
              <a:rPr lang="en-US" dirty="0" err="1"/>
              <a:t>sagittis</a:t>
            </a:r>
            <a:r>
              <a:rPr lang="en-US" dirty="0"/>
              <a:t> sit </a:t>
            </a:r>
            <a:r>
              <a:rPr lang="en-US" dirty="0" err="1"/>
              <a:t>amet</a:t>
            </a:r>
            <a:r>
              <a:rPr lang="en-US" dirty="0"/>
              <a:t> </a:t>
            </a:r>
            <a:r>
              <a:rPr lang="en-US" dirty="0" err="1"/>
              <a:t>nisl</a:t>
            </a:r>
            <a:r>
              <a:rPr lang="en-US" dirty="0"/>
              <a:t> </a:t>
            </a:r>
            <a:r>
              <a:rPr lang="en-US" dirty="0" err="1"/>
              <a:t>sed</a:t>
            </a:r>
            <a:r>
              <a:rPr lang="en-US" dirty="0"/>
              <a:t> </a:t>
            </a:r>
            <a:r>
              <a:rPr lang="en-US" dirty="0" err="1"/>
              <a:t>rhoncus</a:t>
            </a:r>
            <a:r>
              <a:rPr lang="en-US" dirty="0"/>
              <a:t>. </a:t>
            </a:r>
            <a:r>
              <a:rPr lang="en-US" dirty="0" err="1"/>
              <a:t>Suspendisse</a:t>
            </a:r>
            <a:r>
              <a:rPr lang="en-US" dirty="0"/>
              <a:t> semper </a:t>
            </a:r>
            <a:r>
              <a:rPr lang="en-US" dirty="0" err="1"/>
              <a:t>leo</a:t>
            </a:r>
            <a:r>
              <a:rPr lang="en-US" dirty="0"/>
              <a:t> </a:t>
            </a:r>
            <a:r>
              <a:rPr lang="en-US" dirty="0" err="1"/>
              <a:t>quis</a:t>
            </a:r>
            <a:r>
              <a:rPr lang="en-US" dirty="0"/>
              <a:t> </a:t>
            </a:r>
            <a:r>
              <a:rPr lang="en-US" dirty="0" err="1"/>
              <a:t>urna</a:t>
            </a:r>
            <a:r>
              <a:rPr lang="en-US" dirty="0"/>
              <a:t> </a:t>
            </a:r>
            <a:r>
              <a:rPr lang="en-US" dirty="0" err="1"/>
              <a:t>placerat</a:t>
            </a:r>
            <a:r>
              <a:rPr lang="en-US" dirty="0"/>
              <a:t>, </a:t>
            </a:r>
            <a:r>
              <a:rPr lang="en-US" dirty="0" err="1"/>
              <a:t>facilisis</a:t>
            </a:r>
            <a:r>
              <a:rPr lang="en-US" dirty="0"/>
              <a:t> </a:t>
            </a:r>
            <a:r>
              <a:rPr lang="en-US" dirty="0" err="1"/>
              <a:t>dignissim</a:t>
            </a:r>
            <a:r>
              <a:rPr lang="en-US" dirty="0"/>
              <a:t> </a:t>
            </a:r>
            <a:r>
              <a:rPr lang="en-US" dirty="0" err="1"/>
              <a:t>sapien</a:t>
            </a:r>
            <a:r>
              <a:rPr lang="en-US" dirty="0"/>
              <a:t> </a:t>
            </a:r>
            <a:r>
              <a:rPr lang="en-US" dirty="0" err="1"/>
              <a:t>ultricies</a:t>
            </a:r>
            <a:r>
              <a:rPr lang="en-US" dirty="0"/>
              <a:t>. </a:t>
            </a:r>
            <a:r>
              <a:rPr lang="en-US" dirty="0" err="1"/>
              <a:t>Quisque</a:t>
            </a:r>
            <a:r>
              <a:rPr lang="en-US" dirty="0"/>
              <a:t> </a:t>
            </a:r>
            <a:r>
              <a:rPr lang="en-US" dirty="0" err="1"/>
              <a:t>ut</a:t>
            </a:r>
            <a:r>
              <a:rPr lang="en-US" dirty="0"/>
              <a:t> </a:t>
            </a:r>
            <a:r>
              <a:rPr lang="en-US" dirty="0" err="1"/>
              <a:t>nulla</a:t>
            </a:r>
            <a:r>
              <a:rPr lang="en-US" dirty="0"/>
              <a:t> </a:t>
            </a:r>
            <a:r>
              <a:rPr lang="en-US" dirty="0" err="1"/>
              <a:t>interdum</a:t>
            </a:r>
            <a:r>
              <a:rPr lang="en-US" dirty="0"/>
              <a:t>, </a:t>
            </a:r>
            <a:r>
              <a:rPr lang="en-US" dirty="0" err="1"/>
              <a:t>commodo</a:t>
            </a:r>
            <a:r>
              <a:rPr lang="en-US" dirty="0"/>
              <a:t> lacus in, dictum </a:t>
            </a:r>
            <a:r>
              <a:rPr lang="en-US" dirty="0" err="1"/>
              <a:t>sapien</a:t>
            </a:r>
            <a:r>
              <a:rPr lang="en-US" dirty="0"/>
              <a:t>. Maecenas </a:t>
            </a:r>
            <a:r>
              <a:rPr lang="en-US" dirty="0" err="1"/>
              <a:t>orci</a:t>
            </a:r>
            <a:r>
              <a:rPr lang="en-US" dirty="0"/>
              <a:t> </a:t>
            </a:r>
            <a:r>
              <a:rPr lang="en-US" dirty="0" err="1"/>
              <a:t>tortor</a:t>
            </a:r>
            <a:r>
              <a:rPr lang="en-US" dirty="0"/>
              <a:t>, </a:t>
            </a:r>
            <a:r>
              <a:rPr lang="en-US" dirty="0" err="1"/>
              <a:t>scelerisque</a:t>
            </a:r>
            <a:r>
              <a:rPr lang="en-US" dirty="0"/>
              <a:t> sit </a:t>
            </a:r>
            <a:r>
              <a:rPr lang="en-US" dirty="0" err="1"/>
              <a:t>amet</a:t>
            </a:r>
            <a:r>
              <a:rPr lang="en-US" dirty="0"/>
              <a:t> </a:t>
            </a:r>
            <a:r>
              <a:rPr lang="en-US" dirty="0" err="1"/>
              <a:t>risus</a:t>
            </a:r>
            <a:r>
              <a:rPr lang="en-US" dirty="0"/>
              <a:t> </a:t>
            </a:r>
            <a:r>
              <a:rPr lang="en-US" dirty="0" err="1"/>
              <a:t>eu</a:t>
            </a:r>
            <a:r>
              <a:rPr lang="en-US" dirty="0"/>
              <a:t>, </a:t>
            </a:r>
            <a:r>
              <a:rPr lang="en-US" dirty="0" err="1"/>
              <a:t>tempor</a:t>
            </a:r>
            <a:r>
              <a:rPr lang="en-US" dirty="0"/>
              <a:t> </a:t>
            </a:r>
            <a:r>
              <a:rPr lang="en-US" dirty="0" err="1"/>
              <a:t>elementum</a:t>
            </a:r>
            <a:r>
              <a:rPr lang="en-US" dirty="0"/>
              <a:t> </a:t>
            </a:r>
            <a:r>
              <a:rPr lang="en-US" dirty="0" err="1"/>
              <a:t>elit</a:t>
            </a:r>
            <a:r>
              <a:rPr lang="en-US" dirty="0"/>
              <a:t>.</a:t>
            </a:r>
          </a:p>
        </p:txBody>
      </p:sp>
      <p:sp>
        <p:nvSpPr>
          <p:cNvPr id="22" name="Subtitle 2"/>
          <p:cNvSpPr>
            <a:spLocks noGrp="1"/>
          </p:cNvSpPr>
          <p:nvPr>
            <p:ph type="subTitle" idx="1" hasCustomPrompt="1"/>
          </p:nvPr>
        </p:nvSpPr>
        <p:spPr>
          <a:xfrm>
            <a:off x="2470359" y="4861733"/>
            <a:ext cx="7257020" cy="245174"/>
          </a:xfrm>
          <a:prstGeom prst="rect">
            <a:avLst/>
          </a:prstGeom>
        </p:spPr>
        <p:txBody>
          <a:bodyPr>
            <a:noAutofit/>
          </a:bodyPr>
          <a:lstStyle>
            <a:lvl1pPr marL="0" indent="0" algn="l">
              <a:buNone/>
              <a:defRPr sz="1050" b="1" i="0" baseline="0">
                <a:solidFill>
                  <a:srgbClr val="0678D5"/>
                </a:solidFill>
                <a:latin typeface="Arial" panose="020B0604020202020204" pitchFamily="34" charset="0"/>
                <a:ea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Individual name here.</a:t>
            </a:r>
          </a:p>
        </p:txBody>
      </p:sp>
      <p:cxnSp>
        <p:nvCxnSpPr>
          <p:cNvPr id="23" name="Straight Connector 22"/>
          <p:cNvCxnSpPr/>
          <p:nvPr userDrawn="1"/>
        </p:nvCxnSpPr>
        <p:spPr>
          <a:xfrm>
            <a:off x="9328362" y="4707164"/>
            <a:ext cx="399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819" y="974034"/>
            <a:ext cx="456373" cy="377688"/>
          </a:xfrm>
          <a:prstGeom prst="rect">
            <a:avLst/>
          </a:prstGeom>
        </p:spPr>
      </p:pic>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797811" y="5168345"/>
            <a:ext cx="456373" cy="377688"/>
          </a:xfrm>
          <a:prstGeom prst="rect">
            <a:avLst/>
          </a:prstGeom>
        </p:spPr>
      </p:pic>
      <p:sp>
        <p:nvSpPr>
          <p:cNvPr id="26" name="Text Placeholder 10"/>
          <p:cNvSpPr>
            <a:spLocks noGrp="1"/>
          </p:cNvSpPr>
          <p:nvPr>
            <p:ph type="body" sz="quarter" idx="13" hasCustomPrompt="1"/>
          </p:nvPr>
        </p:nvSpPr>
        <p:spPr>
          <a:xfrm>
            <a:off x="2470359" y="5105117"/>
            <a:ext cx="7257020" cy="272465"/>
          </a:xfrm>
        </p:spPr>
        <p:txBody>
          <a:bodyPr>
            <a:normAutofit/>
          </a:bodyPr>
          <a:lstStyle>
            <a:lvl1pPr marL="0" indent="0">
              <a:buNone/>
              <a:defRPr sz="900" b="0" i="0">
                <a:solidFill>
                  <a:srgbClr val="0678D5"/>
                </a:solidFill>
                <a:latin typeface="Arial" panose="020B0604020202020204" pitchFamily="34" charset="0"/>
                <a:ea typeface="Arial" panose="020B0604020202020204" pitchFamily="34" charset="0"/>
                <a:cs typeface="Arial" panose="020B0604020202020204" pitchFamily="34" charset="0"/>
              </a:defRPr>
            </a:lvl1pPr>
          </a:lstStyle>
          <a:p>
            <a:r>
              <a:rPr lang="en-US" dirty="0"/>
              <a:t>Individual title can go here.</a:t>
            </a:r>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83"/>
            <a:ext cx="4114800"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chemeClr val="bg1"/>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2" y="6350583"/>
            <a:ext cx="466725"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3592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5C23CC95-42E2-A949-BBAD-996ACDC9F1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09157" cy="6898672"/>
          </a:xfrm>
          <a:prstGeom prst="rect">
            <a:avLst/>
          </a:prstGeom>
        </p:spPr>
      </p:pic>
      <p:sp>
        <p:nvSpPr>
          <p:cNvPr id="13" name="Rectangle 12"/>
          <p:cNvSpPr/>
          <p:nvPr userDrawn="1"/>
        </p:nvSpPr>
        <p:spPr>
          <a:xfrm>
            <a:off x="-17158" y="0"/>
            <a:ext cx="12209158" cy="6898671"/>
          </a:xfrm>
          <a:prstGeom prst="rect">
            <a:avLst/>
          </a:prstGeom>
          <a:gradFill>
            <a:gsLst>
              <a:gs pos="0">
                <a:srgbClr val="263746"/>
              </a:gs>
              <a:gs pos="84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DAC4D71-143F-DE40-AFFF-64EDFAABBC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906912"/>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ooter Placeholder 9">
            <a:extLst>
              <a:ext uri="{FF2B5EF4-FFF2-40B4-BE49-F238E27FC236}">
                <a16:creationId xmlns:a16="http://schemas.microsoft.com/office/drawing/2014/main" id="{F2E8165F-E896-9840-9245-4989236B1CEB}"/>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044046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sp>
        <p:nvSpPr>
          <p:cNvPr id="30" name="Rectangle 29"/>
          <p:cNvSpPr/>
          <p:nvPr userDrawn="1"/>
        </p:nvSpPr>
        <p:spPr>
          <a:xfrm>
            <a:off x="2" y="65866"/>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panose="020B0604020202020204" pitchFamily="34" charset="0"/>
              <a:ea typeface=""/>
              <a:cs typeface=""/>
            </a:endParaRPr>
          </a:p>
        </p:txBody>
      </p:sp>
      <p:sp>
        <p:nvSpPr>
          <p:cNvPr id="31" name="Title 1"/>
          <p:cNvSpPr txBox="1">
            <a:spLocks/>
          </p:cNvSpPr>
          <p:nvPr userDrawn="1"/>
        </p:nvSpPr>
        <p:spPr>
          <a:xfrm>
            <a:off x="702003" y="2414017"/>
            <a:ext cx="5662468" cy="1066474"/>
          </a:xfrm>
          <a:prstGeom prst="rect">
            <a:avLst/>
          </a:prstGeom>
        </p:spPr>
        <p:txBody>
          <a:bodyPr vert="horz" lIns="0" tIns="34290" rIns="68580" bIns="34290" rtlCol="0" anchor="b" anchorCtr="0">
            <a:noAutofit/>
          </a:bodyPr>
          <a:lstStyle>
            <a:lvl1pPr algn="l" defTabSz="914400" rtl="0" eaLnBrk="1" latinLnBrk="0" hangingPunct="1">
              <a:lnSpc>
                <a:spcPct val="90000"/>
              </a:lnSpc>
              <a:spcBef>
                <a:spcPct val="0"/>
              </a:spcBef>
              <a:buNone/>
              <a:defRPr sz="7000" b="1" i="0" kern="1200" baseline="0">
                <a:solidFill>
                  <a:schemeClr val="bg1"/>
                </a:solidFill>
                <a:latin typeface="Helvetica" charset="0"/>
                <a:ea typeface="Helvetica" charset="0"/>
                <a:cs typeface="Helvetica"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5250" b="1" i="0" u="none" strike="noStrike" kern="1200" cap="none" spc="0" normalizeH="0" baseline="0" noProof="0" dirty="0">
                <a:ln>
                  <a:noFill/>
                </a:ln>
                <a:solidFill>
                  <a:srgbClr val="FFFFFF"/>
                </a:solidFill>
                <a:effectLst/>
                <a:uLnTx/>
                <a:uFillTx/>
                <a:latin typeface="Arial" panose="020B0604020202020204" pitchFamily="34" charset="0"/>
                <a:ea typeface="Helvetica" charset="0"/>
                <a:cs typeface="Arial" panose="020B0604020202020204" pitchFamily="34" charset="0"/>
              </a:rPr>
              <a:t>Thank you.</a:t>
            </a:r>
          </a:p>
        </p:txBody>
      </p:sp>
      <p:sp>
        <p:nvSpPr>
          <p:cNvPr id="5" name="Footer Placeholder 4"/>
          <p:cNvSpPr>
            <a:spLocks noGrp="1"/>
          </p:cNvSpPr>
          <p:nvPr>
            <p:ph type="ftr" sz="quarter" idx="11"/>
          </p:nvPr>
        </p:nvSpPr>
        <p:spPr/>
        <p:txBody>
          <a:bodyPr/>
          <a:lstStyle/>
          <a:p>
            <a:endParaRPr lang="en-US" dirty="0"/>
          </a:p>
        </p:txBody>
      </p:sp>
      <p:cxnSp>
        <p:nvCxnSpPr>
          <p:cNvPr id="16" name="Straight Connector 15"/>
          <p:cNvCxnSpPr/>
          <p:nvPr userDrawn="1"/>
        </p:nvCxnSpPr>
        <p:spPr>
          <a:xfrm>
            <a:off x="1062711" y="6352529"/>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83"/>
            <a:ext cx="4114800"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solidFill>
                  <a:srgbClr val="8D8D94"/>
                </a:solidFill>
                <a:latin typeface="Arial" panose="020B0604020202020204" pitchFamily="34" charset="0"/>
                <a:cs typeface="Arial" panose="020B0604020202020204" pitchFamily="34" charset="0"/>
              </a:rPr>
              <a:t>© 2023 HUB International .</a:t>
            </a:r>
          </a:p>
        </p:txBody>
      </p:sp>
      <p:sp>
        <p:nvSpPr>
          <p:cNvPr id="18" name="Slide Number Placeholder 10"/>
          <p:cNvSpPr txBox="1">
            <a:spLocks/>
          </p:cNvSpPr>
          <p:nvPr userDrawn="1"/>
        </p:nvSpPr>
        <p:spPr>
          <a:xfrm>
            <a:off x="677672" y="6350583"/>
            <a:ext cx="466725" cy="365125"/>
          </a:xfrm>
          <a:prstGeom prst="rect">
            <a:avLst/>
          </a:prstGeom>
        </p:spPr>
        <p:txBody>
          <a:bodyPr vert="horz" lIns="68580" tIns="34290" rIns="68580" bIns="3429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hasCustomPrompt="1"/>
          </p:nvPr>
        </p:nvSpPr>
        <p:spPr>
          <a:xfrm>
            <a:off x="685800" y="3494866"/>
            <a:ext cx="5410200" cy="1369742"/>
          </a:xfrm>
        </p:spPr>
        <p:txBody>
          <a:bodyPr/>
          <a:lstStyle>
            <a:lvl1pPr marL="0" indent="0">
              <a:buNone/>
              <a:defRPr sz="1350">
                <a:solidFill>
                  <a:srgbClr val="F3B921"/>
                </a:solidFill>
              </a:defRPr>
            </a:lvl1pPr>
            <a:lvl2pPr marL="342892" indent="0">
              <a:buNone/>
              <a:defRPr sz="1350">
                <a:solidFill>
                  <a:srgbClr val="F3B921"/>
                </a:solidFill>
              </a:defRPr>
            </a:lvl2pPr>
            <a:lvl3pPr marL="685783" indent="0">
              <a:buNone/>
              <a:defRPr sz="1350">
                <a:solidFill>
                  <a:srgbClr val="F3B921"/>
                </a:solidFill>
              </a:defRPr>
            </a:lvl3pPr>
            <a:lvl4pPr marL="685783" indent="0">
              <a:buNone/>
              <a:defRPr sz="1350">
                <a:solidFill>
                  <a:srgbClr val="F3B921"/>
                </a:solidFill>
              </a:defRPr>
            </a:lvl4pPr>
            <a:lvl5pPr marL="685783" indent="0">
              <a:buNone/>
              <a:defRPr sz="1350">
                <a:solidFill>
                  <a:srgbClr val="F3B921"/>
                </a:solidFill>
              </a:defRPr>
            </a:lvl5pPr>
          </a:lstStyle>
          <a:p>
            <a:pPr lvl="0"/>
            <a:r>
              <a:rPr lang="en-US" dirty="0"/>
              <a:t>Click to add content</a:t>
            </a: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93969" y="-13551"/>
            <a:ext cx="4198033" cy="6871551"/>
          </a:xfrm>
          <a:prstGeom prst="rect">
            <a:avLst/>
          </a:prstGeom>
        </p:spPr>
      </p:pic>
    </p:spTree>
    <p:extLst>
      <p:ext uri="{BB962C8B-B14F-4D97-AF65-F5344CB8AC3E}">
        <p14:creationId xmlns:p14="http://schemas.microsoft.com/office/powerpoint/2010/main" val="299832311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466045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nA_ or oth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D9D9D9"/>
                </a:solidFill>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bg1"/>
                </a:solidFill>
              </a:rPr>
              <a:pPr/>
              <a:t>‹#›</a:t>
            </a:fld>
            <a:endParaRPr lang="en-US">
              <a:solidFill>
                <a:schemeClr val="bg1"/>
              </a:solidFill>
            </a:endParaRPr>
          </a:p>
        </p:txBody>
      </p:sp>
      <p:sp>
        <p:nvSpPr>
          <p:cNvPr id="8" name="Text Placeholder 7"/>
          <p:cNvSpPr>
            <a:spLocks noGrp="1"/>
          </p:cNvSpPr>
          <p:nvPr>
            <p:ph type="body" sz="quarter" idx="12" hasCustomPrompt="1"/>
          </p:nvPr>
        </p:nvSpPr>
        <p:spPr>
          <a:xfrm>
            <a:off x="2750444" y="2070270"/>
            <a:ext cx="7027222" cy="2604675"/>
          </a:xfrm>
        </p:spPr>
        <p:txBody>
          <a:bodyPr anchor="ctr">
            <a:noAutofit/>
          </a:bodyPr>
          <a:lstStyle>
            <a:lvl1pPr marL="0" indent="0" algn="ctr">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23415533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70405490-8C0A-495B-81B4-7C5CA49C4B2C}"/>
              </a:ext>
            </a:extLst>
          </p:cNvPr>
          <p:cNvSpPr/>
          <p:nvPr userDrawn="1"/>
        </p:nvSpPr>
        <p:spPr>
          <a:xfrm>
            <a:off x="-3048" y="-1"/>
            <a:ext cx="12192000" cy="6858001"/>
          </a:xfrm>
          <a:prstGeom prst="rect">
            <a:avLst/>
          </a:prstGeom>
          <a:solidFill>
            <a:srgbClr val="26374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1447B6-409C-429C-9CFF-6201B1B219A5}"/>
              </a:ext>
            </a:extLst>
          </p:cNvPr>
          <p:cNvSpPr/>
          <p:nvPr userDrawn="1"/>
        </p:nvSpPr>
        <p:spPr>
          <a:xfrm>
            <a:off x="0" y="359847"/>
            <a:ext cx="7335078" cy="6154615"/>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Tree>
    <p:extLst>
      <p:ext uri="{BB962C8B-B14F-4D97-AF65-F5344CB8AC3E}">
        <p14:creationId xmlns:p14="http://schemas.microsoft.com/office/powerpoint/2010/main" val="2786845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50" b="0" i="0">
                <a:solidFill>
                  <a:srgbClr val="0578D4"/>
                </a:solidFill>
                <a:latin typeface="Arial Black"/>
                <a:cs typeface="Arial Black"/>
              </a:defRPr>
            </a:lvl1pPr>
          </a:lstStyle>
          <a:p>
            <a:endParaRPr/>
          </a:p>
        </p:txBody>
      </p:sp>
      <p:sp>
        <p:nvSpPr>
          <p:cNvPr id="6" name="Holder 6"/>
          <p:cNvSpPr>
            <a:spLocks noGrp="1"/>
          </p:cNvSpPr>
          <p:nvPr>
            <p:ph type="sldNum" sz="quarter" idx="7"/>
          </p:nvPr>
        </p:nvSpPr>
        <p:spPr/>
        <p:txBody>
          <a:bodyPr lIns="0" tIns="0" rIns="0" bIns="0"/>
          <a:lstStyle>
            <a:lvl1pPr>
              <a:defRPr sz="900" b="1" i="0">
                <a:solidFill>
                  <a:srgbClr val="253746"/>
                </a:solidFill>
                <a:latin typeface="Arial"/>
                <a:cs typeface="Arial"/>
              </a:defRPr>
            </a:lvl1pPr>
          </a:lstStyle>
          <a:p>
            <a:pPr marL="38100">
              <a:lnSpc>
                <a:spcPct val="100000"/>
              </a:lnSpc>
              <a:spcBef>
                <a:spcPts val="15"/>
              </a:spcBef>
            </a:pPr>
            <a:fld id="{81D60167-4931-47E6-BA6A-407CBD079E47}" type="slidenum">
              <a:rPr dirty="0"/>
              <a:t>‹#›</a:t>
            </a:fld>
            <a:endParaRPr/>
          </a:p>
        </p:txBody>
      </p:sp>
      <p:sp>
        <p:nvSpPr>
          <p:cNvPr id="7" name="Footer Placeholder 9">
            <a:extLst>
              <a:ext uri="{FF2B5EF4-FFF2-40B4-BE49-F238E27FC236}">
                <a16:creationId xmlns:a16="http://schemas.microsoft.com/office/drawing/2014/main" id="{40F14B06-8B68-66E4-FEC7-107C49D1FBA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2023 HUB International Limited.</a:t>
            </a:r>
          </a:p>
        </p:txBody>
      </p:sp>
    </p:spTree>
    <p:extLst>
      <p:ext uri="{BB962C8B-B14F-4D97-AF65-F5344CB8AC3E}">
        <p14:creationId xmlns:p14="http://schemas.microsoft.com/office/powerpoint/2010/main" val="1962779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resenter Slide">
    <p:spTree>
      <p:nvGrpSpPr>
        <p:cNvPr id="1" name=""/>
        <p:cNvGrpSpPr/>
        <p:nvPr/>
      </p:nvGrpSpPr>
      <p:grpSpPr>
        <a:xfrm>
          <a:off x="0" y="0"/>
          <a:ext cx="0" cy="0"/>
          <a:chOff x="0" y="0"/>
          <a:chExt cx="0" cy="0"/>
        </a:xfrm>
      </p:grpSpPr>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9D9D9"/>
                </a:solidFill>
                <a:latin typeface="Arial" panose="020B0604020202020204" pitchFamily="34" charset="0"/>
                <a:cs typeface="Arial" panose="020B0604020202020204" pitchFamily="34" charset="0"/>
              </a:rPr>
              <a:t>© 2022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EAA490-3BB5-59F6-52EB-1FF6B8439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43">
            <a:extLst>
              <a:ext uri="{FF2B5EF4-FFF2-40B4-BE49-F238E27FC236}">
                <a16:creationId xmlns:a16="http://schemas.microsoft.com/office/drawing/2014/main" id="{A9349C58-B50A-B0B6-7586-7F0E5F8355AF}"/>
              </a:ext>
            </a:extLst>
          </p:cNvPr>
          <p:cNvSpPr>
            <a:spLocks noGrp="1" noChangeAspect="1"/>
          </p:cNvSpPr>
          <p:nvPr>
            <p:ph type="pic" sz="quarter" idx="14" hasCustomPrompt="1"/>
          </p:nvPr>
        </p:nvSpPr>
        <p:spPr>
          <a:xfrm>
            <a:off x="1480930" y="2102126"/>
            <a:ext cx="2653748" cy="2653748"/>
          </a:xfrm>
          <a:prstGeom prst="ellipse">
            <a:avLst/>
          </a:prstGeom>
          <a:gradFill flip="none" rotWithShape="1">
            <a:gsLst>
              <a:gs pos="0">
                <a:srgbClr val="E3E3E3"/>
              </a:gs>
              <a:gs pos="0">
                <a:srgbClr val="E3E3E3"/>
              </a:gs>
              <a:gs pos="99000">
                <a:schemeClr val="bg1"/>
              </a:gs>
            </a:gsLst>
            <a:lin ang="2700000" scaled="1"/>
            <a:tileRect/>
          </a:gradFill>
          <a:ln w="28575">
            <a:solidFill>
              <a:srgbClr val="263746"/>
            </a:solid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498057501"/>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DBB7B1-11A9-43BC-AED6-355604C7F3A9}"/>
              </a:ext>
            </a:extLst>
          </p:cNvPr>
          <p:cNvSpPr>
            <a:spLocks noGrp="1"/>
          </p:cNvSpPr>
          <p:nvPr>
            <p:ph type="title" hasCustomPrompt="1"/>
          </p:nvPr>
        </p:nvSpPr>
        <p:spPr>
          <a:xfrm>
            <a:off x="665769" y="408885"/>
            <a:ext cx="9523847" cy="671116"/>
          </a:xfrm>
          <a:prstGeom prst="rect">
            <a:avLst/>
          </a:prstGeom>
        </p:spPr>
        <p:txBody>
          <a:bodyPr>
            <a:noAutofit/>
          </a:bodyPr>
          <a:lstStyle>
            <a:lvl1pPr>
              <a:defRPr sz="3000">
                <a:solidFill>
                  <a:srgbClr val="0678D5"/>
                </a:solidFill>
              </a:defRPr>
            </a:lvl1pPr>
          </a:lstStyle>
          <a:p>
            <a:r>
              <a:rPr lang="en-US"/>
              <a:t>Slide title goes here.</a:t>
            </a:r>
          </a:p>
        </p:txBody>
      </p:sp>
      <p:cxnSp>
        <p:nvCxnSpPr>
          <p:cNvPr id="4" name="Straight Connector 3">
            <a:extLst>
              <a:ext uri="{FF2B5EF4-FFF2-40B4-BE49-F238E27FC236}">
                <a16:creationId xmlns:a16="http://schemas.microsoft.com/office/drawing/2014/main" id="{86A024FC-677A-4526-BCAB-A47CEAE5E56B}"/>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728752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4405" y="-11719"/>
            <a:ext cx="7467595" cy="6869719"/>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60ED6A2F-FAF0-1BCB-9F4E-85E137E34A49}"/>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00F3BD06-24ED-DDE6-9839-0AAD2EC157F4}"/>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EF62BB66-6CA1-B788-527A-BA51F6DF9EF9}"/>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D6FF74D0-1D4D-E186-ED7C-A719E565F328}"/>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55616091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Section Break 3">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17927"/>
          <a:stretch/>
        </p:blipFill>
        <p:spPr>
          <a:xfrm>
            <a:off x="4389120" y="0"/>
            <a:ext cx="7781926" cy="6857989"/>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solidFill>
              <a:srgbClr val="0678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rPr>
              <a:pPr/>
              <a:t>‹#›</a:t>
            </a:fld>
            <a:endParaRPr lang="en-US">
              <a:solidFill>
                <a:srgbClr val="263746"/>
              </a:solidFill>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3</a:t>
            </a:r>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183209609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ection Break 2">
    <p:spTree>
      <p:nvGrpSpPr>
        <p:cNvPr id="1" name=""/>
        <p:cNvGrpSpPr/>
        <p:nvPr/>
      </p:nvGrpSpPr>
      <p:grpSpPr>
        <a:xfrm>
          <a:off x="0" y="0"/>
          <a:ext cx="0" cy="0"/>
          <a:chOff x="0" y="0"/>
          <a:chExt cx="0" cy="0"/>
        </a:xfrm>
      </p:grpSpPr>
      <p:pic>
        <p:nvPicPr>
          <p:cNvPr id="22" name="Picture 21" descr="A picture containing person&#10;&#10;Description automatically generated">
            <a:extLst>
              <a:ext uri="{FF2B5EF4-FFF2-40B4-BE49-F238E27FC236}">
                <a16:creationId xmlns:a16="http://schemas.microsoft.com/office/drawing/2014/main" id="{7A3A9573-951D-A349-8342-C30DC7C4FA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23"/>
          <a:stretch/>
        </p:blipFill>
        <p:spPr>
          <a:xfrm>
            <a:off x="2810796" y="0"/>
            <a:ext cx="9381204"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rgbClr val="263746"/>
                </a:solidFill>
                <a:latin typeface="Arial" panose="020B0604020202020204" pitchFamily="34" charset="0"/>
                <a:cs typeface="Arial" panose="020B0604020202020204" pitchFamily="34" charset="0"/>
              </a:rPr>
              <a:pPr/>
              <a:t>‹#›</a:t>
            </a:fld>
            <a:endParaRPr lang="en-US" sz="9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50899475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8" name="Picture 7" descr="A person sitting in front of a window&#10;&#10;Description automatically generated">
            <a:extLst>
              <a:ext uri="{FF2B5EF4-FFF2-40B4-BE49-F238E27FC236}">
                <a16:creationId xmlns:a16="http://schemas.microsoft.com/office/drawing/2014/main" id="{0113B29D-5C3D-5547-A3EE-72597E5FC1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7157" y="-10823"/>
            <a:ext cx="12253308" cy="6900224"/>
          </a:xfrm>
          <a:prstGeom prst="rect">
            <a:avLst/>
          </a:prstGeom>
        </p:spPr>
      </p:pic>
      <p:sp>
        <p:nvSpPr>
          <p:cNvPr id="22" name="Rectangle 21"/>
          <p:cNvSpPr/>
          <p:nvPr userDrawn="1"/>
        </p:nvSpPr>
        <p:spPr>
          <a:xfrm>
            <a:off x="-17157" y="-10823"/>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97145"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F14F7E8F-29C9-464B-8CB3-8C198F70CF6D}"/>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a:t>
            </a:r>
          </a:p>
        </p:txBody>
      </p:sp>
      <p:pic>
        <p:nvPicPr>
          <p:cNvPr id="12" name="Picture 11">
            <a:extLst>
              <a:ext uri="{FF2B5EF4-FFF2-40B4-BE49-F238E27FC236}">
                <a16:creationId xmlns:a16="http://schemas.microsoft.com/office/drawing/2014/main" id="{7FF3D7B4-7910-FA4D-9C42-A2FDCDBEE8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B61F1BD2-F733-0A42-8E0E-7918CCE3D60D}"/>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805407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On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536" y="1380780"/>
            <a:ext cx="10894463" cy="4583415"/>
          </a:xfrm>
        </p:spPr>
        <p:txBody>
          <a:bodyPr>
            <a:noAutofit/>
          </a:bodyPr>
          <a:lstStyle>
            <a:lvl1pPr>
              <a:lnSpc>
                <a:spcPct val="100000"/>
              </a:lnSpc>
              <a:defRPr>
                <a:solidFill>
                  <a:srgbClr val="263746"/>
                </a:solidFill>
              </a:defRPr>
            </a:lvl1pPr>
            <a:lvl2pPr>
              <a:lnSpc>
                <a:spcPct val="100000"/>
              </a:lnSpc>
              <a:defRPr>
                <a:solidFill>
                  <a:srgbClr val="263746"/>
                </a:solidFill>
              </a:defRPr>
            </a:lvl2pPr>
            <a:lvl3pPr>
              <a:lnSpc>
                <a:spcPct val="100000"/>
              </a:lnSpc>
              <a:defRPr>
                <a:solidFill>
                  <a:srgbClr val="263746"/>
                </a:solidFill>
              </a:defRPr>
            </a:lvl3pPr>
            <a:lvl4pPr>
              <a:lnSpc>
                <a:spcPct val="100000"/>
              </a:lnSpc>
              <a:defRPr>
                <a:solidFill>
                  <a:srgbClr val="263746"/>
                </a:solidFill>
              </a:defRPr>
            </a:lvl4pPr>
            <a:lvl5pPr>
              <a:lnSpc>
                <a:spcPct val="100000"/>
              </a:lnSpc>
              <a:defRPr>
                <a:solidFill>
                  <a:srgbClr val="2637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7" name="Title Placeholder 3">
            <a:extLst>
              <a:ext uri="{FF2B5EF4-FFF2-40B4-BE49-F238E27FC236}">
                <a16:creationId xmlns:a16="http://schemas.microsoft.com/office/drawing/2014/main" id="{EA6AF81D-6509-4D7F-9665-CFA2B1BE24D5}"/>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cxnSp>
        <p:nvCxnSpPr>
          <p:cNvPr id="9" name="Straight Connector 8">
            <a:extLst>
              <a:ext uri="{FF2B5EF4-FFF2-40B4-BE49-F238E27FC236}">
                <a16:creationId xmlns:a16="http://schemas.microsoft.com/office/drawing/2014/main" id="{E91BD615-DE3C-4E09-8DE9-7D74DD6BAD2E}"/>
              </a:ext>
            </a:extLst>
          </p:cNvPr>
          <p:cNvCxnSpPr>
            <a:cxnSpLocks/>
          </p:cNvCxnSpPr>
          <p:nvPr userDrawn="1"/>
        </p:nvCxnSpPr>
        <p:spPr>
          <a:xfrm flipH="1">
            <a:off x="762001" y="981277"/>
            <a:ext cx="11429999" cy="0"/>
          </a:xfrm>
          <a:prstGeom prst="line">
            <a:avLst/>
          </a:prstGeom>
          <a:ln>
            <a:solidFill>
              <a:srgbClr val="26374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F6E4ACA-65DE-4775-9C30-DAF2A2A62FA4}"/>
              </a:ext>
            </a:extLst>
          </p:cNvPr>
          <p:cNvSpPr>
            <a:spLocks noGrp="1"/>
          </p:cNvSpPr>
          <p:nvPr>
            <p:ph type="sldNum" sz="quarter" idx="4"/>
          </p:nvPr>
        </p:nvSpPr>
        <p:spPr>
          <a:xfrm>
            <a:off x="642563" y="6250950"/>
            <a:ext cx="391274" cy="282979"/>
          </a:xfrm>
          <a:prstGeom prst="rect">
            <a:avLst/>
          </a:prstGeom>
        </p:spPr>
        <p:txBody>
          <a:bodyPr/>
          <a:lstStyle>
            <a:lvl1pPr algn="r">
              <a:defRPr sz="1100" b="1" i="0">
                <a:solidFill>
                  <a:srgbClr val="0678D5"/>
                </a:solidFill>
                <a:latin typeface="Arial" panose="020B0604020202020204" pitchFamily="34" charset="0"/>
                <a:cs typeface="Arial" panose="020B0604020202020204" pitchFamily="34" charset="0"/>
              </a:defRPr>
            </a:lvl1pPr>
          </a:lstStyle>
          <a:p>
            <a:fld id="{F1A1421E-7FE6-8F41-89F0-DED1E1762BC7}" type="slidenum">
              <a:rPr lang="en-US" smtClean="0"/>
              <a:pPr/>
              <a:t>‹#›</a:t>
            </a:fld>
            <a:endParaRPr lang="en-US"/>
          </a:p>
        </p:txBody>
      </p:sp>
    </p:spTree>
    <p:extLst>
      <p:ext uri="{BB962C8B-B14F-4D97-AF65-F5344CB8AC3E}">
        <p14:creationId xmlns:p14="http://schemas.microsoft.com/office/powerpoint/2010/main" val="3172983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dirty="0"/>
              <a:t>Slide title goes here.</a:t>
            </a: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112574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2763" y="-803"/>
            <a:ext cx="7669237"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D5E314F0-98C1-4A6D-0910-B5ABB47E0045}"/>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F223F999-5DFF-BEFF-53EE-7B8E7192BBD8}"/>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2E6D5AAA-45D5-3504-F0D8-C83BB92A2170}"/>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CFE33637-B271-B69B-226A-DF36033E9E21}"/>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61111779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1" y="-803"/>
            <a:ext cx="8153400"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60ED6A2F-FAF0-1BCB-9F4E-85E137E34A49}"/>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00F3BD06-24ED-DDE6-9839-0AAD2EC157F4}"/>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EF62BB66-6CA1-B788-527A-BA51F6DF9EF9}"/>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D6FF74D0-1D4D-E186-ED7C-A719E565F328}"/>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71648692"/>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629184" y="2949"/>
            <a:ext cx="10299413" cy="685505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Text Placeholder 5"/>
          <p:cNvSpPr>
            <a:spLocks noGrp="1"/>
          </p:cNvSpPr>
          <p:nvPr>
            <p:ph type="body" sz="quarter" idx="12" hasCustomPrompt="1"/>
          </p:nvPr>
        </p:nvSpPr>
        <p:spPr>
          <a:xfrm>
            <a:off x="700156" y="3282198"/>
            <a:ext cx="5395844" cy="1262063"/>
          </a:xfrm>
        </p:spPr>
        <p:txBody>
          <a:bodyPr anchor="b">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3" name="Straight Connector 2">
            <a:extLst>
              <a:ext uri="{FF2B5EF4-FFF2-40B4-BE49-F238E27FC236}">
                <a16:creationId xmlns:a16="http://schemas.microsoft.com/office/drawing/2014/main" id="{F065DED8-56A8-E178-1D4B-F352F385E401}"/>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7" name="Straight Connector 6">
            <a:extLst>
              <a:ext uri="{FF2B5EF4-FFF2-40B4-BE49-F238E27FC236}">
                <a16:creationId xmlns:a16="http://schemas.microsoft.com/office/drawing/2014/main" id="{C31BD88A-00B7-5C38-E469-2F21CF33D7E5}"/>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8" name="Slide Number Placeholder 10">
            <a:extLst>
              <a:ext uri="{FF2B5EF4-FFF2-40B4-BE49-F238E27FC236}">
                <a16:creationId xmlns:a16="http://schemas.microsoft.com/office/drawing/2014/main" id="{AA61ABFB-60A6-DBD2-7615-71734C149ABF}"/>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9" name="Footer Placeholder 9">
            <a:extLst>
              <a:ext uri="{FF2B5EF4-FFF2-40B4-BE49-F238E27FC236}">
                <a16:creationId xmlns:a16="http://schemas.microsoft.com/office/drawing/2014/main" id="{DB46DF18-45DD-4397-4B9D-B81852A27E27}"/>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28161104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10368" y="-8656"/>
            <a:ext cx="9181632"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3" name="Straight Connector 2">
            <a:extLst>
              <a:ext uri="{FF2B5EF4-FFF2-40B4-BE49-F238E27FC236}">
                <a16:creationId xmlns:a16="http://schemas.microsoft.com/office/drawing/2014/main" id="{0F4B084C-BF2B-FC7C-ED32-9D2DEA9FAA78}"/>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9C116226-4CCD-E04F-3F51-59A2D49146AB}"/>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8" name="Slide Number Placeholder 10">
            <a:extLst>
              <a:ext uri="{FF2B5EF4-FFF2-40B4-BE49-F238E27FC236}">
                <a16:creationId xmlns:a16="http://schemas.microsoft.com/office/drawing/2014/main" id="{104AEAE1-E670-751A-E455-C8C21C376D6A}"/>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9" name="Footer Placeholder 9">
            <a:extLst>
              <a:ext uri="{FF2B5EF4-FFF2-40B4-BE49-F238E27FC236}">
                <a16:creationId xmlns:a16="http://schemas.microsoft.com/office/drawing/2014/main" id="{606598A4-A4A5-43DF-7FB6-78021561A3E9}"/>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107918040"/>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Break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5BA033-1598-44ED-B1F8-0C0AC456E5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793332" y="0"/>
            <a:ext cx="9398666"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3" name="Straight Connector 2">
            <a:extLst>
              <a:ext uri="{FF2B5EF4-FFF2-40B4-BE49-F238E27FC236}">
                <a16:creationId xmlns:a16="http://schemas.microsoft.com/office/drawing/2014/main" id="{74BF1470-F8FB-705A-BE78-06F3A050BDBF}"/>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E069DCFC-0E98-2C12-F0F2-369570B397CA}"/>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BC58DE3F-6792-C4AD-E579-0A360E25B9B8}"/>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D1D951CA-60A3-4787-38C9-1A448322A0DA}"/>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702075298"/>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7DBF08-89A1-A646-A970-30C066F2FFF5}"/>
              </a:ext>
            </a:extLst>
          </p:cNvPr>
          <p:cNvSpPr/>
          <p:nvPr userDrawn="1"/>
        </p:nvSpPr>
        <p:spPr>
          <a:xfrm>
            <a:off x="0" y="0"/>
            <a:ext cx="12192000" cy="6858000"/>
          </a:xfrm>
          <a:prstGeom prst="rect">
            <a:avLst/>
          </a:prstGeom>
          <a:solidFill>
            <a:srgbClr val="26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8EC5DE-6802-1846-98C7-29CD29E7ED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3624" y="5948218"/>
            <a:ext cx="1769116" cy="766617"/>
          </a:xfrm>
          <a:prstGeom prst="rect">
            <a:avLst/>
          </a:prstGeom>
        </p:spPr>
      </p:pic>
      <p:cxnSp>
        <p:nvCxnSpPr>
          <p:cNvPr id="9" name="Straight Connector 8">
            <a:extLst>
              <a:ext uri="{FF2B5EF4-FFF2-40B4-BE49-F238E27FC236}">
                <a16:creationId xmlns:a16="http://schemas.microsoft.com/office/drawing/2014/main" id="{F0261F38-3B92-5244-8FC5-686B13EAFF8C}"/>
              </a:ext>
            </a:extLst>
          </p:cNvPr>
          <p:cNvCxnSpPr>
            <a:cxnSpLocks/>
          </p:cNvCxnSpPr>
          <p:nvPr userDrawn="1"/>
        </p:nvCxnSpPr>
        <p:spPr>
          <a:xfrm>
            <a:off x="2895600" y="3429000"/>
            <a:ext cx="6400800" cy="0"/>
          </a:xfrm>
          <a:prstGeom prst="line">
            <a:avLst/>
          </a:prstGeom>
          <a:ln w="28575">
            <a:solidFill>
              <a:srgbClr val="0678D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FE0F237-F79D-4F47-9191-A81FF47C5DC8}"/>
              </a:ext>
            </a:extLst>
          </p:cNvPr>
          <p:cNvSpPr>
            <a:spLocks noGrp="1"/>
          </p:cNvSpPr>
          <p:nvPr>
            <p:ph type="body" sz="quarter" idx="10" hasCustomPrompt="1"/>
          </p:nvPr>
        </p:nvSpPr>
        <p:spPr>
          <a:xfrm>
            <a:off x="1610240" y="2118486"/>
            <a:ext cx="8971520" cy="1124859"/>
          </a:xfrm>
        </p:spPr>
        <p:txBody>
          <a:bodyPr>
            <a:normAutofit/>
          </a:bodyPr>
          <a:lstStyle>
            <a:lvl1pPr marL="0" indent="0" algn="ctr">
              <a:buNone/>
              <a:defRPr sz="8000" b="1" i="0">
                <a:solidFill>
                  <a:schemeClr val="bg1"/>
                </a:solidFill>
                <a:latin typeface="Arial" panose="020B0604020202020204" pitchFamily="34" charset="0"/>
                <a:cs typeface="Arial" panose="020B0604020202020204" pitchFamily="34" charset="0"/>
              </a:defRPr>
            </a:lvl1pPr>
          </a:lstStyle>
          <a:p>
            <a:pPr lvl="0"/>
            <a:r>
              <a:rPr lang="en-US"/>
              <a:t>Thank You</a:t>
            </a:r>
          </a:p>
        </p:txBody>
      </p:sp>
      <p:sp>
        <p:nvSpPr>
          <p:cNvPr id="17" name="Text Placeholder 16">
            <a:extLst>
              <a:ext uri="{FF2B5EF4-FFF2-40B4-BE49-F238E27FC236}">
                <a16:creationId xmlns:a16="http://schemas.microsoft.com/office/drawing/2014/main" id="{849C4A7A-B2EF-5440-857D-545F3F399876}"/>
              </a:ext>
            </a:extLst>
          </p:cNvPr>
          <p:cNvSpPr>
            <a:spLocks noGrp="1"/>
          </p:cNvSpPr>
          <p:nvPr>
            <p:ph type="body" sz="quarter" idx="11" hasCustomPrompt="1"/>
          </p:nvPr>
        </p:nvSpPr>
        <p:spPr>
          <a:xfrm>
            <a:off x="2527300" y="3772038"/>
            <a:ext cx="7137400" cy="1022350"/>
          </a:xfrm>
        </p:spPr>
        <p:txBody>
          <a:bodyPr>
            <a:normAutofit/>
          </a:bodyPr>
          <a:lstStyle>
            <a:lvl1pPr marL="0" indent="0">
              <a:buNone/>
              <a:defRPr sz="2400"/>
            </a:lvl1pPr>
          </a:lstStyle>
          <a:p>
            <a:pPr algn="ctr"/>
            <a:r>
              <a:rPr lang="en-US" b="0" i="0">
                <a:solidFill>
                  <a:srgbClr val="F3B921"/>
                </a:solidFill>
                <a:latin typeface="Arial" panose="020B0604020202020204" pitchFamily="34" charset="0"/>
                <a:cs typeface="Arial" panose="020B0604020202020204" pitchFamily="34" charset="0"/>
              </a:rPr>
              <a:t>For more information visit </a:t>
            </a:r>
            <a:r>
              <a:rPr lang="en-US" b="1" i="0">
                <a:solidFill>
                  <a:srgbClr val="F3B921"/>
                </a:solidFill>
                <a:latin typeface="Arial" panose="020B0604020202020204" pitchFamily="34" charset="0"/>
                <a:cs typeface="Arial" panose="020B0604020202020204" pitchFamily="34" charset="0"/>
              </a:rPr>
              <a:t>hubinternational.com</a:t>
            </a:r>
          </a:p>
        </p:txBody>
      </p:sp>
    </p:spTree>
    <p:extLst>
      <p:ext uri="{BB962C8B-B14F-4D97-AF65-F5344CB8AC3E}">
        <p14:creationId xmlns:p14="http://schemas.microsoft.com/office/powerpoint/2010/main" val="298136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2763" y="-803"/>
            <a:ext cx="7669237"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7E2579DE-8E22-19B0-E7DA-8209DA1F2DB6}"/>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303E2442-D300-357A-DB8E-5D87B7307DA4}"/>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91E6E7B6-90C5-CC65-CC21-3DB4472CECDD}"/>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9A0BA569-B2E8-3D5D-8E94-35F18F7F71B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04506676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1" y="-803"/>
            <a:ext cx="8153400"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23B7DADE-601A-7CF8-1D82-D475627DFC14}"/>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6" name="Straight Connector 5">
            <a:extLst>
              <a:ext uri="{FF2B5EF4-FFF2-40B4-BE49-F238E27FC236}">
                <a16:creationId xmlns:a16="http://schemas.microsoft.com/office/drawing/2014/main" id="{010A6917-71DD-C726-197A-797E941272ED}"/>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161BF83A-2B3E-3E2A-BD19-00286D065D21}"/>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B999E7A0-FDE0-0FE7-881E-96DE2CD3CF00}"/>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04506676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22111A88-5638-B44B-A2CD-A155A6F3A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515" y="0"/>
            <a:ext cx="12170641" cy="6858000"/>
          </a:xfrm>
          <a:prstGeom prst="rect">
            <a:avLst/>
          </a:prstGeom>
        </p:spPr>
      </p:pic>
      <p:sp>
        <p:nvSpPr>
          <p:cNvPr id="22" name="Rectangle 21"/>
          <p:cNvSpPr/>
          <p:nvPr userDrawn="1"/>
        </p:nvSpPr>
        <p:spPr>
          <a:xfrm>
            <a:off x="-17156" y="0"/>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259121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629184" y="2949"/>
            <a:ext cx="10299413" cy="685505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BFC5E053-4743-93E9-AF22-49A27A9BA473}"/>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3" name="Straight Connector 2">
            <a:extLst>
              <a:ext uri="{FF2B5EF4-FFF2-40B4-BE49-F238E27FC236}">
                <a16:creationId xmlns:a16="http://schemas.microsoft.com/office/drawing/2014/main" id="{C672DAB4-4FEB-2EE3-C476-6116430CF5E5}"/>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7" name="Slide Number Placeholder 10">
            <a:extLst>
              <a:ext uri="{FF2B5EF4-FFF2-40B4-BE49-F238E27FC236}">
                <a16:creationId xmlns:a16="http://schemas.microsoft.com/office/drawing/2014/main" id="{1D9D34AF-C56C-5752-DD71-4B0335058C02}"/>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D7BE9C48-0C71-3863-BE53-20064B14235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595227541"/>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70405490-8C0A-495B-81B4-7C5CA49C4B2C}"/>
              </a:ext>
            </a:extLst>
          </p:cNvPr>
          <p:cNvSpPr/>
          <p:nvPr userDrawn="1"/>
        </p:nvSpPr>
        <p:spPr>
          <a:xfrm>
            <a:off x="-3048" y="-1"/>
            <a:ext cx="12192000" cy="6858001"/>
          </a:xfrm>
          <a:prstGeom prst="rect">
            <a:avLst/>
          </a:prstGeom>
          <a:solidFill>
            <a:srgbClr val="26374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1447B6-409C-429C-9CFF-6201B1B219A5}"/>
              </a:ext>
            </a:extLst>
          </p:cNvPr>
          <p:cNvSpPr/>
          <p:nvPr userDrawn="1"/>
        </p:nvSpPr>
        <p:spPr>
          <a:xfrm>
            <a:off x="0" y="339969"/>
            <a:ext cx="8686800" cy="6154615"/>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14" name="TextBox 13">
            <a:extLst>
              <a:ext uri="{FF2B5EF4-FFF2-40B4-BE49-F238E27FC236}">
                <a16:creationId xmlns:a16="http://schemas.microsoft.com/office/drawing/2014/main" id="{20821B16-D914-964D-AF66-DBC2D4F8C5B8}"/>
              </a:ext>
            </a:extLst>
          </p:cNvPr>
          <p:cNvSpPr txBox="1"/>
          <p:nvPr userDrawn="1"/>
        </p:nvSpPr>
        <p:spPr>
          <a:xfrm>
            <a:off x="510149" y="863694"/>
            <a:ext cx="5050041" cy="861774"/>
          </a:xfrm>
          <a:prstGeom prst="rect">
            <a:avLst/>
          </a:prstGeom>
          <a:noFill/>
        </p:spPr>
        <p:txBody>
          <a:bodyPr wrap="square" rtlCol="0">
            <a:spAutoFit/>
          </a:bodyPr>
          <a:lstStyle/>
          <a:p>
            <a:r>
              <a:rPr lang="en-US" sz="5000" b="1" i="0">
                <a:solidFill>
                  <a:schemeClr val="bg1"/>
                </a:solidFill>
                <a:latin typeface="Arial Black" panose="020B0A04020102020204" pitchFamily="34" charset="0"/>
                <a:cs typeface="Arial" panose="020B0604020202020204" pitchFamily="34" charset="0"/>
              </a:rPr>
              <a:t>Agenda</a:t>
            </a:r>
          </a:p>
        </p:txBody>
      </p:sp>
    </p:spTree>
    <p:extLst>
      <p:ext uri="{BB962C8B-B14F-4D97-AF65-F5344CB8AC3E}">
        <p14:creationId xmlns:p14="http://schemas.microsoft.com/office/powerpoint/2010/main" val="2533670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Section Break 4">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5185" y="0"/>
            <a:ext cx="7016815" cy="6858000"/>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pic>
        <p:nvPicPr>
          <p:cNvPr id="20" name="Picture 19"/>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2" name="Straight Connector 1">
            <a:extLst>
              <a:ext uri="{FF2B5EF4-FFF2-40B4-BE49-F238E27FC236}">
                <a16:creationId xmlns:a16="http://schemas.microsoft.com/office/drawing/2014/main" id="{25D5825E-3071-56C2-C739-C72F6F1864A9}"/>
              </a:ext>
            </a:extLst>
          </p:cNvPr>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3" name="Straight Connector 2">
            <a:extLst>
              <a:ext uri="{FF2B5EF4-FFF2-40B4-BE49-F238E27FC236}">
                <a16:creationId xmlns:a16="http://schemas.microsoft.com/office/drawing/2014/main" id="{48FC97E9-FD22-369C-65E2-5A8BB07BF66C}"/>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6" name="Slide Number Placeholder 10">
            <a:extLst>
              <a:ext uri="{FF2B5EF4-FFF2-40B4-BE49-F238E27FC236}">
                <a16:creationId xmlns:a16="http://schemas.microsoft.com/office/drawing/2014/main" id="{BD45DE69-CB53-FD43-C9C6-902222A12EAC}"/>
              </a:ext>
            </a:extLst>
          </p:cNvPr>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b="1" i="0" smtClean="0">
                <a:solidFill>
                  <a:schemeClr val="tx1"/>
                </a:solidFill>
                <a:latin typeface="Arial" panose="020B0604020202020204" pitchFamily="34" charset="0"/>
                <a:cs typeface="Arial" panose="020B0604020202020204" pitchFamily="34" charset="0"/>
              </a:rPr>
              <a:pPr/>
              <a:t>‹#›</a:t>
            </a:fld>
            <a:endParaRPr lang="en-US" sz="900" b="1" i="0">
              <a:solidFill>
                <a:schemeClr val="tx1"/>
              </a:solidFill>
              <a:latin typeface="Arial" panose="020B0604020202020204" pitchFamily="34" charset="0"/>
              <a:cs typeface="Arial" panose="020B0604020202020204" pitchFamily="34" charset="0"/>
            </a:endParaRPr>
          </a:p>
        </p:txBody>
      </p:sp>
      <p:sp>
        <p:nvSpPr>
          <p:cNvPr id="8" name="Footer Placeholder 9">
            <a:extLst>
              <a:ext uri="{FF2B5EF4-FFF2-40B4-BE49-F238E27FC236}">
                <a16:creationId xmlns:a16="http://schemas.microsoft.com/office/drawing/2014/main" id="{9F997972-4FB9-FC1B-2C44-6FEA227A5E69}"/>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615084645"/>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2020 Legal Update Cover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1EC25A-2491-48BD-BC8E-C8E14A613B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10" name="Rectangle 9">
            <a:extLst>
              <a:ext uri="{FF2B5EF4-FFF2-40B4-BE49-F238E27FC236}">
                <a16:creationId xmlns:a16="http://schemas.microsoft.com/office/drawing/2014/main" id="{F7607E23-18C8-4E96-8D80-767D41186DEB}"/>
              </a:ext>
            </a:extLst>
          </p:cNvPr>
          <p:cNvSpPr/>
          <p:nvPr userDrawn="1"/>
        </p:nvSpPr>
        <p:spPr>
          <a:xfrm>
            <a:off x="3048" y="0"/>
            <a:ext cx="12204878" cy="6923200"/>
          </a:xfrm>
          <a:prstGeom prst="rect">
            <a:avLst/>
          </a:prstGeom>
          <a:gradFill>
            <a:gsLst>
              <a:gs pos="13000">
                <a:srgbClr val="263746"/>
              </a:gs>
              <a:gs pos="10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12" name="TextBox 11">
            <a:extLst>
              <a:ext uri="{FF2B5EF4-FFF2-40B4-BE49-F238E27FC236}">
                <a16:creationId xmlns:a16="http://schemas.microsoft.com/office/drawing/2014/main" id="{FFA3B6A6-33B9-4283-B135-29BF8764ECC0}"/>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300603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2 Presenters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2739A0-240A-4773-ACA6-911178FD7F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4" name="Picture Placeholder 43"/>
          <p:cNvSpPr>
            <a:spLocks noGrp="1" noChangeAspect="1"/>
          </p:cNvSpPr>
          <p:nvPr>
            <p:ph type="pic" sz="quarter" idx="14" hasCustomPrompt="1"/>
          </p:nvPr>
        </p:nvSpPr>
        <p:spPr>
          <a:xfrm>
            <a:off x="723269"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28" name="Text Placeholder 7"/>
          <p:cNvSpPr>
            <a:spLocks noGrp="1"/>
          </p:cNvSpPr>
          <p:nvPr>
            <p:ph type="body" sz="quarter" idx="15" hasCustomPrompt="1"/>
          </p:nvPr>
        </p:nvSpPr>
        <p:spPr>
          <a:xfrm>
            <a:off x="723269"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29" name="Text Placeholder 9"/>
          <p:cNvSpPr>
            <a:spLocks noGrp="1"/>
          </p:cNvSpPr>
          <p:nvPr>
            <p:ph type="body" sz="quarter" idx="16" hasCustomPrompt="1"/>
          </p:nvPr>
        </p:nvSpPr>
        <p:spPr>
          <a:xfrm>
            <a:off x="723269"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4" name="Picture Placeholder 43">
            <a:extLst>
              <a:ext uri="{FF2B5EF4-FFF2-40B4-BE49-F238E27FC236}">
                <a16:creationId xmlns:a16="http://schemas.microsoft.com/office/drawing/2014/main" id="{CBE4C8B6-045B-43EA-A68F-4A342E0DB6B0}"/>
              </a:ext>
            </a:extLst>
          </p:cNvPr>
          <p:cNvSpPr>
            <a:spLocks noGrp="1" noChangeAspect="1"/>
          </p:cNvSpPr>
          <p:nvPr>
            <p:ph type="pic" sz="quarter" idx="17" hasCustomPrompt="1"/>
          </p:nvPr>
        </p:nvSpPr>
        <p:spPr>
          <a:xfrm>
            <a:off x="3614842"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35" name="Text Placeholder 7">
            <a:extLst>
              <a:ext uri="{FF2B5EF4-FFF2-40B4-BE49-F238E27FC236}">
                <a16:creationId xmlns:a16="http://schemas.microsoft.com/office/drawing/2014/main" id="{90A8229E-EBB1-425F-A171-1BB1D980A2B9}"/>
              </a:ext>
            </a:extLst>
          </p:cNvPr>
          <p:cNvSpPr>
            <a:spLocks noGrp="1"/>
          </p:cNvSpPr>
          <p:nvPr>
            <p:ph type="body" sz="quarter" idx="18" hasCustomPrompt="1"/>
          </p:nvPr>
        </p:nvSpPr>
        <p:spPr>
          <a:xfrm>
            <a:off x="3614842"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40" name="Text Placeholder 9">
            <a:extLst>
              <a:ext uri="{FF2B5EF4-FFF2-40B4-BE49-F238E27FC236}">
                <a16:creationId xmlns:a16="http://schemas.microsoft.com/office/drawing/2014/main" id="{13AC5B1C-5AC5-4A7E-B1EF-DAC948C8A897}"/>
              </a:ext>
            </a:extLst>
          </p:cNvPr>
          <p:cNvSpPr>
            <a:spLocks noGrp="1"/>
          </p:cNvSpPr>
          <p:nvPr>
            <p:ph type="body" sz="quarter" idx="19" hasCustomPrompt="1"/>
          </p:nvPr>
        </p:nvSpPr>
        <p:spPr>
          <a:xfrm>
            <a:off x="3614842"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Picture Placeholder 43">
            <a:extLst>
              <a:ext uri="{FF2B5EF4-FFF2-40B4-BE49-F238E27FC236}">
                <a16:creationId xmlns:a16="http://schemas.microsoft.com/office/drawing/2014/main" id="{9ECAE4B8-B09E-4AE9-B763-EEAD7A9B0BC8}"/>
              </a:ext>
            </a:extLst>
          </p:cNvPr>
          <p:cNvSpPr>
            <a:spLocks noGrp="1" noChangeAspect="1"/>
          </p:cNvSpPr>
          <p:nvPr>
            <p:ph type="pic" sz="quarter" idx="20" hasCustomPrompt="1"/>
          </p:nvPr>
        </p:nvSpPr>
        <p:spPr>
          <a:xfrm>
            <a:off x="6506415"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2" name="Text Placeholder 7">
            <a:extLst>
              <a:ext uri="{FF2B5EF4-FFF2-40B4-BE49-F238E27FC236}">
                <a16:creationId xmlns:a16="http://schemas.microsoft.com/office/drawing/2014/main" id="{96A5B9AF-70E2-4EF3-B034-BC31518D49BD}"/>
              </a:ext>
            </a:extLst>
          </p:cNvPr>
          <p:cNvSpPr>
            <a:spLocks noGrp="1"/>
          </p:cNvSpPr>
          <p:nvPr>
            <p:ph type="body" sz="quarter" idx="21" hasCustomPrompt="1"/>
          </p:nvPr>
        </p:nvSpPr>
        <p:spPr>
          <a:xfrm>
            <a:off x="6506415"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3" name="Text Placeholder 9">
            <a:extLst>
              <a:ext uri="{FF2B5EF4-FFF2-40B4-BE49-F238E27FC236}">
                <a16:creationId xmlns:a16="http://schemas.microsoft.com/office/drawing/2014/main" id="{08A6E4AC-ABFC-495B-BAEC-9E4BD665AF83}"/>
              </a:ext>
            </a:extLst>
          </p:cNvPr>
          <p:cNvSpPr>
            <a:spLocks noGrp="1"/>
          </p:cNvSpPr>
          <p:nvPr>
            <p:ph type="body" sz="quarter" idx="22" hasCustomPrompt="1"/>
          </p:nvPr>
        </p:nvSpPr>
        <p:spPr>
          <a:xfrm>
            <a:off x="6506415"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5" name="Picture Placeholder 43">
            <a:extLst>
              <a:ext uri="{FF2B5EF4-FFF2-40B4-BE49-F238E27FC236}">
                <a16:creationId xmlns:a16="http://schemas.microsoft.com/office/drawing/2014/main" id="{1E890A49-C671-4A71-B237-B15167CF14FF}"/>
              </a:ext>
            </a:extLst>
          </p:cNvPr>
          <p:cNvSpPr>
            <a:spLocks noGrp="1" noChangeAspect="1"/>
          </p:cNvSpPr>
          <p:nvPr>
            <p:ph type="pic" sz="quarter" idx="23" hasCustomPrompt="1"/>
          </p:nvPr>
        </p:nvSpPr>
        <p:spPr>
          <a:xfrm>
            <a:off x="9397988" y="2034899"/>
            <a:ext cx="1867778" cy="1867778"/>
          </a:xfrm>
          <a:prstGeom prst="ellipse">
            <a:avLst/>
          </a:prstGeom>
          <a:noFill/>
          <a:ln>
            <a:noFill/>
          </a:ln>
        </p:spPr>
        <p:txBody>
          <a:bodyPr>
            <a:normAutofit/>
          </a:bodyPr>
          <a:lstStyle>
            <a:lvl1pPr marL="0" indent="0" algn="l">
              <a:buNone/>
              <a:defRPr sz="1200">
                <a:solidFill>
                  <a:schemeClr val="bg1"/>
                </a:solidFill>
              </a:defRPr>
            </a:lvl1pPr>
          </a:lstStyle>
          <a:p>
            <a:r>
              <a:rPr lang="en-US"/>
              <a:t>Insert presenter picture here</a:t>
            </a:r>
          </a:p>
        </p:txBody>
      </p:sp>
      <p:sp>
        <p:nvSpPr>
          <p:cNvPr id="66" name="Text Placeholder 7">
            <a:extLst>
              <a:ext uri="{FF2B5EF4-FFF2-40B4-BE49-F238E27FC236}">
                <a16:creationId xmlns:a16="http://schemas.microsoft.com/office/drawing/2014/main" id="{2B4235FD-93DE-4F91-BDF2-D361197037DB}"/>
              </a:ext>
            </a:extLst>
          </p:cNvPr>
          <p:cNvSpPr>
            <a:spLocks noGrp="1"/>
          </p:cNvSpPr>
          <p:nvPr>
            <p:ph type="body" sz="quarter" idx="24" hasCustomPrompt="1"/>
          </p:nvPr>
        </p:nvSpPr>
        <p:spPr>
          <a:xfrm>
            <a:off x="9397988" y="4232643"/>
            <a:ext cx="2607837" cy="720325"/>
          </a:xfrm>
        </p:spPr>
        <p:txBody>
          <a:bodyPr anchor="b" anchorCtr="0">
            <a:noAutofit/>
          </a:bodyPr>
          <a:lstStyle>
            <a:lvl1pPr marL="0" indent="0" algn="l">
              <a:lnSpc>
                <a:spcPct val="90000"/>
              </a:lnSpc>
              <a:buNone/>
              <a:defRPr sz="2400" b="1" i="0">
                <a:solidFill>
                  <a:schemeClr val="bg1"/>
                </a:solidFill>
                <a:latin typeface="Arial Black" panose="020B0A04020102020204" pitchFamily="34" charset="0"/>
                <a:cs typeface="Arial" panose="020B0604020202020204" pitchFamily="34" charset="0"/>
              </a:defRPr>
            </a:lvl1pPr>
          </a:lstStyle>
          <a:p>
            <a:pPr lvl="0"/>
            <a:r>
              <a:rPr lang="en-US"/>
              <a:t>First Name</a:t>
            </a:r>
            <a:br>
              <a:rPr lang="en-US"/>
            </a:br>
            <a:r>
              <a:rPr lang="en-US"/>
              <a:t>Last Name</a:t>
            </a:r>
          </a:p>
        </p:txBody>
      </p:sp>
      <p:sp>
        <p:nvSpPr>
          <p:cNvPr id="67" name="Text Placeholder 9">
            <a:extLst>
              <a:ext uri="{FF2B5EF4-FFF2-40B4-BE49-F238E27FC236}">
                <a16:creationId xmlns:a16="http://schemas.microsoft.com/office/drawing/2014/main" id="{47CBF9CE-329E-4D47-A47E-62CDA3C208D4}"/>
              </a:ext>
            </a:extLst>
          </p:cNvPr>
          <p:cNvSpPr>
            <a:spLocks noGrp="1"/>
          </p:cNvSpPr>
          <p:nvPr>
            <p:ph type="body" sz="quarter" idx="25" hasCustomPrompt="1"/>
          </p:nvPr>
        </p:nvSpPr>
        <p:spPr>
          <a:xfrm>
            <a:off x="9397988" y="5154947"/>
            <a:ext cx="2607836" cy="378753"/>
          </a:xfrm>
        </p:spPr>
        <p:txBody>
          <a:bodyPr>
            <a:noAutofit/>
          </a:bodyPr>
          <a:lstStyle>
            <a:lvl1pPr marL="0" indent="0" algn="l">
              <a:buNone/>
              <a:defRPr sz="1400" b="0" i="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74955873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22763" y="-803"/>
            <a:ext cx="7669237"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7" name="Straight Connector 16">
            <a:extLst>
              <a:ext uri="{FF2B5EF4-FFF2-40B4-BE49-F238E27FC236}">
                <a16:creationId xmlns:a16="http://schemas.microsoft.com/office/drawing/2014/main" id="{4182F2AE-A649-45A7-B063-2C2102225AE7}"/>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9" name="Footer Placeholder 9">
            <a:extLst>
              <a:ext uri="{FF2B5EF4-FFF2-40B4-BE49-F238E27FC236}">
                <a16:creationId xmlns:a16="http://schemas.microsoft.com/office/drawing/2014/main" id="{3A490AE2-259C-4C46-BC33-05C2CB29F84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2024 HUB International Limited.</a:t>
            </a:r>
          </a:p>
        </p:txBody>
      </p:sp>
      <p:sp>
        <p:nvSpPr>
          <p:cNvPr id="22" name="Slide Number Placeholder 10">
            <a:extLst>
              <a:ext uri="{FF2B5EF4-FFF2-40B4-BE49-F238E27FC236}">
                <a16:creationId xmlns:a16="http://schemas.microsoft.com/office/drawing/2014/main" id="{AFCABE31-C8E7-42F9-BE9F-EB635F1E26DB}"/>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76251207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Section Break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6F72-B9A2-D04B-B2C8-8935329BFA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38601" y="-803"/>
            <a:ext cx="8153400" cy="6858000"/>
          </a:xfrm>
          <a:prstGeom prst="rect">
            <a:avLst/>
          </a:prstGeom>
        </p:spPr>
      </p:pic>
      <p:sp>
        <p:nvSpPr>
          <p:cNvPr id="34" name="Rectangle 33"/>
          <p:cNvSpPr/>
          <p:nvPr userDrawn="1"/>
        </p:nvSpPr>
        <p:spPr>
          <a:xfrm>
            <a:off x="-1" y="0"/>
            <a:ext cx="5275385" cy="686972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7" name="Straight Connector 16">
            <a:extLst>
              <a:ext uri="{FF2B5EF4-FFF2-40B4-BE49-F238E27FC236}">
                <a16:creationId xmlns:a16="http://schemas.microsoft.com/office/drawing/2014/main" id="{4182F2AE-A649-45A7-B063-2C2102225AE7}"/>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9" name="Footer Placeholder 9">
            <a:extLst>
              <a:ext uri="{FF2B5EF4-FFF2-40B4-BE49-F238E27FC236}">
                <a16:creationId xmlns:a16="http://schemas.microsoft.com/office/drawing/2014/main" id="{3A490AE2-259C-4C46-BC33-05C2CB29F84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2024 HUB International Limited.</a:t>
            </a:r>
          </a:p>
        </p:txBody>
      </p:sp>
      <p:sp>
        <p:nvSpPr>
          <p:cNvPr id="22" name="Slide Number Placeholder 10">
            <a:extLst>
              <a:ext uri="{FF2B5EF4-FFF2-40B4-BE49-F238E27FC236}">
                <a16:creationId xmlns:a16="http://schemas.microsoft.com/office/drawing/2014/main" id="{AFCABE31-C8E7-42F9-BE9F-EB635F1E26DB}"/>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chemeClr val="tx1"/>
                </a:solidFill>
              </a:rPr>
              <a:pPr/>
              <a:t>‹#›</a:t>
            </a:fld>
            <a:endParaRPr lang="en-US">
              <a:solidFill>
                <a:schemeClr val="tx1"/>
              </a:solidFill>
            </a:endParaRPr>
          </a:p>
        </p:txBody>
      </p:sp>
      <p:sp>
        <p:nvSpPr>
          <p:cNvPr id="23" name="Text Placeholder 5">
            <a:extLst>
              <a:ext uri="{FF2B5EF4-FFF2-40B4-BE49-F238E27FC236}">
                <a16:creationId xmlns:a16="http://schemas.microsoft.com/office/drawing/2014/main" id="{EA146454-5F2D-470B-B517-100FCDFCE9FE}"/>
              </a:ext>
            </a:extLst>
          </p:cNvPr>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24" name="Text Placeholder 5">
            <a:extLst>
              <a:ext uri="{FF2B5EF4-FFF2-40B4-BE49-F238E27FC236}">
                <a16:creationId xmlns:a16="http://schemas.microsoft.com/office/drawing/2014/main" id="{0B567319-47BC-4170-9DF3-576B499C6F63}"/>
              </a:ext>
            </a:extLst>
          </p:cNvPr>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25" name="Picture 24">
            <a:extLst>
              <a:ext uri="{FF2B5EF4-FFF2-40B4-BE49-F238E27FC236}">
                <a16:creationId xmlns:a16="http://schemas.microsoft.com/office/drawing/2014/main" id="{6DE42E9A-B8E8-4188-94A9-4AACAC4048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Tree>
    <p:extLst>
      <p:ext uri="{BB962C8B-B14F-4D97-AF65-F5344CB8AC3E}">
        <p14:creationId xmlns:p14="http://schemas.microsoft.com/office/powerpoint/2010/main" val="38423178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629184" y="2949"/>
            <a:ext cx="10299413" cy="6855051"/>
          </a:xfrm>
          <a:prstGeom prst="rect">
            <a:avLst/>
          </a:prstGeom>
        </p:spPr>
      </p:pic>
      <p:sp>
        <p:nvSpPr>
          <p:cNvPr id="34" name="Rectangle 33"/>
          <p:cNvSpPr/>
          <p:nvPr userDrawn="1"/>
        </p:nvSpPr>
        <p:spPr>
          <a:xfrm>
            <a:off x="-1" y="0"/>
            <a:ext cx="5275385" cy="6858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pPr/>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2024 HUB International Limited.</a:t>
            </a: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a:solidFill>
                  <a:schemeClr val="bg1"/>
                </a:solidFill>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a:solidFill>
                  <a:schemeClr val="bg1"/>
                </a:solidFill>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a:solidFill>
                  <a:schemeClr val="bg1"/>
                </a:solidFill>
              </a:defRPr>
            </a:lvl1pPr>
          </a:lstStyle>
          <a:p>
            <a:pPr lvl="0"/>
            <a:r>
              <a:rPr lang="en-US"/>
              <a:t>1</a:t>
            </a:r>
          </a:p>
        </p:txBody>
      </p:sp>
      <p:pic>
        <p:nvPicPr>
          <p:cNvPr id="19" name="Picture 18"/>
          <p:cNvPicPr>
            <a:picLocks noChangeAspect="1"/>
          </p:cNvPicPr>
          <p:nvPr userDrawn="1"/>
        </p:nvPicPr>
        <p:blipFill rotWithShape="1">
          <a:blip r:embed="rId3" cstate="email">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2" name="Slide Number Placeholder 10">
            <a:extLst>
              <a:ext uri="{FF2B5EF4-FFF2-40B4-BE49-F238E27FC236}">
                <a16:creationId xmlns:a16="http://schemas.microsoft.com/office/drawing/2014/main" id="{C0BA6204-F463-A854-B57F-A8CD53FA1556}"/>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a:solidFill>
                <a:srgbClr val="26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9070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2B561D-3B1C-2F4E-AE8D-A01814B2BC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70405490-8C0A-495B-81B4-7C5CA49C4B2C}"/>
              </a:ext>
            </a:extLst>
          </p:cNvPr>
          <p:cNvSpPr/>
          <p:nvPr userDrawn="1"/>
        </p:nvSpPr>
        <p:spPr>
          <a:xfrm>
            <a:off x="-3048" y="-1"/>
            <a:ext cx="12192000" cy="6858001"/>
          </a:xfrm>
          <a:prstGeom prst="rect">
            <a:avLst/>
          </a:prstGeom>
          <a:solidFill>
            <a:srgbClr val="26374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1447B6-409C-429C-9CFF-6201B1B219A5}"/>
              </a:ext>
            </a:extLst>
          </p:cNvPr>
          <p:cNvSpPr/>
          <p:nvPr userDrawn="1"/>
        </p:nvSpPr>
        <p:spPr>
          <a:xfrm>
            <a:off x="0" y="339969"/>
            <a:ext cx="8686800" cy="6154615"/>
          </a:xfrm>
          <a:prstGeom prst="rect">
            <a:avLst/>
          </a:prstGeom>
          <a:solidFill>
            <a:srgbClr val="0678D5"/>
          </a:solidFill>
          <a:ln w="12700" cap="flat" cmpd="sng" algn="ctr">
            <a:no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14" name="TextBox 13">
            <a:extLst>
              <a:ext uri="{FF2B5EF4-FFF2-40B4-BE49-F238E27FC236}">
                <a16:creationId xmlns:a16="http://schemas.microsoft.com/office/drawing/2014/main" id="{20821B16-D914-964D-AF66-DBC2D4F8C5B8}"/>
              </a:ext>
            </a:extLst>
          </p:cNvPr>
          <p:cNvSpPr txBox="1"/>
          <p:nvPr userDrawn="1"/>
        </p:nvSpPr>
        <p:spPr>
          <a:xfrm>
            <a:off x="510149" y="608321"/>
            <a:ext cx="5050041" cy="861774"/>
          </a:xfrm>
          <a:prstGeom prst="rect">
            <a:avLst/>
          </a:prstGeom>
          <a:noFill/>
        </p:spPr>
        <p:txBody>
          <a:bodyPr wrap="square" rtlCol="0">
            <a:spAutoFit/>
          </a:bodyPr>
          <a:lstStyle/>
          <a:p>
            <a:r>
              <a:rPr lang="en-US" sz="5000" b="1" i="0">
                <a:solidFill>
                  <a:schemeClr val="bg1"/>
                </a:solidFill>
                <a:latin typeface="Arial Black" panose="020B0A04020102020204" pitchFamily="34" charset="0"/>
                <a:cs typeface="Arial" panose="020B0604020202020204" pitchFamily="34" charset="0"/>
              </a:rPr>
              <a:t>Agenda</a:t>
            </a:r>
          </a:p>
        </p:txBody>
      </p:sp>
    </p:spTree>
    <p:extLst>
      <p:ext uri="{BB962C8B-B14F-4D97-AF65-F5344CB8AC3E}">
        <p14:creationId xmlns:p14="http://schemas.microsoft.com/office/powerpoint/2010/main" val="26386217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Legal Update Cover Slide">
    <p:spTree>
      <p:nvGrpSpPr>
        <p:cNvPr id="1" name=""/>
        <p:cNvGrpSpPr/>
        <p:nvPr/>
      </p:nvGrpSpPr>
      <p:grpSpPr>
        <a:xfrm>
          <a:off x="0" y="0"/>
          <a:ext cx="0" cy="0"/>
          <a:chOff x="0" y="0"/>
          <a:chExt cx="0" cy="0"/>
        </a:xfrm>
      </p:grpSpPr>
      <p:pic>
        <p:nvPicPr>
          <p:cNvPr id="11" name="Picture 10" descr="A picture containing building, sitting, street, standing&#10;&#10;Description automatically generated">
            <a:extLst>
              <a:ext uri="{FF2B5EF4-FFF2-40B4-BE49-F238E27FC236}">
                <a16:creationId xmlns:a16="http://schemas.microsoft.com/office/drawing/2014/main" id="{EBCBE7FF-CDF0-2C47-B2C8-9CD28243A2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TextBox 19"/>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Tree>
    <p:extLst>
      <p:ext uri="{BB962C8B-B14F-4D97-AF65-F5344CB8AC3E}">
        <p14:creationId xmlns:p14="http://schemas.microsoft.com/office/powerpoint/2010/main" val="241790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option 7">
    <p:spTree>
      <p:nvGrpSpPr>
        <p:cNvPr id="1" name=""/>
        <p:cNvGrpSpPr/>
        <p:nvPr/>
      </p:nvGrpSpPr>
      <p:grpSpPr>
        <a:xfrm>
          <a:off x="0" y="0"/>
          <a:ext cx="0" cy="0"/>
          <a:chOff x="0" y="0"/>
          <a:chExt cx="0" cy="0"/>
        </a:xfrm>
      </p:grpSpPr>
      <p:pic>
        <p:nvPicPr>
          <p:cNvPr id="7" name="Picture 6" descr="A picture containing person, indoor, building, man&#10;&#10;Description automatically generated">
            <a:extLst>
              <a:ext uri="{FF2B5EF4-FFF2-40B4-BE49-F238E27FC236}">
                <a16:creationId xmlns:a16="http://schemas.microsoft.com/office/drawing/2014/main" id="{E8D230A7-36B2-C641-9C06-779E824BEF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50" y="0"/>
            <a:ext cx="12249150" cy="6881885"/>
          </a:xfrm>
          <a:prstGeom prst="rect">
            <a:avLst/>
          </a:prstGeom>
        </p:spPr>
      </p:pic>
      <p:sp>
        <p:nvSpPr>
          <p:cNvPr id="22" name="Rectangle 21"/>
          <p:cNvSpPr/>
          <p:nvPr userDrawn="1"/>
        </p:nvSpPr>
        <p:spPr>
          <a:xfrm>
            <a:off x="-57150" y="-34709"/>
            <a:ext cx="12170641" cy="6892709"/>
          </a:xfrm>
          <a:prstGeom prst="rect">
            <a:avLst/>
          </a:prstGeom>
          <a:gradFill>
            <a:gsLst>
              <a:gs pos="0">
                <a:srgbClr val="263746"/>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5613" y="-8239"/>
            <a:ext cx="8543544" cy="6890125"/>
          </a:xfrm>
          <a:prstGeom prst="rect">
            <a:avLst/>
          </a:prstGeom>
        </p:spPr>
      </p:pic>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Footer Placeholder 9">
            <a:extLst>
              <a:ext uri="{FF2B5EF4-FFF2-40B4-BE49-F238E27FC236}">
                <a16:creationId xmlns:a16="http://schemas.microsoft.com/office/drawing/2014/main" id="{AE2B292A-DBA7-6145-973D-2AB18E36480C}"/>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 </a:t>
            </a:r>
          </a:p>
        </p:txBody>
      </p:sp>
      <p:pic>
        <p:nvPicPr>
          <p:cNvPr id="12" name="Picture 11">
            <a:extLst>
              <a:ext uri="{FF2B5EF4-FFF2-40B4-BE49-F238E27FC236}">
                <a16:creationId xmlns:a16="http://schemas.microsoft.com/office/drawing/2014/main" id="{27EE8A1A-2C90-AF49-A01B-30CE58D205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AC3F9E1-44C0-2948-ACFB-6F41AB4BA2A0}"/>
              </a:ext>
            </a:extLst>
          </p:cNvPr>
          <p:cNvSpPr txBox="1"/>
          <p:nvPr userDrawn="1"/>
        </p:nvSpPr>
        <p:spPr>
          <a:xfrm>
            <a:off x="673198" y="1308928"/>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409660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7B7204-D593-CB54-FD5E-6F3A1F739A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823"/>
            <a:ext cx="12203111" cy="6890125"/>
          </a:xfrm>
          <a:prstGeom prst="rect">
            <a:avLst/>
          </a:prstGeom>
        </p:spPr>
      </p:pic>
      <p:sp>
        <p:nvSpPr>
          <p:cNvPr id="16" name="Rectangle 15">
            <a:extLst>
              <a:ext uri="{FF2B5EF4-FFF2-40B4-BE49-F238E27FC236}">
                <a16:creationId xmlns:a16="http://schemas.microsoft.com/office/drawing/2014/main" id="{D3B0D58D-6CFE-CC41-B133-B049A39D1C8B}"/>
              </a:ext>
            </a:extLst>
          </p:cNvPr>
          <p:cNvSpPr/>
          <p:nvPr userDrawn="1"/>
        </p:nvSpPr>
        <p:spPr>
          <a:xfrm>
            <a:off x="-17157" y="-10823"/>
            <a:ext cx="12209157" cy="6892709"/>
          </a:xfrm>
          <a:prstGeom prst="rect">
            <a:avLst/>
          </a:prstGeom>
          <a:gradFill>
            <a:gsLst>
              <a:gs pos="0">
                <a:srgbClr val="263746">
                  <a:lumMod val="69000"/>
                  <a:alpha val="93196"/>
                </a:srgbClr>
              </a:gs>
              <a:gs pos="47000">
                <a:srgbClr val="1D2A35">
                  <a:alpha val="85000"/>
                </a:srgbClr>
              </a:gs>
              <a:gs pos="71000">
                <a:srgbClr val="263746">
                  <a:alpha val="0"/>
                  <a:lumMod val="99987"/>
                  <a:lumOff val="1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5F52AAE-EFBE-2842-86FC-7C02FF66BB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2799" y="-8239"/>
            <a:ext cx="8543544" cy="6890125"/>
          </a:xfrm>
          <a:prstGeom prst="rect">
            <a:avLst/>
          </a:prstGeom>
        </p:spPr>
      </p:pic>
      <p:sp>
        <p:nvSpPr>
          <p:cNvPr id="17" name="Footer Placeholder 9"/>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84006"/>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5D85A09-B301-FA42-9AE1-D78CAF1378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86F0F7AF-C5EA-F043-8764-6A754FFEDA76}"/>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181773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FD85D5-5D8B-7EC4-4185-FDDA226C06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8239"/>
            <a:ext cx="12191994" cy="6900948"/>
          </a:xfrm>
          <a:prstGeom prst="rect">
            <a:avLst/>
          </a:prstGeom>
        </p:spPr>
      </p:pic>
      <p:sp>
        <p:nvSpPr>
          <p:cNvPr id="18" name="Rectangle 17">
            <a:extLst>
              <a:ext uri="{FF2B5EF4-FFF2-40B4-BE49-F238E27FC236}">
                <a16:creationId xmlns:a16="http://schemas.microsoft.com/office/drawing/2014/main" id="{018A7DC0-7965-DB46-B980-9E4CA3EF344A}"/>
              </a:ext>
            </a:extLst>
          </p:cNvPr>
          <p:cNvSpPr/>
          <p:nvPr userDrawn="1"/>
        </p:nvSpPr>
        <p:spPr>
          <a:xfrm>
            <a:off x="-4101" y="0"/>
            <a:ext cx="12196095" cy="6892709"/>
          </a:xfrm>
          <a:prstGeom prst="rect">
            <a:avLst/>
          </a:prstGeom>
          <a:gradFill>
            <a:gsLst>
              <a:gs pos="42000">
                <a:srgbClr val="212F3C">
                  <a:lumMod val="86958"/>
                  <a:lumOff val="13042"/>
                  <a:alpha val="90569"/>
                </a:srgbClr>
              </a:gs>
              <a:gs pos="0">
                <a:srgbClr val="263746">
                  <a:lumMod val="70127"/>
                  <a:alpha val="95000"/>
                </a:srgbClr>
              </a:gs>
              <a:gs pos="70000">
                <a:srgbClr val="263746">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0F00819-98A5-1B40-9793-7C6EC0D2E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9">
            <a:extLst>
              <a:ext uri="{FF2B5EF4-FFF2-40B4-BE49-F238E27FC236}">
                <a16:creationId xmlns:a16="http://schemas.microsoft.com/office/drawing/2014/main" id="{F2E8165F-E896-9840-9245-4989236B1CEB}"/>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pic>
        <p:nvPicPr>
          <p:cNvPr id="12" name="Picture 11">
            <a:extLst>
              <a:ext uri="{FF2B5EF4-FFF2-40B4-BE49-F238E27FC236}">
                <a16:creationId xmlns:a16="http://schemas.microsoft.com/office/drawing/2014/main" id="{4386A698-7FCA-E942-B090-1451066429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6" name="TextBox 15">
            <a:extLst>
              <a:ext uri="{FF2B5EF4-FFF2-40B4-BE49-F238E27FC236}">
                <a16:creationId xmlns:a16="http://schemas.microsoft.com/office/drawing/2014/main" id="{A20C08FA-377B-4E45-953A-F45F7273C813}"/>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1083940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6737C5-D80B-6AD7-8D2F-0D66030476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8267" y="-1"/>
            <a:ext cx="12231378" cy="6890125"/>
          </a:xfrm>
          <a:prstGeom prst="rect">
            <a:avLst/>
          </a:prstGeom>
        </p:spPr>
      </p:pic>
      <p:sp>
        <p:nvSpPr>
          <p:cNvPr id="22" name="Rectangle 21"/>
          <p:cNvSpPr/>
          <p:nvPr userDrawn="1"/>
        </p:nvSpPr>
        <p:spPr>
          <a:xfrm>
            <a:off x="-17157" y="-10823"/>
            <a:ext cx="12209157" cy="6892709"/>
          </a:xfrm>
          <a:prstGeom prst="rect">
            <a:avLst/>
          </a:prstGeom>
          <a:gradFill>
            <a:gsLst>
              <a:gs pos="36000">
                <a:schemeClr val="tx1">
                  <a:alpha val="84510"/>
                </a:schemeClr>
              </a:gs>
              <a:gs pos="0">
                <a:srgbClr val="263746">
                  <a:lumMod val="70236"/>
                </a:srgbClr>
              </a:gs>
              <a:gs pos="68000">
                <a:srgbClr val="263746">
                  <a:alpha val="0"/>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59567"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14F7E8F-29C9-464B-8CB3-8C198F70CF6D}"/>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pic>
        <p:nvPicPr>
          <p:cNvPr id="12" name="Picture 11">
            <a:extLst>
              <a:ext uri="{FF2B5EF4-FFF2-40B4-BE49-F238E27FC236}">
                <a16:creationId xmlns:a16="http://schemas.microsoft.com/office/drawing/2014/main" id="{7FF3D7B4-7910-FA4D-9C42-A2FDCDBEE8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B61F1BD2-F733-0A42-8E0E-7918CCE3D60D}"/>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9984106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834D4-9E50-F469-FCAD-47F369465E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8239"/>
            <a:ext cx="12192001" cy="6890125"/>
          </a:xfrm>
          <a:prstGeom prst="rect">
            <a:avLst/>
          </a:prstGeom>
        </p:spPr>
      </p:pic>
      <p:sp>
        <p:nvSpPr>
          <p:cNvPr id="22" name="Rectangle 21"/>
          <p:cNvSpPr/>
          <p:nvPr userDrawn="1"/>
        </p:nvSpPr>
        <p:spPr>
          <a:xfrm>
            <a:off x="0" y="0"/>
            <a:ext cx="12302972" cy="6892709"/>
          </a:xfrm>
          <a:prstGeom prst="rect">
            <a:avLst/>
          </a:prstGeom>
          <a:gradFill>
            <a:gsLst>
              <a:gs pos="0">
                <a:srgbClr val="263746">
                  <a:lumMod val="69000"/>
                </a:srgbClr>
              </a:gs>
              <a:gs pos="45000">
                <a:srgbClr val="1E2C37">
                  <a:alpha val="74804"/>
                  <a:lumMod val="75000"/>
                </a:srgbClr>
              </a:gs>
              <a:gs pos="73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C4230F2-1D8E-994D-8146-DE6DA66A61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64425" y="-8239"/>
            <a:ext cx="8543544" cy="6890125"/>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F0410C82-E718-7E4E-AD28-C46797D65F17}"/>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pic>
        <p:nvPicPr>
          <p:cNvPr id="12" name="Picture 11">
            <a:extLst>
              <a:ext uri="{FF2B5EF4-FFF2-40B4-BE49-F238E27FC236}">
                <a16:creationId xmlns:a16="http://schemas.microsoft.com/office/drawing/2014/main" id="{9FF45F5A-6BC5-CD4A-BF8A-4B33311D4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3" name="TextBox 12">
            <a:extLst>
              <a:ext uri="{FF2B5EF4-FFF2-40B4-BE49-F238E27FC236}">
                <a16:creationId xmlns:a16="http://schemas.microsoft.com/office/drawing/2014/main" id="{0748A609-D709-E24A-971D-BC438B97E7FE}"/>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5376654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option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EFBC18-68CE-5C64-C4B5-4710DC6A3ED6}"/>
              </a:ext>
            </a:extLst>
          </p:cNvPr>
          <p:cNvSpPr/>
          <p:nvPr userDrawn="1"/>
        </p:nvSpPr>
        <p:spPr>
          <a:xfrm>
            <a:off x="0" y="0"/>
            <a:ext cx="12302972" cy="6892709"/>
          </a:xfrm>
          <a:prstGeom prst="rect">
            <a:avLst/>
          </a:prstGeom>
          <a:gradFill>
            <a:gsLst>
              <a:gs pos="0">
                <a:srgbClr val="263746">
                  <a:lumMod val="69000"/>
                </a:srgbClr>
              </a:gs>
              <a:gs pos="45000">
                <a:srgbClr val="1E2C37">
                  <a:alpha val="74804"/>
                  <a:lumMod val="75000"/>
                </a:srgbClr>
              </a:gs>
              <a:gs pos="73000">
                <a:srgbClr val="263746">
                  <a:alpha val="0"/>
                  <a:lumMod val="85111"/>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35D616-E4FC-8267-57ED-18D4BDFFE3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0" y="0"/>
            <a:ext cx="12302972" cy="6892709"/>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5944654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option 6">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pic>
        <p:nvPicPr>
          <p:cNvPr id="11" name="Picture 10">
            <a:extLst>
              <a:ext uri="{FF2B5EF4-FFF2-40B4-BE49-F238E27FC236}">
                <a16:creationId xmlns:a16="http://schemas.microsoft.com/office/drawing/2014/main" id="{668DB365-7082-A54E-B306-6D813B29C2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sp>
        <p:nvSpPr>
          <p:cNvPr id="15" name="TextBox 14">
            <a:extLst>
              <a:ext uri="{FF2B5EF4-FFF2-40B4-BE49-F238E27FC236}">
                <a16:creationId xmlns:a16="http://schemas.microsoft.com/office/drawing/2014/main" id="{06BD3C1E-8FF5-0347-9565-BF61929930B5}"/>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42601786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option 7">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181998"/>
            <a:ext cx="2533579" cy="1305177"/>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962804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option 8 cobrand">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BE436353-AE84-D84E-9ADA-A546ED0EE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70" y="298073"/>
            <a:ext cx="1962249" cy="1010855"/>
          </a:xfrm>
          <a:prstGeom prst="rect">
            <a:avLst/>
          </a:prstGeom>
        </p:spPr>
      </p:pic>
      <p:pic>
        <p:nvPicPr>
          <p:cNvPr id="15" name="Picture 14">
            <a:extLst>
              <a:ext uri="{FF2B5EF4-FFF2-40B4-BE49-F238E27FC236}">
                <a16:creationId xmlns:a16="http://schemas.microsoft.com/office/drawing/2014/main" id="{F9E892C0-C58B-0E42-A495-00FA915989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8166" r="36322"/>
          <a:stretch/>
        </p:blipFill>
        <p:spPr>
          <a:xfrm>
            <a:off x="10441129" y="0"/>
            <a:ext cx="1750871" cy="6858000"/>
          </a:xfrm>
          <a:prstGeom prst="rect">
            <a:avLst/>
          </a:prstGeom>
        </p:spPr>
      </p:pic>
      <p:sp>
        <p:nvSpPr>
          <p:cNvPr id="19" name="Footer Placeholder 9">
            <a:extLst>
              <a:ext uri="{FF2B5EF4-FFF2-40B4-BE49-F238E27FC236}">
                <a16:creationId xmlns:a16="http://schemas.microsoft.com/office/drawing/2014/main" id="{ED0120A1-5F43-3540-98D9-95356D1D0A15}"/>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D9D9D9"/>
                </a:solidFill>
                <a:latin typeface="Arial" panose="020B0604020202020204" pitchFamily="34" charset="0"/>
                <a:cs typeface="Arial" panose="020B0604020202020204" pitchFamily="34" charset="0"/>
              </a:rPr>
              <a:t>© 2024 HUB International Limited.</a:t>
            </a:r>
          </a:p>
        </p:txBody>
      </p:sp>
      <p:sp>
        <p:nvSpPr>
          <p:cNvPr id="11" name="TextBox 10">
            <a:extLst>
              <a:ext uri="{FF2B5EF4-FFF2-40B4-BE49-F238E27FC236}">
                <a16:creationId xmlns:a16="http://schemas.microsoft.com/office/drawing/2014/main" id="{FC9624B7-E009-E24B-80BF-CBE780410A52}"/>
              </a:ext>
            </a:extLst>
          </p:cNvPr>
          <p:cNvSpPr txBox="1"/>
          <p:nvPr userDrawn="1"/>
        </p:nvSpPr>
        <p:spPr>
          <a:xfrm>
            <a:off x="673198" y="1308928"/>
            <a:ext cx="5090160" cy="246221"/>
          </a:xfrm>
          <a:prstGeom prst="rect">
            <a:avLst/>
          </a:prstGeom>
          <a:noFill/>
        </p:spPr>
        <p:txBody>
          <a:bodyPr wrap="square" rtlCol="0">
            <a:spAutoFit/>
          </a:bodyPr>
          <a:lstStyle/>
          <a:p>
            <a:r>
              <a:rPr lang="en-US" sz="1000" b="0" i="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
        <p:nvSpPr>
          <p:cNvPr id="7" name="Picture Placeholder 6">
            <a:extLst>
              <a:ext uri="{FF2B5EF4-FFF2-40B4-BE49-F238E27FC236}">
                <a16:creationId xmlns:a16="http://schemas.microsoft.com/office/drawing/2014/main" id="{4B6EDDF4-58AB-C34F-A68E-B228B27D6F2D}"/>
              </a:ext>
            </a:extLst>
          </p:cNvPr>
          <p:cNvSpPr>
            <a:spLocks noGrp="1"/>
          </p:cNvSpPr>
          <p:nvPr>
            <p:ph type="pic" sz="quarter" idx="12" hasCustomPrompt="1"/>
          </p:nvPr>
        </p:nvSpPr>
        <p:spPr>
          <a:xfrm>
            <a:off x="2674938" y="542925"/>
            <a:ext cx="1752600" cy="566738"/>
          </a:xfrm>
          <a:ln>
            <a:noFill/>
            <a:prstDash val="sysDash"/>
          </a:ln>
        </p:spPr>
        <p:txBody>
          <a:bodyPr anchor="ctr"/>
          <a:lstStyle>
            <a:lvl1pPr marL="0" indent="0" algn="ctr">
              <a:buNone/>
              <a:defRPr sz="1400" b="0" i="0">
                <a:solidFill>
                  <a:schemeClr val="bg1"/>
                </a:solidFill>
                <a:latin typeface="Arial" panose="020B0604020202020204" pitchFamily="34" charset="0"/>
                <a:cs typeface="Arial" panose="020B0604020202020204" pitchFamily="34" charset="0"/>
              </a:defRPr>
            </a:lvl1pPr>
          </a:lstStyle>
          <a:p>
            <a:r>
              <a:rPr lang="en-US"/>
              <a:t>INSERT LOGO HERE</a:t>
            </a:r>
          </a:p>
        </p:txBody>
      </p:sp>
      <p:cxnSp>
        <p:nvCxnSpPr>
          <p:cNvPr id="9" name="Straight Connector 8">
            <a:extLst>
              <a:ext uri="{FF2B5EF4-FFF2-40B4-BE49-F238E27FC236}">
                <a16:creationId xmlns:a16="http://schemas.microsoft.com/office/drawing/2014/main" id="{670A27DD-02B1-A246-BF4A-4B5AB9AC2291}"/>
              </a:ext>
            </a:extLst>
          </p:cNvPr>
          <p:cNvCxnSpPr/>
          <p:nvPr userDrawn="1"/>
        </p:nvCxnSpPr>
        <p:spPr>
          <a:xfrm>
            <a:off x="2419519" y="501706"/>
            <a:ext cx="0" cy="6241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221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ame Only 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2717936" y="3474512"/>
            <a:ext cx="70408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D9D9D9"/>
                </a:solidFill>
                <a:latin typeface="Arial" panose="020B0604020202020204" pitchFamily="34" charset="0"/>
                <a:cs typeface="Arial" panose="020B0604020202020204" pitchFamily="34" charset="0"/>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2717937" y="2070270"/>
            <a:ext cx="7027222" cy="1404241"/>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2717937" y="3710647"/>
            <a:ext cx="7027222" cy="455604"/>
          </a:xfrm>
        </p:spPr>
        <p:txBody>
          <a:bodyPr>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138717065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30" name="Rectangle 29"/>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1" name="Rectangle 30"/>
          <p:cNvSpPr/>
          <p:nvPr userDrawn="1"/>
        </p:nvSpPr>
        <p:spPr>
          <a:xfrm>
            <a:off x="4298869" y="1970702"/>
            <a:ext cx="7893132" cy="2892847"/>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943082" y="3619794"/>
            <a:ext cx="3828991"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D9D9D9"/>
                </a:solidFill>
                <a:latin typeface="Arial" panose="020B0604020202020204" pitchFamily="34" charset="0"/>
                <a:cs typeface="Arial" panose="020B0604020202020204" pitchFamily="34" charset="0"/>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849747" y="2451395"/>
            <a:ext cx="3933512" cy="1046162"/>
          </a:xfrm>
        </p:spPr>
        <p:txBody>
          <a:bodyP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849747" y="3830529"/>
            <a:ext cx="3922326" cy="455604"/>
          </a:xfrm>
        </p:spPr>
        <p:txBody>
          <a:bodyPr>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68622" y="2059241"/>
            <a:ext cx="2715768" cy="2715768"/>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a:t>
            </a:r>
            <a:br>
              <a:rPr lang="en-US"/>
            </a:br>
            <a:r>
              <a:rPr lang="en-US"/>
              <a:t>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2082"/>
          <a:stretch/>
        </p:blipFill>
        <p:spPr>
          <a:xfrm>
            <a:off x="0" y="2070271"/>
            <a:ext cx="2427489" cy="2604675"/>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2" r="81557" b="-2082"/>
          <a:stretch/>
        </p:blipFill>
        <p:spPr>
          <a:xfrm>
            <a:off x="10100621" y="2070270"/>
            <a:ext cx="2091380" cy="2604675"/>
          </a:xfrm>
          <a:prstGeom prst="rect">
            <a:avLst/>
          </a:prstGeom>
        </p:spPr>
      </p:pic>
    </p:spTree>
    <p:extLst>
      <p:ext uri="{BB962C8B-B14F-4D97-AF65-F5344CB8AC3E}">
        <p14:creationId xmlns:p14="http://schemas.microsoft.com/office/powerpoint/2010/main" val="308278827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rgbClr val="26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sp>
        <p:nvSpPr>
          <p:cNvPr id="4" name="Date Placeholder 3"/>
          <p:cNvSpPr>
            <a:spLocks noGrp="1"/>
          </p:cNvSpPr>
          <p:nvPr>
            <p:ph type="dt" sz="half" idx="10"/>
          </p:nvPr>
        </p:nvSpPr>
        <p:spPr/>
        <p:txBody>
          <a:bodyPr/>
          <a:lstStyle/>
          <a:p>
            <a:fld id="{8AECE717-8E0D-1947-9DC8-E1A473813FE0}" type="datetimeFigureOut">
              <a:rPr lang="en-US" smtClean="0"/>
              <a:t>9/7/2024</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46383" y="3048"/>
            <a:ext cx="8543544" cy="6866238"/>
          </a:xfrm>
          <a:prstGeom prst="rect">
            <a:avLst/>
          </a:prstGeom>
        </p:spPr>
      </p:pic>
      <p:sp>
        <p:nvSpPr>
          <p:cNvPr id="2" name="Title 1"/>
          <p:cNvSpPr>
            <a:spLocks noGrp="1"/>
          </p:cNvSpPr>
          <p:nvPr>
            <p:ph type="ctrTitle" hasCustomPrompt="1"/>
          </p:nvPr>
        </p:nvSpPr>
        <p:spPr>
          <a:xfrm>
            <a:off x="701040" y="2466767"/>
            <a:ext cx="7452360" cy="2387600"/>
          </a:xfrm>
        </p:spPr>
        <p:txBody>
          <a:bodyPr anchor="b">
            <a:noAutofit/>
          </a:bodyPr>
          <a:lstStyle>
            <a:lvl1pPr algn="l">
              <a:defRPr sz="6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701040" y="4950619"/>
            <a:ext cx="5090160" cy="680160"/>
          </a:xfrm>
        </p:spPr>
        <p:txBody>
          <a:bodyPr>
            <a:noAutofit/>
          </a:bodyPr>
          <a:lstStyle>
            <a:lvl1pPr marL="0" indent="0" algn="l">
              <a:buNone/>
              <a:defRPr sz="2400" b="0" i="0">
                <a:solidFill>
                  <a:srgbClr val="F3B92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Footer Placeholder 9">
            <a:extLst>
              <a:ext uri="{FF2B5EF4-FFF2-40B4-BE49-F238E27FC236}">
                <a16:creationId xmlns:a16="http://schemas.microsoft.com/office/drawing/2014/main" id="{71EE6897-A251-574C-AE3A-024741CC4426}"/>
              </a:ext>
            </a:extLst>
          </p:cNvPr>
          <p:cNvSpPr txBox="1">
            <a:spLocks/>
          </p:cNvSpPr>
          <p:nvPr userDrawn="1"/>
        </p:nvSpPr>
        <p:spPr>
          <a:xfrm>
            <a:off x="701040" y="6350577"/>
            <a:ext cx="4579764"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D9D9D9"/>
                </a:solidFill>
                <a:latin typeface="Arial" panose="020B0604020202020204" pitchFamily="34" charset="0"/>
                <a:cs typeface="Arial" panose="020B0604020202020204" pitchFamily="34" charset="0"/>
              </a:rPr>
              <a:t>© 2023 HUB International</a:t>
            </a:r>
          </a:p>
        </p:txBody>
      </p:sp>
      <p:sp>
        <p:nvSpPr>
          <p:cNvPr id="15" name="TextBox 14">
            <a:extLst>
              <a:ext uri="{FF2B5EF4-FFF2-40B4-BE49-F238E27FC236}">
                <a16:creationId xmlns:a16="http://schemas.microsoft.com/office/drawing/2014/main" id="{06BD3C1E-8FF5-0347-9565-BF61929930B5}"/>
              </a:ext>
            </a:extLst>
          </p:cNvPr>
          <p:cNvSpPr txBox="1"/>
          <p:nvPr userDrawn="1"/>
        </p:nvSpPr>
        <p:spPr>
          <a:xfrm>
            <a:off x="701040" y="1206576"/>
            <a:ext cx="5090160" cy="246221"/>
          </a:xfrm>
          <a:prstGeom prst="rect">
            <a:avLst/>
          </a:prstGeom>
          <a:noFill/>
        </p:spPr>
        <p:txBody>
          <a:bodyPr wrap="square" rtlCol="0">
            <a:spAutoFit/>
          </a:bodyPr>
          <a:lstStyle/>
          <a:p>
            <a:r>
              <a:rPr lang="en-US" sz="1000" b="0" i="0" dirty="0">
                <a:solidFill>
                  <a:schemeClr val="bg1"/>
                </a:solidFill>
                <a:latin typeface="Arial" panose="020B0604020202020204" pitchFamily="34" charset="0"/>
                <a:ea typeface="Helvetica" charset="0"/>
                <a:cs typeface="Arial" panose="020B0604020202020204" pitchFamily="34" charset="0"/>
              </a:rPr>
              <a:t>Risk &amp; Insurance | Employee Benefits | Retirement &amp; Private Wealth</a:t>
            </a:r>
          </a:p>
        </p:txBody>
      </p:sp>
      <p:pic>
        <p:nvPicPr>
          <p:cNvPr id="7" name="Picture 6" descr="Logo&#10;&#10;Description automatically generated">
            <a:extLst>
              <a:ext uri="{FF2B5EF4-FFF2-40B4-BE49-F238E27FC236}">
                <a16:creationId xmlns:a16="http://schemas.microsoft.com/office/drawing/2014/main" id="{9FF7A672-B23D-43FC-B6B5-FA70F2A794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3096" y="139204"/>
            <a:ext cx="2777779" cy="1073472"/>
          </a:xfrm>
          <a:prstGeom prst="rect">
            <a:avLst/>
          </a:prstGeom>
        </p:spPr>
      </p:pic>
    </p:spTree>
    <p:extLst>
      <p:ext uri="{BB962C8B-B14F-4D97-AF65-F5344CB8AC3E}">
        <p14:creationId xmlns:p14="http://schemas.microsoft.com/office/powerpoint/2010/main" val="2490059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Presenters Slide">
    <p:spTree>
      <p:nvGrpSpPr>
        <p:cNvPr id="1" name=""/>
        <p:cNvGrpSpPr/>
        <p:nvPr/>
      </p:nvGrpSpPr>
      <p:grpSpPr>
        <a:xfrm>
          <a:off x="0" y="0"/>
          <a:ext cx="0" cy="0"/>
          <a:chOff x="0" y="0"/>
          <a:chExt cx="0" cy="0"/>
        </a:xfrm>
      </p:grpSpPr>
      <p:sp>
        <p:nvSpPr>
          <p:cNvPr id="30" name="Rectangle 29"/>
          <p:cNvSpPr/>
          <p:nvPr userDrawn="1"/>
        </p:nvSpPr>
        <p:spPr>
          <a:xfrm>
            <a:off x="-1"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41" name="Straight Connector 40"/>
          <p:cNvCxnSpPr/>
          <p:nvPr userDrawn="1"/>
        </p:nvCxnSpPr>
        <p:spPr>
          <a:xfrm flipH="1">
            <a:off x="5101993" y="2054487"/>
            <a:ext cx="4297680"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D9D9D9"/>
                </a:solidFill>
                <a:latin typeface="Arial" panose="020B0604020202020204" pitchFamily="34" charset="0"/>
                <a:cs typeface="Arial" panose="020B0604020202020204" pitchFamily="34" charset="0"/>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2" hasCustomPrompt="1"/>
          </p:nvPr>
        </p:nvSpPr>
        <p:spPr>
          <a:xfrm>
            <a:off x="5101993" y="1058316"/>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0" name="Text Placeholder 9"/>
          <p:cNvSpPr>
            <a:spLocks noGrp="1"/>
          </p:cNvSpPr>
          <p:nvPr>
            <p:ph type="body" sz="quarter" idx="13" hasCustomPrompt="1"/>
          </p:nvPr>
        </p:nvSpPr>
        <p:spPr>
          <a:xfrm>
            <a:off x="5101993" y="2201722"/>
            <a:ext cx="4670080" cy="378753"/>
          </a:xfrm>
        </p:spPr>
        <p:txBody>
          <a:bodyPr>
            <a:no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Picture Placeholder 43"/>
          <p:cNvSpPr>
            <a:spLocks noGrp="1" noChangeAspect="1"/>
          </p:cNvSpPr>
          <p:nvPr>
            <p:ph type="pic" sz="quarter" idx="14" hasCustomPrompt="1"/>
          </p:nvPr>
        </p:nvSpPr>
        <p:spPr>
          <a:xfrm>
            <a:off x="2743222" y="819446"/>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59" name="Picture 58"/>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827992"/>
            <a:ext cx="2441852" cy="2057400"/>
          </a:xfrm>
          <a:prstGeom prst="rect">
            <a:avLst/>
          </a:prstGeom>
        </p:spPr>
      </p:pic>
      <p:pic>
        <p:nvPicPr>
          <p:cNvPr id="62" name="Picture 61"/>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827992"/>
            <a:ext cx="2118201" cy="2057400"/>
          </a:xfrm>
          <a:prstGeom prst="rect">
            <a:avLst/>
          </a:prstGeom>
        </p:spPr>
      </p:pic>
      <p:cxnSp>
        <p:nvCxnSpPr>
          <p:cNvPr id="27" name="Straight Connector 26"/>
          <p:cNvCxnSpPr/>
          <p:nvPr userDrawn="1"/>
        </p:nvCxnSpPr>
        <p:spPr>
          <a:xfrm flipH="1">
            <a:off x="5101993" y="5001693"/>
            <a:ext cx="4297680" cy="0"/>
          </a:xfrm>
          <a:prstGeom prst="line">
            <a:avLst/>
          </a:prstGeom>
          <a:noFill/>
          <a:ln w="6350" cap="flat" cmpd="sng" algn="ctr">
            <a:solidFill>
              <a:srgbClr val="FFFFFF">
                <a:lumMod val="75000"/>
              </a:srgbClr>
            </a:solidFill>
            <a:prstDash val="solid"/>
            <a:miter lim="800000"/>
          </a:ln>
          <a:effectLst/>
        </p:spPr>
      </p:cxnSp>
      <p:sp>
        <p:nvSpPr>
          <p:cNvPr id="28" name="Text Placeholder 7"/>
          <p:cNvSpPr>
            <a:spLocks noGrp="1"/>
          </p:cNvSpPr>
          <p:nvPr>
            <p:ph type="body" sz="quarter" idx="15" hasCustomPrompt="1"/>
          </p:nvPr>
        </p:nvSpPr>
        <p:spPr>
          <a:xfrm>
            <a:off x="5101993" y="4005522"/>
            <a:ext cx="4681266" cy="911953"/>
          </a:xfrm>
        </p:spPr>
        <p:txBody>
          <a:bodyPr>
            <a:noAutofit/>
          </a:bodyPr>
          <a:lstStyle>
            <a:lvl1pPr marL="0" indent="0">
              <a:buNone/>
              <a:defRPr sz="26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29" name="Text Placeholder 9"/>
          <p:cNvSpPr>
            <a:spLocks noGrp="1"/>
          </p:cNvSpPr>
          <p:nvPr>
            <p:ph type="body" sz="quarter" idx="16" hasCustomPrompt="1"/>
          </p:nvPr>
        </p:nvSpPr>
        <p:spPr>
          <a:xfrm>
            <a:off x="5101993" y="5148928"/>
            <a:ext cx="4670080" cy="378753"/>
          </a:xfrm>
        </p:spPr>
        <p:txBody>
          <a:bodyPr>
            <a:no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Picture Placeholder 43"/>
          <p:cNvSpPr>
            <a:spLocks noGrp="1" noChangeAspect="1"/>
          </p:cNvSpPr>
          <p:nvPr>
            <p:ph type="pic" sz="quarter" idx="17" hasCustomPrompt="1"/>
          </p:nvPr>
        </p:nvSpPr>
        <p:spPr>
          <a:xfrm>
            <a:off x="2743222" y="3763125"/>
            <a:ext cx="2057400" cy="2057400"/>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l="22322" t="-2" r="56272" b="19843"/>
          <a:stretch/>
        </p:blipFill>
        <p:spPr>
          <a:xfrm>
            <a:off x="-1" y="3775198"/>
            <a:ext cx="2441852" cy="2057400"/>
          </a:xfrm>
          <a:prstGeom prst="rect">
            <a:avLst/>
          </a:prstGeom>
        </p:spPr>
      </p:pic>
      <p:pic>
        <p:nvPicPr>
          <p:cNvPr id="35" name="Picture 34"/>
          <p:cNvPicPr>
            <a:picLocks noChangeAspect="1"/>
          </p:cNvPicPr>
          <p:nvPr userDrawn="1"/>
        </p:nvPicPr>
        <p:blipFill rotWithShape="1">
          <a:blip r:embed="rId2" cstate="screen">
            <a:extLst>
              <a:ext uri="{28A0092B-C50C-407E-A947-70E740481C1C}">
                <a14:useLocalDpi xmlns:a14="http://schemas.microsoft.com/office/drawing/2010/main"/>
              </a:ext>
            </a:extLst>
          </a:blip>
          <a:srcRect t="-1" r="81557" b="20389"/>
          <a:stretch/>
        </p:blipFill>
        <p:spPr>
          <a:xfrm>
            <a:off x="10073799" y="3775198"/>
            <a:ext cx="2118201" cy="2057400"/>
          </a:xfrm>
          <a:prstGeom prst="rect">
            <a:avLst/>
          </a:prstGeom>
        </p:spPr>
      </p:pic>
    </p:spTree>
    <p:extLst>
      <p:ext uri="{BB962C8B-B14F-4D97-AF65-F5344CB8AC3E}">
        <p14:creationId xmlns:p14="http://schemas.microsoft.com/office/powerpoint/2010/main" val="206930289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2 Presenters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AE2717-A41B-6F41-B299-023F6214A3A8}"/>
              </a:ext>
            </a:extLst>
          </p:cNvPr>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20" name="Straight Connector 19">
            <a:extLst>
              <a:ext uri="{FF2B5EF4-FFF2-40B4-BE49-F238E27FC236}">
                <a16:creationId xmlns:a16="http://schemas.microsoft.com/office/drawing/2014/main" id="{3F7F89D1-D7BF-EC46-B4DA-3B9964AE5C6B}"/>
              </a:ext>
            </a:extLst>
          </p:cNvPr>
          <p:cNvCxnSpPr>
            <a:cxnSpLocks/>
          </p:cNvCxnSpPr>
          <p:nvPr userDrawn="1"/>
        </p:nvCxnSpPr>
        <p:spPr>
          <a:xfrm flipH="1">
            <a:off x="780834" y="4609801"/>
            <a:ext cx="3142365" cy="0"/>
          </a:xfrm>
          <a:prstGeom prst="line">
            <a:avLst/>
          </a:prstGeom>
          <a:noFill/>
          <a:ln w="6350" cap="flat" cmpd="sng" algn="ctr">
            <a:solidFill>
              <a:srgbClr val="FFFFFF">
                <a:lumMod val="75000"/>
              </a:srgbClr>
            </a:solidFill>
            <a:prstDash val="solid"/>
            <a:miter lim="800000"/>
          </a:ln>
          <a:effectLst/>
        </p:spPr>
      </p:cxnSp>
      <p:cxnSp>
        <p:nvCxnSpPr>
          <p:cNvPr id="21" name="Straight Connector 20">
            <a:extLst>
              <a:ext uri="{FF2B5EF4-FFF2-40B4-BE49-F238E27FC236}">
                <a16:creationId xmlns:a16="http://schemas.microsoft.com/office/drawing/2014/main" id="{AC3075EC-E1C4-FA43-9FDE-33E41F5DFD0B}"/>
              </a:ext>
            </a:extLst>
          </p:cNvPr>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9">
            <a:extLst>
              <a:ext uri="{FF2B5EF4-FFF2-40B4-BE49-F238E27FC236}">
                <a16:creationId xmlns:a16="http://schemas.microsoft.com/office/drawing/2014/main" id="{FC344212-353A-2845-A56E-F0CCD0840B67}"/>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D9D9D9"/>
                </a:solidFill>
                <a:latin typeface="Arial" panose="020B0604020202020204" pitchFamily="34" charset="0"/>
                <a:cs typeface="Arial" panose="020B0604020202020204" pitchFamily="34" charset="0"/>
              </a:rPr>
              <a:t>© 2024 HUB International Limited.</a:t>
            </a:r>
          </a:p>
        </p:txBody>
      </p:sp>
      <p:sp>
        <p:nvSpPr>
          <p:cNvPr id="23" name="Slide Number Placeholder 10">
            <a:extLst>
              <a:ext uri="{FF2B5EF4-FFF2-40B4-BE49-F238E27FC236}">
                <a16:creationId xmlns:a16="http://schemas.microsoft.com/office/drawing/2014/main" id="{DD8E1BA4-2D8C-3D47-83FB-58D4845A32B6}"/>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
        <p:nvSpPr>
          <p:cNvPr id="24" name="Text Placeholder 7">
            <a:extLst>
              <a:ext uri="{FF2B5EF4-FFF2-40B4-BE49-F238E27FC236}">
                <a16:creationId xmlns:a16="http://schemas.microsoft.com/office/drawing/2014/main" id="{AE05CFF4-3962-6D40-BA09-5BCDF141F7C7}"/>
              </a:ext>
            </a:extLst>
          </p:cNvPr>
          <p:cNvSpPr>
            <a:spLocks noGrp="1"/>
          </p:cNvSpPr>
          <p:nvPr>
            <p:ph type="body" sz="quarter" idx="12" hasCustomPrompt="1"/>
          </p:nvPr>
        </p:nvSpPr>
        <p:spPr>
          <a:xfrm>
            <a:off x="769259" y="3613631"/>
            <a:ext cx="3165514" cy="839232"/>
          </a:xfrm>
        </p:spPr>
        <p:txBody>
          <a:bodyPr anchor="b" anchorCtr="0">
            <a:noAutofit/>
          </a:bodyPr>
          <a:lstStyle>
            <a:lvl1pPr marL="0" indent="0" algn="ctr">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25" name="Text Placeholder 9">
            <a:extLst>
              <a:ext uri="{FF2B5EF4-FFF2-40B4-BE49-F238E27FC236}">
                <a16:creationId xmlns:a16="http://schemas.microsoft.com/office/drawing/2014/main" id="{24BAF7A9-E585-7749-92F6-EF30CF4E1160}"/>
              </a:ext>
            </a:extLst>
          </p:cNvPr>
          <p:cNvSpPr>
            <a:spLocks noGrp="1"/>
          </p:cNvSpPr>
          <p:nvPr>
            <p:ph type="body" sz="quarter" idx="13" hasCustomPrompt="1"/>
          </p:nvPr>
        </p:nvSpPr>
        <p:spPr>
          <a:xfrm>
            <a:off x="778337" y="4757036"/>
            <a:ext cx="3147358" cy="389078"/>
          </a:xfrm>
        </p:spPr>
        <p:txBody>
          <a:bodyPr anchor="t" anchorCtr="0">
            <a:noAutofit/>
          </a:bodyPr>
          <a:lstStyle>
            <a:lvl1pPr marL="0" indent="0" algn="ctr">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Picture Placeholder 43">
            <a:extLst>
              <a:ext uri="{FF2B5EF4-FFF2-40B4-BE49-F238E27FC236}">
                <a16:creationId xmlns:a16="http://schemas.microsoft.com/office/drawing/2014/main" id="{408C418F-3693-1B41-AEE8-06B9A0EB2970}"/>
              </a:ext>
            </a:extLst>
          </p:cNvPr>
          <p:cNvSpPr>
            <a:spLocks noGrp="1" noChangeAspect="1"/>
          </p:cNvSpPr>
          <p:nvPr>
            <p:ph type="pic" sz="quarter" idx="14" hasCustomPrompt="1"/>
          </p:nvPr>
        </p:nvSpPr>
        <p:spPr>
          <a:xfrm>
            <a:off x="1405347" y="1276646"/>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38" name="Picture 37">
            <a:extLst>
              <a:ext uri="{FF2B5EF4-FFF2-40B4-BE49-F238E27FC236}">
                <a16:creationId xmlns:a16="http://schemas.microsoft.com/office/drawing/2014/main" id="{93123336-1E13-8745-8781-3D71A0D34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9" t="50001" r="-548" b="27605"/>
          <a:stretch/>
        </p:blipFill>
        <p:spPr>
          <a:xfrm>
            <a:off x="285751" y="0"/>
            <a:ext cx="11639550" cy="578734"/>
          </a:xfrm>
          <a:prstGeom prst="rect">
            <a:avLst/>
          </a:prstGeom>
        </p:spPr>
      </p:pic>
      <p:cxnSp>
        <p:nvCxnSpPr>
          <p:cNvPr id="27" name="Straight Connector 26">
            <a:extLst>
              <a:ext uri="{FF2B5EF4-FFF2-40B4-BE49-F238E27FC236}">
                <a16:creationId xmlns:a16="http://schemas.microsoft.com/office/drawing/2014/main" id="{D063EE53-662C-8347-9DFA-AF73E419E19F}"/>
              </a:ext>
            </a:extLst>
          </p:cNvPr>
          <p:cNvCxnSpPr>
            <a:cxnSpLocks/>
          </p:cNvCxnSpPr>
          <p:nvPr userDrawn="1"/>
        </p:nvCxnSpPr>
        <p:spPr>
          <a:xfrm flipH="1">
            <a:off x="4583575" y="4609801"/>
            <a:ext cx="3142365" cy="0"/>
          </a:xfrm>
          <a:prstGeom prst="line">
            <a:avLst/>
          </a:prstGeom>
          <a:noFill/>
          <a:ln w="6350" cap="flat" cmpd="sng" algn="ctr">
            <a:solidFill>
              <a:srgbClr val="FFFFFF">
                <a:lumMod val="75000"/>
              </a:srgbClr>
            </a:solidFill>
            <a:prstDash val="solid"/>
            <a:miter lim="800000"/>
          </a:ln>
          <a:effectLst/>
        </p:spPr>
      </p:cxnSp>
      <p:sp>
        <p:nvSpPr>
          <p:cNvPr id="28" name="Text Placeholder 7">
            <a:extLst>
              <a:ext uri="{FF2B5EF4-FFF2-40B4-BE49-F238E27FC236}">
                <a16:creationId xmlns:a16="http://schemas.microsoft.com/office/drawing/2014/main" id="{3AAAA41F-A821-754F-AF70-165146340452}"/>
              </a:ext>
            </a:extLst>
          </p:cNvPr>
          <p:cNvSpPr>
            <a:spLocks noGrp="1"/>
          </p:cNvSpPr>
          <p:nvPr>
            <p:ph type="body" sz="quarter" idx="21" hasCustomPrompt="1"/>
          </p:nvPr>
        </p:nvSpPr>
        <p:spPr>
          <a:xfrm>
            <a:off x="4572000" y="3613631"/>
            <a:ext cx="3165514" cy="839232"/>
          </a:xfrm>
        </p:spPr>
        <p:txBody>
          <a:bodyPr anchor="b" anchorCtr="0">
            <a:noAutofit/>
          </a:bodyPr>
          <a:lstStyle>
            <a:lvl1pPr marL="0" indent="0" algn="ctr">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29" name="Text Placeholder 9">
            <a:extLst>
              <a:ext uri="{FF2B5EF4-FFF2-40B4-BE49-F238E27FC236}">
                <a16:creationId xmlns:a16="http://schemas.microsoft.com/office/drawing/2014/main" id="{8B5E5906-E5BA-A646-8713-2A07EC2B8186}"/>
              </a:ext>
            </a:extLst>
          </p:cNvPr>
          <p:cNvSpPr>
            <a:spLocks noGrp="1"/>
          </p:cNvSpPr>
          <p:nvPr>
            <p:ph type="body" sz="quarter" idx="22" hasCustomPrompt="1"/>
          </p:nvPr>
        </p:nvSpPr>
        <p:spPr>
          <a:xfrm>
            <a:off x="4581078" y="4757036"/>
            <a:ext cx="3147358" cy="389078"/>
          </a:xfrm>
        </p:spPr>
        <p:txBody>
          <a:bodyPr anchor="t" anchorCtr="0">
            <a:noAutofit/>
          </a:bodyPr>
          <a:lstStyle>
            <a:lvl1pPr marL="0" indent="0" algn="ctr">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0" name="Picture Placeholder 43">
            <a:extLst>
              <a:ext uri="{FF2B5EF4-FFF2-40B4-BE49-F238E27FC236}">
                <a16:creationId xmlns:a16="http://schemas.microsoft.com/office/drawing/2014/main" id="{98AE20BA-2373-CF42-968A-171F2833967A}"/>
              </a:ext>
            </a:extLst>
          </p:cNvPr>
          <p:cNvSpPr>
            <a:spLocks noGrp="1" noChangeAspect="1"/>
          </p:cNvSpPr>
          <p:nvPr>
            <p:ph type="pic" sz="quarter" idx="23" hasCustomPrompt="1"/>
          </p:nvPr>
        </p:nvSpPr>
        <p:spPr>
          <a:xfrm>
            <a:off x="5208088" y="1276646"/>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32" name="Straight Connector 31">
            <a:extLst>
              <a:ext uri="{FF2B5EF4-FFF2-40B4-BE49-F238E27FC236}">
                <a16:creationId xmlns:a16="http://schemas.microsoft.com/office/drawing/2014/main" id="{81C6B96D-36D3-8143-B20B-AA875181CDA9}"/>
              </a:ext>
            </a:extLst>
          </p:cNvPr>
          <p:cNvCxnSpPr>
            <a:cxnSpLocks/>
          </p:cNvCxnSpPr>
          <p:nvPr userDrawn="1"/>
        </p:nvCxnSpPr>
        <p:spPr>
          <a:xfrm flipH="1">
            <a:off x="8308297" y="4609801"/>
            <a:ext cx="3142365" cy="0"/>
          </a:xfrm>
          <a:prstGeom prst="line">
            <a:avLst/>
          </a:prstGeom>
          <a:noFill/>
          <a:ln w="6350" cap="flat" cmpd="sng" algn="ctr">
            <a:solidFill>
              <a:srgbClr val="FFFFFF">
                <a:lumMod val="75000"/>
              </a:srgbClr>
            </a:solidFill>
            <a:prstDash val="solid"/>
            <a:miter lim="800000"/>
          </a:ln>
          <a:effectLst/>
        </p:spPr>
      </p:cxnSp>
      <p:sp>
        <p:nvSpPr>
          <p:cNvPr id="33" name="Text Placeholder 7">
            <a:extLst>
              <a:ext uri="{FF2B5EF4-FFF2-40B4-BE49-F238E27FC236}">
                <a16:creationId xmlns:a16="http://schemas.microsoft.com/office/drawing/2014/main" id="{F31A5294-6F4B-AA44-8369-4A93C6FAE0EF}"/>
              </a:ext>
            </a:extLst>
          </p:cNvPr>
          <p:cNvSpPr>
            <a:spLocks noGrp="1"/>
          </p:cNvSpPr>
          <p:nvPr>
            <p:ph type="body" sz="quarter" idx="24" hasCustomPrompt="1"/>
          </p:nvPr>
        </p:nvSpPr>
        <p:spPr>
          <a:xfrm>
            <a:off x="8296722" y="3613631"/>
            <a:ext cx="3165514" cy="839232"/>
          </a:xfrm>
        </p:spPr>
        <p:txBody>
          <a:bodyPr anchor="b" anchorCtr="0">
            <a:noAutofit/>
          </a:bodyPr>
          <a:lstStyle>
            <a:lvl1pPr marL="0" indent="0" algn="ctr">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35" name="Text Placeholder 9">
            <a:extLst>
              <a:ext uri="{FF2B5EF4-FFF2-40B4-BE49-F238E27FC236}">
                <a16:creationId xmlns:a16="http://schemas.microsoft.com/office/drawing/2014/main" id="{AD4D06D6-48F7-FD48-B2DF-25BA58DABA55}"/>
              </a:ext>
            </a:extLst>
          </p:cNvPr>
          <p:cNvSpPr>
            <a:spLocks noGrp="1"/>
          </p:cNvSpPr>
          <p:nvPr>
            <p:ph type="body" sz="quarter" idx="25" hasCustomPrompt="1"/>
          </p:nvPr>
        </p:nvSpPr>
        <p:spPr>
          <a:xfrm>
            <a:off x="8305800" y="4757036"/>
            <a:ext cx="3147358" cy="389078"/>
          </a:xfrm>
        </p:spPr>
        <p:txBody>
          <a:bodyPr anchor="t" anchorCtr="0">
            <a:noAutofit/>
          </a:bodyPr>
          <a:lstStyle>
            <a:lvl1pPr marL="0" indent="0" algn="ctr">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Picture Placeholder 43">
            <a:extLst>
              <a:ext uri="{FF2B5EF4-FFF2-40B4-BE49-F238E27FC236}">
                <a16:creationId xmlns:a16="http://schemas.microsoft.com/office/drawing/2014/main" id="{BFBE60C2-93AC-E949-B0D6-C0F506ADA999}"/>
              </a:ext>
            </a:extLst>
          </p:cNvPr>
          <p:cNvSpPr>
            <a:spLocks noGrp="1" noChangeAspect="1"/>
          </p:cNvSpPr>
          <p:nvPr>
            <p:ph type="pic" sz="quarter" idx="26" hasCustomPrompt="1"/>
          </p:nvPr>
        </p:nvSpPr>
        <p:spPr>
          <a:xfrm>
            <a:off x="8932810" y="1276646"/>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131938139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2 Presenters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AE2717-A41B-6F41-B299-023F6214A3A8}"/>
              </a:ext>
            </a:extLst>
          </p:cNvPr>
          <p:cNvSpPr/>
          <p:nvPr userDrawn="1"/>
        </p:nvSpPr>
        <p:spPr>
          <a:xfrm>
            <a:off x="0" y="0"/>
            <a:ext cx="12192000" cy="6858000"/>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20" name="Straight Connector 19">
            <a:extLst>
              <a:ext uri="{FF2B5EF4-FFF2-40B4-BE49-F238E27FC236}">
                <a16:creationId xmlns:a16="http://schemas.microsoft.com/office/drawing/2014/main" id="{3F7F89D1-D7BF-EC46-B4DA-3B9964AE5C6B}"/>
              </a:ext>
            </a:extLst>
          </p:cNvPr>
          <p:cNvCxnSpPr>
            <a:cxnSpLocks/>
          </p:cNvCxnSpPr>
          <p:nvPr userDrawn="1"/>
        </p:nvCxnSpPr>
        <p:spPr>
          <a:xfrm flipH="1">
            <a:off x="2679701" y="2372787"/>
            <a:ext cx="3142365" cy="0"/>
          </a:xfrm>
          <a:prstGeom prst="line">
            <a:avLst/>
          </a:prstGeom>
          <a:noFill/>
          <a:ln w="6350" cap="flat" cmpd="sng" algn="ctr">
            <a:solidFill>
              <a:srgbClr val="FFFFFF">
                <a:lumMod val="75000"/>
              </a:srgbClr>
            </a:solidFill>
            <a:prstDash val="solid"/>
            <a:miter lim="800000"/>
          </a:ln>
          <a:effectLst/>
        </p:spPr>
      </p:cxnSp>
      <p:cxnSp>
        <p:nvCxnSpPr>
          <p:cNvPr id="21" name="Straight Connector 20">
            <a:extLst>
              <a:ext uri="{FF2B5EF4-FFF2-40B4-BE49-F238E27FC236}">
                <a16:creationId xmlns:a16="http://schemas.microsoft.com/office/drawing/2014/main" id="{AC3075EC-E1C4-FA43-9FDE-33E41F5DFD0B}"/>
              </a:ext>
            </a:extLst>
          </p:cNvPr>
          <p:cNvCxnSpPr/>
          <p:nvPr userDrawn="1"/>
        </p:nvCxnSpPr>
        <p:spPr>
          <a:xfrm>
            <a:off x="1062711" y="6352523"/>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9">
            <a:extLst>
              <a:ext uri="{FF2B5EF4-FFF2-40B4-BE49-F238E27FC236}">
                <a16:creationId xmlns:a16="http://schemas.microsoft.com/office/drawing/2014/main" id="{FC344212-353A-2845-A56E-F0CCD0840B67}"/>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D9D9D9"/>
                </a:solidFill>
                <a:latin typeface="Arial" panose="020B0604020202020204" pitchFamily="34" charset="0"/>
                <a:cs typeface="Arial" panose="020B0604020202020204" pitchFamily="34" charset="0"/>
              </a:rPr>
              <a:t>© 2024 HUB International Limited.</a:t>
            </a:r>
          </a:p>
        </p:txBody>
      </p:sp>
      <p:sp>
        <p:nvSpPr>
          <p:cNvPr id="23" name="Slide Number Placeholder 10">
            <a:extLst>
              <a:ext uri="{FF2B5EF4-FFF2-40B4-BE49-F238E27FC236}">
                <a16:creationId xmlns:a16="http://schemas.microsoft.com/office/drawing/2014/main" id="{DD8E1BA4-2D8C-3D47-83FB-58D4845A32B6}"/>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chemeClr val="bg1"/>
                </a:solidFill>
                <a:latin typeface="Arial" panose="020B0604020202020204" pitchFamily="34" charset="0"/>
                <a:cs typeface="Arial" panose="020B0604020202020204" pitchFamily="34" charset="0"/>
              </a:rPr>
              <a:pPr/>
              <a:t>‹#›</a:t>
            </a:fld>
            <a:endParaRPr lang="en-US" sz="800">
              <a:solidFill>
                <a:schemeClr val="bg1"/>
              </a:solidFill>
              <a:latin typeface="Arial" panose="020B0604020202020204" pitchFamily="34" charset="0"/>
              <a:cs typeface="Arial" panose="020B0604020202020204" pitchFamily="34" charset="0"/>
            </a:endParaRPr>
          </a:p>
        </p:txBody>
      </p:sp>
      <p:sp>
        <p:nvSpPr>
          <p:cNvPr id="24" name="Text Placeholder 7">
            <a:extLst>
              <a:ext uri="{FF2B5EF4-FFF2-40B4-BE49-F238E27FC236}">
                <a16:creationId xmlns:a16="http://schemas.microsoft.com/office/drawing/2014/main" id="{AE05CFF4-3962-6D40-BA09-5BCDF141F7C7}"/>
              </a:ext>
            </a:extLst>
          </p:cNvPr>
          <p:cNvSpPr>
            <a:spLocks noGrp="1"/>
          </p:cNvSpPr>
          <p:nvPr>
            <p:ph type="body" sz="quarter" idx="12" hasCustomPrompt="1"/>
          </p:nvPr>
        </p:nvSpPr>
        <p:spPr>
          <a:xfrm>
            <a:off x="2679701" y="1376617"/>
            <a:ext cx="3165514" cy="839232"/>
          </a:xfrm>
        </p:spPr>
        <p:txBody>
          <a:bodyPr anchor="b" anchorCtr="0">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25" name="Text Placeholder 9">
            <a:extLst>
              <a:ext uri="{FF2B5EF4-FFF2-40B4-BE49-F238E27FC236}">
                <a16:creationId xmlns:a16="http://schemas.microsoft.com/office/drawing/2014/main" id="{24BAF7A9-E585-7749-92F6-EF30CF4E1160}"/>
              </a:ext>
            </a:extLst>
          </p:cNvPr>
          <p:cNvSpPr>
            <a:spLocks noGrp="1"/>
          </p:cNvSpPr>
          <p:nvPr>
            <p:ph type="body" sz="quarter" idx="13" hasCustomPrompt="1"/>
          </p:nvPr>
        </p:nvSpPr>
        <p:spPr>
          <a:xfrm>
            <a:off x="2679701" y="2520022"/>
            <a:ext cx="3147358" cy="389078"/>
          </a:xfrm>
        </p:spPr>
        <p:txBody>
          <a:bodyPr anchor="t" anchorCtr="0">
            <a:no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6" name="Picture Placeholder 43">
            <a:extLst>
              <a:ext uri="{FF2B5EF4-FFF2-40B4-BE49-F238E27FC236}">
                <a16:creationId xmlns:a16="http://schemas.microsoft.com/office/drawing/2014/main" id="{408C418F-3693-1B41-AEE8-06B9A0EB2970}"/>
              </a:ext>
            </a:extLst>
          </p:cNvPr>
          <p:cNvSpPr>
            <a:spLocks noGrp="1" noChangeAspect="1"/>
          </p:cNvSpPr>
          <p:nvPr>
            <p:ph type="pic" sz="quarter" idx="14" hasCustomPrompt="1"/>
          </p:nvPr>
        </p:nvSpPr>
        <p:spPr>
          <a:xfrm>
            <a:off x="536886" y="1276646"/>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31" name="Straight Connector 30">
            <a:extLst>
              <a:ext uri="{FF2B5EF4-FFF2-40B4-BE49-F238E27FC236}">
                <a16:creationId xmlns:a16="http://schemas.microsoft.com/office/drawing/2014/main" id="{36FFFC15-5AF7-B140-8F33-960230717033}"/>
              </a:ext>
            </a:extLst>
          </p:cNvPr>
          <p:cNvCxnSpPr>
            <a:cxnSpLocks/>
          </p:cNvCxnSpPr>
          <p:nvPr userDrawn="1"/>
        </p:nvCxnSpPr>
        <p:spPr>
          <a:xfrm flipH="1">
            <a:off x="2679701" y="4862793"/>
            <a:ext cx="3107641" cy="0"/>
          </a:xfrm>
          <a:prstGeom prst="line">
            <a:avLst/>
          </a:prstGeom>
          <a:noFill/>
          <a:ln w="6350" cap="flat" cmpd="sng" algn="ctr">
            <a:solidFill>
              <a:srgbClr val="FFFFFF">
                <a:lumMod val="75000"/>
              </a:srgbClr>
            </a:solidFill>
            <a:prstDash val="solid"/>
            <a:miter lim="800000"/>
          </a:ln>
          <a:effectLst/>
        </p:spPr>
      </p:cxnSp>
      <p:sp>
        <p:nvSpPr>
          <p:cNvPr id="34" name="Text Placeholder 7">
            <a:extLst>
              <a:ext uri="{FF2B5EF4-FFF2-40B4-BE49-F238E27FC236}">
                <a16:creationId xmlns:a16="http://schemas.microsoft.com/office/drawing/2014/main" id="{A34CAC7E-3A16-1549-89B3-26B0DFC128F2}"/>
              </a:ext>
            </a:extLst>
          </p:cNvPr>
          <p:cNvSpPr>
            <a:spLocks noGrp="1"/>
          </p:cNvSpPr>
          <p:nvPr>
            <p:ph type="body" sz="quarter" idx="15" hasCustomPrompt="1"/>
          </p:nvPr>
        </p:nvSpPr>
        <p:spPr>
          <a:xfrm>
            <a:off x="2679701" y="3866623"/>
            <a:ext cx="3103879" cy="839232"/>
          </a:xfrm>
        </p:spPr>
        <p:txBody>
          <a:bodyPr anchor="b" anchorCtr="0">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36" name="Text Placeholder 9">
            <a:extLst>
              <a:ext uri="{FF2B5EF4-FFF2-40B4-BE49-F238E27FC236}">
                <a16:creationId xmlns:a16="http://schemas.microsoft.com/office/drawing/2014/main" id="{AB94987A-9E51-EF48-8CE1-30A01927FBDB}"/>
              </a:ext>
            </a:extLst>
          </p:cNvPr>
          <p:cNvSpPr>
            <a:spLocks noGrp="1"/>
          </p:cNvSpPr>
          <p:nvPr>
            <p:ph type="body" sz="quarter" idx="16" hasCustomPrompt="1"/>
          </p:nvPr>
        </p:nvSpPr>
        <p:spPr>
          <a:xfrm>
            <a:off x="2679701" y="5010029"/>
            <a:ext cx="3130790" cy="337472"/>
          </a:xfrm>
        </p:spPr>
        <p:txBody>
          <a:bodyPr anchor="t" anchorCtr="0">
            <a:no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Picture Placeholder 43">
            <a:extLst>
              <a:ext uri="{FF2B5EF4-FFF2-40B4-BE49-F238E27FC236}">
                <a16:creationId xmlns:a16="http://schemas.microsoft.com/office/drawing/2014/main" id="{ACF34114-1C78-B048-9518-D02B16469F51}"/>
              </a:ext>
            </a:extLst>
          </p:cNvPr>
          <p:cNvSpPr>
            <a:spLocks noGrp="1" noChangeAspect="1"/>
          </p:cNvSpPr>
          <p:nvPr>
            <p:ph type="pic" sz="quarter" idx="17" hasCustomPrompt="1"/>
          </p:nvPr>
        </p:nvSpPr>
        <p:spPr>
          <a:xfrm>
            <a:off x="536886" y="3763125"/>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pic>
        <p:nvPicPr>
          <p:cNvPr id="38" name="Picture 37">
            <a:extLst>
              <a:ext uri="{FF2B5EF4-FFF2-40B4-BE49-F238E27FC236}">
                <a16:creationId xmlns:a16="http://schemas.microsoft.com/office/drawing/2014/main" id="{93123336-1E13-8745-8781-3D71A0D34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9" t="50001" r="-548" b="27605"/>
          <a:stretch/>
        </p:blipFill>
        <p:spPr>
          <a:xfrm>
            <a:off x="285751" y="0"/>
            <a:ext cx="11639550" cy="578734"/>
          </a:xfrm>
          <a:prstGeom prst="rect">
            <a:avLst/>
          </a:prstGeom>
        </p:spPr>
      </p:pic>
      <p:cxnSp>
        <p:nvCxnSpPr>
          <p:cNvPr id="39" name="Straight Connector 38">
            <a:extLst>
              <a:ext uri="{FF2B5EF4-FFF2-40B4-BE49-F238E27FC236}">
                <a16:creationId xmlns:a16="http://schemas.microsoft.com/office/drawing/2014/main" id="{10E7F5AE-8BE9-9841-B877-7F6268FD5A3C}"/>
              </a:ext>
            </a:extLst>
          </p:cNvPr>
          <p:cNvCxnSpPr>
            <a:cxnSpLocks/>
          </p:cNvCxnSpPr>
          <p:nvPr userDrawn="1"/>
        </p:nvCxnSpPr>
        <p:spPr>
          <a:xfrm flipH="1">
            <a:off x="8382000" y="2372787"/>
            <a:ext cx="3142365" cy="0"/>
          </a:xfrm>
          <a:prstGeom prst="line">
            <a:avLst/>
          </a:prstGeom>
          <a:noFill/>
          <a:ln w="6350" cap="flat" cmpd="sng" algn="ctr">
            <a:solidFill>
              <a:srgbClr val="FFFFFF">
                <a:lumMod val="75000"/>
              </a:srgbClr>
            </a:solidFill>
            <a:prstDash val="solid"/>
            <a:miter lim="800000"/>
          </a:ln>
          <a:effectLst/>
        </p:spPr>
      </p:cxnSp>
      <p:sp>
        <p:nvSpPr>
          <p:cNvPr id="40" name="Text Placeholder 7">
            <a:extLst>
              <a:ext uri="{FF2B5EF4-FFF2-40B4-BE49-F238E27FC236}">
                <a16:creationId xmlns:a16="http://schemas.microsoft.com/office/drawing/2014/main" id="{0F1202A5-DC0D-F24C-BFAD-819288DD34A3}"/>
              </a:ext>
            </a:extLst>
          </p:cNvPr>
          <p:cNvSpPr>
            <a:spLocks noGrp="1"/>
          </p:cNvSpPr>
          <p:nvPr>
            <p:ph type="body" sz="quarter" idx="18" hasCustomPrompt="1"/>
          </p:nvPr>
        </p:nvSpPr>
        <p:spPr>
          <a:xfrm>
            <a:off x="8382000" y="1376617"/>
            <a:ext cx="3165514" cy="839232"/>
          </a:xfrm>
        </p:spPr>
        <p:txBody>
          <a:bodyPr anchor="b" anchorCtr="0">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2" name="Text Placeholder 9">
            <a:extLst>
              <a:ext uri="{FF2B5EF4-FFF2-40B4-BE49-F238E27FC236}">
                <a16:creationId xmlns:a16="http://schemas.microsoft.com/office/drawing/2014/main" id="{3414C28D-1230-6C4C-9E9F-0D4484C6CB82}"/>
              </a:ext>
            </a:extLst>
          </p:cNvPr>
          <p:cNvSpPr>
            <a:spLocks noGrp="1"/>
          </p:cNvSpPr>
          <p:nvPr>
            <p:ph type="body" sz="quarter" idx="19" hasCustomPrompt="1"/>
          </p:nvPr>
        </p:nvSpPr>
        <p:spPr>
          <a:xfrm>
            <a:off x="8382000" y="2520022"/>
            <a:ext cx="3147358" cy="389078"/>
          </a:xfrm>
        </p:spPr>
        <p:txBody>
          <a:bodyPr anchor="t" anchorCtr="0">
            <a:no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3" name="Picture Placeholder 43">
            <a:extLst>
              <a:ext uri="{FF2B5EF4-FFF2-40B4-BE49-F238E27FC236}">
                <a16:creationId xmlns:a16="http://schemas.microsoft.com/office/drawing/2014/main" id="{8C934271-20AF-9947-9E6E-35FE1E7F8C1E}"/>
              </a:ext>
            </a:extLst>
          </p:cNvPr>
          <p:cNvSpPr>
            <a:spLocks noGrp="1" noChangeAspect="1"/>
          </p:cNvSpPr>
          <p:nvPr>
            <p:ph type="pic" sz="quarter" idx="20" hasCustomPrompt="1"/>
          </p:nvPr>
        </p:nvSpPr>
        <p:spPr>
          <a:xfrm>
            <a:off x="6239185" y="1276646"/>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cxnSp>
        <p:nvCxnSpPr>
          <p:cNvPr id="45" name="Straight Connector 44">
            <a:extLst>
              <a:ext uri="{FF2B5EF4-FFF2-40B4-BE49-F238E27FC236}">
                <a16:creationId xmlns:a16="http://schemas.microsoft.com/office/drawing/2014/main" id="{24E2C20C-67AF-C34F-AAA2-D37F46B758F7}"/>
              </a:ext>
            </a:extLst>
          </p:cNvPr>
          <p:cNvCxnSpPr>
            <a:cxnSpLocks/>
          </p:cNvCxnSpPr>
          <p:nvPr userDrawn="1"/>
        </p:nvCxnSpPr>
        <p:spPr>
          <a:xfrm flipH="1">
            <a:off x="8382000" y="4862793"/>
            <a:ext cx="3107641" cy="0"/>
          </a:xfrm>
          <a:prstGeom prst="line">
            <a:avLst/>
          </a:prstGeom>
          <a:noFill/>
          <a:ln w="6350" cap="flat" cmpd="sng" algn="ctr">
            <a:solidFill>
              <a:srgbClr val="FFFFFF">
                <a:lumMod val="75000"/>
              </a:srgbClr>
            </a:solidFill>
            <a:prstDash val="solid"/>
            <a:miter lim="800000"/>
          </a:ln>
          <a:effectLst/>
        </p:spPr>
      </p:cxnSp>
      <p:sp>
        <p:nvSpPr>
          <p:cNvPr id="46" name="Text Placeholder 7">
            <a:extLst>
              <a:ext uri="{FF2B5EF4-FFF2-40B4-BE49-F238E27FC236}">
                <a16:creationId xmlns:a16="http://schemas.microsoft.com/office/drawing/2014/main" id="{F2A980C4-C550-5247-9E1A-9BD3D4564D2E}"/>
              </a:ext>
            </a:extLst>
          </p:cNvPr>
          <p:cNvSpPr>
            <a:spLocks noGrp="1"/>
          </p:cNvSpPr>
          <p:nvPr>
            <p:ph type="body" sz="quarter" idx="21" hasCustomPrompt="1"/>
          </p:nvPr>
        </p:nvSpPr>
        <p:spPr>
          <a:xfrm>
            <a:off x="8382000" y="3866623"/>
            <a:ext cx="3103879" cy="839232"/>
          </a:xfrm>
        </p:spPr>
        <p:txBody>
          <a:bodyPr anchor="b" anchorCtr="0">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7" name="Text Placeholder 9">
            <a:extLst>
              <a:ext uri="{FF2B5EF4-FFF2-40B4-BE49-F238E27FC236}">
                <a16:creationId xmlns:a16="http://schemas.microsoft.com/office/drawing/2014/main" id="{A0BD14B5-6C9C-2A47-8261-ABE734525CDA}"/>
              </a:ext>
            </a:extLst>
          </p:cNvPr>
          <p:cNvSpPr>
            <a:spLocks noGrp="1"/>
          </p:cNvSpPr>
          <p:nvPr>
            <p:ph type="body" sz="quarter" idx="22" hasCustomPrompt="1"/>
          </p:nvPr>
        </p:nvSpPr>
        <p:spPr>
          <a:xfrm>
            <a:off x="8382000" y="5010029"/>
            <a:ext cx="3130790" cy="337472"/>
          </a:xfrm>
        </p:spPr>
        <p:txBody>
          <a:bodyPr anchor="t" anchorCtr="0">
            <a:noAutofit/>
          </a:bodyPr>
          <a:lstStyle>
            <a:lvl1pPr marL="0" indent="0">
              <a:buNone/>
              <a:defRPr sz="12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8" name="Picture Placeholder 43">
            <a:extLst>
              <a:ext uri="{FF2B5EF4-FFF2-40B4-BE49-F238E27FC236}">
                <a16:creationId xmlns:a16="http://schemas.microsoft.com/office/drawing/2014/main" id="{DB839B8B-9060-3A41-8789-DC8608999E51}"/>
              </a:ext>
            </a:extLst>
          </p:cNvPr>
          <p:cNvSpPr>
            <a:spLocks noGrp="1" noChangeAspect="1"/>
          </p:cNvSpPr>
          <p:nvPr>
            <p:ph type="pic" sz="quarter" idx="23" hasCustomPrompt="1"/>
          </p:nvPr>
        </p:nvSpPr>
        <p:spPr>
          <a:xfrm>
            <a:off x="6239185" y="3763125"/>
            <a:ext cx="1893339" cy="1893339"/>
          </a:xfrm>
          <a:prstGeom prst="ellipse">
            <a:avLst/>
          </a:prstGeom>
          <a:noFill/>
          <a:ln>
            <a:noFill/>
          </a:ln>
        </p:spPr>
        <p:txBody>
          <a:bodyPr>
            <a:normAutofit/>
          </a:bodyPr>
          <a:lstStyle>
            <a:lvl1pPr marL="0" indent="0" algn="ctr">
              <a:buNone/>
              <a:defRPr sz="1200">
                <a:solidFill>
                  <a:schemeClr val="bg1"/>
                </a:solidFill>
              </a:defRPr>
            </a:lvl1pPr>
          </a:lstStyle>
          <a:p>
            <a:r>
              <a:rPr lang="en-US"/>
              <a:t>Insert presenter picture here</a:t>
            </a:r>
          </a:p>
        </p:txBody>
      </p:sp>
    </p:spTree>
    <p:extLst>
      <p:ext uri="{BB962C8B-B14F-4D97-AF65-F5344CB8AC3E}">
        <p14:creationId xmlns:p14="http://schemas.microsoft.com/office/powerpoint/2010/main" val="349490735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9" name="Rectangle 48"/>
          <p:cNvSpPr/>
          <p:nvPr userDrawn="1"/>
        </p:nvSpPr>
        <p:spPr>
          <a:xfrm>
            <a:off x="0" y="0"/>
            <a:ext cx="12192000"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50" name="Picture 4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46196" y="-1"/>
            <a:ext cx="4845804" cy="6858001"/>
          </a:xfrm>
          <a:prstGeom prst="rect">
            <a:avLst/>
          </a:prstGeom>
        </p:spPr>
      </p:pic>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7" name="Footer Placeholder 9"/>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8D8D94"/>
                </a:solidFill>
                <a:latin typeface="Arial" panose="020B0604020202020204" pitchFamily="34" charset="0"/>
                <a:cs typeface="Arial" panose="020B0604020202020204" pitchFamily="34" charset="0"/>
              </a:rPr>
              <a:t>© 2024 HUB International Limited.</a:t>
            </a:r>
          </a:p>
        </p:txBody>
      </p:sp>
      <p:sp>
        <p:nvSpPr>
          <p:cNvPr id="18" name="Slide Number Placeholder 10"/>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chemeClr val="tx1"/>
                </a:solidFill>
                <a:latin typeface="Arial" panose="020B0604020202020204" pitchFamily="34" charset="0"/>
                <a:cs typeface="Arial" panose="020B0604020202020204" pitchFamily="34" charset="0"/>
              </a:rPr>
              <a:pPr/>
              <a:t>‹#›</a:t>
            </a:fld>
            <a:endParaRPr lang="en-US" sz="800" b="1" i="0">
              <a:solidFill>
                <a:schemeClr val="tx1"/>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hasCustomPrompt="1"/>
          </p:nvPr>
        </p:nvSpPr>
        <p:spPr>
          <a:xfrm>
            <a:off x="702000" y="858893"/>
            <a:ext cx="5393999" cy="1164727"/>
          </a:xfrm>
        </p:spPr>
        <p:txBody>
          <a:bodyPr>
            <a:noAutofit/>
          </a:bodyPr>
          <a:lstStyle>
            <a:lvl1pPr marL="0" indent="0">
              <a:buNone/>
              <a:defRPr sz="6000" b="1" i="0">
                <a:solidFill>
                  <a:srgbClr val="263746"/>
                </a:solidFill>
                <a:latin typeface="Arial" panose="020B0604020202020204" pitchFamily="34" charset="0"/>
                <a:cs typeface="Arial" panose="020B0604020202020204" pitchFamily="34" charset="0"/>
              </a:defRPr>
            </a:lvl1pPr>
          </a:lstStyle>
          <a:p>
            <a:pPr lvl="0"/>
            <a:r>
              <a:rPr lang="en-US"/>
              <a:t>Agenda</a:t>
            </a:r>
          </a:p>
        </p:txBody>
      </p:sp>
    </p:spTree>
    <p:extLst>
      <p:ext uri="{BB962C8B-B14F-4D97-AF65-F5344CB8AC3E}">
        <p14:creationId xmlns:p14="http://schemas.microsoft.com/office/powerpoint/2010/main" val="4117269447"/>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CEEF55-9488-092D-6721-016DA7BB8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331369" y="0"/>
            <a:ext cx="7949477" cy="6858000"/>
          </a:xfrm>
          <a:prstGeom prst="rect">
            <a:avLst/>
          </a:prstGeom>
        </p:spPr>
      </p:pic>
      <p:sp>
        <p:nvSpPr>
          <p:cNvPr id="34" name="Rectangle 33"/>
          <p:cNvSpPr/>
          <p:nvPr userDrawn="1"/>
        </p:nvSpPr>
        <p:spPr>
          <a:xfrm>
            <a:off x="0" y="2"/>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10"/>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38698"/>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chemeClr val="tx1"/>
                </a:solidFill>
                <a:latin typeface="Arial" panose="020B0604020202020204" pitchFamily="34" charset="0"/>
                <a:cs typeface="Arial" panose="020B0604020202020204" pitchFamily="34" charset="0"/>
              </a:rPr>
              <a:pPr/>
              <a:t>‹#›</a:t>
            </a:fld>
            <a:endParaRPr lang="en-US" sz="800" b="1" i="0">
              <a:solidFill>
                <a:schemeClr val="tx1"/>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73367"/>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14750"/>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76501"/>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84247"/>
            <a:ext cx="4398305" cy="981435"/>
          </a:xfrm>
          <a:prstGeom prst="rect">
            <a:avLst/>
          </a:prstGeom>
        </p:spPr>
      </p:pic>
      <p:sp>
        <p:nvSpPr>
          <p:cNvPr id="17" name="Footer Placeholder 9"/>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275443626"/>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7B55FAC-8EF6-B316-846B-F12CCD1E9A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2288788" y="0"/>
            <a:ext cx="9903207" cy="6858000"/>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4" name="Date Placeholder 3"/>
          <p:cNvSpPr>
            <a:spLocks noGrp="1"/>
          </p:cNvSpPr>
          <p:nvPr>
            <p:ph type="dt" sz="half" idx="10"/>
          </p:nvPr>
        </p:nvSpPr>
        <p:spPr>
          <a:xfrm>
            <a:off x="838200" y="7744279"/>
            <a:ext cx="2743200" cy="365125"/>
          </a:xfrm>
          <a:prstGeom prst="rect">
            <a:avLst/>
          </a:prstGeom>
        </p:spPr>
        <p:txBody>
          <a:bodyPr/>
          <a:lstStyle/>
          <a:p>
            <a:fld id="{8AECE717-8E0D-1947-9DC8-E1A473813FE0}" type="datetimeFigureOut">
              <a:rPr lang="en-US" smtClean="0"/>
              <a:t>9/7/2024</a:t>
            </a:fld>
            <a:endParaRPr lang="en-US"/>
          </a:p>
        </p:txBody>
      </p:sp>
      <p:sp>
        <p:nvSpPr>
          <p:cNvPr id="5" name="Footer Placeholder 4"/>
          <p:cNvSpPr>
            <a:spLocks noGrp="1"/>
          </p:cNvSpPr>
          <p:nvPr>
            <p:ph type="ftr" sz="quarter" idx="11"/>
          </p:nvPr>
        </p:nvSpPr>
        <p:spPr>
          <a:xfrm>
            <a:off x="4038600" y="7744279"/>
            <a:ext cx="4114800" cy="365125"/>
          </a:xfrm>
          <a:prstGeom prst="rect">
            <a:avLst/>
          </a:prstGeom>
        </p:spPr>
        <p:txBody>
          <a:bodyPr/>
          <a:lstStyle/>
          <a:p>
            <a:endParaRPr lang="en-US"/>
          </a:p>
        </p:txBody>
      </p:sp>
      <p:cxnSp>
        <p:nvCxnSpPr>
          <p:cNvPr id="16" name="Straight Connector 15"/>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rgbClr val="263746"/>
                </a:solidFill>
                <a:latin typeface="Arial" panose="020B0604020202020204" pitchFamily="34" charset="0"/>
                <a:cs typeface="Arial" panose="020B0604020202020204" pitchFamily="34" charset="0"/>
              </a:rPr>
              <a:pPr/>
              <a:t>‹#›</a:t>
            </a:fld>
            <a:endParaRPr lang="en-US" sz="8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2</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9" name="Footer Placeholder 9">
            <a:extLst>
              <a:ext uri="{FF2B5EF4-FFF2-40B4-BE49-F238E27FC236}">
                <a16:creationId xmlns:a16="http://schemas.microsoft.com/office/drawing/2014/main" id="{6BB4411E-768C-AC44-91D2-4BC2680C0D0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968528359"/>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04E159-D169-FED5-89E2-31DED302D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160298" y="0"/>
            <a:ext cx="7520985" cy="6858000"/>
          </a:xfrm>
          <a:prstGeom prst="rect">
            <a:avLst/>
          </a:prstGeom>
        </p:spPr>
      </p:pic>
      <p:sp>
        <p:nvSpPr>
          <p:cNvPr id="34" name="Rectangle 33"/>
          <p:cNvSpPr/>
          <p:nvPr userDrawn="1"/>
        </p:nvSpPr>
        <p:spPr>
          <a:xfrm>
            <a:off x="0"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54138"/>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1" y="6362302"/>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rgbClr val="263746"/>
                </a:solidFill>
                <a:latin typeface="Arial" panose="020B0604020202020204" pitchFamily="34" charset="0"/>
                <a:cs typeface="Arial" panose="020B0604020202020204" pitchFamily="34" charset="0"/>
              </a:rPr>
              <a:pPr/>
              <a:t>‹#›</a:t>
            </a:fld>
            <a:endParaRPr lang="en-US" sz="8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3</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6701FA73-18A3-6140-9D26-E15E8CB59AAF}"/>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613520084"/>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F54E3-4634-75A1-4DA9-36D98FF78F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858"/>
          <a:stretch/>
        </p:blipFill>
        <p:spPr>
          <a:xfrm flipH="1">
            <a:off x="2364625" y="-1"/>
            <a:ext cx="9827375" cy="6858001"/>
          </a:xfrm>
          <a:prstGeom prst="rect">
            <a:avLst/>
          </a:prstGeom>
        </p:spPr>
      </p:pic>
      <p:sp>
        <p:nvSpPr>
          <p:cNvPr id="34" name="Rectangle 33"/>
          <p:cNvSpPr/>
          <p:nvPr userDrawn="1"/>
        </p:nvSpPr>
        <p:spPr>
          <a:xfrm>
            <a:off x="-1" y="0"/>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rgbClr val="263746"/>
                </a:solidFill>
                <a:latin typeface="Arial" panose="020B0604020202020204" pitchFamily="34" charset="0"/>
                <a:cs typeface="Arial" panose="020B0604020202020204" pitchFamily="34" charset="0"/>
              </a:rPr>
              <a:pPr/>
              <a:t>‹#›</a:t>
            </a:fld>
            <a:endParaRPr lang="en-US" sz="800" b="1" i="0">
              <a:solidFill>
                <a:srgbClr val="263746"/>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cxnSp>
        <p:nvCxnSpPr>
          <p:cNvPr id="11" name="Straight Connector 10"/>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
        <p:nvSpPr>
          <p:cNvPr id="12"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1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14"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4</a:t>
            </a:r>
          </a:p>
        </p:txBody>
      </p:sp>
      <p:sp>
        <p:nvSpPr>
          <p:cNvPr id="15" name="Footer Placeholder 9">
            <a:extLst>
              <a:ext uri="{FF2B5EF4-FFF2-40B4-BE49-F238E27FC236}">
                <a16:creationId xmlns:a16="http://schemas.microsoft.com/office/drawing/2014/main" id="{C97D6608-AC5E-E443-A598-D56A08C017F3}"/>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250273644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AA792-798D-FAE9-2C9A-64C1491DA7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0822" y="27644"/>
            <a:ext cx="10281178" cy="6802712"/>
          </a:xfrm>
          <a:prstGeom prst="rect">
            <a:avLst/>
          </a:prstGeom>
        </p:spPr>
      </p:pic>
      <p:sp>
        <p:nvSpPr>
          <p:cNvPr id="34" name="Rectangle 33"/>
          <p:cNvSpPr/>
          <p:nvPr userDrawn="1"/>
        </p:nvSpPr>
        <p:spPr>
          <a:xfrm>
            <a:off x="-1" y="1"/>
            <a:ext cx="5275385" cy="6858000"/>
          </a:xfrm>
          <a:prstGeom prst="rect">
            <a:avLst/>
          </a:prstGeom>
          <a:solidFill>
            <a:srgbClr val="FAFCF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5" name="Rectangle 34"/>
          <p:cNvSpPr/>
          <p:nvPr userDrawn="1"/>
        </p:nvSpPr>
        <p:spPr>
          <a:xfrm>
            <a:off x="0" y="715108"/>
            <a:ext cx="6424246" cy="5427784"/>
          </a:xfrm>
          <a:prstGeom prst="rect">
            <a:avLst/>
          </a:prstGeom>
          <a:solidFill>
            <a:srgbClr val="0678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cxnSp>
        <p:nvCxnSpPr>
          <p:cNvPr id="38" name="Straight Connector 37"/>
          <p:cNvCxnSpPr/>
          <p:nvPr userDrawn="1"/>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cxnSp>
        <p:nvCxnSpPr>
          <p:cNvPr id="16" name="Straight Connector 15"/>
          <p:cNvCxnSpPr/>
          <p:nvPr userDrawn="1"/>
        </p:nvCxnSpPr>
        <p:spPr>
          <a:xfrm>
            <a:off x="1062711" y="6360687"/>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8" name="Slide Number Placeholder 10"/>
          <p:cNvSpPr txBox="1">
            <a:spLocks/>
          </p:cNvSpPr>
          <p:nvPr userDrawn="1"/>
        </p:nvSpPr>
        <p:spPr>
          <a:xfrm>
            <a:off x="677670" y="6358741"/>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b="1" i="0" smtClean="0">
                <a:solidFill>
                  <a:srgbClr val="263746"/>
                </a:solidFill>
                <a:latin typeface="Arial" panose="020B0604020202020204" pitchFamily="34" charset="0"/>
                <a:cs typeface="Arial" panose="020B0604020202020204" pitchFamily="34" charset="0"/>
              </a:rPr>
              <a:pPr/>
              <a:t>‹#›</a:t>
            </a:fld>
            <a:endParaRPr lang="en-US" sz="800" b="1" i="0">
              <a:solidFill>
                <a:srgbClr val="263746"/>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2" hasCustomPrompt="1"/>
          </p:nvPr>
        </p:nvSpPr>
        <p:spPr>
          <a:xfrm>
            <a:off x="700156" y="3282198"/>
            <a:ext cx="5395844" cy="1262063"/>
          </a:xfrm>
        </p:spPr>
        <p:txBody>
          <a:bodyPr>
            <a:noAutofit/>
          </a:bodyPr>
          <a:lstStyle>
            <a:lvl1pPr marL="0" indent="0">
              <a:buNone/>
              <a:defRPr sz="4000" b="1" i="0">
                <a:solidFill>
                  <a:schemeClr val="bg1"/>
                </a:solidFill>
                <a:latin typeface="Arial" panose="020B0604020202020204" pitchFamily="34" charset="0"/>
                <a:cs typeface="Arial" panose="020B0604020202020204" pitchFamily="34" charset="0"/>
              </a:defRPr>
            </a:lvl1pPr>
          </a:lstStyle>
          <a:p>
            <a:pPr lvl="0"/>
            <a:r>
              <a:rPr lang="en-US"/>
              <a:t>Click to edit master text styles here</a:t>
            </a:r>
          </a:p>
        </p:txBody>
      </p:sp>
      <p:sp>
        <p:nvSpPr>
          <p:cNvPr id="43" name="Text Placeholder 5"/>
          <p:cNvSpPr>
            <a:spLocks noGrp="1"/>
          </p:cNvSpPr>
          <p:nvPr>
            <p:ph type="body" sz="quarter" idx="13" hasCustomPrompt="1"/>
          </p:nvPr>
        </p:nvSpPr>
        <p:spPr>
          <a:xfrm>
            <a:off x="700154" y="4823581"/>
            <a:ext cx="5395845" cy="1262063"/>
          </a:xfrm>
        </p:spPr>
        <p:txBody>
          <a:bodyPr>
            <a:noAutofit/>
          </a:bodyPr>
          <a:lstStyle>
            <a:lvl1pPr marL="0" indent="0">
              <a:buNone/>
              <a:defRPr sz="2200" b="0" i="0">
                <a:solidFill>
                  <a:schemeClr val="bg1"/>
                </a:solidFill>
                <a:latin typeface="Arial" panose="020B0604020202020204" pitchFamily="34" charset="0"/>
                <a:cs typeface="Arial" panose="020B0604020202020204" pitchFamily="34" charset="0"/>
              </a:defRPr>
            </a:lvl1pPr>
          </a:lstStyle>
          <a:p>
            <a:pPr lvl="0"/>
            <a:r>
              <a:rPr lang="en-US"/>
              <a:t>Subline goes here. Also as many as two lines of content.</a:t>
            </a:r>
          </a:p>
        </p:txBody>
      </p:sp>
      <p:sp>
        <p:nvSpPr>
          <p:cNvPr id="46" name="Text Placeholder 5"/>
          <p:cNvSpPr>
            <a:spLocks noGrp="1"/>
          </p:cNvSpPr>
          <p:nvPr>
            <p:ph type="body" sz="quarter" idx="14" hasCustomPrompt="1"/>
          </p:nvPr>
        </p:nvSpPr>
        <p:spPr>
          <a:xfrm>
            <a:off x="700156" y="1885332"/>
            <a:ext cx="866316" cy="1262063"/>
          </a:xfrm>
        </p:spPr>
        <p:txBody>
          <a:bodyPr>
            <a:noAutofit/>
          </a:bodyPr>
          <a:lstStyle>
            <a:lvl1pPr marL="0" indent="0">
              <a:buNone/>
              <a:defRPr sz="10000" b="1" i="0">
                <a:solidFill>
                  <a:schemeClr val="bg1"/>
                </a:solidFill>
                <a:latin typeface="Arial" panose="020B0604020202020204" pitchFamily="34" charset="0"/>
                <a:cs typeface="Arial" panose="020B0604020202020204" pitchFamily="34" charset="0"/>
              </a:defRPr>
            </a:lvl1pPr>
          </a:lstStyle>
          <a:p>
            <a:pPr lvl="0"/>
            <a:r>
              <a:rPr lang="en-US"/>
              <a:t>5</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r="56272" b="56634"/>
          <a:stretch/>
        </p:blipFill>
        <p:spPr>
          <a:xfrm>
            <a:off x="1730620" y="2093078"/>
            <a:ext cx="4398305" cy="981435"/>
          </a:xfrm>
          <a:prstGeom prst="rect">
            <a:avLst/>
          </a:prstGeom>
        </p:spPr>
      </p:pic>
      <p:sp>
        <p:nvSpPr>
          <p:cNvPr id="15" name="Footer Placeholder 9">
            <a:extLst>
              <a:ext uri="{FF2B5EF4-FFF2-40B4-BE49-F238E27FC236}">
                <a16:creationId xmlns:a16="http://schemas.microsoft.com/office/drawing/2014/main" id="{F37332C5-630C-B046-9E81-CA903A062715}"/>
              </a:ext>
            </a:extLst>
          </p:cNvPr>
          <p:cNvSpPr txBox="1">
            <a:spLocks/>
          </p:cNvSpPr>
          <p:nvPr userDrawn="1"/>
        </p:nvSpPr>
        <p:spPr>
          <a:xfrm>
            <a:off x="1144394" y="6362302"/>
            <a:ext cx="3934223" cy="365125"/>
          </a:xfrm>
          <a:prstGeom prst="rect">
            <a:avLst/>
          </a:prstGeom>
        </p:spPr>
        <p:txBody>
          <a:bodyPr vert="horz" lIns="68580" tIns="34290" rIns="68580" bIns="3429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i="0">
                <a:solidFill>
                  <a:srgbClr val="263746"/>
                </a:solidFill>
                <a:latin typeface="Arial" panose="020B0604020202020204" pitchFamily="34" charset="0"/>
                <a:ea typeface="Helvetica" charset="0"/>
                <a:cs typeface="Arial" panose="020B0604020202020204" pitchFamily="34" charset="0"/>
              </a:rPr>
              <a:t>Risk &amp; Insurance | Employee Benefits | Retirement &amp; Private Wealth</a:t>
            </a:r>
          </a:p>
        </p:txBody>
      </p:sp>
    </p:spTree>
    <p:extLst>
      <p:ext uri="{BB962C8B-B14F-4D97-AF65-F5344CB8AC3E}">
        <p14:creationId xmlns:p14="http://schemas.microsoft.com/office/powerpoint/2010/main" val="3182140803"/>
      </p:ext>
    </p:extLst>
  </p:cSld>
  <p:clrMapOvr>
    <a:masterClrMapping/>
  </p:clrMapOvr>
  <p:extLst>
    <p:ext uri="{DCECCB84-F9BA-43D5-87BE-67443E8EF086}">
      <p15:sldGuideLst xmlns:p15="http://schemas.microsoft.com/office/powerpoint/2012/main">
        <p15:guide id="3" orient="horz" pos="5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456" y="408885"/>
            <a:ext cx="9523847" cy="671116"/>
          </a:xfrm>
        </p:spPr>
        <p:txBody>
          <a:bodyPr>
            <a:noAutofit/>
          </a:bodyPr>
          <a:lstStyle>
            <a:lvl1pPr>
              <a:defRPr sz="3000" b="0" i="0">
                <a:solidFill>
                  <a:srgbClr val="0678D5"/>
                </a:solidFill>
                <a:latin typeface="Arial" panose="020B0604020202020204" pitchFamily="34" charset="0"/>
                <a:cs typeface="Arial" panose="020B0604020202020204" pitchFamily="34" charset="0"/>
              </a:defRPr>
            </a:lvl1pPr>
          </a:lstStyle>
          <a:p>
            <a:r>
              <a:rPr lang="en-US"/>
              <a:t>Slide title goes here.</a:t>
            </a:r>
          </a:p>
        </p:txBody>
      </p:sp>
      <p:cxnSp>
        <p:nvCxnSpPr>
          <p:cNvPr id="13" name="Straight Connector 12"/>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5678279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29" Type="http://schemas.openxmlformats.org/officeDocument/2006/relationships/slideLayout" Target="../slideLayouts/slideLayout181.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image" Target="../media/image1.png"/><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theme" Target="../theme/theme10.xml"/><Relationship Id="rId8"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50" Type="http://schemas.openxmlformats.org/officeDocument/2006/relationships/slideLayout" Target="../slideLayouts/slideLayout236.xml"/><Relationship Id="rId55" Type="http://schemas.openxmlformats.org/officeDocument/2006/relationships/theme" Target="../theme/theme11.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3" Type="http://schemas.openxmlformats.org/officeDocument/2006/relationships/slideLayout" Target="../slideLayouts/slideLayout239.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56" Type="http://schemas.openxmlformats.org/officeDocument/2006/relationships/image" Target="../media/image1.png"/><Relationship Id="rId8" Type="http://schemas.openxmlformats.org/officeDocument/2006/relationships/slideLayout" Target="../slideLayouts/slideLayout194.xml"/><Relationship Id="rId51" Type="http://schemas.openxmlformats.org/officeDocument/2006/relationships/slideLayout" Target="../slideLayouts/slideLayout237.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54" Type="http://schemas.openxmlformats.org/officeDocument/2006/relationships/slideLayout" Target="../slideLayouts/slideLayout240.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49" Type="http://schemas.openxmlformats.org/officeDocument/2006/relationships/slideLayout" Target="../slideLayouts/slideLayout235.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5" Type="http://schemas.openxmlformats.org/officeDocument/2006/relationships/slideLayout" Target="../slideLayouts/slideLayout245.xml"/><Relationship Id="rId4" Type="http://schemas.openxmlformats.org/officeDocument/2006/relationships/slideLayout" Target="../slideLayouts/slideLayout244.xml"/><Relationship Id="rId9" Type="http://schemas.openxmlformats.org/officeDocument/2006/relationships/image" Target="../media/image3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image" Target="../media/image70.png"/><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image" Target="../media/image69.png"/><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theme" Target="../theme/theme13.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image" Target="../media/image72.png"/><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image" Target="../media/image7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39.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3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39.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39.png"/><Relationship Id="rId5" Type="http://schemas.openxmlformats.org/officeDocument/2006/relationships/theme" Target="../theme/theme5.xml"/><Relationship Id="rId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theme" Target="../theme/theme6.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image" Target="../media/image1.png"/><Relationship Id="rId8"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14.xml"/><Relationship Id="rId7" Type="http://schemas.openxmlformats.org/officeDocument/2006/relationships/theme" Target="../theme/theme7.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image" Target="../media/image39.png"/><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theme" Target="../theme/theme8.xml"/><Relationship Id="rId8"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8AECE717-8E0D-1947-9DC8-E1A473813FE0}" type="datetimeFigureOut">
              <a:rPr lang="en-US" smtClean="0"/>
              <a:pPr/>
              <a:t>9/7/2024</a:t>
            </a:fld>
            <a:endParaRPr lang="en-US" dirty="0"/>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latin typeface="Arial" panose="020B0604020202020204" pitchFamily="34" charset="0"/>
                <a:cs typeface="Arial" panose="020B0604020202020204" pitchFamily="34" charset="0"/>
              </a:rPr>
              <a:pPr/>
              <a:t>‹#›</a:t>
            </a:fld>
            <a:endParaRPr lang="en-US" dirty="0">
              <a:solidFill>
                <a:srgbClr val="26374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1857908059"/>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 id="2147484451" r:id="rId18"/>
    <p:sldLayoutId id="2147484452" r:id="rId19"/>
    <p:sldLayoutId id="2147484453" r:id="rId20"/>
    <p:sldLayoutId id="2147484454" r:id="rId21"/>
    <p:sldLayoutId id="2147484455" r:id="rId22"/>
    <p:sldLayoutId id="2147484456" r:id="rId23"/>
    <p:sldLayoutId id="2147484457" r:id="rId24"/>
    <p:sldLayoutId id="2147484458" r:id="rId25"/>
    <p:sldLayoutId id="2147484459" r:id="rId26"/>
    <p:sldLayoutId id="2147484460" r:id="rId27"/>
    <p:sldLayoutId id="2147484461" r:id="rId28"/>
    <p:sldLayoutId id="2147484462" r:id="rId29"/>
    <p:sldLayoutId id="2147484463" r:id="rId30"/>
    <p:sldLayoutId id="2147484464" r:id="rId31"/>
    <p:sldLayoutId id="2147484465" r:id="rId32"/>
    <p:sldLayoutId id="2147484466" r:id="rId33"/>
    <p:sldLayoutId id="2147484467" r:id="rId34"/>
    <p:sldLayoutId id="2147484468" r:id="rId35"/>
    <p:sldLayoutId id="2147484469" r:id="rId36"/>
    <p:sldLayoutId id="2147484470" r:id="rId37"/>
    <p:sldLayoutId id="2147484471" r:id="rId38"/>
    <p:sldLayoutId id="2147484472" r:id="rId39"/>
    <p:sldLayoutId id="2147484473" r:id="rId40"/>
    <p:sldLayoutId id="2147484474" r:id="rId41"/>
    <p:sldLayoutId id="2147484475" r:id="rId42"/>
    <p:sldLayoutId id="2147484476" r:id="rId43"/>
    <p:sldLayoutId id="2147484477" r:id="rId44"/>
    <p:sldLayoutId id="2147484478" r:id="rId45"/>
    <p:sldLayoutId id="2147484479" r:id="rId46"/>
    <p:sldLayoutId id="2147484480" r:id="rId47"/>
    <p:sldLayoutId id="2147484481" r:id="rId48"/>
    <p:sldLayoutId id="2147484482" r:id="rId49"/>
    <p:sldLayoutId id="2147484483" r:id="rId50"/>
    <p:sldLayoutId id="2147484484" r:id="rId51"/>
    <p:sldLayoutId id="2147484485" r:id="rId52"/>
    <p:sldLayoutId id="2147484486" r:id="rId53"/>
    <p:sldLayoutId id="2147484487" r:id="rId54"/>
    <p:sldLayoutId id="2147484488" r:id="rId55"/>
    <p:sldLayoutId id="2147484489" r:id="rId56"/>
    <p:sldLayoutId id="2147484490" r:id="rId57"/>
    <p:sldLayoutId id="2147484135" r:id="rId58"/>
    <p:sldLayoutId id="2147484137" r:id="rId59"/>
    <p:sldLayoutId id="2147484289" r:id="rId60"/>
    <p:sldLayoutId id="2147484294" r:id="rId6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i="0">
                <a:solidFill>
                  <a:srgbClr val="8D8D94"/>
                </a:solidFill>
                <a:latin typeface="Arial" panose="020B0604020202020204" pitchFamily="34" charset="0"/>
                <a:cs typeface="Arial" panose="020B0604020202020204" pitchFamily="34" charset="0"/>
              </a:rPr>
              <a:t>© 2023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a:solidFill>
                <a:srgbClr val="26374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2517616162"/>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 id="2147484356" r:id="rId24"/>
    <p:sldLayoutId id="2147484357" r:id="rId25"/>
    <p:sldLayoutId id="2147484358" r:id="rId26"/>
    <p:sldLayoutId id="2147484359" r:id="rId27"/>
    <p:sldLayoutId id="2147484360" r:id="rId28"/>
    <p:sldLayoutId id="2147484361" r:id="rId29"/>
    <p:sldLayoutId id="2147484362" r:id="rId30"/>
    <p:sldLayoutId id="2147484363" r:id="rId31"/>
    <p:sldLayoutId id="2147484364" r:id="rId32"/>
    <p:sldLayoutId id="2147484365" r:id="rId33"/>
    <p:sldLayoutId id="2147484366" r:id="rId3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774427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8AECE717-8E0D-1947-9DC8-E1A473813FE0}" type="datetimeFigureOut">
              <a:rPr lang="en-US" smtClean="0"/>
              <a:pPr/>
              <a:t>9/7/2024</a:t>
            </a:fld>
            <a:endParaRPr lang="en-US" dirty="0"/>
          </a:p>
        </p:txBody>
      </p:sp>
      <p:sp>
        <p:nvSpPr>
          <p:cNvPr id="5" name="Footer Placeholder 4"/>
          <p:cNvSpPr>
            <a:spLocks noGrp="1"/>
          </p:cNvSpPr>
          <p:nvPr>
            <p:ph type="ftr" sz="quarter" idx="3"/>
          </p:nvPr>
        </p:nvSpPr>
        <p:spPr>
          <a:xfrm>
            <a:off x="4038600" y="7744279"/>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dirty="0">
                <a:solidFill>
                  <a:srgbClr val="8D8D94"/>
                </a:solidFill>
                <a:latin typeface="Arial" panose="020B0604020202020204" pitchFamily="34" charset="0"/>
                <a:cs typeface="Arial" panose="020B0604020202020204" pitchFamily="34" charset="0"/>
              </a:rPr>
              <a:t>© 2024 HUB International</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mtClean="0">
                <a:solidFill>
                  <a:srgbClr val="263746"/>
                </a:solidFill>
                <a:latin typeface="Arial" panose="020B0604020202020204" pitchFamily="34" charset="0"/>
                <a:cs typeface="Arial" panose="020B0604020202020204" pitchFamily="34" charset="0"/>
              </a:rPr>
              <a:pPr/>
              <a:t>‹#›</a:t>
            </a:fld>
            <a:endParaRPr lang="en-US" dirty="0">
              <a:solidFill>
                <a:srgbClr val="26374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259756473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 id="2147484383" r:id="rId16"/>
    <p:sldLayoutId id="2147484384" r:id="rId17"/>
    <p:sldLayoutId id="2147484385" r:id="rId18"/>
    <p:sldLayoutId id="2147484386" r:id="rId19"/>
    <p:sldLayoutId id="2147484387" r:id="rId20"/>
    <p:sldLayoutId id="2147484388" r:id="rId21"/>
    <p:sldLayoutId id="2147484389" r:id="rId22"/>
    <p:sldLayoutId id="2147484390" r:id="rId23"/>
    <p:sldLayoutId id="2147484391" r:id="rId24"/>
    <p:sldLayoutId id="2147484392" r:id="rId25"/>
    <p:sldLayoutId id="2147484393" r:id="rId26"/>
    <p:sldLayoutId id="2147484394" r:id="rId27"/>
    <p:sldLayoutId id="2147484395" r:id="rId28"/>
    <p:sldLayoutId id="2147484396" r:id="rId29"/>
    <p:sldLayoutId id="2147484397" r:id="rId30"/>
    <p:sldLayoutId id="2147484398" r:id="rId31"/>
    <p:sldLayoutId id="2147484399" r:id="rId32"/>
    <p:sldLayoutId id="2147484400" r:id="rId33"/>
    <p:sldLayoutId id="2147484401" r:id="rId34"/>
    <p:sldLayoutId id="2147484402" r:id="rId35"/>
    <p:sldLayoutId id="2147484403" r:id="rId36"/>
    <p:sldLayoutId id="2147484404" r:id="rId37"/>
    <p:sldLayoutId id="2147484405" r:id="rId38"/>
    <p:sldLayoutId id="2147484406" r:id="rId39"/>
    <p:sldLayoutId id="2147484407" r:id="rId40"/>
    <p:sldLayoutId id="2147484408" r:id="rId41"/>
    <p:sldLayoutId id="2147484409" r:id="rId42"/>
    <p:sldLayoutId id="2147484410" r:id="rId43"/>
    <p:sldLayoutId id="2147484411" r:id="rId44"/>
    <p:sldLayoutId id="2147484412" r:id="rId45"/>
    <p:sldLayoutId id="2147484413" r:id="rId46"/>
    <p:sldLayoutId id="2147484414" r:id="rId47"/>
    <p:sldLayoutId id="2147484415" r:id="rId48"/>
    <p:sldLayoutId id="2147484416" r:id="rId49"/>
    <p:sldLayoutId id="2147484417" r:id="rId50"/>
    <p:sldLayoutId id="2147484418" r:id="rId51"/>
    <p:sldLayoutId id="2147484419" r:id="rId52"/>
    <p:sldLayoutId id="2147484420" r:id="rId53"/>
    <p:sldLayoutId id="2147484421" r:id="rId5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8D8D94"/>
                </a:solidFill>
              </a:rPr>
              <a:t>© 2024 HUB International Limited.</a:t>
            </a: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
        <p:nvSpPr>
          <p:cNvPr id="2" name="Slide Number Placeholder 10">
            <a:extLst>
              <a:ext uri="{FF2B5EF4-FFF2-40B4-BE49-F238E27FC236}">
                <a16:creationId xmlns:a16="http://schemas.microsoft.com/office/drawing/2014/main" id="{F76BE8BD-642F-02E6-59B3-75D53FE34B6F}"/>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a:solidFill>
                <a:srgbClr val="26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278909"/>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9/7/2024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613804708"/>
      </p:ext>
    </p:extLst>
  </p:cSld>
  <p:clrMap bg1="dk1" tx1="lt1" bg2="dk2" tx2="lt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 id="2147484506" r:id="rId15"/>
    <p:sldLayoutId id="2147484507" r:id="rId16"/>
    <p:sldLayoutId id="2147484508" r:id="rId17"/>
    <p:sldLayoutId id="2147484509" r:id="rId18"/>
    <p:sldLayoutId id="2147484510" r:id="rId19"/>
    <p:sldLayoutId id="2147484511" r:id="rId20"/>
    <p:sldLayoutId id="2147484512" r:id="rId21"/>
    <p:sldLayoutId id="2147484513" r:id="rId22"/>
    <p:sldLayoutId id="2147484514" r:id="rId23"/>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8D8D94"/>
                </a:solidFill>
              </a:rPr>
              <a:t>© 2024 HUB International Limited.</a:t>
            </a: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
        <p:nvSpPr>
          <p:cNvPr id="2" name="Slide Number Placeholder 10">
            <a:extLst>
              <a:ext uri="{FF2B5EF4-FFF2-40B4-BE49-F238E27FC236}">
                <a16:creationId xmlns:a16="http://schemas.microsoft.com/office/drawing/2014/main" id="{F76BE8BD-642F-02E6-59B3-75D53FE34B6F}"/>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a:solidFill>
                <a:srgbClr val="26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29632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8D8D94"/>
                </a:solidFill>
              </a:rPr>
              <a:t>© 2024 HUB International Limited.</a:t>
            </a:r>
          </a:p>
        </p:txBody>
      </p:sp>
      <p:sp>
        <p:nvSpPr>
          <p:cNvPr id="12" name="Slide Number Placeholder 10">
            <a:extLst>
              <a:ext uri="{FF2B5EF4-FFF2-40B4-BE49-F238E27FC236}">
                <a16:creationId xmlns:a16="http://schemas.microsoft.com/office/drawing/2014/main" id="{914202CE-6FC0-4E2C-85F0-E0FDFF9250F3}"/>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rPr>
              <a:pPr/>
              <a:t>‹#›</a:t>
            </a:fld>
            <a:endParaRPr lang="en-US" sz="900">
              <a:solidFill>
                <a:srgbClr val="263746"/>
              </a:solidFill>
            </a:endParaRPr>
          </a:p>
        </p:txBody>
      </p: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70134415"/>
      </p:ext>
    </p:extLst>
  </p:cSld>
  <p:clrMap bg1="lt1" tx1="dk1" bg2="lt2" tx2="dk2" accent1="accent1" accent2="accent2" accent3="accent3" accent4="accent4" accent5="accent5" accent6="accent6" hlink="hlink" folHlink="folHlink"/>
  <p:sldLayoutIdLst>
    <p:sldLayoutId id="2147483951" r:id="rId1"/>
    <p:sldLayoutId id="2147483954" r:id="rId2"/>
    <p:sldLayoutId id="2147483806" r:id="rId3"/>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600456" y="455610"/>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D8D94"/>
                </a:solidFill>
              </a:rPr>
              <a:t>© 2024 HUB International Limited.</a:t>
            </a:r>
          </a:p>
        </p:txBody>
      </p:sp>
      <p:sp>
        <p:nvSpPr>
          <p:cNvPr id="12" name="Slide Number Placeholder 10">
            <a:extLst>
              <a:ext uri="{FF2B5EF4-FFF2-40B4-BE49-F238E27FC236}">
                <a16:creationId xmlns:a16="http://schemas.microsoft.com/office/drawing/2014/main" id="{914202CE-6FC0-4E2C-85F0-E0FDFF9250F3}"/>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1050" smtClean="0">
                <a:solidFill>
                  <a:srgbClr val="263746"/>
                </a:solidFill>
              </a:rPr>
              <a:pPr/>
              <a:t>‹#›</a:t>
            </a:fld>
            <a:endParaRPr lang="en-US">
              <a:solidFill>
                <a:srgbClr val="263746"/>
              </a:solidFill>
            </a:endParaRP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70134415"/>
      </p:ext>
    </p:extLst>
  </p:cSld>
  <p:clrMap bg1="lt1" tx1="dk1" bg2="lt2" tx2="dk2" accent1="accent1" accent2="accent2" accent3="accent3" accent4="accent4" accent5="accent5" accent6="accent6" hlink="hlink" folHlink="folHlink"/>
  <p:sldLayoutIdLst>
    <p:sldLayoutId id="2147483946" r:id="rId1"/>
    <p:sldLayoutId id="2147483770" r:id="rId2"/>
    <p:sldLayoutId id="2147483939" r:id="rId3"/>
    <p:sldLayoutId id="2147483815" r:id="rId4"/>
    <p:sldLayoutId id="2147483962" r:id="rId5"/>
    <p:sldLayoutId id="2147483971" r:id="rId6"/>
    <p:sldLayoutId id="2147483972" r:id="rId7"/>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cxnSp>
        <p:nvCxnSpPr>
          <p:cNvPr id="5" name="Straight Connector 4">
            <a:extLst>
              <a:ext uri="{FF2B5EF4-FFF2-40B4-BE49-F238E27FC236}">
                <a16:creationId xmlns:a16="http://schemas.microsoft.com/office/drawing/2014/main" id="{0780A710-E00B-C98B-25B6-5ED1EA1C03B1}"/>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B7C3651A-1705-43E7-5F3B-875C11069428}"/>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8D8D94"/>
                </a:solidFill>
                <a:latin typeface="Arial" panose="020B0604020202020204" pitchFamily="34" charset="0"/>
                <a:cs typeface="Arial" panose="020B0604020202020204" pitchFamily="34" charset="0"/>
              </a:rPr>
              <a:t>© 2024 HUB International Limited.</a:t>
            </a:r>
          </a:p>
        </p:txBody>
      </p:sp>
      <p:sp>
        <p:nvSpPr>
          <p:cNvPr id="7" name="Slide Number Placeholder 10">
            <a:extLst>
              <a:ext uri="{FF2B5EF4-FFF2-40B4-BE49-F238E27FC236}">
                <a16:creationId xmlns:a16="http://schemas.microsoft.com/office/drawing/2014/main" id="{B5F15798-BD0A-F1BF-2C55-5326C5B018AD}"/>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rgbClr val="263746"/>
                </a:solidFill>
                <a:latin typeface="Arial" panose="020B0604020202020204" pitchFamily="34" charset="0"/>
                <a:cs typeface="Arial" panose="020B0604020202020204" pitchFamily="34" charset="0"/>
              </a:rPr>
              <a:pPr/>
              <a:t>‹#›</a:t>
            </a:fld>
            <a:endParaRPr lang="en-US" sz="800">
              <a:solidFill>
                <a:srgbClr val="26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33367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0" i="0">
                <a:solidFill>
                  <a:srgbClr val="8D8D94"/>
                </a:solidFill>
                <a:latin typeface="Arial" panose="020B0604020202020204" pitchFamily="34" charset="0"/>
                <a:cs typeface="Arial" panose="020B0604020202020204" pitchFamily="34" charset="0"/>
              </a:rPr>
              <a:t>© 2024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800" smtClean="0">
                <a:solidFill>
                  <a:srgbClr val="263746"/>
                </a:solidFill>
                <a:latin typeface="Arial" panose="020B0604020202020204" pitchFamily="34" charset="0"/>
                <a:cs typeface="Arial" panose="020B0604020202020204" pitchFamily="34" charset="0"/>
              </a:rPr>
              <a:pPr/>
              <a:t>‹#›</a:t>
            </a:fld>
            <a:endParaRPr lang="en-US" sz="800">
              <a:solidFill>
                <a:srgbClr val="26374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70509223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 id="2147484431" r:id="rId32"/>
    <p:sldLayoutId id="2147484432" r:id="rId3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45DC4B84-6C15-4CF7-82B6-762BDDED37DA}"/>
              </a:ext>
            </a:extLst>
          </p:cNvPr>
          <p:cNvSpPr>
            <a:spLocks noGrp="1"/>
          </p:cNvSpPr>
          <p:nvPr>
            <p:ph type="title"/>
          </p:nvPr>
        </p:nvSpPr>
        <p:spPr>
          <a:xfrm>
            <a:off x="758974" y="358803"/>
            <a:ext cx="10420044" cy="6161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DFBDF-35A8-0942-8FA4-F8619FEE4FF9}"/>
              </a:ext>
            </a:extLst>
          </p:cNvPr>
          <p:cNvSpPr>
            <a:spLocks noGrp="1"/>
          </p:cNvSpPr>
          <p:nvPr>
            <p:ph type="body" idx="1"/>
          </p:nvPr>
        </p:nvSpPr>
        <p:spPr>
          <a:xfrm>
            <a:off x="838200" y="1825625"/>
            <a:ext cx="10515600" cy="40803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6C0FA0A-0AF8-4A49-9B78-4B0928AD207F}"/>
              </a:ext>
            </a:extLst>
          </p:cNvPr>
          <p:cNvCxnSpPr/>
          <p:nvPr userDrawn="1"/>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11" name="Footer Placeholder 9">
            <a:extLst>
              <a:ext uri="{FF2B5EF4-FFF2-40B4-BE49-F238E27FC236}">
                <a16:creationId xmlns:a16="http://schemas.microsoft.com/office/drawing/2014/main" id="{73685309-DAD4-4C73-9769-35BB850D60E1}"/>
              </a:ext>
            </a:extLst>
          </p:cNvPr>
          <p:cNvSpPr txBox="1">
            <a:spLocks/>
          </p:cNvSpPr>
          <p:nvPr userDrawn="1"/>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8D8D94"/>
                </a:solidFill>
              </a:rPr>
              <a:t>© 2024 HUB International Limited.</a:t>
            </a:r>
          </a:p>
        </p:txBody>
      </p:sp>
      <p:cxnSp>
        <p:nvCxnSpPr>
          <p:cNvPr id="17" name="Straight Connector 16">
            <a:extLst>
              <a:ext uri="{FF2B5EF4-FFF2-40B4-BE49-F238E27FC236}">
                <a16:creationId xmlns:a16="http://schemas.microsoft.com/office/drawing/2014/main" id="{7B2316EA-A637-42C6-8B11-FBE7508D9354}"/>
              </a:ext>
            </a:extLst>
          </p:cNvPr>
          <p:cNvCxnSpPr/>
          <p:nvPr userDrawn="1"/>
        </p:nvCxnSpPr>
        <p:spPr>
          <a:xfrm flipH="1">
            <a:off x="600456" y="1080000"/>
            <a:ext cx="10149840" cy="0"/>
          </a:xfrm>
          <a:prstGeom prst="line">
            <a:avLst/>
          </a:prstGeom>
          <a:noFill/>
          <a:ln w="6350" cap="flat" cmpd="sng" algn="ctr">
            <a:solidFill>
              <a:srgbClr val="FFFFFF">
                <a:lumMod val="75000"/>
              </a:srgbClr>
            </a:solidFill>
            <a:prstDash val="solid"/>
            <a:miter lim="800000"/>
          </a:ln>
          <a:effectLst/>
        </p:spPr>
      </p:cxnSp>
      <p:pic>
        <p:nvPicPr>
          <p:cNvPr id="18" name="Picture 17">
            <a:extLst>
              <a:ext uri="{FF2B5EF4-FFF2-40B4-BE49-F238E27FC236}">
                <a16:creationId xmlns:a16="http://schemas.microsoft.com/office/drawing/2014/main" id="{EAED4AC2-BEF6-4996-9DEA-1D735423410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
        <p:nvSpPr>
          <p:cNvPr id="2" name="Slide Number Placeholder 10">
            <a:extLst>
              <a:ext uri="{FF2B5EF4-FFF2-40B4-BE49-F238E27FC236}">
                <a16:creationId xmlns:a16="http://schemas.microsoft.com/office/drawing/2014/main" id="{F76BE8BD-642F-02E6-59B3-75D53FE34B6F}"/>
              </a:ext>
            </a:extLst>
          </p:cNvPr>
          <p:cNvSpPr txBox="1">
            <a:spLocks/>
          </p:cNvSpPr>
          <p:nvPr userDrawn="1"/>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a:solidFill>
                <a:srgbClr val="2637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005461"/>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5" r:id="rId4"/>
    <p:sldLayoutId id="2147484286" r:id="rId5"/>
    <p:sldLayoutId id="2147484287" r:id="rId6"/>
  </p:sldLayoutIdLst>
  <p:hf hdr="0" ftr="0" dt="0"/>
  <p:txStyles>
    <p:titleStyle>
      <a:lvl1pPr algn="l" defTabSz="914400" rtl="0" eaLnBrk="1" latinLnBrk="0" hangingPunct="1">
        <a:lnSpc>
          <a:spcPct val="90000"/>
        </a:lnSpc>
        <a:spcBef>
          <a:spcPct val="0"/>
        </a:spcBef>
        <a:buNone/>
        <a:defRPr sz="2800" kern="1200">
          <a:solidFill>
            <a:srgbClr val="0678D5"/>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37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37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4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4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2489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p:nvCxnSpPr>
        <p:spPr>
          <a:xfrm>
            <a:off x="1062711" y="6352523"/>
            <a:ext cx="0" cy="365125"/>
          </a:xfrm>
          <a:prstGeom prst="line">
            <a:avLst/>
          </a:prstGeom>
          <a:ln>
            <a:solidFill>
              <a:srgbClr val="0678D5"/>
            </a:solidFill>
          </a:ln>
        </p:spPr>
        <p:style>
          <a:lnRef idx="1">
            <a:schemeClr val="accent1"/>
          </a:lnRef>
          <a:fillRef idx="0">
            <a:schemeClr val="accent1"/>
          </a:fillRef>
          <a:effectRef idx="0">
            <a:schemeClr val="accent1"/>
          </a:effectRef>
          <a:fontRef idx="minor">
            <a:schemeClr val="tx1"/>
          </a:fontRef>
        </p:style>
      </p:cxnSp>
      <p:sp>
        <p:nvSpPr>
          <p:cNvPr id="24" name="Footer Placeholder 9"/>
          <p:cNvSpPr txBox="1">
            <a:spLocks/>
          </p:cNvSpPr>
          <p:nvPr/>
        </p:nvSpPr>
        <p:spPr>
          <a:xfrm>
            <a:off x="1166004" y="63505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75000"/>
                  </a:schemeClr>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i="0" dirty="0">
                <a:solidFill>
                  <a:srgbClr val="8D8D94"/>
                </a:solidFill>
                <a:latin typeface="Arial" panose="020B0604020202020204" pitchFamily="34" charset="0"/>
                <a:cs typeface="Arial" panose="020B0604020202020204" pitchFamily="34" charset="0"/>
              </a:rPr>
              <a:t>© 2024 HUB International Limited.</a:t>
            </a:r>
          </a:p>
        </p:txBody>
      </p:sp>
      <p:sp>
        <p:nvSpPr>
          <p:cNvPr id="25" name="Slide Number Placeholder 10"/>
          <p:cNvSpPr txBox="1">
            <a:spLocks/>
          </p:cNvSpPr>
          <p:nvPr/>
        </p:nvSpPr>
        <p:spPr>
          <a:xfrm>
            <a:off x="677670" y="6350577"/>
            <a:ext cx="466725"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Helvetica" charset="0"/>
                <a:ea typeface="Helvetica" charset="0"/>
                <a:cs typeface="Helvetic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8CA82A-B197-2841-A300-60ED77025F48}" type="slidenum">
              <a:rPr lang="en-US" sz="900" smtClean="0">
                <a:solidFill>
                  <a:srgbClr val="263746"/>
                </a:solidFill>
                <a:latin typeface="Arial" panose="020B0604020202020204" pitchFamily="34" charset="0"/>
                <a:cs typeface="Arial" panose="020B0604020202020204" pitchFamily="34" charset="0"/>
              </a:rPr>
              <a:pPr/>
              <a:t>‹#›</a:t>
            </a:fld>
            <a:endParaRPr lang="en-US" sz="900">
              <a:solidFill>
                <a:srgbClr val="263746"/>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A67624-4B49-BB09-4226-EF995C9D977D}"/>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0863264" y="14287"/>
            <a:ext cx="1280160" cy="1280160"/>
          </a:xfrm>
          <a:prstGeom prst="rect">
            <a:avLst/>
          </a:prstGeom>
        </p:spPr>
      </p:pic>
    </p:spTree>
    <p:extLst>
      <p:ext uri="{BB962C8B-B14F-4D97-AF65-F5344CB8AC3E}">
        <p14:creationId xmlns:p14="http://schemas.microsoft.com/office/powerpoint/2010/main" val="4236318790"/>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 id="2147484312" r:id="rId17"/>
    <p:sldLayoutId id="2147484313" r:id="rId18"/>
    <p:sldLayoutId id="2147484314" r:id="rId19"/>
    <p:sldLayoutId id="2147484315" r:id="rId20"/>
    <p:sldLayoutId id="2147484316" r:id="rId21"/>
    <p:sldLayoutId id="2147484317" r:id="rId22"/>
    <p:sldLayoutId id="2147484318" r:id="rId23"/>
    <p:sldLayoutId id="2147484319" r:id="rId24"/>
    <p:sldLayoutId id="2147484320" r:id="rId25"/>
    <p:sldLayoutId id="2147484321" r:id="rId26"/>
    <p:sldLayoutId id="2147484322" r:id="rId27"/>
    <p:sldLayoutId id="2147484323" r:id="rId28"/>
    <p:sldLayoutId id="2147484324" r:id="rId29"/>
    <p:sldLayoutId id="2147484325" r:id="rId30"/>
    <p:sldLayoutId id="2147484326" r:id="rId31"/>
    <p:sldLayoutId id="2147484327" r:id="rId32"/>
    <p:sldLayoutId id="2147484328" r:id="rId33"/>
    <p:sldLayoutId id="2147484329" r:id="rId3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152">
          <p15:clr>
            <a:srgbClr val="F26B43"/>
          </p15:clr>
        </p15:guide>
        <p15:guide id="6" pos="432">
          <p15:clr>
            <a:srgbClr val="F26B43"/>
          </p15:clr>
        </p15:guide>
        <p15:guide id="7"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71562" y="6357937"/>
            <a:ext cx="0" cy="365125"/>
          </a:xfrm>
          <a:custGeom>
            <a:avLst/>
            <a:gdLst/>
            <a:ahLst/>
            <a:cxnLst/>
            <a:rect l="l" t="t" r="r" b="b"/>
            <a:pathLst>
              <a:path h="365125">
                <a:moveTo>
                  <a:pt x="0" y="0"/>
                </a:moveTo>
                <a:lnTo>
                  <a:pt x="0" y="365125"/>
                </a:lnTo>
              </a:path>
            </a:pathLst>
          </a:custGeom>
          <a:ln w="6350">
            <a:solidFill>
              <a:srgbClr val="0578D4"/>
            </a:solidFill>
          </a:ln>
        </p:spPr>
        <p:txBody>
          <a:bodyPr wrap="square" lIns="0" tIns="0" rIns="0" bIns="0" rtlCol="0"/>
          <a:lstStyle/>
          <a:p>
            <a:endParaRPr/>
          </a:p>
        </p:txBody>
      </p:sp>
      <p:sp>
        <p:nvSpPr>
          <p:cNvPr id="2" name="Holder 2"/>
          <p:cNvSpPr>
            <a:spLocks noGrp="1"/>
          </p:cNvSpPr>
          <p:nvPr>
            <p:ph type="title"/>
          </p:nvPr>
        </p:nvSpPr>
        <p:spPr>
          <a:xfrm>
            <a:off x="779462" y="1892617"/>
            <a:ext cx="730885" cy="1547495"/>
          </a:xfrm>
          <a:prstGeom prst="rect">
            <a:avLst/>
          </a:prstGeom>
        </p:spPr>
        <p:txBody>
          <a:bodyPr wrap="square" lIns="0" tIns="0" rIns="0" bIns="0">
            <a:spAutoFit/>
          </a:bodyPr>
          <a:lstStyle>
            <a:lvl1pPr>
              <a:defRPr sz="9950" b="1" i="0">
                <a:solidFill>
                  <a:schemeClr val="bg1"/>
                </a:solidFill>
                <a:latin typeface="Arial"/>
                <a:cs typeface="Arial"/>
              </a:defRPr>
            </a:lvl1pPr>
          </a:lstStyle>
          <a:p>
            <a:endParaRPr/>
          </a:p>
        </p:txBody>
      </p:sp>
      <p:sp>
        <p:nvSpPr>
          <p:cNvPr id="3" name="Holder 3"/>
          <p:cNvSpPr>
            <a:spLocks noGrp="1"/>
          </p:cNvSpPr>
          <p:nvPr>
            <p:ph type="body" idx="1"/>
          </p:nvPr>
        </p:nvSpPr>
        <p:spPr>
          <a:xfrm>
            <a:off x="238759" y="1309052"/>
            <a:ext cx="11714480" cy="4448175"/>
          </a:xfrm>
          <a:prstGeom prst="rect">
            <a:avLst/>
          </a:prstGeom>
        </p:spPr>
        <p:txBody>
          <a:bodyPr wrap="square" lIns="0" tIns="0" rIns="0" bIns="0">
            <a:spAutoFit/>
          </a:bodyPr>
          <a:lstStyle>
            <a:lvl1pPr>
              <a:defRPr sz="1550" b="0" i="0">
                <a:solidFill>
                  <a:srgbClr val="0578D4"/>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9/7/2024</a:t>
            </a:fld>
            <a:endParaRPr lang="en-US"/>
          </a:p>
        </p:txBody>
      </p:sp>
      <p:sp>
        <p:nvSpPr>
          <p:cNvPr id="6" name="Holder 6"/>
          <p:cNvSpPr>
            <a:spLocks noGrp="1"/>
          </p:cNvSpPr>
          <p:nvPr>
            <p:ph type="sldNum" sz="quarter" idx="7"/>
          </p:nvPr>
        </p:nvSpPr>
        <p:spPr>
          <a:xfrm>
            <a:off x="731519" y="6471347"/>
            <a:ext cx="209550" cy="153670"/>
          </a:xfrm>
          <a:prstGeom prst="rect">
            <a:avLst/>
          </a:prstGeom>
        </p:spPr>
        <p:txBody>
          <a:bodyPr wrap="square" lIns="0" tIns="0" rIns="0" bIns="0">
            <a:spAutoFit/>
          </a:bodyPr>
          <a:lstStyle>
            <a:lvl1pPr>
              <a:defRPr sz="900" b="1" i="0">
                <a:solidFill>
                  <a:srgbClr val="253746"/>
                </a:solidFill>
                <a:latin typeface="Arial"/>
                <a:cs typeface="Arial"/>
              </a:defRPr>
            </a:lvl1pPr>
          </a:lstStyle>
          <a:p>
            <a:pPr marL="38100">
              <a:lnSpc>
                <a:spcPct val="100000"/>
              </a:lnSpc>
              <a:spcBef>
                <a:spcPts val="15"/>
              </a:spcBef>
            </a:pPr>
            <a:fld id="{81D60167-4931-47E6-BA6A-407CBD079E47}" type="slidenum">
              <a:rPr dirty="0"/>
              <a:t>‹#›</a:t>
            </a:fld>
            <a:endParaRPr/>
          </a:p>
        </p:txBody>
      </p:sp>
    </p:spTree>
    <p:extLst>
      <p:ext uri="{BB962C8B-B14F-4D97-AF65-F5344CB8AC3E}">
        <p14:creationId xmlns:p14="http://schemas.microsoft.com/office/powerpoint/2010/main" val="92561474"/>
      </p:ext>
    </p:extLst>
  </p:cSld>
  <p:clrMap bg1="lt1" tx1="dk1" bg2="lt2" tx2="dk2" accent1="accent1" accent2="accent2" accent3="accent3" accent4="accent4" accent5="accent5" accent6="accent6" hlink="hlink" folHlink="folHlink"/>
  <p:sldLayoutIdLst>
    <p:sldLayoutId id="214748433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248.xml"/><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3" Type="http://schemas.openxmlformats.org/officeDocument/2006/relationships/hyperlink" Target="https://www.federalregister.gov/documents/2024/05/06/2024-08711/nondiscrimination-in-health-programs-and-activities"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hhs.gov/sites/default/files/hipaa-privacy-rule-support-reproductive-health-care-privacy.pdf" TargetMode="External"/><Relationship Id="rId2" Type="http://schemas.openxmlformats.org/officeDocument/2006/relationships/notesSlide" Target="../notesSlides/notesSlide9.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hyperlink" Target="https://www.bing.com/ck/a?!&amp;&amp;p=df696e1c88cf0158JmltdHM9MTcxOTg3ODQwMCZpZ3VpZD0zMGQyMzdmMy1kYTRlLTY1MzAtMTgyYS0yMzVkZGIwMjY0MjkmaW5zaWQ9NTUwNw&amp;ptn=3&amp;ver=2&amp;hsh=3&amp;fclid=30d237f3-da4e-6530-182a-235ddb026429&amp;psq=HHS+HIPAA+Reproductive+Attestation&amp;u=a1aHR0cHM6Ly93d3cuaGhzLmdvdi9zaXRlcy9kZWZhdWx0L2ZpbGVzL21vZGVsLWF0dGVzdGF0aW9uLnBkZg&amp;ntb=1" TargetMode="External"/><Relationship Id="rId2" Type="http://schemas.openxmlformats.org/officeDocument/2006/relationships/image" Target="../media/image77.png"/><Relationship Id="rId1" Type="http://schemas.openxmlformats.org/officeDocument/2006/relationships/slideLayout" Target="../slideLayouts/slideLayout244.xml"/><Relationship Id="rId4" Type="http://schemas.openxmlformats.org/officeDocument/2006/relationships/hyperlink" Target="https://www.cnn.com/us/abortion-access-restrictions-bans-us-dg/index.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40.xml"/><Relationship Id="rId4" Type="http://schemas.openxmlformats.org/officeDocument/2006/relationships/hyperlink" Target="https://attendee.gotowebinar.com/register/475280766430992879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otr.cfo.dc.gov/mytaxdc" TargetMode="External"/><Relationship Id="rId3" Type="http://schemas.openxmlformats.org/officeDocument/2006/relationships/hyperlink" Target="https://www.ftb.ca.gov/file/business/report-mec-info/index.asp" TargetMode="External"/><Relationship Id="rId7" Type="http://schemas.openxmlformats.org/officeDocument/2006/relationships/hyperlink" Target="https://otr.cfo.dc.gov/sites/default/files/dc/sites/otr/publication/attachments/FAQ%20reporting%20SRP%20Update.3.31.20.pdf" TargetMode="External"/><Relationship Id="rId2" Type="http://schemas.openxmlformats.org/officeDocument/2006/relationships/notesSlide" Target="../notesSlides/notesSlide16.xml"/><Relationship Id="rId1" Type="http://schemas.openxmlformats.org/officeDocument/2006/relationships/slideLayout" Target="../slideLayouts/slideLayout212.xml"/><Relationship Id="rId6" Type="http://schemas.openxmlformats.org/officeDocument/2006/relationships/hyperlink" Target="http://www.tax.ri.gov/healthcoveragemandate/" TargetMode="External"/><Relationship Id="rId5" Type="http://schemas.openxmlformats.org/officeDocument/2006/relationships/hyperlink" Target="https://www1.state.nj.us/TYTR_BusinessFilings/jsp/common/Login.jsp?processType=RETURN" TargetMode="External"/><Relationship Id="rId4" Type="http://schemas.openxmlformats.org/officeDocument/2006/relationships/hyperlink" Target="https://mtc.dor.state.ma.us/mtc/_/#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52.xml"/><Relationship Id="rId4" Type="http://schemas.openxmlformats.org/officeDocument/2006/relationships/hyperlink" Target="https://hios.cms.gov/HIOS-GCPCA-UI"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hios.cms.gov/HIOS-GCPCA-UI" TargetMode="External"/><Relationship Id="rId1" Type="http://schemas.openxmlformats.org/officeDocument/2006/relationships/slideLayout" Target="../slideLayouts/slideLayout176.xml"/><Relationship Id="rId5" Type="http://schemas.openxmlformats.org/officeDocument/2006/relationships/image" Target="../media/image80.png"/><Relationship Id="rId4" Type="http://schemas.openxmlformats.org/officeDocument/2006/relationships/hyperlink" Target="mailto:HIOS_Submissions@cms.hhs.gov"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http://send.abcstaff.org/link.cfm?r=OR6-q06CeomCmCVwmC12ZA~~&amp;pe=yvBYjB93tgYChN30yaqbOPF4l6JiperPb8DaxNXDiy-1lLDRTmk9woCo8ZVCaP4zJ8j1NQbixbeiQp58vldj-Q~~&amp;t=I7KOy7smE_QtJ4_AXxScvQ~~"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ngsanaUPC" panose="02020603050405020304" pitchFamily="18" charset="-34"/>
                <a:ea typeface="ＭＳ Ｐゴシック" panose="020B0600070205080204" pitchFamily="34" charset="-128"/>
                <a:cs typeface="AngsanaUPC" panose="02020603050405020304" pitchFamily="18" charset="-34"/>
              </a:rPr>
              <a:t>September</a:t>
            </a:r>
            <a:r>
              <a:rPr kumimoji="0" lang="en-US" sz="3600" b="1" i="0" u="none" strike="noStrike" kern="1200" cap="none" spc="0" normalizeH="0" baseline="0" noProof="0">
                <a:ln>
                  <a:noFill/>
                </a:ln>
                <a:solidFill>
                  <a:prstClr val="white"/>
                </a:solidFill>
                <a:effectLst/>
                <a:uLnTx/>
                <a:uFillTx/>
                <a:latin typeface="AngsanaUPC" panose="02020603050405020304" pitchFamily="18" charset="-34"/>
                <a:ea typeface="ＭＳ Ｐゴシック" panose="020B0600070205080204" pitchFamily="34" charset="-128"/>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715674-4B1E-3F92-2D8A-BF7A312E624F}"/>
              </a:ext>
            </a:extLst>
          </p:cNvPr>
          <p:cNvSpPr/>
          <p:nvPr/>
        </p:nvSpPr>
        <p:spPr>
          <a:xfrm>
            <a:off x="612773" y="4489937"/>
            <a:ext cx="11579227" cy="159433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102FD-B1A3-B91B-D624-E521EDD2A99A}"/>
              </a:ext>
            </a:extLst>
          </p:cNvPr>
          <p:cNvSpPr>
            <a:spLocks noGrp="1"/>
          </p:cNvSpPr>
          <p:nvPr>
            <p:ph type="title"/>
          </p:nvPr>
        </p:nvSpPr>
        <p:spPr>
          <a:xfrm>
            <a:off x="612773" y="410568"/>
            <a:ext cx="11294973" cy="671116"/>
          </a:xfrm>
        </p:spPr>
        <p:txBody>
          <a:bodyPr>
            <a:noAutofit/>
          </a:bodyPr>
          <a:lstStyle/>
          <a:p>
            <a:r>
              <a:rPr lang="en-US" sz="2800" dirty="0">
                <a:solidFill>
                  <a:srgbClr val="0678D5"/>
                </a:solidFill>
                <a:latin typeface="Arial" panose="020B0604020202020204" pitchFamily="34" charset="0"/>
                <a:cs typeface="Arial" panose="020B0604020202020204" pitchFamily="34" charset="0"/>
              </a:rPr>
              <a:t>Final Rules on ACA 1557 Requirements – Suspended</a:t>
            </a:r>
          </a:p>
        </p:txBody>
      </p:sp>
      <p:sp>
        <p:nvSpPr>
          <p:cNvPr id="3" name="Content Placeholder 2">
            <a:extLst>
              <a:ext uri="{FF2B5EF4-FFF2-40B4-BE49-F238E27FC236}">
                <a16:creationId xmlns:a16="http://schemas.microsoft.com/office/drawing/2014/main" id="{1CD50BB6-7A30-B864-0A24-D34ACD9F1C32}"/>
              </a:ext>
            </a:extLst>
          </p:cNvPr>
          <p:cNvSpPr>
            <a:spLocks noGrp="1"/>
          </p:cNvSpPr>
          <p:nvPr>
            <p:ph idx="1"/>
          </p:nvPr>
        </p:nvSpPr>
        <p:spPr>
          <a:xfrm>
            <a:off x="612773" y="1326659"/>
            <a:ext cx="11204089" cy="5120773"/>
          </a:xfrm>
        </p:spPr>
        <p:txBody>
          <a:bodyPr lIns="182880"/>
          <a:lstStyle/>
          <a:p>
            <a:pPr marL="347472" indent="-347472">
              <a:lnSpc>
                <a:spcPct val="9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HHS released on April 26, 2024 </a:t>
            </a:r>
            <a:r>
              <a:rPr lang="en-US" sz="1600" dirty="0">
                <a:latin typeface="Arial" panose="020B0604020202020204" pitchFamily="34" charset="0"/>
                <a:cs typeface="Arial" panose="020B0604020202020204" pitchFamily="34" charset="0"/>
                <a:hlinkClick r:id="rId3"/>
              </a:rPr>
              <a:t>final regulations </a:t>
            </a:r>
            <a:r>
              <a:rPr lang="en-US" sz="1600" dirty="0">
                <a:latin typeface="Arial" panose="020B0604020202020204" pitchFamily="34" charset="0"/>
                <a:cs typeface="Arial" panose="020B0604020202020204" pitchFamily="34" charset="0"/>
              </a:rPr>
              <a:t>on ACA Section 1557, that were scheduled to become effective on July 5</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2024.</a:t>
            </a:r>
          </a:p>
          <a:p>
            <a:pPr marL="347472" indent="-347472">
              <a:lnSpc>
                <a:spcPct val="90000"/>
              </a:lnSpc>
              <a:buFont typeface="Courier New" panose="02070309020205020404" pitchFamily="49" charset="0"/>
              <a:buChar char="o"/>
            </a:pPr>
            <a:r>
              <a:rPr lang="en-US" sz="1600" i="1" dirty="0">
                <a:latin typeface="Arial" panose="020B0604020202020204" pitchFamily="34" charset="0"/>
                <a:cs typeface="Arial" panose="020B0604020202020204" pitchFamily="34" charset="0"/>
              </a:rPr>
              <a:t>Tennessee v. Becerra – </a:t>
            </a:r>
            <a:r>
              <a:rPr lang="en-US" sz="1600" dirty="0">
                <a:latin typeface="Arial" panose="020B0604020202020204" pitchFamily="34" charset="0"/>
                <a:cs typeface="Arial" panose="020B0604020202020204" pitchFamily="34" charset="0"/>
              </a:rPr>
              <a:t>National preliminary  injunction and a stay on the provisions concerning sex discrimination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stayed the application of the regulation s to employers in FL. </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solidFill>
                  <a:srgbClr val="0678D5"/>
                </a:solidFill>
                <a:latin typeface="Arial" panose="020B0604020202020204" pitchFamily="34" charset="0"/>
                <a:cs typeface="Arial" panose="020B0604020202020204" pitchFamily="34" charset="0"/>
              </a:rPr>
              <a:t>Compliance with the following provisions was suspended:</a:t>
            </a: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ea typeface="Malgun Gothic" panose="020B0503020000020004" pitchFamily="34" charset="-127"/>
                <a:cs typeface="Arial" panose="020B0604020202020204" pitchFamily="34" charset="0"/>
              </a:rPr>
              <a:t>42 C.F.R. §§ 438.3, 438.206, 440.262, 460.98, 460.112; 45 C.F.R. §§ 92.5, 92.6, 92.7, 92.8, 92.9, 92.10, 92.101, 92.206-211, 92.301, 92.303, 92.304; and any other provision of the 2024 Rule applied with respect to “sex” discrimination that encompasses gender identity</a:t>
            </a:r>
            <a:endParaRPr lang="en-US" sz="1600" dirty="0">
              <a:latin typeface="Arial" panose="020B0604020202020204" pitchFamily="34" charset="0"/>
              <a:cs typeface="Arial" panose="020B0604020202020204" pitchFamily="34" charset="0"/>
            </a:endParaRPr>
          </a:p>
          <a:p>
            <a:pPr marL="347472" indent="-347472">
              <a:lnSpc>
                <a:spcPct val="90000"/>
              </a:lnSpc>
              <a:buFont typeface="Courier New" panose="02070309020205020404" pitchFamily="49" charset="0"/>
              <a:buChar char="o"/>
            </a:pPr>
            <a:r>
              <a:rPr lang="en-US" sz="1600" i="1" dirty="0"/>
              <a:t>Texas v. Becerra </a:t>
            </a:r>
            <a:r>
              <a:rPr lang="en-US" sz="1600" dirty="0"/>
              <a:t>stayed the effective date and enjoined enforcement of all provisions for employers in </a:t>
            </a:r>
            <a:br>
              <a:rPr lang="en-US" sz="1600" dirty="0"/>
            </a:br>
            <a:r>
              <a:rPr lang="en-US" sz="1600" dirty="0"/>
              <a:t>TX and Montana.</a:t>
            </a:r>
          </a:p>
          <a:p>
            <a:pPr>
              <a:lnSpc>
                <a:spcPct val="90000"/>
              </a:lnSpc>
              <a:buClrTx/>
            </a:pPr>
            <a:endParaRPr lang="en-US" sz="1600" dirty="0">
              <a:latin typeface="Arial" panose="020B0604020202020204" pitchFamily="34" charset="0"/>
              <a:cs typeface="Arial" panose="020B0604020202020204" pitchFamily="34" charset="0"/>
            </a:endParaRPr>
          </a:p>
          <a:p>
            <a:pPr marL="0" indent="0">
              <a:lnSpc>
                <a:spcPct val="90000"/>
              </a:lnSpc>
              <a:buClrTx/>
              <a:buNone/>
            </a:pPr>
            <a:r>
              <a:rPr lang="en-US" sz="1600" b="1" dirty="0">
                <a:solidFill>
                  <a:srgbClr val="0678D5"/>
                </a:solidFill>
                <a:latin typeface="Arial Black" panose="020B0604020202020204" pitchFamily="34" charset="0"/>
                <a:cs typeface="Arial Black" panose="020B0604020202020204" pitchFamily="34" charset="0"/>
              </a:rPr>
              <a:t>General Provisions: </a:t>
            </a:r>
            <a:r>
              <a:rPr lang="en-US" sz="1600" dirty="0">
                <a:latin typeface="Arial" panose="020B0604020202020204" pitchFamily="34" charset="0"/>
                <a:cs typeface="Arial" panose="020B0604020202020204" pitchFamily="34" charset="0"/>
              </a:rPr>
              <a:t>Reinstates language notice requirements; prohibits discrimination based on sex </a:t>
            </a:r>
            <a:br>
              <a:rPr lang="en-US" sz="1600" dirty="0">
                <a:latin typeface="Arial" panose="020B0604020202020204" pitchFamily="34" charset="0"/>
                <a:cs typeface="Arial" panose="020B0604020202020204" pitchFamily="34" charset="0"/>
              </a:rPr>
            </a:br>
            <a:r>
              <a:rPr lang="en-US" sz="1600" i="1" dirty="0">
                <a:solidFill>
                  <a:schemeClr val="bg1">
                    <a:lumMod val="50000"/>
                  </a:schemeClr>
                </a:solidFill>
                <a:latin typeface="Arial" panose="020B0604020202020204" pitchFamily="34" charset="0"/>
                <a:cs typeface="Arial" panose="020B0604020202020204" pitchFamily="34" charset="0"/>
              </a:rPr>
              <a:t>(extends protections for members of the LGBTQ+ community)</a:t>
            </a:r>
            <a:r>
              <a:rPr lang="en-US" sz="1600" dirty="0">
                <a:latin typeface="Arial" panose="020B0604020202020204" pitchFamily="34" charset="0"/>
                <a:cs typeface="Arial" panose="020B0604020202020204" pitchFamily="34" charset="0"/>
              </a:rPr>
              <a:t>;mandates staff undergo training on the new protections; reaffirms entities subject to ACA 1557 mandates </a:t>
            </a:r>
            <a:r>
              <a:rPr lang="en-US" sz="1600" i="1" dirty="0">
                <a:solidFill>
                  <a:schemeClr val="bg1">
                    <a:lumMod val="50000"/>
                  </a:schemeClr>
                </a:solidFill>
                <a:latin typeface="Arial" panose="020B0604020202020204" pitchFamily="34" charset="0"/>
                <a:cs typeface="Arial" panose="020B0604020202020204" pitchFamily="34" charset="0"/>
              </a:rPr>
              <a:t>(any entity that receives directly or indirectly federal funds from HHS)</a:t>
            </a:r>
            <a:r>
              <a:rPr lang="en-US" sz="1600" dirty="0">
                <a:latin typeface="Arial" panose="020B0604020202020204" pitchFamily="34" charset="0"/>
                <a:cs typeface="Arial" panose="020B0604020202020204" pitchFamily="34" charset="0"/>
              </a:rPr>
              <a:t>; offer of telehealth services in a non-discriminatory manner and provides for a religious exemption for entities claiming protections under the RFA, must file for exemption with OCR.</a:t>
            </a:r>
          </a:p>
          <a:p>
            <a:pPr marL="457200" lvl="1" indent="0">
              <a:lnSpc>
                <a:spcPct val="90000"/>
              </a:lnSpc>
              <a:buClrTx/>
              <a:buNone/>
            </a:pPr>
            <a:endParaRPr lang="en-US" sz="1600" dirty="0">
              <a:latin typeface="Arial" panose="020B0604020202020204" pitchFamily="34" charset="0"/>
              <a:cs typeface="Arial" panose="020B0604020202020204" pitchFamily="34" charset="0"/>
            </a:endParaRPr>
          </a:p>
          <a:p>
            <a:pPr>
              <a:lnSpc>
                <a:spcPct val="90000"/>
              </a:lnSpc>
              <a:buClrTx/>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202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0DD89-8A18-CEE4-50FB-F48B792A6F53}"/>
              </a:ext>
            </a:extLst>
          </p:cNvPr>
          <p:cNvSpPr/>
          <p:nvPr/>
        </p:nvSpPr>
        <p:spPr>
          <a:xfrm>
            <a:off x="612774" y="1326660"/>
            <a:ext cx="11579226" cy="818664"/>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102FD-B1A3-B91B-D624-E521EDD2A99A}"/>
              </a:ext>
            </a:extLst>
          </p:cNvPr>
          <p:cNvSpPr>
            <a:spLocks noGrp="1"/>
          </p:cNvSpPr>
          <p:nvPr>
            <p:ph type="title"/>
          </p:nvPr>
        </p:nvSpPr>
        <p:spPr>
          <a:xfrm>
            <a:off x="612774" y="410568"/>
            <a:ext cx="11383068" cy="671116"/>
          </a:xfrm>
        </p:spPr>
        <p:txBody>
          <a:bodyPr>
            <a:noAutofit/>
          </a:bodyPr>
          <a:lstStyle/>
          <a:p>
            <a:r>
              <a:rPr lang="en-US" sz="2800" dirty="0">
                <a:solidFill>
                  <a:srgbClr val="0678D5"/>
                </a:solidFill>
                <a:latin typeface="Arial" panose="020B0604020202020204" pitchFamily="34" charset="0"/>
                <a:cs typeface="Arial" panose="020B0604020202020204" pitchFamily="34" charset="0"/>
              </a:rPr>
              <a:t>Final Rules on ACA 1557 Requirements – Suspended</a:t>
            </a:r>
          </a:p>
        </p:txBody>
      </p:sp>
      <p:sp>
        <p:nvSpPr>
          <p:cNvPr id="3" name="Content Placeholder 2">
            <a:extLst>
              <a:ext uri="{FF2B5EF4-FFF2-40B4-BE49-F238E27FC236}">
                <a16:creationId xmlns:a16="http://schemas.microsoft.com/office/drawing/2014/main" id="{1CD50BB6-7A30-B864-0A24-D34ACD9F1C32}"/>
              </a:ext>
            </a:extLst>
          </p:cNvPr>
          <p:cNvSpPr>
            <a:spLocks noGrp="1"/>
          </p:cNvSpPr>
          <p:nvPr>
            <p:ph idx="1"/>
          </p:nvPr>
        </p:nvSpPr>
        <p:spPr>
          <a:xfrm>
            <a:off x="612774" y="1488831"/>
            <a:ext cx="10664826" cy="4958601"/>
          </a:xfrm>
        </p:spPr>
        <p:txBody>
          <a:bodyPr lIns="182880"/>
          <a:lstStyle/>
          <a:p>
            <a:pPr marL="0" indent="0">
              <a:lnSpc>
                <a:spcPct val="90000"/>
              </a:lnSpc>
              <a:buClrTx/>
              <a:buNone/>
            </a:pPr>
            <a:r>
              <a:rPr lang="en-US" sz="1600" b="1" dirty="0">
                <a:solidFill>
                  <a:srgbClr val="0678D5"/>
                </a:solidFill>
                <a:latin typeface="Arial Black" panose="020B0604020202020204" pitchFamily="34" charset="0"/>
                <a:cs typeface="Arial Black" panose="020B0604020202020204" pitchFamily="34" charset="0"/>
              </a:rPr>
              <a:t>Covered Entities: </a:t>
            </a:r>
            <a:r>
              <a:rPr lang="en-US" sz="1600" dirty="0">
                <a:latin typeface="Arial" panose="020B0604020202020204" pitchFamily="34" charset="0"/>
                <a:cs typeface="Arial" panose="020B0604020202020204" pitchFamily="34" charset="0"/>
              </a:rPr>
              <a:t>Health programs and activities that receive federal funds from Medicare, Medicaid and National Institutes of Health</a:t>
            </a:r>
            <a:r>
              <a:rPr lang="en-US" sz="1600" i="1" dirty="0">
                <a:solidFill>
                  <a:schemeClr val="bg1">
                    <a:lumMod val="50000"/>
                  </a:schemeClr>
                </a:solidFill>
                <a:latin typeface="Arial" panose="020B0604020202020204" pitchFamily="34" charset="0"/>
                <a:cs typeface="Arial" panose="020B0604020202020204" pitchFamily="34" charset="0"/>
              </a:rPr>
              <a:t> (Departments of HHS)</a:t>
            </a:r>
            <a:br>
              <a:rPr lang="en-US" sz="1600" i="1" dirty="0">
                <a:solidFill>
                  <a:schemeClr val="bg1">
                    <a:lumMod val="50000"/>
                  </a:schemeClr>
                </a:solidFill>
                <a:latin typeface="Arial" panose="020B0604020202020204" pitchFamily="34" charset="0"/>
                <a:cs typeface="Arial" panose="020B0604020202020204" pitchFamily="34" charset="0"/>
              </a:rPr>
            </a:br>
            <a:endParaRPr lang="en-US" sz="1600" i="1" dirty="0">
              <a:solidFill>
                <a:schemeClr val="bg1">
                  <a:lumMod val="50000"/>
                </a:schemeClr>
              </a:solidFill>
              <a:latin typeface="Arial" panose="020B0604020202020204" pitchFamily="34" charset="0"/>
              <a:cs typeface="Arial" panose="020B0604020202020204" pitchFamily="34" charset="0"/>
            </a:endParaRPr>
          </a:p>
          <a:p>
            <a:pPr marL="347472" lvl="1" indent="-347472">
              <a:lnSpc>
                <a:spcPct val="90000"/>
              </a:lnSpc>
              <a:spcBef>
                <a:spcPts val="0"/>
              </a:spcBef>
              <a:buFont typeface="Courier New" panose="02070309020205020404" pitchFamily="49" charset="0"/>
              <a:buChar char="o"/>
            </a:pPr>
            <a:r>
              <a:rPr lang="en-US" sz="1600" dirty="0">
                <a:solidFill>
                  <a:schemeClr val="tx1"/>
                </a:solidFill>
              </a:rPr>
              <a:t>State exchanges and marketplaces, including insurance carriers and TPAs that receive Medicare and / </a:t>
            </a:r>
            <a:br>
              <a:rPr lang="en-US" sz="1600" dirty="0">
                <a:solidFill>
                  <a:schemeClr val="tx1"/>
                </a:solidFill>
              </a:rPr>
            </a:br>
            <a:r>
              <a:rPr lang="en-US" sz="1600" dirty="0">
                <a:solidFill>
                  <a:schemeClr val="tx1"/>
                </a:solidFill>
              </a:rPr>
              <a:t>or Medicaid funds</a:t>
            </a:r>
          </a:p>
          <a:p>
            <a:pPr marL="347472" lvl="1" indent="-347472">
              <a:lnSpc>
                <a:spcPct val="90000"/>
              </a:lnSpc>
              <a:spcBef>
                <a:spcPts val="0"/>
              </a:spcBef>
              <a:buFont typeface="Courier New" panose="02070309020205020404" pitchFamily="49" charset="0"/>
              <a:buChar char="o"/>
            </a:pPr>
            <a:r>
              <a:rPr lang="en-US" sz="1600" dirty="0">
                <a:solidFill>
                  <a:schemeClr val="tx1"/>
                </a:solidFill>
              </a:rPr>
              <a:t>Health care providers </a:t>
            </a:r>
            <a:r>
              <a:rPr lang="en-US" sz="1600" i="1" dirty="0">
                <a:solidFill>
                  <a:schemeClr val="bg1">
                    <a:lumMod val="50000"/>
                  </a:schemeClr>
                </a:solidFill>
              </a:rPr>
              <a:t>(hospitals, physician groups, PBMs, community health clinics, dental providers, </a:t>
            </a:r>
            <a:br>
              <a:rPr lang="en-US" sz="1600" i="1" dirty="0">
                <a:solidFill>
                  <a:schemeClr val="bg1">
                    <a:lumMod val="50000"/>
                  </a:schemeClr>
                </a:solidFill>
              </a:rPr>
            </a:br>
            <a:r>
              <a:rPr lang="en-US" sz="1600" i="1" dirty="0">
                <a:solidFill>
                  <a:schemeClr val="bg1">
                    <a:lumMod val="50000"/>
                  </a:schemeClr>
                </a:solidFill>
              </a:rPr>
              <a:t>nursing homes, skilled nursing facilities, IHS centers) </a:t>
            </a:r>
            <a:r>
              <a:rPr lang="en-US" sz="1600" dirty="0">
                <a:solidFill>
                  <a:schemeClr val="tx1"/>
                </a:solidFill>
              </a:rPr>
              <a:t>receiving Medicare </a:t>
            </a:r>
            <a:r>
              <a:rPr lang="en-US" sz="1600" i="1" dirty="0">
                <a:solidFill>
                  <a:schemeClr val="bg1">
                    <a:lumMod val="50000"/>
                  </a:schemeClr>
                </a:solidFill>
              </a:rPr>
              <a:t>(including Medicare Part B reimbursements)</a:t>
            </a:r>
            <a:r>
              <a:rPr lang="en-US" sz="1600" dirty="0">
                <a:solidFill>
                  <a:schemeClr val="tx1"/>
                </a:solidFill>
              </a:rPr>
              <a:t>, Medicaid,  or HHS funds and entities that educate healthcare providers</a:t>
            </a:r>
          </a:p>
          <a:p>
            <a:pPr marL="347472" lvl="1" indent="-347472">
              <a:lnSpc>
                <a:spcPct val="90000"/>
              </a:lnSpc>
              <a:spcBef>
                <a:spcPts val="0"/>
              </a:spcBef>
              <a:buFont typeface="Courier New" panose="02070309020205020404" pitchFamily="49" charset="0"/>
              <a:buChar char="o"/>
            </a:pPr>
            <a:r>
              <a:rPr lang="en-US" sz="1600" dirty="0">
                <a:solidFill>
                  <a:schemeClr val="tx1"/>
                </a:solidFill>
              </a:rPr>
              <a:t>Group health plans receiving RDS payments</a:t>
            </a:r>
          </a:p>
          <a:p>
            <a:pPr marL="347472" lvl="1" indent="-347472">
              <a:lnSpc>
                <a:spcPct val="90000"/>
              </a:lnSpc>
              <a:spcBef>
                <a:spcPts val="0"/>
              </a:spcBef>
              <a:buFont typeface="Courier New" panose="02070309020205020404" pitchFamily="49" charset="0"/>
              <a:buChar char="o"/>
            </a:pPr>
            <a:r>
              <a:rPr lang="en-US" sz="1600" dirty="0">
                <a:solidFill>
                  <a:schemeClr val="tx1"/>
                </a:solidFill>
              </a:rPr>
              <a:t>Subcontractors of covered entities</a:t>
            </a:r>
          </a:p>
          <a:p>
            <a:pPr marL="347472" lvl="1" indent="-347472">
              <a:lnSpc>
                <a:spcPct val="90000"/>
              </a:lnSpc>
              <a:spcBef>
                <a:spcPts val="0"/>
              </a:spcBef>
              <a:buFont typeface="Courier New" panose="02070309020205020404" pitchFamily="49" charset="0"/>
              <a:buChar char="o"/>
            </a:pPr>
            <a:endParaRPr lang="en-US" sz="1600" dirty="0">
              <a:solidFill>
                <a:schemeClr val="tx1"/>
              </a:solidFill>
            </a:endParaRPr>
          </a:p>
          <a:p>
            <a:pPr lvl="1">
              <a:lnSpc>
                <a:spcPct val="90000"/>
              </a:lnSpc>
              <a:buClrTx/>
            </a:pPr>
            <a:endParaRPr lang="en-US" sz="1600" dirty="0"/>
          </a:p>
          <a:p>
            <a:pPr>
              <a:lnSpc>
                <a:spcPct val="90000"/>
              </a:lnSpc>
              <a:buClrTx/>
            </a:pPr>
            <a:endParaRPr lang="en-US" sz="1600" dirty="0"/>
          </a:p>
        </p:txBody>
      </p:sp>
    </p:spTree>
    <p:extLst>
      <p:ext uri="{BB962C8B-B14F-4D97-AF65-F5344CB8AC3E}">
        <p14:creationId xmlns:p14="http://schemas.microsoft.com/office/powerpoint/2010/main" val="103066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02FD-B1A3-B91B-D624-E521EDD2A99A}"/>
              </a:ext>
            </a:extLst>
          </p:cNvPr>
          <p:cNvSpPr>
            <a:spLocks noGrp="1"/>
          </p:cNvSpPr>
          <p:nvPr>
            <p:ph type="title"/>
          </p:nvPr>
        </p:nvSpPr>
        <p:spPr>
          <a:xfrm>
            <a:off x="612774" y="410568"/>
            <a:ext cx="10537754" cy="671116"/>
          </a:xfrm>
        </p:spPr>
        <p:txBody>
          <a:bodyPr>
            <a:normAutofit/>
          </a:bodyPr>
          <a:lstStyle/>
          <a:p>
            <a:r>
              <a:rPr lang="en-US" sz="2800" dirty="0">
                <a:solidFill>
                  <a:srgbClr val="0678D5"/>
                </a:solidFill>
                <a:latin typeface="Arial" panose="020B0604020202020204" pitchFamily="34" charset="0"/>
                <a:cs typeface="Arial" panose="020B0604020202020204" pitchFamily="34" charset="0"/>
              </a:rPr>
              <a:t>Final Rules on ACA 1557 Requirements</a:t>
            </a:r>
          </a:p>
        </p:txBody>
      </p:sp>
      <p:sp>
        <p:nvSpPr>
          <p:cNvPr id="3" name="Content Placeholder 2">
            <a:extLst>
              <a:ext uri="{FF2B5EF4-FFF2-40B4-BE49-F238E27FC236}">
                <a16:creationId xmlns:a16="http://schemas.microsoft.com/office/drawing/2014/main" id="{1CD50BB6-7A30-B864-0A24-D34ACD9F1C32}"/>
              </a:ext>
            </a:extLst>
          </p:cNvPr>
          <p:cNvSpPr>
            <a:spLocks noGrp="1"/>
          </p:cNvSpPr>
          <p:nvPr>
            <p:ph idx="1"/>
          </p:nvPr>
        </p:nvSpPr>
        <p:spPr>
          <a:xfrm>
            <a:off x="612774" y="1162063"/>
            <a:ext cx="11172826" cy="279876"/>
          </a:xfrm>
        </p:spPr>
        <p:txBody>
          <a:bodyPr/>
          <a:lstStyle/>
          <a:p>
            <a:pPr marL="0" indent="0">
              <a:buClrTx/>
              <a:buNone/>
            </a:pPr>
            <a:r>
              <a:rPr lang="en-US" sz="1400" b="1" dirty="0">
                <a:latin typeface="Arial Black" panose="020B0604020202020204" pitchFamily="34" charset="0"/>
                <a:cs typeface="Arial Black" panose="020B0604020202020204" pitchFamily="34" charset="0"/>
              </a:rPr>
              <a:t>Effective Dates</a:t>
            </a:r>
          </a:p>
        </p:txBody>
      </p:sp>
      <p:graphicFrame>
        <p:nvGraphicFramePr>
          <p:cNvPr id="4" name="Table 3">
            <a:extLst>
              <a:ext uri="{FF2B5EF4-FFF2-40B4-BE49-F238E27FC236}">
                <a16:creationId xmlns:a16="http://schemas.microsoft.com/office/drawing/2014/main" id="{3D51CBAF-0E84-5DD6-642F-170098C82890}"/>
              </a:ext>
            </a:extLst>
          </p:cNvPr>
          <p:cNvGraphicFramePr>
            <a:graphicFrameLocks noGrp="1"/>
          </p:cNvGraphicFramePr>
          <p:nvPr>
            <p:extLst>
              <p:ext uri="{D42A27DB-BD31-4B8C-83A1-F6EECF244321}">
                <p14:modId xmlns:p14="http://schemas.microsoft.com/office/powerpoint/2010/main" val="2730290837"/>
              </p:ext>
            </p:extLst>
          </p:nvPr>
        </p:nvGraphicFramePr>
        <p:xfrm>
          <a:off x="612774" y="1512276"/>
          <a:ext cx="11579226" cy="5240215"/>
        </p:xfrm>
        <a:graphic>
          <a:graphicData uri="http://schemas.openxmlformats.org/drawingml/2006/table">
            <a:tbl>
              <a:tblPr firstRow="1" firstCol="1" bandRow="1">
                <a:tableStyleId>{5C22544A-7EE6-4342-B048-85BDC9FD1C3A}</a:tableStyleId>
              </a:tblPr>
              <a:tblGrid>
                <a:gridCol w="5272211">
                  <a:extLst>
                    <a:ext uri="{9D8B030D-6E8A-4147-A177-3AD203B41FA5}">
                      <a16:colId xmlns:a16="http://schemas.microsoft.com/office/drawing/2014/main" val="3593763104"/>
                    </a:ext>
                  </a:extLst>
                </a:gridCol>
                <a:gridCol w="6307015">
                  <a:extLst>
                    <a:ext uri="{9D8B030D-6E8A-4147-A177-3AD203B41FA5}">
                      <a16:colId xmlns:a16="http://schemas.microsoft.com/office/drawing/2014/main" val="1932856269"/>
                    </a:ext>
                  </a:extLst>
                </a:gridCol>
              </a:tblGrid>
              <a:tr h="372256">
                <a:tc>
                  <a:txBody>
                    <a:bodyPr/>
                    <a:lstStyle/>
                    <a:p>
                      <a:pPr marL="0" marR="0" algn="l">
                        <a:lnSpc>
                          <a:spcPct val="90000"/>
                        </a:lnSpc>
                        <a:spcBef>
                          <a:spcPts val="0"/>
                        </a:spcBef>
                        <a:spcAft>
                          <a:spcPts val="0"/>
                        </a:spcAft>
                      </a:pPr>
                      <a:r>
                        <a:rPr lang="en-US" sz="1250" b="1" i="0" kern="0" dirty="0">
                          <a:effectLst/>
                          <a:latin typeface="Arial Black" panose="020B0604020202020204" pitchFamily="34" charset="0"/>
                          <a:cs typeface="Arial Black" panose="020B0604020202020204" pitchFamily="34" charset="0"/>
                        </a:rPr>
                        <a:t>Section 1557 Requirement and Provision</a:t>
                      </a:r>
                      <a:endParaRPr lang="en-US" sz="1100" b="1" i="0" kern="100" dirty="0">
                        <a:effectLst/>
                        <a:latin typeface="Arial Black" panose="020B0604020202020204" pitchFamily="34" charset="0"/>
                        <a:ea typeface="Malgun Gothic" panose="020B0503020000020004" pitchFamily="34" charset="-127"/>
                        <a:cs typeface="Arial Black" panose="020B0604020202020204" pitchFamily="34" charset="0"/>
                      </a:endParaRPr>
                    </a:p>
                  </a:txBody>
                  <a:tcPr marL="182880" marR="457200" marT="9525" marB="9525" anchor="ctr">
                    <a:lnL w="12700" cap="flat" cmpd="sng" algn="ctr">
                      <a:solidFill>
                        <a:srgbClr val="263746"/>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pPr marL="0" marR="0" algn="l">
                        <a:lnSpc>
                          <a:spcPct val="90000"/>
                        </a:lnSpc>
                        <a:spcBef>
                          <a:spcPts val="0"/>
                        </a:spcBef>
                        <a:spcAft>
                          <a:spcPts val="0"/>
                        </a:spcAft>
                      </a:pPr>
                      <a:r>
                        <a:rPr lang="en-US" sz="1250" b="1" i="0" kern="0" dirty="0">
                          <a:effectLst/>
                          <a:latin typeface="Arial Black" panose="020B0604020202020204" pitchFamily="34" charset="0"/>
                          <a:cs typeface="Arial Black" panose="020B0604020202020204" pitchFamily="34" charset="0"/>
                        </a:rPr>
                        <a:t>Date by which covered entities must comply</a:t>
                      </a:r>
                      <a:endParaRPr lang="en-US" sz="1100" b="1" i="0" kern="100" dirty="0">
                        <a:effectLst/>
                        <a:latin typeface="Arial Black" panose="020B0604020202020204" pitchFamily="34" charset="0"/>
                        <a:ea typeface="Malgun Gothic" panose="020B0503020000020004" pitchFamily="34" charset="-127"/>
                        <a:cs typeface="Arial Black" panose="020B0604020202020204" pitchFamily="34" charset="0"/>
                      </a:endParaRPr>
                    </a:p>
                  </a:txBody>
                  <a:tcPr marL="182880" marR="457200" marT="9525" marB="952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73414631"/>
                  </a:ext>
                </a:extLst>
              </a:tr>
              <a:tr h="461415">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92.7 Section 1557 Coordinator</a:t>
                      </a:r>
                      <a:endParaRPr lang="en-US" sz="1100"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Within 120 days of effective date – </a:t>
                      </a:r>
                      <a:br>
                        <a:rPr lang="en-US" sz="1250" kern="0" dirty="0">
                          <a:effectLst/>
                          <a:latin typeface="Arial" panose="020B0604020202020204" pitchFamily="34" charset="0"/>
                          <a:cs typeface="Arial" panose="020B0604020202020204" pitchFamily="34" charset="0"/>
                        </a:rPr>
                      </a:b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p>
                  </a:txBody>
                  <a:tcPr marL="182880" marR="457200" marT="9525" marB="952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9608997"/>
                  </a:ext>
                </a:extLst>
              </a:tr>
              <a:tr h="461415">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92.8 Policies and Procedures</a:t>
                      </a:r>
                      <a:endParaRPr lang="en-US" sz="1100"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Within one year of effective date or July 5, 2025 – </a:t>
                      </a:r>
                      <a:br>
                        <a:rPr lang="en-US" sz="1250" kern="0" dirty="0">
                          <a:effectLst/>
                          <a:latin typeface="Arial" panose="020B0604020202020204" pitchFamily="34" charset="0"/>
                          <a:cs typeface="Arial" panose="020B0604020202020204" pitchFamily="34" charset="0"/>
                        </a:rPr>
                      </a:b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p>
                  </a:txBody>
                  <a:tcPr marL="182880" marR="45720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4099659846"/>
                  </a:ext>
                </a:extLst>
              </a:tr>
              <a:tr h="805619">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92.9 Training</a:t>
                      </a:r>
                      <a:endParaRPr lang="en-US" sz="1100"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Following a covered entity’s implementation of the policies and procedures required by § 92.8, and no later than 300 days of effective date – </a:t>
                      </a:r>
                      <a:br>
                        <a:rPr lang="en-US" sz="1250" kern="0" dirty="0">
                          <a:effectLst/>
                          <a:latin typeface="Arial" panose="020B0604020202020204" pitchFamily="34" charset="0"/>
                          <a:cs typeface="Arial" panose="020B0604020202020204" pitchFamily="34" charset="0"/>
                        </a:rPr>
                      </a:b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txBody>
                  <a:tcPr marL="182880" marR="27432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543097"/>
                  </a:ext>
                </a:extLst>
              </a:tr>
              <a:tr h="441519">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92.10 Notice of Nondiscrimination</a:t>
                      </a:r>
                      <a:endParaRPr lang="en-US" sz="1100"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Within 120 days of effective date – </a:t>
                      </a:r>
                      <a:br>
                        <a:rPr lang="en-US" sz="1250" kern="0" dirty="0">
                          <a:effectLst/>
                          <a:latin typeface="Arial" panose="020B0604020202020204" pitchFamily="34" charset="0"/>
                          <a:cs typeface="Arial" panose="020B0604020202020204" pitchFamily="34" charset="0"/>
                        </a:rPr>
                      </a:b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400351208"/>
                  </a:ext>
                </a:extLst>
              </a:tr>
              <a:tr h="441519">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92.11 Notice of Availability of Language Assistance Services and Auxiliary Aids and Services</a:t>
                      </a:r>
                      <a:endParaRPr lang="en-US" sz="1100"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Within one year of effective date or July 5, 2025</a:t>
                      </a: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698722"/>
                  </a:ext>
                </a:extLst>
              </a:tr>
              <a:tr h="1217382">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92.207(b)(1)-(5) Nondiscrimination in health insurance coverage and other health-related coverage </a:t>
                      </a:r>
                      <a:br>
                        <a:rPr lang="en-US" sz="1250" kern="0" dirty="0">
                          <a:solidFill>
                            <a:schemeClr val="tx1"/>
                          </a:solidFill>
                          <a:effectLst/>
                          <a:latin typeface="Arial" panose="020B0604020202020204" pitchFamily="34" charset="0"/>
                          <a:cs typeface="Arial" panose="020B0604020202020204" pitchFamily="34" charset="0"/>
                        </a:rPr>
                      </a:br>
                      <a:r>
                        <a:rPr lang="en-US" sz="1250" b="0" i="1" kern="0" dirty="0">
                          <a:solidFill>
                            <a:schemeClr val="bg1">
                              <a:lumMod val="50000"/>
                            </a:schemeClr>
                          </a:solidFill>
                          <a:effectLst/>
                          <a:latin typeface="Arial" panose="020B0604020202020204" pitchFamily="34" charset="0"/>
                          <a:ea typeface="+mn-ea"/>
                          <a:cs typeface="Arial" panose="020B0604020202020204" pitchFamily="34" charset="0"/>
                        </a:rPr>
                        <a:t>(benefit design changes)</a:t>
                      </a: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For health insurance coverage or other health-related coverage that was not subject to this part as of the date of publication of this rule, by the first day of the first plan year </a:t>
                      </a:r>
                      <a:r>
                        <a:rPr lang="en-US" sz="1250" i="1" kern="0" dirty="0">
                          <a:solidFill>
                            <a:schemeClr val="bg1">
                              <a:lumMod val="50000"/>
                            </a:schemeClr>
                          </a:solidFill>
                          <a:effectLst/>
                          <a:latin typeface="Arial" panose="020B0604020202020204" pitchFamily="34" charset="0"/>
                          <a:cs typeface="Arial" panose="020B0604020202020204" pitchFamily="34" charset="0"/>
                        </a:rPr>
                        <a:t>(in the individual market, policy year) </a:t>
                      </a:r>
                      <a:r>
                        <a:rPr lang="en-US" sz="1250" kern="0" dirty="0">
                          <a:effectLst/>
                          <a:latin typeface="Arial" panose="020B0604020202020204" pitchFamily="34" charset="0"/>
                          <a:cs typeface="Arial" panose="020B0604020202020204" pitchFamily="34" charset="0"/>
                        </a:rPr>
                        <a:t>beginning on or after January 1, 2025 – </a:t>
                      </a:r>
                    </a:p>
                    <a:p>
                      <a:pPr marL="0" marR="0" algn="l">
                        <a:lnSpc>
                          <a:spcPct val="90000"/>
                        </a:lnSpc>
                        <a:spcBef>
                          <a:spcPts val="0"/>
                        </a:spcBef>
                        <a:spcAft>
                          <a:spcPts val="0"/>
                        </a:spcAft>
                      </a:pP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4014443171"/>
                  </a:ext>
                </a:extLst>
              </a:tr>
              <a:tr h="654039">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92.207(b)(6) Nondiscrimination in health insurance coverage and other health-related coverage </a:t>
                      </a:r>
                      <a:br>
                        <a:rPr lang="en-US" sz="1250" kern="0" dirty="0">
                          <a:solidFill>
                            <a:schemeClr val="tx1"/>
                          </a:solidFill>
                          <a:effectLst/>
                          <a:latin typeface="Arial" panose="020B0604020202020204" pitchFamily="34" charset="0"/>
                          <a:cs typeface="Arial" panose="020B0604020202020204" pitchFamily="34" charset="0"/>
                        </a:rPr>
                      </a:br>
                      <a:r>
                        <a:rPr lang="en-US" sz="1250" b="0" i="1" kern="0" dirty="0">
                          <a:solidFill>
                            <a:schemeClr val="bg1">
                              <a:lumMod val="50000"/>
                            </a:schemeClr>
                          </a:solidFill>
                          <a:effectLst/>
                          <a:latin typeface="Arial" panose="020B0604020202020204" pitchFamily="34" charset="0"/>
                          <a:cs typeface="Arial" panose="020B0604020202020204" pitchFamily="34" charset="0"/>
                        </a:rPr>
                        <a:t>(benefit design changes)</a:t>
                      </a:r>
                      <a:endParaRPr lang="en-US" sz="1100" b="0" i="1" kern="100" dirty="0">
                        <a:solidFill>
                          <a:schemeClr val="bg1">
                            <a:lumMod val="50000"/>
                          </a:schemeClr>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By the first day of the first plan year </a:t>
                      </a:r>
                      <a:r>
                        <a:rPr lang="en-US" sz="1250" i="1" kern="0" dirty="0">
                          <a:solidFill>
                            <a:schemeClr val="bg1">
                              <a:lumMod val="50000"/>
                            </a:schemeClr>
                          </a:solidFill>
                          <a:effectLst/>
                          <a:latin typeface="Arial" panose="020B0604020202020204" pitchFamily="34" charset="0"/>
                          <a:cs typeface="Arial" panose="020B0604020202020204" pitchFamily="34" charset="0"/>
                        </a:rPr>
                        <a:t>(in the individual market, policy year) </a:t>
                      </a:r>
                      <a:r>
                        <a:rPr lang="en-US" sz="1250" kern="0" dirty="0">
                          <a:effectLst/>
                          <a:latin typeface="Arial" panose="020B0604020202020204" pitchFamily="34" charset="0"/>
                          <a:cs typeface="Arial" panose="020B0604020202020204" pitchFamily="34" charset="0"/>
                        </a:rPr>
                        <a:t>beginning on or after January 1, 2025 – </a:t>
                      </a:r>
                    </a:p>
                    <a:p>
                      <a:pPr marL="0" marR="0" algn="l">
                        <a:lnSpc>
                          <a:spcPct val="90000"/>
                        </a:lnSpc>
                        <a:spcBef>
                          <a:spcPts val="0"/>
                        </a:spcBef>
                        <a:spcAft>
                          <a:spcPts val="0"/>
                        </a:spcAft>
                      </a:pP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185592"/>
                  </a:ext>
                </a:extLst>
              </a:tr>
              <a:tr h="385051">
                <a:tc>
                  <a:txBody>
                    <a:bodyPr/>
                    <a:lstStyle/>
                    <a:p>
                      <a:pPr marL="0" marR="0" algn="l">
                        <a:lnSpc>
                          <a:spcPct val="90000"/>
                        </a:lnSpc>
                        <a:spcBef>
                          <a:spcPts val="0"/>
                        </a:spcBef>
                        <a:spcAft>
                          <a:spcPts val="0"/>
                        </a:spcAft>
                      </a:pPr>
                      <a:r>
                        <a:rPr lang="en-US" sz="1250" kern="0" dirty="0">
                          <a:solidFill>
                            <a:schemeClr val="tx1"/>
                          </a:solidFill>
                          <a:effectLst/>
                          <a:latin typeface="Arial" panose="020B0604020202020204" pitchFamily="34" charset="0"/>
                          <a:cs typeface="Arial" panose="020B0604020202020204" pitchFamily="34" charset="0"/>
                        </a:rPr>
                        <a:t>§ 92.210(b), (c) Use of patient care decision support tools</a:t>
                      </a:r>
                      <a:endParaRPr lang="en-US" sz="1100" kern="100" dirty="0">
                        <a:solidFill>
                          <a:schemeClr val="tx1"/>
                        </a:solidFill>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ap="flat" cmpd="sng" algn="ctr">
                      <a:solidFill>
                        <a:srgbClr val="E3E3E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marL="0" marR="0" algn="l">
                        <a:lnSpc>
                          <a:spcPct val="90000"/>
                        </a:lnSpc>
                        <a:spcBef>
                          <a:spcPts val="0"/>
                        </a:spcBef>
                        <a:spcAft>
                          <a:spcPts val="0"/>
                        </a:spcAft>
                      </a:pPr>
                      <a:r>
                        <a:rPr lang="en-US" sz="1250" kern="0" dirty="0">
                          <a:effectLst/>
                          <a:latin typeface="Arial" panose="020B0604020202020204" pitchFamily="34" charset="0"/>
                          <a:cs typeface="Arial" panose="020B0604020202020204" pitchFamily="34" charset="0"/>
                        </a:rPr>
                        <a:t>Within 300 days of effective date – </a:t>
                      </a:r>
                    </a:p>
                    <a:p>
                      <a:pPr marL="0" marR="0" algn="l">
                        <a:lnSpc>
                          <a:spcPct val="90000"/>
                        </a:lnSpc>
                        <a:spcBef>
                          <a:spcPts val="0"/>
                        </a:spcBef>
                        <a:spcAft>
                          <a:spcPts val="0"/>
                        </a:spcAft>
                      </a:pPr>
                      <a:r>
                        <a:rPr lang="en-US" sz="1100" b="1" kern="0" dirty="0">
                          <a:solidFill>
                            <a:srgbClr val="AC1534"/>
                          </a:solidFill>
                          <a:effectLst/>
                          <a:latin typeface="Arial" panose="020B0604020202020204" pitchFamily="34" charset="0"/>
                          <a:ea typeface="+mn-ea"/>
                          <a:cs typeface="Arial" panose="020B0604020202020204" pitchFamily="34" charset="0"/>
                        </a:rPr>
                        <a:t>SUSPENDED BY NATIONAL INJUNCTION</a:t>
                      </a:r>
                      <a:endParaRPr lang="en-US" sz="1100" kern="100" dirty="0">
                        <a:effectLst/>
                        <a:latin typeface="Arial" panose="020B0604020202020204" pitchFamily="34" charset="0"/>
                        <a:ea typeface="Malgun Gothic" panose="020B0503020000020004" pitchFamily="34" charset="-127"/>
                        <a:cs typeface="Arial" panose="020B0604020202020204" pitchFamily="34" charset="0"/>
                      </a:endParaRPr>
                    </a:p>
                  </a:txBody>
                  <a:tcPr marL="182880" marR="457200"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322255859"/>
                  </a:ext>
                </a:extLst>
              </a:tr>
            </a:tbl>
          </a:graphicData>
        </a:graphic>
      </p:graphicFrame>
    </p:spTree>
    <p:extLst>
      <p:ext uri="{BB962C8B-B14F-4D97-AF65-F5344CB8AC3E}">
        <p14:creationId xmlns:p14="http://schemas.microsoft.com/office/powerpoint/2010/main" val="111905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02FD-B1A3-B91B-D624-E521EDD2A99A}"/>
              </a:ext>
            </a:extLst>
          </p:cNvPr>
          <p:cNvSpPr>
            <a:spLocks noGrp="1"/>
          </p:cNvSpPr>
          <p:nvPr>
            <p:ph type="title"/>
          </p:nvPr>
        </p:nvSpPr>
        <p:spPr>
          <a:xfrm>
            <a:off x="612774" y="410568"/>
            <a:ext cx="10537754" cy="671116"/>
          </a:xfrm>
        </p:spPr>
        <p:txBody>
          <a:bodyPr/>
          <a:lstStyle/>
          <a:p>
            <a:r>
              <a:rPr lang="en-US" sz="2800" dirty="0"/>
              <a:t>Next Steps – ACA 1557 Requirements</a:t>
            </a:r>
          </a:p>
        </p:txBody>
      </p:sp>
      <p:sp>
        <p:nvSpPr>
          <p:cNvPr id="3" name="Content Placeholder 2">
            <a:extLst>
              <a:ext uri="{FF2B5EF4-FFF2-40B4-BE49-F238E27FC236}">
                <a16:creationId xmlns:a16="http://schemas.microsoft.com/office/drawing/2014/main" id="{1CD50BB6-7A30-B864-0A24-D34ACD9F1C32}"/>
              </a:ext>
            </a:extLst>
          </p:cNvPr>
          <p:cNvSpPr>
            <a:spLocks noGrp="1"/>
          </p:cNvSpPr>
          <p:nvPr>
            <p:ph idx="1"/>
          </p:nvPr>
        </p:nvSpPr>
        <p:spPr>
          <a:xfrm>
            <a:off x="612774" y="1576005"/>
            <a:ext cx="11294974" cy="5120773"/>
          </a:xfrm>
        </p:spPr>
        <p:txBody>
          <a:bodyPr/>
          <a:lstStyle/>
          <a:p>
            <a:pPr marL="347472" indent="-347472">
              <a:lnSpc>
                <a:spcPct val="90000"/>
              </a:lnSpc>
              <a:buFont typeface="Courier New" panose="02070309020205020404" pitchFamily="49" charset="0"/>
              <a:buChar char="o"/>
            </a:pPr>
            <a:r>
              <a:rPr lang="en-US" sz="1600" dirty="0"/>
              <a:t>Distribute notice of availability of language assistance benefits no later than July 5,2025.</a:t>
            </a:r>
            <a:br>
              <a:rPr lang="en-US" sz="1600" dirty="0"/>
            </a:br>
            <a:endParaRPr lang="en-US" sz="1600" dirty="0"/>
          </a:p>
          <a:p>
            <a:pPr marL="347472" indent="-347472">
              <a:lnSpc>
                <a:spcPct val="90000"/>
              </a:lnSpc>
              <a:buFont typeface="Courier New" panose="02070309020205020404" pitchFamily="49" charset="0"/>
              <a:buChar char="o"/>
            </a:pPr>
            <a:r>
              <a:rPr lang="en-US" sz="1600" dirty="0"/>
              <a:t>Monitor judicial developments to determine if the final regulations will be repealed or allowed </a:t>
            </a:r>
            <a:br>
              <a:rPr lang="en-US" sz="1600" dirty="0"/>
            </a:br>
            <a:r>
              <a:rPr lang="en-US" sz="1600" dirty="0"/>
              <a:t>to become effective. </a:t>
            </a:r>
          </a:p>
        </p:txBody>
      </p:sp>
    </p:spTree>
    <p:extLst>
      <p:ext uri="{BB962C8B-B14F-4D97-AF65-F5344CB8AC3E}">
        <p14:creationId xmlns:p14="http://schemas.microsoft.com/office/powerpoint/2010/main" val="3631165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3779FD4-616E-5B73-4D35-D74D2E329D10}"/>
              </a:ext>
            </a:extLst>
          </p:cNvPr>
          <p:cNvSpPr>
            <a:spLocks noGrp="1"/>
          </p:cNvSpPr>
          <p:nvPr>
            <p:ph type="body" sz="quarter" idx="12"/>
          </p:nvPr>
        </p:nvSpPr>
        <p:spPr>
          <a:xfrm>
            <a:off x="800100" y="3217360"/>
            <a:ext cx="5395844" cy="1262063"/>
          </a:xfrm>
        </p:spPr>
        <p:txBody>
          <a:bodyPr anchor="b"/>
          <a:lstStyle/>
          <a:p>
            <a:r>
              <a:rPr lang="en-US" sz="3600" b="0" dirty="0"/>
              <a:t>New HIPAA Privacy Regulations</a:t>
            </a:r>
          </a:p>
        </p:txBody>
      </p:sp>
      <p:sp>
        <p:nvSpPr>
          <p:cNvPr id="8" name="Text Placeholder 5">
            <a:extLst>
              <a:ext uri="{FF2B5EF4-FFF2-40B4-BE49-F238E27FC236}">
                <a16:creationId xmlns:a16="http://schemas.microsoft.com/office/drawing/2014/main" id="{3E29C2EC-807E-4E8B-343B-DECF17D6EA36}"/>
              </a:ext>
            </a:extLst>
          </p:cNvPr>
          <p:cNvSpPr txBox="1">
            <a:spLocks/>
          </p:cNvSpPr>
          <p:nvPr/>
        </p:nvSpPr>
        <p:spPr>
          <a:xfrm>
            <a:off x="700156" y="1747546"/>
            <a:ext cx="866316" cy="12620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rgbClr val="0678D5"/>
              </a:buClr>
              <a:buSzPct val="80000"/>
              <a:buFont typeface="Arial"/>
              <a:buNone/>
              <a:defRPr sz="100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Black" panose="020B0604020202020204" pitchFamily="34" charset="0"/>
                <a:cs typeface="Arial Black" panose="020B0604020202020204" pitchFamily="34" charset="0"/>
              </a:rPr>
              <a:t>3</a:t>
            </a:r>
          </a:p>
        </p:txBody>
      </p:sp>
      <p:cxnSp>
        <p:nvCxnSpPr>
          <p:cNvPr id="9" name="Straight Connector 8">
            <a:extLst>
              <a:ext uri="{FF2B5EF4-FFF2-40B4-BE49-F238E27FC236}">
                <a16:creationId xmlns:a16="http://schemas.microsoft.com/office/drawing/2014/main" id="{A881EE3F-10F5-3871-26BB-1098062930BC}"/>
              </a:ext>
            </a:extLst>
          </p:cNvPr>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715897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7C34F-B9C9-C788-7578-89333D3E9ACE}"/>
              </a:ext>
            </a:extLst>
          </p:cNvPr>
          <p:cNvSpPr txBox="1">
            <a:spLocks noGrp="1"/>
          </p:cNvSpPr>
          <p:nvPr>
            <p:ph type="title"/>
          </p:nvPr>
        </p:nvSpPr>
        <p:spPr>
          <a:xfrm>
            <a:off x="600075" y="409575"/>
            <a:ext cx="9525000" cy="669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mj-ea"/>
                <a:cs typeface="Arial" panose="020B0604020202020204" pitchFamily="34" charset="0"/>
              </a:defRPr>
            </a:lvl1pPr>
          </a:lstStyle>
          <a:p>
            <a:r>
              <a:rPr lang="en-US" sz="2800" dirty="0"/>
              <a:t>New HIPAA Privacy Regulations</a:t>
            </a:r>
          </a:p>
        </p:txBody>
      </p:sp>
      <p:sp>
        <p:nvSpPr>
          <p:cNvPr id="4" name="TextBox 3">
            <a:extLst>
              <a:ext uri="{FF2B5EF4-FFF2-40B4-BE49-F238E27FC236}">
                <a16:creationId xmlns:a16="http://schemas.microsoft.com/office/drawing/2014/main" id="{890959A0-D2CA-6133-CFC6-F3FC91E7DBA7}"/>
              </a:ext>
            </a:extLst>
          </p:cNvPr>
          <p:cNvSpPr txBox="1"/>
          <p:nvPr/>
        </p:nvSpPr>
        <p:spPr>
          <a:xfrm>
            <a:off x="600076" y="1436343"/>
            <a:ext cx="10994048" cy="4792081"/>
          </a:xfrm>
          <a:prstGeom prst="rect">
            <a:avLst/>
          </a:prstGeom>
          <a:noFill/>
        </p:spPr>
        <p:txBody>
          <a:bodyPr wrap="square" lIns="182880">
            <a:spAutoFit/>
          </a:bodyPr>
          <a:lstStyle/>
          <a:p>
            <a:pPr>
              <a:lnSpc>
                <a:spcPct val="90000"/>
              </a:lnSpc>
              <a:spcBef>
                <a:spcPts val="1000"/>
              </a:spcBef>
              <a:defRPr/>
            </a:pPr>
            <a:r>
              <a:rPr lang="en-US" sz="1600" b="1" dirty="0">
                <a:latin typeface="Arial Black" panose="020B0604020202020204" pitchFamily="34" charset="0"/>
                <a:ea typeface="Malgun Gothic" panose="020B0503020000020004" pitchFamily="34" charset="-127"/>
                <a:cs typeface="Arial Black" panose="020B0604020202020204" pitchFamily="34" charset="0"/>
              </a:rPr>
              <a:t>HHS issued </a:t>
            </a:r>
            <a:r>
              <a:rPr lang="en-US" sz="1600" b="1" dirty="0">
                <a:latin typeface="Arial Black" panose="020B0604020202020204" pitchFamily="34" charset="0"/>
                <a:ea typeface="Malgun Gothic" panose="020B0503020000020004" pitchFamily="34" charset="-127"/>
                <a:cs typeface="Arial Black" panose="020B0604020202020204" pitchFamily="34" charset="0"/>
                <a:hlinkClick r:id="rId3"/>
              </a:rPr>
              <a:t>final HIPAA regulations</a:t>
            </a:r>
            <a:r>
              <a:rPr lang="en-US" sz="1600" b="1" dirty="0">
                <a:latin typeface="Arial Black" panose="020B0604020202020204" pitchFamily="34" charset="0"/>
                <a:ea typeface="Malgun Gothic" panose="020B0503020000020004" pitchFamily="34" charset="-127"/>
                <a:cs typeface="Arial Black" panose="020B0604020202020204" pitchFamily="34" charset="0"/>
              </a:rPr>
              <a:t> implementing new protections and restrictions on when information may be disclosed about individuals who seek health reproductive services </a:t>
            </a:r>
            <a:r>
              <a:rPr lang="en-US" sz="1600" b="1" i="1" dirty="0">
                <a:solidFill>
                  <a:schemeClr val="bg1">
                    <a:lumMod val="50000"/>
                  </a:schemeClr>
                </a:solidFill>
                <a:latin typeface="Arial" panose="020B0604020202020204" pitchFamily="34" charset="0"/>
                <a:ea typeface="Malgun Gothic" panose="020B0503020000020004" pitchFamily="34" charset="-127"/>
                <a:cs typeface="Arial" panose="020B0604020202020204" pitchFamily="34" charset="0"/>
              </a:rPr>
              <a:t>(abortion) </a:t>
            </a:r>
            <a:br>
              <a:rPr lang="en-US" sz="1600" b="1" i="1" dirty="0">
                <a:solidFill>
                  <a:schemeClr val="bg1">
                    <a:lumMod val="50000"/>
                  </a:schemeClr>
                </a:solidFill>
                <a:latin typeface="Arial" panose="020B0604020202020204" pitchFamily="34" charset="0"/>
                <a:ea typeface="Malgun Gothic" panose="020B0503020000020004" pitchFamily="34" charset="-127"/>
                <a:cs typeface="Arial" panose="020B0604020202020204" pitchFamily="34" charset="0"/>
              </a:rPr>
            </a:br>
            <a:r>
              <a:rPr lang="en-US" sz="1600" b="1" dirty="0">
                <a:latin typeface="Arial Black" panose="020B0604020202020204" pitchFamily="34" charset="0"/>
                <a:ea typeface="Malgun Gothic" panose="020B0503020000020004" pitchFamily="34" charset="-127"/>
                <a:cs typeface="Arial Black" panose="020B0604020202020204" pitchFamily="34" charset="0"/>
              </a:rPr>
              <a:t>and treatment for substance abuse.</a:t>
            </a:r>
            <a:br>
              <a:rPr lang="en-US" sz="1600" b="1" dirty="0">
                <a:latin typeface="Arial Black" panose="020B0604020202020204" pitchFamily="34" charset="0"/>
                <a:ea typeface="Malgun Gothic" panose="020B0503020000020004" pitchFamily="34" charset="-127"/>
                <a:cs typeface="Arial Black" panose="020B0604020202020204" pitchFamily="34" charset="0"/>
              </a:rPr>
            </a:br>
            <a:endParaRPr lang="en-US" sz="1600" b="1" dirty="0">
              <a:latin typeface="Arial Black" panose="020B0604020202020204" pitchFamily="34" charset="0"/>
              <a:ea typeface="Malgun Gothic" panose="020B0503020000020004" pitchFamily="34" charset="-127"/>
              <a:cs typeface="Arial Black" panose="020B0604020202020204" pitchFamily="34" charset="0"/>
            </a:endParaRPr>
          </a:p>
          <a:p>
            <a:pPr marL="347472" lvl="1" indent="-347472">
              <a:lnSpc>
                <a:spcPct val="90000"/>
              </a:lnSpc>
              <a:spcAft>
                <a:spcPts val="1000"/>
              </a:spcAft>
              <a:buClr>
                <a:srgbClr val="0678D5"/>
              </a:buClr>
              <a:buSzPct val="80000"/>
              <a:buFont typeface="Courier New" panose="02070309020205020404" pitchFamily="49" charset="0"/>
              <a:buChar char="o"/>
              <a:defRPr/>
            </a:pPr>
            <a:r>
              <a:rPr lang="en-US" sz="1600" dirty="0">
                <a:solidFill>
                  <a:srgbClr val="263746"/>
                </a:solidFill>
                <a:latin typeface="Arial" panose="020B0604020202020204" pitchFamily="34" charset="0"/>
                <a:cs typeface="Arial" panose="020B0604020202020204" pitchFamily="34" charset="0"/>
              </a:rPr>
              <a:t>HHS’ response to SCOTUS overturning </a:t>
            </a:r>
            <a:r>
              <a:rPr lang="en-US" sz="1600" i="1" dirty="0">
                <a:solidFill>
                  <a:srgbClr val="263746"/>
                </a:solidFill>
                <a:latin typeface="Arial" panose="020B0604020202020204" pitchFamily="34" charset="0"/>
                <a:cs typeface="Arial" panose="020B0604020202020204" pitchFamily="34" charset="0"/>
              </a:rPr>
              <a:t>Roe v. Wade </a:t>
            </a:r>
            <a:r>
              <a:rPr lang="en-US" sz="1600" dirty="0">
                <a:solidFill>
                  <a:srgbClr val="263746"/>
                </a:solidFill>
                <a:latin typeface="Arial" panose="020B0604020202020204" pitchFamily="34" charset="0"/>
                <a:cs typeface="Arial" panose="020B0604020202020204" pitchFamily="34" charset="0"/>
              </a:rPr>
              <a:t>and granting states authority to regulate abortions </a:t>
            </a:r>
          </a:p>
          <a:p>
            <a:pPr marL="347472" lvl="1" indent="-347472">
              <a:lnSpc>
                <a:spcPct val="90000"/>
              </a:lnSpc>
              <a:spcAft>
                <a:spcPts val="1000"/>
              </a:spcAft>
              <a:buClr>
                <a:srgbClr val="0678D5"/>
              </a:buClr>
              <a:buSzPct val="80000"/>
              <a:buFont typeface="Courier New" panose="02070309020205020404" pitchFamily="49" charset="0"/>
              <a:buChar char="o"/>
              <a:defRPr/>
            </a:pPr>
            <a:r>
              <a:rPr lang="en-US" sz="1600" dirty="0">
                <a:solidFill>
                  <a:srgbClr val="263746"/>
                </a:solidFill>
                <a:latin typeface="Arial" panose="020B0604020202020204" pitchFamily="34" charset="0"/>
                <a:cs typeface="Arial" panose="020B0604020202020204" pitchFamily="34" charset="0"/>
              </a:rPr>
              <a:t>Implements protections against disclosing information to third parties related to abortion if the abortion was performed in a state that allows abortions</a:t>
            </a:r>
            <a:br>
              <a:rPr lang="en-US" sz="1600" dirty="0">
                <a:latin typeface="Arial" panose="020B0604020202020204" pitchFamily="34" charset="0"/>
                <a:ea typeface="Malgun Gothic" panose="020B0503020000020004" pitchFamily="34" charset="-127"/>
                <a:cs typeface="Arial" panose="020B0604020202020204" pitchFamily="34" charset="0"/>
              </a:rPr>
            </a:br>
            <a:endParaRPr lang="en-US" sz="1600" dirty="0">
              <a:latin typeface="Arial" panose="020B0604020202020204" pitchFamily="34" charset="0"/>
              <a:ea typeface="Malgun Gothic" panose="020B0503020000020004" pitchFamily="34" charset="-127"/>
              <a:cs typeface="Arial" panose="020B0604020202020204" pitchFamily="34" charset="0"/>
            </a:endParaRPr>
          </a:p>
          <a:p>
            <a:pPr>
              <a:lnSpc>
                <a:spcPct val="90000"/>
              </a:lnSpc>
              <a:spcBef>
                <a:spcPts val="1600"/>
              </a:spcBef>
              <a:defRPr/>
            </a:pPr>
            <a:r>
              <a:rPr lang="en-US" sz="1600" b="1" dirty="0">
                <a:latin typeface="Arial Black" panose="020B0604020202020204" pitchFamily="34" charset="0"/>
                <a:ea typeface="Malgun Gothic" panose="020B0503020000020004" pitchFamily="34" charset="-127"/>
                <a:cs typeface="Arial Black" panose="020B0604020202020204" pitchFamily="34" charset="0"/>
              </a:rPr>
              <a:t>Effective dates: </a:t>
            </a:r>
            <a:r>
              <a:rPr lang="en-US" sz="1600" b="1" dirty="0">
                <a:solidFill>
                  <a:srgbClr val="0678D5"/>
                </a:solidFill>
                <a:latin typeface="Arial Black" panose="020B0604020202020204" pitchFamily="34" charset="0"/>
                <a:ea typeface="Malgun Gothic" panose="020B0503020000020004" pitchFamily="34" charset="-127"/>
                <a:cs typeface="Arial Black" panose="020B0604020202020204" pitchFamily="34" charset="0"/>
              </a:rPr>
              <a:t>June 26, 2024</a:t>
            </a:r>
            <a:r>
              <a:rPr lang="en-US" sz="1600" b="1" dirty="0">
                <a:solidFill>
                  <a:srgbClr val="0678D5"/>
                </a:solidFill>
                <a:latin typeface="Arial" panose="020B0604020202020204" pitchFamily="34" charset="0"/>
                <a:ea typeface="Malgun Gothic" panose="020B0503020000020004" pitchFamily="34" charset="-127"/>
                <a:cs typeface="Arial" panose="020B0604020202020204" pitchFamily="34" charset="0"/>
              </a:rPr>
              <a:t> </a:t>
            </a:r>
            <a:r>
              <a:rPr lang="en-US" sz="1600" b="1" i="1" dirty="0">
                <a:solidFill>
                  <a:schemeClr val="bg1">
                    <a:lumMod val="50000"/>
                  </a:schemeClr>
                </a:solidFill>
                <a:latin typeface="Arial" panose="020B0604020202020204" pitchFamily="34" charset="0"/>
                <a:ea typeface="Malgun Gothic" panose="020B0503020000020004" pitchFamily="34" charset="-127"/>
                <a:cs typeface="Arial" panose="020B0604020202020204" pitchFamily="34" charset="0"/>
              </a:rPr>
              <a:t>(Rules become effective)</a:t>
            </a:r>
          </a:p>
          <a:p>
            <a:pPr marL="347472" lvl="1" indent="-347472">
              <a:lnSpc>
                <a:spcPct val="90000"/>
              </a:lnSpc>
              <a:spcBef>
                <a:spcPts val="1000"/>
              </a:spcBef>
              <a:spcAft>
                <a:spcPts val="1000"/>
              </a:spcAft>
              <a:buClr>
                <a:srgbClr val="0678D5"/>
              </a:buClr>
              <a:buSzPct val="80000"/>
              <a:buFont typeface="Courier New" panose="02070309020205020404" pitchFamily="49" charset="0"/>
              <a:buChar char="o"/>
              <a:defRPr/>
            </a:pPr>
            <a:r>
              <a:rPr lang="en-US" sz="1600" b="1" dirty="0">
                <a:solidFill>
                  <a:srgbClr val="0678D5"/>
                </a:solidFill>
                <a:latin typeface="Arial Black" panose="020B0604020202020204" pitchFamily="34" charset="0"/>
                <a:cs typeface="Arial Black" panose="020B0604020202020204" pitchFamily="34" charset="0"/>
              </a:rPr>
              <a:t>December 23, 2024 – </a:t>
            </a:r>
            <a:r>
              <a:rPr lang="en-US" sz="1600" dirty="0">
                <a:solidFill>
                  <a:srgbClr val="263746"/>
                </a:solidFill>
                <a:latin typeface="Arial" panose="020B0604020202020204" pitchFamily="34" charset="0"/>
                <a:cs typeface="Arial" panose="020B0604020202020204" pitchFamily="34" charset="0"/>
              </a:rPr>
              <a:t>HIPAA covered group health plans become subject to the new rules and must update:</a:t>
            </a:r>
          </a:p>
          <a:p>
            <a:pPr marL="694944" lvl="2" indent="-342900">
              <a:lnSpc>
                <a:spcPct val="90000"/>
              </a:lnSpc>
              <a:spcAft>
                <a:spcPts val="600"/>
              </a:spcAft>
              <a:buClr>
                <a:srgbClr val="0678D5"/>
              </a:buClr>
              <a:buFont typeface="Arial" panose="020B0604020202020204" pitchFamily="34" charset="0"/>
              <a:buChar char="•"/>
              <a:defRPr/>
            </a:pPr>
            <a:r>
              <a:rPr lang="en-US" sz="1600" dirty="0">
                <a:latin typeface="Arial" panose="020B0604020202020204" pitchFamily="34" charset="0"/>
                <a:ea typeface="Malgun Gothic" panose="020B0503020000020004" pitchFamily="34" charset="-127"/>
                <a:cs typeface="Arial" panose="020B0604020202020204" pitchFamily="34" charset="0"/>
              </a:rPr>
              <a:t>HIPAA Policies and Procedures to account for the new protections granted to individuals seeking </a:t>
            </a:r>
            <a:br>
              <a:rPr lang="en-US" sz="1600" dirty="0">
                <a:latin typeface="Arial" panose="020B0604020202020204" pitchFamily="34" charset="0"/>
                <a:ea typeface="Malgun Gothic" panose="020B0503020000020004" pitchFamily="34" charset="-127"/>
                <a:cs typeface="Arial" panose="020B0604020202020204" pitchFamily="34" charset="0"/>
              </a:rPr>
            </a:br>
            <a:r>
              <a:rPr lang="en-US" sz="1600" dirty="0">
                <a:latin typeface="Arial" panose="020B0604020202020204" pitchFamily="34" charset="0"/>
                <a:ea typeface="Malgun Gothic" panose="020B0503020000020004" pitchFamily="34" charset="-127"/>
                <a:cs typeface="Arial" panose="020B0604020202020204" pitchFamily="34" charset="0"/>
              </a:rPr>
              <a:t>abortion services.</a:t>
            </a:r>
          </a:p>
          <a:p>
            <a:pPr marL="694944" lvl="2" indent="-342900">
              <a:lnSpc>
                <a:spcPct val="90000"/>
              </a:lnSpc>
              <a:spcAft>
                <a:spcPts val="600"/>
              </a:spcAft>
              <a:buClr>
                <a:srgbClr val="0678D5"/>
              </a:buClr>
              <a:buFont typeface="Arial" panose="020B0604020202020204" pitchFamily="34" charset="0"/>
              <a:buChar char="•"/>
              <a:defRPr/>
            </a:pPr>
            <a:r>
              <a:rPr lang="en-US" sz="1600" dirty="0">
                <a:latin typeface="Arial" panose="020B0604020202020204" pitchFamily="34" charset="0"/>
                <a:ea typeface="Malgun Gothic" panose="020B0503020000020004" pitchFamily="34" charset="-127"/>
                <a:cs typeface="Arial" panose="020B0604020202020204" pitchFamily="34" charset="0"/>
              </a:rPr>
              <a:t>Implement new attestation requirements</a:t>
            </a:r>
          </a:p>
          <a:p>
            <a:pPr marL="694944" lvl="2" indent="-342900">
              <a:lnSpc>
                <a:spcPct val="90000"/>
              </a:lnSpc>
              <a:spcAft>
                <a:spcPts val="600"/>
              </a:spcAft>
              <a:buClr>
                <a:srgbClr val="0678D5"/>
              </a:buClr>
              <a:buFont typeface="Arial" panose="020B0604020202020204" pitchFamily="34" charset="0"/>
              <a:buChar char="•"/>
              <a:defRPr/>
            </a:pPr>
            <a:r>
              <a:rPr lang="en-US" sz="1600" dirty="0">
                <a:latin typeface="Arial" panose="020B0604020202020204" pitchFamily="34" charset="0"/>
                <a:ea typeface="Malgun Gothic" panose="020B0503020000020004" pitchFamily="34" charset="-127"/>
                <a:cs typeface="Arial" panose="020B0604020202020204" pitchFamily="34" charset="0"/>
              </a:rPr>
              <a:t>Update HIPAA Business Associate Agreements to include new protections and use of attestations</a:t>
            </a:r>
          </a:p>
          <a:p>
            <a:pPr marL="347472" lvl="1" indent="-342900">
              <a:lnSpc>
                <a:spcPct val="90000"/>
              </a:lnSpc>
              <a:spcBef>
                <a:spcPts val="1000"/>
              </a:spcBef>
              <a:buClr>
                <a:srgbClr val="0678D5"/>
              </a:buClr>
              <a:buSzPct val="80000"/>
              <a:buFont typeface="Courier New" panose="02070309020205020404" pitchFamily="49" charset="0"/>
              <a:buChar char="o"/>
              <a:defRPr/>
            </a:pPr>
            <a:r>
              <a:rPr lang="en-US" sz="1600" b="1" dirty="0">
                <a:solidFill>
                  <a:srgbClr val="0678D5"/>
                </a:solidFill>
                <a:latin typeface="Arial Black" panose="020B0604020202020204" pitchFamily="34" charset="0"/>
                <a:cs typeface="Arial Black" panose="020B0604020202020204" pitchFamily="34" charset="0"/>
              </a:rPr>
              <a:t>February 16, 2026 – </a:t>
            </a:r>
            <a:r>
              <a:rPr lang="en-US" sz="1600" dirty="0">
                <a:latin typeface="Arial" panose="020B0604020202020204" pitchFamily="34" charset="0"/>
                <a:ea typeface="Malgun Gothic" panose="020B0503020000020004" pitchFamily="34" charset="-127"/>
                <a:cs typeface="Arial" panose="020B0604020202020204" pitchFamily="34" charset="0"/>
              </a:rPr>
              <a:t>Update and distribute new HIPAA Notices and Procedures to include new protections from disclosing information on abortion </a:t>
            </a:r>
          </a:p>
        </p:txBody>
      </p:sp>
      <p:cxnSp>
        <p:nvCxnSpPr>
          <p:cNvPr id="2" name="Straight Connector 1">
            <a:extLst>
              <a:ext uri="{FF2B5EF4-FFF2-40B4-BE49-F238E27FC236}">
                <a16:creationId xmlns:a16="http://schemas.microsoft.com/office/drawing/2014/main" id="{1AC27199-0970-2420-B8AB-60A810EB6488}"/>
              </a:ext>
            </a:extLst>
          </p:cNvPr>
          <p:cNvCxnSpPr>
            <a:cxnSpLocks/>
          </p:cNvCxnSpPr>
          <p:nvPr/>
        </p:nvCxnSpPr>
        <p:spPr>
          <a:xfrm>
            <a:off x="611687" y="3429000"/>
            <a:ext cx="11580313" cy="7001"/>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0526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7C34F-B9C9-C788-7578-89333D3E9ACE}"/>
              </a:ext>
            </a:extLst>
          </p:cNvPr>
          <p:cNvSpPr txBox="1">
            <a:spLocks noGrp="1"/>
          </p:cNvSpPr>
          <p:nvPr>
            <p:ph type="title"/>
          </p:nvPr>
        </p:nvSpPr>
        <p:spPr>
          <a:xfrm>
            <a:off x="600075" y="409575"/>
            <a:ext cx="9525000" cy="669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mj-ea"/>
                <a:cs typeface="Arial" panose="020B0604020202020204" pitchFamily="34" charset="0"/>
              </a:defRPr>
            </a:lvl1pPr>
          </a:lstStyle>
          <a:p>
            <a:r>
              <a:rPr lang="en-US" sz="2800" dirty="0"/>
              <a:t>New HIPAA Privacy Regulations</a:t>
            </a:r>
          </a:p>
        </p:txBody>
      </p:sp>
      <p:sp>
        <p:nvSpPr>
          <p:cNvPr id="4" name="TextBox 3">
            <a:extLst>
              <a:ext uri="{FF2B5EF4-FFF2-40B4-BE49-F238E27FC236}">
                <a16:creationId xmlns:a16="http://schemas.microsoft.com/office/drawing/2014/main" id="{890959A0-D2CA-6133-CFC6-F3FC91E7DBA7}"/>
              </a:ext>
            </a:extLst>
          </p:cNvPr>
          <p:cNvSpPr txBox="1"/>
          <p:nvPr/>
        </p:nvSpPr>
        <p:spPr>
          <a:xfrm>
            <a:off x="600075" y="1214404"/>
            <a:ext cx="10625504" cy="5643596"/>
          </a:xfrm>
          <a:prstGeom prst="rect">
            <a:avLst/>
          </a:prstGeom>
          <a:noFill/>
        </p:spPr>
        <p:txBody>
          <a:bodyPr wrap="square" lIns="182880">
            <a:spAutoFit/>
          </a:bodyPr>
          <a:lstStyle/>
          <a:p>
            <a:pPr>
              <a:lnSpc>
                <a:spcPct val="90000"/>
              </a:lnSpc>
              <a:spcBef>
                <a:spcPts val="1000"/>
              </a:spcBef>
              <a:defRPr/>
            </a:pPr>
            <a:r>
              <a:rPr lang="en-US" sz="1600" b="1" dirty="0">
                <a:latin typeface="Arial Black" panose="020B0604020202020204" pitchFamily="34" charset="0"/>
                <a:ea typeface="Malgun Gothic" panose="020B0503020000020004" pitchFamily="34" charset="-127"/>
                <a:cs typeface="Arial Black" panose="020B0604020202020204" pitchFamily="34" charset="0"/>
              </a:rPr>
              <a:t>New Mandates</a:t>
            </a:r>
          </a:p>
          <a:p>
            <a:pPr marL="342900" indent="-342900">
              <a:lnSpc>
                <a:spcPct val="90000"/>
              </a:lnSpc>
              <a:spcBef>
                <a:spcPts val="1000"/>
              </a:spcBef>
              <a:buClr>
                <a:srgbClr val="0678D5"/>
              </a:buClr>
              <a:buSzPct val="80000"/>
              <a:buFont typeface="Courier New" panose="02070309020205020404" pitchFamily="49" charset="0"/>
              <a:buChar char="o"/>
              <a:defRPr/>
            </a:pPr>
            <a:r>
              <a:rPr lang="en-US" sz="1600" b="1" dirty="0">
                <a:solidFill>
                  <a:srgbClr val="0678D5"/>
                </a:solidFill>
                <a:latin typeface="Arial Black" panose="020B0604020202020204" pitchFamily="34" charset="0"/>
                <a:cs typeface="Arial Black" panose="020B0604020202020204" pitchFamily="34" charset="0"/>
              </a:rPr>
              <a:t>New HIPAA Violation: </a:t>
            </a:r>
            <a:r>
              <a:rPr lang="en-US" sz="1600" dirty="0">
                <a:effectLst/>
                <a:latin typeface="Arial" panose="020B0604020202020204" pitchFamily="34" charset="0"/>
                <a:ea typeface="Calibri" panose="020F0502020204030204" pitchFamily="34" charset="0"/>
                <a:cs typeface="Arial" panose="020B0604020202020204" pitchFamily="34" charset="0"/>
              </a:rPr>
              <a:t>Use or disclose reproductive health care information for a civil, criminal, or administrative investigation or prosecution if the item or service was legal under federal law or the state </a:t>
            </a:r>
            <a:r>
              <a:rPr lang="en-US" sz="1600" i="1" dirty="0">
                <a:effectLst/>
                <a:latin typeface="Arial" panose="020B0604020202020204" pitchFamily="34" charset="0"/>
                <a:ea typeface="Calibri" panose="020F0502020204030204" pitchFamily="34" charset="0"/>
                <a:cs typeface="Arial" panose="020B0604020202020204" pitchFamily="34" charset="0"/>
              </a:rPr>
              <a:t>where the service was performed</a:t>
            </a:r>
            <a:r>
              <a:rPr lang="en-US" sz="1600" i="1" dirty="0">
                <a:effectLst/>
                <a:latin typeface="Arial" panose="020B0604020202020204" pitchFamily="34" charset="0"/>
                <a:ea typeface="Malgun Gothic" panose="020B0503020000020004" pitchFamily="34" charset="-127"/>
                <a:cs typeface="Arial" panose="020B0604020202020204" pitchFamily="34" charset="0"/>
              </a:rPr>
              <a:t>.</a:t>
            </a:r>
          </a:p>
          <a:p>
            <a:pPr marL="342900" indent="-342900">
              <a:lnSpc>
                <a:spcPct val="90000"/>
              </a:lnSpc>
              <a:spcBef>
                <a:spcPts val="1000"/>
              </a:spcBef>
              <a:buClr>
                <a:srgbClr val="0678D5"/>
              </a:buClr>
              <a:buSzPct val="80000"/>
              <a:buFont typeface="Courier New" panose="02070309020205020404" pitchFamily="49" charset="0"/>
              <a:buChar char="o"/>
              <a:defRPr/>
            </a:pPr>
            <a:r>
              <a:rPr lang="en-US" sz="1600" b="1" dirty="0">
                <a:solidFill>
                  <a:srgbClr val="0678D5"/>
                </a:solidFill>
                <a:latin typeface="Arial Black" panose="020B0604020202020204" pitchFamily="34" charset="0"/>
                <a:cs typeface="Arial Black" panose="020B0604020202020204" pitchFamily="34" charset="0"/>
              </a:rPr>
              <a:t>Allowable Disclosures: </a:t>
            </a:r>
            <a:r>
              <a:rPr lang="en-US" sz="1600" dirty="0">
                <a:latin typeface="Arial" panose="020B0604020202020204" pitchFamily="34" charset="0"/>
                <a:ea typeface="Calibri" panose="020F0502020204030204" pitchFamily="34" charset="0"/>
                <a:cs typeface="Arial" panose="020B0604020202020204" pitchFamily="34" charset="0"/>
              </a:rPr>
              <a:t>U</a:t>
            </a:r>
            <a:r>
              <a:rPr lang="en-US" sz="1600" dirty="0">
                <a:effectLst/>
                <a:latin typeface="Arial" panose="020B0604020202020204" pitchFamily="34" charset="0"/>
                <a:ea typeface="Calibri" panose="020F0502020204030204" pitchFamily="34" charset="0"/>
                <a:cs typeface="Arial" panose="020B0604020202020204" pitchFamily="34" charset="0"/>
              </a:rPr>
              <a:t>se or disclosure </a:t>
            </a:r>
            <a:r>
              <a:rPr lang="en-US" sz="1600" dirty="0">
                <a:latin typeface="Arial" panose="020B0604020202020204" pitchFamily="34" charset="0"/>
                <a:ea typeface="Calibri" panose="020F0502020204030204" pitchFamily="34" charset="0"/>
                <a:cs typeface="Arial" panose="020B0604020202020204" pitchFamily="34" charset="0"/>
              </a:rPr>
              <a:t>of </a:t>
            </a:r>
            <a:r>
              <a:rPr lang="en-US" sz="1600" dirty="0">
                <a:effectLst/>
                <a:latin typeface="Arial" panose="020B0604020202020204" pitchFamily="34" charset="0"/>
                <a:ea typeface="Calibri" panose="020F0502020204030204" pitchFamily="34" charset="0"/>
                <a:cs typeface="Arial" panose="020B0604020202020204" pitchFamily="34" charset="0"/>
              </a:rPr>
              <a:t>abortion-related information in is permitted for civil or criminal matters </a:t>
            </a:r>
            <a:r>
              <a:rPr lang="en-US" sz="1600" i="1"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(i.e., situations where the service was illegal) </a:t>
            </a:r>
            <a:r>
              <a:rPr lang="en-US" sz="1600" dirty="0">
                <a:effectLst/>
                <a:latin typeface="Arial" panose="020B0604020202020204" pitchFamily="34" charset="0"/>
                <a:ea typeface="Calibri" panose="020F0502020204030204" pitchFamily="34" charset="0"/>
                <a:cs typeface="Arial" panose="020B0604020202020204" pitchFamily="34" charset="0"/>
              </a:rPr>
              <a:t>if: 1) the covered entity or business associate actually knew that the item or service was illegal, or 2) If the covered entity had no knowledge, but the person </a:t>
            </a:r>
            <a:r>
              <a:rPr lang="en-US" sz="1600" i="1" dirty="0">
                <a:effectLst/>
                <a:latin typeface="Arial" panose="020B0604020202020204" pitchFamily="34" charset="0"/>
                <a:ea typeface="Calibri" panose="020F0502020204030204" pitchFamily="34" charset="0"/>
                <a:cs typeface="Arial" panose="020B0604020202020204" pitchFamily="34" charset="0"/>
              </a:rPr>
              <a:t>requesting </a:t>
            </a:r>
            <a:r>
              <a:rPr lang="en-US" sz="1600" dirty="0">
                <a:effectLst/>
                <a:latin typeface="Arial" panose="020B0604020202020204" pitchFamily="34" charset="0"/>
                <a:ea typeface="Calibri" panose="020F0502020204030204" pitchFamily="34" charset="0"/>
                <a:cs typeface="Arial" panose="020B0604020202020204" pitchFamily="34" charset="0"/>
              </a:rPr>
              <a:t>the information provides factual information that demonstrates a “substantial factual basis that the health care is not lawful”.</a:t>
            </a:r>
          </a:p>
          <a:p>
            <a:pPr marL="342900" indent="-342900">
              <a:lnSpc>
                <a:spcPct val="90000"/>
              </a:lnSpc>
              <a:spcBef>
                <a:spcPts val="1000"/>
              </a:spcBef>
              <a:spcAft>
                <a:spcPts val="1200"/>
              </a:spcAft>
              <a:buClr>
                <a:srgbClr val="0678D5"/>
              </a:buClr>
              <a:buSzPct val="80000"/>
              <a:buFont typeface="Courier New" panose="02070309020205020404" pitchFamily="49" charset="0"/>
              <a:buChar char="o"/>
              <a:defRPr/>
            </a:pPr>
            <a:r>
              <a:rPr lang="en-US" sz="1600" b="1" dirty="0">
                <a:solidFill>
                  <a:srgbClr val="0678D5"/>
                </a:solidFill>
                <a:latin typeface="Arial Black" panose="020B0604020202020204" pitchFamily="34" charset="0"/>
                <a:cs typeface="Arial Black" panose="020B0604020202020204" pitchFamily="34" charset="0"/>
              </a:rPr>
              <a:t>Use of an Attestation: </a:t>
            </a:r>
            <a:r>
              <a:rPr lang="en-US" sz="1600" dirty="0">
                <a:latin typeface="Arial" panose="020B0604020202020204" pitchFamily="34" charset="0"/>
                <a:ea typeface="Malgun Gothic" panose="020B0503020000020004" pitchFamily="34" charset="-127"/>
                <a:cs typeface="Arial" panose="020B0604020202020204" pitchFamily="34" charset="0"/>
              </a:rPr>
              <a:t>Covered entities and business associates must require the completion of an attestation prior to disclosing  information about reproductive health services. The attestation must include:</a:t>
            </a:r>
          </a:p>
          <a:p>
            <a:pPr marL="694944" lvl="2" indent="-342900">
              <a:lnSpc>
                <a:spcPct val="90000"/>
              </a:lnSpc>
              <a:spcAft>
                <a:spcPts val="600"/>
              </a:spcAft>
              <a:buClr>
                <a:srgbClr val="0678D5"/>
              </a:buClr>
              <a:buFont typeface="Arial" panose="020B0604020202020204" pitchFamily="34" charset="0"/>
              <a:buChar char="•"/>
              <a:defRPr/>
            </a:pPr>
            <a:r>
              <a:rPr lang="en-US" sz="1600" b="1" dirty="0">
                <a:latin typeface="Arial" panose="020B0604020202020204" pitchFamily="34" charset="0"/>
                <a:ea typeface="Malgun Gothic" panose="020B0503020000020004" pitchFamily="34" charset="-127"/>
                <a:cs typeface="Arial" panose="020B0604020202020204" pitchFamily="34" charset="0"/>
              </a:rPr>
              <a:t>Identify individual(s) information is sought: </a:t>
            </a:r>
            <a:r>
              <a:rPr lang="en-US" sz="1600" dirty="0">
                <a:latin typeface="Arial" panose="020B0604020202020204" pitchFamily="34" charset="0"/>
                <a:ea typeface="Malgun Gothic" panose="020B0503020000020004" pitchFamily="34" charset="-127"/>
                <a:cs typeface="Arial" panose="020B0604020202020204" pitchFamily="34" charset="0"/>
              </a:rPr>
              <a:t>A description of the information requested that identifies the information in a specific fashion, including either the names of any individuals or, if that is not practicable, </a:t>
            </a:r>
            <a:br>
              <a:rPr lang="en-US" sz="1600" dirty="0">
                <a:latin typeface="Arial" panose="020B0604020202020204" pitchFamily="34" charset="0"/>
                <a:ea typeface="Malgun Gothic" panose="020B0503020000020004" pitchFamily="34" charset="-127"/>
                <a:cs typeface="Arial" panose="020B0604020202020204" pitchFamily="34" charset="0"/>
              </a:rPr>
            </a:br>
            <a:r>
              <a:rPr lang="en-US" sz="1600" dirty="0">
                <a:latin typeface="Arial" panose="020B0604020202020204" pitchFamily="34" charset="0"/>
                <a:ea typeface="Malgun Gothic" panose="020B0503020000020004" pitchFamily="34" charset="-127"/>
                <a:cs typeface="Arial" panose="020B0604020202020204" pitchFamily="34" charset="0"/>
              </a:rPr>
              <a:t>a description of the class of individuals whose information is being sought.</a:t>
            </a:r>
          </a:p>
          <a:p>
            <a:pPr marL="694944" lvl="2" indent="-342900">
              <a:lnSpc>
                <a:spcPct val="90000"/>
              </a:lnSpc>
              <a:spcAft>
                <a:spcPts val="600"/>
              </a:spcAft>
              <a:buClr>
                <a:srgbClr val="0678D5"/>
              </a:buClr>
              <a:buFont typeface="Arial" panose="020B0604020202020204" pitchFamily="34" charset="0"/>
              <a:buChar char="•"/>
              <a:defRPr/>
            </a:pPr>
            <a:r>
              <a:rPr lang="en-US" sz="1600" b="1" dirty="0">
                <a:latin typeface="Arial" panose="020B0604020202020204" pitchFamily="34" charset="0"/>
                <a:ea typeface="Malgun Gothic" panose="020B0503020000020004" pitchFamily="34" charset="-127"/>
                <a:cs typeface="Arial" panose="020B0604020202020204" pitchFamily="34" charset="0"/>
              </a:rPr>
              <a:t>Who the </a:t>
            </a:r>
            <a:r>
              <a:rPr lang="en-US" sz="1600" b="1" dirty="0" err="1">
                <a:latin typeface="Arial" panose="020B0604020202020204" pitchFamily="34" charset="0"/>
                <a:ea typeface="Malgun Gothic" panose="020B0503020000020004" pitchFamily="34" charset="-127"/>
                <a:cs typeface="Arial" panose="020B0604020202020204" pitchFamily="34" charset="0"/>
              </a:rPr>
              <a:t>dislosure</a:t>
            </a:r>
            <a:r>
              <a:rPr lang="en-US" sz="1600" b="1" dirty="0">
                <a:latin typeface="Arial" panose="020B0604020202020204" pitchFamily="34" charset="0"/>
                <a:ea typeface="Malgun Gothic" panose="020B0503020000020004" pitchFamily="34" charset="-127"/>
                <a:cs typeface="Arial" panose="020B0604020202020204" pitchFamily="34" charset="0"/>
              </a:rPr>
              <a:t> is Requested From</a:t>
            </a:r>
            <a:r>
              <a:rPr lang="en-US" sz="1600" i="1" dirty="0">
                <a:solidFill>
                  <a:schemeClr val="bg1">
                    <a:lumMod val="50000"/>
                  </a:schemeClr>
                </a:solidFill>
                <a:latin typeface="Arial" panose="020B0604020202020204" pitchFamily="34" charset="0"/>
                <a:ea typeface="Malgun Gothic" panose="020B0503020000020004" pitchFamily="34" charset="-127"/>
                <a:cs typeface="Arial" panose="020B0604020202020204" pitchFamily="34" charset="0"/>
              </a:rPr>
              <a:t> (general)</a:t>
            </a:r>
            <a:r>
              <a:rPr lang="en-US" sz="1600" b="1" dirty="0">
                <a:latin typeface="Arial" panose="020B0604020202020204" pitchFamily="34" charset="0"/>
                <a:ea typeface="Malgun Gothic" panose="020B0503020000020004" pitchFamily="34" charset="-127"/>
                <a:cs typeface="Arial" panose="020B0604020202020204" pitchFamily="34" charset="0"/>
              </a:rPr>
              <a:t>: </a:t>
            </a:r>
            <a:r>
              <a:rPr lang="en-US" sz="1600" dirty="0">
                <a:latin typeface="Arial" panose="020B0604020202020204" pitchFamily="34" charset="0"/>
                <a:ea typeface="Malgun Gothic" panose="020B0503020000020004" pitchFamily="34" charset="-127"/>
                <a:cs typeface="Arial" panose="020B0604020202020204" pitchFamily="34" charset="0"/>
              </a:rPr>
              <a:t>The name or other specific identification of the person(s), or class of persons, who the information is requested from.  This could include the name </a:t>
            </a:r>
            <a:br>
              <a:rPr lang="en-US" sz="1600" dirty="0">
                <a:latin typeface="Arial" panose="020B0604020202020204" pitchFamily="34" charset="0"/>
                <a:ea typeface="Malgun Gothic" panose="020B0503020000020004" pitchFamily="34" charset="-127"/>
                <a:cs typeface="Arial" panose="020B0604020202020204" pitchFamily="34" charset="0"/>
              </a:rPr>
            </a:br>
            <a:r>
              <a:rPr lang="en-US" sz="1600" dirty="0">
                <a:latin typeface="Arial" panose="020B0604020202020204" pitchFamily="34" charset="0"/>
                <a:ea typeface="Malgun Gothic" panose="020B0503020000020004" pitchFamily="34" charset="-127"/>
                <a:cs typeface="Arial" panose="020B0604020202020204" pitchFamily="34" charset="0"/>
              </a:rPr>
              <a:t>of the health plan and perhaps even the name of the specific person who is being requested to make</a:t>
            </a:r>
            <a:br>
              <a:rPr lang="en-US" sz="1600" dirty="0">
                <a:latin typeface="Arial" panose="020B0604020202020204" pitchFamily="34" charset="0"/>
                <a:ea typeface="Malgun Gothic" panose="020B0503020000020004" pitchFamily="34" charset="-127"/>
                <a:cs typeface="Arial" panose="020B0604020202020204" pitchFamily="34" charset="0"/>
              </a:rPr>
            </a:br>
            <a:r>
              <a:rPr lang="en-US" sz="1600" dirty="0">
                <a:latin typeface="Arial" panose="020B0604020202020204" pitchFamily="34" charset="0"/>
                <a:ea typeface="Malgun Gothic" panose="020B0503020000020004" pitchFamily="34" charset="-127"/>
                <a:cs typeface="Arial" panose="020B0604020202020204" pitchFamily="34" charset="0"/>
              </a:rPr>
              <a:t> the disclosure.</a:t>
            </a:r>
          </a:p>
          <a:p>
            <a:pPr marL="694944" lvl="2" indent="-342900">
              <a:lnSpc>
                <a:spcPct val="90000"/>
              </a:lnSpc>
              <a:spcAft>
                <a:spcPts val="600"/>
              </a:spcAft>
              <a:buClr>
                <a:srgbClr val="0678D5"/>
              </a:buClr>
              <a:buFont typeface="Arial" panose="020B0604020202020204" pitchFamily="34" charset="0"/>
              <a:buChar char="•"/>
              <a:defRPr/>
            </a:pPr>
            <a:r>
              <a:rPr lang="en-US" sz="1600" b="1" dirty="0">
                <a:latin typeface="Arial" panose="020B0604020202020204" pitchFamily="34" charset="0"/>
                <a:ea typeface="Malgun Gothic" panose="020B0503020000020004" pitchFamily="34" charset="-127"/>
                <a:cs typeface="Arial" panose="020B0604020202020204" pitchFamily="34" charset="0"/>
              </a:rPr>
              <a:t>Name of the Requester </a:t>
            </a:r>
            <a:r>
              <a:rPr lang="en-US" sz="1600" i="1" dirty="0">
                <a:solidFill>
                  <a:schemeClr val="bg1">
                    <a:lumMod val="50000"/>
                  </a:schemeClr>
                </a:solidFill>
                <a:latin typeface="Arial" panose="020B0604020202020204" pitchFamily="34" charset="0"/>
                <a:ea typeface="Malgun Gothic" panose="020B0503020000020004" pitchFamily="34" charset="-127"/>
                <a:cs typeface="Arial" panose="020B0604020202020204" pitchFamily="34" charset="0"/>
              </a:rPr>
              <a:t>(specific)</a:t>
            </a:r>
            <a:r>
              <a:rPr lang="en-US" sz="1600" b="1" dirty="0">
                <a:latin typeface="Arial" panose="020B0604020202020204" pitchFamily="34" charset="0"/>
                <a:ea typeface="Malgun Gothic" panose="020B0503020000020004" pitchFamily="34" charset="-127"/>
                <a:cs typeface="Arial" panose="020B0604020202020204" pitchFamily="34" charset="0"/>
              </a:rPr>
              <a:t>: </a:t>
            </a:r>
            <a:r>
              <a:rPr lang="en-US" sz="1600" dirty="0">
                <a:latin typeface="Arial" panose="020B0604020202020204" pitchFamily="34" charset="0"/>
                <a:ea typeface="Malgun Gothic" panose="020B0503020000020004" pitchFamily="34" charset="-127"/>
                <a:cs typeface="Arial" panose="020B0604020202020204" pitchFamily="34" charset="0"/>
              </a:rPr>
              <a:t>The name or other specific identification of the person(s), or class </a:t>
            </a:r>
            <a:br>
              <a:rPr lang="en-US" sz="1600" dirty="0">
                <a:latin typeface="Arial" panose="020B0604020202020204" pitchFamily="34" charset="0"/>
                <a:ea typeface="Malgun Gothic" panose="020B0503020000020004" pitchFamily="34" charset="-127"/>
                <a:cs typeface="Arial" panose="020B0604020202020204" pitchFamily="34" charset="0"/>
              </a:rPr>
            </a:br>
            <a:r>
              <a:rPr lang="en-US" sz="1600" dirty="0">
                <a:latin typeface="Arial" panose="020B0604020202020204" pitchFamily="34" charset="0"/>
                <a:ea typeface="Malgun Gothic" panose="020B0503020000020004" pitchFamily="34" charset="-127"/>
                <a:cs typeface="Arial" panose="020B0604020202020204" pitchFamily="34" charset="0"/>
              </a:rPr>
              <a:t>of persons, who will use or receive the information. </a:t>
            </a:r>
          </a:p>
          <a:p>
            <a:pPr marL="800100" lvl="1" indent="-342900">
              <a:lnSpc>
                <a:spcPct val="90000"/>
              </a:lnSpc>
              <a:spcBef>
                <a:spcPts val="1000"/>
              </a:spcBef>
              <a:buFont typeface="Arial" panose="020B0604020202020204" pitchFamily="34" charset="0"/>
              <a:buChar char="•"/>
              <a:defRPr/>
            </a:pPr>
            <a:endParaRPr lang="en-US" sz="1600" dirty="0">
              <a:latin typeface="Arial" panose="020B0604020202020204" pitchFamily="34" charset="0"/>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51289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A98CF1-D27F-1409-D50A-651CD07D0F2C}"/>
              </a:ext>
            </a:extLst>
          </p:cNvPr>
          <p:cNvSpPr/>
          <p:nvPr/>
        </p:nvSpPr>
        <p:spPr>
          <a:xfrm>
            <a:off x="600074" y="4726352"/>
            <a:ext cx="11591925" cy="145170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B27C34F-B9C9-C788-7578-89333D3E9ACE}"/>
              </a:ext>
            </a:extLst>
          </p:cNvPr>
          <p:cNvSpPr txBox="1">
            <a:spLocks noGrp="1"/>
          </p:cNvSpPr>
          <p:nvPr>
            <p:ph type="title"/>
          </p:nvPr>
        </p:nvSpPr>
        <p:spPr>
          <a:xfrm>
            <a:off x="600075" y="409575"/>
            <a:ext cx="9525000" cy="669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mj-ea"/>
                <a:cs typeface="Arial" panose="020B0604020202020204" pitchFamily="34" charset="0"/>
              </a:defRPr>
            </a:lvl1pPr>
          </a:lstStyle>
          <a:p>
            <a:r>
              <a:rPr lang="en-US" sz="2800" dirty="0"/>
              <a:t>New HIPAA Privacy Regulations</a:t>
            </a:r>
          </a:p>
        </p:txBody>
      </p:sp>
      <p:sp>
        <p:nvSpPr>
          <p:cNvPr id="4" name="TextBox 3">
            <a:extLst>
              <a:ext uri="{FF2B5EF4-FFF2-40B4-BE49-F238E27FC236}">
                <a16:creationId xmlns:a16="http://schemas.microsoft.com/office/drawing/2014/main" id="{890959A0-D2CA-6133-CFC6-F3FC91E7DBA7}"/>
              </a:ext>
            </a:extLst>
          </p:cNvPr>
          <p:cNvSpPr txBox="1"/>
          <p:nvPr/>
        </p:nvSpPr>
        <p:spPr>
          <a:xfrm>
            <a:off x="600075" y="1308099"/>
            <a:ext cx="10991850" cy="5480539"/>
          </a:xfrm>
          <a:prstGeom prst="rect">
            <a:avLst/>
          </a:prstGeom>
          <a:noFill/>
        </p:spPr>
        <p:txBody>
          <a:bodyPr wrap="square" lIns="182880">
            <a:spAutoFit/>
          </a:bodyPr>
          <a:lstStyle/>
          <a:p>
            <a:pPr>
              <a:lnSpc>
                <a:spcPct val="90000"/>
              </a:lnSpc>
              <a:spcBef>
                <a:spcPts val="1000"/>
              </a:spcBef>
              <a:defRPr/>
            </a:pPr>
            <a:r>
              <a:rPr lang="en-US" sz="1600" b="1" dirty="0">
                <a:latin typeface="Arial Black" panose="020B0604020202020204" pitchFamily="34" charset="0"/>
                <a:ea typeface="Malgun Gothic" panose="020B0503020000020004" pitchFamily="34" charset="-127"/>
                <a:cs typeface="Arial Black" panose="020B0604020202020204" pitchFamily="34" charset="0"/>
              </a:rPr>
              <a:t>New Mandates</a:t>
            </a:r>
          </a:p>
          <a:p>
            <a:pPr marL="342900" indent="-342900">
              <a:spcBef>
                <a:spcPts val="1000"/>
              </a:spcBef>
              <a:buClr>
                <a:srgbClr val="0678D5"/>
              </a:buClr>
              <a:buSzPct val="80000"/>
              <a:buFont typeface="Courier New" panose="02070309020205020404" pitchFamily="49" charset="0"/>
              <a:buChar char="o"/>
              <a:defRPr/>
            </a:pPr>
            <a:r>
              <a:rPr lang="en-US" sz="1600" b="1" dirty="0">
                <a:solidFill>
                  <a:srgbClr val="0678D5"/>
                </a:solidFill>
                <a:latin typeface="Arial Black" panose="020B0604020202020204" pitchFamily="34" charset="0"/>
                <a:cs typeface="Arial Black" panose="020B0604020202020204" pitchFamily="34" charset="0"/>
              </a:rPr>
              <a:t>Use of an Attestation: </a:t>
            </a:r>
            <a:r>
              <a:rPr lang="en-US" sz="1600" b="1" i="1" dirty="0">
                <a:solidFill>
                  <a:schemeClr val="bg1">
                    <a:lumMod val="50000"/>
                  </a:schemeClr>
                </a:solidFill>
                <a:latin typeface="Arial" panose="020B0604020202020204" pitchFamily="34" charset="0"/>
                <a:cs typeface="Arial" panose="020B0604020202020204" pitchFamily="34" charset="0"/>
              </a:rPr>
              <a:t>(continued)</a:t>
            </a:r>
            <a:endParaRPr lang="en-US" sz="1600" b="1" dirty="0">
              <a:solidFill>
                <a:srgbClr val="0678D5"/>
              </a:solidFill>
              <a:latin typeface="Arial Black" panose="020B0604020202020204" pitchFamily="34" charset="0"/>
              <a:cs typeface="Arial Black" panose="020B0604020202020204" pitchFamily="34" charset="0"/>
            </a:endParaRPr>
          </a:p>
          <a:p>
            <a:pPr marL="694944" lvl="2" indent="-342900">
              <a:lnSpc>
                <a:spcPct val="90000"/>
              </a:lnSpc>
              <a:spcAft>
                <a:spcPts val="600"/>
              </a:spcAft>
              <a:buClr>
                <a:srgbClr val="0678D5"/>
              </a:buClr>
              <a:buFont typeface="Arial" panose="020B0604020202020204" pitchFamily="34" charset="0"/>
              <a:buChar char="•"/>
              <a:defRPr/>
            </a:pPr>
            <a:r>
              <a:rPr lang="en-US" sz="1600" b="1" dirty="0">
                <a:latin typeface="Arial" panose="020B0604020202020204" pitchFamily="34" charset="0"/>
                <a:ea typeface="Malgun Gothic" panose="020B0503020000020004" pitchFamily="34" charset="-127"/>
                <a:cs typeface="Arial" panose="020B0604020202020204" pitchFamily="34" charset="0"/>
              </a:rPr>
              <a:t>Validating statement for compliant use: </a:t>
            </a:r>
            <a:r>
              <a:rPr lang="en-US" sz="1600" dirty="0">
                <a:latin typeface="Arial" panose="020B0604020202020204" pitchFamily="34" charset="0"/>
                <a:ea typeface="Malgun Gothic" panose="020B0503020000020004" pitchFamily="34" charset="-127"/>
                <a:cs typeface="Arial" panose="020B0604020202020204" pitchFamily="34" charset="0"/>
              </a:rPr>
              <a:t>A clear statement that the use or disclosure is not for a purpose prohibited by these new rules.  In other words, it is not for a civil or criminal investigation or prosecution related to reproductive health care.</a:t>
            </a:r>
          </a:p>
          <a:p>
            <a:pPr marL="694944" lvl="2" indent="-342900">
              <a:lnSpc>
                <a:spcPct val="90000"/>
              </a:lnSpc>
              <a:spcAft>
                <a:spcPts val="600"/>
              </a:spcAft>
              <a:buClr>
                <a:srgbClr val="0678D5"/>
              </a:buClr>
              <a:buFont typeface="Arial" panose="020B0604020202020204" pitchFamily="34" charset="0"/>
              <a:buChar char="•"/>
              <a:defRPr/>
            </a:pPr>
            <a:r>
              <a:rPr lang="en-US" sz="1600" b="1" dirty="0">
                <a:latin typeface="Arial" panose="020B0604020202020204" pitchFamily="34" charset="0"/>
                <a:ea typeface="Malgun Gothic" panose="020B0503020000020004" pitchFamily="34" charset="-127"/>
                <a:cs typeface="Arial" panose="020B0604020202020204" pitchFamily="34" charset="0"/>
              </a:rPr>
              <a:t>Criminal Penalty Acknowledgement: </a:t>
            </a:r>
            <a:r>
              <a:rPr lang="en-US" sz="1600" dirty="0">
                <a:latin typeface="Arial" panose="020B0604020202020204" pitchFamily="34" charset="0"/>
                <a:ea typeface="Malgun Gothic" panose="020B0503020000020004" pitchFamily="34" charset="-127"/>
                <a:cs typeface="Arial" panose="020B0604020202020204" pitchFamily="34" charset="0"/>
              </a:rPr>
              <a:t>A statement that a person may be subject to criminal penalties pursuant to 42 U.S.C. 1320d-6 if that person knowingly and in violation of HIPAA obtains individually identifiable health information relating to an individual or discloses individually identifiable health information to another person.</a:t>
            </a:r>
          </a:p>
          <a:p>
            <a:pPr marL="694944" lvl="2" indent="-342900">
              <a:lnSpc>
                <a:spcPct val="90000"/>
              </a:lnSpc>
              <a:spcAft>
                <a:spcPts val="600"/>
              </a:spcAft>
              <a:buClr>
                <a:srgbClr val="0678D5"/>
              </a:buClr>
              <a:buFont typeface="Arial" panose="020B0604020202020204" pitchFamily="34" charset="0"/>
              <a:buChar char="•"/>
              <a:defRPr/>
            </a:pPr>
            <a:r>
              <a:rPr lang="en-US" sz="1600" b="1" dirty="0">
                <a:latin typeface="Arial" panose="020B0604020202020204" pitchFamily="34" charset="0"/>
                <a:ea typeface="Malgun Gothic" panose="020B0503020000020004" pitchFamily="34" charset="-127"/>
                <a:cs typeface="Arial" panose="020B0604020202020204" pitchFamily="34" charset="0"/>
              </a:rPr>
              <a:t>Signature: </a:t>
            </a:r>
            <a:r>
              <a:rPr lang="en-US" sz="1600" dirty="0">
                <a:latin typeface="Arial" panose="020B0604020202020204" pitchFamily="34" charset="0"/>
                <a:ea typeface="Malgun Gothic" panose="020B0503020000020004" pitchFamily="34" charset="-127"/>
                <a:cs typeface="Arial" panose="020B0604020202020204" pitchFamily="34" charset="0"/>
              </a:rPr>
              <a:t>Signature of the person requesting the protected health information, which may be an electronic signature, and date. If the attestation is signed by a representative of the person requesting the information, </a:t>
            </a:r>
            <a:br>
              <a:rPr lang="en-US" sz="1600" dirty="0">
                <a:latin typeface="Arial" panose="020B0604020202020204" pitchFamily="34" charset="0"/>
                <a:ea typeface="Malgun Gothic" panose="020B0503020000020004" pitchFamily="34" charset="-127"/>
                <a:cs typeface="Arial" panose="020B0604020202020204" pitchFamily="34" charset="0"/>
              </a:rPr>
            </a:br>
            <a:r>
              <a:rPr lang="en-US" sz="1600" dirty="0">
                <a:latin typeface="Arial" panose="020B0604020202020204" pitchFamily="34" charset="0"/>
                <a:ea typeface="Malgun Gothic" panose="020B0503020000020004" pitchFamily="34" charset="-127"/>
                <a:cs typeface="Arial" panose="020B0604020202020204" pitchFamily="34" charset="0"/>
              </a:rPr>
              <a:t>a description of such representative’s authority to act for the person must also be provided.</a:t>
            </a:r>
          </a:p>
          <a:p>
            <a:pPr marL="694944" lvl="2" indent="-342900">
              <a:lnSpc>
                <a:spcPct val="90000"/>
              </a:lnSpc>
              <a:spcAft>
                <a:spcPts val="600"/>
              </a:spcAft>
              <a:buClr>
                <a:srgbClr val="0678D5"/>
              </a:buClr>
              <a:buFont typeface="Arial" panose="020B0604020202020204" pitchFamily="34" charset="0"/>
              <a:buChar char="•"/>
              <a:defRPr/>
            </a:pPr>
            <a:r>
              <a:rPr lang="en-US" sz="1600" dirty="0">
                <a:latin typeface="Arial" panose="020B0604020202020204" pitchFamily="34" charset="0"/>
                <a:ea typeface="Malgun Gothic" panose="020B0503020000020004" pitchFamily="34" charset="-127"/>
                <a:cs typeface="Arial" panose="020B0604020202020204" pitchFamily="34" charset="0"/>
              </a:rPr>
              <a:t>Covered entity or business associate must cease using or disclosing information if they discover that the attestation is false.</a:t>
            </a:r>
            <a:br>
              <a:rPr lang="en-US" sz="1600" dirty="0">
                <a:latin typeface="Arial" panose="020B0604020202020204" pitchFamily="34" charset="0"/>
                <a:ea typeface="Malgun Gothic" panose="020B0503020000020004" pitchFamily="34" charset="-127"/>
                <a:cs typeface="Arial" panose="020B0604020202020204" pitchFamily="34" charset="0"/>
              </a:rPr>
            </a:br>
            <a:endParaRPr lang="en-US" sz="1600" dirty="0">
              <a:latin typeface="Arial" panose="020B0604020202020204" pitchFamily="34" charset="0"/>
              <a:ea typeface="Malgun Gothic" panose="020B0503020000020004" pitchFamily="34" charset="-127"/>
              <a:cs typeface="Arial" panose="020B0604020202020204" pitchFamily="34" charset="0"/>
            </a:endParaRPr>
          </a:p>
          <a:p>
            <a:pPr>
              <a:lnSpc>
                <a:spcPct val="90000"/>
              </a:lnSpc>
              <a:spcAft>
                <a:spcPts val="800"/>
              </a:spcAft>
            </a:pPr>
            <a:r>
              <a:rPr lang="en-US" sz="1600" b="1" kern="100" dirty="0">
                <a:effectLst/>
                <a:latin typeface="Arial Black" panose="020B0604020202020204" pitchFamily="34" charset="0"/>
                <a:ea typeface="Calibri" panose="020F0502020204030204" pitchFamily="34" charset="0"/>
                <a:cs typeface="Arial Black" panose="020B0604020202020204" pitchFamily="34" charset="0"/>
              </a:rPr>
              <a:t>Updated Notice of Privacy Practices: </a:t>
            </a:r>
            <a:r>
              <a:rPr lang="en-US" sz="1600" kern="100" dirty="0">
                <a:effectLst/>
                <a:latin typeface="+mj-lt"/>
                <a:ea typeface="Calibri" panose="020F0502020204030204" pitchFamily="34" charset="0"/>
                <a:cs typeface="Times New Roman" panose="02020603050405020304" pitchFamily="18" charset="0"/>
              </a:rPr>
              <a:t>Notice must include new disclosure and consent requirements to disclose to third parties reproductive health information. Notice does not need to be distributed to participants enrolled in full-insured group health plans or HMOS, where the employer is not accessin</a:t>
            </a:r>
            <a:r>
              <a:rPr lang="en-US" sz="1600" kern="100" dirty="0">
                <a:latin typeface="+mj-lt"/>
                <a:ea typeface="Calibri" panose="020F0502020204030204" pitchFamily="34" charset="0"/>
                <a:cs typeface="Times New Roman" panose="02020603050405020304" pitchFamily="18" charset="0"/>
              </a:rPr>
              <a:t>g PHI other than summary health information. Self-insured, level-funded and full insured plans that access PHI must distribute new Notices of HIPAA Privacy Policies no later than February 16,2026.</a:t>
            </a:r>
            <a:endParaRPr lang="en-US" sz="1600" b="1" kern="100" dirty="0">
              <a:effectLst/>
              <a:latin typeface="+mj-lt"/>
              <a:ea typeface="Calibri" panose="020F0502020204030204" pitchFamily="34" charset="0"/>
              <a:cs typeface="Times New Roman" panose="02020603050405020304" pitchFamily="18" charset="0"/>
            </a:endParaRPr>
          </a:p>
          <a:p>
            <a:pPr lvl="2">
              <a:spcBef>
                <a:spcPts val="1000"/>
              </a:spcBef>
              <a:defRPr/>
            </a:pPr>
            <a:endParaRPr lang="en-US" dirty="0">
              <a:latin typeface="Arial" panose="020B0604020202020204" pitchFamily="34" charset="0"/>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65168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23BA-3EBE-E27A-F3FC-5B4E418C175C}"/>
              </a:ext>
            </a:extLst>
          </p:cNvPr>
          <p:cNvSpPr>
            <a:spLocks noGrp="1"/>
          </p:cNvSpPr>
          <p:nvPr>
            <p:ph type="title"/>
          </p:nvPr>
        </p:nvSpPr>
        <p:spPr/>
        <p:txBody>
          <a:bodyPr/>
          <a:lstStyle/>
          <a:p>
            <a:r>
              <a:rPr lang="en-US" sz="2800" dirty="0"/>
              <a:t>HHS Model Attestation for Use or Disclosure of PHI</a:t>
            </a:r>
          </a:p>
        </p:txBody>
      </p:sp>
      <p:pic>
        <p:nvPicPr>
          <p:cNvPr id="5" name="Picture 4">
            <a:extLst>
              <a:ext uri="{FF2B5EF4-FFF2-40B4-BE49-F238E27FC236}">
                <a16:creationId xmlns:a16="http://schemas.microsoft.com/office/drawing/2014/main" id="{75EC2FA0-FF24-5174-FB9C-5E2A68E4F8A3}"/>
              </a:ext>
            </a:extLst>
          </p:cNvPr>
          <p:cNvPicPr>
            <a:picLocks noChangeAspect="1"/>
          </p:cNvPicPr>
          <p:nvPr/>
        </p:nvPicPr>
        <p:blipFill>
          <a:blip r:embed="rId2"/>
          <a:stretch>
            <a:fillRect/>
          </a:stretch>
        </p:blipFill>
        <p:spPr>
          <a:xfrm>
            <a:off x="6694447" y="1145981"/>
            <a:ext cx="5278478" cy="5712019"/>
          </a:xfrm>
          <a:prstGeom prst="rect">
            <a:avLst/>
          </a:prstGeom>
        </p:spPr>
      </p:pic>
      <p:sp>
        <p:nvSpPr>
          <p:cNvPr id="6" name="TextBox 5">
            <a:extLst>
              <a:ext uri="{FF2B5EF4-FFF2-40B4-BE49-F238E27FC236}">
                <a16:creationId xmlns:a16="http://schemas.microsoft.com/office/drawing/2014/main" id="{5CD60A49-F8AF-8F25-E7B7-893443B5BB73}"/>
              </a:ext>
            </a:extLst>
          </p:cNvPr>
          <p:cNvSpPr txBox="1"/>
          <p:nvPr/>
        </p:nvSpPr>
        <p:spPr>
          <a:xfrm>
            <a:off x="583060" y="1136953"/>
            <a:ext cx="5876925" cy="452431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Model Attestation Regarding a Requested Use or Disclosure of Protected Health Information Potentially Related to Reproductive Health Care</a:t>
            </a:r>
            <a:endParaRPr kumimoji="0" lang="en-US" sz="16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0"/>
              </a:spcAft>
              <a:buClr>
                <a:srgbClr val="F3B921"/>
              </a:buClr>
              <a:buSzTx/>
              <a:buFont typeface=".Lucida Grande UI Regular"/>
              <a:buChar char="►"/>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The purpose of the use or disclosure of protected health information is not</a:t>
            </a:r>
            <a:r>
              <a:rPr kumimoji="0" lang="en-US" sz="16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to investigate or impose liability on any person for the mere act of seeking, obtaining, providing, or facilitating reproductive health care or to identify any person for such purposes.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 </a:t>
            </a:r>
            <a:r>
              <a:rPr kumimoji="0" lang="en-US" sz="1600" i="1"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For states that allow abortion </a:t>
            </a:r>
          </a:p>
          <a:p>
            <a:pPr marL="742950" marR="0" lvl="1" indent="-285750" algn="l" defTabSz="914400" rtl="0" eaLnBrk="1" fontAlgn="auto" latinLnBrk="0" hangingPunct="1">
              <a:lnSpc>
                <a:spcPct val="9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0"/>
              </a:spcBef>
              <a:spcAft>
                <a:spcPts val="0"/>
              </a:spcAft>
              <a:buClr>
                <a:srgbClr val="F3B921"/>
              </a:buClr>
              <a:buSzTx/>
              <a:buFont typeface=".Lucida Grande UI Regular"/>
              <a:buChar char="►"/>
              <a:tabLst/>
              <a:defRPr/>
            </a:pPr>
            <a:r>
              <a:rPr lang="en-US" sz="1600" dirty="0">
                <a:solidFill>
                  <a:srgbClr val="263746"/>
                </a:solidFill>
                <a:latin typeface="Arial" panose="020B0604020202020204" pitchFamily="34" charset="0"/>
                <a:cs typeface="Arial" panose="020B0604020202020204" pitchFamily="34" charset="0"/>
              </a:rPr>
              <a:t>The purpose of the use or disclosure of protected health information is to investigate or impose liability on any person for the mere act of seeking, obtaining, providing,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or facilitating reproductive health care, or to identify any person for such purposes, but the reproductive health care at issue was not lawful under the circumstances in which </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it was provided.</a:t>
            </a:r>
            <a:br>
              <a:rPr lang="en-US" sz="1600" dirty="0">
                <a:solidFill>
                  <a:srgbClr val="263746"/>
                </a:solidFill>
                <a:latin typeface="Arial" panose="020B0604020202020204" pitchFamily="34" charset="0"/>
                <a:cs typeface="Arial" panose="020B0604020202020204" pitchFamily="34" charset="0"/>
              </a:rPr>
            </a:br>
            <a:r>
              <a:rPr lang="en-US" sz="1600" dirty="0">
                <a:solidFill>
                  <a:srgbClr val="263746"/>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r>
              <a:rPr kumimoji="0" lang="en-US" sz="1600" i="1"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For states that allow abortion</a:t>
            </a:r>
            <a:endParaRPr kumimoji="0" lang="en-US" sz="16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176B416-C178-87F3-7ADB-C1ABACCF730B}"/>
              </a:ext>
            </a:extLst>
          </p:cNvPr>
          <p:cNvSpPr txBox="1"/>
          <p:nvPr/>
        </p:nvSpPr>
        <p:spPr>
          <a:xfrm>
            <a:off x="600456" y="5661268"/>
            <a:ext cx="516729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Abortion law state map: See where abortions are legal or banned | CNN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 Updated July 29,2024</a:t>
            </a:r>
          </a:p>
        </p:txBody>
      </p:sp>
    </p:spTree>
    <p:extLst>
      <p:ext uri="{BB962C8B-B14F-4D97-AF65-F5344CB8AC3E}">
        <p14:creationId xmlns:p14="http://schemas.microsoft.com/office/powerpoint/2010/main" val="1978094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27C34F-B9C9-C788-7578-89333D3E9ACE}"/>
              </a:ext>
            </a:extLst>
          </p:cNvPr>
          <p:cNvSpPr txBox="1">
            <a:spLocks noGrp="1"/>
          </p:cNvSpPr>
          <p:nvPr>
            <p:ph type="title"/>
          </p:nvPr>
        </p:nvSpPr>
        <p:spPr>
          <a:xfrm>
            <a:off x="600075" y="409575"/>
            <a:ext cx="9525000" cy="6699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678D5"/>
                </a:solidFill>
                <a:latin typeface="Arial" panose="020B0604020202020204" pitchFamily="34" charset="0"/>
                <a:ea typeface="+mj-ea"/>
                <a:cs typeface="Arial" panose="020B0604020202020204" pitchFamily="34" charset="0"/>
              </a:defRPr>
            </a:lvl1pPr>
          </a:lstStyle>
          <a:p>
            <a:r>
              <a:rPr lang="en-US" sz="2800" dirty="0"/>
              <a:t>Next Steps</a:t>
            </a:r>
          </a:p>
        </p:txBody>
      </p:sp>
      <p:sp>
        <p:nvSpPr>
          <p:cNvPr id="4" name="TextBox 3">
            <a:extLst>
              <a:ext uri="{FF2B5EF4-FFF2-40B4-BE49-F238E27FC236}">
                <a16:creationId xmlns:a16="http://schemas.microsoft.com/office/drawing/2014/main" id="{890959A0-D2CA-6133-CFC6-F3FC91E7DBA7}"/>
              </a:ext>
            </a:extLst>
          </p:cNvPr>
          <p:cNvSpPr txBox="1"/>
          <p:nvPr/>
        </p:nvSpPr>
        <p:spPr>
          <a:xfrm>
            <a:off x="600075" y="1588742"/>
            <a:ext cx="10017445" cy="2634567"/>
          </a:xfrm>
          <a:prstGeom prst="rect">
            <a:avLst/>
          </a:prstGeom>
          <a:noFill/>
        </p:spPr>
        <p:txBody>
          <a:bodyPr wrap="square">
            <a:spAutoFit/>
          </a:bodyPr>
          <a:lstStyle/>
          <a:p>
            <a:pPr marL="347472" marR="0" lvl="1" indent="-347472" fontAlgn="auto">
              <a:lnSpc>
                <a:spcPct val="90000"/>
              </a:lnSpc>
              <a:spcBef>
                <a:spcPts val="1000"/>
              </a:spcBef>
              <a:spcAft>
                <a:spcPts val="1000"/>
              </a:spcAft>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Update HIPAA Privacy Policies and Procedures to incorporate the new reproductive health rights, protocols in using attestations, and the new substance abuse confidentiality regulations.</a:t>
            </a:r>
          </a:p>
          <a:p>
            <a:pPr marL="347472" marR="0" lvl="1" indent="-347472" fontAlgn="auto">
              <a:lnSpc>
                <a:spcPct val="90000"/>
              </a:lnSpc>
              <a:spcBef>
                <a:spcPts val="1000"/>
              </a:spcBef>
              <a:spcAft>
                <a:spcPts val="1000"/>
              </a:spcAft>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Update business associate agreements to incorporate the use of attestations and define the role of the business associate in handling requests for reproductive health information.</a:t>
            </a:r>
          </a:p>
          <a:p>
            <a:pPr marL="347472" marR="0" lvl="1" indent="-347472" fontAlgn="auto">
              <a:lnSpc>
                <a:spcPct val="90000"/>
              </a:lnSpc>
              <a:spcBef>
                <a:spcPts val="1000"/>
              </a:spcBef>
              <a:spcAft>
                <a:spcPts val="1000"/>
              </a:spcAft>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Train workforce: Train individuals with access to PHI on the new final health reproductive rights rules and the new substance abuse confidentiality rules</a:t>
            </a:r>
          </a:p>
          <a:p>
            <a:pPr marL="347472" marR="0" lvl="1" indent="-347472" fontAlgn="auto">
              <a:lnSpc>
                <a:spcPct val="90000"/>
              </a:lnSpc>
              <a:spcBef>
                <a:spcPts val="1000"/>
              </a:spcBef>
              <a:spcAft>
                <a:spcPts val="1000"/>
              </a:spcAft>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Distribute the  new HIPAA Privacy Notice issued by HHS - New notice be distributed to plan participants no later than February 16, 2026. </a:t>
            </a:r>
          </a:p>
        </p:txBody>
      </p:sp>
    </p:spTree>
    <p:extLst>
      <p:ext uri="{BB962C8B-B14F-4D97-AF65-F5344CB8AC3E}">
        <p14:creationId xmlns:p14="http://schemas.microsoft.com/office/powerpoint/2010/main" val="351982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93CDC3-F289-A547-82A6-F1F858AC4C33}"/>
              </a:ext>
            </a:extLst>
          </p:cNvPr>
          <p:cNvSpPr>
            <a:spLocks noGrp="1"/>
          </p:cNvSpPr>
          <p:nvPr>
            <p:ph type="ctrTitle"/>
          </p:nvPr>
        </p:nvSpPr>
        <p:spPr>
          <a:xfrm>
            <a:off x="701040" y="2466767"/>
            <a:ext cx="10170160" cy="2387600"/>
          </a:xfrm>
        </p:spPr>
        <p:txBody>
          <a:bodyPr/>
          <a:lstStyle/>
          <a:p>
            <a:r>
              <a:rPr lang="en-US" dirty="0">
                <a:latin typeface="Arial Black" panose="020B0604020202020204" pitchFamily="34" charset="0"/>
                <a:cs typeface="Arial Black" panose="020B0604020202020204" pitchFamily="34" charset="0"/>
              </a:rPr>
              <a:t>Overview of EB Legal Developments</a:t>
            </a:r>
          </a:p>
        </p:txBody>
      </p:sp>
      <p:sp>
        <p:nvSpPr>
          <p:cNvPr id="3" name="Title 3">
            <a:extLst>
              <a:ext uri="{FF2B5EF4-FFF2-40B4-BE49-F238E27FC236}">
                <a16:creationId xmlns:a16="http://schemas.microsoft.com/office/drawing/2014/main" id="{4193CDC3-F289-A547-82A6-F1F858AC4C33}"/>
              </a:ext>
            </a:extLst>
          </p:cNvPr>
          <p:cNvSpPr txBox="1">
            <a:spLocks/>
          </p:cNvSpPr>
          <p:nvPr/>
        </p:nvSpPr>
        <p:spPr>
          <a:xfrm>
            <a:off x="701040" y="3429000"/>
            <a:ext cx="10170160" cy="2387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Helvetica"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3B921"/>
                </a:solidFill>
                <a:effectLst/>
                <a:uLnTx/>
                <a:uFillTx/>
                <a:latin typeface="Arial" panose="020B0604020202020204" pitchFamily="34" charset="0"/>
                <a:cs typeface="Arial" panose="020B0604020202020204" pitchFamily="34" charset="0"/>
              </a:rPr>
              <a:t>September 23, 2024 </a:t>
            </a:r>
          </a:p>
        </p:txBody>
      </p:sp>
    </p:spTree>
    <p:extLst>
      <p:ext uri="{BB962C8B-B14F-4D97-AF65-F5344CB8AC3E}">
        <p14:creationId xmlns:p14="http://schemas.microsoft.com/office/powerpoint/2010/main" val="1010319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73F04A-50B3-BF18-76AF-CF64523D385D}"/>
              </a:ext>
            </a:extLst>
          </p:cNvPr>
          <p:cNvSpPr>
            <a:spLocks noGrp="1"/>
          </p:cNvSpPr>
          <p:nvPr>
            <p:ph type="body" sz="quarter" idx="12"/>
          </p:nvPr>
        </p:nvSpPr>
        <p:spPr>
          <a:xfrm>
            <a:off x="800100" y="3279598"/>
            <a:ext cx="5947224" cy="1262063"/>
          </a:xfrm>
        </p:spPr>
        <p:txBody>
          <a:bodyPr/>
          <a:lstStyle/>
          <a:p>
            <a:pPr>
              <a:lnSpc>
                <a:spcPct val="100000"/>
              </a:lnSpc>
            </a:pPr>
            <a:r>
              <a:rPr lang="en-US" sz="3400" b="0" dirty="0"/>
              <a:t>ACA Affordability </a:t>
            </a:r>
            <a:br>
              <a:rPr lang="en-US" sz="3400" b="0" dirty="0"/>
            </a:br>
            <a:r>
              <a:rPr lang="en-US" sz="3400" b="0" dirty="0"/>
              <a:t>Calculations and Reporting</a:t>
            </a:r>
          </a:p>
        </p:txBody>
      </p:sp>
      <p:sp>
        <p:nvSpPr>
          <p:cNvPr id="9" name="Text Placeholder 5">
            <a:extLst>
              <a:ext uri="{FF2B5EF4-FFF2-40B4-BE49-F238E27FC236}">
                <a16:creationId xmlns:a16="http://schemas.microsoft.com/office/drawing/2014/main" id="{015FCA62-5093-5E98-2095-005564B37DEC}"/>
              </a:ext>
            </a:extLst>
          </p:cNvPr>
          <p:cNvSpPr txBox="1">
            <a:spLocks/>
          </p:cNvSpPr>
          <p:nvPr/>
        </p:nvSpPr>
        <p:spPr>
          <a:xfrm>
            <a:off x="700156" y="1747546"/>
            <a:ext cx="866316" cy="12620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rgbClr val="0678D5"/>
              </a:buClr>
              <a:buSzPct val="80000"/>
              <a:buFont typeface="Arial"/>
              <a:buNone/>
              <a:defRPr sz="100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Black" panose="020B0604020202020204" pitchFamily="34" charset="0"/>
                <a:cs typeface="Arial Black" panose="020B0604020202020204" pitchFamily="34" charset="0"/>
              </a:rPr>
              <a:t>4</a:t>
            </a:r>
          </a:p>
        </p:txBody>
      </p:sp>
      <p:cxnSp>
        <p:nvCxnSpPr>
          <p:cNvPr id="10" name="Straight Connector 9">
            <a:extLst>
              <a:ext uri="{FF2B5EF4-FFF2-40B4-BE49-F238E27FC236}">
                <a16:creationId xmlns:a16="http://schemas.microsoft.com/office/drawing/2014/main" id="{04C532F6-E67C-BE29-9616-234426C3C82C}"/>
              </a:ext>
            </a:extLst>
          </p:cNvPr>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959175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082F626-C6EB-4D47-BF05-F5C1406E93FB}"/>
              </a:ext>
            </a:extLst>
          </p:cNvPr>
          <p:cNvSpPr/>
          <p:nvPr/>
        </p:nvSpPr>
        <p:spPr>
          <a:xfrm>
            <a:off x="125819" y="5811831"/>
            <a:ext cx="11940362" cy="901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5642" y="407589"/>
            <a:ext cx="10918832" cy="671116"/>
          </a:xfrm>
          <a:prstGeom prst="rect">
            <a:avLst/>
          </a:prstGeom>
        </p:spPr>
        <p:txBody>
          <a:bodyPr>
            <a:normAutofit/>
          </a:bodyPr>
          <a:lstStyle/>
          <a:p>
            <a:r>
              <a:rPr lang="en-US" sz="4000" dirty="0">
                <a:solidFill>
                  <a:srgbClr val="0678D5"/>
                </a:solidFill>
                <a:latin typeface="Arial" panose="020B0604020202020204" pitchFamily="34" charset="0"/>
              </a:rPr>
              <a:t>ACA Affordability</a:t>
            </a:r>
          </a:p>
        </p:txBody>
      </p:sp>
      <p:sp>
        <p:nvSpPr>
          <p:cNvPr id="21" name="Content Placeholder 2">
            <a:extLst>
              <a:ext uri="{FF2B5EF4-FFF2-40B4-BE49-F238E27FC236}">
                <a16:creationId xmlns:a16="http://schemas.microsoft.com/office/drawing/2014/main" id="{6A4D2C0F-70C0-40E8-8663-73EDBBBAF09C}"/>
              </a:ext>
            </a:extLst>
          </p:cNvPr>
          <p:cNvSpPr>
            <a:spLocks noGrp="1"/>
          </p:cNvSpPr>
          <p:nvPr>
            <p:ph idx="1"/>
          </p:nvPr>
        </p:nvSpPr>
        <p:spPr>
          <a:xfrm>
            <a:off x="605642" y="1192388"/>
            <a:ext cx="11586358" cy="1005198"/>
          </a:xfrm>
          <a:solidFill>
            <a:srgbClr val="E3E3E3"/>
          </a:solidFill>
        </p:spPr>
        <p:txBody>
          <a:bodyPr lIns="182880" tIns="182880" bIns="182880" anchor="ctr" anchorCtr="0"/>
          <a:lstStyle/>
          <a:p>
            <a:pPr marL="0" indent="0">
              <a:lnSpc>
                <a:spcPct val="90000"/>
              </a:lnSpc>
              <a:spcAft>
                <a:spcPts val="0"/>
              </a:spcAft>
              <a:buNone/>
            </a:pPr>
            <a:r>
              <a:rPr lang="en-US" sz="1800" b="1" dirty="0">
                <a:latin typeface="Arial Black" panose="020B0A04020102020204" pitchFamily="34" charset="0"/>
              </a:rPr>
              <a:t>Affordability of Employee-only Coverage</a:t>
            </a:r>
          </a:p>
          <a:p>
            <a:pPr marL="0" indent="0">
              <a:lnSpc>
                <a:spcPct val="90000"/>
              </a:lnSpc>
              <a:spcBef>
                <a:spcPts val="600"/>
              </a:spcBef>
              <a:spcAft>
                <a:spcPts val="0"/>
              </a:spcAft>
              <a:buNone/>
            </a:pPr>
            <a:r>
              <a:rPr lang="en-US" sz="1600" dirty="0"/>
              <a:t>Lowest cost plan that is </a:t>
            </a:r>
            <a:r>
              <a:rPr lang="en-US" sz="1600" dirty="0">
                <a:solidFill>
                  <a:srgbClr val="0678D5"/>
                </a:solidFill>
                <a:latin typeface="Arial Black" panose="020B0A04020102020204" pitchFamily="34" charset="0"/>
              </a:rPr>
              <a:t>minimum value. Safe harbor </a:t>
            </a:r>
            <a:r>
              <a:rPr lang="en-US" sz="1600" dirty="0">
                <a:solidFill>
                  <a:srgbClr val="AC1534"/>
                </a:solidFill>
                <a:latin typeface="Arial Black" panose="020B0A04020102020204" pitchFamily="34" charset="0"/>
              </a:rPr>
              <a:t>is </a:t>
            </a:r>
            <a:r>
              <a:rPr lang="en-US" sz="1600" b="1" dirty="0">
                <a:solidFill>
                  <a:srgbClr val="AC1534"/>
                </a:solidFill>
                <a:latin typeface="Arial Black" panose="020B0A04020102020204" pitchFamily="34" charset="0"/>
              </a:rPr>
              <a:t>8.39%</a:t>
            </a:r>
            <a:r>
              <a:rPr lang="en-US" sz="1600" dirty="0">
                <a:solidFill>
                  <a:srgbClr val="AC1534"/>
                </a:solidFill>
              </a:rPr>
              <a:t> </a:t>
            </a:r>
            <a:r>
              <a:rPr lang="en-US" sz="1600" dirty="0">
                <a:solidFill>
                  <a:schemeClr val="tx1"/>
                </a:solidFill>
              </a:rPr>
              <a:t>for 2024 , 2025 safe harbor is TBD. </a:t>
            </a:r>
            <a:br>
              <a:rPr lang="en-US" sz="1600" dirty="0">
                <a:solidFill>
                  <a:schemeClr val="tx1"/>
                </a:solidFill>
              </a:rPr>
            </a:br>
            <a:r>
              <a:rPr lang="en-US" sz="1600" dirty="0">
                <a:solidFill>
                  <a:schemeClr val="tx1"/>
                </a:solidFill>
              </a:rPr>
              <a:t>Affordability is based on one of the three safe harbors:</a:t>
            </a:r>
          </a:p>
        </p:txBody>
      </p:sp>
      <p:sp>
        <p:nvSpPr>
          <p:cNvPr id="6" name="Rectangle 5">
            <a:extLst>
              <a:ext uri="{FF2B5EF4-FFF2-40B4-BE49-F238E27FC236}">
                <a16:creationId xmlns:a16="http://schemas.microsoft.com/office/drawing/2014/main" id="{716CC3D8-E798-4165-8A29-325C97EC52A0}"/>
              </a:ext>
            </a:extLst>
          </p:cNvPr>
          <p:cNvSpPr/>
          <p:nvPr/>
        </p:nvSpPr>
        <p:spPr>
          <a:xfrm>
            <a:off x="605642" y="2329842"/>
            <a:ext cx="3752697" cy="4276046"/>
          </a:xfrm>
          <a:prstGeom prst="rect">
            <a:avLst/>
          </a:prstGeom>
          <a:solidFill>
            <a:srgbClr val="263746"/>
          </a:solidFill>
        </p:spPr>
        <p:txBody>
          <a:bodyPr wrap="none" lIns="274320" tIns="274320" bIns="1097280" anchor="t" anchorCtr="0">
            <a:no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1</a:t>
            </a:r>
            <a:endParaRPr kumimoji="0" lang="en-US" sz="18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AB250590-8244-453E-9576-9413A24EC091}"/>
              </a:ext>
            </a:extLst>
          </p:cNvPr>
          <p:cNvCxnSpPr>
            <a:cxnSpLocks/>
          </p:cNvCxnSpPr>
          <p:nvPr/>
        </p:nvCxnSpPr>
        <p:spPr>
          <a:xfrm>
            <a:off x="605642" y="3334557"/>
            <a:ext cx="3415154" cy="0"/>
          </a:xfrm>
          <a:prstGeom prst="line">
            <a:avLst/>
          </a:prstGeom>
          <a:ln w="19050">
            <a:solidFill>
              <a:srgbClr val="F3B92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045F525-AAFB-44CA-A227-1C80EDB93171}"/>
              </a:ext>
            </a:extLst>
          </p:cNvPr>
          <p:cNvSpPr/>
          <p:nvPr/>
        </p:nvSpPr>
        <p:spPr>
          <a:xfrm>
            <a:off x="1332599" y="2433898"/>
            <a:ext cx="1801840" cy="600164"/>
          </a:xfrm>
          <a:prstGeom prst="rect">
            <a:avLst/>
          </a:prstGeom>
        </p:spPr>
        <p:txBody>
          <a:bodyPr wrap="none" tIns="27432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Rate of Pay</a:t>
            </a:r>
          </a:p>
        </p:txBody>
      </p:sp>
      <p:sp>
        <p:nvSpPr>
          <p:cNvPr id="14" name="Rectangle 13">
            <a:extLst>
              <a:ext uri="{FF2B5EF4-FFF2-40B4-BE49-F238E27FC236}">
                <a16:creationId xmlns:a16="http://schemas.microsoft.com/office/drawing/2014/main" id="{B7F439DD-5E80-4654-A1C0-BEC4D3D00B0C}"/>
              </a:ext>
            </a:extLst>
          </p:cNvPr>
          <p:cNvSpPr/>
          <p:nvPr/>
        </p:nvSpPr>
        <p:spPr>
          <a:xfrm>
            <a:off x="4463546" y="2340115"/>
            <a:ext cx="3748714" cy="4276045"/>
          </a:xfrm>
          <a:prstGeom prst="rect">
            <a:avLst/>
          </a:prstGeom>
          <a:solidFill>
            <a:srgbClr val="0061AF"/>
          </a:solidFill>
        </p:spPr>
        <p:txBody>
          <a:bodyPr wrap="none" lIns="274320" tIns="274320" bIns="1097280" anchor="t" anchorCtr="0">
            <a:no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2</a:t>
            </a:r>
            <a:endParaRPr kumimoji="0" lang="en-US" sz="1800" b="0" i="0" u="none" strike="noStrike" kern="1200" cap="none" spc="0" normalizeH="0" baseline="0" noProof="0">
              <a:ln>
                <a:noFill/>
              </a:ln>
              <a:solidFill>
                <a:srgbClr val="E3E3E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A0602E5-BEAC-4C1A-A514-87361B0974CF}"/>
              </a:ext>
            </a:extLst>
          </p:cNvPr>
          <p:cNvSpPr/>
          <p:nvPr/>
        </p:nvSpPr>
        <p:spPr>
          <a:xfrm>
            <a:off x="5224988" y="2596205"/>
            <a:ext cx="2467983" cy="553998"/>
          </a:xfrm>
          <a:prstGeom prst="rect">
            <a:avLst/>
          </a:prstGeom>
        </p:spPr>
        <p:txBody>
          <a:bodyPr wrap="none" tIns="0" bIns="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Federal Poverty </a:t>
            </a:r>
            <a:b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b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Level</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a:t>
            </a:r>
            <a:r>
              <a:rPr kumimoji="0" lang="en-US" sz="2000" b="0" i="1" u="none" strike="noStrike" kern="1200" cap="none" spc="0" normalizeH="0" baseline="0" noProof="0" dirty="0">
                <a:ln>
                  <a:noFill/>
                </a:ln>
                <a:solidFill>
                  <a:prstClr val="white"/>
                </a:solidFill>
                <a:effectLst/>
                <a:uLnTx/>
                <a:uFillTx/>
                <a:latin typeface="Arial" panose="020B0604020202020204"/>
                <a:ea typeface="+mn-ea"/>
                <a:cs typeface="+mn-cs"/>
              </a:rPr>
              <a:t>(FPL)</a:t>
            </a:r>
          </a:p>
        </p:txBody>
      </p:sp>
      <p:cxnSp>
        <p:nvCxnSpPr>
          <p:cNvPr id="17" name="Straight Connector 16">
            <a:extLst>
              <a:ext uri="{FF2B5EF4-FFF2-40B4-BE49-F238E27FC236}">
                <a16:creationId xmlns:a16="http://schemas.microsoft.com/office/drawing/2014/main" id="{064AE548-2466-4ABA-9150-5460CE9871E3}"/>
              </a:ext>
            </a:extLst>
          </p:cNvPr>
          <p:cNvCxnSpPr>
            <a:cxnSpLocks/>
          </p:cNvCxnSpPr>
          <p:nvPr/>
        </p:nvCxnSpPr>
        <p:spPr>
          <a:xfrm>
            <a:off x="4469463" y="3341427"/>
            <a:ext cx="3463254" cy="0"/>
          </a:xfrm>
          <a:prstGeom prst="line">
            <a:avLst/>
          </a:prstGeom>
          <a:ln w="19050">
            <a:solidFill>
              <a:srgbClr val="F3B92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FB3F0F-8C7F-4A95-BAAE-F22C32F4B73F}"/>
              </a:ext>
            </a:extLst>
          </p:cNvPr>
          <p:cNvSpPr/>
          <p:nvPr/>
        </p:nvSpPr>
        <p:spPr>
          <a:xfrm>
            <a:off x="8341217" y="2329842"/>
            <a:ext cx="3748714" cy="4276044"/>
          </a:xfrm>
          <a:prstGeom prst="rect">
            <a:avLst/>
          </a:prstGeom>
          <a:solidFill>
            <a:srgbClr val="0678D5"/>
          </a:solidFill>
        </p:spPr>
        <p:txBody>
          <a:bodyPr wrap="none" lIns="274320" tIns="274320" bIns="1097280" anchor="t" anchorCtr="0">
            <a:no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3</a:t>
            </a:r>
          </a:p>
        </p:txBody>
      </p:sp>
      <p:sp>
        <p:nvSpPr>
          <p:cNvPr id="16" name="Rectangle 15">
            <a:extLst>
              <a:ext uri="{FF2B5EF4-FFF2-40B4-BE49-F238E27FC236}">
                <a16:creationId xmlns:a16="http://schemas.microsoft.com/office/drawing/2014/main" id="{082FF44F-C824-495D-84DF-AA4F651CBBC2}"/>
              </a:ext>
            </a:extLst>
          </p:cNvPr>
          <p:cNvSpPr/>
          <p:nvPr/>
        </p:nvSpPr>
        <p:spPr>
          <a:xfrm>
            <a:off x="9064598" y="2457344"/>
            <a:ext cx="2444452" cy="600164"/>
          </a:xfrm>
          <a:prstGeom prst="rect">
            <a:avLst/>
          </a:prstGeom>
        </p:spPr>
        <p:txBody>
          <a:bodyPr wrap="none" tIns="27432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W-2 Safe Harbor</a:t>
            </a:r>
          </a:p>
        </p:txBody>
      </p:sp>
      <p:cxnSp>
        <p:nvCxnSpPr>
          <p:cNvPr id="18" name="Straight Connector 17">
            <a:extLst>
              <a:ext uri="{FF2B5EF4-FFF2-40B4-BE49-F238E27FC236}">
                <a16:creationId xmlns:a16="http://schemas.microsoft.com/office/drawing/2014/main" id="{65B3AE5F-BE90-4968-A324-B7DF05B955D9}"/>
              </a:ext>
            </a:extLst>
          </p:cNvPr>
          <p:cNvCxnSpPr>
            <a:cxnSpLocks/>
          </p:cNvCxnSpPr>
          <p:nvPr/>
        </p:nvCxnSpPr>
        <p:spPr>
          <a:xfrm>
            <a:off x="8341217" y="3341427"/>
            <a:ext cx="3474731" cy="0"/>
          </a:xfrm>
          <a:prstGeom prst="line">
            <a:avLst/>
          </a:prstGeom>
          <a:ln w="19050">
            <a:solidFill>
              <a:srgbClr val="F3B92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F1402CF-DDF6-4C7F-9034-5F0E693688DE}"/>
              </a:ext>
            </a:extLst>
          </p:cNvPr>
          <p:cNvSpPr txBox="1"/>
          <p:nvPr/>
        </p:nvSpPr>
        <p:spPr>
          <a:xfrm>
            <a:off x="4643982" y="3611142"/>
            <a:ext cx="3447287" cy="2362698"/>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Calendar year plans must use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2023 FPL x 8.39% / 12 </a:t>
            </a:r>
            <a:b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to assess affordability for 2024</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1"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($14,580 x 8.39% / 12) = </a:t>
            </a:r>
            <a:r>
              <a:rPr kumimoji="0" lang="en-US" sz="1600" b="1" i="1" u="sng"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$101.94</a:t>
            </a:r>
            <a:br>
              <a:rPr kumimoji="0" lang="en-US" sz="1600" b="0" i="1"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1"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vs. the 2022 rate of </a:t>
            </a: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$103.28 </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per month. </a:t>
            </a:r>
          </a:p>
          <a:p>
            <a:pPr marL="285750" marR="0" lvl="0" indent="-285750" algn="l" defTabSz="914400" rtl="0" eaLnBrk="1" fontAlgn="auto" latinLnBrk="0" hangingPunct="1">
              <a:lnSpc>
                <a:spcPct val="90000"/>
              </a:lnSpc>
              <a:spcBef>
                <a:spcPts val="1000"/>
              </a:spcBef>
              <a:spcAft>
                <a:spcPts val="0"/>
              </a:spcAft>
              <a:buClr>
                <a:srgbClr val="F3B921"/>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Non-calendar year plans for 2024 use </a:t>
            </a:r>
            <a:r>
              <a:rPr kumimoji="0" lang="en-US" sz="1600" b="1"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$105.29 </a:t>
            </a: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($15,060  X 8.39% =$1,263.53/12).</a:t>
            </a:r>
            <a:endParaRPr kumimoji="0" lang="en-US" sz="1600" b="1"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B0E3C707-3DD3-412E-95E6-FA5D156131C2}"/>
              </a:ext>
            </a:extLst>
          </p:cNvPr>
          <p:cNvSpPr txBox="1"/>
          <p:nvPr/>
        </p:nvSpPr>
        <p:spPr>
          <a:xfrm>
            <a:off x="773578" y="3632914"/>
            <a:ext cx="3584761" cy="2895664"/>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8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(Hourly rate of pay x 130) </a:t>
            </a:r>
            <a:br>
              <a:rPr kumimoji="0" lang="en-US" sz="15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8.39% Maximum amount to charge</a:t>
            </a:r>
            <a:b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for employee-only coverage will decrease from 2023 to 2024</a:t>
            </a:r>
          </a:p>
          <a:p>
            <a:pPr marL="274320" marR="0" lvl="0" indent="-274320" algn="l" defTabSz="914400" rtl="0" eaLnBrk="1" fontAlgn="auto" latinLnBrk="0" hangingPunct="1">
              <a:lnSpc>
                <a:spcPct val="90000"/>
              </a:lnSpc>
              <a:spcBef>
                <a:spcPts val="0"/>
              </a:spcBef>
              <a:spcAft>
                <a:spcPts val="0"/>
              </a:spcAft>
              <a:buClr>
                <a:srgbClr val="F3B921"/>
              </a:buClr>
              <a:buSzPct val="80000"/>
              <a:buFont typeface="Courier New" panose="02070309020205020404" pitchFamily="49" charset="0"/>
              <a:buChar char="o"/>
              <a:tabLst/>
              <a:defRPr/>
            </a:pPr>
            <a:r>
              <a:rPr kumimoji="0" lang="en-US" sz="1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Example: </a:t>
            </a: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An employee earning</a:t>
            </a:r>
            <a:b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$16.00 an hour in 2023 cannot </a:t>
            </a:r>
            <a:b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pay more than $189.69 per </a:t>
            </a:r>
            <a:b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month if the plan is to be deemed affordable; however, </a:t>
            </a:r>
            <a:b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in 2024, that employee earning $16/HR  cannot pay more than $174.51 </a:t>
            </a:r>
            <a:r>
              <a:rPr kumimoji="0" lang="en-US" sz="1500" b="0" i="1"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(increase in employer cost of $15,17 per month).</a:t>
            </a:r>
          </a:p>
        </p:txBody>
      </p:sp>
      <p:sp>
        <p:nvSpPr>
          <p:cNvPr id="27" name="TextBox 26">
            <a:extLst>
              <a:ext uri="{FF2B5EF4-FFF2-40B4-BE49-F238E27FC236}">
                <a16:creationId xmlns:a16="http://schemas.microsoft.com/office/drawing/2014/main" id="{015C0735-78BD-4BA0-B6F9-CD00B54475F5}"/>
              </a:ext>
            </a:extLst>
          </p:cNvPr>
          <p:cNvSpPr txBox="1"/>
          <p:nvPr/>
        </p:nvSpPr>
        <p:spPr>
          <a:xfrm>
            <a:off x="8528920" y="3611142"/>
            <a:ext cx="3474731" cy="2214965"/>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Use Box 1 of employee’s </a:t>
            </a:r>
            <a:b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W-2 earnings</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Must use projected 2024 income; </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amount cannot change throughout </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the year.</a:t>
            </a:r>
          </a:p>
          <a:p>
            <a:pPr marL="285750" marR="0" lvl="0" indent="-285750" algn="l" defTabSz="914400" rtl="0" eaLnBrk="1" fontAlgn="auto" latinLnBrk="0" hangingPunct="1">
              <a:lnSpc>
                <a:spcPct val="90000"/>
              </a:lnSpc>
              <a:spcBef>
                <a:spcPts val="1000"/>
              </a:spcBef>
              <a:spcAft>
                <a:spcPts val="0"/>
              </a:spcAft>
              <a:buClr>
                <a:srgbClr val="F3B921"/>
              </a:buClr>
              <a:buSzPct val="80000"/>
              <a:buFont typeface="Courier New" panose="02070309020205020404" pitchFamily="49" charset="0"/>
              <a:buChar char="o"/>
              <a:tabLst/>
              <a:defRPr/>
            </a:pP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Box 1 = gross earnings minus </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pre-tax deductions under </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a cafeteria plan and a </a:t>
            </a:r>
            <a:b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401(k) plan</a:t>
            </a:r>
          </a:p>
        </p:txBody>
      </p:sp>
    </p:spTree>
    <p:extLst>
      <p:ext uri="{BB962C8B-B14F-4D97-AF65-F5344CB8AC3E}">
        <p14:creationId xmlns:p14="http://schemas.microsoft.com/office/powerpoint/2010/main" val="194327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3747"/>
              </a:solidFill>
              <a:effectLst/>
              <a:uLnTx/>
              <a:uFillTx/>
              <a:latin typeface="Arial" panose="020B0604020202020204"/>
              <a:ea typeface="+mn-ea"/>
              <a:cs typeface="+mn-cs"/>
            </a:endParaRPr>
          </a:p>
        </p:txBody>
      </p:sp>
      <p:sp>
        <p:nvSpPr>
          <p:cNvPr id="4" name="object 4"/>
          <p:cNvSpPr txBox="1">
            <a:spLocks noGrp="1"/>
          </p:cNvSpPr>
          <p:nvPr>
            <p:ph type="title"/>
          </p:nvPr>
        </p:nvSpPr>
        <p:spPr>
          <a:xfrm>
            <a:off x="638034" y="509741"/>
            <a:ext cx="9523847" cy="444352"/>
          </a:xfrm>
          <a:prstGeom prst="rect">
            <a:avLst/>
          </a:prstGeom>
        </p:spPr>
        <p:txBody>
          <a:bodyPr vert="horz" wrap="square" lIns="0" tIns="13335" rIns="0" bIns="0" rtlCol="0">
            <a:spAutoFit/>
          </a:bodyPr>
          <a:lstStyle/>
          <a:p>
            <a:pPr marL="12700">
              <a:lnSpc>
                <a:spcPct val="100000"/>
              </a:lnSpc>
              <a:spcBef>
                <a:spcPts val="105"/>
              </a:spcBef>
            </a:pPr>
            <a:r>
              <a:rPr lang="en-US" sz="2800" b="0" dirty="0">
                <a:solidFill>
                  <a:srgbClr val="0578D4"/>
                </a:solidFill>
              </a:rPr>
              <a:t>ACA Reporting – Reminders for 2025</a:t>
            </a:r>
            <a:endParaRPr sz="2800" dirty="0">
              <a:latin typeface="Arial"/>
              <a:cs typeface="Arial"/>
            </a:endParaRPr>
          </a:p>
        </p:txBody>
      </p:sp>
      <p:sp>
        <p:nvSpPr>
          <p:cNvPr id="11" name="TextBox 10">
            <a:extLst>
              <a:ext uri="{FF2B5EF4-FFF2-40B4-BE49-F238E27FC236}">
                <a16:creationId xmlns:a16="http://schemas.microsoft.com/office/drawing/2014/main" id="{51F23B4D-416F-BA02-B70D-6588D0967532}"/>
              </a:ext>
            </a:extLst>
          </p:cNvPr>
          <p:cNvSpPr txBox="1"/>
          <p:nvPr/>
        </p:nvSpPr>
        <p:spPr>
          <a:xfrm>
            <a:off x="631524" y="2179525"/>
            <a:ext cx="11349085" cy="4612274"/>
          </a:xfrm>
          <a:prstGeom prst="rect">
            <a:avLst/>
          </a:prstGeom>
          <a:solidFill>
            <a:schemeClr val="bg1"/>
          </a:solidFill>
        </p:spPr>
        <p:txBody>
          <a:bodyPr wrap="square" lIns="182880" anchor="ctr" anchorCtr="0">
            <a:noAutofit/>
          </a:bodyPr>
          <a:lstStyle/>
          <a:p>
            <a:pPr marL="0" marR="0" lvl="0" indent="0" algn="l" defTabSz="914400" rtl="0" eaLnBrk="1" fontAlgn="auto" latinLnBrk="0" hangingPunct="1">
              <a:lnSpc>
                <a:spcPct val="90000"/>
              </a:lnSpc>
              <a:spcBef>
                <a:spcPts val="1200"/>
              </a:spcBef>
              <a:spcAft>
                <a:spcPts val="1200"/>
              </a:spcAft>
              <a:buClr>
                <a:srgbClr val="0678D5"/>
              </a:buClr>
              <a:buSzTx/>
              <a:buFontTx/>
              <a:buNone/>
              <a:tabLst/>
              <a:defRPr/>
            </a:pPr>
            <a:r>
              <a:rPr kumimoji="0" lang="en-US" sz="15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mn-cs"/>
              </a:rPr>
              <a:t>Who is required to report?</a:t>
            </a:r>
          </a:p>
          <a:p>
            <a:pPr marL="342900" marR="0" lvl="0" indent="-342900" algn="l" defTabSz="914400" rtl="0" eaLnBrk="1" fontAlgn="auto" latinLnBrk="0" hangingPunct="1">
              <a:lnSpc>
                <a:spcPct val="90000"/>
              </a:lnSpc>
              <a:spcBef>
                <a:spcPts val="0"/>
              </a:spcBef>
              <a:spcAft>
                <a:spcPts val="1200"/>
              </a:spcAft>
              <a:buClr>
                <a:srgbClr val="0678D5"/>
              </a:buClr>
              <a:buSzTx/>
              <a:buFont typeface="+mj-lt"/>
              <a:buAutoNum type="arabicPeriod"/>
              <a:tabLst/>
              <a:defRPr/>
            </a:pPr>
            <a:r>
              <a:rPr kumimoji="0" lang="en-US" sz="15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Issuer of MEC: </a:t>
            </a: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Self-insured medical plans including MEC, ICHRAs and level-funded plans sponsored by </a:t>
            </a:r>
            <a:r>
              <a:rPr kumimoji="0" lang="en-US" sz="15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employers </a:t>
            </a:r>
            <a:br>
              <a:rPr kumimoji="0" lang="en-US" sz="15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5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of any size</a:t>
            </a: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Must report the months an employee and covered dependents were enrolled in the group health plan. Insurance carriers will comply with the reporting requirements for insured medical plans.</a:t>
            </a:r>
          </a:p>
          <a:p>
            <a:pPr marL="342900" marR="0" lvl="0" indent="-342900" algn="l" defTabSz="914400" rtl="0" eaLnBrk="1" fontAlgn="auto" latinLnBrk="0" hangingPunct="1">
              <a:lnSpc>
                <a:spcPct val="90000"/>
              </a:lnSpc>
              <a:spcBef>
                <a:spcPts val="0"/>
              </a:spcBef>
              <a:spcAft>
                <a:spcPts val="1200"/>
              </a:spcAft>
              <a:buClr>
                <a:srgbClr val="0678D5"/>
              </a:buClr>
              <a:buSzTx/>
              <a:buFont typeface="+mj-lt"/>
              <a:buAutoNum type="arabicPeriod"/>
              <a:tabLst/>
              <a:defRPr/>
            </a:pPr>
            <a:r>
              <a:rPr kumimoji="0" lang="en-US" sz="15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Applicable Large Employer (ALE)</a:t>
            </a: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An employer who employed on average 50 FT or FTE employees in the prior calendar year </a:t>
            </a:r>
            <a:r>
              <a:rPr kumimoji="0" lang="en-US" sz="15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(2022)</a:t>
            </a: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Must report the offer of coverage made, the cost of coverage and if the FT employee elected </a:t>
            </a:r>
            <a:b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or waived enrollment in coverage.</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5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mn-cs"/>
              </a:rPr>
              <a:t>What Forms are Covered Employers Required to use?</a:t>
            </a:r>
          </a:p>
          <a:p>
            <a:pPr marL="342900" marR="0" lvl="0" indent="-342900" algn="l" defTabSz="914400" rtl="0" eaLnBrk="1" fontAlgn="auto" latinLnBrk="0" hangingPunct="1">
              <a:lnSpc>
                <a:spcPct val="90000"/>
              </a:lnSpc>
              <a:spcBef>
                <a:spcPts val="1200"/>
              </a:spcBef>
              <a:spcAft>
                <a:spcPts val="0"/>
              </a:spcAft>
              <a:buClr>
                <a:srgbClr val="0678D5"/>
              </a:buClr>
              <a:buSzTx/>
              <a:buFontTx/>
              <a:buAutoNum type="arabicPeriod"/>
              <a:tabLst/>
              <a:defRPr/>
            </a:pP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Self-insured </a:t>
            </a:r>
            <a:r>
              <a:rPr kumimoji="0" lang="en-US" sz="1500" b="1" i="1" u="none" strike="noStrike" kern="1200" cap="none" spc="-5"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(including </a:t>
            </a:r>
            <a:r>
              <a:rPr kumimoji="0" lang="en-US" sz="1500" b="1" i="1" u="none" strike="noStrike" kern="1200" cap="none" spc="-5"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MEC</a:t>
            </a:r>
            <a:r>
              <a:rPr kumimoji="0" lang="en-US" sz="1500" b="1" i="1" u="none" strike="noStrike" kern="1200" cap="none" spc="-5"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and </a:t>
            </a:r>
            <a:r>
              <a:rPr kumimoji="0" lang="en-US" sz="1500" b="1" i="1" u="none" strike="noStrike" kern="1200" cap="none" spc="-5" normalizeH="0" baseline="0" noProof="0" dirty="0" err="1">
                <a:ln>
                  <a:noFill/>
                </a:ln>
                <a:solidFill>
                  <a:srgbClr val="FFFFFF">
                    <a:lumMod val="50000"/>
                  </a:srgbClr>
                </a:solidFill>
                <a:effectLst/>
                <a:uLnTx/>
                <a:uFillTx/>
                <a:latin typeface="Arial" panose="020B0604020202020204" pitchFamily="34" charset="0"/>
                <a:ea typeface="+mn-ea"/>
                <a:cs typeface="Arial" panose="020B0604020202020204" pitchFamily="34" charset="0"/>
              </a:rPr>
              <a:t>ICHRAs</a:t>
            </a:r>
            <a:r>
              <a:rPr kumimoji="0" lang="en-US" sz="1500" b="1" i="1" u="none" strike="noStrike" kern="1200" cap="none" spc="-5"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or </a:t>
            </a:r>
            <a:r>
              <a:rPr kumimoji="0" lang="en-US" sz="1500" b="1" i="0" u="none" strike="noStrike" kern="1200" cap="none" spc="-5" normalizeH="0" baseline="0" noProof="0" dirty="0">
                <a:ln>
                  <a:noFill/>
                </a:ln>
                <a:solidFill>
                  <a:srgbClr val="0578D4"/>
                </a:solidFill>
                <a:effectLst/>
                <a:uLnTx/>
                <a:uFillTx/>
                <a:latin typeface="Arial" panose="020B0604020202020204" pitchFamily="34" charset="0"/>
                <a:ea typeface="+mn-ea"/>
                <a:cs typeface="Arial" panose="020B0604020202020204" pitchFamily="34" charset="0"/>
              </a:rPr>
              <a:t>level-funded </a:t>
            </a: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employer with less than 50 FT and FTE employees: </a:t>
            </a:r>
            <a:r>
              <a:rPr kumimoji="0" lang="en-US" sz="1500" b="0"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Must use Form 1094 and 1095-B to report the months employees and dependents were covered by a self-insured/level funded group health plan.</a:t>
            </a:r>
          </a:p>
          <a:p>
            <a:pPr marL="342900" marR="0" lvl="0" indent="-342900" algn="l" defTabSz="914400" rtl="0" eaLnBrk="1" fontAlgn="auto" latinLnBrk="0" hangingPunct="1">
              <a:lnSpc>
                <a:spcPct val="90000"/>
              </a:lnSpc>
              <a:spcBef>
                <a:spcPts val="1200"/>
              </a:spcBef>
              <a:spcAft>
                <a:spcPts val="0"/>
              </a:spcAft>
              <a:buClr>
                <a:srgbClr val="0678D5"/>
              </a:buClr>
              <a:buSzTx/>
              <a:buFontTx/>
              <a:buAutoNum type="arabicPeriod"/>
              <a:tabLst/>
              <a:defRPr/>
            </a:pP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Self-insured </a:t>
            </a:r>
            <a:r>
              <a:rPr kumimoji="0" lang="en-US" sz="1500" b="1" i="1" u="none" strike="noStrike" kern="1200" cap="none" spc="-5"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(including MEC and ICHRAs) </a:t>
            </a: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or </a:t>
            </a:r>
            <a:r>
              <a:rPr kumimoji="0" lang="en-US" sz="1500" b="1" i="0" u="none" strike="noStrike" kern="1200" cap="none" spc="-5" normalizeH="0" baseline="0" noProof="0" dirty="0">
                <a:ln>
                  <a:noFill/>
                </a:ln>
                <a:solidFill>
                  <a:srgbClr val="0578D4"/>
                </a:solidFill>
                <a:effectLst/>
                <a:uLnTx/>
                <a:uFillTx/>
                <a:latin typeface="Arial" panose="020B0604020202020204" pitchFamily="34" charset="0"/>
                <a:ea typeface="+mn-ea"/>
                <a:cs typeface="Arial" panose="020B0604020202020204" pitchFamily="34" charset="0"/>
              </a:rPr>
              <a:t>level funded </a:t>
            </a: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employer who is an ALE: </a:t>
            </a:r>
            <a:r>
              <a:rPr kumimoji="0" lang="en-US" sz="1500" b="0"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Must use Forms 1094/1095-C must complete Parts I, II and III of the Form 1095-C. Part III it reports the months the employee and dependents, COBRA QB and retirees were enrolled in the group health plan.</a:t>
            </a:r>
          </a:p>
          <a:p>
            <a:pPr marL="342900" marR="0" lvl="0" indent="-342900" algn="l" defTabSz="914400" rtl="0" eaLnBrk="1" fontAlgn="auto" latinLnBrk="0" hangingPunct="1">
              <a:lnSpc>
                <a:spcPct val="90000"/>
              </a:lnSpc>
              <a:spcBef>
                <a:spcPts val="1200"/>
              </a:spcBef>
              <a:spcAft>
                <a:spcPts val="0"/>
              </a:spcAft>
              <a:buClr>
                <a:srgbClr val="0678D5"/>
              </a:buClr>
              <a:buSzTx/>
              <a:buFontTx/>
              <a:buAutoNum type="arabicPeriod"/>
              <a:tabLst/>
              <a:defRPr/>
            </a:pPr>
            <a:r>
              <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Fully-insured employer who is an ALE: </a:t>
            </a:r>
            <a:r>
              <a:rPr kumimoji="0" lang="en-US" sz="1500" b="0"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rPr>
              <a:t>Must use Forms 1094/1095-C, must complete only Parts I and II of Form 1095-C.</a:t>
            </a:r>
            <a:endParaRPr kumimoji="0" lang="en-US" sz="1500" b="1" i="0" u="none" strike="noStrike" kern="1200" cap="none" spc="-5" normalizeH="0" baseline="0" noProof="0" dirty="0">
              <a:ln>
                <a:noFill/>
              </a:ln>
              <a:solidFill>
                <a:srgbClr val="203747"/>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CC75756-6DA7-9394-1368-0F64F34E76B9}"/>
              </a:ext>
            </a:extLst>
          </p:cNvPr>
          <p:cNvCxnSpPr>
            <a:cxnSpLocks/>
          </p:cNvCxnSpPr>
          <p:nvPr/>
        </p:nvCxnSpPr>
        <p:spPr>
          <a:xfrm>
            <a:off x="631524" y="4272562"/>
            <a:ext cx="11560476"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BC23F05C-783B-4A8B-8496-99673BA51674}"/>
              </a:ext>
            </a:extLst>
          </p:cNvPr>
          <p:cNvSpPr/>
          <p:nvPr/>
        </p:nvSpPr>
        <p:spPr>
          <a:xfrm>
            <a:off x="604838" y="1252516"/>
            <a:ext cx="11587162" cy="100162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5080" lvl="0" indent="0" algn="l" defTabSz="914400" rtl="0" eaLnBrk="1" fontAlgn="auto" latinLnBrk="0" hangingPunct="1">
              <a:lnSpc>
                <a:spcPct val="90000"/>
              </a:lnSpc>
              <a:spcBef>
                <a:spcPts val="1450"/>
              </a:spcBef>
              <a:spcAft>
                <a:spcPts val="0"/>
              </a:spcAft>
              <a:buClr>
                <a:srgbClr val="0578D4"/>
              </a:buClr>
              <a:buSzPct val="80000"/>
              <a:buFontTx/>
              <a:buNone/>
              <a:tabLst>
                <a:tab pos="699135" algn="l"/>
              </a:tabLst>
              <a:defRPr/>
            </a:pPr>
            <a:r>
              <a:rPr kumimoji="0" lang="en-US" sz="1500" b="1" i="0" u="none" strike="noStrike" kern="1200" cap="none" spc="0" normalizeH="0" baseline="0" noProof="0" dirty="0">
                <a:ln>
                  <a:noFill/>
                </a:ln>
                <a:solidFill>
                  <a:srgbClr val="0578D4"/>
                </a:solidFill>
                <a:effectLst/>
                <a:uLnTx/>
                <a:uFillTx/>
                <a:latin typeface="Arial Black" panose="020B0604020202020204" pitchFamily="34" charset="0"/>
                <a:ea typeface="+mn-ea"/>
                <a:cs typeface="Arial Black" panose="020B0604020202020204" pitchFamily="34" charset="0"/>
              </a:rPr>
              <a:t>Remember: </a:t>
            </a:r>
            <a:r>
              <a:rPr kumimoji="0" lang="en-US" sz="1500" b="0" i="0" u="none" strike="noStrike" kern="1200" cap="none" spc="0" normalizeH="0" baseline="0" noProof="0" dirty="0">
                <a:ln>
                  <a:noFill/>
                </a:ln>
                <a:solidFill>
                  <a:srgbClr val="203747"/>
                </a:solidFill>
                <a:effectLst/>
                <a:uLnTx/>
                <a:uFillTx/>
                <a:latin typeface="Arial Black" panose="020B0604020202020204" pitchFamily="34" charset="0"/>
                <a:ea typeface="+mn-ea"/>
                <a:cs typeface="Arial Black" panose="020B0604020202020204" pitchFamily="34" charset="0"/>
              </a:rPr>
              <a:t>Self-insured medical plans, including MEC and ICHRA plans sponsored by employers of any </a:t>
            </a:r>
            <a:br>
              <a:rPr kumimoji="0" lang="en-US" sz="1500" b="0" i="0" u="none" strike="noStrike" kern="1200" cap="none" spc="0" normalizeH="0" baseline="0" noProof="0" dirty="0">
                <a:ln>
                  <a:noFill/>
                </a:ln>
                <a:solidFill>
                  <a:srgbClr val="203747"/>
                </a:solidFill>
                <a:effectLst/>
                <a:uLnTx/>
                <a:uFillTx/>
                <a:latin typeface="Arial Black" panose="020B0604020202020204" pitchFamily="34" charset="0"/>
                <a:ea typeface="+mn-ea"/>
                <a:cs typeface="Arial Black" panose="020B0604020202020204" pitchFamily="34" charset="0"/>
              </a:rPr>
            </a:br>
            <a:r>
              <a:rPr kumimoji="0" lang="en-US" sz="1500" b="0" i="0" u="none" strike="noStrike" kern="1200" cap="none" spc="0" normalizeH="0" baseline="0" noProof="0" dirty="0">
                <a:ln>
                  <a:noFill/>
                </a:ln>
                <a:solidFill>
                  <a:srgbClr val="203747"/>
                </a:solidFill>
                <a:effectLst/>
                <a:uLnTx/>
                <a:uFillTx/>
                <a:latin typeface="Arial Black" panose="020B0604020202020204" pitchFamily="34" charset="0"/>
                <a:ea typeface="+mn-ea"/>
                <a:cs typeface="Arial Black" panose="020B0604020202020204" pitchFamily="34" charset="0"/>
              </a:rPr>
              <a:t>size are required to comply with ACA reporting requirements. Self-insured medical plans must comply </a:t>
            </a:r>
            <a:br>
              <a:rPr kumimoji="0" lang="en-US" sz="1500" b="0" i="0" u="none" strike="noStrike" kern="1200" cap="none" spc="0" normalizeH="0" baseline="0" noProof="0" dirty="0">
                <a:ln>
                  <a:noFill/>
                </a:ln>
                <a:solidFill>
                  <a:srgbClr val="203747"/>
                </a:solidFill>
                <a:effectLst/>
                <a:uLnTx/>
                <a:uFillTx/>
                <a:latin typeface="Arial Black" panose="020B0604020202020204" pitchFamily="34" charset="0"/>
                <a:ea typeface="+mn-ea"/>
                <a:cs typeface="Arial Black" panose="020B0604020202020204" pitchFamily="34" charset="0"/>
              </a:rPr>
            </a:br>
            <a:r>
              <a:rPr kumimoji="0" lang="en-US" sz="1500" b="0" i="0" u="none" strike="noStrike" kern="1200" cap="none" spc="0" normalizeH="0" baseline="0" noProof="0" dirty="0">
                <a:ln>
                  <a:noFill/>
                </a:ln>
                <a:solidFill>
                  <a:srgbClr val="203747"/>
                </a:solidFill>
                <a:effectLst/>
                <a:uLnTx/>
                <a:uFillTx/>
                <a:latin typeface="Arial Black" panose="020B0604020202020204" pitchFamily="34" charset="0"/>
                <a:ea typeface="+mn-ea"/>
                <a:cs typeface="Arial Black" panose="020B0604020202020204" pitchFamily="34" charset="0"/>
              </a:rPr>
              <a:t>with federal and state individual mandate reporting requirements.</a:t>
            </a:r>
            <a:r>
              <a:rPr kumimoji="0" lang="en-US" sz="1500" b="1" i="0" u="none" strike="noStrike" kern="1200" cap="none" spc="0" normalizeH="0" baseline="0" noProof="0" dirty="0">
                <a:ln>
                  <a:noFill/>
                </a:ln>
                <a:solidFill>
                  <a:srgbClr val="0578D4"/>
                </a:solidFill>
                <a:effectLst/>
                <a:uLnTx/>
                <a:uFillTx/>
                <a:latin typeface="Arial Black" panose="020B0604020202020204" pitchFamily="34" charset="0"/>
                <a:ea typeface="+mn-ea"/>
                <a:cs typeface="Arial Black" panose="020B0604020202020204" pitchFamily="34" charset="0"/>
              </a:rPr>
              <a:t> </a:t>
            </a:r>
          </a:p>
        </p:txBody>
      </p:sp>
    </p:spTree>
    <p:extLst>
      <p:ext uri="{BB962C8B-B14F-4D97-AF65-F5344CB8AC3E}">
        <p14:creationId xmlns:p14="http://schemas.microsoft.com/office/powerpoint/2010/main" val="261721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3747"/>
              </a:solidFill>
              <a:effectLst/>
              <a:uLnTx/>
              <a:uFillTx/>
              <a:latin typeface="Arial" panose="020B0604020202020204"/>
              <a:ea typeface="+mn-ea"/>
              <a:cs typeface="+mn-cs"/>
            </a:endParaRPr>
          </a:p>
        </p:txBody>
      </p:sp>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3747"/>
              </a:solidFill>
              <a:effectLst/>
              <a:uLnTx/>
              <a:uFillTx/>
              <a:latin typeface="Arial" panose="020B0604020202020204"/>
              <a:ea typeface="+mn-ea"/>
              <a:cs typeface="+mn-cs"/>
            </a:endParaRPr>
          </a:p>
        </p:txBody>
      </p:sp>
      <p:sp>
        <p:nvSpPr>
          <p:cNvPr id="4" name="object 4"/>
          <p:cNvSpPr txBox="1">
            <a:spLocks noGrp="1"/>
          </p:cNvSpPr>
          <p:nvPr>
            <p:ph type="title" idx="4294967295"/>
          </p:nvPr>
        </p:nvSpPr>
        <p:spPr>
          <a:xfrm>
            <a:off x="679767" y="516985"/>
            <a:ext cx="10340658" cy="444352"/>
          </a:xfrm>
          <a:prstGeom prst="rect">
            <a:avLst/>
          </a:prstGeom>
        </p:spPr>
        <p:txBody>
          <a:bodyPr vert="horz" wrap="square" lIns="0" tIns="13335" rIns="0" bIns="0" rtlCol="0">
            <a:spAutoFit/>
          </a:bodyPr>
          <a:lstStyle/>
          <a:p>
            <a:pPr marL="12700">
              <a:lnSpc>
                <a:spcPct val="100000"/>
              </a:lnSpc>
              <a:spcBef>
                <a:spcPts val="105"/>
              </a:spcBef>
            </a:pPr>
            <a:r>
              <a:rPr lang="en-US" sz="2800" b="0" dirty="0">
                <a:solidFill>
                  <a:srgbClr val="0578D4"/>
                </a:solidFill>
                <a:latin typeface="Arial" panose="020B0604020202020204" pitchFamily="34" charset="0"/>
              </a:rPr>
              <a:t>ACA Reporting – Reminders for 2025</a:t>
            </a:r>
            <a:endParaRPr sz="2800" dirty="0">
              <a:latin typeface="Arial" panose="020B0604020202020204" pitchFamily="34" charset="0"/>
            </a:endParaRPr>
          </a:p>
        </p:txBody>
      </p:sp>
      <p:sp>
        <p:nvSpPr>
          <p:cNvPr id="11" name="TextBox 10">
            <a:extLst>
              <a:ext uri="{FF2B5EF4-FFF2-40B4-BE49-F238E27FC236}">
                <a16:creationId xmlns:a16="http://schemas.microsoft.com/office/drawing/2014/main" id="{51F23B4D-416F-BA02-B70D-6588D0967532}"/>
              </a:ext>
            </a:extLst>
          </p:cNvPr>
          <p:cNvSpPr txBox="1"/>
          <p:nvPr/>
        </p:nvSpPr>
        <p:spPr>
          <a:xfrm>
            <a:off x="604837" y="1175912"/>
            <a:ext cx="11587163" cy="5682073"/>
          </a:xfrm>
          <a:prstGeom prst="rect">
            <a:avLst/>
          </a:prstGeom>
          <a:solidFill>
            <a:schemeClr val="bg1"/>
          </a:solidFill>
        </p:spPr>
        <p:txBody>
          <a:bodyPr wrap="square" lIns="182880">
            <a:noAutofit/>
          </a:bodyPr>
          <a:lstStyle/>
          <a:p>
            <a:pPr marL="0" marR="0" lvl="0" indent="0" algn="l" defTabSz="914400" rtl="0" eaLnBrk="1" fontAlgn="auto" latinLnBrk="0" hangingPunct="1">
              <a:lnSpc>
                <a:spcPct val="90000"/>
              </a:lnSpc>
              <a:spcBef>
                <a:spcPts val="1200"/>
              </a:spcBef>
              <a:spcAft>
                <a:spcPts val="0"/>
              </a:spcAft>
              <a:buClr>
                <a:srgbClr val="0678D5"/>
              </a:buClr>
              <a:buSzTx/>
              <a:buFontTx/>
              <a:buNone/>
              <a:tabLst/>
              <a:defRPr/>
            </a:pPr>
            <a:r>
              <a:rPr kumimoji="0" lang="en-US" sz="16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mn-cs"/>
              </a:rPr>
              <a:t>When are the returns due?</a:t>
            </a:r>
          </a:p>
          <a:p>
            <a:pPr marL="347472" marR="0" lvl="0" indent="-347472"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Char char="o"/>
              <a:tabLst/>
              <a:defRPr/>
            </a:pPr>
            <a:r>
              <a:rPr kumimoji="0" lang="en-US" sz="1600" b="1" i="0" u="none" strike="noStrike" kern="1200" cap="none" spc="-5" normalizeH="0" baseline="0" noProof="0" dirty="0">
                <a:ln>
                  <a:noFill/>
                </a:ln>
                <a:solidFill>
                  <a:srgbClr val="263746"/>
                </a:solidFill>
                <a:effectLst/>
                <a:uLnTx/>
                <a:uFillTx/>
                <a:latin typeface="Arial Black" panose="020B0604020202020204" pitchFamily="34" charset="0"/>
                <a:ea typeface="+mn-ea"/>
                <a:cs typeface="+mn-cs"/>
              </a:rPr>
              <a:t>IRS Deadlines: </a:t>
            </a:r>
          </a:p>
          <a:p>
            <a:pPr marL="694944" marR="0" lvl="2" indent="-347472" algn="l" defTabSz="914400" rtl="0" eaLnBrk="1" fontAlgn="auto" latinLnBrk="0" hangingPunct="1">
              <a:lnSpc>
                <a:spcPct val="90000"/>
              </a:lnSpc>
              <a:spcBef>
                <a:spcPts val="1000"/>
              </a:spcBef>
              <a:spcAft>
                <a:spcPts val="0"/>
              </a:spcAft>
              <a:buClr>
                <a:srgbClr val="F3B921"/>
              </a:buClr>
              <a:buSzTx/>
              <a:buFont typeface="Wingdings 3" panose="05040102010807070707" pitchFamily="18" charset="2"/>
              <a:buChar char="Æ"/>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Distribute Forms 1095-C to employees: </a:t>
            </a:r>
            <a:r>
              <a:rPr kumimoji="0" lang="en-US" sz="1600" b="1" i="0" u="none" strike="noStrike" kern="1200" cap="none" spc="0"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March 3, 2025 </a:t>
            </a:r>
          </a:p>
          <a:p>
            <a:pPr marL="694944" marR="0" lvl="2" indent="-347472" algn="l" defTabSz="914400" rtl="0" eaLnBrk="1" fontAlgn="auto" latinLnBrk="0" hangingPunct="1">
              <a:lnSpc>
                <a:spcPct val="90000"/>
              </a:lnSpc>
              <a:spcBef>
                <a:spcPts val="1000"/>
              </a:spcBef>
              <a:spcAft>
                <a:spcPts val="0"/>
              </a:spcAft>
              <a:buClr>
                <a:srgbClr val="F3B921"/>
              </a:buClr>
              <a:buSzTx/>
              <a:buFont typeface="Wingdings 3" panose="05040102010807070707" pitchFamily="18" charset="2"/>
              <a:buChar char="Æ"/>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File Forms 1095-B &amp; -Cs with the IRS </a:t>
            </a:r>
            <a:r>
              <a:rPr kumimoji="0" lang="en-US" sz="1600" b="1"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(electronic)</a:t>
            </a:r>
            <a:r>
              <a:rPr kumimoji="0" lang="en-US" sz="16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March 31, 2025</a:t>
            </a:r>
          </a:p>
          <a:p>
            <a:pPr marL="694944" marR="0" lvl="2" indent="-347472" algn="l" defTabSz="914400" rtl="0" eaLnBrk="1" fontAlgn="auto" latinLnBrk="0" hangingPunct="1">
              <a:lnSpc>
                <a:spcPct val="90000"/>
              </a:lnSpc>
              <a:spcBef>
                <a:spcPts val="1000"/>
              </a:spcBef>
              <a:spcAft>
                <a:spcPts val="0"/>
              </a:spcAft>
              <a:buClr>
                <a:srgbClr val="F3B921"/>
              </a:buClr>
              <a:buSzTx/>
              <a:buFont typeface="Wingdings 3" panose="05040102010807070707" pitchFamily="18" charset="2"/>
              <a:buChar char="Æ"/>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File Forms 1095-B &amp; -Cs with the IRS </a:t>
            </a:r>
            <a:r>
              <a:rPr kumimoji="0" lang="en-US" sz="1600" b="1"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(paper)</a:t>
            </a:r>
            <a:r>
              <a:rPr kumimoji="0" lang="en-US" sz="16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February 28, 2025</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noting that if an </a:t>
            </a:r>
            <a:r>
              <a:rPr kumimoji="0" lang="en-US" sz="1600" b="1" i="0" u="none" strike="noStrike" kern="1200" cap="none" spc="0" normalizeH="0" baseline="0" noProof="0" dirty="0">
                <a:ln>
                  <a:noFill/>
                </a:ln>
                <a:solidFill>
                  <a:srgbClr val="AC1534"/>
                </a:solidFill>
                <a:effectLst/>
                <a:uLnTx/>
                <a:uFillTx/>
                <a:latin typeface="Arial" panose="020B0604020202020204" pitchFamily="34" charset="0"/>
                <a:ea typeface="+mn-ea"/>
                <a:cs typeface="Arial" panose="020B0604020202020204" pitchFamily="34" charset="0"/>
              </a:rPr>
              <a:t>employer files 10 or more returns </a:t>
            </a:r>
            <a:r>
              <a:rPr kumimoji="0" lang="en-US" sz="16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(any return W-2,1099, other) </a:t>
            </a:r>
            <a:br>
              <a:rPr kumimoji="0" lang="en-US" sz="1600" b="0" i="1"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they will be required to e-file all returns.</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endParaRPr>
          </a:p>
          <a:p>
            <a:pPr marL="347472" marR="0" lvl="0" indent="-347472" algn="l" defTabSz="914400" rtl="0" eaLnBrk="1" fontAlgn="auto" latinLnBrk="0" hangingPunct="1">
              <a:lnSpc>
                <a:spcPct val="90000"/>
              </a:lnSpc>
              <a:spcBef>
                <a:spcPts val="1200"/>
              </a:spcBef>
              <a:spcAft>
                <a:spcPts val="0"/>
              </a:spcAft>
              <a:buClr>
                <a:srgbClr val="0678D5"/>
              </a:buClr>
              <a:buSzPct val="80000"/>
              <a:buFont typeface="Courier New" panose="02070309020205020404" pitchFamily="49" charset="0"/>
              <a:buChar char="o"/>
              <a:tabLst/>
              <a:defRPr/>
            </a:pPr>
            <a:r>
              <a:rPr kumimoji="0" lang="en-US" sz="1600" b="1" i="0" u="none" strike="noStrike" kern="1200" cap="none" spc="-5" normalizeH="0" baseline="0" noProof="0" dirty="0">
                <a:ln>
                  <a:noFill/>
                </a:ln>
                <a:solidFill>
                  <a:srgbClr val="263746"/>
                </a:solidFill>
                <a:effectLst/>
                <a:uLnTx/>
                <a:uFillTx/>
                <a:latin typeface="Arial Black" panose="020B0604020202020204" pitchFamily="34" charset="0"/>
                <a:ea typeface="+mn-ea"/>
                <a:cs typeface="+mn-cs"/>
              </a:rPr>
              <a:t>State deadlines – Vary depending on the state, refer to state chart for additional details.</a:t>
            </a:r>
          </a:p>
          <a:p>
            <a:pPr marL="694944" marR="0" lvl="1" indent="-347472" algn="l" defTabSz="914400" rtl="0" eaLnBrk="1" fontAlgn="auto" latinLnBrk="0" hangingPunct="1">
              <a:lnSpc>
                <a:spcPct val="90000"/>
              </a:lnSpc>
              <a:spcBef>
                <a:spcPts val="600"/>
              </a:spcBef>
              <a:spcAft>
                <a:spcPts val="600"/>
              </a:spcAft>
              <a:buClr>
                <a:srgbClr val="0678D5"/>
              </a:buClr>
              <a:buSzTx/>
              <a:buFont typeface="Arial" panose="020B0604020202020204" pitchFamily="34" charset="0"/>
              <a:buChar char="•"/>
              <a:tabLst/>
              <a:defRPr/>
            </a:pPr>
            <a:r>
              <a:rPr kumimoji="0" lang="en-US" sz="1600" b="1"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CA and MA– </a:t>
            </a:r>
            <a:r>
              <a:rPr kumimoji="0" lang="en-US" sz="1600" b="0"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Forms must be distributed to employees / participants by </a:t>
            </a:r>
            <a:r>
              <a:rPr kumimoji="0" lang="en-US" sz="1600" b="1"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January 31, 2025</a:t>
            </a:r>
            <a:r>
              <a:rPr kumimoji="0" lang="en-US" sz="1600" b="0"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t>
            </a:r>
          </a:p>
          <a:p>
            <a:pPr marL="694944" marR="0" lvl="1" indent="-347472" algn="l" defTabSz="914400" rtl="0" eaLnBrk="1" fontAlgn="auto" latinLnBrk="0" hangingPunct="1">
              <a:lnSpc>
                <a:spcPct val="90000"/>
              </a:lnSpc>
              <a:spcBef>
                <a:spcPts val="600"/>
              </a:spcBef>
              <a:spcAft>
                <a:spcPts val="600"/>
              </a:spcAft>
              <a:buClr>
                <a:srgbClr val="0678D5"/>
              </a:buClr>
              <a:buSzTx/>
              <a:buFont typeface="Arial" panose="020B0604020202020204" pitchFamily="34" charset="0"/>
              <a:buChar char="•"/>
              <a:tabLst/>
              <a:defRPr/>
            </a:pPr>
            <a:r>
              <a:rPr kumimoji="0" lang="en-US" sz="1600" b="0"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Self-insured / level-funded plans must comply with federal and state reporting requirements. Compliance with </a:t>
            </a:r>
            <a:br>
              <a:rPr kumimoji="0" lang="en-US" sz="1600" b="0"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5"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federal reporting requirements does not exonerate plans from complying with state reporting requirements.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What should tribes be doing now?</a:t>
            </a:r>
          </a:p>
          <a:p>
            <a:pPr marL="347472" marR="0" lvl="0" indent="-347472" algn="l" defTabSz="914400" rtl="0" eaLnBrk="1" fontAlgn="auto" latinLnBrk="0" hangingPunct="1">
              <a:lnSpc>
                <a:spcPct val="90000"/>
              </a:lnSpc>
              <a:spcBef>
                <a:spcPts val="600"/>
              </a:spcBef>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Reviewing their ACA reporting modules to ensure employee’s returns are being coded correctly</a:t>
            </a:r>
          </a:p>
          <a:p>
            <a:pPr marL="347472" marR="0" lvl="0" indent="-347472" algn="l" defTabSz="914400" rtl="0" eaLnBrk="1" fontAlgn="auto" latinLnBrk="0" hangingPunct="1">
              <a:lnSpc>
                <a:spcPct val="90000"/>
              </a:lnSpc>
              <a:spcBef>
                <a:spcPts val="600"/>
              </a:spcBef>
              <a:buClr>
                <a:srgbClr val="0678D5"/>
              </a:buClr>
              <a:buSzPct val="80000"/>
              <a:buFont typeface="Courier New" panose="02070309020205020404" pitchFamily="49" charset="0"/>
              <a:buChar char="o"/>
              <a:tabLst/>
              <a:defRPr/>
            </a:pPr>
            <a:r>
              <a:rPr kumimoji="0" lang="en-US" sz="160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Ensure that offers of coverage are properly tracked and that the correct affordability safe harbor appears </a:t>
            </a:r>
            <a:br>
              <a:rPr kumimoji="0" lang="en-US" sz="160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br>
            <a:r>
              <a:rPr kumimoji="0" lang="en-US" sz="160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on the Forms</a:t>
            </a:r>
          </a:p>
          <a:p>
            <a:pPr marL="347472" marR="0" lvl="0" indent="-347472" algn="l" defTabSz="914400" rtl="0" eaLnBrk="1" fontAlgn="auto" latinLnBrk="0" hangingPunct="1">
              <a:lnSpc>
                <a:spcPct val="90000"/>
              </a:lnSpc>
              <a:spcBef>
                <a:spcPts val="600"/>
              </a:spcBef>
              <a:buClr>
                <a:srgbClr val="0678D5"/>
              </a:buClr>
              <a:buSzPct val="80000"/>
              <a:buFont typeface="Courier New" panose="02070309020205020404" pitchFamily="49" charset="0"/>
              <a:buChar char="o"/>
              <a:tabLst/>
              <a:defRPr/>
            </a:pPr>
            <a:r>
              <a:rPr kumimoji="0" lang="en-US" sz="160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rPr>
              <a:t>Review Form 1094-C to ensure all affiliated entities of the </a:t>
            </a:r>
            <a:r>
              <a:rPr kumimoji="0" lang="en-US" sz="1600" i="0" u="none" strike="noStrike" kern="1200" cap="none" spc="0" normalizeH="0" baseline="0" noProof="0" dirty="0" err="1">
                <a:ln>
                  <a:noFill/>
                </a:ln>
                <a:solidFill>
                  <a:srgbClr val="263746"/>
                </a:solidFill>
                <a:effectLst/>
                <a:uLnTx/>
                <a:uFillTx/>
                <a:latin typeface="Arial" panose="020B0604020202020204" pitchFamily="34" charset="0"/>
                <a:cs typeface="Arial" panose="020B0604020202020204" pitchFamily="34" charset="0"/>
              </a:rPr>
              <a:t>trib</a:t>
            </a:r>
            <a:r>
              <a:rPr lang="en-US" sz="1600" dirty="0">
                <a:solidFill>
                  <a:srgbClr val="263746"/>
                </a:solidFill>
                <a:latin typeface="Arial" panose="020B0604020202020204" pitchFamily="34" charset="0"/>
                <a:cs typeface="Arial" panose="020B0604020202020204" pitchFamily="34" charset="0"/>
              </a:rPr>
              <a:t>e are listed</a:t>
            </a:r>
            <a:endParaRPr kumimoji="0" lang="en-US" sz="1600" i="0" u="none" strike="noStrike" kern="1200" cap="none" spc="0" normalizeH="0" baseline="0" noProof="0" dirty="0">
              <a:ln>
                <a:noFill/>
              </a:ln>
              <a:solidFill>
                <a:srgbClr val="263746"/>
              </a:solidFill>
              <a:effectLst/>
              <a:uLnTx/>
              <a:uFillTx/>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CC75756-6DA7-9394-1368-0F64F34E76B9}"/>
              </a:ext>
            </a:extLst>
          </p:cNvPr>
          <p:cNvCxnSpPr>
            <a:cxnSpLocks/>
          </p:cNvCxnSpPr>
          <p:nvPr/>
        </p:nvCxnSpPr>
        <p:spPr>
          <a:xfrm>
            <a:off x="679767" y="4719180"/>
            <a:ext cx="1151223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9410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2DE69B-2071-F35F-80B5-315F626F0174}"/>
              </a:ext>
            </a:extLst>
          </p:cNvPr>
          <p:cNvSpPr/>
          <p:nvPr/>
        </p:nvSpPr>
        <p:spPr>
          <a:xfrm>
            <a:off x="150312" y="5574082"/>
            <a:ext cx="5125776" cy="1127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F39FBB0-F1BC-4B3D-A6D8-073C6E8871F4}"/>
              </a:ext>
            </a:extLst>
          </p:cNvPr>
          <p:cNvSpPr>
            <a:spLocks noGrp="1"/>
          </p:cNvSpPr>
          <p:nvPr>
            <p:ph type="title"/>
          </p:nvPr>
        </p:nvSpPr>
        <p:spPr/>
        <p:txBody>
          <a:bodyPr/>
          <a:lstStyle/>
          <a:p>
            <a:r>
              <a:rPr lang="en-US" sz="2800" dirty="0">
                <a:latin typeface="Arial" panose="020B0604020202020204" pitchFamily="34" charset="0"/>
              </a:rPr>
              <a:t>State Individual ACA Reporting Mandate Deadlines</a:t>
            </a:r>
          </a:p>
        </p:txBody>
      </p:sp>
      <p:sp>
        <p:nvSpPr>
          <p:cNvPr id="8" name="Rectangle 7">
            <a:extLst>
              <a:ext uri="{FF2B5EF4-FFF2-40B4-BE49-F238E27FC236}">
                <a16:creationId xmlns:a16="http://schemas.microsoft.com/office/drawing/2014/main" id="{8A7DFCFC-A5FE-4731-8FE0-A36E200C696B}"/>
              </a:ext>
            </a:extLst>
          </p:cNvPr>
          <p:cNvSpPr/>
          <p:nvPr/>
        </p:nvSpPr>
        <p:spPr>
          <a:xfrm>
            <a:off x="600456" y="1237464"/>
            <a:ext cx="11591544" cy="67111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0" marR="0" lvl="0" indent="0" algn="l" defTabSz="914400" rtl="0" eaLnBrk="1" fontAlgn="auto" latinLnBrk="0" hangingPunct="1">
              <a:lnSpc>
                <a:spcPct val="90000"/>
              </a:lnSpc>
              <a:spcBef>
                <a:spcPts val="1000"/>
              </a:spcBef>
              <a:spcAft>
                <a:spcPts val="1000"/>
              </a:spcAft>
              <a:buClrTx/>
              <a:buSzTx/>
              <a:buFontTx/>
              <a:buNone/>
              <a:tabLst/>
              <a:defRPr/>
            </a:pP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mn-cs"/>
              </a:rPr>
              <a:t>Insurance carriers, </a:t>
            </a: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mn-cs"/>
              </a:rPr>
              <a:t>self-funded </a:t>
            </a:r>
            <a:r>
              <a:rPr kumimoji="0" lang="en-US" sz="1600" b="1" i="1" u="none" strike="noStrike" kern="1200" cap="none" spc="0" normalizeH="0" baseline="0" noProof="0" dirty="0">
                <a:ln>
                  <a:noFill/>
                </a:ln>
                <a:solidFill>
                  <a:srgbClr val="0678D5"/>
                </a:solidFill>
                <a:effectLst/>
                <a:uLnTx/>
                <a:uFillTx/>
                <a:latin typeface="Arial Black" panose="020B0A04020102020204" pitchFamily="34" charset="0"/>
                <a:ea typeface="+mn-ea"/>
                <a:cs typeface="+mn-cs"/>
              </a:rPr>
              <a:t>and</a:t>
            </a:r>
            <a:r>
              <a:rPr kumimoji="0" lang="en-US" sz="1600" b="1" i="0" u="none" strike="noStrike" kern="1200" cap="none" spc="0" normalizeH="0" baseline="0" noProof="0" dirty="0">
                <a:ln>
                  <a:noFill/>
                </a:ln>
                <a:solidFill>
                  <a:srgbClr val="0678D5"/>
                </a:solidFill>
                <a:effectLst/>
                <a:uLnTx/>
                <a:uFillTx/>
                <a:latin typeface="Arial Black" panose="020B0A04020102020204" pitchFamily="34" charset="0"/>
                <a:ea typeface="+mn-ea"/>
                <a:cs typeface="+mn-cs"/>
              </a:rPr>
              <a:t> level-funded </a:t>
            </a: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mn-cs"/>
              </a:rPr>
              <a:t>medical plans </a:t>
            </a:r>
            <a:r>
              <a:rPr kumimoji="0" lang="en-US" sz="1600" b="1" i="1"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(ICHRAs, level-funded and </a:t>
            </a:r>
            <a:r>
              <a:rPr kumimoji="0" lang="en-US" sz="16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a:t>
            </a:r>
            <a:r>
              <a:rPr kumimoji="0" lang="en-US" sz="1600" b="1" i="1"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MEC plans)</a:t>
            </a:r>
            <a:br>
              <a:rPr kumimoji="0" lang="en-US" sz="1600" b="1" i="1"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263746"/>
                </a:solidFill>
                <a:effectLst/>
                <a:uLnTx/>
                <a:uFillTx/>
                <a:latin typeface="Arial Black" panose="020B0A04020102020204" pitchFamily="34" charset="0"/>
                <a:ea typeface="+mn-ea"/>
                <a:cs typeface="+mn-cs"/>
              </a:rPr>
              <a:t>covering residents in 2024 – REPORTED in 2025</a:t>
            </a:r>
          </a:p>
        </p:txBody>
      </p:sp>
      <p:sp>
        <p:nvSpPr>
          <p:cNvPr id="6" name="Rectangle 5">
            <a:extLst>
              <a:ext uri="{FF2B5EF4-FFF2-40B4-BE49-F238E27FC236}">
                <a16:creationId xmlns:a16="http://schemas.microsoft.com/office/drawing/2014/main" id="{34318A95-ABB9-4C68-9EBB-FF6B558D4557}"/>
              </a:ext>
            </a:extLst>
          </p:cNvPr>
          <p:cNvSpPr/>
          <p:nvPr/>
        </p:nvSpPr>
        <p:spPr>
          <a:xfrm>
            <a:off x="600456" y="2022870"/>
            <a:ext cx="2240280" cy="4835130"/>
          </a:xfrm>
          <a:prstGeom prst="rect">
            <a:avLst/>
          </a:prstGeom>
          <a:solidFill>
            <a:srgbClr val="263746"/>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California</a:t>
            </a:r>
          </a:p>
          <a:p>
            <a:pPr marL="285750" marR="0" lvl="0" indent="-285750" algn="l" defTabSz="914400" rtl="0" eaLnBrk="1" fontAlgn="auto" latinLnBrk="0" hangingPunct="1">
              <a:lnSpc>
                <a:spcPct val="90000"/>
              </a:lnSpc>
              <a:spcBef>
                <a:spcPts val="6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1095 C/B mailed to employees by </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January 31, 2025</a:t>
            </a:r>
            <a:endParaRPr kumimoji="0" lang="en-US" sz="13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1095 C/B filed with State of CA Franchise Tax Board by </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March 31, 2025</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File the State Healthcare MEC on paper if under 250 files; otherwise, must file electronically</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Mandated distribution deadline is not automatically extended to mirror the federal deadline.</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Report health insurance information | FTB.ca.gov</a:t>
            </a:r>
            <a:endPar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1" name="Rectangle 10">
            <a:extLst>
              <a:ext uri="{FF2B5EF4-FFF2-40B4-BE49-F238E27FC236}">
                <a16:creationId xmlns:a16="http://schemas.microsoft.com/office/drawing/2014/main" id="{0FDDB19C-52E5-41A1-B6D7-0B7FDA3ECC54}"/>
              </a:ext>
            </a:extLst>
          </p:cNvPr>
          <p:cNvSpPr/>
          <p:nvPr/>
        </p:nvSpPr>
        <p:spPr>
          <a:xfrm>
            <a:off x="2938272" y="2035396"/>
            <a:ext cx="2240280" cy="4835130"/>
          </a:xfrm>
          <a:prstGeom prst="rect">
            <a:avLst/>
          </a:prstGeom>
          <a:solidFill>
            <a:srgbClr val="0061AF"/>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Massachusetts</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Distribute Form MA 1099-HC annually to employees enrolled in their health plan no later than January 31, 2025</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Complete HIRD Form for Six (6) or more employees and submit each year on December 15</a:t>
            </a:r>
            <a:r>
              <a:rPr kumimoji="0" lang="en-US" sz="1300" b="0" i="0" u="none" strike="noStrike" kern="1200" cap="none" spc="0" normalizeH="0" baseline="30000" noProof="0" dirty="0">
                <a:ln>
                  <a:noFill/>
                </a:ln>
                <a:solidFill>
                  <a:srgbClr val="FFFFFF"/>
                </a:solidFill>
                <a:effectLst/>
                <a:uLnTx/>
                <a:uFillTx/>
                <a:latin typeface="Arial" panose="020B0604020202020204"/>
                <a:ea typeface="+mn-ea"/>
                <a:cs typeface="+mn-cs"/>
              </a:rPr>
              <a:t>th</a:t>
            </a: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 of the reporting year</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Will be required </a:t>
            </a:r>
            <a:b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to file on </a:t>
            </a:r>
            <a:r>
              <a:rPr kumimoji="0" lang="en-US" sz="1300" b="0" i="0" u="none" strike="noStrike" kern="1200" cap="none" spc="0" normalizeH="0" baseline="0" noProof="0" dirty="0" err="1">
                <a:ln>
                  <a:noFill/>
                </a:ln>
                <a:solidFill>
                  <a:srgbClr val="F3B92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MassTaxConnect</a:t>
            </a:r>
            <a:r>
              <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 (MTC)</a:t>
            </a:r>
            <a:r>
              <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rPr>
              <a:t> </a:t>
            </a: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 name="Rectangle 11">
            <a:extLst>
              <a:ext uri="{FF2B5EF4-FFF2-40B4-BE49-F238E27FC236}">
                <a16:creationId xmlns:a16="http://schemas.microsoft.com/office/drawing/2014/main" id="{0F495814-1AA3-46EC-8B28-60427ABD59A1}"/>
              </a:ext>
            </a:extLst>
          </p:cNvPr>
          <p:cNvSpPr/>
          <p:nvPr/>
        </p:nvSpPr>
        <p:spPr>
          <a:xfrm>
            <a:off x="5276088" y="2035396"/>
            <a:ext cx="2240280" cy="4835130"/>
          </a:xfrm>
          <a:prstGeom prst="rect">
            <a:avLst/>
          </a:prstGeom>
          <a:solidFill>
            <a:srgbClr val="0678D5"/>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New Jersey</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1095 C/B to be distributed to employees by </a:t>
            </a:r>
            <a:b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March 3, 2025</a:t>
            </a:r>
          </a:p>
          <a:p>
            <a:pPr marL="285750" marR="0" lvl="0" indent="-285750" algn="l" defTabSz="914400" rtl="0" eaLnBrk="1" fontAlgn="auto" latinLnBrk="0" hangingPunct="1">
              <a:lnSpc>
                <a:spcPct val="90000"/>
              </a:lnSpc>
              <a:spcBef>
                <a:spcPts val="6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File NJ-1095 form by </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March 31, 2025</a:t>
            </a: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 with the New Jersey Division of Taxation </a:t>
            </a:r>
            <a:r>
              <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Payroll Taxes and Wage Withholding Login (state.nj.us)</a:t>
            </a:r>
            <a:endPar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3" name="Rectangle 12">
            <a:extLst>
              <a:ext uri="{FF2B5EF4-FFF2-40B4-BE49-F238E27FC236}">
                <a16:creationId xmlns:a16="http://schemas.microsoft.com/office/drawing/2014/main" id="{F9799C2D-6478-470F-995B-F8A0CC3324E1}"/>
              </a:ext>
            </a:extLst>
          </p:cNvPr>
          <p:cNvSpPr/>
          <p:nvPr/>
        </p:nvSpPr>
        <p:spPr>
          <a:xfrm>
            <a:off x="7613904" y="2035396"/>
            <a:ext cx="2240280" cy="4835130"/>
          </a:xfrm>
          <a:prstGeom prst="rect">
            <a:avLst/>
          </a:prstGeom>
          <a:solidFill>
            <a:srgbClr val="0095DA"/>
          </a:solidFill>
          <a:ln>
            <a:noFill/>
          </a:ln>
        </p:spPr>
        <p:style>
          <a:lnRef idx="0">
            <a:scrgbClr r="0" g="0" b="0"/>
          </a:lnRef>
          <a:fillRef idx="0">
            <a:scrgbClr r="0" g="0" b="0"/>
          </a:fillRef>
          <a:effectRef idx="0">
            <a:scrgbClr r="0" g="0" b="0"/>
          </a:effectRef>
          <a:fontRef idx="minor">
            <a:schemeClr val="lt1"/>
          </a:fontRef>
        </p:style>
        <p:txBody>
          <a:bodyPr lIns="182880" t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Rhode Island</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Forms 1095-C/B must be distributed to covered participants by </a:t>
            </a: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mn-cs"/>
              </a:rPr>
              <a:t>March 3, 2025</a:t>
            </a:r>
          </a:p>
          <a:p>
            <a:pPr marL="285750" marR="0" lvl="0" indent="-285750" algn="l" defTabSz="914400" rtl="0" eaLnBrk="1" fontAlgn="auto" latinLnBrk="0" hangingPunct="1">
              <a:lnSpc>
                <a:spcPct val="90000"/>
              </a:lnSpc>
              <a:spcBef>
                <a:spcPts val="800"/>
              </a:spcBef>
              <a:spcAft>
                <a:spcPts val="0"/>
              </a:spcAft>
              <a:buClr>
                <a:srgbClr val="F3B921"/>
              </a:buClr>
              <a:buSzPct val="8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Forms 1095 C/B must be filed with the </a:t>
            </a:r>
            <a:r>
              <a:rPr kumimoji="0" lang="en-US" sz="1300" b="0" i="0" u="none" strike="noStrike" kern="1200" cap="none" spc="0" normalizeH="0" baseline="0" noProof="0" dirty="0">
                <a:ln>
                  <a:noFill/>
                </a:ln>
                <a:solidFill>
                  <a:srgbClr val="F3B921"/>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RI Division on Taxation </a:t>
            </a: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by March 31,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4" name="Rectangle 13">
            <a:extLst>
              <a:ext uri="{FF2B5EF4-FFF2-40B4-BE49-F238E27FC236}">
                <a16:creationId xmlns:a16="http://schemas.microsoft.com/office/drawing/2014/main" id="{4DC36635-AA39-45F8-B2CC-129819E43C72}"/>
              </a:ext>
            </a:extLst>
          </p:cNvPr>
          <p:cNvSpPr/>
          <p:nvPr/>
        </p:nvSpPr>
        <p:spPr>
          <a:xfrm>
            <a:off x="9951720" y="2035396"/>
            <a:ext cx="2240280" cy="483513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Washington D.C.</a:t>
            </a:r>
          </a:p>
          <a:p>
            <a:pPr marL="285750" marR="0" lvl="0" indent="-285750" algn="l" defTabSz="914400" rtl="0" eaLnBrk="1" fontAlgn="auto" latinLnBrk="0" hangingPunct="1">
              <a:lnSpc>
                <a:spcPct val="90000"/>
              </a:lnSpc>
              <a:spcBef>
                <a:spcPts val="800"/>
              </a:spcBef>
              <a:spcAft>
                <a:spcPts val="0"/>
              </a:spcAft>
              <a:buClr>
                <a:srgbClr val="F3B921"/>
              </a:buClr>
              <a:buSzPct val="10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Employers that have a Washington D.C. residence and have 50 or more employees</a:t>
            </a:r>
          </a:p>
          <a:p>
            <a:pPr marL="285750" marR="0" lvl="0" indent="-285750" algn="l" defTabSz="914400" rtl="0" eaLnBrk="1" fontAlgn="auto" latinLnBrk="0" hangingPunct="1">
              <a:lnSpc>
                <a:spcPct val="90000"/>
              </a:lnSpc>
              <a:spcBef>
                <a:spcPts val="800"/>
              </a:spcBef>
              <a:spcAft>
                <a:spcPts val="0"/>
              </a:spcAft>
              <a:buClr>
                <a:srgbClr val="F3B921"/>
              </a:buClr>
              <a:buSzPct val="100000"/>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Forms 1095-C/B must be ​distributed to covered participants as outlined by </a:t>
            </a:r>
            <a:r>
              <a:rPr kumimoji="0" lang="en-US" sz="1300" b="0" i="0" u="none" strike="noStrike" kern="1200" cap="none" spc="0" normalizeH="0" baseline="0" noProof="0" dirty="0">
                <a:ln>
                  <a:noFill/>
                </a:ln>
                <a:solidFill>
                  <a:srgbClr val="F3B920"/>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IRS, including any extensions</a:t>
            </a:r>
            <a:r>
              <a:rPr kumimoji="0" lang="en-US" sz="1300" b="0" i="0" u="none" strike="noStrike" kern="1200" cap="none" spc="0" normalizeH="0" baseline="0" noProof="0" dirty="0">
                <a:ln>
                  <a:noFill/>
                </a:ln>
                <a:solidFill>
                  <a:srgbClr val="F3B920"/>
                </a:solidFill>
                <a:effectLst/>
                <a:uLnTx/>
                <a:uFillTx/>
                <a:latin typeface="Arial" panose="020B0604020202020204"/>
                <a:ea typeface="+mn-ea"/>
                <a:cs typeface="+mn-cs"/>
              </a:rPr>
              <a:t> </a:t>
            </a:r>
          </a:p>
          <a:p>
            <a:pPr marL="285750" marR="0" lvl="0" indent="-285750" algn="l" defTabSz="914400" rtl="0" eaLnBrk="1" fontAlgn="auto" latinLnBrk="0" hangingPunct="1">
              <a:lnSpc>
                <a:spcPct val="90000"/>
              </a:lnSpc>
              <a:spcBef>
                <a:spcPts val="600"/>
              </a:spcBef>
              <a:spcAft>
                <a:spcPts val="0"/>
              </a:spcAft>
              <a:buClr>
                <a:srgbClr val="F3B921"/>
              </a:buClr>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1095 C/B must be filed with ​the Office of Tax and Revenue no later than ​30 days after the deadline established by ​the </a:t>
            </a: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IRS </a:t>
            </a:r>
            <a:r>
              <a:rPr kumimoji="0" lang="en-US" sz="1300" b="0" i="0" u="none" strike="noStrike" kern="1200" cap="none" spc="0" normalizeH="0" baseline="0" noProof="0" dirty="0">
                <a:ln>
                  <a:noFill/>
                </a:ln>
                <a:solidFill>
                  <a:srgbClr val="F3B920"/>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to file returns, including extensions.</a:t>
            </a:r>
            <a:endParaRPr kumimoji="0" lang="en-US" sz="1300" b="0" i="0" u="none" strike="noStrike" kern="1200" cap="none" spc="0" normalizeH="0" baseline="0" noProof="0" dirty="0">
              <a:ln>
                <a:noFill/>
              </a:ln>
              <a:solidFill>
                <a:srgbClr val="F3B920"/>
              </a:solidFill>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600"/>
              </a:spcBef>
              <a:spcAft>
                <a:spcPts val="0"/>
              </a:spcAft>
              <a:buClr>
                <a:srgbClr val="F3B921"/>
              </a:buClr>
              <a:buSzTx/>
              <a:buFont typeface="Courier New" panose="02070309020205020404" pitchFamily="49" charset="0"/>
              <a:buChar char="o"/>
              <a:tabLst/>
              <a:defRPr/>
            </a:pPr>
            <a:r>
              <a:rPr kumimoji="0" lang="en-US" sz="1300" b="0" i="0" u="none" strike="noStrike" kern="1200" cap="none" spc="0" normalizeH="0" baseline="0" noProof="0" dirty="0">
                <a:ln>
                  <a:noFill/>
                </a:ln>
                <a:solidFill>
                  <a:srgbClr val="FFFFFF"/>
                </a:solidFill>
                <a:effectLst/>
                <a:uLnTx/>
                <a:uFillTx/>
                <a:latin typeface="Arial" panose="020B0604020202020204"/>
                <a:ea typeface="+mn-ea"/>
                <a:cs typeface="+mn-cs"/>
              </a:rPr>
              <a:t>Electronically-submitted only to the D.C Office of Tax and Revenue (OTR) at </a:t>
            </a:r>
            <a:r>
              <a:rPr kumimoji="0" lang="en-US" sz="1300" b="0" i="0" u="none" strike="noStrike" kern="1200" cap="none" spc="0" normalizeH="0" baseline="0" noProof="0" dirty="0" err="1">
                <a:ln>
                  <a:noFill/>
                </a:ln>
                <a:solidFill>
                  <a:srgbClr val="F3B920"/>
                </a:solidFill>
                <a:effectLst/>
                <a:uLnTx/>
                <a:uFillTx/>
                <a:latin typeface="Arial" panose="020B0604020202020204"/>
                <a:ea typeface="+mn-ea"/>
                <a:cs typeface="+mn-cs"/>
                <a:hlinkClick r:id="rId8"/>
              </a:rPr>
              <a:t>MyTaxDC</a:t>
            </a:r>
            <a:r>
              <a:rPr kumimoji="0" lang="en-US" sz="1300" b="0" i="0" u="none" strike="noStrike" kern="1200" cap="none" spc="0" normalizeH="0" baseline="0" noProof="0" dirty="0">
                <a:ln>
                  <a:noFill/>
                </a:ln>
                <a:solidFill>
                  <a:srgbClr val="F3B920"/>
                </a:solidFill>
                <a:effectLst/>
                <a:uLnTx/>
                <a:uFillTx/>
                <a:latin typeface="Arial" panose="020B0604020202020204"/>
                <a:ea typeface="+mn-ea"/>
                <a:cs typeface="+mn-cs"/>
                <a:hlinkClick r:id="rId8"/>
              </a:rPr>
              <a:t>​</a:t>
            </a:r>
            <a:endParaRPr kumimoji="0" lang="en-US" sz="1300" b="0" i="0" u="none" strike="noStrike" kern="1200" cap="none" spc="0" normalizeH="0" baseline="0" noProof="0" dirty="0">
              <a:ln>
                <a:noFill/>
              </a:ln>
              <a:solidFill>
                <a:srgbClr val="F3B92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4219570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9BEF-6726-D0E6-F9CE-5DB935A25EA4}"/>
              </a:ext>
            </a:extLst>
          </p:cNvPr>
          <p:cNvSpPr>
            <a:spLocks noGrp="1"/>
          </p:cNvSpPr>
          <p:nvPr>
            <p:ph type="title"/>
          </p:nvPr>
        </p:nvSpPr>
        <p:spPr>
          <a:xfrm>
            <a:off x="607536" y="435688"/>
            <a:ext cx="9523847" cy="671116"/>
          </a:xfrm>
        </p:spPr>
        <p:txBody>
          <a:bodyPr vert="horz" lIns="91440" tIns="45720" rIns="91440" bIns="45720" rtlCol="0" anchor="ctr">
            <a:normAutofit/>
          </a:bodyPr>
          <a:lstStyle/>
          <a:p>
            <a:r>
              <a:rPr lang="en-US" sz="3000" kern="1200" dirty="0">
                <a:solidFill>
                  <a:srgbClr val="0678D5"/>
                </a:solidFill>
                <a:latin typeface="Arial" panose="020B0604020202020204" pitchFamily="34" charset="0"/>
              </a:rPr>
              <a:t>Penalties Through the Years</a:t>
            </a:r>
          </a:p>
        </p:txBody>
      </p:sp>
      <p:sp>
        <p:nvSpPr>
          <p:cNvPr id="3" name="TextBox 2">
            <a:extLst>
              <a:ext uri="{FF2B5EF4-FFF2-40B4-BE49-F238E27FC236}">
                <a16:creationId xmlns:a16="http://schemas.microsoft.com/office/drawing/2014/main" id="{1029B99E-C16B-7758-1E9A-F565609F4769}"/>
              </a:ext>
            </a:extLst>
          </p:cNvPr>
          <p:cNvSpPr txBox="1"/>
          <p:nvPr/>
        </p:nvSpPr>
        <p:spPr>
          <a:xfrm>
            <a:off x="6190352" y="1229360"/>
            <a:ext cx="5321808" cy="4351338"/>
          </a:xfrm>
          <a:prstGeom prst="rect">
            <a:avLst/>
          </a:prstGeom>
        </p:spPr>
        <p:txBody>
          <a:bodyPr vert="horz" lIns="91440" tIns="45720" rIns="91440" bIns="45720" rtlCol="0">
            <a:normAutofit/>
          </a:bodyPr>
          <a:lstStyle/>
          <a:p>
            <a:pPr>
              <a:spcAft>
                <a:spcPts val="1000"/>
              </a:spcAft>
              <a:buClr>
                <a:srgbClr val="0678D5"/>
              </a:buClr>
              <a:buSzPct val="80000"/>
            </a:pPr>
            <a:endParaRPr lang="en-US" sz="2800">
              <a:latin typeface="Helvetica" charset="0"/>
              <a:cs typeface="Helvetica" charset="0"/>
            </a:endParaRPr>
          </a:p>
        </p:txBody>
      </p:sp>
      <p:graphicFrame>
        <p:nvGraphicFramePr>
          <p:cNvPr id="4" name="Table 3">
            <a:extLst>
              <a:ext uri="{FF2B5EF4-FFF2-40B4-BE49-F238E27FC236}">
                <a16:creationId xmlns:a16="http://schemas.microsoft.com/office/drawing/2014/main" id="{C5C2A3B8-357B-AC0A-01C1-7758F4053BEB}"/>
              </a:ext>
            </a:extLst>
          </p:cNvPr>
          <p:cNvGraphicFramePr>
            <a:graphicFrameLocks noGrp="1"/>
          </p:cNvGraphicFramePr>
          <p:nvPr>
            <p:extLst>
              <p:ext uri="{D42A27DB-BD31-4B8C-83A1-F6EECF244321}">
                <p14:modId xmlns:p14="http://schemas.microsoft.com/office/powerpoint/2010/main" val="3795210230"/>
              </p:ext>
            </p:extLst>
          </p:nvPr>
        </p:nvGraphicFramePr>
        <p:xfrm>
          <a:off x="347652" y="1197214"/>
          <a:ext cx="11584465" cy="5420907"/>
        </p:xfrm>
        <a:graphic>
          <a:graphicData uri="http://schemas.openxmlformats.org/drawingml/2006/table">
            <a:tbl>
              <a:tblPr firstRow="1" bandRow="1">
                <a:tableStyleId>{5C22544A-7EE6-4342-B048-85BDC9FD1C3A}</a:tableStyleId>
              </a:tblPr>
              <a:tblGrid>
                <a:gridCol w="1347340">
                  <a:extLst>
                    <a:ext uri="{9D8B030D-6E8A-4147-A177-3AD203B41FA5}">
                      <a16:colId xmlns:a16="http://schemas.microsoft.com/office/drawing/2014/main" val="3292889484"/>
                    </a:ext>
                  </a:extLst>
                </a:gridCol>
                <a:gridCol w="2611857">
                  <a:extLst>
                    <a:ext uri="{9D8B030D-6E8A-4147-A177-3AD203B41FA5}">
                      <a16:colId xmlns:a16="http://schemas.microsoft.com/office/drawing/2014/main" val="2904092734"/>
                    </a:ext>
                  </a:extLst>
                </a:gridCol>
                <a:gridCol w="1270878">
                  <a:extLst>
                    <a:ext uri="{9D8B030D-6E8A-4147-A177-3AD203B41FA5}">
                      <a16:colId xmlns:a16="http://schemas.microsoft.com/office/drawing/2014/main" val="1492779862"/>
                    </a:ext>
                  </a:extLst>
                </a:gridCol>
                <a:gridCol w="1270878">
                  <a:extLst>
                    <a:ext uri="{9D8B030D-6E8A-4147-A177-3AD203B41FA5}">
                      <a16:colId xmlns:a16="http://schemas.microsoft.com/office/drawing/2014/main" val="2071343390"/>
                    </a:ext>
                  </a:extLst>
                </a:gridCol>
                <a:gridCol w="1270878">
                  <a:extLst>
                    <a:ext uri="{9D8B030D-6E8A-4147-A177-3AD203B41FA5}">
                      <a16:colId xmlns:a16="http://schemas.microsoft.com/office/drawing/2014/main" val="1635224040"/>
                    </a:ext>
                  </a:extLst>
                </a:gridCol>
                <a:gridCol w="1270878">
                  <a:extLst>
                    <a:ext uri="{9D8B030D-6E8A-4147-A177-3AD203B41FA5}">
                      <a16:colId xmlns:a16="http://schemas.microsoft.com/office/drawing/2014/main" val="2296566827"/>
                    </a:ext>
                  </a:extLst>
                </a:gridCol>
                <a:gridCol w="1270878">
                  <a:extLst>
                    <a:ext uri="{9D8B030D-6E8A-4147-A177-3AD203B41FA5}">
                      <a16:colId xmlns:a16="http://schemas.microsoft.com/office/drawing/2014/main" val="4166494452"/>
                    </a:ext>
                  </a:extLst>
                </a:gridCol>
                <a:gridCol w="1270878">
                  <a:extLst>
                    <a:ext uri="{9D8B030D-6E8A-4147-A177-3AD203B41FA5}">
                      <a16:colId xmlns:a16="http://schemas.microsoft.com/office/drawing/2014/main" val="3736119129"/>
                    </a:ext>
                  </a:extLst>
                </a:gridCol>
              </a:tblGrid>
              <a:tr h="603253">
                <a:tc>
                  <a:txBody>
                    <a:bodyPr/>
                    <a:lstStyle/>
                    <a:p>
                      <a:pPr algn="ctr" fontAlgn="ctr">
                        <a:lnSpc>
                          <a:spcPct val="90000"/>
                        </a:lnSpc>
                      </a:pPr>
                      <a:endParaRPr lang="en-US" sz="1500" b="1" i="0" u="none" strike="noStrike" dirty="0">
                        <a:solidFill>
                          <a:srgbClr val="00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1500" b="1" i="0" u="none" strike="noStrike" dirty="0">
                        <a:solidFill>
                          <a:srgbClr val="00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12700"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1800" b="1" i="0" u="none" strike="noStrike" dirty="0">
                          <a:effectLst/>
                          <a:latin typeface="Arial Black" panose="020B0604020202020204" pitchFamily="34" charset="0"/>
                          <a:cs typeface="Arial Black" panose="020B0604020202020204" pitchFamily="34" charset="0"/>
                        </a:rPr>
                        <a:t>2020</a:t>
                      </a:r>
                      <a:endParaRPr lang="en-US" sz="1800" b="1" i="0" u="none" strike="noStrike" dirty="0">
                        <a:solidFill>
                          <a:srgbClr val="00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pPr algn="ctr" fontAlgn="b">
                        <a:lnSpc>
                          <a:spcPct val="90000"/>
                        </a:lnSpc>
                      </a:pPr>
                      <a:r>
                        <a:rPr lang="en-US" sz="1800" b="1" i="0" u="none" strike="noStrike" dirty="0">
                          <a:effectLst/>
                          <a:latin typeface="Arial Black" panose="020B0604020202020204" pitchFamily="34" charset="0"/>
                          <a:cs typeface="Arial Black" panose="020B0604020202020204" pitchFamily="34" charset="0"/>
                        </a:rPr>
                        <a:t>2021</a:t>
                      </a:r>
                      <a:endParaRPr lang="en-US" sz="1800" b="1" i="0" u="none" strike="noStrike" dirty="0">
                        <a:solidFill>
                          <a:srgbClr val="00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pPr algn="ctr" fontAlgn="b">
                        <a:lnSpc>
                          <a:spcPct val="90000"/>
                        </a:lnSpc>
                      </a:pPr>
                      <a:r>
                        <a:rPr lang="en-US" sz="1800" b="1" i="0" u="none" strike="noStrike" dirty="0">
                          <a:effectLst/>
                          <a:latin typeface="Arial Black" panose="020B0604020202020204" pitchFamily="34" charset="0"/>
                          <a:cs typeface="Arial Black" panose="020B0604020202020204" pitchFamily="34" charset="0"/>
                        </a:rPr>
                        <a:t>2022</a:t>
                      </a:r>
                      <a:endParaRPr lang="en-US" sz="1800" b="1" i="0" u="none" strike="noStrike" dirty="0">
                        <a:solidFill>
                          <a:srgbClr val="FF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pPr algn="ctr" fontAlgn="b">
                        <a:lnSpc>
                          <a:spcPct val="90000"/>
                        </a:lnSpc>
                      </a:pPr>
                      <a:r>
                        <a:rPr lang="en-US" sz="1800" b="1" i="0" u="none" strike="noStrike" dirty="0">
                          <a:effectLst/>
                          <a:latin typeface="Arial Black" panose="020B0604020202020204" pitchFamily="34" charset="0"/>
                          <a:cs typeface="Arial Black" panose="020B0604020202020204" pitchFamily="34" charset="0"/>
                        </a:rPr>
                        <a:t>2023</a:t>
                      </a:r>
                      <a:endParaRPr lang="en-US" sz="1800" b="1" i="0" u="none" strike="noStrike" dirty="0">
                        <a:solidFill>
                          <a:srgbClr val="FF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pPr algn="ctr" fontAlgn="b"/>
                      <a:r>
                        <a:rPr lang="en-US" sz="1800" b="1" i="0" u="none" strike="noStrike" dirty="0">
                          <a:effectLst/>
                          <a:latin typeface="Arial Black" panose="020B0604020202020204" pitchFamily="34" charset="0"/>
                          <a:cs typeface="Arial Black" panose="020B0604020202020204" pitchFamily="34" charset="0"/>
                        </a:rPr>
                        <a:t>2024</a:t>
                      </a:r>
                      <a:endParaRPr lang="en-US" sz="1800" b="1" i="0" u="none" strike="noStrike" dirty="0">
                        <a:solidFill>
                          <a:srgbClr val="FF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pPr algn="ctr" fontAlgn="b"/>
                      <a:r>
                        <a:rPr lang="en-US" sz="1800" b="1" i="0" u="none" strike="noStrike" dirty="0">
                          <a:solidFill>
                            <a:schemeClr val="bg1"/>
                          </a:solidFill>
                          <a:effectLst/>
                          <a:latin typeface="Arial Black" panose="020B0604020202020204" pitchFamily="34" charset="0"/>
                          <a:cs typeface="Arial Black" panose="020B0604020202020204" pitchFamily="34" charset="0"/>
                        </a:rPr>
                        <a:t>2025</a:t>
                      </a:r>
                    </a:p>
                  </a:txBody>
                  <a:tcPr marL="6811" marR="6811" marT="6811"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extLst>
                  <a:ext uri="{0D108BD9-81ED-4DB2-BD59-A6C34878D82A}">
                    <a16:rowId xmlns:a16="http://schemas.microsoft.com/office/drawing/2014/main" val="2926076391"/>
                  </a:ext>
                </a:extLst>
              </a:tr>
              <a:tr h="448705">
                <a:tc rowSpan="4">
                  <a:txBody>
                    <a:bodyPr/>
                    <a:lstStyle/>
                    <a:p>
                      <a:pPr algn="ctr" fontAlgn="ctr">
                        <a:lnSpc>
                          <a:spcPct val="90000"/>
                        </a:lnSpc>
                      </a:pPr>
                      <a:r>
                        <a:rPr lang="en-US" sz="1500" b="1" i="0" u="none" strike="noStrike" dirty="0" err="1">
                          <a:solidFill>
                            <a:schemeClr val="bg1"/>
                          </a:solidFill>
                          <a:effectLst/>
                          <a:latin typeface="Arial Black" panose="020B0604020202020204" pitchFamily="34" charset="0"/>
                          <a:cs typeface="Arial Black" panose="020B0604020202020204" pitchFamily="34" charset="0"/>
                        </a:rPr>
                        <a:t>4980H</a:t>
                      </a:r>
                      <a:r>
                        <a:rPr lang="en-US" sz="1500" b="1" i="0" u="none" strike="noStrike" dirty="0">
                          <a:solidFill>
                            <a:schemeClr val="bg1"/>
                          </a:solidFill>
                          <a:effectLst/>
                          <a:latin typeface="Arial Black" panose="020B0604020202020204" pitchFamily="34" charset="0"/>
                          <a:cs typeface="Arial Black" panose="020B0604020202020204" pitchFamily="34" charset="0"/>
                        </a:rPr>
                        <a:t>(a) Penalty </a:t>
                      </a:r>
                    </a:p>
                  </a:txBody>
                  <a:tcPr marL="6811" marR="6811" marT="68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678D5"/>
                    </a:solidFill>
                  </a:tcPr>
                </a:tc>
                <a:tc>
                  <a:txBody>
                    <a:bodyPr/>
                    <a:lstStyle/>
                    <a:p>
                      <a:pPr algn="l" fontAlgn="b">
                        <a:lnSpc>
                          <a:spcPct val="90000"/>
                        </a:lnSpc>
                      </a:pPr>
                      <a:r>
                        <a:rPr lang="en-US" sz="1500" b="1" i="0" u="none" strike="noStrike" dirty="0">
                          <a:solidFill>
                            <a:srgbClr val="263746"/>
                          </a:solidFill>
                          <a:effectLst/>
                          <a:latin typeface="Arial Black" panose="020B0604020202020204" pitchFamily="34" charset="0"/>
                          <a:cs typeface="Arial Black" panose="020B0604020202020204" pitchFamily="34" charset="0"/>
                        </a:rPr>
                        <a:t>Annual Amount</a:t>
                      </a:r>
                    </a:p>
                  </a:txBody>
                  <a:tcPr marL="182880" marR="6811" marT="6811" marB="0" anchor="ctr">
                    <a:lnL w="12700" cap="flat" cmpd="sng" algn="ctr">
                      <a:noFill/>
                      <a:prstDash val="solid"/>
                      <a:round/>
                      <a:headEnd type="none" w="med" len="med"/>
                      <a:tailEnd type="none" w="med" len="med"/>
                    </a:lnL>
                    <a:lnR w="12700" cmpd="sng">
                      <a:noFill/>
                    </a:lnR>
                    <a:lnT w="12700" cap="flat" cmpd="sng" algn="ctr">
                      <a:solidFill>
                        <a:srgbClr val="E3E3E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$2,570.00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$2,700.00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$2,750.00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fontAlgn="b"/>
                      <a:r>
                        <a:rPr lang="en-US" sz="1500" u="none" strike="noStrike" dirty="0">
                          <a:solidFill>
                            <a:srgbClr val="263746"/>
                          </a:solidFill>
                          <a:effectLst/>
                          <a:latin typeface="Arial" panose="020B0604020202020204" pitchFamily="34" charset="0"/>
                          <a:cs typeface="Arial" panose="020B0604020202020204" pitchFamily="34" charset="0"/>
                        </a:rPr>
                        <a:t> $2,880.00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 $2,970.00 </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fontAlgn="b"/>
                      <a:endParaRPr lang="en-US" sz="1500" b="1" i="0" u="none" strike="noStrike" dirty="0">
                        <a:solidFill>
                          <a:srgbClr val="AC1534"/>
                        </a:solidFill>
                        <a:effectLst/>
                        <a:latin typeface="Arial" panose="020B0604020202020204" pitchFamily="34" charset="0"/>
                        <a:cs typeface="Arial" panose="020B0604020202020204" pitchFamily="34" charset="0"/>
                      </a:endParaRPr>
                    </a:p>
                    <a:p>
                      <a:pPr algn="r" fontAlgn="b"/>
                      <a:r>
                        <a:rPr lang="en-US" sz="1500" b="1" i="0" u="none" strike="noStrike" dirty="0">
                          <a:solidFill>
                            <a:srgbClr val="AC1534"/>
                          </a:solidFill>
                          <a:effectLst/>
                          <a:latin typeface="Arial" panose="020B0604020202020204" pitchFamily="34" charset="0"/>
                          <a:cs typeface="Arial" panose="020B0604020202020204" pitchFamily="34" charset="0"/>
                        </a:rPr>
                        <a:t>$2900</a:t>
                      </a:r>
                    </a:p>
                  </a:txBody>
                  <a:tcPr marL="9144" marR="365760" marT="6811"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1922803"/>
                  </a:ext>
                </a:extLst>
              </a:tr>
              <a:tr h="432900">
                <a:tc vMerge="1">
                  <a:txBody>
                    <a:bodyPr/>
                    <a:lstStyle/>
                    <a:p>
                      <a:endParaRPr lang="en-US"/>
                    </a:p>
                  </a:txBody>
                  <a:tcPr/>
                </a:tc>
                <a:tc>
                  <a:txBody>
                    <a:bodyPr/>
                    <a:lstStyle/>
                    <a:p>
                      <a:pPr algn="l" fontAlgn="b">
                        <a:lnSpc>
                          <a:spcPct val="90000"/>
                        </a:lnSpc>
                      </a:pPr>
                      <a:r>
                        <a:rPr lang="en-US" sz="1500" b="1" i="0" u="none" strike="noStrike" dirty="0">
                          <a:solidFill>
                            <a:srgbClr val="263746"/>
                          </a:solidFill>
                          <a:effectLst/>
                          <a:latin typeface="Arial Black" panose="020B0604020202020204" pitchFamily="34" charset="0"/>
                          <a:cs typeface="Arial Black" panose="020B0604020202020204" pitchFamily="34" charset="0"/>
                        </a:rPr>
                        <a:t>Monthly Amount</a:t>
                      </a:r>
                    </a:p>
                  </a:txBody>
                  <a:tcPr marL="182880" marR="6811" marT="6811"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$214.17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$225.00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$229.17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u="none" strike="noStrike" dirty="0">
                          <a:solidFill>
                            <a:srgbClr val="263746"/>
                          </a:solidFill>
                          <a:effectLst/>
                          <a:latin typeface="Arial" panose="020B0604020202020204" pitchFamily="34" charset="0"/>
                          <a:cs typeface="Arial" panose="020B0604020202020204" pitchFamily="34" charset="0"/>
                        </a:rPr>
                        <a:t> $240.00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 $247.50 </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i="0" u="none" strike="noStrike" dirty="0">
                          <a:solidFill>
                            <a:srgbClr val="AC1534"/>
                          </a:solidFill>
                          <a:effectLst/>
                          <a:latin typeface="Arial" panose="020B0604020202020204" pitchFamily="34" charset="0"/>
                          <a:cs typeface="Arial" panose="020B0604020202020204" pitchFamily="34" charset="0"/>
                        </a:rPr>
                        <a:t>$241.66</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2451053381"/>
                  </a:ext>
                </a:extLst>
              </a:tr>
              <a:tr h="432900">
                <a:tc vMerge="1">
                  <a:txBody>
                    <a:bodyPr/>
                    <a:lstStyle/>
                    <a:p>
                      <a:endParaRPr lang="en-US"/>
                    </a:p>
                  </a:txBody>
                  <a:tcPr/>
                </a:tc>
                <a:tc>
                  <a:txBody>
                    <a:bodyPr/>
                    <a:lstStyle/>
                    <a:p>
                      <a:pPr algn="l" fontAlgn="b">
                        <a:lnSpc>
                          <a:spcPct val="90000"/>
                        </a:lnSpc>
                      </a:pPr>
                      <a:r>
                        <a:rPr lang="en-US" sz="1500" b="1" i="0" u="none" strike="noStrike" dirty="0">
                          <a:solidFill>
                            <a:srgbClr val="263746"/>
                          </a:solidFill>
                          <a:effectLst/>
                          <a:latin typeface="Arial Black" panose="020B0604020202020204" pitchFamily="34" charset="0"/>
                          <a:cs typeface="Arial Black" panose="020B0604020202020204" pitchFamily="34" charset="0"/>
                        </a:rPr>
                        <a:t>MEC Offer % of FT</a:t>
                      </a:r>
                    </a:p>
                  </a:txBody>
                  <a:tcPr marL="182880" marR="6811" marT="6811"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95%</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95%</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95%</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95%</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95%</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95%</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4266916"/>
                  </a:ext>
                </a:extLst>
              </a:tr>
              <a:tr h="432900">
                <a:tc vMerge="1">
                  <a:txBody>
                    <a:bodyPr/>
                    <a:lstStyle/>
                    <a:p>
                      <a:endParaRPr lang="en-US"/>
                    </a:p>
                  </a:txBody>
                  <a:tcPr/>
                </a:tc>
                <a:tc>
                  <a:txBody>
                    <a:bodyPr/>
                    <a:lstStyle/>
                    <a:p>
                      <a:pPr algn="l" fontAlgn="b">
                        <a:lnSpc>
                          <a:spcPct val="90000"/>
                        </a:lnSpc>
                      </a:pPr>
                      <a:r>
                        <a:rPr lang="en-US" sz="1500" b="1" i="0" u="none" strike="noStrike" dirty="0">
                          <a:solidFill>
                            <a:srgbClr val="263746"/>
                          </a:solidFill>
                          <a:effectLst/>
                          <a:latin typeface="Arial Black" panose="020B0604020202020204" pitchFamily="34" charset="0"/>
                          <a:cs typeface="Arial Black" panose="020B0604020202020204" pitchFamily="34" charset="0"/>
                        </a:rPr>
                        <a:t>FT Headcount Reduction</a:t>
                      </a:r>
                    </a:p>
                  </a:txBody>
                  <a:tcPr marL="182880" marR="6811" marT="6811"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30</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30</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a:solidFill>
                            <a:srgbClr val="263746"/>
                          </a:solidFill>
                          <a:effectLst/>
                          <a:latin typeface="Arial" panose="020B0604020202020204" pitchFamily="34" charset="0"/>
                          <a:cs typeface="Arial" panose="020B0604020202020204" pitchFamily="34" charset="0"/>
                        </a:rPr>
                        <a:t>30</a:t>
                      </a:r>
                      <a:endParaRPr lang="en-US" sz="1500" b="0" i="0" u="none" strike="noStrike">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30</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30</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30</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1475897288"/>
                  </a:ext>
                </a:extLst>
              </a:tr>
              <a:tr h="432900">
                <a:tc>
                  <a:txBody>
                    <a:bodyPr/>
                    <a:lstStyle/>
                    <a:p>
                      <a:pPr algn="ctr" fontAlgn="ctr">
                        <a:lnSpc>
                          <a:spcPct val="90000"/>
                        </a:lnSpc>
                      </a:pPr>
                      <a:endParaRPr lang="en-US" sz="1500" b="1" i="0" u="none" strike="noStrike">
                        <a:solidFill>
                          <a:srgbClr val="000000"/>
                        </a:solidFill>
                        <a:effectLst/>
                        <a:latin typeface="Arial Black" panose="020B0604020202020204" pitchFamily="34" charset="0"/>
                        <a:cs typeface="Arial Black" panose="020B0604020202020204" pitchFamily="34" charset="0"/>
                      </a:endParaRPr>
                    </a:p>
                  </a:txBody>
                  <a:tcPr marL="6811" marR="6811" marT="6811" marB="0" anchor="ctr">
                    <a:lnL w="12700" cmpd="sng">
                      <a:noFill/>
                    </a:lnL>
                    <a:lnR w="12700" cmpd="sng">
                      <a:noFill/>
                    </a:lnR>
                    <a:lnT w="12700" cap="flat" cmpd="sng" algn="ctr">
                      <a:noFill/>
                      <a:prstDash val="solid"/>
                      <a:round/>
                      <a:headEnd type="none" w="med" len="med"/>
                      <a:tailEnd type="none" w="med" len="med"/>
                    </a:lnT>
                    <a:lnB w="12700"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90000"/>
                        </a:lnSpc>
                      </a:pPr>
                      <a:endParaRPr lang="en-US" sz="1500" b="1" i="0" u="none" strike="noStrike">
                        <a:solidFill>
                          <a:srgbClr val="263746"/>
                        </a:solidFill>
                        <a:effectLst/>
                        <a:latin typeface="Arial Black" panose="020B0604020202020204" pitchFamily="34" charset="0"/>
                        <a:cs typeface="Arial Black" panose="020B0604020202020204" pitchFamily="34" charset="0"/>
                      </a:endParaRPr>
                    </a:p>
                  </a:txBody>
                  <a:tcPr marL="182880" marR="6811"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lnSpc>
                          <a:spcPct val="90000"/>
                        </a:lnSpc>
                      </a:pP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lnSpc>
                          <a:spcPct val="90000"/>
                        </a:lnSpc>
                      </a:pPr>
                      <a:endParaRPr lang="en-US" sz="1500" b="0" i="0" u="none" strike="noStrike">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lnSpc>
                          <a:spcPct val="90000"/>
                        </a:lnSpc>
                      </a:pP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8833140"/>
                  </a:ext>
                </a:extLst>
              </a:tr>
              <a:tr h="448705">
                <a:tc rowSpan="4">
                  <a:txBody>
                    <a:bodyPr/>
                    <a:lstStyle/>
                    <a:p>
                      <a:pPr algn="ctr" fontAlgn="ctr">
                        <a:lnSpc>
                          <a:spcPct val="90000"/>
                        </a:lnSpc>
                      </a:pPr>
                      <a:r>
                        <a:rPr lang="en-US" sz="1500" b="1" i="0" u="none" strike="noStrike" dirty="0" err="1">
                          <a:solidFill>
                            <a:schemeClr val="bg1"/>
                          </a:solidFill>
                          <a:effectLst/>
                          <a:latin typeface="Arial Black" panose="020B0604020202020204" pitchFamily="34" charset="0"/>
                          <a:cs typeface="Arial Black" panose="020B0604020202020204" pitchFamily="34" charset="0"/>
                        </a:rPr>
                        <a:t>4980H</a:t>
                      </a:r>
                      <a:r>
                        <a:rPr lang="en-US" sz="1500" b="1" i="0" u="none" strike="noStrike" dirty="0">
                          <a:solidFill>
                            <a:schemeClr val="bg1"/>
                          </a:solidFill>
                          <a:effectLst/>
                          <a:latin typeface="Arial Black" panose="020B0604020202020204" pitchFamily="34" charset="0"/>
                          <a:cs typeface="Arial Black" panose="020B0604020202020204" pitchFamily="34" charset="0"/>
                        </a:rPr>
                        <a:t>(b) Penalty</a:t>
                      </a:r>
                    </a:p>
                  </a:txBody>
                  <a:tcPr marL="6811" marR="6811" marT="6811" marB="0" anchor="ctr">
                    <a:lnL w="12700" cap="flat" cmpd="sng" algn="ctr">
                      <a:solidFill>
                        <a:srgbClr val="00AEEF"/>
                      </a:solidFill>
                      <a:prstDash val="solid"/>
                      <a:round/>
                      <a:headEnd type="none" w="med" len="med"/>
                      <a:tailEnd type="none" w="med" len="med"/>
                    </a:lnL>
                    <a:lnR w="12700" cap="flat" cmpd="sng" algn="ctr">
                      <a:solidFill>
                        <a:srgbClr val="00AEEF"/>
                      </a:solidFill>
                      <a:prstDash val="solid"/>
                      <a:round/>
                      <a:headEnd type="none" w="med" len="med"/>
                      <a:tailEnd type="none" w="med" len="med"/>
                    </a:lnR>
                    <a:lnT w="12700" cap="flat" cmpd="sng" algn="ctr">
                      <a:solidFill>
                        <a:srgbClr val="00AEEF"/>
                      </a:solidFill>
                      <a:prstDash val="solid"/>
                      <a:round/>
                      <a:headEnd type="none" w="med" len="med"/>
                      <a:tailEnd type="none" w="med" len="med"/>
                    </a:lnT>
                    <a:lnB w="12700" cap="flat" cmpd="sng" algn="ctr">
                      <a:solidFill>
                        <a:srgbClr val="00AEEF"/>
                      </a:solidFill>
                      <a:prstDash val="solid"/>
                      <a:round/>
                      <a:headEnd type="none" w="med" len="med"/>
                      <a:tailEnd type="none" w="med" len="med"/>
                    </a:lnB>
                    <a:lnTlToBr w="12700" cmpd="sng">
                      <a:noFill/>
                      <a:prstDash val="solid"/>
                    </a:lnTlToBr>
                    <a:lnBlToTr w="12700" cmpd="sng">
                      <a:noFill/>
                      <a:prstDash val="solid"/>
                    </a:lnBlToTr>
                    <a:solidFill>
                      <a:srgbClr val="00AEEF"/>
                    </a:solidFill>
                  </a:tcPr>
                </a:tc>
                <a:tc>
                  <a:txBody>
                    <a:bodyPr/>
                    <a:lstStyle/>
                    <a:p>
                      <a:pPr algn="l" fontAlgn="b">
                        <a:lnSpc>
                          <a:spcPct val="90000"/>
                        </a:lnSpc>
                      </a:pPr>
                      <a:r>
                        <a:rPr lang="en-US" sz="1500" b="1" i="0" u="none" strike="noStrike">
                          <a:solidFill>
                            <a:srgbClr val="263746"/>
                          </a:solidFill>
                          <a:effectLst/>
                          <a:latin typeface="Arial Black" panose="020B0604020202020204" pitchFamily="34" charset="0"/>
                          <a:cs typeface="Arial Black" panose="020B0604020202020204" pitchFamily="34" charset="0"/>
                        </a:rPr>
                        <a:t>Annual Amount</a:t>
                      </a:r>
                    </a:p>
                  </a:txBody>
                  <a:tcPr marL="182880" marR="6811" marT="6811" marB="0" anchor="ctr">
                    <a:lnL w="12700" cap="flat" cmpd="sng" algn="ctr">
                      <a:solidFill>
                        <a:srgbClr val="00AEE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$3,860.00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$4,060.00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$4,120.00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u="none" strike="noStrike" dirty="0">
                          <a:solidFill>
                            <a:srgbClr val="263746"/>
                          </a:solidFill>
                          <a:effectLst/>
                          <a:latin typeface="Arial" panose="020B0604020202020204" pitchFamily="34" charset="0"/>
                          <a:cs typeface="Arial" panose="020B0604020202020204" pitchFamily="34" charset="0"/>
                        </a:rPr>
                        <a:t> $4,320.00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 $4,460.00 </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endParaRPr lang="en-US" sz="1500" b="1" i="0" u="none" strike="noStrike" dirty="0">
                        <a:solidFill>
                          <a:srgbClr val="AC1534"/>
                        </a:solidFill>
                        <a:effectLst/>
                        <a:latin typeface="Arial" panose="020B0604020202020204" pitchFamily="34" charset="0"/>
                        <a:cs typeface="Arial" panose="020B0604020202020204" pitchFamily="34" charset="0"/>
                      </a:endParaRPr>
                    </a:p>
                    <a:p>
                      <a:pPr algn="r" fontAlgn="b"/>
                      <a:r>
                        <a:rPr lang="en-US" sz="1500" b="1" i="0" u="none" strike="noStrike" dirty="0">
                          <a:solidFill>
                            <a:srgbClr val="AC1534"/>
                          </a:solidFill>
                          <a:effectLst/>
                          <a:latin typeface="Arial" panose="020B0604020202020204" pitchFamily="34" charset="0"/>
                          <a:cs typeface="Arial" panose="020B0604020202020204" pitchFamily="34" charset="0"/>
                        </a:rPr>
                        <a:t>$4350</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3199951938"/>
                  </a:ext>
                </a:extLst>
              </a:tr>
              <a:tr h="432900">
                <a:tc vMerge="1">
                  <a:txBody>
                    <a:bodyPr/>
                    <a:lstStyle/>
                    <a:p>
                      <a:endParaRPr lang="en-US"/>
                    </a:p>
                  </a:txBody>
                  <a:tcPr/>
                </a:tc>
                <a:tc>
                  <a:txBody>
                    <a:bodyPr/>
                    <a:lstStyle/>
                    <a:p>
                      <a:pPr algn="l" fontAlgn="b">
                        <a:lnSpc>
                          <a:spcPct val="90000"/>
                        </a:lnSpc>
                      </a:pPr>
                      <a:r>
                        <a:rPr lang="en-US" sz="1500" b="1" i="0" u="none" strike="noStrike">
                          <a:solidFill>
                            <a:srgbClr val="263746"/>
                          </a:solidFill>
                          <a:effectLst/>
                          <a:latin typeface="Arial Black" panose="020B0604020202020204" pitchFamily="34" charset="0"/>
                          <a:cs typeface="Arial Black" panose="020B0604020202020204" pitchFamily="34" charset="0"/>
                        </a:rPr>
                        <a:t>Monthly Amount</a:t>
                      </a:r>
                    </a:p>
                  </a:txBody>
                  <a:tcPr marL="182880" marR="6811" marT="6811" marB="0" anchor="ctr">
                    <a:lnL w="12700" cap="flat" cmpd="sng" algn="ctr">
                      <a:solidFill>
                        <a:srgbClr val="00AEE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$321.67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$338.33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$343.33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u="none" strike="noStrike" dirty="0">
                          <a:solidFill>
                            <a:srgbClr val="263746"/>
                          </a:solidFill>
                          <a:effectLst/>
                          <a:latin typeface="Arial" panose="020B0604020202020204" pitchFamily="34" charset="0"/>
                          <a:cs typeface="Arial" panose="020B0604020202020204" pitchFamily="34" charset="0"/>
                        </a:rPr>
                        <a:t> $360.00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 $371.67</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i="0" u="none" strike="noStrike" dirty="0">
                          <a:solidFill>
                            <a:srgbClr val="AC1534"/>
                          </a:solidFill>
                          <a:effectLst/>
                          <a:latin typeface="Arial" panose="020B0604020202020204" pitchFamily="34" charset="0"/>
                          <a:cs typeface="Arial" panose="020B0604020202020204" pitchFamily="34" charset="0"/>
                        </a:rPr>
                        <a:t>$362.50</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1180402"/>
                  </a:ext>
                </a:extLst>
              </a:tr>
              <a:tr h="432900">
                <a:tc vMerge="1">
                  <a:txBody>
                    <a:bodyPr/>
                    <a:lstStyle/>
                    <a:p>
                      <a:endParaRPr lang="en-US"/>
                    </a:p>
                  </a:txBody>
                  <a:tcPr/>
                </a:tc>
                <a:tc>
                  <a:txBody>
                    <a:bodyPr/>
                    <a:lstStyle/>
                    <a:p>
                      <a:pPr algn="l" fontAlgn="b">
                        <a:lnSpc>
                          <a:spcPct val="90000"/>
                        </a:lnSpc>
                      </a:pPr>
                      <a:r>
                        <a:rPr lang="en-US" sz="1500" b="1" i="0" u="none" strike="noStrike" dirty="0">
                          <a:solidFill>
                            <a:srgbClr val="263746"/>
                          </a:solidFill>
                          <a:effectLst/>
                          <a:latin typeface="Arial Black" panose="020B0604020202020204" pitchFamily="34" charset="0"/>
                          <a:cs typeface="Arial Black" panose="020B0604020202020204" pitchFamily="34" charset="0"/>
                        </a:rPr>
                        <a:t>Affordability </a:t>
                      </a:r>
                      <a:br>
                        <a:rPr lang="en-US" sz="1500" b="1" i="0" u="none" strike="noStrike" dirty="0">
                          <a:solidFill>
                            <a:srgbClr val="263746"/>
                          </a:solidFill>
                          <a:effectLst/>
                          <a:latin typeface="Arial Black" panose="020B0604020202020204" pitchFamily="34" charset="0"/>
                          <a:cs typeface="Arial Black" panose="020B0604020202020204" pitchFamily="34" charset="0"/>
                        </a:rPr>
                      </a:br>
                      <a:r>
                        <a:rPr lang="en-US" sz="1500" b="1" i="0" u="none" strike="noStrike" dirty="0">
                          <a:solidFill>
                            <a:srgbClr val="263746"/>
                          </a:solidFill>
                          <a:effectLst/>
                          <a:latin typeface="Arial Black" panose="020B0604020202020204" pitchFamily="34" charset="0"/>
                          <a:cs typeface="Arial Black" panose="020B0604020202020204" pitchFamily="34" charset="0"/>
                        </a:rPr>
                        <a:t>Safe Harbor %</a:t>
                      </a:r>
                    </a:p>
                  </a:txBody>
                  <a:tcPr marL="182880" marR="6811" marT="6811" marB="0" anchor="ctr">
                    <a:lnL w="12700" cap="flat" cmpd="sng" algn="ctr">
                      <a:solidFill>
                        <a:srgbClr val="00AEE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9.78%</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9.83%</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9.61%</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u="none" strike="noStrike" dirty="0">
                          <a:solidFill>
                            <a:srgbClr val="263746"/>
                          </a:solidFill>
                          <a:effectLst/>
                          <a:latin typeface="Arial" panose="020B0604020202020204" pitchFamily="34" charset="0"/>
                          <a:cs typeface="Arial" panose="020B0604020202020204" pitchFamily="34" charset="0"/>
                        </a:rPr>
                        <a:t>9.12%</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u="none" strike="noStrike" dirty="0">
                          <a:solidFill>
                            <a:srgbClr val="0678D5"/>
                          </a:solidFill>
                          <a:effectLst/>
                          <a:latin typeface="Arial" panose="020B0604020202020204" pitchFamily="34" charset="0"/>
                          <a:cs typeface="Arial" panose="020B0604020202020204" pitchFamily="34" charset="0"/>
                        </a:rPr>
                        <a:t>8.39%</a:t>
                      </a:r>
                      <a:endParaRPr lang="en-US" sz="1500" b="1" i="0" u="none" strike="noStrike" dirty="0">
                        <a:solidFill>
                          <a:srgbClr val="0678D5"/>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r" fontAlgn="b"/>
                      <a:r>
                        <a:rPr lang="en-US" sz="1500" b="1" i="0" u="none" strike="noStrike" dirty="0">
                          <a:solidFill>
                            <a:srgbClr val="0678D5"/>
                          </a:solidFill>
                          <a:effectLst/>
                          <a:latin typeface="Arial" panose="020B0604020202020204" pitchFamily="34" charset="0"/>
                          <a:cs typeface="Arial" panose="020B0604020202020204" pitchFamily="34" charset="0"/>
                        </a:rPr>
                        <a:t>TBD</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extLst>
                  <a:ext uri="{0D108BD9-81ED-4DB2-BD59-A6C34878D82A}">
                    <a16:rowId xmlns:a16="http://schemas.microsoft.com/office/drawing/2014/main" val="4282621876"/>
                  </a:ext>
                </a:extLst>
              </a:tr>
              <a:tr h="802399">
                <a:tc vMerge="1">
                  <a:txBody>
                    <a:bodyPr/>
                    <a:lstStyle/>
                    <a:p>
                      <a:endParaRPr lang="en-US"/>
                    </a:p>
                  </a:txBody>
                  <a:tcPr/>
                </a:tc>
                <a:tc>
                  <a:txBody>
                    <a:bodyPr/>
                    <a:lstStyle/>
                    <a:p>
                      <a:pPr algn="l" fontAlgn="b">
                        <a:lnSpc>
                          <a:spcPct val="90000"/>
                        </a:lnSpc>
                      </a:pPr>
                      <a:r>
                        <a:rPr lang="en-US" sz="1500" b="1" i="0" u="none" strike="noStrike" dirty="0">
                          <a:solidFill>
                            <a:srgbClr val="263746"/>
                          </a:solidFill>
                          <a:effectLst/>
                          <a:latin typeface="Arial Black" panose="020B0604020202020204" pitchFamily="34" charset="0"/>
                          <a:cs typeface="Arial Black" panose="020B0604020202020204" pitchFamily="34" charset="0"/>
                        </a:rPr>
                        <a:t>FPL Annual Amount</a:t>
                      </a:r>
                      <a:br>
                        <a:rPr lang="en-US" sz="1500" b="1" i="0" u="none" strike="noStrike" dirty="0">
                          <a:solidFill>
                            <a:srgbClr val="263746"/>
                          </a:solidFill>
                          <a:effectLst/>
                          <a:latin typeface="Arial Black" panose="020B0604020202020204" pitchFamily="34" charset="0"/>
                          <a:cs typeface="Arial Black" panose="020B0604020202020204" pitchFamily="34" charset="0"/>
                        </a:rPr>
                      </a:br>
                      <a:r>
                        <a:rPr lang="en-US" sz="1500" b="0" i="1" u="none" strike="noStrike" dirty="0">
                          <a:solidFill>
                            <a:schemeClr val="bg1">
                              <a:lumMod val="50000"/>
                            </a:schemeClr>
                          </a:solidFill>
                          <a:effectLst/>
                          <a:latin typeface="Arial" panose="020B0604020202020204" pitchFamily="34" charset="0"/>
                          <a:cs typeface="Arial" panose="020B0604020202020204" pitchFamily="34" charset="0"/>
                        </a:rPr>
                        <a:t>(individual)</a:t>
                      </a:r>
                    </a:p>
                  </a:txBody>
                  <a:tcPr marL="182880" marR="6811" marT="6811" marB="0" anchor="ctr">
                    <a:lnL w="12700" cap="flat" cmpd="sng" algn="ctr">
                      <a:solidFill>
                        <a:srgbClr val="00AEEF"/>
                      </a:solidFill>
                      <a:prstDash val="solid"/>
                      <a:round/>
                      <a:headEnd type="none" w="med" len="med"/>
                      <a:tailEnd type="none" w="med" len="med"/>
                    </a:lnL>
                    <a:lnR w="12700" cmpd="sng">
                      <a:noFill/>
                    </a:lnR>
                    <a:lnT w="12700" cmpd="sng">
                      <a:noFill/>
                    </a:lnT>
                    <a:lnB w="12700"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$12,760.00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 $12,880.00 </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lnSpc>
                          <a:spcPct val="90000"/>
                        </a:lnSpc>
                      </a:pPr>
                      <a:endParaRPr lang="en-US" sz="1500" u="none" strike="noStrike" kern="1200" dirty="0">
                        <a:solidFill>
                          <a:srgbClr val="263746"/>
                        </a:solidFill>
                        <a:effectLst/>
                        <a:latin typeface="Arial" panose="020B0604020202020204" pitchFamily="34" charset="0"/>
                        <a:ea typeface="+mn-ea"/>
                        <a:cs typeface="Arial" panose="020B0604020202020204" pitchFamily="34" charset="0"/>
                      </a:endParaRPr>
                    </a:p>
                    <a:p>
                      <a:pPr marL="0" algn="r" defTabSz="914400" rtl="0" eaLnBrk="1" fontAlgn="b" latinLnBrk="0" hangingPunct="1">
                        <a:lnSpc>
                          <a:spcPct val="90000"/>
                        </a:lnSpc>
                      </a:pPr>
                      <a:r>
                        <a:rPr lang="en-US" sz="1500" u="none" strike="noStrike" kern="1200" dirty="0">
                          <a:solidFill>
                            <a:srgbClr val="263746"/>
                          </a:solidFill>
                          <a:effectLst/>
                          <a:latin typeface="Arial" panose="020B0604020202020204" pitchFamily="34" charset="0"/>
                          <a:ea typeface="+mn-ea"/>
                          <a:cs typeface="Arial" panose="020B0604020202020204" pitchFamily="34" charset="0"/>
                        </a:rPr>
                        <a:t>$13,590.00 </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90000"/>
                        </a:lnSpc>
                        <a:spcBef>
                          <a:spcPts val="0"/>
                        </a:spcBef>
                        <a:spcAft>
                          <a:spcPts val="0"/>
                        </a:spcAft>
                        <a:buClrTx/>
                        <a:buSzTx/>
                        <a:buFontTx/>
                        <a:buNone/>
                        <a:tabLst/>
                        <a:defRPr/>
                      </a:pPr>
                      <a:r>
                        <a:rPr lang="en-US" sz="1500" u="none" strike="noStrike" kern="1200" dirty="0">
                          <a:solidFill>
                            <a:srgbClr val="263746"/>
                          </a:solidFill>
                          <a:effectLst/>
                          <a:latin typeface="Arial" panose="020B0604020202020204" pitchFamily="34" charset="0"/>
                          <a:ea typeface="+mn-ea"/>
                          <a:cs typeface="Arial" panose="020B0604020202020204" pitchFamily="34" charset="0"/>
                        </a:rPr>
                        <a:t> </a:t>
                      </a:r>
                    </a:p>
                    <a:p>
                      <a:pPr marL="0" marR="0" lvl="0" indent="0" algn="r" defTabSz="914400" rtl="0" eaLnBrk="1" fontAlgn="b" latinLnBrk="0" hangingPunct="1">
                        <a:lnSpc>
                          <a:spcPct val="90000"/>
                        </a:lnSpc>
                        <a:spcBef>
                          <a:spcPts val="0"/>
                        </a:spcBef>
                        <a:spcAft>
                          <a:spcPts val="0"/>
                        </a:spcAft>
                        <a:buClrTx/>
                        <a:buSzTx/>
                        <a:buFontTx/>
                        <a:buNone/>
                        <a:tabLst/>
                        <a:defRPr/>
                      </a:pPr>
                      <a:r>
                        <a:rPr lang="en-US" sz="1500" u="none" strike="noStrike" kern="1200" dirty="0">
                          <a:solidFill>
                            <a:srgbClr val="263746"/>
                          </a:solidFill>
                          <a:effectLst/>
                          <a:latin typeface="Arial" panose="020B0604020202020204" pitchFamily="34" charset="0"/>
                          <a:ea typeface="+mn-ea"/>
                          <a:cs typeface="Arial" panose="020B0604020202020204" pitchFamily="34" charset="0"/>
                        </a:rPr>
                        <a:t>$14,580.00 </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i="0" u="none" strike="noStrike" dirty="0">
                          <a:solidFill>
                            <a:srgbClr val="0678D5"/>
                          </a:solidFill>
                          <a:effectLst/>
                          <a:latin typeface="Arial" panose="020B0604020202020204" pitchFamily="34" charset="0"/>
                          <a:cs typeface="Arial" panose="020B0604020202020204" pitchFamily="34" charset="0"/>
                        </a:rPr>
                        <a:t>$15,060</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500" b="1" i="0" u="none" strike="noStrike" dirty="0">
                          <a:solidFill>
                            <a:srgbClr val="0678D5"/>
                          </a:solidFill>
                          <a:effectLst/>
                          <a:latin typeface="Arial" panose="020B0604020202020204" pitchFamily="34" charset="0"/>
                          <a:cs typeface="Arial" panose="020B0604020202020204" pitchFamily="34" charset="0"/>
                        </a:rPr>
                        <a:t>TBD</a:t>
                      </a:r>
                    </a:p>
                  </a:txBody>
                  <a:tcPr marL="9144" marR="36576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2904750"/>
                  </a:ext>
                </a:extLst>
              </a:tr>
              <a:tr h="489833">
                <a:tc>
                  <a:txBody>
                    <a:bodyPr/>
                    <a:lstStyle/>
                    <a:p>
                      <a:pPr algn="ctr" fontAlgn="ctr">
                        <a:lnSpc>
                          <a:spcPct val="90000"/>
                        </a:lnSpc>
                      </a:pPr>
                      <a:endParaRPr lang="en-US" sz="1500" b="1" i="0" u="none" strike="noStrike">
                        <a:solidFill>
                          <a:srgbClr val="000000"/>
                        </a:solidFill>
                        <a:effectLst/>
                        <a:latin typeface="Calibri" panose="020F0502020204030204" pitchFamily="34" charset="0"/>
                      </a:endParaRPr>
                    </a:p>
                  </a:txBody>
                  <a:tcPr marL="6811" marR="6811" marT="6811" marB="0" anchor="ctr">
                    <a:lnL w="12700" cmpd="sng">
                      <a:noFill/>
                    </a:lnL>
                    <a:lnR w="12700" cmpd="sng">
                      <a:noFill/>
                    </a:lnR>
                    <a:lnT w="12700" cap="flat" cmpd="sng" algn="ctr">
                      <a:solidFill>
                        <a:srgbClr val="00AEE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lnSpc>
                          <a:spcPct val="90000"/>
                        </a:lnSpc>
                      </a:pPr>
                      <a:endParaRPr lang="en-US" sz="1500" b="1" i="0" u="none" strike="noStrike" dirty="0">
                        <a:solidFill>
                          <a:srgbClr val="000000"/>
                        </a:solidFill>
                        <a:effectLst/>
                        <a:latin typeface="Calibri" panose="020F0502020204030204" pitchFamily="34" charset="0"/>
                      </a:endParaRPr>
                    </a:p>
                  </a:txBody>
                  <a:tcPr marL="6811" marR="6811" marT="6811" marB="0" anchor="ctr">
                    <a:lnL w="12700" cmpd="sng">
                      <a:noFill/>
                    </a:lnL>
                    <a:lnR w="12700" cmpd="sng">
                      <a:noFill/>
                    </a:lnR>
                    <a:lnT w="12700" cap="flat" cmpd="sng" algn="ctr">
                      <a:solidFill>
                        <a:srgbClr val="E3E3E3"/>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lnSpc>
                          <a:spcPct val="90000"/>
                        </a:lnSpc>
                      </a:pPr>
                      <a:r>
                        <a:rPr lang="en-US" sz="1500" u="none" strike="noStrike" dirty="0">
                          <a:solidFill>
                            <a:srgbClr val="263746"/>
                          </a:solidFill>
                          <a:effectLst/>
                          <a:latin typeface="Arial" panose="020B0604020202020204" pitchFamily="34" charset="0"/>
                          <a:cs typeface="Arial" panose="020B0604020202020204" pitchFamily="34" charset="0"/>
                        </a:rPr>
                        <a:t>Current Enforcement</a:t>
                      </a:r>
                      <a:endParaRPr lang="en-US" sz="1500" b="0" i="0" u="none" strike="noStrike" dirty="0">
                        <a:solidFill>
                          <a:srgbClr val="263746"/>
                        </a:solidFill>
                        <a:effectLst/>
                        <a:latin typeface="Arial" panose="020B0604020202020204" pitchFamily="34" charset="0"/>
                        <a:cs typeface="Arial" panose="020B0604020202020204" pitchFamily="34" charset="0"/>
                      </a:endParaRPr>
                    </a:p>
                  </a:txBody>
                  <a:tcPr marR="0"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ctr" fontAlgn="b">
                        <a:lnSpc>
                          <a:spcPct val="90000"/>
                        </a:lnSpc>
                      </a:pPr>
                      <a:r>
                        <a:rPr lang="en-US" sz="1800" b="1" i="0" u="none" strike="noStrike" dirty="0">
                          <a:solidFill>
                            <a:srgbClr val="263746"/>
                          </a:solidFill>
                          <a:effectLst/>
                          <a:latin typeface="Arial Black" panose="020B0604020202020204" pitchFamily="34" charset="0"/>
                          <a:cs typeface="Arial Black" panose="020B0604020202020204" pitchFamily="34" charset="0"/>
                        </a:rPr>
                        <a:t>2021</a:t>
                      </a:r>
                    </a:p>
                  </a:txBody>
                  <a:tcPr marL="6811" marR="6811"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ctr" fontAlgn="b">
                        <a:lnSpc>
                          <a:spcPct val="90000"/>
                        </a:lnSpc>
                      </a:pPr>
                      <a:r>
                        <a:rPr lang="en-US" sz="1800" b="1" i="0" u="none" strike="noStrike" dirty="0">
                          <a:solidFill>
                            <a:srgbClr val="263746"/>
                          </a:solidFill>
                          <a:effectLst/>
                          <a:latin typeface="Arial Black" panose="020B0604020202020204" pitchFamily="34" charset="0"/>
                          <a:cs typeface="Arial Black" panose="020B0604020202020204" pitchFamily="34" charset="0"/>
                        </a:rPr>
                        <a:t>2022</a:t>
                      </a:r>
                    </a:p>
                  </a:txBody>
                  <a:tcPr marL="6811" marR="6811" marT="6811"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3E3E3"/>
                    </a:solidFill>
                  </a:tcPr>
                </a:tc>
                <a:tc>
                  <a:txBody>
                    <a:bodyPr/>
                    <a:lstStyle/>
                    <a:p>
                      <a:pPr algn="ctr" fontAlgn="b">
                        <a:lnSpc>
                          <a:spcPct val="90000"/>
                        </a:lnSpc>
                      </a:pPr>
                      <a:r>
                        <a:rPr lang="en-US" sz="1800" b="1" i="0" u="none" strike="noStrike" dirty="0">
                          <a:solidFill>
                            <a:srgbClr val="263746"/>
                          </a:solidFill>
                          <a:effectLst/>
                          <a:latin typeface="Arial Black" panose="020B0604020202020204" pitchFamily="34" charset="0"/>
                          <a:cs typeface="Arial Black" panose="020B0604020202020204" pitchFamily="34" charset="0"/>
                        </a:rPr>
                        <a:t>2023</a:t>
                      </a:r>
                    </a:p>
                  </a:txBody>
                  <a:tcPr marL="6811" marR="6811" marT="6811" marB="0" anchor="ctr">
                    <a:lnL>
                      <a:noFill/>
                    </a:lnL>
                    <a:lnT>
                      <a:noFill/>
                    </a:lnT>
                    <a:solidFill>
                      <a:srgbClr val="E3E3E3"/>
                    </a:solidFill>
                  </a:tcPr>
                </a:tc>
                <a:tc>
                  <a:txBody>
                    <a:bodyPr/>
                    <a:lstStyle/>
                    <a:p>
                      <a:pPr algn="ctr" fontAlgn="b"/>
                      <a:r>
                        <a:rPr lang="en-US" sz="1800" b="1" i="0" u="none" strike="noStrike" dirty="0">
                          <a:solidFill>
                            <a:srgbClr val="263746"/>
                          </a:solidFill>
                          <a:effectLst/>
                          <a:latin typeface="Arial Black" panose="020B0604020202020204" pitchFamily="34" charset="0"/>
                          <a:cs typeface="Arial Black" panose="020B0604020202020204" pitchFamily="34" charset="0"/>
                        </a:rPr>
                        <a:t>2024</a:t>
                      </a:r>
                    </a:p>
                  </a:txBody>
                  <a:tcPr marL="6811" marR="6811" marT="6811" marB="0" anchor="ctr">
                    <a:lnT>
                      <a:noFill/>
                    </a:lnT>
                    <a:solidFill>
                      <a:srgbClr val="E3E3E3"/>
                    </a:solidFill>
                  </a:tcPr>
                </a:tc>
                <a:tc>
                  <a:txBody>
                    <a:bodyPr/>
                    <a:lstStyle/>
                    <a:p>
                      <a:pPr marL="0" algn="l" defTabSz="914400" rtl="0" eaLnBrk="1" fontAlgn="b" latinLnBrk="0" hangingPunct="1"/>
                      <a:r>
                        <a:rPr lang="en-US" sz="1800" b="1" i="0" u="none" strike="noStrike" kern="1200" dirty="0">
                          <a:solidFill>
                            <a:srgbClr val="263746"/>
                          </a:solidFill>
                          <a:effectLst/>
                          <a:latin typeface="Arial Black" panose="020B0604020202020204" pitchFamily="34" charset="0"/>
                          <a:ea typeface="+mn-ea"/>
                        </a:rPr>
                        <a:t>   2025</a:t>
                      </a:r>
                    </a:p>
                  </a:txBody>
                  <a:tcPr marL="6811" marR="6811" marT="6811" marB="0" anchor="ctr">
                    <a:lnT>
                      <a:noFill/>
                    </a:lnT>
                    <a:solidFill>
                      <a:srgbClr val="E3E3E3"/>
                    </a:solidFill>
                  </a:tcPr>
                </a:tc>
                <a:extLst>
                  <a:ext uri="{0D108BD9-81ED-4DB2-BD59-A6C34878D82A}">
                    <a16:rowId xmlns:a16="http://schemas.microsoft.com/office/drawing/2014/main" val="2362070323"/>
                  </a:ext>
                </a:extLst>
              </a:tr>
            </a:tbl>
          </a:graphicData>
        </a:graphic>
      </p:graphicFrame>
      <p:sp>
        <p:nvSpPr>
          <p:cNvPr id="5" name="Right Arrow 4">
            <a:extLst>
              <a:ext uri="{FF2B5EF4-FFF2-40B4-BE49-F238E27FC236}">
                <a16:creationId xmlns:a16="http://schemas.microsoft.com/office/drawing/2014/main" id="{D0A2F51E-FE28-CA79-1892-2375626AC403}"/>
              </a:ext>
            </a:extLst>
          </p:cNvPr>
          <p:cNvSpPr/>
          <p:nvPr/>
        </p:nvSpPr>
        <p:spPr>
          <a:xfrm>
            <a:off x="5914404" y="6487220"/>
            <a:ext cx="5034012" cy="316546"/>
          </a:xfrm>
          <a:prstGeom prst="rightArrow">
            <a:avLst>
              <a:gd name="adj1" fmla="val 50000"/>
              <a:gd name="adj2" fmla="val 29806"/>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67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69397-B080-BB5A-AF21-5E5DB75F4B3B}"/>
              </a:ext>
            </a:extLst>
          </p:cNvPr>
          <p:cNvSpPr>
            <a:spLocks noGrp="1"/>
          </p:cNvSpPr>
          <p:nvPr>
            <p:ph type="body" sz="quarter" idx="12"/>
          </p:nvPr>
        </p:nvSpPr>
        <p:spPr>
          <a:xfrm>
            <a:off x="700156" y="3206262"/>
            <a:ext cx="5395844" cy="1262063"/>
          </a:xfrm>
        </p:spPr>
        <p:txBody>
          <a:bodyPr/>
          <a:lstStyle/>
          <a:p>
            <a:r>
              <a:rPr lang="en-US" sz="3600" b="0" dirty="0"/>
              <a:t>Medicare Updates </a:t>
            </a:r>
            <a:br>
              <a:rPr lang="en-US" sz="3600" b="0" dirty="0"/>
            </a:br>
            <a:r>
              <a:rPr lang="en-US" sz="3600" b="0" dirty="0"/>
              <a:t>and Reminders</a:t>
            </a:r>
          </a:p>
        </p:txBody>
      </p:sp>
      <p:sp>
        <p:nvSpPr>
          <p:cNvPr id="3" name="Text Placeholder 2">
            <a:extLst>
              <a:ext uri="{FF2B5EF4-FFF2-40B4-BE49-F238E27FC236}">
                <a16:creationId xmlns:a16="http://schemas.microsoft.com/office/drawing/2014/main" id="{DDC7FD30-51F7-7EF3-A05C-FE6FC59FE659}"/>
              </a:ext>
            </a:extLst>
          </p:cNvPr>
          <p:cNvSpPr>
            <a:spLocks noGrp="1"/>
          </p:cNvSpPr>
          <p:nvPr>
            <p:ph type="body" sz="quarter" idx="14"/>
          </p:nvPr>
        </p:nvSpPr>
        <p:spPr>
          <a:xfrm>
            <a:off x="700156" y="1779824"/>
            <a:ext cx="866316" cy="1262063"/>
          </a:xfrm>
        </p:spPr>
        <p:txBody>
          <a:bodyPr/>
          <a:lstStyle/>
          <a:p>
            <a:r>
              <a:rPr lang="en-US" dirty="0">
                <a:latin typeface="Arial Black" panose="020B0604020202020204" pitchFamily="34" charset="0"/>
                <a:cs typeface="Arial Black" panose="020B0604020202020204" pitchFamily="34" charset="0"/>
              </a:rPr>
              <a:t>5</a:t>
            </a:r>
          </a:p>
        </p:txBody>
      </p:sp>
    </p:spTree>
    <p:extLst>
      <p:ext uri="{BB962C8B-B14F-4D97-AF65-F5344CB8AC3E}">
        <p14:creationId xmlns:p14="http://schemas.microsoft.com/office/powerpoint/2010/main" val="2853948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B48B-EBD4-126A-B821-6BD706747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20F4F-9EB8-F6A6-71CB-20BC1E63CD35}"/>
              </a:ext>
            </a:extLst>
          </p:cNvPr>
          <p:cNvSpPr>
            <a:spLocks noGrp="1"/>
          </p:cNvSpPr>
          <p:nvPr>
            <p:ph type="title"/>
          </p:nvPr>
        </p:nvSpPr>
        <p:spPr/>
        <p:txBody>
          <a:bodyPr/>
          <a:lstStyle/>
          <a:p>
            <a:r>
              <a:rPr lang="en-US" sz="2800" dirty="0"/>
              <a:t>Medicare Part D Changes Effective in 2025</a:t>
            </a:r>
          </a:p>
        </p:txBody>
      </p:sp>
      <p:sp>
        <p:nvSpPr>
          <p:cNvPr id="5" name="TextBox 4">
            <a:extLst>
              <a:ext uri="{FF2B5EF4-FFF2-40B4-BE49-F238E27FC236}">
                <a16:creationId xmlns:a16="http://schemas.microsoft.com/office/drawing/2014/main" id="{768AE7DE-7B80-E8FA-271B-9B879ADF0876}"/>
              </a:ext>
            </a:extLst>
          </p:cNvPr>
          <p:cNvSpPr txBox="1"/>
          <p:nvPr/>
        </p:nvSpPr>
        <p:spPr>
          <a:xfrm>
            <a:off x="600457" y="1285652"/>
            <a:ext cx="10853356" cy="3356816"/>
          </a:xfrm>
          <a:prstGeom prst="rect">
            <a:avLst/>
          </a:prstGeom>
          <a:noFill/>
        </p:spPr>
        <p:txBody>
          <a:bodyPr wrap="square">
            <a:spAutoFit/>
          </a:bodyPr>
          <a:lstStyle/>
          <a:p>
            <a:pPr marL="347472" lvl="1" indent="-347472">
              <a:lnSpc>
                <a:spcPct val="90000"/>
              </a:lnSpc>
              <a:spcBef>
                <a:spcPts val="1000"/>
              </a:spcBef>
              <a:spcAft>
                <a:spcPts val="1000"/>
              </a:spcAft>
              <a:buClr>
                <a:srgbClr val="0678D5"/>
              </a:buClr>
              <a:buSzPct val="80000"/>
              <a:buFont typeface="Courier New" panose="02070309020205020404" pitchFamily="49" charset="0"/>
              <a:buChar char="o"/>
              <a:defRPr/>
            </a:pPr>
            <a:r>
              <a:rPr lang="en-US" sz="1600" dirty="0">
                <a:solidFill>
                  <a:srgbClr val="263746"/>
                </a:solidFill>
                <a:latin typeface="Arial" panose="020B0604020202020204" pitchFamily="34" charset="0"/>
                <a:cs typeface="Arial" panose="020B0604020202020204" pitchFamily="34" charset="0"/>
              </a:rPr>
              <a:t>The Inflation Reduction Act (IRA) of 2022 provides for significant changes to the Medicare Part D program.</a:t>
            </a:r>
          </a:p>
          <a:p>
            <a:pPr marL="347472" lvl="1" indent="-347472">
              <a:lnSpc>
                <a:spcPct val="90000"/>
              </a:lnSpc>
              <a:spcBef>
                <a:spcPts val="1000"/>
              </a:spcBef>
              <a:spcAft>
                <a:spcPts val="1000"/>
              </a:spcAft>
              <a:buClr>
                <a:srgbClr val="0678D5"/>
              </a:buClr>
              <a:buSzPct val="80000"/>
              <a:buFont typeface="Courier New" panose="02070309020205020404" pitchFamily="49" charset="0"/>
              <a:buChar char="o"/>
              <a:defRPr/>
            </a:pPr>
            <a:r>
              <a:rPr lang="en-US" sz="1600" dirty="0">
                <a:solidFill>
                  <a:srgbClr val="263746"/>
                </a:solidFill>
                <a:latin typeface="Arial" panose="020B0604020202020204" pitchFamily="34" charset="0"/>
                <a:cs typeface="Arial" panose="020B0604020202020204" pitchFamily="34" charset="0"/>
              </a:rPr>
              <a:t>Medicare Part D is the prescription drug component of Medicare. Medicare Part D stops paying for prescription drug expenses once a Medicare participant hits a specific dollar amount in prescription drug expenses </a:t>
            </a:r>
            <a:br>
              <a:rPr lang="en-US" sz="1600" dirty="0">
                <a:solidFill>
                  <a:srgbClr val="263746"/>
                </a:solidFill>
                <a:latin typeface="Arial" panose="020B0604020202020204" pitchFamily="34" charset="0"/>
                <a:cs typeface="Arial" panose="020B0604020202020204" pitchFamily="34" charset="0"/>
              </a:rPr>
            </a:br>
            <a:r>
              <a:rPr lang="en-US" sz="1600" i="1" dirty="0">
                <a:solidFill>
                  <a:schemeClr val="bg1">
                    <a:lumMod val="50000"/>
                  </a:schemeClr>
                </a:solidFill>
                <a:latin typeface="Arial" panose="020B0604020202020204" pitchFamily="34" charset="0"/>
                <a:cs typeface="Arial" panose="020B0604020202020204" pitchFamily="34" charset="0"/>
              </a:rPr>
              <a:t>( a “donut hole”)</a:t>
            </a:r>
            <a:r>
              <a:rPr lang="en-US" sz="1600" dirty="0">
                <a:solidFill>
                  <a:srgbClr val="263746"/>
                </a:solidFill>
                <a:latin typeface="Arial" panose="020B0604020202020204" pitchFamily="34" charset="0"/>
                <a:cs typeface="Arial" panose="020B0604020202020204" pitchFamily="34" charset="0"/>
              </a:rPr>
              <a:t>. The Medicare participant pays a percentage of Rx costs until the hole is met.</a:t>
            </a:r>
          </a:p>
          <a:p>
            <a:pPr marL="347472" lvl="1" indent="-347472">
              <a:lnSpc>
                <a:spcPct val="90000"/>
              </a:lnSpc>
              <a:spcBef>
                <a:spcPts val="1000"/>
              </a:spcBef>
              <a:buClr>
                <a:srgbClr val="0678D5"/>
              </a:buClr>
              <a:buSzPct val="80000"/>
              <a:buFont typeface="Courier New" panose="02070309020205020404" pitchFamily="49" charset="0"/>
              <a:buChar char="o"/>
              <a:defRPr/>
            </a:pPr>
            <a:r>
              <a:rPr lang="en-US" sz="1600" dirty="0">
                <a:solidFill>
                  <a:srgbClr val="263746"/>
                </a:solidFill>
                <a:latin typeface="Arial" panose="020B0604020202020204" pitchFamily="34" charset="0"/>
                <a:cs typeface="Arial" panose="020B0604020202020204" pitchFamily="34" charset="0"/>
              </a:rPr>
              <a:t>The new MOOP (</a:t>
            </a:r>
            <a:r>
              <a:rPr lang="en-US" sz="1600" dirty="0" err="1">
                <a:solidFill>
                  <a:srgbClr val="263746"/>
                </a:solidFill>
                <a:latin typeface="Arial" panose="020B0604020202020204" pitchFamily="34" charset="0"/>
                <a:cs typeface="Arial" panose="020B0604020202020204" pitchFamily="34" charset="0"/>
              </a:rPr>
              <a:t>TrOOP</a:t>
            </a:r>
            <a:r>
              <a:rPr lang="en-US" sz="1600" dirty="0">
                <a:solidFill>
                  <a:srgbClr val="263746"/>
                </a:solidFill>
                <a:latin typeface="Arial" panose="020B0604020202020204" pitchFamily="34" charset="0"/>
                <a:cs typeface="Arial" panose="020B0604020202020204" pitchFamily="34" charset="0"/>
              </a:rPr>
              <a:t>) for Medicare Part D plans will be </a:t>
            </a:r>
            <a:r>
              <a:rPr lang="en-US" sz="1600" b="1" dirty="0">
                <a:solidFill>
                  <a:srgbClr val="0678D5"/>
                </a:solidFill>
                <a:latin typeface="Arial" panose="020B0604020202020204" pitchFamily="34" charset="0"/>
                <a:cs typeface="Arial" panose="020B0604020202020204" pitchFamily="34" charset="0"/>
              </a:rPr>
              <a:t>$2000</a:t>
            </a:r>
            <a:r>
              <a:rPr lang="en-US" sz="1600" dirty="0">
                <a:solidFill>
                  <a:srgbClr val="263746"/>
                </a:solidFill>
                <a:latin typeface="Arial" panose="020B0604020202020204" pitchFamily="34" charset="0"/>
                <a:cs typeface="Arial" panose="020B0604020202020204" pitchFamily="34" charset="0"/>
              </a:rPr>
              <a:t>, which will be indexed for inflation in line with Medicare Part D costs.</a:t>
            </a:r>
          </a:p>
          <a:p>
            <a:pPr marL="694944" marR="0" lvl="1" indent="-342900" algn="l" defTabSz="914400" rtl="0" eaLnBrk="1" fontAlgn="auto" latinLnBrk="0" hangingPunct="1">
              <a:lnSpc>
                <a:spcPct val="100000"/>
              </a:lnSpc>
              <a:spcBef>
                <a:spcPts val="1000"/>
              </a:spcBef>
              <a:spcAft>
                <a:spcPts val="0"/>
              </a:spcAft>
              <a:buClr>
                <a:srgbClr val="0678D5"/>
              </a:buClr>
              <a:buSzTx/>
              <a:buFont typeface="Arial" panose="020B0604020202020204" pitchFamily="34" charset="0"/>
              <a:buChar char="•"/>
              <a:tabLst/>
              <a:defRPr/>
            </a:pPr>
            <a:r>
              <a:rPr lang="en-US" sz="1600" spc="-5" dirty="0">
                <a:solidFill>
                  <a:srgbClr val="263746"/>
                </a:solidFill>
                <a:latin typeface="Arial" panose="020B0604020202020204" pitchFamily="34" charset="0"/>
                <a:cs typeface="Arial" panose="020B0604020202020204" pitchFamily="34" charset="0"/>
              </a:rPr>
              <a:t>MOOP expenses for any Part D plan will be capped at $2000, providing a significantly more generous benefit </a:t>
            </a:r>
            <a:br>
              <a:rPr lang="en-US" sz="1600" spc="-5" dirty="0">
                <a:solidFill>
                  <a:srgbClr val="263746"/>
                </a:solidFill>
                <a:latin typeface="Arial" panose="020B0604020202020204" pitchFamily="34" charset="0"/>
                <a:cs typeface="Arial" panose="020B0604020202020204" pitchFamily="34" charset="0"/>
              </a:rPr>
            </a:br>
            <a:r>
              <a:rPr lang="en-US" sz="1600" spc="-5" dirty="0">
                <a:solidFill>
                  <a:srgbClr val="263746"/>
                </a:solidFill>
                <a:latin typeface="Arial" panose="020B0604020202020204" pitchFamily="34" charset="0"/>
                <a:cs typeface="Arial" panose="020B0604020202020204" pitchFamily="34" charset="0"/>
              </a:rPr>
              <a:t>to Medicare Part D recipients.</a:t>
            </a:r>
          </a:p>
          <a:p>
            <a:pPr marL="694944" marR="0" lvl="1" indent="-342900" algn="l" defTabSz="914400" rtl="0" eaLnBrk="1" fontAlgn="auto" latinLnBrk="0" hangingPunct="1">
              <a:lnSpc>
                <a:spcPct val="100000"/>
              </a:lnSpc>
              <a:spcBef>
                <a:spcPts val="1000"/>
              </a:spcBef>
              <a:spcAft>
                <a:spcPts val="0"/>
              </a:spcAft>
              <a:buClr>
                <a:srgbClr val="0678D5"/>
              </a:buClr>
              <a:buSzTx/>
              <a:buFont typeface="Arial" panose="020B0604020202020204" pitchFamily="34" charset="0"/>
              <a:buChar char="•"/>
              <a:tabLst/>
              <a:defRPr/>
            </a:pPr>
            <a:r>
              <a:rPr lang="en-US" sz="1600" spc="-5" dirty="0">
                <a:solidFill>
                  <a:srgbClr val="263746"/>
                </a:solidFill>
                <a:latin typeface="Arial" panose="020B0604020202020204" pitchFamily="34" charset="0"/>
                <a:cs typeface="Arial" panose="020B0604020202020204" pitchFamily="34" charset="0"/>
              </a:rPr>
              <a:t>Most of the costs will be absorbed by Medicare Part D providers </a:t>
            </a:r>
            <a:r>
              <a:rPr lang="en-US" sz="1600" i="1" spc="-5" dirty="0">
                <a:solidFill>
                  <a:schemeClr val="bg1">
                    <a:lumMod val="50000"/>
                  </a:schemeClr>
                </a:solidFill>
                <a:latin typeface="Arial" panose="020B0604020202020204" pitchFamily="34" charset="0"/>
                <a:cs typeface="Arial" panose="020B0604020202020204" pitchFamily="34" charset="0"/>
              </a:rPr>
              <a:t>(carriers and others)</a:t>
            </a:r>
          </a:p>
          <a:p>
            <a:pPr marL="347472" marR="0" lvl="1" indent="-347472" fontAlgn="auto">
              <a:lnSpc>
                <a:spcPct val="90000"/>
              </a:lnSpc>
              <a:spcBef>
                <a:spcPts val="1600"/>
              </a:spcBef>
              <a:spcAft>
                <a:spcPts val="1000"/>
              </a:spcAft>
              <a:buClr>
                <a:srgbClr val="0678D5"/>
              </a:buClr>
              <a:buSzPct val="80000"/>
              <a:buFont typeface="Courier New" panose="02070309020205020404" pitchFamily="49" charset="0"/>
              <a:buChar char="o"/>
              <a:tabLst/>
              <a:defRPr/>
            </a:pPr>
            <a:r>
              <a:rPr lang="en-US" sz="1600" dirty="0">
                <a:solidFill>
                  <a:srgbClr val="263746"/>
                </a:solidFill>
                <a:latin typeface="Arial" panose="020B0604020202020204" pitchFamily="34" charset="0"/>
                <a:cs typeface="Arial" panose="020B0604020202020204" pitchFamily="34" charset="0"/>
              </a:rPr>
              <a:t>In 2025, the 5% coinsurance of catastrophic coverage and 25% share of the coverage gap will no longer apply.</a:t>
            </a:r>
          </a:p>
        </p:txBody>
      </p:sp>
    </p:spTree>
    <p:extLst>
      <p:ext uri="{BB962C8B-B14F-4D97-AF65-F5344CB8AC3E}">
        <p14:creationId xmlns:p14="http://schemas.microsoft.com/office/powerpoint/2010/main" val="2366725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91520-DF94-DE97-040E-CBBBC13A4121}"/>
            </a:ext>
          </a:extLst>
        </p:cNvPr>
        <p:cNvGrpSpPr/>
        <p:nvPr/>
      </p:nvGrpSpPr>
      <p:grpSpPr>
        <a:xfrm>
          <a:off x="0" y="0"/>
          <a:ext cx="0" cy="0"/>
          <a:chOff x="0" y="0"/>
          <a:chExt cx="0" cy="0"/>
        </a:xfrm>
      </p:grpSpPr>
      <p:sp>
        <p:nvSpPr>
          <p:cNvPr id="89" name="Rectangle 88">
            <a:extLst>
              <a:ext uri="{FF2B5EF4-FFF2-40B4-BE49-F238E27FC236}">
                <a16:creationId xmlns:a16="http://schemas.microsoft.com/office/drawing/2014/main" id="{0D12E043-73A1-6696-36B3-2ECB521044AF}"/>
              </a:ext>
            </a:extLst>
          </p:cNvPr>
          <p:cNvSpPr/>
          <p:nvPr/>
        </p:nvSpPr>
        <p:spPr>
          <a:xfrm>
            <a:off x="5952958" y="5210285"/>
            <a:ext cx="1063083" cy="550024"/>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75%</a:t>
            </a:r>
          </a:p>
        </p:txBody>
      </p:sp>
      <p:sp>
        <p:nvSpPr>
          <p:cNvPr id="90" name="Rectangle 89">
            <a:extLst>
              <a:ext uri="{FF2B5EF4-FFF2-40B4-BE49-F238E27FC236}">
                <a16:creationId xmlns:a16="http://schemas.microsoft.com/office/drawing/2014/main" id="{5F98699A-D62D-580D-D775-00CA45CAA91F}"/>
              </a:ext>
            </a:extLst>
          </p:cNvPr>
          <p:cNvSpPr/>
          <p:nvPr/>
        </p:nvSpPr>
        <p:spPr>
          <a:xfrm>
            <a:off x="5952955" y="5759434"/>
            <a:ext cx="1063083" cy="27163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91" name="Rectangle 90">
            <a:extLst>
              <a:ext uri="{FF2B5EF4-FFF2-40B4-BE49-F238E27FC236}">
                <a16:creationId xmlns:a16="http://schemas.microsoft.com/office/drawing/2014/main" id="{73E1B20C-F744-54CE-3C4B-AD68EED2AB53}"/>
              </a:ext>
            </a:extLst>
          </p:cNvPr>
          <p:cNvSpPr/>
          <p:nvPr/>
        </p:nvSpPr>
        <p:spPr>
          <a:xfrm>
            <a:off x="5952954" y="6019897"/>
            <a:ext cx="1063083" cy="250309"/>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100%</a:t>
            </a:r>
          </a:p>
        </p:txBody>
      </p:sp>
      <p:sp>
        <p:nvSpPr>
          <p:cNvPr id="2" name="Title 1">
            <a:extLst>
              <a:ext uri="{FF2B5EF4-FFF2-40B4-BE49-F238E27FC236}">
                <a16:creationId xmlns:a16="http://schemas.microsoft.com/office/drawing/2014/main" id="{37B643F4-81BD-5CFA-9F02-CA7258B458FF}"/>
              </a:ext>
            </a:extLst>
          </p:cNvPr>
          <p:cNvSpPr>
            <a:spLocks noGrp="1"/>
          </p:cNvSpPr>
          <p:nvPr>
            <p:ph type="title"/>
          </p:nvPr>
        </p:nvSpPr>
        <p:spPr/>
        <p:txBody>
          <a:bodyPr/>
          <a:lstStyle/>
          <a:p>
            <a:r>
              <a:rPr lang="en-US" sz="2800" dirty="0">
                <a:latin typeface="Arial" panose="020B0604020202020204" pitchFamily="34" charset="0"/>
              </a:rPr>
              <a:t>Changes to Medicare Part D</a:t>
            </a:r>
          </a:p>
        </p:txBody>
      </p:sp>
      <p:sp>
        <p:nvSpPr>
          <p:cNvPr id="3" name="Rectangle 2">
            <a:extLst>
              <a:ext uri="{FF2B5EF4-FFF2-40B4-BE49-F238E27FC236}">
                <a16:creationId xmlns:a16="http://schemas.microsoft.com/office/drawing/2014/main" id="{3768D28A-CAD1-7529-E441-94809CE7B514}"/>
              </a:ext>
            </a:extLst>
          </p:cNvPr>
          <p:cNvSpPr/>
          <p:nvPr/>
        </p:nvSpPr>
        <p:spPr>
          <a:xfrm>
            <a:off x="5631172" y="1442345"/>
            <a:ext cx="301565" cy="301566"/>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a:latin typeface="Arial Black" panose="020B0604020202020204" pitchFamily="34" charset="0"/>
              <a:cs typeface="Arial Black" panose="020B0604020202020204" pitchFamily="34" charset="0"/>
            </a:endParaRPr>
          </a:p>
        </p:txBody>
      </p:sp>
      <p:sp>
        <p:nvSpPr>
          <p:cNvPr id="4" name="Rectangle 3">
            <a:extLst>
              <a:ext uri="{FF2B5EF4-FFF2-40B4-BE49-F238E27FC236}">
                <a16:creationId xmlns:a16="http://schemas.microsoft.com/office/drawing/2014/main" id="{718C04E6-A779-C3FB-1A7A-92D3787CA8FB}"/>
              </a:ext>
            </a:extLst>
          </p:cNvPr>
          <p:cNvSpPr/>
          <p:nvPr/>
        </p:nvSpPr>
        <p:spPr>
          <a:xfrm>
            <a:off x="2288150" y="3612996"/>
            <a:ext cx="483219" cy="1048214"/>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75%</a:t>
            </a:r>
          </a:p>
        </p:txBody>
      </p:sp>
      <p:sp>
        <p:nvSpPr>
          <p:cNvPr id="5" name="Rectangle 4">
            <a:extLst>
              <a:ext uri="{FF2B5EF4-FFF2-40B4-BE49-F238E27FC236}">
                <a16:creationId xmlns:a16="http://schemas.microsoft.com/office/drawing/2014/main" id="{F5C5D784-CDE6-DCD7-A3D1-958BD5237394}"/>
              </a:ext>
            </a:extLst>
          </p:cNvPr>
          <p:cNvSpPr/>
          <p:nvPr/>
        </p:nvSpPr>
        <p:spPr>
          <a:xfrm>
            <a:off x="5951175" y="3579542"/>
            <a:ext cx="483219" cy="1102039"/>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75%</a:t>
            </a:r>
          </a:p>
        </p:txBody>
      </p:sp>
      <p:sp>
        <p:nvSpPr>
          <p:cNvPr id="6" name="Rectangle 5">
            <a:extLst>
              <a:ext uri="{FF2B5EF4-FFF2-40B4-BE49-F238E27FC236}">
                <a16:creationId xmlns:a16="http://schemas.microsoft.com/office/drawing/2014/main" id="{49250597-4E2D-1858-032E-CB835E1D3A78}"/>
              </a:ext>
            </a:extLst>
          </p:cNvPr>
          <p:cNvSpPr/>
          <p:nvPr/>
        </p:nvSpPr>
        <p:spPr>
          <a:xfrm>
            <a:off x="9142132" y="3446877"/>
            <a:ext cx="483219" cy="1209908"/>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60%</a:t>
            </a:r>
          </a:p>
        </p:txBody>
      </p:sp>
      <p:sp>
        <p:nvSpPr>
          <p:cNvPr id="7" name="Rectangle 6">
            <a:extLst>
              <a:ext uri="{FF2B5EF4-FFF2-40B4-BE49-F238E27FC236}">
                <a16:creationId xmlns:a16="http://schemas.microsoft.com/office/drawing/2014/main" id="{D25ADBA8-F7D3-3977-109A-36727ADFA20B}"/>
              </a:ext>
            </a:extLst>
          </p:cNvPr>
          <p:cNvSpPr/>
          <p:nvPr/>
        </p:nvSpPr>
        <p:spPr>
          <a:xfrm>
            <a:off x="9722295" y="3417848"/>
            <a:ext cx="483219" cy="1248151"/>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60%</a:t>
            </a:r>
          </a:p>
        </p:txBody>
      </p:sp>
      <p:sp>
        <p:nvSpPr>
          <p:cNvPr id="8" name="Rectangle 7">
            <a:extLst>
              <a:ext uri="{FF2B5EF4-FFF2-40B4-BE49-F238E27FC236}">
                <a16:creationId xmlns:a16="http://schemas.microsoft.com/office/drawing/2014/main" id="{C4AE104E-CB8A-729D-1AF1-B1D0258CFB70}"/>
              </a:ext>
            </a:extLst>
          </p:cNvPr>
          <p:cNvSpPr/>
          <p:nvPr/>
        </p:nvSpPr>
        <p:spPr>
          <a:xfrm>
            <a:off x="2288149" y="5192855"/>
            <a:ext cx="1082376" cy="550024"/>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75%</a:t>
            </a:r>
          </a:p>
        </p:txBody>
      </p:sp>
      <p:sp>
        <p:nvSpPr>
          <p:cNvPr id="11" name="Rectangle 10">
            <a:extLst>
              <a:ext uri="{FF2B5EF4-FFF2-40B4-BE49-F238E27FC236}">
                <a16:creationId xmlns:a16="http://schemas.microsoft.com/office/drawing/2014/main" id="{88B148EB-65EC-D01D-BAE6-4D1D20897B1B}"/>
              </a:ext>
            </a:extLst>
          </p:cNvPr>
          <p:cNvSpPr/>
          <p:nvPr/>
        </p:nvSpPr>
        <p:spPr>
          <a:xfrm>
            <a:off x="9142132" y="4678859"/>
            <a:ext cx="483219" cy="889127"/>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75%</a:t>
            </a:r>
          </a:p>
        </p:txBody>
      </p:sp>
      <p:sp>
        <p:nvSpPr>
          <p:cNvPr id="12" name="Rectangle 11">
            <a:extLst>
              <a:ext uri="{FF2B5EF4-FFF2-40B4-BE49-F238E27FC236}">
                <a16:creationId xmlns:a16="http://schemas.microsoft.com/office/drawing/2014/main" id="{9DFE4A37-88CE-544D-3AE1-BEC69A2CD731}"/>
              </a:ext>
            </a:extLst>
          </p:cNvPr>
          <p:cNvSpPr/>
          <p:nvPr/>
        </p:nvSpPr>
        <p:spPr>
          <a:xfrm>
            <a:off x="9722294" y="4827812"/>
            <a:ext cx="483219" cy="740174"/>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65%</a:t>
            </a:r>
          </a:p>
        </p:txBody>
      </p:sp>
      <p:sp>
        <p:nvSpPr>
          <p:cNvPr id="14" name="Rectangle 13">
            <a:extLst>
              <a:ext uri="{FF2B5EF4-FFF2-40B4-BE49-F238E27FC236}">
                <a16:creationId xmlns:a16="http://schemas.microsoft.com/office/drawing/2014/main" id="{2B9F966E-9F73-FA83-4BDC-8C86329715EE}"/>
              </a:ext>
            </a:extLst>
          </p:cNvPr>
          <p:cNvSpPr/>
          <p:nvPr/>
        </p:nvSpPr>
        <p:spPr>
          <a:xfrm>
            <a:off x="4100932" y="1433368"/>
            <a:ext cx="301565" cy="301566"/>
          </a:xfrm>
          <a:prstGeom prst="rect">
            <a:avLst/>
          </a:prstGeom>
          <a:solidFill>
            <a:srgbClr val="26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a:latin typeface="Arial Black" panose="020B0604020202020204" pitchFamily="34" charset="0"/>
              <a:cs typeface="Arial Black" panose="020B0604020202020204" pitchFamily="34" charset="0"/>
            </a:endParaRPr>
          </a:p>
        </p:txBody>
      </p:sp>
      <p:sp>
        <p:nvSpPr>
          <p:cNvPr id="15" name="Rectangle 14">
            <a:extLst>
              <a:ext uri="{FF2B5EF4-FFF2-40B4-BE49-F238E27FC236}">
                <a16:creationId xmlns:a16="http://schemas.microsoft.com/office/drawing/2014/main" id="{68714A9D-1691-418E-F5AA-95637D7C80EA}"/>
              </a:ext>
            </a:extLst>
          </p:cNvPr>
          <p:cNvSpPr/>
          <p:nvPr/>
        </p:nvSpPr>
        <p:spPr>
          <a:xfrm>
            <a:off x="5932740" y="2644709"/>
            <a:ext cx="1082522" cy="718946"/>
          </a:xfrm>
          <a:prstGeom prst="rect">
            <a:avLst/>
          </a:prstGeom>
          <a:solidFill>
            <a:srgbClr val="26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80%</a:t>
            </a:r>
          </a:p>
        </p:txBody>
      </p:sp>
      <p:sp>
        <p:nvSpPr>
          <p:cNvPr id="16" name="Rectangle 15">
            <a:extLst>
              <a:ext uri="{FF2B5EF4-FFF2-40B4-BE49-F238E27FC236}">
                <a16:creationId xmlns:a16="http://schemas.microsoft.com/office/drawing/2014/main" id="{BBA6C1AA-B6A1-68F6-0512-2D31FC7949C9}"/>
              </a:ext>
            </a:extLst>
          </p:cNvPr>
          <p:cNvSpPr/>
          <p:nvPr/>
        </p:nvSpPr>
        <p:spPr>
          <a:xfrm>
            <a:off x="2268710" y="2644709"/>
            <a:ext cx="1082518" cy="718946"/>
          </a:xfrm>
          <a:prstGeom prst="rect">
            <a:avLst/>
          </a:prstGeom>
          <a:solidFill>
            <a:srgbClr val="26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80%</a:t>
            </a:r>
          </a:p>
        </p:txBody>
      </p:sp>
      <p:sp>
        <p:nvSpPr>
          <p:cNvPr id="17" name="Rectangle 16">
            <a:extLst>
              <a:ext uri="{FF2B5EF4-FFF2-40B4-BE49-F238E27FC236}">
                <a16:creationId xmlns:a16="http://schemas.microsoft.com/office/drawing/2014/main" id="{A17CC94A-253E-A6F1-95D5-358A481F7766}"/>
              </a:ext>
            </a:extLst>
          </p:cNvPr>
          <p:cNvSpPr/>
          <p:nvPr/>
        </p:nvSpPr>
        <p:spPr>
          <a:xfrm>
            <a:off x="9142132" y="2718302"/>
            <a:ext cx="483219" cy="728987"/>
          </a:xfrm>
          <a:prstGeom prst="rect">
            <a:avLst/>
          </a:prstGeom>
          <a:solidFill>
            <a:srgbClr val="26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40%</a:t>
            </a:r>
          </a:p>
        </p:txBody>
      </p:sp>
      <p:sp>
        <p:nvSpPr>
          <p:cNvPr id="18" name="Rectangle 17">
            <a:extLst>
              <a:ext uri="{FF2B5EF4-FFF2-40B4-BE49-F238E27FC236}">
                <a16:creationId xmlns:a16="http://schemas.microsoft.com/office/drawing/2014/main" id="{F3700AD5-558F-B79C-F7CC-A6ED566F44DC}"/>
              </a:ext>
            </a:extLst>
          </p:cNvPr>
          <p:cNvSpPr/>
          <p:nvPr/>
        </p:nvSpPr>
        <p:spPr>
          <a:xfrm>
            <a:off x="9722294" y="3055433"/>
            <a:ext cx="483219" cy="391855"/>
          </a:xfrm>
          <a:prstGeom prst="rect">
            <a:avLst/>
          </a:prstGeom>
          <a:solidFill>
            <a:srgbClr val="26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20%</a:t>
            </a:r>
          </a:p>
        </p:txBody>
      </p:sp>
      <p:sp>
        <p:nvSpPr>
          <p:cNvPr id="19" name="Rectangle 18">
            <a:extLst>
              <a:ext uri="{FF2B5EF4-FFF2-40B4-BE49-F238E27FC236}">
                <a16:creationId xmlns:a16="http://schemas.microsoft.com/office/drawing/2014/main" id="{70655CEA-671C-4C7E-A799-6964BE566433}"/>
              </a:ext>
            </a:extLst>
          </p:cNvPr>
          <p:cNvSpPr/>
          <p:nvPr/>
        </p:nvSpPr>
        <p:spPr>
          <a:xfrm>
            <a:off x="2268710" y="3361160"/>
            <a:ext cx="1082517" cy="153475"/>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15%</a:t>
            </a:r>
          </a:p>
        </p:txBody>
      </p:sp>
      <p:sp>
        <p:nvSpPr>
          <p:cNvPr id="20" name="Rectangle 19">
            <a:extLst>
              <a:ext uri="{FF2B5EF4-FFF2-40B4-BE49-F238E27FC236}">
                <a16:creationId xmlns:a16="http://schemas.microsoft.com/office/drawing/2014/main" id="{B6BAABEA-627C-8097-01D7-76EA64E7FB19}"/>
              </a:ext>
            </a:extLst>
          </p:cNvPr>
          <p:cNvSpPr/>
          <p:nvPr/>
        </p:nvSpPr>
        <p:spPr>
          <a:xfrm>
            <a:off x="5932737" y="3351256"/>
            <a:ext cx="1082522" cy="228287"/>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20%</a:t>
            </a:r>
          </a:p>
        </p:txBody>
      </p:sp>
      <p:sp>
        <p:nvSpPr>
          <p:cNvPr id="21" name="Rectangle 20">
            <a:extLst>
              <a:ext uri="{FF2B5EF4-FFF2-40B4-BE49-F238E27FC236}">
                <a16:creationId xmlns:a16="http://schemas.microsoft.com/office/drawing/2014/main" id="{AD35523E-74E3-EB28-405B-EC3F208B8451}"/>
              </a:ext>
            </a:extLst>
          </p:cNvPr>
          <p:cNvSpPr/>
          <p:nvPr/>
        </p:nvSpPr>
        <p:spPr>
          <a:xfrm>
            <a:off x="817595" y="1410938"/>
            <a:ext cx="301565" cy="30156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a:latin typeface="Arial Black" panose="020B0604020202020204" pitchFamily="34" charset="0"/>
              <a:cs typeface="Arial Black" panose="020B0604020202020204" pitchFamily="34" charset="0"/>
            </a:endParaRPr>
          </a:p>
        </p:txBody>
      </p:sp>
      <p:sp>
        <p:nvSpPr>
          <p:cNvPr id="22" name="Rectangle 21">
            <a:extLst>
              <a:ext uri="{FF2B5EF4-FFF2-40B4-BE49-F238E27FC236}">
                <a16:creationId xmlns:a16="http://schemas.microsoft.com/office/drawing/2014/main" id="{3A409FE5-733B-4FFE-CCEC-8550E2CC5314}"/>
              </a:ext>
            </a:extLst>
          </p:cNvPr>
          <p:cNvSpPr/>
          <p:nvPr/>
        </p:nvSpPr>
        <p:spPr>
          <a:xfrm>
            <a:off x="2288149" y="4654976"/>
            <a:ext cx="483220" cy="503671"/>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23" name="Rectangle 22">
            <a:extLst>
              <a:ext uri="{FF2B5EF4-FFF2-40B4-BE49-F238E27FC236}">
                <a16:creationId xmlns:a16="http://schemas.microsoft.com/office/drawing/2014/main" id="{12901CEE-9FBC-1D49-A2B8-BF0F037BD982}"/>
              </a:ext>
            </a:extLst>
          </p:cNvPr>
          <p:cNvSpPr/>
          <p:nvPr/>
        </p:nvSpPr>
        <p:spPr>
          <a:xfrm>
            <a:off x="2868011" y="4645350"/>
            <a:ext cx="483220" cy="54046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24" name="Rectangle 23">
            <a:extLst>
              <a:ext uri="{FF2B5EF4-FFF2-40B4-BE49-F238E27FC236}">
                <a16:creationId xmlns:a16="http://schemas.microsoft.com/office/drawing/2014/main" id="{28FC8275-B487-5EF3-77E7-6983DB4826A4}"/>
              </a:ext>
            </a:extLst>
          </p:cNvPr>
          <p:cNvSpPr/>
          <p:nvPr/>
        </p:nvSpPr>
        <p:spPr>
          <a:xfrm>
            <a:off x="5951175" y="4642440"/>
            <a:ext cx="483220" cy="529654"/>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25" name="Rectangle 24">
            <a:extLst>
              <a:ext uri="{FF2B5EF4-FFF2-40B4-BE49-F238E27FC236}">
                <a16:creationId xmlns:a16="http://schemas.microsoft.com/office/drawing/2014/main" id="{CF2EA606-B72E-9225-54B6-613314B7D4E1}"/>
              </a:ext>
            </a:extLst>
          </p:cNvPr>
          <p:cNvSpPr/>
          <p:nvPr/>
        </p:nvSpPr>
        <p:spPr>
          <a:xfrm>
            <a:off x="6522322" y="4642440"/>
            <a:ext cx="483220" cy="529654"/>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29" name="Rectangle 28">
            <a:extLst>
              <a:ext uri="{FF2B5EF4-FFF2-40B4-BE49-F238E27FC236}">
                <a16:creationId xmlns:a16="http://schemas.microsoft.com/office/drawing/2014/main" id="{544EA7D3-540A-AAD5-1443-3B957CB8AF8C}"/>
              </a:ext>
            </a:extLst>
          </p:cNvPr>
          <p:cNvSpPr/>
          <p:nvPr/>
        </p:nvSpPr>
        <p:spPr>
          <a:xfrm>
            <a:off x="2268710" y="3482303"/>
            <a:ext cx="1082514" cy="10751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dirty="0">
              <a:latin typeface="Arial Black" panose="020B0604020202020204" pitchFamily="34" charset="0"/>
              <a:cs typeface="Arial Black" panose="020B0604020202020204" pitchFamily="34" charset="0"/>
            </a:endParaRPr>
          </a:p>
        </p:txBody>
      </p:sp>
      <p:sp>
        <p:nvSpPr>
          <p:cNvPr id="30" name="Rectangle 29">
            <a:extLst>
              <a:ext uri="{FF2B5EF4-FFF2-40B4-BE49-F238E27FC236}">
                <a16:creationId xmlns:a16="http://schemas.microsoft.com/office/drawing/2014/main" id="{EEC299B8-5D4B-28C1-FB0B-0C7A305651F8}"/>
              </a:ext>
            </a:extLst>
          </p:cNvPr>
          <p:cNvSpPr/>
          <p:nvPr/>
        </p:nvSpPr>
        <p:spPr>
          <a:xfrm>
            <a:off x="2288146" y="5742004"/>
            <a:ext cx="1082379" cy="27163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32" name="Rectangle 31">
            <a:extLst>
              <a:ext uri="{FF2B5EF4-FFF2-40B4-BE49-F238E27FC236}">
                <a16:creationId xmlns:a16="http://schemas.microsoft.com/office/drawing/2014/main" id="{1F048005-7D7C-1514-FEFD-539DE7575567}"/>
              </a:ext>
            </a:extLst>
          </p:cNvPr>
          <p:cNvSpPr/>
          <p:nvPr/>
        </p:nvSpPr>
        <p:spPr>
          <a:xfrm>
            <a:off x="9142132" y="5567619"/>
            <a:ext cx="483219" cy="370703"/>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33" name="Rectangle 32">
            <a:extLst>
              <a:ext uri="{FF2B5EF4-FFF2-40B4-BE49-F238E27FC236}">
                <a16:creationId xmlns:a16="http://schemas.microsoft.com/office/drawing/2014/main" id="{B501226D-FC73-E24A-2804-5BE3A77B56F4}"/>
              </a:ext>
            </a:extLst>
          </p:cNvPr>
          <p:cNvSpPr/>
          <p:nvPr/>
        </p:nvSpPr>
        <p:spPr>
          <a:xfrm>
            <a:off x="9718281" y="5567619"/>
            <a:ext cx="483219" cy="370703"/>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25%</a:t>
            </a:r>
          </a:p>
        </p:txBody>
      </p:sp>
      <p:sp>
        <p:nvSpPr>
          <p:cNvPr id="34" name="Rectangle 33">
            <a:extLst>
              <a:ext uri="{FF2B5EF4-FFF2-40B4-BE49-F238E27FC236}">
                <a16:creationId xmlns:a16="http://schemas.microsoft.com/office/drawing/2014/main" id="{6996080D-1237-340F-2C0D-92A00DB1AC1B}"/>
              </a:ext>
            </a:extLst>
          </p:cNvPr>
          <p:cNvSpPr/>
          <p:nvPr/>
        </p:nvSpPr>
        <p:spPr>
          <a:xfrm>
            <a:off x="2288145" y="6002467"/>
            <a:ext cx="1082379" cy="250309"/>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100%</a:t>
            </a:r>
          </a:p>
        </p:txBody>
      </p:sp>
      <p:sp>
        <p:nvSpPr>
          <p:cNvPr id="36" name="Rectangle 35">
            <a:extLst>
              <a:ext uri="{FF2B5EF4-FFF2-40B4-BE49-F238E27FC236}">
                <a16:creationId xmlns:a16="http://schemas.microsoft.com/office/drawing/2014/main" id="{3708732F-CAC6-B616-B2B2-A6D689CFBAE3}"/>
              </a:ext>
            </a:extLst>
          </p:cNvPr>
          <p:cNvSpPr/>
          <p:nvPr/>
        </p:nvSpPr>
        <p:spPr>
          <a:xfrm>
            <a:off x="9142132" y="5949901"/>
            <a:ext cx="1063083" cy="320305"/>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latin typeface="Arial Black" panose="020B0604020202020204" pitchFamily="34" charset="0"/>
                <a:cs typeface="Arial Black" panose="020B0604020202020204" pitchFamily="34" charset="0"/>
              </a:rPr>
              <a:t>100%</a:t>
            </a:r>
          </a:p>
        </p:txBody>
      </p:sp>
      <p:sp>
        <p:nvSpPr>
          <p:cNvPr id="37" name="Rectangle 36">
            <a:extLst>
              <a:ext uri="{FF2B5EF4-FFF2-40B4-BE49-F238E27FC236}">
                <a16:creationId xmlns:a16="http://schemas.microsoft.com/office/drawing/2014/main" id="{6FB7391D-2128-3088-A7CF-84FA6F7DF46F}"/>
              </a:ext>
            </a:extLst>
          </p:cNvPr>
          <p:cNvSpPr/>
          <p:nvPr/>
        </p:nvSpPr>
        <p:spPr>
          <a:xfrm>
            <a:off x="2328230" y="1435645"/>
            <a:ext cx="301565" cy="301566"/>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a:solidFill>
                <a:srgbClr val="E3E3E3"/>
              </a:solidFill>
              <a:latin typeface="Arial Black" panose="020B0604020202020204" pitchFamily="34" charset="0"/>
              <a:cs typeface="Arial Black" panose="020B0604020202020204" pitchFamily="34" charset="0"/>
            </a:endParaRPr>
          </a:p>
        </p:txBody>
      </p:sp>
      <p:sp>
        <p:nvSpPr>
          <p:cNvPr id="38" name="Rectangle 37">
            <a:extLst>
              <a:ext uri="{FF2B5EF4-FFF2-40B4-BE49-F238E27FC236}">
                <a16:creationId xmlns:a16="http://schemas.microsoft.com/office/drawing/2014/main" id="{BD217735-6D99-75E1-80AC-8FCFEF11E525}"/>
              </a:ext>
            </a:extLst>
          </p:cNvPr>
          <p:cNvSpPr/>
          <p:nvPr/>
        </p:nvSpPr>
        <p:spPr>
          <a:xfrm>
            <a:off x="2856860" y="3577007"/>
            <a:ext cx="483219" cy="1000090"/>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solidFill>
                  <a:srgbClr val="263746"/>
                </a:solidFill>
                <a:latin typeface="Arial Black" panose="020B0604020202020204" pitchFamily="34" charset="0"/>
                <a:cs typeface="Arial Black" panose="020B0604020202020204" pitchFamily="34" charset="0"/>
              </a:rPr>
              <a:t>70%</a:t>
            </a:r>
          </a:p>
        </p:txBody>
      </p:sp>
      <p:sp>
        <p:nvSpPr>
          <p:cNvPr id="39" name="Rectangle 38">
            <a:extLst>
              <a:ext uri="{FF2B5EF4-FFF2-40B4-BE49-F238E27FC236}">
                <a16:creationId xmlns:a16="http://schemas.microsoft.com/office/drawing/2014/main" id="{3EEF4060-963D-B320-3528-9290B206DCAF}"/>
              </a:ext>
            </a:extLst>
          </p:cNvPr>
          <p:cNvSpPr/>
          <p:nvPr/>
        </p:nvSpPr>
        <p:spPr>
          <a:xfrm>
            <a:off x="6532043" y="3569537"/>
            <a:ext cx="483219" cy="1010605"/>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solidFill>
                  <a:srgbClr val="263746"/>
                </a:solidFill>
                <a:latin typeface="Arial Black" panose="020B0604020202020204" pitchFamily="34" charset="0"/>
                <a:cs typeface="Arial Black" panose="020B0604020202020204" pitchFamily="34" charset="0"/>
              </a:rPr>
              <a:t>70%</a:t>
            </a:r>
          </a:p>
        </p:txBody>
      </p:sp>
      <p:sp>
        <p:nvSpPr>
          <p:cNvPr id="40" name="Rectangle 39">
            <a:extLst>
              <a:ext uri="{FF2B5EF4-FFF2-40B4-BE49-F238E27FC236}">
                <a16:creationId xmlns:a16="http://schemas.microsoft.com/office/drawing/2014/main" id="{76B93A03-2F1A-45D4-F2ED-4B4020B4AB37}"/>
              </a:ext>
            </a:extLst>
          </p:cNvPr>
          <p:cNvSpPr/>
          <p:nvPr/>
        </p:nvSpPr>
        <p:spPr>
          <a:xfrm>
            <a:off x="9718281" y="2718302"/>
            <a:ext cx="483219" cy="332778"/>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solidFill>
                  <a:srgbClr val="263746"/>
                </a:solidFill>
                <a:latin typeface="Arial Black" panose="020B0604020202020204" pitchFamily="34" charset="0"/>
                <a:cs typeface="Arial Black" panose="020B0604020202020204" pitchFamily="34" charset="0"/>
              </a:rPr>
              <a:t>20%</a:t>
            </a:r>
          </a:p>
        </p:txBody>
      </p:sp>
      <p:sp>
        <p:nvSpPr>
          <p:cNvPr id="41" name="Rectangle 40">
            <a:extLst>
              <a:ext uri="{FF2B5EF4-FFF2-40B4-BE49-F238E27FC236}">
                <a16:creationId xmlns:a16="http://schemas.microsoft.com/office/drawing/2014/main" id="{C39AC409-29F9-6C83-13C5-0E26699DB6FD}"/>
              </a:ext>
            </a:extLst>
          </p:cNvPr>
          <p:cNvSpPr/>
          <p:nvPr/>
        </p:nvSpPr>
        <p:spPr>
          <a:xfrm>
            <a:off x="9710756" y="4709514"/>
            <a:ext cx="483219" cy="116551"/>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dirty="0">
              <a:solidFill>
                <a:srgbClr val="263746"/>
              </a:solidFill>
              <a:latin typeface="Arial Black" panose="020B0604020202020204" pitchFamily="34" charset="0"/>
              <a:cs typeface="Arial Black" panose="020B0604020202020204" pitchFamily="34" charset="0"/>
            </a:endParaRPr>
          </a:p>
        </p:txBody>
      </p:sp>
      <p:sp>
        <p:nvSpPr>
          <p:cNvPr id="42" name="Rectangle 41">
            <a:extLst>
              <a:ext uri="{FF2B5EF4-FFF2-40B4-BE49-F238E27FC236}">
                <a16:creationId xmlns:a16="http://schemas.microsoft.com/office/drawing/2014/main" id="{3E75A8B7-C967-CA87-40A5-BC235280897E}"/>
              </a:ext>
            </a:extLst>
          </p:cNvPr>
          <p:cNvSpPr/>
          <p:nvPr/>
        </p:nvSpPr>
        <p:spPr>
          <a:xfrm>
            <a:off x="10267322" y="4915583"/>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dirty="0">
                <a:solidFill>
                  <a:srgbClr val="263746"/>
                </a:solidFill>
                <a:latin typeface="Arial Black" panose="020B0604020202020204" pitchFamily="34" charset="0"/>
                <a:cs typeface="Arial Black" panose="020B0604020202020204" pitchFamily="34" charset="0"/>
              </a:rPr>
              <a:t>10% </a:t>
            </a:r>
            <a:br>
              <a:rPr lang="en-US" sz="1000" dirty="0">
                <a:solidFill>
                  <a:srgbClr val="263746"/>
                </a:solidFill>
                <a:latin typeface="Arial Black" panose="020B0604020202020204" pitchFamily="34" charset="0"/>
                <a:cs typeface="Arial Black" panose="020B0604020202020204" pitchFamily="34" charset="0"/>
              </a:rPr>
            </a:br>
            <a:r>
              <a:rPr lang="en-US" sz="1000" dirty="0">
                <a:solidFill>
                  <a:srgbClr val="263746"/>
                </a:solidFill>
                <a:latin typeface="Arial" panose="020B0604020202020204" pitchFamily="34" charset="0"/>
                <a:cs typeface="Arial" panose="020B0604020202020204" pitchFamily="34" charset="0"/>
              </a:rPr>
              <a:t>Manufacturer</a:t>
            </a:r>
          </a:p>
          <a:p>
            <a:pPr>
              <a:lnSpc>
                <a:spcPct val="90000"/>
              </a:lnSpc>
            </a:pPr>
            <a:r>
              <a:rPr lang="en-US" sz="1000" dirty="0">
                <a:solidFill>
                  <a:srgbClr val="263746"/>
                </a:solidFill>
                <a:latin typeface="Arial" panose="020B0604020202020204" pitchFamily="34" charset="0"/>
                <a:cs typeface="Arial" panose="020B0604020202020204" pitchFamily="34" charset="0"/>
              </a:rPr>
              <a:t>Discount</a:t>
            </a:r>
          </a:p>
        </p:txBody>
      </p:sp>
      <p:sp>
        <p:nvSpPr>
          <p:cNvPr id="43" name="Rectangle 42">
            <a:extLst>
              <a:ext uri="{FF2B5EF4-FFF2-40B4-BE49-F238E27FC236}">
                <a16:creationId xmlns:a16="http://schemas.microsoft.com/office/drawing/2014/main" id="{F31CA967-49FD-B39E-54E2-CEC2D60B938C}"/>
              </a:ext>
            </a:extLst>
          </p:cNvPr>
          <p:cNvSpPr/>
          <p:nvPr/>
        </p:nvSpPr>
        <p:spPr>
          <a:xfrm>
            <a:off x="6924083" y="4642357"/>
            <a:ext cx="944082" cy="1933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b="1" dirty="0">
                <a:solidFill>
                  <a:srgbClr val="263746"/>
                </a:solidFill>
                <a:latin typeface="Arial Black" panose="020B0604020202020204" pitchFamily="34" charset="0"/>
                <a:cs typeface="Arial Black" panose="020B0604020202020204" pitchFamily="34" charset="0"/>
              </a:rPr>
              <a:t>5%</a:t>
            </a:r>
            <a:r>
              <a:rPr lang="en-US" sz="1000" b="1" dirty="0">
                <a:solidFill>
                  <a:srgbClr val="263746"/>
                </a:solidFill>
                <a:latin typeface="Arial" panose="020B0604020202020204" pitchFamily="34" charset="0"/>
                <a:cs typeface="Arial" panose="020B0604020202020204" pitchFamily="34" charset="0"/>
              </a:rPr>
              <a:t> </a:t>
            </a:r>
            <a:r>
              <a:rPr lang="en-US" sz="1000" dirty="0">
                <a:solidFill>
                  <a:srgbClr val="263746"/>
                </a:solidFill>
                <a:latin typeface="Arial" panose="020B0604020202020204" pitchFamily="34" charset="0"/>
                <a:cs typeface="Arial" panose="020B0604020202020204" pitchFamily="34" charset="0"/>
              </a:rPr>
              <a:t>Plan</a:t>
            </a:r>
          </a:p>
        </p:txBody>
      </p:sp>
      <p:sp>
        <p:nvSpPr>
          <p:cNvPr id="44" name="Rectangle 43">
            <a:extLst>
              <a:ext uri="{FF2B5EF4-FFF2-40B4-BE49-F238E27FC236}">
                <a16:creationId xmlns:a16="http://schemas.microsoft.com/office/drawing/2014/main" id="{EDAFECC7-AFB6-7ADA-E654-8C715497C79E}"/>
              </a:ext>
            </a:extLst>
          </p:cNvPr>
          <p:cNvSpPr/>
          <p:nvPr/>
        </p:nvSpPr>
        <p:spPr>
          <a:xfrm>
            <a:off x="3246514" y="4646466"/>
            <a:ext cx="944082" cy="2203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000" dirty="0">
                <a:solidFill>
                  <a:srgbClr val="263746"/>
                </a:solidFill>
                <a:latin typeface="Arial Black" panose="020B0604020202020204" pitchFamily="34" charset="0"/>
                <a:cs typeface="Arial Black" panose="020B0604020202020204" pitchFamily="34" charset="0"/>
              </a:rPr>
              <a:t>5%</a:t>
            </a:r>
            <a:r>
              <a:rPr lang="en-US" sz="1000" dirty="0">
                <a:solidFill>
                  <a:srgbClr val="263746"/>
                </a:solidFill>
                <a:latin typeface="Arial" panose="020B0604020202020204" pitchFamily="34" charset="0"/>
                <a:cs typeface="Arial" panose="020B0604020202020204" pitchFamily="34" charset="0"/>
              </a:rPr>
              <a:t> Plan</a:t>
            </a:r>
          </a:p>
        </p:txBody>
      </p:sp>
      <p:sp>
        <p:nvSpPr>
          <p:cNvPr id="45" name="Rectangle 44">
            <a:extLst>
              <a:ext uri="{FF2B5EF4-FFF2-40B4-BE49-F238E27FC236}">
                <a16:creationId xmlns:a16="http://schemas.microsoft.com/office/drawing/2014/main" id="{A9AB5633-4D40-F754-403C-2835C8C3EFC7}"/>
              </a:ext>
            </a:extLst>
          </p:cNvPr>
          <p:cNvSpPr/>
          <p:nvPr/>
        </p:nvSpPr>
        <p:spPr>
          <a:xfrm>
            <a:off x="3384149" y="3165854"/>
            <a:ext cx="944082" cy="2203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dirty="0">
                <a:solidFill>
                  <a:srgbClr val="263746"/>
                </a:solidFill>
                <a:latin typeface="Arial Black" panose="020B0604020202020204" pitchFamily="34" charset="0"/>
                <a:cs typeface="Arial Black" panose="020B0604020202020204" pitchFamily="34" charset="0"/>
              </a:rPr>
              <a:t>5%</a:t>
            </a:r>
            <a:r>
              <a:rPr lang="en-US" sz="1000" dirty="0">
                <a:solidFill>
                  <a:srgbClr val="263746"/>
                </a:solidFill>
                <a:latin typeface="Arial" panose="020B0604020202020204" pitchFamily="34" charset="0"/>
                <a:cs typeface="Arial" panose="020B0604020202020204" pitchFamily="34" charset="0"/>
              </a:rPr>
              <a:t> Beneficiary</a:t>
            </a:r>
          </a:p>
        </p:txBody>
      </p:sp>
      <p:sp>
        <p:nvSpPr>
          <p:cNvPr id="46" name="Rectangle 45">
            <a:extLst>
              <a:ext uri="{FF2B5EF4-FFF2-40B4-BE49-F238E27FC236}">
                <a16:creationId xmlns:a16="http://schemas.microsoft.com/office/drawing/2014/main" id="{A1513728-63E8-FF32-1414-6A419E0A2E2B}"/>
              </a:ext>
            </a:extLst>
          </p:cNvPr>
          <p:cNvSpPr/>
          <p:nvPr/>
        </p:nvSpPr>
        <p:spPr>
          <a:xfrm>
            <a:off x="8132951" y="2914600"/>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Catastrophic Coverage</a:t>
            </a:r>
          </a:p>
        </p:txBody>
      </p:sp>
      <p:sp>
        <p:nvSpPr>
          <p:cNvPr id="47" name="Rectangle 46">
            <a:extLst>
              <a:ext uri="{FF2B5EF4-FFF2-40B4-BE49-F238E27FC236}">
                <a16:creationId xmlns:a16="http://schemas.microsoft.com/office/drawing/2014/main" id="{EF4425FD-99E4-3230-E5EB-406830B9F185}"/>
              </a:ext>
            </a:extLst>
          </p:cNvPr>
          <p:cNvSpPr/>
          <p:nvPr/>
        </p:nvSpPr>
        <p:spPr>
          <a:xfrm>
            <a:off x="1309481" y="2966322"/>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Catastrophic Coverage</a:t>
            </a:r>
          </a:p>
        </p:txBody>
      </p:sp>
      <p:sp>
        <p:nvSpPr>
          <p:cNvPr id="48" name="Rectangle 47">
            <a:extLst>
              <a:ext uri="{FF2B5EF4-FFF2-40B4-BE49-F238E27FC236}">
                <a16:creationId xmlns:a16="http://schemas.microsoft.com/office/drawing/2014/main" id="{6C424922-D162-5DFE-4927-FFDFDBC73B22}"/>
              </a:ext>
            </a:extLst>
          </p:cNvPr>
          <p:cNvSpPr/>
          <p:nvPr/>
        </p:nvSpPr>
        <p:spPr>
          <a:xfrm>
            <a:off x="751141" y="3557660"/>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OOP threshold</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(threshold varies based on utilization up to $7,400)</a:t>
            </a:r>
          </a:p>
        </p:txBody>
      </p:sp>
      <p:sp>
        <p:nvSpPr>
          <p:cNvPr id="49" name="Rectangle 48">
            <a:extLst>
              <a:ext uri="{FF2B5EF4-FFF2-40B4-BE49-F238E27FC236}">
                <a16:creationId xmlns:a16="http://schemas.microsoft.com/office/drawing/2014/main" id="{B86BAD5E-97B9-80CA-52D1-39BE078BA1AE}"/>
              </a:ext>
            </a:extLst>
          </p:cNvPr>
          <p:cNvSpPr/>
          <p:nvPr/>
        </p:nvSpPr>
        <p:spPr>
          <a:xfrm>
            <a:off x="4506571" y="3515274"/>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OOP threshold</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(threshold varies based on utilization up to $8,000)</a:t>
            </a:r>
          </a:p>
        </p:txBody>
      </p:sp>
      <p:sp>
        <p:nvSpPr>
          <p:cNvPr id="50" name="Rectangle 49">
            <a:extLst>
              <a:ext uri="{FF2B5EF4-FFF2-40B4-BE49-F238E27FC236}">
                <a16:creationId xmlns:a16="http://schemas.microsoft.com/office/drawing/2014/main" id="{D685B793-77C4-7391-86BE-205487B457A1}"/>
              </a:ext>
            </a:extLst>
          </p:cNvPr>
          <p:cNvSpPr/>
          <p:nvPr/>
        </p:nvSpPr>
        <p:spPr>
          <a:xfrm>
            <a:off x="764742" y="5144369"/>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Initial Coverage</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($4,660 in gross </a:t>
            </a:r>
            <a:br>
              <a:rPr lang="en-US" sz="1000" dirty="0">
                <a:solidFill>
                  <a:schemeClr val="bg1">
                    <a:lumMod val="50000"/>
                  </a:schemeClr>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drug costs)</a:t>
            </a:r>
          </a:p>
        </p:txBody>
      </p:sp>
      <p:sp>
        <p:nvSpPr>
          <p:cNvPr id="51" name="Rectangle 50">
            <a:extLst>
              <a:ext uri="{FF2B5EF4-FFF2-40B4-BE49-F238E27FC236}">
                <a16:creationId xmlns:a16="http://schemas.microsoft.com/office/drawing/2014/main" id="{2978C632-28D7-8E78-DB9E-A0D05F4A1AFB}"/>
              </a:ext>
            </a:extLst>
          </p:cNvPr>
          <p:cNvSpPr/>
          <p:nvPr/>
        </p:nvSpPr>
        <p:spPr>
          <a:xfrm>
            <a:off x="4434759" y="5144369"/>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Initial Coverage</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($5,030 in gross </a:t>
            </a:r>
            <a:br>
              <a:rPr lang="en-US" sz="1000" dirty="0">
                <a:solidFill>
                  <a:schemeClr val="bg1">
                    <a:lumMod val="50000"/>
                  </a:schemeClr>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drug costs)</a:t>
            </a:r>
          </a:p>
        </p:txBody>
      </p:sp>
      <p:sp>
        <p:nvSpPr>
          <p:cNvPr id="52" name="Rectangle 51">
            <a:extLst>
              <a:ext uri="{FF2B5EF4-FFF2-40B4-BE49-F238E27FC236}">
                <a16:creationId xmlns:a16="http://schemas.microsoft.com/office/drawing/2014/main" id="{DA3BC42D-4F60-B583-BD12-AFC72DC44ED8}"/>
              </a:ext>
            </a:extLst>
          </p:cNvPr>
          <p:cNvSpPr/>
          <p:nvPr/>
        </p:nvSpPr>
        <p:spPr>
          <a:xfrm>
            <a:off x="999325" y="5930348"/>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Deductibl</a:t>
            </a:r>
            <a:r>
              <a:rPr lang="en-US" sz="1000" dirty="0">
                <a:solidFill>
                  <a:srgbClr val="263746"/>
                </a:solidFill>
                <a:latin typeface="Arial" panose="020B0604020202020204" pitchFamily="34" charset="0"/>
                <a:cs typeface="Arial" panose="020B0604020202020204" pitchFamily="34" charset="0"/>
              </a:rPr>
              <a:t>e</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($505)</a:t>
            </a:r>
          </a:p>
        </p:txBody>
      </p:sp>
      <p:sp>
        <p:nvSpPr>
          <p:cNvPr id="53" name="Rectangle 52">
            <a:extLst>
              <a:ext uri="{FF2B5EF4-FFF2-40B4-BE49-F238E27FC236}">
                <a16:creationId xmlns:a16="http://schemas.microsoft.com/office/drawing/2014/main" id="{2043825E-0380-4308-E9B4-CB0761A9CBBD}"/>
              </a:ext>
            </a:extLst>
          </p:cNvPr>
          <p:cNvSpPr/>
          <p:nvPr/>
        </p:nvSpPr>
        <p:spPr>
          <a:xfrm>
            <a:off x="4726710" y="5930348"/>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Deductible</a:t>
            </a:r>
            <a:br>
              <a:rPr lang="en-US" sz="1000" b="1"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($545)</a:t>
            </a:r>
          </a:p>
        </p:txBody>
      </p:sp>
      <p:sp>
        <p:nvSpPr>
          <p:cNvPr id="54" name="Rectangle 53">
            <a:extLst>
              <a:ext uri="{FF2B5EF4-FFF2-40B4-BE49-F238E27FC236}">
                <a16:creationId xmlns:a16="http://schemas.microsoft.com/office/drawing/2014/main" id="{C55FC896-6684-E66A-2C41-7F4B0B082F1A}"/>
              </a:ext>
            </a:extLst>
          </p:cNvPr>
          <p:cNvSpPr/>
          <p:nvPr/>
        </p:nvSpPr>
        <p:spPr>
          <a:xfrm>
            <a:off x="7942068" y="5930348"/>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Deductibl</a:t>
            </a:r>
            <a:r>
              <a:rPr lang="en-US" sz="1000" dirty="0">
                <a:solidFill>
                  <a:srgbClr val="263746"/>
                </a:solidFill>
                <a:latin typeface="Arial" panose="020B0604020202020204" pitchFamily="34" charset="0"/>
                <a:cs typeface="Arial" panose="020B0604020202020204" pitchFamily="34" charset="0"/>
              </a:rPr>
              <a:t>e</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($590)</a:t>
            </a:r>
          </a:p>
        </p:txBody>
      </p:sp>
      <p:sp>
        <p:nvSpPr>
          <p:cNvPr id="55" name="Rectangle 54">
            <a:extLst>
              <a:ext uri="{FF2B5EF4-FFF2-40B4-BE49-F238E27FC236}">
                <a16:creationId xmlns:a16="http://schemas.microsoft.com/office/drawing/2014/main" id="{2948D4DF-E73D-2817-3F28-5AA65D2BD548}"/>
              </a:ext>
            </a:extLst>
          </p:cNvPr>
          <p:cNvSpPr/>
          <p:nvPr/>
        </p:nvSpPr>
        <p:spPr>
          <a:xfrm>
            <a:off x="7850646" y="4528428"/>
            <a:ext cx="1379033" cy="1534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263746"/>
                </a:solidFill>
                <a:latin typeface="Arial" panose="020B0604020202020204" pitchFamily="34" charset="0"/>
                <a:cs typeface="Arial" panose="020B0604020202020204" pitchFamily="34" charset="0"/>
              </a:rPr>
              <a:t>OOP threshold</a:t>
            </a:r>
            <a:br>
              <a:rPr lang="en-US" sz="1000" dirty="0">
                <a:solidFill>
                  <a:srgbClr val="263746"/>
                </a:solidFill>
                <a:latin typeface="Arial" panose="020B0604020202020204" pitchFamily="34" charset="0"/>
                <a:cs typeface="Arial" panose="020B0604020202020204" pitchFamily="34" charset="0"/>
              </a:rPr>
            </a:br>
            <a:r>
              <a:rPr lang="en-US" sz="1000" dirty="0">
                <a:solidFill>
                  <a:schemeClr val="bg1">
                    <a:lumMod val="50000"/>
                  </a:schemeClr>
                </a:solidFill>
                <a:latin typeface="Arial" panose="020B0604020202020204" pitchFamily="34" charset="0"/>
                <a:cs typeface="Arial" panose="020B0604020202020204" pitchFamily="34" charset="0"/>
              </a:rPr>
              <a:t>($2,000)</a:t>
            </a:r>
          </a:p>
        </p:txBody>
      </p:sp>
      <p:sp>
        <p:nvSpPr>
          <p:cNvPr id="56" name="Rectangle 55">
            <a:extLst>
              <a:ext uri="{FF2B5EF4-FFF2-40B4-BE49-F238E27FC236}">
                <a16:creationId xmlns:a16="http://schemas.microsoft.com/office/drawing/2014/main" id="{C0E0E014-9C16-71AD-E566-CDFCDB697E04}"/>
              </a:ext>
            </a:extLst>
          </p:cNvPr>
          <p:cNvSpPr/>
          <p:nvPr/>
        </p:nvSpPr>
        <p:spPr>
          <a:xfrm>
            <a:off x="2279861" y="3592012"/>
            <a:ext cx="511374" cy="1589206"/>
          </a:xfrm>
          <a:prstGeom prst="rect">
            <a:avLst/>
          </a:prstGeom>
          <a:noFill/>
          <a:ln w="57150">
            <a:solidFill>
              <a:srgbClr val="AC15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57" name="Rectangle 56">
            <a:extLst>
              <a:ext uri="{FF2B5EF4-FFF2-40B4-BE49-F238E27FC236}">
                <a16:creationId xmlns:a16="http://schemas.microsoft.com/office/drawing/2014/main" id="{D1548AAF-D25B-56EC-D7E9-0EDEB0D0A6CA}"/>
              </a:ext>
            </a:extLst>
          </p:cNvPr>
          <p:cNvSpPr/>
          <p:nvPr/>
        </p:nvSpPr>
        <p:spPr>
          <a:xfrm>
            <a:off x="5942462" y="3589822"/>
            <a:ext cx="511374" cy="1589206"/>
          </a:xfrm>
          <a:prstGeom prst="rect">
            <a:avLst/>
          </a:prstGeom>
          <a:noFill/>
          <a:ln w="57150">
            <a:solidFill>
              <a:srgbClr val="AC15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58" name="Rectangle 57">
            <a:extLst>
              <a:ext uri="{FF2B5EF4-FFF2-40B4-BE49-F238E27FC236}">
                <a16:creationId xmlns:a16="http://schemas.microsoft.com/office/drawing/2014/main" id="{25FF1EC5-D655-D808-5E0D-B47B82927F9A}"/>
              </a:ext>
            </a:extLst>
          </p:cNvPr>
          <p:cNvSpPr/>
          <p:nvPr/>
        </p:nvSpPr>
        <p:spPr>
          <a:xfrm>
            <a:off x="9138257" y="2694957"/>
            <a:ext cx="511374" cy="1985365"/>
          </a:xfrm>
          <a:prstGeom prst="rect">
            <a:avLst/>
          </a:prstGeom>
          <a:noFill/>
          <a:ln w="57150">
            <a:solidFill>
              <a:srgbClr val="AC15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59" name="Rectangle 58">
            <a:extLst>
              <a:ext uri="{FF2B5EF4-FFF2-40B4-BE49-F238E27FC236}">
                <a16:creationId xmlns:a16="http://schemas.microsoft.com/office/drawing/2014/main" id="{E3AFBDEC-AE95-8614-5C48-D176AC024451}"/>
              </a:ext>
            </a:extLst>
          </p:cNvPr>
          <p:cNvSpPr/>
          <p:nvPr/>
        </p:nvSpPr>
        <p:spPr>
          <a:xfrm>
            <a:off x="9138257" y="4680322"/>
            <a:ext cx="511374" cy="1285370"/>
          </a:xfrm>
          <a:prstGeom prst="rect">
            <a:avLst/>
          </a:prstGeom>
          <a:noFill/>
          <a:ln w="57150">
            <a:solidFill>
              <a:srgbClr val="AC15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62" name="Rectangle 61">
            <a:extLst>
              <a:ext uri="{FF2B5EF4-FFF2-40B4-BE49-F238E27FC236}">
                <a16:creationId xmlns:a16="http://schemas.microsoft.com/office/drawing/2014/main" id="{B125A192-55D4-B757-B4F0-C3BD126B886B}"/>
              </a:ext>
            </a:extLst>
          </p:cNvPr>
          <p:cNvSpPr/>
          <p:nvPr/>
        </p:nvSpPr>
        <p:spPr>
          <a:xfrm>
            <a:off x="9698985" y="2694203"/>
            <a:ext cx="511374" cy="1988637"/>
          </a:xfrm>
          <a:prstGeom prst="rect">
            <a:avLst/>
          </a:prstGeom>
          <a:noFill/>
          <a:ln w="57150">
            <a:solidFill>
              <a:srgbClr val="3EB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63" name="Rectangle 62">
            <a:extLst>
              <a:ext uri="{FF2B5EF4-FFF2-40B4-BE49-F238E27FC236}">
                <a16:creationId xmlns:a16="http://schemas.microsoft.com/office/drawing/2014/main" id="{3631C9EC-DF62-B149-E300-CE0556A8512B}"/>
              </a:ext>
            </a:extLst>
          </p:cNvPr>
          <p:cNvSpPr/>
          <p:nvPr/>
        </p:nvSpPr>
        <p:spPr>
          <a:xfrm>
            <a:off x="9698985" y="4683699"/>
            <a:ext cx="511374" cy="1281994"/>
          </a:xfrm>
          <a:prstGeom prst="rect">
            <a:avLst/>
          </a:prstGeom>
          <a:noFill/>
          <a:ln w="57150">
            <a:solidFill>
              <a:srgbClr val="3EB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64" name="Rectangle 63">
            <a:extLst>
              <a:ext uri="{FF2B5EF4-FFF2-40B4-BE49-F238E27FC236}">
                <a16:creationId xmlns:a16="http://schemas.microsoft.com/office/drawing/2014/main" id="{8CDE4C87-76CA-0B82-F8B5-361495B99726}"/>
              </a:ext>
            </a:extLst>
          </p:cNvPr>
          <p:cNvSpPr/>
          <p:nvPr/>
        </p:nvSpPr>
        <p:spPr>
          <a:xfrm>
            <a:off x="1440540" y="3791550"/>
            <a:ext cx="944082" cy="762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AC1534"/>
                </a:solidFill>
                <a:latin typeface="Arial" panose="020B0604020202020204" pitchFamily="34" charset="0"/>
                <a:cs typeface="Arial" panose="020B0604020202020204" pitchFamily="34" charset="0"/>
              </a:rPr>
              <a:t>Non-Applicable Drugs</a:t>
            </a:r>
          </a:p>
        </p:txBody>
      </p:sp>
      <p:sp>
        <p:nvSpPr>
          <p:cNvPr id="65" name="Rectangle 64">
            <a:extLst>
              <a:ext uri="{FF2B5EF4-FFF2-40B4-BE49-F238E27FC236}">
                <a16:creationId xmlns:a16="http://schemas.microsoft.com/office/drawing/2014/main" id="{17F9C944-328E-F4DA-E9FB-51BBB673575F}"/>
              </a:ext>
            </a:extLst>
          </p:cNvPr>
          <p:cNvSpPr/>
          <p:nvPr/>
        </p:nvSpPr>
        <p:spPr>
          <a:xfrm>
            <a:off x="5083598" y="3791550"/>
            <a:ext cx="944082" cy="762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AC1534"/>
                </a:solidFill>
                <a:latin typeface="Arial" panose="020B0604020202020204" pitchFamily="34" charset="0"/>
                <a:cs typeface="Arial" panose="020B0604020202020204" pitchFamily="34" charset="0"/>
              </a:rPr>
              <a:t>Non-Applicable Drugs</a:t>
            </a:r>
          </a:p>
        </p:txBody>
      </p:sp>
      <p:sp>
        <p:nvSpPr>
          <p:cNvPr id="66" name="Rectangle 65">
            <a:extLst>
              <a:ext uri="{FF2B5EF4-FFF2-40B4-BE49-F238E27FC236}">
                <a16:creationId xmlns:a16="http://schemas.microsoft.com/office/drawing/2014/main" id="{8B101311-0BBE-B50D-E832-0F9D834ED8AC}"/>
              </a:ext>
            </a:extLst>
          </p:cNvPr>
          <p:cNvSpPr/>
          <p:nvPr/>
        </p:nvSpPr>
        <p:spPr>
          <a:xfrm>
            <a:off x="8256708" y="3791550"/>
            <a:ext cx="944082" cy="762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AC1534"/>
                </a:solidFill>
                <a:latin typeface="Arial" panose="020B0604020202020204" pitchFamily="34" charset="0"/>
                <a:cs typeface="Arial" panose="020B0604020202020204" pitchFamily="34" charset="0"/>
              </a:rPr>
              <a:t>Non-Applicable Drugs</a:t>
            </a:r>
          </a:p>
        </p:txBody>
      </p:sp>
      <p:sp>
        <p:nvSpPr>
          <p:cNvPr id="67" name="Rectangle 66">
            <a:extLst>
              <a:ext uri="{FF2B5EF4-FFF2-40B4-BE49-F238E27FC236}">
                <a16:creationId xmlns:a16="http://schemas.microsoft.com/office/drawing/2014/main" id="{2FACEBFE-6BEC-38EB-B797-CE9A53C8EEFF}"/>
              </a:ext>
            </a:extLst>
          </p:cNvPr>
          <p:cNvSpPr/>
          <p:nvPr/>
        </p:nvSpPr>
        <p:spPr>
          <a:xfrm>
            <a:off x="3384149" y="3791550"/>
            <a:ext cx="944082" cy="762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3EBD3E"/>
                </a:solidFill>
                <a:latin typeface="Arial" panose="020B0604020202020204" pitchFamily="34" charset="0"/>
                <a:cs typeface="Arial" panose="020B0604020202020204" pitchFamily="34" charset="0"/>
              </a:rPr>
              <a:t>Applicable Drugs</a:t>
            </a:r>
          </a:p>
        </p:txBody>
      </p:sp>
      <p:sp>
        <p:nvSpPr>
          <p:cNvPr id="68" name="Rectangle 67">
            <a:extLst>
              <a:ext uri="{FF2B5EF4-FFF2-40B4-BE49-F238E27FC236}">
                <a16:creationId xmlns:a16="http://schemas.microsoft.com/office/drawing/2014/main" id="{D81F188D-B31A-0DBD-3B25-1DCA51D1C9A2}"/>
              </a:ext>
            </a:extLst>
          </p:cNvPr>
          <p:cNvSpPr/>
          <p:nvPr/>
        </p:nvSpPr>
        <p:spPr>
          <a:xfrm>
            <a:off x="7060008" y="3791550"/>
            <a:ext cx="944082" cy="762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3EBD3E"/>
                </a:solidFill>
                <a:latin typeface="Arial" panose="020B0604020202020204" pitchFamily="34" charset="0"/>
                <a:cs typeface="Arial" panose="020B0604020202020204" pitchFamily="34" charset="0"/>
              </a:rPr>
              <a:t>Applicable Drugs</a:t>
            </a:r>
          </a:p>
        </p:txBody>
      </p:sp>
      <p:sp>
        <p:nvSpPr>
          <p:cNvPr id="69" name="Rectangle 68">
            <a:extLst>
              <a:ext uri="{FF2B5EF4-FFF2-40B4-BE49-F238E27FC236}">
                <a16:creationId xmlns:a16="http://schemas.microsoft.com/office/drawing/2014/main" id="{834C9074-9C23-688C-80FB-D0C42F49E30C}"/>
              </a:ext>
            </a:extLst>
          </p:cNvPr>
          <p:cNvSpPr/>
          <p:nvPr/>
        </p:nvSpPr>
        <p:spPr>
          <a:xfrm>
            <a:off x="10267322" y="3791550"/>
            <a:ext cx="944082" cy="762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000" b="1" dirty="0">
                <a:solidFill>
                  <a:srgbClr val="3EBD3E"/>
                </a:solidFill>
                <a:latin typeface="Arial" panose="020B0604020202020204" pitchFamily="34" charset="0"/>
                <a:cs typeface="Arial" panose="020B0604020202020204" pitchFamily="34" charset="0"/>
              </a:rPr>
              <a:t>Applicable Drugs</a:t>
            </a:r>
          </a:p>
        </p:txBody>
      </p:sp>
      <p:cxnSp>
        <p:nvCxnSpPr>
          <p:cNvPr id="74" name="Straight Connector 73">
            <a:extLst>
              <a:ext uri="{FF2B5EF4-FFF2-40B4-BE49-F238E27FC236}">
                <a16:creationId xmlns:a16="http://schemas.microsoft.com/office/drawing/2014/main" id="{DBEA25D3-33D1-9E1B-2717-0D9698EC57AF}"/>
              </a:ext>
            </a:extLst>
          </p:cNvPr>
          <p:cNvCxnSpPr>
            <a:cxnSpLocks/>
          </p:cNvCxnSpPr>
          <p:nvPr/>
        </p:nvCxnSpPr>
        <p:spPr>
          <a:xfrm>
            <a:off x="1912581" y="5999611"/>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14EB11-EEB0-9ED1-BABB-8A005F35BA7F}"/>
              </a:ext>
            </a:extLst>
          </p:cNvPr>
          <p:cNvCxnSpPr>
            <a:cxnSpLocks/>
          </p:cNvCxnSpPr>
          <p:nvPr/>
        </p:nvCxnSpPr>
        <p:spPr>
          <a:xfrm>
            <a:off x="5624083" y="5999611"/>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2E27AD8-86FA-CB87-DB28-F188BED81460}"/>
              </a:ext>
            </a:extLst>
          </p:cNvPr>
          <p:cNvCxnSpPr/>
          <p:nvPr/>
        </p:nvCxnSpPr>
        <p:spPr>
          <a:xfrm>
            <a:off x="8802320" y="4681582"/>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3F1CAB9-FC40-0AC2-ECA6-35E4E01B136C}"/>
              </a:ext>
            </a:extLst>
          </p:cNvPr>
          <p:cNvCxnSpPr>
            <a:cxnSpLocks/>
          </p:cNvCxnSpPr>
          <p:nvPr/>
        </p:nvCxnSpPr>
        <p:spPr>
          <a:xfrm>
            <a:off x="8790006" y="5999611"/>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6E0259D2-E618-351B-F137-BBCC50D83ABE}"/>
              </a:ext>
            </a:extLst>
          </p:cNvPr>
          <p:cNvSpPr/>
          <p:nvPr/>
        </p:nvSpPr>
        <p:spPr>
          <a:xfrm>
            <a:off x="1119160" y="1336246"/>
            <a:ext cx="1379033" cy="4958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b="1" dirty="0">
                <a:solidFill>
                  <a:srgbClr val="263746"/>
                </a:solidFill>
                <a:latin typeface="Arial" panose="020B0604020202020204" pitchFamily="34" charset="0"/>
                <a:cs typeface="Arial" panose="020B0604020202020204" pitchFamily="34" charset="0"/>
              </a:rPr>
              <a:t>Beneficiary</a:t>
            </a:r>
          </a:p>
        </p:txBody>
      </p:sp>
      <p:sp>
        <p:nvSpPr>
          <p:cNvPr id="82" name="Rectangle 81">
            <a:extLst>
              <a:ext uri="{FF2B5EF4-FFF2-40B4-BE49-F238E27FC236}">
                <a16:creationId xmlns:a16="http://schemas.microsoft.com/office/drawing/2014/main" id="{5AACA02F-D7D2-9FD0-01FE-2C3C75923220}"/>
              </a:ext>
            </a:extLst>
          </p:cNvPr>
          <p:cNvSpPr/>
          <p:nvPr/>
        </p:nvSpPr>
        <p:spPr>
          <a:xfrm>
            <a:off x="2675847" y="1345449"/>
            <a:ext cx="1379033" cy="4958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b="1" dirty="0">
                <a:solidFill>
                  <a:srgbClr val="263746"/>
                </a:solidFill>
                <a:latin typeface="Arial" panose="020B0604020202020204" pitchFamily="34" charset="0"/>
                <a:cs typeface="Arial" panose="020B0604020202020204" pitchFamily="34" charset="0"/>
              </a:rPr>
              <a:t>Manufacturer Discount</a:t>
            </a:r>
          </a:p>
          <a:p>
            <a:pPr>
              <a:lnSpc>
                <a:spcPct val="90000"/>
              </a:lnSpc>
            </a:pPr>
            <a:r>
              <a:rPr lang="en-US" sz="1200" dirty="0">
                <a:solidFill>
                  <a:schemeClr val="bg1">
                    <a:lumMod val="50000"/>
                  </a:schemeClr>
                </a:solidFill>
                <a:latin typeface="Arial" panose="020B0604020202020204" pitchFamily="34" charset="0"/>
                <a:cs typeface="Arial" panose="020B0604020202020204" pitchFamily="34" charset="0"/>
              </a:rPr>
              <a:t>(Manufacturers)</a:t>
            </a:r>
          </a:p>
        </p:txBody>
      </p:sp>
      <p:sp>
        <p:nvSpPr>
          <p:cNvPr id="83" name="Rectangle 82">
            <a:extLst>
              <a:ext uri="{FF2B5EF4-FFF2-40B4-BE49-F238E27FC236}">
                <a16:creationId xmlns:a16="http://schemas.microsoft.com/office/drawing/2014/main" id="{7324DA1B-5129-7621-8090-D4AF4338D2DA}"/>
              </a:ext>
            </a:extLst>
          </p:cNvPr>
          <p:cNvSpPr/>
          <p:nvPr/>
        </p:nvSpPr>
        <p:spPr>
          <a:xfrm>
            <a:off x="4434758" y="1430293"/>
            <a:ext cx="1379033" cy="3015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b="1" dirty="0">
                <a:solidFill>
                  <a:srgbClr val="263746"/>
                </a:solidFill>
                <a:latin typeface="Arial" panose="020B0604020202020204" pitchFamily="34" charset="0"/>
                <a:cs typeface="Arial" panose="020B0604020202020204" pitchFamily="34" charset="0"/>
              </a:rPr>
              <a:t>Reinsurance</a:t>
            </a:r>
          </a:p>
          <a:p>
            <a:pPr>
              <a:lnSpc>
                <a:spcPct val="90000"/>
              </a:lnSpc>
            </a:pPr>
            <a:r>
              <a:rPr lang="en-US" sz="1200" dirty="0">
                <a:solidFill>
                  <a:schemeClr val="bg1">
                    <a:lumMod val="50000"/>
                  </a:schemeClr>
                </a:solidFill>
                <a:latin typeface="Arial" panose="020B0604020202020204" pitchFamily="34" charset="0"/>
                <a:cs typeface="Arial" panose="020B0604020202020204" pitchFamily="34" charset="0"/>
              </a:rPr>
              <a:t>(Government</a:t>
            </a:r>
            <a:r>
              <a:rPr lang="en-US" sz="1200" dirty="0">
                <a:solidFill>
                  <a:schemeClr val="bg1">
                    <a:lumMod val="65000"/>
                  </a:schemeClr>
                </a:solidFill>
                <a:latin typeface="Arial" panose="020B0604020202020204" pitchFamily="34" charset="0"/>
                <a:cs typeface="Arial" panose="020B0604020202020204" pitchFamily="34" charset="0"/>
              </a:rPr>
              <a:t>)</a:t>
            </a:r>
          </a:p>
        </p:txBody>
      </p:sp>
      <p:sp>
        <p:nvSpPr>
          <p:cNvPr id="84" name="Rectangle 83">
            <a:extLst>
              <a:ext uri="{FF2B5EF4-FFF2-40B4-BE49-F238E27FC236}">
                <a16:creationId xmlns:a16="http://schemas.microsoft.com/office/drawing/2014/main" id="{1EC42B22-FD67-6920-6C04-A479603ED6CF}"/>
              </a:ext>
            </a:extLst>
          </p:cNvPr>
          <p:cNvSpPr/>
          <p:nvPr/>
        </p:nvSpPr>
        <p:spPr>
          <a:xfrm>
            <a:off x="5951175" y="1359777"/>
            <a:ext cx="1379033" cy="4958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US" sz="1200" b="1" dirty="0">
                <a:solidFill>
                  <a:srgbClr val="263746"/>
                </a:solidFill>
                <a:latin typeface="Arial" panose="020B0604020202020204" pitchFamily="34" charset="0"/>
                <a:cs typeface="Arial" panose="020B0604020202020204" pitchFamily="34" charset="0"/>
              </a:rPr>
              <a:t>Plan</a:t>
            </a:r>
          </a:p>
        </p:txBody>
      </p:sp>
      <p:sp>
        <p:nvSpPr>
          <p:cNvPr id="85" name="Rectangle 84">
            <a:extLst>
              <a:ext uri="{FF2B5EF4-FFF2-40B4-BE49-F238E27FC236}">
                <a16:creationId xmlns:a16="http://schemas.microsoft.com/office/drawing/2014/main" id="{2A94A4C9-4F6A-B6B1-A660-ADE1D87ED3D4}"/>
              </a:ext>
            </a:extLst>
          </p:cNvPr>
          <p:cNvSpPr/>
          <p:nvPr/>
        </p:nvSpPr>
        <p:spPr>
          <a:xfrm>
            <a:off x="2206874" y="2326806"/>
            <a:ext cx="1177275" cy="2738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00" dirty="0">
                <a:solidFill>
                  <a:srgbClr val="263746"/>
                </a:solidFill>
                <a:latin typeface="Arial Black" panose="020B0604020202020204" pitchFamily="34" charset="0"/>
                <a:cs typeface="Arial Black" panose="020B0604020202020204" pitchFamily="34" charset="0"/>
              </a:rPr>
              <a:t>Pre-IRA</a:t>
            </a:r>
          </a:p>
          <a:p>
            <a:pPr algn="ctr">
              <a:lnSpc>
                <a:spcPct val="90000"/>
              </a:lnSpc>
            </a:pPr>
            <a:r>
              <a:rPr lang="en-US" sz="1200" dirty="0">
                <a:solidFill>
                  <a:schemeClr val="bg1">
                    <a:lumMod val="50000"/>
                  </a:schemeClr>
                </a:solidFill>
                <a:latin typeface="Arial" panose="020B0604020202020204" pitchFamily="34" charset="0"/>
                <a:cs typeface="Arial" panose="020B0604020202020204" pitchFamily="34" charset="0"/>
              </a:rPr>
              <a:t>(2023)</a:t>
            </a:r>
          </a:p>
        </p:txBody>
      </p:sp>
      <p:sp>
        <p:nvSpPr>
          <p:cNvPr id="86" name="Rectangle 85">
            <a:extLst>
              <a:ext uri="{FF2B5EF4-FFF2-40B4-BE49-F238E27FC236}">
                <a16:creationId xmlns:a16="http://schemas.microsoft.com/office/drawing/2014/main" id="{A10624CD-E9BB-A98D-DBB0-C97B01A87AA4}"/>
              </a:ext>
            </a:extLst>
          </p:cNvPr>
          <p:cNvSpPr/>
          <p:nvPr/>
        </p:nvSpPr>
        <p:spPr>
          <a:xfrm>
            <a:off x="9138256" y="2299577"/>
            <a:ext cx="1072103" cy="3010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00" dirty="0">
                <a:solidFill>
                  <a:srgbClr val="263746"/>
                </a:solidFill>
                <a:latin typeface="Arial Black" panose="020B0604020202020204" pitchFamily="34" charset="0"/>
                <a:cs typeface="Arial Black" panose="020B0604020202020204" pitchFamily="34" charset="0"/>
              </a:rPr>
              <a:t>Post-IRA</a:t>
            </a:r>
          </a:p>
          <a:p>
            <a:pPr algn="ctr">
              <a:lnSpc>
                <a:spcPct val="90000"/>
              </a:lnSpc>
            </a:pPr>
            <a:r>
              <a:rPr lang="en-US" sz="1200" dirty="0">
                <a:solidFill>
                  <a:schemeClr val="bg1">
                    <a:lumMod val="50000"/>
                  </a:schemeClr>
                </a:solidFill>
                <a:latin typeface="Arial" panose="020B0604020202020204" pitchFamily="34" charset="0"/>
                <a:cs typeface="Arial" panose="020B0604020202020204" pitchFamily="34" charset="0"/>
              </a:rPr>
              <a:t>(2025)</a:t>
            </a:r>
          </a:p>
        </p:txBody>
      </p:sp>
      <p:sp>
        <p:nvSpPr>
          <p:cNvPr id="87" name="Rectangle 86">
            <a:extLst>
              <a:ext uri="{FF2B5EF4-FFF2-40B4-BE49-F238E27FC236}">
                <a16:creationId xmlns:a16="http://schemas.microsoft.com/office/drawing/2014/main" id="{38BF5C71-95BC-1E03-1A69-4DB953D06E68}"/>
              </a:ext>
            </a:extLst>
          </p:cNvPr>
          <p:cNvSpPr/>
          <p:nvPr/>
        </p:nvSpPr>
        <p:spPr>
          <a:xfrm>
            <a:off x="5942459" y="2315688"/>
            <a:ext cx="1063083" cy="2849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00" dirty="0">
                <a:solidFill>
                  <a:srgbClr val="263746"/>
                </a:solidFill>
                <a:latin typeface="Arial Black" panose="020B0604020202020204" pitchFamily="34" charset="0"/>
                <a:cs typeface="Arial Black" panose="020B0604020202020204" pitchFamily="34" charset="0"/>
              </a:rPr>
              <a:t>Post-IRA</a:t>
            </a:r>
          </a:p>
          <a:p>
            <a:pPr algn="ctr">
              <a:lnSpc>
                <a:spcPct val="90000"/>
              </a:lnSpc>
            </a:pPr>
            <a:r>
              <a:rPr lang="en-US" sz="1200" dirty="0">
                <a:solidFill>
                  <a:schemeClr val="bg1">
                    <a:lumMod val="50000"/>
                  </a:schemeClr>
                </a:solidFill>
                <a:latin typeface="Arial" panose="020B0604020202020204" pitchFamily="34" charset="0"/>
                <a:cs typeface="Arial" panose="020B0604020202020204" pitchFamily="34" charset="0"/>
              </a:rPr>
              <a:t>(2024)</a:t>
            </a:r>
          </a:p>
        </p:txBody>
      </p:sp>
      <p:sp>
        <p:nvSpPr>
          <p:cNvPr id="88" name="Rectangle 87">
            <a:extLst>
              <a:ext uri="{FF2B5EF4-FFF2-40B4-BE49-F238E27FC236}">
                <a16:creationId xmlns:a16="http://schemas.microsoft.com/office/drawing/2014/main" id="{F312D5B5-7BB7-004D-E38E-69E9C51B7D44}"/>
              </a:ext>
            </a:extLst>
          </p:cNvPr>
          <p:cNvSpPr/>
          <p:nvPr/>
        </p:nvSpPr>
        <p:spPr>
          <a:xfrm>
            <a:off x="4883378" y="2020802"/>
            <a:ext cx="3181239" cy="2849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00" u="sng" dirty="0">
                <a:solidFill>
                  <a:srgbClr val="263746"/>
                </a:solidFill>
                <a:latin typeface="Arial Black" panose="020B0604020202020204" pitchFamily="34" charset="0"/>
                <a:cs typeface="Arial Black" panose="020B0604020202020204" pitchFamily="34" charset="0"/>
              </a:rPr>
              <a:t>Non-Low Income</a:t>
            </a:r>
            <a:endParaRPr lang="en-US" sz="1200" u="sng" dirty="0">
              <a:solidFill>
                <a:srgbClr val="263746"/>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072B8FF-4CAF-0F5E-9D35-1F016CAE60E5}"/>
              </a:ext>
            </a:extLst>
          </p:cNvPr>
          <p:cNvSpPr/>
          <p:nvPr/>
        </p:nvSpPr>
        <p:spPr>
          <a:xfrm>
            <a:off x="6532043" y="4557801"/>
            <a:ext cx="483219" cy="92930"/>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dirty="0">
              <a:latin typeface="Arial Black" panose="020B0604020202020204" pitchFamily="34" charset="0"/>
              <a:cs typeface="Arial Black" panose="020B0604020202020204" pitchFamily="34" charset="0"/>
            </a:endParaRPr>
          </a:p>
        </p:txBody>
      </p:sp>
      <p:sp>
        <p:nvSpPr>
          <p:cNvPr id="61" name="Rectangle 60">
            <a:extLst>
              <a:ext uri="{FF2B5EF4-FFF2-40B4-BE49-F238E27FC236}">
                <a16:creationId xmlns:a16="http://schemas.microsoft.com/office/drawing/2014/main" id="{29CB22EF-F8EB-49A0-F083-13ACBFEE07A2}"/>
              </a:ext>
            </a:extLst>
          </p:cNvPr>
          <p:cNvSpPr/>
          <p:nvPr/>
        </p:nvSpPr>
        <p:spPr>
          <a:xfrm>
            <a:off x="6512110" y="3589822"/>
            <a:ext cx="511374" cy="1589206"/>
          </a:xfrm>
          <a:prstGeom prst="rect">
            <a:avLst/>
          </a:prstGeom>
          <a:noFill/>
          <a:ln w="57150">
            <a:solidFill>
              <a:srgbClr val="3EB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5" name="Straight Connector 74">
            <a:extLst>
              <a:ext uri="{FF2B5EF4-FFF2-40B4-BE49-F238E27FC236}">
                <a16:creationId xmlns:a16="http://schemas.microsoft.com/office/drawing/2014/main" id="{96A2B1AA-6860-086C-91EB-5CE3A84AAE5F}"/>
              </a:ext>
            </a:extLst>
          </p:cNvPr>
          <p:cNvCxnSpPr>
            <a:cxnSpLocks/>
          </p:cNvCxnSpPr>
          <p:nvPr/>
        </p:nvCxnSpPr>
        <p:spPr>
          <a:xfrm>
            <a:off x="5610064" y="3567333"/>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5B2396A-9D1F-ABFD-3C22-AB21146FC3F3}"/>
              </a:ext>
            </a:extLst>
          </p:cNvPr>
          <p:cNvCxnSpPr>
            <a:cxnSpLocks/>
          </p:cNvCxnSpPr>
          <p:nvPr/>
        </p:nvCxnSpPr>
        <p:spPr>
          <a:xfrm>
            <a:off x="5622261" y="5206917"/>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6EDC1BC-6E23-A27A-422E-5FC812B547B6}"/>
              </a:ext>
            </a:extLst>
          </p:cNvPr>
          <p:cNvSpPr/>
          <p:nvPr/>
        </p:nvSpPr>
        <p:spPr>
          <a:xfrm>
            <a:off x="2868012" y="4567228"/>
            <a:ext cx="483219" cy="92930"/>
          </a:xfrm>
          <a:prstGeom prst="rect">
            <a:avLst/>
          </a:prstGeom>
          <a:solidFill>
            <a:srgbClr val="0678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00" b="1" dirty="0">
              <a:latin typeface="Arial Black" panose="020B0604020202020204" pitchFamily="34" charset="0"/>
              <a:cs typeface="Arial Black" panose="020B0604020202020204" pitchFamily="34" charset="0"/>
            </a:endParaRPr>
          </a:p>
        </p:txBody>
      </p:sp>
      <p:sp>
        <p:nvSpPr>
          <p:cNvPr id="60" name="Rectangle 59">
            <a:extLst>
              <a:ext uri="{FF2B5EF4-FFF2-40B4-BE49-F238E27FC236}">
                <a16:creationId xmlns:a16="http://schemas.microsoft.com/office/drawing/2014/main" id="{5216D7BC-B509-40E0-4E33-41ECE00F1355}"/>
              </a:ext>
            </a:extLst>
          </p:cNvPr>
          <p:cNvSpPr/>
          <p:nvPr/>
        </p:nvSpPr>
        <p:spPr>
          <a:xfrm>
            <a:off x="2842782" y="3592012"/>
            <a:ext cx="511374" cy="1589206"/>
          </a:xfrm>
          <a:prstGeom prst="rect">
            <a:avLst/>
          </a:prstGeom>
          <a:noFill/>
          <a:ln w="57150">
            <a:solidFill>
              <a:srgbClr val="3EB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cxnSp>
        <p:nvCxnSpPr>
          <p:cNvPr id="71" name="Straight Connector 70">
            <a:extLst>
              <a:ext uri="{FF2B5EF4-FFF2-40B4-BE49-F238E27FC236}">
                <a16:creationId xmlns:a16="http://schemas.microsoft.com/office/drawing/2014/main" id="{21AD7F32-2161-EFB5-529D-9DB7DF89DBAC}"/>
              </a:ext>
            </a:extLst>
          </p:cNvPr>
          <p:cNvCxnSpPr>
            <a:cxnSpLocks/>
          </p:cNvCxnSpPr>
          <p:nvPr/>
        </p:nvCxnSpPr>
        <p:spPr>
          <a:xfrm>
            <a:off x="1923052" y="3567333"/>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2842432-8FEA-27F4-29F3-32D8FBD23EF6}"/>
              </a:ext>
            </a:extLst>
          </p:cNvPr>
          <p:cNvCxnSpPr>
            <a:cxnSpLocks/>
          </p:cNvCxnSpPr>
          <p:nvPr/>
        </p:nvCxnSpPr>
        <p:spPr>
          <a:xfrm>
            <a:off x="1912581" y="5206917"/>
            <a:ext cx="1774170" cy="0"/>
          </a:xfrm>
          <a:prstGeom prst="line">
            <a:avLst/>
          </a:prstGeom>
          <a:ln w="57150">
            <a:solidFill>
              <a:srgbClr val="F3B92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B6DED4B-CD37-72AA-5E50-49FB5C83F761}"/>
              </a:ext>
            </a:extLst>
          </p:cNvPr>
          <p:cNvCxnSpPr>
            <a:cxnSpLocks/>
          </p:cNvCxnSpPr>
          <p:nvPr/>
        </p:nvCxnSpPr>
        <p:spPr>
          <a:xfrm flipH="1">
            <a:off x="3255941" y="3358863"/>
            <a:ext cx="166152" cy="157339"/>
          </a:xfrm>
          <a:prstGeom prst="straightConnector1">
            <a:avLst/>
          </a:prstGeom>
          <a:ln w="25400">
            <a:solidFill>
              <a:srgbClr val="F3B92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A8444E4B-9CFA-5B9B-29F1-5609391C9777}"/>
              </a:ext>
            </a:extLst>
          </p:cNvPr>
          <p:cNvCxnSpPr>
            <a:cxnSpLocks/>
          </p:cNvCxnSpPr>
          <p:nvPr/>
        </p:nvCxnSpPr>
        <p:spPr>
          <a:xfrm flipH="1" flipV="1">
            <a:off x="3266171" y="4631321"/>
            <a:ext cx="189395" cy="69735"/>
          </a:xfrm>
          <a:prstGeom prst="straightConnector1">
            <a:avLst/>
          </a:prstGeom>
          <a:ln w="25400">
            <a:solidFill>
              <a:srgbClr val="F3B92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DF00766-0441-52CF-9806-D02844198864}"/>
              </a:ext>
            </a:extLst>
          </p:cNvPr>
          <p:cNvCxnSpPr>
            <a:cxnSpLocks/>
          </p:cNvCxnSpPr>
          <p:nvPr/>
        </p:nvCxnSpPr>
        <p:spPr>
          <a:xfrm flipH="1" flipV="1">
            <a:off x="6926345" y="4614337"/>
            <a:ext cx="189395" cy="69735"/>
          </a:xfrm>
          <a:prstGeom prst="straightConnector1">
            <a:avLst/>
          </a:prstGeom>
          <a:ln w="25400">
            <a:solidFill>
              <a:srgbClr val="F3B92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0252BC6B-FA0C-CCC8-6919-1BF5967CFF60}"/>
              </a:ext>
            </a:extLst>
          </p:cNvPr>
          <p:cNvCxnSpPr>
            <a:cxnSpLocks/>
          </p:cNvCxnSpPr>
          <p:nvPr/>
        </p:nvCxnSpPr>
        <p:spPr>
          <a:xfrm flipH="1" flipV="1">
            <a:off x="10120982" y="4765316"/>
            <a:ext cx="189395" cy="69735"/>
          </a:xfrm>
          <a:prstGeom prst="straightConnector1">
            <a:avLst/>
          </a:prstGeom>
          <a:ln w="25400">
            <a:solidFill>
              <a:srgbClr val="F3B92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83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3EF9-365D-3A96-3375-6653DFC8A6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96EE5F-846C-4BD4-EE90-11C6D671FB88}"/>
              </a:ext>
            </a:extLst>
          </p:cNvPr>
          <p:cNvSpPr/>
          <p:nvPr/>
        </p:nvSpPr>
        <p:spPr>
          <a:xfrm>
            <a:off x="600456" y="3280608"/>
            <a:ext cx="11587162" cy="303812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5080" lvl="0" indent="0" algn="l" defTabSz="914400" rtl="0" eaLnBrk="1" fontAlgn="auto" latinLnBrk="0" hangingPunct="1">
              <a:lnSpc>
                <a:spcPct val="90000"/>
              </a:lnSpc>
              <a:spcBef>
                <a:spcPts val="1450"/>
              </a:spcBef>
              <a:spcAft>
                <a:spcPts val="0"/>
              </a:spcAft>
              <a:buClr>
                <a:srgbClr val="0578D4"/>
              </a:buClr>
              <a:buSzPct val="80000"/>
              <a:buFontTx/>
              <a:buNone/>
              <a:tabLst>
                <a:tab pos="699135" algn="l"/>
              </a:tabLst>
              <a:defRPr/>
            </a:pPr>
            <a:endParaRPr kumimoji="0" lang="en-US" sz="1500" b="1" i="0" u="none" strike="noStrike" kern="1200" cap="none" spc="0" normalizeH="0" baseline="0" noProof="0" dirty="0">
              <a:ln>
                <a:noFill/>
              </a:ln>
              <a:solidFill>
                <a:srgbClr val="0578D4"/>
              </a:solidFill>
              <a:effectLst/>
              <a:uLnTx/>
              <a:uFillTx/>
              <a:latin typeface="Arial Black" panose="020B0604020202020204" pitchFamily="34" charset="0"/>
              <a:ea typeface="+mn-ea"/>
              <a:cs typeface="Arial Black" panose="020B0604020202020204" pitchFamily="34" charset="0"/>
            </a:endParaRPr>
          </a:p>
        </p:txBody>
      </p:sp>
      <p:sp>
        <p:nvSpPr>
          <p:cNvPr id="2" name="Title 1">
            <a:extLst>
              <a:ext uri="{FF2B5EF4-FFF2-40B4-BE49-F238E27FC236}">
                <a16:creationId xmlns:a16="http://schemas.microsoft.com/office/drawing/2014/main" id="{B77868D6-5630-D912-E4EA-BDEF03E68187}"/>
              </a:ext>
            </a:extLst>
          </p:cNvPr>
          <p:cNvSpPr>
            <a:spLocks noGrp="1"/>
          </p:cNvSpPr>
          <p:nvPr>
            <p:ph type="title"/>
          </p:nvPr>
        </p:nvSpPr>
        <p:spPr/>
        <p:txBody>
          <a:bodyPr>
            <a:normAutofit/>
          </a:bodyPr>
          <a:lstStyle/>
          <a:p>
            <a:r>
              <a:rPr lang="en-US" sz="2800" dirty="0">
                <a:solidFill>
                  <a:srgbClr val="0678D5"/>
                </a:solidFill>
                <a:latin typeface="Arial" panose="020B0604020202020204" pitchFamily="34" charset="0"/>
              </a:rPr>
              <a:t>Medicare Part D Creditable Coverage Calculations</a:t>
            </a:r>
          </a:p>
        </p:txBody>
      </p:sp>
      <p:sp>
        <p:nvSpPr>
          <p:cNvPr id="3" name="Content Placeholder 2">
            <a:extLst>
              <a:ext uri="{FF2B5EF4-FFF2-40B4-BE49-F238E27FC236}">
                <a16:creationId xmlns:a16="http://schemas.microsoft.com/office/drawing/2014/main" id="{F815829B-2D52-3406-3C60-F151787D4844}"/>
              </a:ext>
            </a:extLst>
          </p:cNvPr>
          <p:cNvSpPr>
            <a:spLocks noGrp="1"/>
          </p:cNvSpPr>
          <p:nvPr>
            <p:ph idx="1"/>
          </p:nvPr>
        </p:nvSpPr>
        <p:spPr>
          <a:xfrm>
            <a:off x="600455" y="1259030"/>
            <a:ext cx="10731163" cy="4339940"/>
          </a:xfrm>
        </p:spPr>
        <p:txBody>
          <a:bodyPr lIns="182880"/>
          <a:lstStyle/>
          <a:p>
            <a:pPr marL="0" lvl="1" indent="0">
              <a:lnSpc>
                <a:spcPct val="90000"/>
              </a:lnSpc>
              <a:spcBef>
                <a:spcPts val="300"/>
              </a:spcBef>
              <a:spcAft>
                <a:spcPts val="600"/>
              </a:spcAft>
              <a:buNone/>
              <a:defRPr/>
            </a:pPr>
            <a:r>
              <a:rPr lang="en-US" sz="1600" b="1" dirty="0">
                <a:solidFill>
                  <a:srgbClr val="0678D5"/>
                </a:solidFill>
                <a:latin typeface="Arial Black" panose="020B0604020202020204" pitchFamily="34" charset="0"/>
                <a:ea typeface="Calibri" panose="020F0502020204030204" pitchFamily="34" charset="0"/>
                <a:cs typeface="Arial Black" panose="020B0604020202020204" pitchFamily="34" charset="0"/>
                <a:sym typeface="Wingdings" panose="05000000000000000000" pitchFamily="2" charset="2"/>
              </a:rPr>
              <a:t>NEW $2,000 MOOP – Deferred to 2025: </a:t>
            </a:r>
            <a:br>
              <a:rPr lang="en-US" sz="1600" b="1" dirty="0">
                <a:solidFill>
                  <a:srgbClr val="0678D5"/>
                </a:solidFill>
                <a:latin typeface="Arial Black" panose="020B0604020202020204" pitchFamily="34" charset="0"/>
                <a:ea typeface="Calibri" panose="020F0502020204030204" pitchFamily="34" charset="0"/>
                <a:cs typeface="Arial Black" panose="020B0604020202020204" pitchFamily="34" charset="0"/>
                <a:sym typeface="Wingdings" panose="05000000000000000000" pitchFamily="2" charset="2"/>
              </a:rPr>
            </a:br>
            <a:r>
              <a:rPr lang="en-US" sz="1600" dirty="0">
                <a:latin typeface="Arial" panose="020B0604020202020204" pitchFamily="34" charset="0"/>
                <a:cs typeface="Arial" panose="020B0604020202020204" pitchFamily="34" charset="0"/>
              </a:rPr>
              <a:t>Maximum Out-of-Pocket (MOOP) expenses for any Part D plan will be capped at </a:t>
            </a:r>
            <a:r>
              <a:rPr lang="en-US" sz="1600" b="1" dirty="0">
                <a:latin typeface="Arial" panose="020B0604020202020204" pitchFamily="34" charset="0"/>
                <a:cs typeface="Arial" panose="020B0604020202020204" pitchFamily="34" charset="0"/>
              </a:rPr>
              <a:t>$2,000.</a:t>
            </a:r>
            <a:endParaRPr lang="en-US" sz="1600" b="1" dirty="0">
              <a:solidFill>
                <a:srgbClr val="0678D5"/>
              </a:solidFill>
              <a:latin typeface="Arial" panose="020B0604020202020204" pitchFamily="34" charset="0"/>
              <a:cs typeface="Arial" panose="020B0604020202020204" pitchFamily="34" charset="0"/>
            </a:endParaRPr>
          </a:p>
          <a:p>
            <a:pPr marL="347472" lvl="1" indent="-347472">
              <a:lnSpc>
                <a:spcPct val="90000"/>
              </a:lnSpc>
              <a:spcBef>
                <a:spcPts val="0"/>
              </a:spcBef>
              <a:buFont typeface="Courier New" panose="02070309020205020404" pitchFamily="49" charset="0"/>
              <a:buChar char="o"/>
              <a:defRPr/>
            </a:pPr>
            <a:r>
              <a:rPr lang="en-US" sz="1600" b="1" dirty="0">
                <a:ea typeface="+mn-ea"/>
              </a:rPr>
              <a:t>For 2025, CMS will allow plans to forgo Medicare Part D changes </a:t>
            </a:r>
            <a:r>
              <a:rPr lang="en-US" sz="1600" dirty="0">
                <a:ea typeface="+mn-ea"/>
              </a:rPr>
              <a:t>in making the creditable </a:t>
            </a:r>
            <a:br>
              <a:rPr lang="en-US" sz="1600" dirty="0">
                <a:ea typeface="+mn-ea"/>
              </a:rPr>
            </a:br>
            <a:r>
              <a:rPr lang="en-US" sz="1600" dirty="0">
                <a:ea typeface="+mn-ea"/>
              </a:rPr>
              <a:t>coverage determination. Plans can use the simplified creditable coverage determination.</a:t>
            </a:r>
          </a:p>
          <a:p>
            <a:pPr marL="347472" lvl="1" indent="-347472">
              <a:lnSpc>
                <a:spcPct val="90000"/>
              </a:lnSpc>
              <a:spcBef>
                <a:spcPts val="0"/>
              </a:spcBef>
              <a:buFont typeface="Courier New" panose="02070309020205020404" pitchFamily="49" charset="0"/>
              <a:buChar char="o"/>
              <a:defRPr/>
            </a:pPr>
            <a:r>
              <a:rPr lang="en-US" sz="1600" dirty="0">
                <a:ea typeface="+mn-ea"/>
              </a:rPr>
              <a:t>The insurance carrier for insured prescription drug plans will assess if a plan is creditable.</a:t>
            </a:r>
          </a:p>
          <a:p>
            <a:pPr marL="347472" lvl="1" indent="-347472">
              <a:lnSpc>
                <a:spcPct val="90000"/>
              </a:lnSpc>
              <a:spcBef>
                <a:spcPts val="0"/>
              </a:spcBef>
              <a:buFont typeface="Courier New" panose="02070309020205020404" pitchFamily="49" charset="0"/>
              <a:buChar char="o"/>
              <a:defRPr/>
            </a:pPr>
            <a:r>
              <a:rPr lang="en-US" sz="1600" dirty="0">
                <a:ea typeface="+mn-ea"/>
              </a:rPr>
              <a:t>PBM or TPA may be willing to assess the creditable status of a prescription drug plan. </a:t>
            </a:r>
            <a:br>
              <a:rPr lang="en-US" sz="1600" dirty="0">
                <a:ea typeface="+mn-ea"/>
              </a:rPr>
            </a:br>
            <a:r>
              <a:rPr lang="en-US" sz="1600" dirty="0">
                <a:ea typeface="+mn-ea"/>
              </a:rPr>
              <a:t>If they are unwilling to, the plan must work with an actuary. CMS will reassess this position in 2026. </a:t>
            </a:r>
          </a:p>
          <a:p>
            <a:pPr marL="0" indent="0">
              <a:lnSpc>
                <a:spcPct val="90000"/>
              </a:lnSpc>
              <a:spcBef>
                <a:spcPts val="0"/>
              </a:spcBef>
              <a:spcAft>
                <a:spcPts val="600"/>
              </a:spcAft>
              <a:buNone/>
              <a:tabLst>
                <a:tab pos="457200" algn="l"/>
              </a:tabLst>
            </a:pPr>
            <a:br>
              <a:rPr lang="en-US" sz="1600" b="1" dirty="0">
                <a:solidFill>
                  <a:srgbClr val="0678D5"/>
                </a:solidFill>
                <a:latin typeface="Arial" panose="020B0604020202020204" pitchFamily="34" charset="0"/>
                <a:cs typeface="Arial" panose="020B0604020202020204" pitchFamily="34" charset="0"/>
              </a:rPr>
            </a:br>
            <a:r>
              <a:rPr lang="en-US" sz="1600" b="1" dirty="0">
                <a:solidFill>
                  <a:srgbClr val="0678D5"/>
                </a:solidFill>
                <a:latin typeface="Arial Black" panose="020B0604020202020204" pitchFamily="34" charset="0"/>
                <a:cs typeface="Arial Black" panose="020B0604020202020204" pitchFamily="34" charset="0"/>
              </a:rPr>
              <a:t>Next Steps:</a:t>
            </a:r>
          </a:p>
          <a:p>
            <a:pPr marL="347472" lvl="1" indent="-347472">
              <a:lnSpc>
                <a:spcPct val="90000"/>
              </a:lnSpc>
              <a:spcBef>
                <a:spcPts val="300"/>
              </a:spcBef>
              <a:spcAft>
                <a:spcPts val="600"/>
              </a:spcAft>
              <a:buFont typeface="Courier New" panose="02070309020205020404" pitchFamily="49" charset="0"/>
              <a:buChar char="o"/>
              <a:defRPr/>
            </a:pPr>
            <a:r>
              <a:rPr lang="en-US" sz="1600" b="1" dirty="0">
                <a:latin typeface="Arial" panose="020B0604020202020204" pitchFamily="34" charset="0"/>
                <a:cs typeface="Arial" panose="020B0604020202020204" pitchFamily="34" charset="0"/>
              </a:rPr>
              <a:t>Fully Insured Medical Plans: </a:t>
            </a:r>
            <a:r>
              <a:rPr lang="en-US" sz="1600" dirty="0">
                <a:latin typeface="Arial" panose="020B0604020202020204" pitchFamily="34" charset="0"/>
                <a:cs typeface="Arial" panose="020B0604020202020204" pitchFamily="34" charset="0"/>
              </a:rPr>
              <a:t>Medicare Supplement plans will have to adopt the new Part D plan design changes and accept the increase in insurance premiums because of the Part D changes.</a:t>
            </a:r>
          </a:p>
          <a:p>
            <a:pPr marL="347472" lvl="1" indent="-347472">
              <a:lnSpc>
                <a:spcPct val="90000"/>
              </a:lnSpc>
              <a:spcBef>
                <a:spcPts val="300"/>
              </a:spcBef>
              <a:spcAft>
                <a:spcPts val="600"/>
              </a:spcAft>
              <a:buFont typeface="Courier New" panose="02070309020205020404" pitchFamily="49" charset="0"/>
              <a:buChar char="o"/>
              <a:defRPr/>
            </a:pPr>
            <a:r>
              <a:rPr lang="en-US" sz="1600" b="1" dirty="0">
                <a:latin typeface="Arial" panose="020B0604020202020204" pitchFamily="34" charset="0"/>
                <a:cs typeface="Arial" panose="020B0604020202020204" pitchFamily="34" charset="0"/>
              </a:rPr>
              <a:t>Self-Insured Medical Plans: </a:t>
            </a:r>
            <a:r>
              <a:rPr lang="en-US" sz="1600" dirty="0">
                <a:latin typeface="Arial" panose="020B0604020202020204" pitchFamily="34" charset="0"/>
                <a:cs typeface="Arial" panose="020B0604020202020204" pitchFamily="34" charset="0"/>
              </a:rPr>
              <a:t>Plans applying for the retiree drug subsidy need to determine if they will cease offering a creditable Part D plan and lose eligibility for the EGWHP program or comply with the Rx changes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and assume the cost to participate in the RDS program/consider offering a Part D plan.</a:t>
            </a:r>
          </a:p>
          <a:p>
            <a:pPr marL="347472" lvl="1" indent="-347472">
              <a:lnSpc>
                <a:spcPct val="90000"/>
              </a:lnSpc>
              <a:spcBef>
                <a:spcPts val="300"/>
              </a:spcBef>
              <a:spcAft>
                <a:spcPts val="600"/>
              </a:spcAft>
              <a:buFont typeface="Courier New" panose="02070309020205020404" pitchFamily="49" charset="0"/>
              <a:buChar char="o"/>
              <a:defRPr/>
            </a:pPr>
            <a:r>
              <a:rPr lang="en-US" sz="1600" b="1" dirty="0">
                <a:solidFill>
                  <a:srgbClr val="0678D5"/>
                </a:solidFill>
                <a:latin typeface="Arial" panose="020B0604020202020204" pitchFamily="34" charset="0"/>
                <a:cs typeface="Arial" panose="020B0604020202020204" pitchFamily="34" charset="0"/>
              </a:rPr>
              <a:t>All Plans: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Review plan design to determine if they are not creditable in which case a notice of non-</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creditable coverage must be sent to affected employees to ensure they enroll in a Medicare Part D plan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by January 1, 2025. They have 63 days from loss of creditable prescription drug coverage to enroll in a Medicare Part D plan to avoid late enrollment penalties.</a:t>
            </a:r>
          </a:p>
        </p:txBody>
      </p:sp>
    </p:spTree>
    <p:extLst>
      <p:ext uri="{BB962C8B-B14F-4D97-AF65-F5344CB8AC3E}">
        <p14:creationId xmlns:p14="http://schemas.microsoft.com/office/powerpoint/2010/main" val="370100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62597-579E-5BBF-C9C8-E16C55D87F7E}"/>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25525E6-1F0C-0FE6-41EF-17696CABA939}"/>
              </a:ext>
            </a:extLst>
          </p:cNvPr>
          <p:cNvCxnSpPr>
            <a:cxnSpLocks/>
          </p:cNvCxnSpPr>
          <p:nvPr/>
        </p:nvCxnSpPr>
        <p:spPr>
          <a:xfrm>
            <a:off x="4876738" y="3319019"/>
            <a:ext cx="4362955" cy="0"/>
          </a:xfrm>
          <a:prstGeom prst="line">
            <a:avLst/>
          </a:prstGeom>
          <a:ln w="19050">
            <a:solidFill>
              <a:srgbClr val="263746"/>
            </a:solidFill>
          </a:ln>
        </p:spPr>
        <p:style>
          <a:lnRef idx="1">
            <a:schemeClr val="accent1"/>
          </a:lnRef>
          <a:fillRef idx="0">
            <a:schemeClr val="accent1"/>
          </a:fillRef>
          <a:effectRef idx="0">
            <a:schemeClr val="accent1"/>
          </a:effectRef>
          <a:fontRef idx="minor">
            <a:schemeClr val="tx1"/>
          </a:fontRef>
        </p:style>
      </p:cxnSp>
      <p:sp>
        <p:nvSpPr>
          <p:cNvPr id="7" name="Text Placeholder 1">
            <a:extLst>
              <a:ext uri="{FF2B5EF4-FFF2-40B4-BE49-F238E27FC236}">
                <a16:creationId xmlns:a16="http://schemas.microsoft.com/office/drawing/2014/main" id="{6867D129-C89A-9E5A-85A1-20B74B32FA17}"/>
              </a:ext>
            </a:extLst>
          </p:cNvPr>
          <p:cNvSpPr txBox="1">
            <a:spLocks/>
          </p:cNvSpPr>
          <p:nvPr/>
        </p:nvSpPr>
        <p:spPr>
          <a:xfrm>
            <a:off x="4953000" y="2661777"/>
            <a:ext cx="5825419" cy="541100"/>
          </a:xfrm>
          <a:prstGeom prst="rect">
            <a:avLst/>
          </a:prstGeom>
        </p:spPr>
        <p:txBody>
          <a:bodyPr/>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bg1"/>
                </a:solidFill>
                <a:latin typeface="Arial Black"/>
                <a:cs typeface="Arial"/>
              </a:rPr>
              <a:t>Liliana Salazar, </a:t>
            </a:r>
            <a:r>
              <a:rPr lang="en-US" sz="1800" dirty="0">
                <a:solidFill>
                  <a:schemeClr val="bg1"/>
                </a:solidFill>
                <a:latin typeface="Arial Black"/>
                <a:cs typeface="Arial"/>
              </a:rPr>
              <a:t>Esq. </a:t>
            </a:r>
            <a:endParaRPr lang="en-US" dirty="0">
              <a:solidFill>
                <a:schemeClr val="bg1"/>
              </a:solidFill>
              <a:latin typeface="Arial Black"/>
              <a:cs typeface="Arial"/>
            </a:endParaRPr>
          </a:p>
        </p:txBody>
      </p:sp>
      <p:sp>
        <p:nvSpPr>
          <p:cNvPr id="8" name="Text Placeholder 2">
            <a:extLst>
              <a:ext uri="{FF2B5EF4-FFF2-40B4-BE49-F238E27FC236}">
                <a16:creationId xmlns:a16="http://schemas.microsoft.com/office/drawing/2014/main" id="{1067A494-97C3-D2E3-F9EB-2AB92B857EE9}"/>
              </a:ext>
            </a:extLst>
          </p:cNvPr>
          <p:cNvSpPr txBox="1">
            <a:spLocks/>
          </p:cNvSpPr>
          <p:nvPr/>
        </p:nvSpPr>
        <p:spPr>
          <a:xfrm>
            <a:off x="4953000" y="3538980"/>
            <a:ext cx="4596544" cy="1777297"/>
          </a:xfrm>
          <a:prstGeom prst="rect">
            <a:avLst/>
          </a:prstGeom>
        </p:spPr>
        <p:txBody>
          <a:bodyPr/>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400"/>
              </a:spcBef>
              <a:spcAft>
                <a:spcPts val="400"/>
              </a:spcAft>
              <a:buNone/>
            </a:pPr>
            <a:r>
              <a:rPr lang="en-US" sz="1800" dirty="0">
                <a:solidFill>
                  <a:srgbClr val="E3E3E3"/>
                </a:solidFill>
              </a:rPr>
              <a:t>Chief Compliance Officer, Pacific Region</a:t>
            </a:r>
            <a:br>
              <a:rPr lang="en-US" sz="1800" dirty="0">
                <a:solidFill>
                  <a:srgbClr val="E3E3E3"/>
                </a:solidFill>
              </a:rPr>
            </a:br>
            <a:r>
              <a:rPr lang="en-US" sz="1800" dirty="0">
                <a:solidFill>
                  <a:srgbClr val="E3E3E3"/>
                </a:solidFill>
              </a:rPr>
              <a:t>Employee Benefits </a:t>
            </a:r>
            <a:br>
              <a:rPr lang="en-US" sz="1800" dirty="0">
                <a:solidFill>
                  <a:srgbClr val="F3B921"/>
                </a:solidFill>
              </a:rPr>
            </a:br>
            <a:r>
              <a:rPr lang="en-US" sz="1800" dirty="0">
                <a:solidFill>
                  <a:srgbClr val="F3B921"/>
                </a:solidFill>
              </a:rPr>
              <a:t>HUB International</a:t>
            </a:r>
          </a:p>
          <a:p>
            <a:pPr marL="0" indent="0">
              <a:spcBef>
                <a:spcPts val="400"/>
              </a:spcBef>
              <a:spcAft>
                <a:spcPts val="400"/>
              </a:spcAft>
              <a:buNone/>
            </a:pPr>
            <a:r>
              <a:rPr lang="en-US" sz="1800" dirty="0">
                <a:solidFill>
                  <a:srgbClr val="263746"/>
                </a:solidFill>
              </a:rPr>
              <a:t>liliana.salazar@hubinternational.com</a:t>
            </a:r>
            <a:br>
              <a:rPr lang="en-US" sz="6000" dirty="0">
                <a:solidFill>
                  <a:srgbClr val="F3B921"/>
                </a:solidFill>
              </a:rPr>
            </a:br>
            <a:endParaRPr lang="en-US" sz="1800" dirty="0">
              <a:solidFill>
                <a:srgbClr val="F3B921"/>
              </a:solidFill>
            </a:endParaRPr>
          </a:p>
        </p:txBody>
      </p:sp>
      <p:pic>
        <p:nvPicPr>
          <p:cNvPr id="6" name="Picture 5">
            <a:extLst>
              <a:ext uri="{FF2B5EF4-FFF2-40B4-BE49-F238E27FC236}">
                <a16:creationId xmlns:a16="http://schemas.microsoft.com/office/drawing/2014/main" id="{CB89324E-E3F1-105B-9E54-491B572A04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861" t="1392" r="4861" b="8608"/>
          <a:stretch/>
        </p:blipFill>
        <p:spPr>
          <a:xfrm>
            <a:off x="1847850" y="2057400"/>
            <a:ext cx="2743200" cy="2743200"/>
          </a:xfrm>
          <a:prstGeom prst="ellipse">
            <a:avLst/>
          </a:prstGeom>
          <a:solidFill>
            <a:srgbClr val="F2F2F2"/>
          </a:solidFill>
          <a:ln w="38100" cap="rnd">
            <a:solidFill>
              <a:srgbClr val="263746"/>
            </a:solidFill>
          </a:ln>
          <a:effectLst/>
          <a:scene3d>
            <a:camera prst="orthographicFront"/>
            <a:lightRig rig="contrasting" dir="t">
              <a:rot lat="0" lon="0" rev="3000000"/>
            </a:lightRig>
          </a:scene3d>
          <a:sp3d>
            <a:contourClr>
              <a:srgbClr val="263746"/>
            </a:contourClr>
          </a:sp3d>
        </p:spPr>
      </p:pic>
    </p:spTree>
    <p:extLst>
      <p:ext uri="{BB962C8B-B14F-4D97-AF65-F5344CB8AC3E}">
        <p14:creationId xmlns:p14="http://schemas.microsoft.com/office/powerpoint/2010/main" val="315283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3EF9-365D-3A96-3375-6653DFC8A6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DAE33D7-F3B0-8420-C508-9D53164CF295}"/>
              </a:ext>
            </a:extLst>
          </p:cNvPr>
          <p:cNvSpPr/>
          <p:nvPr/>
        </p:nvSpPr>
        <p:spPr>
          <a:xfrm>
            <a:off x="600456" y="4091355"/>
            <a:ext cx="11587162" cy="215704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5080" lvl="0" indent="0" algn="l" defTabSz="914400" rtl="0" eaLnBrk="1" fontAlgn="auto" latinLnBrk="0" hangingPunct="1">
              <a:lnSpc>
                <a:spcPct val="90000"/>
              </a:lnSpc>
              <a:spcBef>
                <a:spcPts val="1450"/>
              </a:spcBef>
              <a:spcAft>
                <a:spcPts val="0"/>
              </a:spcAft>
              <a:buClr>
                <a:srgbClr val="0578D4"/>
              </a:buClr>
              <a:buSzPct val="80000"/>
              <a:buFontTx/>
              <a:buNone/>
              <a:tabLst>
                <a:tab pos="699135" algn="l"/>
              </a:tabLst>
              <a:defRPr/>
            </a:pPr>
            <a:endParaRPr kumimoji="0" lang="en-US" sz="1500" b="1" i="0" u="none" strike="noStrike" kern="1200" cap="none" spc="0" normalizeH="0" baseline="0" noProof="0" dirty="0">
              <a:ln>
                <a:noFill/>
              </a:ln>
              <a:solidFill>
                <a:srgbClr val="0578D4"/>
              </a:solidFill>
              <a:effectLst/>
              <a:uLnTx/>
              <a:uFillTx/>
              <a:latin typeface="Arial Black" panose="020B0604020202020204" pitchFamily="34" charset="0"/>
              <a:ea typeface="+mn-ea"/>
              <a:cs typeface="Arial Black" panose="020B0604020202020204" pitchFamily="34" charset="0"/>
            </a:endParaRPr>
          </a:p>
        </p:txBody>
      </p:sp>
      <p:sp>
        <p:nvSpPr>
          <p:cNvPr id="2" name="Title 1">
            <a:extLst>
              <a:ext uri="{FF2B5EF4-FFF2-40B4-BE49-F238E27FC236}">
                <a16:creationId xmlns:a16="http://schemas.microsoft.com/office/drawing/2014/main" id="{B77868D6-5630-D912-E4EA-BDEF03E68187}"/>
              </a:ext>
            </a:extLst>
          </p:cNvPr>
          <p:cNvSpPr>
            <a:spLocks noGrp="1"/>
          </p:cNvSpPr>
          <p:nvPr>
            <p:ph type="title"/>
          </p:nvPr>
        </p:nvSpPr>
        <p:spPr/>
        <p:txBody>
          <a:bodyPr>
            <a:normAutofit/>
          </a:bodyPr>
          <a:lstStyle/>
          <a:p>
            <a:r>
              <a:rPr lang="en-US" sz="2800" dirty="0">
                <a:solidFill>
                  <a:srgbClr val="0678D5"/>
                </a:solidFill>
                <a:latin typeface="Arial" panose="020B0604020202020204" pitchFamily="34" charset="0"/>
              </a:rPr>
              <a:t>Medicare Data Match Letters</a:t>
            </a:r>
          </a:p>
        </p:txBody>
      </p:sp>
      <p:sp>
        <p:nvSpPr>
          <p:cNvPr id="3" name="Content Placeholder 2">
            <a:extLst>
              <a:ext uri="{FF2B5EF4-FFF2-40B4-BE49-F238E27FC236}">
                <a16:creationId xmlns:a16="http://schemas.microsoft.com/office/drawing/2014/main" id="{F815829B-2D52-3406-3C60-F151787D4844}"/>
              </a:ext>
            </a:extLst>
          </p:cNvPr>
          <p:cNvSpPr>
            <a:spLocks noGrp="1"/>
          </p:cNvSpPr>
          <p:nvPr>
            <p:ph idx="1"/>
          </p:nvPr>
        </p:nvSpPr>
        <p:spPr>
          <a:xfrm>
            <a:off x="600456" y="1364537"/>
            <a:ext cx="10842476" cy="4339940"/>
          </a:xfrm>
        </p:spPr>
        <p:txBody>
          <a:bodyPr lIns="182880"/>
          <a:lstStyle/>
          <a:p>
            <a:pPr marL="0" indent="0">
              <a:lnSpc>
                <a:spcPct val="90000"/>
              </a:lnSpc>
              <a:spcBef>
                <a:spcPts val="600"/>
              </a:spcBef>
              <a:spcAft>
                <a:spcPts val="600"/>
              </a:spcAft>
              <a:buNone/>
              <a:defRPr/>
            </a:pPr>
            <a:r>
              <a:rPr lang="en-US" sz="1600" b="1" dirty="0">
                <a:solidFill>
                  <a:srgbClr val="0678D5"/>
                </a:solidFill>
                <a:latin typeface="Arial Black" panose="020B0604020202020204" pitchFamily="34" charset="0"/>
                <a:cs typeface="Arial Black" panose="020B0604020202020204" pitchFamily="34" charset="0"/>
              </a:rPr>
              <a:t>Beware CMS Data Match Letters. </a:t>
            </a:r>
            <a:r>
              <a:rPr lang="en-US" sz="1600" b="1" dirty="0">
                <a:solidFill>
                  <a:schemeClr val="tx1"/>
                </a:solidFill>
                <a:latin typeface="Arial Black" panose="020B0604020202020204" pitchFamily="34" charset="0"/>
                <a:cs typeface="Arial Black" panose="020B0604020202020204" pitchFamily="34" charset="0"/>
              </a:rPr>
              <a:t>Several employers have received demand letters from CMS requesting reimbursement of claims paid my Medicare in error where Medicare should have paid secondary.</a:t>
            </a:r>
          </a:p>
          <a:p>
            <a:pPr marL="347472" indent="-347472">
              <a:lnSpc>
                <a:spcPct val="90000"/>
              </a:lnSpc>
              <a:spcBef>
                <a:spcPts val="600"/>
              </a:spcBef>
              <a:spcAft>
                <a:spcPts val="600"/>
              </a:spcAft>
              <a:buFont typeface="Courier New" panose="02070309020205020404" pitchFamily="49" charset="0"/>
              <a:buChar char="o"/>
              <a:defRPr/>
            </a:pPr>
            <a:r>
              <a:rPr lang="en-US" sz="1600" b="1" dirty="0">
                <a:solidFill>
                  <a:schemeClr val="tx1"/>
                </a:solidFill>
                <a:latin typeface="Arial" panose="020B0604020202020204" pitchFamily="34" charset="0"/>
                <a:cs typeface="Arial" panose="020B0604020202020204" pitchFamily="34" charset="0"/>
              </a:rPr>
              <a:t>Do not ignore the letter! </a:t>
            </a:r>
            <a:r>
              <a:rPr lang="en-US" sz="1600" dirty="0">
                <a:solidFill>
                  <a:schemeClr val="tx1"/>
                </a:solidFill>
                <a:latin typeface="Arial" panose="020B0604020202020204" pitchFamily="34" charset="0"/>
                <a:cs typeface="Arial" panose="020B0604020202020204" pitchFamily="34" charset="0"/>
              </a:rPr>
              <a:t>The group will need to determine if they can appeal, forward to a carrier, or pay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the claim. Be sure to appeal each letter separately. </a:t>
            </a:r>
          </a:p>
          <a:p>
            <a:pPr marL="347472" indent="-347472">
              <a:lnSpc>
                <a:spcPct val="90000"/>
              </a:lnSpc>
              <a:spcBef>
                <a:spcPts val="600"/>
              </a:spcBef>
              <a:spcAft>
                <a:spcPts val="600"/>
              </a:spcAft>
              <a:buFont typeface="Courier New" panose="02070309020205020404" pitchFamily="49" charset="0"/>
              <a:buChar char="o"/>
              <a:defRPr/>
            </a:pPr>
            <a:r>
              <a:rPr lang="en-US" sz="1600" b="1" dirty="0">
                <a:solidFill>
                  <a:schemeClr val="tx1"/>
                </a:solidFill>
                <a:latin typeface="Arial" panose="020B0604020202020204" pitchFamily="34" charset="0"/>
                <a:cs typeface="Arial" panose="020B0604020202020204" pitchFamily="34" charset="0"/>
              </a:rPr>
              <a:t>Review of request: </a:t>
            </a:r>
            <a:r>
              <a:rPr lang="en-US" sz="1600" dirty="0">
                <a:solidFill>
                  <a:schemeClr val="tx1"/>
                </a:solidFill>
                <a:latin typeface="Arial" panose="020B0604020202020204" pitchFamily="34" charset="0"/>
                <a:cs typeface="Arial" panose="020B0604020202020204" pitchFamily="34" charset="0"/>
              </a:rPr>
              <a:t>Was the claimant an active employee or a dependent of an active employee covered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under the plan? Was the claimant a retiree or COBRA QB? Was the person covered by the group health plan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on the dates of service? Have more than three years passed since the claim was incurred? If the person was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on COBRA, a retiree or not covered by the plan, appeal the letter and forward supporting documentation to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Medicare to show Medicare is primary payer.</a:t>
            </a:r>
          </a:p>
          <a:p>
            <a:pPr marL="0" indent="0">
              <a:lnSpc>
                <a:spcPct val="90000"/>
              </a:lnSpc>
              <a:spcBef>
                <a:spcPts val="600"/>
              </a:spcBef>
              <a:spcAft>
                <a:spcPts val="600"/>
              </a:spcAft>
              <a:buNone/>
              <a:defRPr/>
            </a:pPr>
            <a:br>
              <a:rPr lang="en-US" sz="1600" b="1" dirty="0">
                <a:solidFill>
                  <a:srgbClr val="0678D5"/>
                </a:solidFill>
                <a:latin typeface="Arial" panose="020B0604020202020204" pitchFamily="34" charset="0"/>
                <a:cs typeface="Arial" panose="020B0604020202020204" pitchFamily="34" charset="0"/>
              </a:rPr>
            </a:br>
            <a:r>
              <a:rPr lang="en-US" sz="1600" b="1" dirty="0">
                <a:solidFill>
                  <a:srgbClr val="0678D5"/>
                </a:solidFill>
                <a:latin typeface="Arial Black" panose="020B0604020202020204" pitchFamily="34" charset="0"/>
                <a:cs typeface="Arial Black" panose="020B0604020202020204" pitchFamily="34" charset="0"/>
              </a:rPr>
              <a:t>Next Steps: </a:t>
            </a:r>
          </a:p>
          <a:p>
            <a:pPr marL="0" indent="0">
              <a:lnSpc>
                <a:spcPct val="90000"/>
              </a:lnSpc>
              <a:spcBef>
                <a:spcPts val="600"/>
              </a:spcBef>
              <a:spcAft>
                <a:spcPts val="600"/>
              </a:spcAft>
              <a:buNone/>
              <a:defRPr/>
            </a:pPr>
            <a:r>
              <a:rPr lang="en-US" sz="1600" dirty="0">
                <a:solidFill>
                  <a:schemeClr val="tx1"/>
                </a:solidFill>
                <a:latin typeface="Arial" panose="020B0604020202020204" pitchFamily="34" charset="0"/>
                <a:cs typeface="Arial" panose="020B0604020202020204" pitchFamily="34" charset="0"/>
              </a:rPr>
              <a:t>If the individual was covered as an active employee or dependent of an active employee contact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the insured carrier or TPA at the time the claim was incurred to repay Medicare</a:t>
            </a:r>
            <a:endParaRPr lang="en-US" sz="1600" b="1" dirty="0">
              <a:solidFill>
                <a:schemeClr val="tx1"/>
              </a:solidFill>
              <a:latin typeface="Arial" panose="020B0604020202020204" pitchFamily="34" charset="0"/>
              <a:cs typeface="Arial" panose="020B0604020202020204" pitchFamily="34" charset="0"/>
            </a:endParaRPr>
          </a:p>
          <a:p>
            <a:pPr marL="347472" lvl="1" indent="-347472">
              <a:lnSpc>
                <a:spcPct val="90000"/>
              </a:lnSpc>
              <a:spcBef>
                <a:spcPts val="600"/>
              </a:spcBef>
              <a:spcAft>
                <a:spcPts val="600"/>
              </a:spcAft>
              <a:buFont typeface="Courier New" panose="02070309020205020404" pitchFamily="49" charset="0"/>
              <a:buChar char="o"/>
              <a:defRPr/>
            </a:pPr>
            <a:r>
              <a:rPr lang="en-US" sz="1600" b="1" dirty="0">
                <a:solidFill>
                  <a:schemeClr val="tx1"/>
                </a:solidFill>
                <a:latin typeface="Arial" panose="020B0604020202020204" pitchFamily="34" charset="0"/>
                <a:cs typeface="Arial" panose="020B0604020202020204" pitchFamily="34" charset="0"/>
              </a:rPr>
              <a:t>Fully insured plans </a:t>
            </a:r>
            <a:r>
              <a:rPr lang="en-US" sz="1600" dirty="0">
                <a:solidFill>
                  <a:schemeClr val="tx1"/>
                </a:solidFill>
                <a:latin typeface="Arial" panose="020B0604020202020204" pitchFamily="34" charset="0"/>
                <a:cs typeface="Arial" panose="020B0604020202020204" pitchFamily="34" charset="0"/>
              </a:rPr>
              <a:t>– send to the carrier providing benefits on the date of service at issue.</a:t>
            </a:r>
          </a:p>
          <a:p>
            <a:pPr marL="347472" lvl="1" indent="-347472">
              <a:lnSpc>
                <a:spcPct val="90000"/>
              </a:lnSpc>
              <a:spcBef>
                <a:spcPts val="600"/>
              </a:spcBef>
              <a:spcAft>
                <a:spcPts val="600"/>
              </a:spcAft>
              <a:buFont typeface="Courier New" panose="02070309020205020404" pitchFamily="49" charset="0"/>
              <a:buChar char="o"/>
              <a:defRPr/>
            </a:pPr>
            <a:r>
              <a:rPr lang="en-US" sz="1600" b="1" dirty="0">
                <a:solidFill>
                  <a:schemeClr val="tx1"/>
                </a:solidFill>
                <a:latin typeface="Arial" panose="020B0604020202020204" pitchFamily="34" charset="0"/>
                <a:cs typeface="Arial" panose="020B0604020202020204" pitchFamily="34" charset="0"/>
              </a:rPr>
              <a:t>Self insured</a:t>
            </a:r>
            <a:r>
              <a:rPr lang="en-US" sz="1600" b="1" dirty="0">
                <a:latin typeface="Arial" panose="020B0604020202020204" pitchFamily="34" charset="0"/>
                <a:cs typeface="Arial" panose="020B0604020202020204" pitchFamily="34" charset="0"/>
              </a:rPr>
              <a:t> plans </a:t>
            </a:r>
            <a:r>
              <a:rPr lang="en-US" sz="1600" i="1" dirty="0">
                <a:solidFill>
                  <a:schemeClr val="bg1">
                    <a:lumMod val="50000"/>
                  </a:schemeClr>
                </a:solidFill>
                <a:latin typeface="Arial" panose="020B0604020202020204" pitchFamily="34" charset="0"/>
                <a:cs typeface="Arial" panose="020B0604020202020204" pitchFamily="34" charset="0"/>
              </a:rPr>
              <a:t>(including HRAs) </a:t>
            </a:r>
            <a:r>
              <a:rPr lang="en-US" sz="1600" dirty="0">
                <a:solidFill>
                  <a:schemeClr val="tx1"/>
                </a:solidFill>
                <a:latin typeface="Arial" panose="020B0604020202020204" pitchFamily="34" charset="0"/>
                <a:cs typeface="Arial" panose="020B0604020202020204" pitchFamily="34" charset="0"/>
              </a:rPr>
              <a:t>– Submit letter to TPA and ask that claims be reprocessed and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amount due be paid to Medicare.</a:t>
            </a:r>
          </a:p>
          <a:p>
            <a:pPr>
              <a:lnSpc>
                <a:spcPct val="90000"/>
              </a:lnSpc>
              <a:spcBef>
                <a:spcPts val="300"/>
              </a:spcBef>
              <a:spcAft>
                <a:spcPts val="600"/>
              </a:spcAft>
              <a:defRPr/>
            </a:pPr>
            <a:endParaRPr lang="en-US"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755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551AFB-C263-CF58-4F07-955A0EE9F55E}"/>
              </a:ext>
            </a:extLst>
          </p:cNvPr>
          <p:cNvSpPr/>
          <p:nvPr/>
        </p:nvSpPr>
        <p:spPr>
          <a:xfrm>
            <a:off x="600456" y="5426177"/>
            <a:ext cx="11587162" cy="78544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5080" lvl="0" indent="0" algn="l" defTabSz="914400" rtl="0" eaLnBrk="1" fontAlgn="auto" latinLnBrk="0" hangingPunct="1">
              <a:lnSpc>
                <a:spcPct val="90000"/>
              </a:lnSpc>
              <a:spcBef>
                <a:spcPts val="1450"/>
              </a:spcBef>
              <a:spcAft>
                <a:spcPts val="0"/>
              </a:spcAft>
              <a:buClr>
                <a:srgbClr val="0578D4"/>
              </a:buClr>
              <a:buSzPct val="80000"/>
              <a:buFontTx/>
              <a:buNone/>
              <a:tabLst>
                <a:tab pos="699135" algn="l"/>
              </a:tabLst>
              <a:defRPr/>
            </a:pPr>
            <a:endParaRPr kumimoji="0" lang="en-US" sz="1500" b="1" i="0" u="none" strike="noStrike" kern="1200" cap="none" spc="0" normalizeH="0" baseline="0" noProof="0" dirty="0">
              <a:ln>
                <a:noFill/>
              </a:ln>
              <a:solidFill>
                <a:srgbClr val="0578D4"/>
              </a:solidFill>
              <a:effectLst/>
              <a:uLnTx/>
              <a:uFillTx/>
              <a:latin typeface="Arial Black" panose="020B0604020202020204" pitchFamily="34" charset="0"/>
              <a:ea typeface="+mn-ea"/>
              <a:cs typeface="Arial Black" panose="020B0604020202020204" pitchFamily="34" charset="0"/>
            </a:endParaRPr>
          </a:p>
        </p:txBody>
      </p:sp>
      <p:sp>
        <p:nvSpPr>
          <p:cNvPr id="2" name="Title 1">
            <a:extLst>
              <a:ext uri="{FF2B5EF4-FFF2-40B4-BE49-F238E27FC236}">
                <a16:creationId xmlns:a16="http://schemas.microsoft.com/office/drawing/2014/main" id="{F217E8DC-3E1F-4E37-B6B7-B1A0B49D8DD6}"/>
              </a:ext>
            </a:extLst>
          </p:cNvPr>
          <p:cNvSpPr>
            <a:spLocks noGrp="1"/>
          </p:cNvSpPr>
          <p:nvPr>
            <p:ph type="title"/>
          </p:nvPr>
        </p:nvSpPr>
        <p:spPr/>
        <p:txBody>
          <a:bodyPr>
            <a:normAutofit/>
          </a:bodyPr>
          <a:lstStyle/>
          <a:p>
            <a:r>
              <a:rPr lang="en-US" sz="2800" dirty="0">
                <a:solidFill>
                  <a:srgbClr val="0678D5"/>
                </a:solidFill>
                <a:latin typeface="Arial" panose="020B0604020202020204" pitchFamily="34" charset="0"/>
                <a:cs typeface="Arial" panose="020B0604020202020204" pitchFamily="34" charset="0"/>
              </a:rPr>
              <a:t>Medicare Part D Creditable Coverage Notice </a:t>
            </a:r>
          </a:p>
        </p:txBody>
      </p:sp>
      <p:sp>
        <p:nvSpPr>
          <p:cNvPr id="3" name="Content Placeholder 2">
            <a:extLst>
              <a:ext uri="{FF2B5EF4-FFF2-40B4-BE49-F238E27FC236}">
                <a16:creationId xmlns:a16="http://schemas.microsoft.com/office/drawing/2014/main" id="{FD229462-981F-4DD2-A5C2-7136B68AF4A4}"/>
              </a:ext>
            </a:extLst>
          </p:cNvPr>
          <p:cNvSpPr>
            <a:spLocks noGrp="1"/>
          </p:cNvSpPr>
          <p:nvPr>
            <p:ph idx="1"/>
          </p:nvPr>
        </p:nvSpPr>
        <p:spPr>
          <a:xfrm>
            <a:off x="600456" y="1235081"/>
            <a:ext cx="10289064" cy="4915245"/>
          </a:xfrm>
        </p:spPr>
        <p:txBody>
          <a:bodyPr lIns="182880"/>
          <a:lstStyle/>
          <a:p>
            <a:pPr marL="0" indent="0">
              <a:lnSpc>
                <a:spcPct val="90000"/>
              </a:lnSpc>
              <a:spcBef>
                <a:spcPts val="300"/>
              </a:spcBef>
              <a:spcAft>
                <a:spcPts val="600"/>
              </a:spcAft>
              <a:buNone/>
            </a:pPr>
            <a:r>
              <a:rPr lang="en-US" sz="1600" b="1" dirty="0">
                <a:solidFill>
                  <a:srgbClr val="0678D5"/>
                </a:solidFill>
                <a:latin typeface="Arial Black" panose="020B0604020202020204" pitchFamily="34" charset="0"/>
                <a:cs typeface="Arial Black" panose="020B0604020202020204" pitchFamily="34" charset="0"/>
              </a:rPr>
              <a:t>What is Medicare Part D Creditable Coverage Notice:</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This notice lets participants know whether the plan’s prescription drug coverage is at least as good </a:t>
            </a:r>
            <a:br>
              <a:rPr lang="en-US" sz="1600" dirty="0">
                <a:solidFill>
                  <a:schemeClr val="tx1"/>
                </a:solidFill>
              </a:rPr>
            </a:br>
            <a:r>
              <a:rPr lang="en-US" sz="1600" i="1" dirty="0">
                <a:solidFill>
                  <a:schemeClr val="bg1">
                    <a:lumMod val="50000"/>
                  </a:schemeClr>
                </a:solidFill>
              </a:rPr>
              <a:t>(that is “Creditable”)</a:t>
            </a:r>
            <a:r>
              <a:rPr lang="en-US" sz="1600" dirty="0">
                <a:solidFill>
                  <a:schemeClr val="tx1"/>
                </a:solidFill>
              </a:rPr>
              <a:t>, or not as good </a:t>
            </a:r>
            <a:r>
              <a:rPr lang="en-US" sz="1600" i="1" dirty="0">
                <a:solidFill>
                  <a:schemeClr val="bg1">
                    <a:lumMod val="50000"/>
                  </a:schemeClr>
                </a:solidFill>
              </a:rPr>
              <a:t>(that is “Non-Creditable”)</a:t>
            </a:r>
            <a:r>
              <a:rPr lang="en-US" sz="1600" dirty="0">
                <a:solidFill>
                  <a:schemeClr val="tx1"/>
                </a:solidFill>
              </a:rPr>
              <a:t>, as the prescription drug coverage under </a:t>
            </a:r>
            <a:br>
              <a:rPr lang="en-US" sz="1600" dirty="0">
                <a:solidFill>
                  <a:schemeClr val="tx1"/>
                </a:solidFill>
              </a:rPr>
            </a:br>
            <a:r>
              <a:rPr lang="en-US" sz="1600" dirty="0">
                <a:solidFill>
                  <a:schemeClr val="tx1"/>
                </a:solidFill>
              </a:rPr>
              <a:t>a Medicare Part D plan. </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The notice allows a participant who may be eligible to enroll in Medicare Part D make an informed </a:t>
            </a:r>
            <a:br>
              <a:rPr lang="en-US" sz="1600" dirty="0">
                <a:solidFill>
                  <a:schemeClr val="tx1"/>
                </a:solidFill>
              </a:rPr>
            </a:br>
            <a:r>
              <a:rPr lang="en-US" sz="1600" dirty="0">
                <a:solidFill>
                  <a:schemeClr val="tx1"/>
                </a:solidFill>
              </a:rPr>
              <a:t>decision about whether to enroll in Part D or remain on the employer’s plan. </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Provide no later than October 15th annually</a:t>
            </a:r>
          </a:p>
          <a:p>
            <a:pPr marL="0" indent="0">
              <a:lnSpc>
                <a:spcPct val="90000"/>
              </a:lnSpc>
              <a:spcBef>
                <a:spcPts val="300"/>
              </a:spcBef>
              <a:spcAft>
                <a:spcPts val="600"/>
              </a:spcAft>
              <a:buNone/>
            </a:pPr>
            <a:br>
              <a:rPr lang="en-US" sz="800" b="1" dirty="0">
                <a:solidFill>
                  <a:srgbClr val="0678D5"/>
                </a:solidFill>
                <a:latin typeface="Arial Black" panose="020B0604020202020204" pitchFamily="34" charset="0"/>
                <a:cs typeface="Arial Black" panose="020B0604020202020204" pitchFamily="34" charset="0"/>
              </a:rPr>
            </a:br>
            <a:r>
              <a:rPr lang="en-US" sz="1600" b="1" dirty="0">
                <a:solidFill>
                  <a:srgbClr val="0678D5"/>
                </a:solidFill>
                <a:latin typeface="Arial Black" panose="020B0604020202020204" pitchFamily="34" charset="0"/>
                <a:cs typeface="Arial Black" panose="020B0604020202020204" pitchFamily="34" charset="0"/>
              </a:rPr>
              <a:t>Who receives this Notice:</a:t>
            </a:r>
          </a:p>
          <a:p>
            <a:pPr marL="0" indent="0">
              <a:lnSpc>
                <a:spcPct val="90000"/>
              </a:lnSpc>
              <a:spcBef>
                <a:spcPts val="300"/>
              </a:spcBef>
              <a:spcAft>
                <a:spcPts val="600"/>
              </a:spcAft>
              <a:buClr>
                <a:srgbClr val="263746"/>
              </a:buClr>
              <a:buNone/>
            </a:pPr>
            <a:r>
              <a:rPr lang="en-US" sz="1600" dirty="0">
                <a:latin typeface="Arial" panose="020B0604020202020204" pitchFamily="34" charset="0"/>
                <a:cs typeface="Arial" panose="020B0604020202020204" pitchFamily="34" charset="0"/>
              </a:rPr>
              <a:t>The following recipients that should receive the Medicare Part D Notice:</a:t>
            </a:r>
          </a:p>
          <a:p>
            <a:pPr marL="347472" lvl="1"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Retirees and their dependents</a:t>
            </a:r>
          </a:p>
          <a:p>
            <a:pPr marL="347472" lvl="1"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Active employees who qualify for Medicare and their dependents</a:t>
            </a:r>
          </a:p>
          <a:p>
            <a:pPr marL="347472" lvl="1"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COBRA participants who qualify for Medicare and their dependents</a:t>
            </a:r>
          </a:p>
          <a:p>
            <a:pPr marL="0" lvl="1" indent="0">
              <a:lnSpc>
                <a:spcPct val="90000"/>
              </a:lnSpc>
              <a:spcBef>
                <a:spcPts val="300"/>
              </a:spcBef>
              <a:spcAft>
                <a:spcPts val="600"/>
              </a:spcAft>
              <a:buClr>
                <a:srgbClr val="263746"/>
              </a:buClr>
              <a:buNone/>
            </a:pPr>
            <a:endParaRPr lang="en-US" sz="1600" b="1" i="1" dirty="0">
              <a:solidFill>
                <a:srgbClr val="F3B921"/>
              </a:solidFill>
              <a:latin typeface="Arial" panose="020B0604020202020204" pitchFamily="34" charset="0"/>
              <a:cs typeface="Arial" panose="020B0604020202020204" pitchFamily="34" charset="0"/>
            </a:endParaRPr>
          </a:p>
          <a:p>
            <a:pPr marL="457200" lvl="1" indent="0">
              <a:lnSpc>
                <a:spcPct val="90000"/>
              </a:lnSpc>
              <a:spcBef>
                <a:spcPts val="300"/>
              </a:spcBef>
              <a:spcAft>
                <a:spcPts val="600"/>
              </a:spcAft>
              <a:buClr>
                <a:srgbClr val="263746"/>
              </a:buClr>
              <a:buNone/>
            </a:pPr>
            <a:r>
              <a:rPr lang="en-US" sz="1600" b="1" dirty="0">
                <a:solidFill>
                  <a:srgbClr val="0678D5"/>
                </a:solidFill>
                <a:latin typeface="Arial Black" panose="020B0604020202020204" pitchFamily="34" charset="0"/>
                <a:cs typeface="Arial Black" panose="020B0604020202020204" pitchFamily="34" charset="0"/>
              </a:rPr>
              <a:t>TIP: </a:t>
            </a:r>
            <a:r>
              <a:rPr lang="en-US" sz="1600" b="1" dirty="0">
                <a:latin typeface="Arial Black" panose="020B0604020202020204" pitchFamily="34" charset="0"/>
                <a:cs typeface="Arial Black" panose="020B0604020202020204" pitchFamily="34" charset="0"/>
              </a:rPr>
              <a:t>To be certain capturing all eligible employees or spouses / dependent that are Medicare-eligible, it is advised to send the notification to all plan participants. </a:t>
            </a:r>
          </a:p>
          <a:p>
            <a:pPr>
              <a:lnSpc>
                <a:spcPct val="90000"/>
              </a:lnSpc>
              <a:spcBef>
                <a:spcPts val="0"/>
              </a:spcBef>
              <a:spcAft>
                <a:spcPts val="600"/>
              </a:spcAft>
            </a:pPr>
            <a:endParaRPr lang="en-US" sz="1600" dirty="0">
              <a:latin typeface="Arial" panose="020B0604020202020204" pitchFamily="34" charset="0"/>
              <a:cs typeface="Arial" panose="020B0604020202020204" pitchFamily="34" charset="0"/>
            </a:endParaRPr>
          </a:p>
          <a:p>
            <a:pPr marL="0" indent="0">
              <a:lnSpc>
                <a:spcPct val="90000"/>
              </a:lnSpc>
              <a:spcBef>
                <a:spcPts val="0"/>
              </a:spcBef>
              <a:spcAft>
                <a:spcPts val="600"/>
              </a:spcAft>
              <a:buNone/>
            </a:pPr>
            <a:endParaRPr lang="en-US" sz="1600" dirty="0">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9F1A4C13-39BE-F117-839C-2FEF14FACE8C}"/>
              </a:ext>
            </a:extLst>
          </p:cNvPr>
          <p:cNvSpPr/>
          <p:nvPr/>
        </p:nvSpPr>
        <p:spPr>
          <a:xfrm>
            <a:off x="600456" y="5533292"/>
            <a:ext cx="524959" cy="515816"/>
          </a:xfrm>
          <a:prstGeom prst="rightArrow">
            <a:avLst>
              <a:gd name="adj1" fmla="val 50000"/>
              <a:gd name="adj2" fmla="val 34091"/>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714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E8DC-3E1F-4E37-B6B7-B1A0B49D8DD6}"/>
              </a:ext>
            </a:extLst>
          </p:cNvPr>
          <p:cNvSpPr>
            <a:spLocks noGrp="1"/>
          </p:cNvSpPr>
          <p:nvPr>
            <p:ph type="title"/>
          </p:nvPr>
        </p:nvSpPr>
        <p:spPr/>
        <p:txBody>
          <a:bodyPr>
            <a:normAutofit/>
          </a:bodyPr>
          <a:lstStyle/>
          <a:p>
            <a:r>
              <a:rPr lang="en-US" sz="2800" dirty="0">
                <a:solidFill>
                  <a:srgbClr val="0678D5"/>
                </a:solidFill>
                <a:latin typeface="Arial" panose="020B0604020202020204" pitchFamily="34" charset="0"/>
              </a:rPr>
              <a:t>Medicare Part D Creditable Coverage Notice </a:t>
            </a:r>
          </a:p>
        </p:txBody>
      </p:sp>
      <p:sp>
        <p:nvSpPr>
          <p:cNvPr id="4" name="Content Placeholder 3">
            <a:extLst>
              <a:ext uri="{FF2B5EF4-FFF2-40B4-BE49-F238E27FC236}">
                <a16:creationId xmlns:a16="http://schemas.microsoft.com/office/drawing/2014/main" id="{08AC641A-9891-40D3-A960-32AFCB2BA929}"/>
              </a:ext>
            </a:extLst>
          </p:cNvPr>
          <p:cNvSpPr>
            <a:spLocks noGrp="1"/>
          </p:cNvSpPr>
          <p:nvPr>
            <p:ph idx="1"/>
          </p:nvPr>
        </p:nvSpPr>
        <p:spPr>
          <a:xfrm>
            <a:off x="599825" y="1263720"/>
            <a:ext cx="10984638" cy="4817534"/>
          </a:xfrm>
        </p:spPr>
        <p:txBody>
          <a:bodyPr/>
          <a:lstStyle/>
          <a:p>
            <a:pPr marL="0" indent="0">
              <a:spcAft>
                <a:spcPts val="600"/>
              </a:spcAft>
              <a:buNone/>
            </a:pPr>
            <a:r>
              <a:rPr lang="en-US" sz="1600" b="1" dirty="0">
                <a:solidFill>
                  <a:srgbClr val="0678D5"/>
                </a:solidFill>
                <a:latin typeface="Arial Black" panose="020B0604020202020204" pitchFamily="34" charset="0"/>
                <a:cs typeface="Arial Black" panose="020B0604020202020204" pitchFamily="34" charset="0"/>
              </a:rPr>
              <a:t>When must Medicare Part D Creditable Coverage be distributed:</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All Plan Sponsors must send Creditable / Non-Creditable Coverage by October 15th annually, </a:t>
            </a:r>
            <a:br>
              <a:rPr lang="en-US" sz="1600" dirty="0">
                <a:solidFill>
                  <a:schemeClr val="tx1"/>
                </a:solidFill>
              </a:rPr>
            </a:br>
            <a:r>
              <a:rPr lang="en-US" sz="1600" dirty="0">
                <a:solidFill>
                  <a:schemeClr val="tx1"/>
                </a:solidFill>
              </a:rPr>
              <a:t>prior to the Part D enrollment period and before an individual's enrollment in the Medicare Part D plan</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Prior to an individual enrollment with Medicare Part D</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Prior to the effective date of coverage for any Medicare-eligible individual who joins the plan </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Whenever there is a change or an end to the prescription drug coverage which makes it creditable / </a:t>
            </a:r>
            <a:br>
              <a:rPr lang="en-US" sz="1600" dirty="0">
                <a:solidFill>
                  <a:schemeClr val="tx1"/>
                </a:solidFill>
              </a:rPr>
            </a:br>
            <a:r>
              <a:rPr lang="en-US" sz="1600" dirty="0">
                <a:solidFill>
                  <a:schemeClr val="tx1"/>
                </a:solidFill>
              </a:rPr>
              <a:t>non-creditable coverage</a:t>
            </a:r>
          </a:p>
          <a:p>
            <a:pPr marL="347472"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Upon request</a:t>
            </a:r>
          </a:p>
          <a:p>
            <a:pPr marL="0" indent="0">
              <a:buNone/>
            </a:pPr>
            <a:br>
              <a:rPr lang="en-US" sz="2400" b="1" dirty="0">
                <a:solidFill>
                  <a:srgbClr val="0678D5"/>
                </a:solidFill>
                <a:latin typeface="Arial Black" panose="020B0604020202020204" pitchFamily="34" charset="0"/>
                <a:cs typeface="Arial Black" panose="020B0604020202020204" pitchFamily="34" charset="0"/>
              </a:rPr>
            </a:br>
            <a:r>
              <a:rPr lang="en-US" sz="1600" b="1" dirty="0">
                <a:solidFill>
                  <a:srgbClr val="0678D5"/>
                </a:solidFill>
                <a:latin typeface="Arial Black" panose="020B0604020202020204" pitchFamily="34" charset="0"/>
                <a:cs typeface="Arial Black" panose="020B0604020202020204" pitchFamily="34" charset="0"/>
              </a:rPr>
              <a:t>Method of delivering Notices</a:t>
            </a:r>
          </a:p>
          <a:p>
            <a:pPr marL="0" indent="0">
              <a:buClr>
                <a:schemeClr val="tx1"/>
              </a:buClr>
              <a:buNone/>
            </a:pPr>
            <a:r>
              <a:rPr lang="en-US" sz="1600" dirty="0">
                <a:latin typeface="Arial" panose="020B0604020202020204" pitchFamily="34" charset="0"/>
                <a:cs typeface="Arial" panose="020B0604020202020204" pitchFamily="34" charset="0"/>
              </a:rPr>
              <a:t>The disclosure notices can be provided to employees separately, or if certain conditions are met, they can be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provided with other plan participant materials, like annual open enrollment materials.</a:t>
            </a:r>
          </a:p>
          <a:p>
            <a:pPr marL="347472" lvl="1"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When providing the Creditable Coverage Notice with </a:t>
            </a:r>
            <a:r>
              <a:rPr lang="en-US" sz="1600" b="1" dirty="0">
                <a:solidFill>
                  <a:schemeClr val="tx1"/>
                </a:solidFill>
              </a:rPr>
              <a:t>other documents such as open </a:t>
            </a:r>
            <a:br>
              <a:rPr lang="en-US" sz="1600" b="1" dirty="0">
                <a:solidFill>
                  <a:schemeClr val="tx1"/>
                </a:solidFill>
              </a:rPr>
            </a:br>
            <a:r>
              <a:rPr lang="en-US" sz="1600" b="1" dirty="0">
                <a:solidFill>
                  <a:schemeClr val="tx1"/>
                </a:solidFill>
              </a:rPr>
              <a:t>enrollment materials</a:t>
            </a:r>
            <a:r>
              <a:rPr lang="en-US" sz="1600" dirty="0">
                <a:solidFill>
                  <a:schemeClr val="tx1"/>
                </a:solidFill>
              </a:rPr>
              <a:t>, it must be prominent and conspicuous. </a:t>
            </a:r>
          </a:p>
          <a:p>
            <a:pPr marL="347472" lvl="1" indent="-347472">
              <a:lnSpc>
                <a:spcPct val="90000"/>
              </a:lnSpc>
              <a:spcBef>
                <a:spcPts val="600"/>
              </a:spcBef>
              <a:spcAft>
                <a:spcPts val="600"/>
              </a:spcAft>
              <a:buFont typeface="Courier New" panose="02070309020205020404" pitchFamily="49" charset="0"/>
              <a:buChar char="o"/>
              <a:defRPr/>
            </a:pPr>
            <a:r>
              <a:rPr lang="en-US" sz="1600" dirty="0">
                <a:solidFill>
                  <a:schemeClr val="tx1"/>
                </a:solidFill>
              </a:rPr>
              <a:t>Creditable Coverage must be notated and referenced in 14-point font, bolded or offset </a:t>
            </a:r>
          </a:p>
          <a:p>
            <a:pPr>
              <a:buClr>
                <a:srgbClr val="263746"/>
              </a:buClr>
            </a:pPr>
            <a:endParaRPr lang="en-US" sz="1800" b="1"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E8168D62-AEB7-42DD-A544-8A94ED6D8C35}"/>
              </a:ext>
            </a:extLst>
          </p:cNvPr>
          <p:cNvSpPr txBox="1">
            <a:spLocks/>
          </p:cNvSpPr>
          <p:nvPr/>
        </p:nvSpPr>
        <p:spPr>
          <a:xfrm>
            <a:off x="607537" y="1380780"/>
            <a:ext cx="10289064" cy="45834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b="0" i="0" kern="1200">
                <a:solidFill>
                  <a:srgbClr val="263746"/>
                </a:solidFill>
                <a:latin typeface="Arial" panose="020B0604020202020204" pitchFamily="34" charset="0"/>
                <a:ea typeface="Helvetica"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b="0" i="0" kern="1200">
                <a:solidFill>
                  <a:srgbClr val="263746"/>
                </a:solidFill>
                <a:latin typeface="Arial" panose="020B0604020202020204" pitchFamily="34" charset="0"/>
                <a:ea typeface="Helvetica"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b="0" i="0" kern="1200">
                <a:solidFill>
                  <a:srgbClr val="263746"/>
                </a:solidFill>
                <a:latin typeface="Arial" panose="020B0604020202020204" pitchFamily="34" charset="0"/>
                <a:ea typeface="Helvetica"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b="0" i="0" kern="1200">
                <a:solidFill>
                  <a:srgbClr val="263746"/>
                </a:solidFill>
                <a:latin typeface="Arial" panose="020B0604020202020204" pitchFamily="34" charset="0"/>
                <a:ea typeface="Helvetica"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b="0" i="0" kern="1200">
                <a:solidFill>
                  <a:srgbClr val="263746"/>
                </a:solidFill>
                <a:latin typeface="Arial" panose="020B0604020202020204" pitchFamily="34" charset="0"/>
                <a:ea typeface="Helvetica"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pPr>
            <a:endParaRPr lang="en-US" sz="2000" b="1" dirty="0">
              <a:latin typeface="+mj-lt"/>
            </a:endParaRPr>
          </a:p>
        </p:txBody>
      </p:sp>
      <p:cxnSp>
        <p:nvCxnSpPr>
          <p:cNvPr id="3" name="Straight Connector 2">
            <a:extLst>
              <a:ext uri="{FF2B5EF4-FFF2-40B4-BE49-F238E27FC236}">
                <a16:creationId xmlns:a16="http://schemas.microsoft.com/office/drawing/2014/main" id="{89F61E3B-9A7E-FC60-A1E1-8099E28C69A7}"/>
              </a:ext>
            </a:extLst>
          </p:cNvPr>
          <p:cNvCxnSpPr>
            <a:cxnSpLocks/>
          </p:cNvCxnSpPr>
          <p:nvPr/>
        </p:nvCxnSpPr>
        <p:spPr>
          <a:xfrm>
            <a:off x="679767" y="4086134"/>
            <a:ext cx="11512233"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49719217"/>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3D9531C-96E9-07B1-4385-89B53F6E3FBD}"/>
              </a:ext>
            </a:extLst>
          </p:cNvPr>
          <p:cNvSpPr>
            <a:spLocks noGrp="1"/>
          </p:cNvSpPr>
          <p:nvPr>
            <p:ph type="body" sz="quarter" idx="12"/>
          </p:nvPr>
        </p:nvSpPr>
        <p:spPr>
          <a:xfrm>
            <a:off x="800100" y="3197537"/>
            <a:ext cx="5947224" cy="1262063"/>
          </a:xfrm>
        </p:spPr>
        <p:txBody>
          <a:bodyPr/>
          <a:lstStyle/>
          <a:p>
            <a:r>
              <a:rPr lang="en-US" sz="3600" b="0" spc="10" dirty="0">
                <a:solidFill>
                  <a:srgbClr val="FFFFFF"/>
                </a:solidFill>
                <a:latin typeface="Arial"/>
                <a:cs typeface="Arial"/>
              </a:rPr>
              <a:t>Gag Clause Attestation Reminders</a:t>
            </a:r>
            <a:endParaRPr lang="en-US" sz="3600" b="0" dirty="0">
              <a:latin typeface="Arial"/>
              <a:cs typeface="Arial"/>
            </a:endParaRPr>
          </a:p>
        </p:txBody>
      </p:sp>
      <p:sp>
        <p:nvSpPr>
          <p:cNvPr id="6" name="Text Placeholder 5">
            <a:extLst>
              <a:ext uri="{FF2B5EF4-FFF2-40B4-BE49-F238E27FC236}">
                <a16:creationId xmlns:a16="http://schemas.microsoft.com/office/drawing/2014/main" id="{BFAE5266-3939-2532-59F4-044C311FAE55}"/>
              </a:ext>
            </a:extLst>
          </p:cNvPr>
          <p:cNvSpPr txBox="1">
            <a:spLocks/>
          </p:cNvSpPr>
          <p:nvPr/>
        </p:nvSpPr>
        <p:spPr>
          <a:xfrm>
            <a:off x="700156" y="1747546"/>
            <a:ext cx="866316" cy="12620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000"/>
              </a:spcAft>
              <a:buClr>
                <a:srgbClr val="0678D5"/>
              </a:buClr>
              <a:buSzPct val="80000"/>
              <a:buFont typeface="Arial"/>
              <a:buNone/>
              <a:defRPr sz="100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Black" panose="020B0604020202020204" pitchFamily="34" charset="0"/>
                <a:cs typeface="Arial Black" panose="020B0604020202020204" pitchFamily="34" charset="0"/>
              </a:rPr>
              <a:t>5</a:t>
            </a:r>
          </a:p>
        </p:txBody>
      </p:sp>
      <p:cxnSp>
        <p:nvCxnSpPr>
          <p:cNvPr id="7" name="Straight Connector 6">
            <a:extLst>
              <a:ext uri="{FF2B5EF4-FFF2-40B4-BE49-F238E27FC236}">
                <a16:creationId xmlns:a16="http://schemas.microsoft.com/office/drawing/2014/main" id="{650516EC-FCE8-3FAA-FB70-89EB0E279F92}"/>
              </a:ext>
            </a:extLst>
          </p:cNvPr>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2543814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23F05C-783B-4A8B-8496-99673BA51674}"/>
              </a:ext>
            </a:extLst>
          </p:cNvPr>
          <p:cNvSpPr/>
          <p:nvPr/>
        </p:nvSpPr>
        <p:spPr>
          <a:xfrm>
            <a:off x="604837" y="1244580"/>
            <a:ext cx="11587163" cy="76947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5080" lvl="0" indent="0" algn="l" defTabSz="914400" rtl="0" eaLnBrk="1" fontAlgn="auto" latinLnBrk="0" hangingPunct="1">
              <a:lnSpc>
                <a:spcPct val="90000"/>
              </a:lnSpc>
              <a:spcBef>
                <a:spcPts val="1450"/>
              </a:spcBef>
              <a:spcAft>
                <a:spcPts val="0"/>
              </a:spcAft>
              <a:buClr>
                <a:srgbClr val="0578D4"/>
              </a:buClr>
              <a:buSzPct val="80000"/>
              <a:buFontTx/>
              <a:buNone/>
              <a:tabLst>
                <a:tab pos="699135" algn="l"/>
              </a:tabLst>
              <a:defRPr/>
            </a:pPr>
            <a:r>
              <a:rPr kumimoji="0" lang="en-US" sz="16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Purpose: </a:t>
            </a:r>
            <a:r>
              <a:rPr kumimoji="0" lang="en-US" sz="1600" b="1" i="0" u="none" strike="noStrike" kern="1200" cap="none" spc="-5" normalizeH="0" baseline="0" noProof="0" dirty="0">
                <a:ln>
                  <a:noFill/>
                </a:ln>
                <a:solidFill>
                  <a:srgbClr val="263746"/>
                </a:solidFill>
                <a:effectLst/>
                <a:uLnTx/>
                <a:uFillTx/>
                <a:latin typeface="Arial Black" panose="020B0604020202020204" pitchFamily="34" charset="0"/>
                <a:ea typeface="+mn-ea"/>
                <a:cs typeface="Arial Black" panose="020B0604020202020204" pitchFamily="34" charset="0"/>
              </a:rPr>
              <a:t>Prohibiting health plans from entering contracts with TPAs, insurance carriers, network and service providers or others that inhibit a plan’s right to know cost or quality of care information.  </a:t>
            </a:r>
            <a:endParaRPr kumimoji="0" lang="en-US" sz="1600" b="1" i="0" u="none" strike="noStrike" kern="1200" cap="none" spc="0" normalizeH="0" baseline="0" noProof="0" dirty="0">
              <a:ln>
                <a:noFill/>
              </a:ln>
              <a:solidFill>
                <a:srgbClr val="263746"/>
              </a:solidFill>
              <a:effectLst/>
              <a:uLnTx/>
              <a:uFillTx/>
              <a:latin typeface="Arial Black" panose="020B0604020202020204" pitchFamily="34" charset="0"/>
              <a:ea typeface="+mn-ea"/>
              <a:cs typeface="Arial Black" panose="020B0604020202020204" pitchFamily="34" charset="0"/>
            </a:endParaRPr>
          </a:p>
        </p:txBody>
      </p:sp>
      <p:sp>
        <p:nvSpPr>
          <p:cNvPr id="2" name="object 2"/>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idx="4294967295"/>
          </p:nvPr>
        </p:nvSpPr>
        <p:spPr>
          <a:xfrm>
            <a:off x="679767" y="469265"/>
            <a:ext cx="7639285" cy="444352"/>
          </a:xfrm>
          <a:prstGeom prst="rect">
            <a:avLst/>
          </a:prstGeom>
        </p:spPr>
        <p:txBody>
          <a:bodyPr vert="horz" wrap="square" lIns="0" tIns="13335" rIns="0" bIns="0" rtlCol="0">
            <a:spAutoFit/>
          </a:bodyPr>
          <a:lstStyle/>
          <a:p>
            <a:pPr marL="12700">
              <a:lnSpc>
                <a:spcPct val="100000"/>
              </a:lnSpc>
              <a:spcBef>
                <a:spcPts val="105"/>
              </a:spcBef>
            </a:pPr>
            <a:r>
              <a:rPr lang="en-US" sz="2800" b="0" dirty="0">
                <a:solidFill>
                  <a:srgbClr val="0578D4"/>
                </a:solidFill>
              </a:rPr>
              <a:t>Gag Clause – Attestation Requirements</a:t>
            </a:r>
            <a:endParaRPr sz="2800" dirty="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1905" rIns="0" bIns="0" rtlCol="0">
            <a:spAutoFit/>
          </a:bodyPr>
          <a:lstStyle/>
          <a:p>
            <a:pPr marL="381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1" i="0" u="none" strike="noStrike" kern="1200" cap="none" spc="0" normalizeH="0" baseline="0" noProof="0" dirty="0">
                <a:ln>
                  <a:noFill/>
                </a:ln>
                <a:solidFill>
                  <a:srgbClr val="253746"/>
                </a:solidFill>
                <a:effectLst/>
                <a:uLnTx/>
                <a:uFillTx/>
                <a:latin typeface="Arial"/>
                <a:ea typeface="+mn-ea"/>
                <a:cs typeface="Arial"/>
              </a:rPr>
              <a:pPr marL="38100" marR="0" lvl="0" indent="0" algn="l" defTabSz="914400" rtl="0" eaLnBrk="1" fontAlgn="auto" latinLnBrk="0" hangingPunct="1">
                <a:lnSpc>
                  <a:spcPct val="100000"/>
                </a:lnSpc>
                <a:spcBef>
                  <a:spcPts val="15"/>
                </a:spcBef>
                <a:spcAft>
                  <a:spcPts val="0"/>
                </a:spcAft>
                <a:buClrTx/>
                <a:buSzTx/>
                <a:buFontTx/>
                <a:buNone/>
                <a:tabLst/>
                <a:defRPr/>
              </a:pPr>
              <a:t>34</a:t>
            </a:fld>
            <a:endParaRPr kumimoji="0" sz="900" b="1" i="0" u="none" strike="noStrike" kern="1200" cap="none" spc="0" normalizeH="0" baseline="0" noProof="0">
              <a:ln>
                <a:noFill/>
              </a:ln>
              <a:solidFill>
                <a:srgbClr val="253746"/>
              </a:solidFill>
              <a:effectLst/>
              <a:uLnTx/>
              <a:uFillTx/>
              <a:latin typeface="Arial"/>
              <a:ea typeface="+mn-ea"/>
              <a:cs typeface="Arial"/>
            </a:endParaRPr>
          </a:p>
        </p:txBody>
      </p:sp>
      <p:sp>
        <p:nvSpPr>
          <p:cNvPr id="11" name="TextBox 10">
            <a:extLst>
              <a:ext uri="{FF2B5EF4-FFF2-40B4-BE49-F238E27FC236}">
                <a16:creationId xmlns:a16="http://schemas.microsoft.com/office/drawing/2014/main" id="{51F23B4D-416F-BA02-B70D-6588D0967532}"/>
              </a:ext>
            </a:extLst>
          </p:cNvPr>
          <p:cNvSpPr txBox="1"/>
          <p:nvPr/>
        </p:nvSpPr>
        <p:spPr>
          <a:xfrm>
            <a:off x="585000" y="2146934"/>
            <a:ext cx="11395609" cy="4193969"/>
          </a:xfrm>
          <a:prstGeom prst="rect">
            <a:avLst/>
          </a:prstGeom>
          <a:noFill/>
        </p:spPr>
        <p:txBody>
          <a:bodyPr wrap="square" lIns="18288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When: </a:t>
            </a:r>
            <a:r>
              <a:rPr kumimoji="0" lang="en-US" sz="16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December 31,2024</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reporting for the 2024 calendar year.</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6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What must the plan attest to:</a:t>
            </a:r>
          </a:p>
          <a:p>
            <a:pPr marL="342900" marR="0" lvl="0" indent="-342900" algn="l" defTabSz="914400" rtl="0" eaLnBrk="1" fontAlgn="auto" latinLnBrk="0" hangingPunct="1">
              <a:lnSpc>
                <a:spcPct val="90000"/>
              </a:lnSpc>
              <a:spcBef>
                <a:spcPts val="0"/>
              </a:spcBef>
              <a:spcAft>
                <a:spcPts val="1200"/>
              </a:spcAft>
              <a:buClr>
                <a:srgbClr val="0678D5"/>
              </a:buClr>
              <a:buSzTx/>
              <a:buFont typeface="+mj-lt"/>
              <a:buAutoNum type="arabicPeriod"/>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Restrictions on the disclosure of provider-specific cost or quality of care information or data to referring providers,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the plan sponsor, participants, beneficiaries, or enrollees, or individuals eligible to become participants, beneficiaries,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or enrollees of the plan or coverage;</a:t>
            </a:r>
          </a:p>
          <a:p>
            <a:pPr marL="342900" marR="0" lvl="0" indent="-342900" algn="l" defTabSz="914400" rtl="0" eaLnBrk="1" fontAlgn="auto" latinLnBrk="0" hangingPunct="1">
              <a:lnSpc>
                <a:spcPct val="90000"/>
              </a:lnSpc>
              <a:spcBef>
                <a:spcPts val="0"/>
              </a:spcBef>
              <a:spcAft>
                <a:spcPts val="1200"/>
              </a:spcAft>
              <a:buClr>
                <a:srgbClr val="0678D5"/>
              </a:buClr>
              <a:buSzTx/>
              <a:buFont typeface="+mj-lt"/>
              <a:buAutoNum type="arabicPeriod"/>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Restrictions on electronic access to de-identified claims and encounter information or data for each participant, beneficiary, or enrollee upon request, and </a:t>
            </a:r>
          </a:p>
          <a:p>
            <a:pPr marL="342900" marR="0" lvl="0" indent="-342900" algn="l" defTabSz="914400" rtl="0" eaLnBrk="1" fontAlgn="auto" latinLnBrk="0" hangingPunct="1">
              <a:lnSpc>
                <a:spcPct val="90000"/>
              </a:lnSpc>
              <a:spcBef>
                <a:spcPts val="0"/>
              </a:spcBef>
              <a:spcAft>
                <a:spcPts val="1200"/>
              </a:spcAft>
              <a:buClr>
                <a:srgbClr val="0678D5"/>
              </a:buClr>
              <a:buSzTx/>
              <a:buFont typeface="+mj-lt"/>
              <a:buAutoNum type="arabicPeriod"/>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Restrictions on sharing information or data described in (1) and (2), or directing that such information or data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be shared, with a business associate, as defined in 45 CFR 160.103, consistent with applicable privacy regulations.</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6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Arial Black" panose="020B0604020202020204" pitchFamily="34" charset="0"/>
              </a:rPr>
              <a:t>How is the attestation submitted?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Via the HIOS site </a:t>
            </a:r>
            <a:r>
              <a:rPr kumimoji="0" lang="en-US" sz="16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https//hios.cms.gov/HIOS-GCPCA-UI </a:t>
            </a:r>
            <a:endParaRPr kumimoji="0" lang="en-US" sz="24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678D5"/>
                </a:solidFill>
                <a:effectLst/>
                <a:uLnTx/>
                <a:uFillTx/>
                <a:latin typeface="Arial Black" panose="020B0604020202020204" pitchFamily="34" charset="0"/>
                <a:ea typeface="+mn-ea"/>
                <a:cs typeface="+mn-cs"/>
              </a:rPr>
              <a:t>Action Item: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Confirm if your medical insurance carrier, medical TPA, Behavioral Health Provider, PBM or other,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will be filing the gag attestation on behalf of your group health plan or if you will have to report on behalf of your plan</a:t>
            </a:r>
          </a:p>
        </p:txBody>
      </p:sp>
      <p:cxnSp>
        <p:nvCxnSpPr>
          <p:cNvPr id="5" name="Straight Connector 4">
            <a:extLst>
              <a:ext uri="{FF2B5EF4-FFF2-40B4-BE49-F238E27FC236}">
                <a16:creationId xmlns:a16="http://schemas.microsoft.com/office/drawing/2014/main" id="{8CC75756-6DA7-9394-1368-0F64F34E76B9}"/>
              </a:ext>
            </a:extLst>
          </p:cNvPr>
          <p:cNvCxnSpPr>
            <a:cxnSpLocks/>
          </p:cNvCxnSpPr>
          <p:nvPr/>
        </p:nvCxnSpPr>
        <p:spPr>
          <a:xfrm>
            <a:off x="644598" y="5545195"/>
            <a:ext cx="11560476" cy="0"/>
          </a:xfrm>
          <a:prstGeom prst="line">
            <a:avLst/>
          </a:prstGeom>
          <a:ln w="12700">
            <a:solidFill>
              <a:srgbClr val="F3B92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07614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02306" y="199344"/>
            <a:ext cx="613863" cy="91235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04837" y="1081150"/>
            <a:ext cx="10150475" cy="0"/>
          </a:xfrm>
          <a:custGeom>
            <a:avLst/>
            <a:gdLst/>
            <a:ahLst/>
            <a:cxnLst/>
            <a:rect l="l" t="t" r="r" b="b"/>
            <a:pathLst>
              <a:path w="10150475">
                <a:moveTo>
                  <a:pt x="10149903" y="0"/>
                </a:moveTo>
                <a:lnTo>
                  <a:pt x="0" y="0"/>
                </a:lnTo>
              </a:path>
            </a:pathLst>
          </a:custGeom>
          <a:ln w="6350">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idx="4294967295"/>
          </p:nvPr>
        </p:nvSpPr>
        <p:spPr>
          <a:xfrm>
            <a:off x="679767" y="469265"/>
            <a:ext cx="7639285" cy="444352"/>
          </a:xfrm>
          <a:prstGeom prst="rect">
            <a:avLst/>
          </a:prstGeom>
        </p:spPr>
        <p:txBody>
          <a:bodyPr vert="horz" wrap="square" lIns="0" tIns="13335" rIns="0" bIns="0" rtlCol="0">
            <a:spAutoFit/>
          </a:bodyPr>
          <a:lstStyle/>
          <a:p>
            <a:pPr marL="12700">
              <a:lnSpc>
                <a:spcPct val="100000"/>
              </a:lnSpc>
              <a:spcBef>
                <a:spcPts val="105"/>
              </a:spcBef>
            </a:pPr>
            <a:r>
              <a:rPr lang="en-US" sz="2800" b="0">
                <a:solidFill>
                  <a:srgbClr val="0578D4"/>
                </a:solidFill>
              </a:rPr>
              <a:t>Gag Clause – Attestation Requirements</a:t>
            </a:r>
            <a:endParaRPr sz="280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1905" rIns="0" bIns="0" rtlCol="0">
            <a:spAutoFit/>
          </a:bodyPr>
          <a:lstStyle/>
          <a:p>
            <a:pPr marL="381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sz="900" b="1" i="0" u="none" strike="noStrike" kern="1200" cap="none" spc="0" normalizeH="0" baseline="0" noProof="0" dirty="0">
                <a:ln>
                  <a:noFill/>
                </a:ln>
                <a:solidFill>
                  <a:srgbClr val="253746"/>
                </a:solidFill>
                <a:effectLst/>
                <a:uLnTx/>
                <a:uFillTx/>
                <a:latin typeface="Arial"/>
                <a:ea typeface="+mn-ea"/>
                <a:cs typeface="Arial"/>
              </a:rPr>
              <a:pPr marL="38100" marR="0" lvl="0" indent="0" algn="l" defTabSz="914400" rtl="0" eaLnBrk="1" fontAlgn="auto" latinLnBrk="0" hangingPunct="1">
                <a:lnSpc>
                  <a:spcPct val="100000"/>
                </a:lnSpc>
                <a:spcBef>
                  <a:spcPts val="15"/>
                </a:spcBef>
                <a:spcAft>
                  <a:spcPts val="0"/>
                </a:spcAft>
                <a:buClrTx/>
                <a:buSzTx/>
                <a:buFontTx/>
                <a:buNone/>
                <a:tabLst/>
                <a:defRPr/>
              </a:pPr>
              <a:t>35</a:t>
            </a:fld>
            <a:endParaRPr kumimoji="0" sz="900" b="1" i="0" u="none" strike="noStrike" kern="1200" cap="none" spc="0" normalizeH="0" baseline="0" noProof="0">
              <a:ln>
                <a:noFill/>
              </a:ln>
              <a:solidFill>
                <a:srgbClr val="253746"/>
              </a:solidFill>
              <a:effectLst/>
              <a:uLnTx/>
              <a:uFillTx/>
              <a:latin typeface="Arial"/>
              <a:ea typeface="+mn-ea"/>
              <a:cs typeface="Arial"/>
            </a:endParaRPr>
          </a:p>
        </p:txBody>
      </p:sp>
      <p:sp>
        <p:nvSpPr>
          <p:cNvPr id="11" name="TextBox 10">
            <a:extLst>
              <a:ext uri="{FF2B5EF4-FFF2-40B4-BE49-F238E27FC236}">
                <a16:creationId xmlns:a16="http://schemas.microsoft.com/office/drawing/2014/main" id="{51F23B4D-416F-BA02-B70D-6588D0967532}"/>
              </a:ext>
            </a:extLst>
          </p:cNvPr>
          <p:cNvSpPr txBox="1"/>
          <p:nvPr/>
        </p:nvSpPr>
        <p:spPr>
          <a:xfrm>
            <a:off x="604836" y="1314752"/>
            <a:ext cx="11094794" cy="313932"/>
          </a:xfrm>
          <a:prstGeom prst="rect">
            <a:avLst/>
          </a:prstGeom>
          <a:noFill/>
        </p:spPr>
        <p:txBody>
          <a:bodyPr wrap="square" lIns="18288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1F497D">
                    <a:lumMod val="75000"/>
                  </a:srgbClr>
                </a:solidFill>
                <a:effectLst/>
                <a:uLnTx/>
                <a:uFillTx/>
                <a:latin typeface="Arial Black" panose="020B0604020202020204" pitchFamily="34" charset="0"/>
                <a:cs typeface="Arial Black" panose="020B0604020202020204" pitchFamily="34" charset="0"/>
              </a:rPr>
              <a:t>Which plans are required to comply with the gag attestation requirements?</a:t>
            </a:r>
          </a:p>
        </p:txBody>
      </p:sp>
      <p:graphicFrame>
        <p:nvGraphicFramePr>
          <p:cNvPr id="5" name="Table 7">
            <a:extLst>
              <a:ext uri="{FF2B5EF4-FFF2-40B4-BE49-F238E27FC236}">
                <a16:creationId xmlns:a16="http://schemas.microsoft.com/office/drawing/2014/main" id="{458BDD47-0EEA-A064-83D3-5C7ADE806EF7}"/>
              </a:ext>
            </a:extLst>
          </p:cNvPr>
          <p:cNvGraphicFramePr>
            <a:graphicFrameLocks noGrp="1"/>
          </p:cNvGraphicFramePr>
          <p:nvPr>
            <p:extLst>
              <p:ext uri="{D42A27DB-BD31-4B8C-83A1-F6EECF244321}">
                <p14:modId xmlns:p14="http://schemas.microsoft.com/office/powerpoint/2010/main" val="4285188187"/>
              </p:ext>
            </p:extLst>
          </p:nvPr>
        </p:nvGraphicFramePr>
        <p:xfrm>
          <a:off x="604836" y="1731286"/>
          <a:ext cx="11587164" cy="3878030"/>
        </p:xfrm>
        <a:graphic>
          <a:graphicData uri="http://schemas.openxmlformats.org/drawingml/2006/table">
            <a:tbl>
              <a:tblPr firstRow="1" bandRow="1">
                <a:tableStyleId>{5C22544A-7EE6-4342-B048-85BDC9FD1C3A}</a:tableStyleId>
              </a:tblPr>
              <a:tblGrid>
                <a:gridCol w="5793582">
                  <a:extLst>
                    <a:ext uri="{9D8B030D-6E8A-4147-A177-3AD203B41FA5}">
                      <a16:colId xmlns:a16="http://schemas.microsoft.com/office/drawing/2014/main" val="1327576650"/>
                    </a:ext>
                  </a:extLst>
                </a:gridCol>
                <a:gridCol w="5793582">
                  <a:extLst>
                    <a:ext uri="{9D8B030D-6E8A-4147-A177-3AD203B41FA5}">
                      <a16:colId xmlns:a16="http://schemas.microsoft.com/office/drawing/2014/main" val="2376918543"/>
                    </a:ext>
                  </a:extLst>
                </a:gridCol>
              </a:tblGrid>
              <a:tr h="424432">
                <a:tc>
                  <a:txBody>
                    <a:bodyPr/>
                    <a:lstStyle/>
                    <a:p>
                      <a:r>
                        <a:rPr lang="en-US" sz="1600" b="1" i="0" dirty="0">
                          <a:latin typeface="Arial Black" panose="020B0604020202020204" pitchFamily="34" charset="0"/>
                          <a:cs typeface="Arial Black" panose="020B0604020202020204" pitchFamily="34" charset="0"/>
                        </a:rPr>
                        <a:t>Entities Required to Attest</a:t>
                      </a:r>
                    </a:p>
                  </a:txBody>
                  <a:tcPr marL="1828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63746"/>
                    </a:solidFill>
                  </a:tcPr>
                </a:tc>
                <a:tc>
                  <a:txBody>
                    <a:bodyPr/>
                    <a:lstStyle/>
                    <a:p>
                      <a:r>
                        <a:rPr lang="en-US" sz="1600" b="1" i="0" dirty="0">
                          <a:latin typeface="Arial Black" panose="020B0604020202020204" pitchFamily="34" charset="0"/>
                          <a:cs typeface="Arial Black" panose="020B0604020202020204" pitchFamily="34" charset="0"/>
                        </a:rPr>
                        <a:t>Entities Exempt from the Attestation </a:t>
                      </a:r>
                    </a:p>
                  </a:txBody>
                  <a:tcPr marL="18288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678D5"/>
                    </a:solidFill>
                  </a:tcPr>
                </a:tc>
                <a:extLst>
                  <a:ext uri="{0D108BD9-81ED-4DB2-BD59-A6C34878D82A}">
                    <a16:rowId xmlns:a16="http://schemas.microsoft.com/office/drawing/2014/main" val="353754855"/>
                  </a:ext>
                </a:extLst>
              </a:tr>
              <a:tr h="3453598">
                <a:tc>
                  <a:txBody>
                    <a:bodyPr/>
                    <a:lstStyle/>
                    <a:p>
                      <a:pPr marL="285750" indent="-285750">
                        <a:lnSpc>
                          <a:spcPct val="90000"/>
                        </a:lnSpc>
                        <a:spcAft>
                          <a:spcPts val="600"/>
                        </a:spcAft>
                        <a:buClr>
                          <a:srgbClr val="0678D5"/>
                        </a:buClr>
                        <a:buSzPct val="80000"/>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Individual health insurance </a:t>
                      </a:r>
                    </a:p>
                    <a:p>
                      <a:pPr marL="285750" indent="-285750">
                        <a:lnSpc>
                          <a:spcPct val="90000"/>
                        </a:lnSpc>
                        <a:spcAft>
                          <a:spcPts val="600"/>
                        </a:spcAft>
                        <a:buClr>
                          <a:srgbClr val="0678D5"/>
                        </a:buClr>
                        <a:buSzPct val="80000"/>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Fully insured group health insurance plans </a:t>
                      </a:r>
                      <a:br>
                        <a:rPr lang="en-US" sz="1600" dirty="0">
                          <a:solidFill>
                            <a:srgbClr val="263746"/>
                          </a:solidFill>
                          <a:latin typeface="Arial" panose="020B0604020202020204" pitchFamily="34" charset="0"/>
                          <a:cs typeface="Arial" panose="020B0604020202020204" pitchFamily="34" charset="0"/>
                        </a:rPr>
                      </a:br>
                      <a:r>
                        <a:rPr lang="en-US" sz="1600" i="1" dirty="0">
                          <a:solidFill>
                            <a:schemeClr val="bg1">
                              <a:lumMod val="50000"/>
                            </a:schemeClr>
                          </a:solidFill>
                          <a:latin typeface="Arial" panose="020B0604020202020204" pitchFamily="34" charset="0"/>
                          <a:cs typeface="Arial" panose="020B0604020202020204" pitchFamily="34" charset="0"/>
                        </a:rPr>
                        <a:t>(carrier is the reporting entity for all group health </a:t>
                      </a:r>
                      <a:br>
                        <a:rPr lang="en-US" sz="1600" i="1" dirty="0">
                          <a:solidFill>
                            <a:schemeClr val="bg1">
                              <a:lumMod val="50000"/>
                            </a:schemeClr>
                          </a:solidFill>
                          <a:latin typeface="Arial" panose="020B0604020202020204" pitchFamily="34" charset="0"/>
                          <a:cs typeface="Arial" panose="020B0604020202020204" pitchFamily="34" charset="0"/>
                        </a:rPr>
                      </a:br>
                      <a:r>
                        <a:rPr lang="en-US" sz="1600" i="1" dirty="0">
                          <a:solidFill>
                            <a:schemeClr val="bg1">
                              <a:lumMod val="50000"/>
                            </a:schemeClr>
                          </a:solidFill>
                          <a:latin typeface="Arial" panose="020B0604020202020204" pitchFamily="34" charset="0"/>
                          <a:cs typeface="Arial" panose="020B0604020202020204" pitchFamily="34" charset="0"/>
                        </a:rPr>
                        <a:t>plans including grandfathered plans)</a:t>
                      </a:r>
                    </a:p>
                    <a:p>
                      <a:pPr marL="285750" indent="-285750">
                        <a:lnSpc>
                          <a:spcPct val="90000"/>
                        </a:lnSpc>
                        <a:spcAft>
                          <a:spcPts val="600"/>
                        </a:spcAft>
                        <a:buClr>
                          <a:srgbClr val="0678D5"/>
                        </a:buClr>
                        <a:buSzPct val="80000"/>
                        <a:buFont typeface="Courier New" panose="02070309020205020404" pitchFamily="49" charset="0"/>
                        <a:buChar char="o"/>
                      </a:pPr>
                      <a:r>
                        <a:rPr lang="en-US" sz="1600" dirty="0">
                          <a:solidFill>
                            <a:srgbClr val="263746"/>
                          </a:solidFill>
                          <a:latin typeface="Arial" panose="020B0604020202020204" pitchFamily="34" charset="0"/>
                          <a:cs typeface="Arial" panose="020B0604020202020204" pitchFamily="34" charset="0"/>
                        </a:rPr>
                        <a:t>Self-insured and level funded group health plans sponsored by:</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cs typeface="Arial" panose="020B0604020202020204" pitchFamily="34" charset="0"/>
                        </a:rPr>
                        <a:t>*Church plans</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cs typeface="Arial" panose="020B0604020202020204" pitchFamily="34" charset="0"/>
                        </a:rPr>
                        <a:t>Grandfathered plans</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cs typeface="Arial" panose="020B0604020202020204" pitchFamily="34" charset="0"/>
                        </a:rPr>
                        <a:t>Non-federal governmental plans sponsored by state and local governments including tribal plans and their commercial enterprises</a:t>
                      </a:r>
                    </a:p>
                    <a:p>
                      <a:pPr marL="285750" indent="-285750">
                        <a:lnSpc>
                          <a:spcPct val="90000"/>
                        </a:lnSpc>
                        <a:buFont typeface="Arial" panose="020B0604020202020204" pitchFamily="34" charset="0"/>
                        <a:buChar char="•"/>
                      </a:pPr>
                      <a:endParaRPr lang="en-US" sz="1600" dirty="0">
                        <a:solidFill>
                          <a:srgbClr val="263746"/>
                        </a:solidFill>
                        <a:latin typeface="Arial" panose="020B0604020202020204" pitchFamily="34" charset="0"/>
                        <a:cs typeface="Arial" panose="020B0604020202020204" pitchFamily="34" charset="0"/>
                      </a:endParaRPr>
                    </a:p>
                  </a:txBody>
                  <a:tcPr marL="182880" marT="274320">
                    <a:lnL w="12700" cmpd="sng">
                      <a:noFill/>
                    </a:lnL>
                    <a:lnR w="12700" cmpd="sng">
                      <a:noFill/>
                    </a:lnR>
                    <a:lnT w="38100" cmpd="sng">
                      <a:noFill/>
                    </a:lnT>
                    <a:lnB w="12700"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solidFill>
                      <a:srgbClr val="E3E3E3"/>
                    </a:solidFill>
                  </a:tcPr>
                </a:tc>
                <a:tc>
                  <a:txBody>
                    <a:bodyPr/>
                    <a:lstStyle/>
                    <a:p>
                      <a:pPr marL="285750" indent="-285750">
                        <a:lnSpc>
                          <a:spcPct val="90000"/>
                        </a:lnSpc>
                        <a:spcAft>
                          <a:spcPts val="600"/>
                        </a:spcAft>
                        <a:buClr>
                          <a:srgbClr val="0678D5"/>
                        </a:buClr>
                        <a:buSzPct val="80000"/>
                        <a:buFont typeface="Courier New" panose="02070309020205020404" pitchFamily="49" charset="0"/>
                        <a:buChar char="o"/>
                      </a:pPr>
                      <a:r>
                        <a:rPr lang="en-US" sz="1600" dirty="0">
                          <a:solidFill>
                            <a:srgbClr val="263746"/>
                          </a:solidFill>
                          <a:latin typeface="Arial" panose="020B0604020202020204" pitchFamily="34" charset="0"/>
                          <a:ea typeface="+mn-ea"/>
                          <a:cs typeface="Arial" panose="020B0604020202020204" pitchFamily="34" charset="0"/>
                        </a:rPr>
                        <a:t>HRAs, ICHRAs</a:t>
                      </a:r>
                    </a:p>
                    <a:p>
                      <a:pPr marL="285750" indent="-285750">
                        <a:lnSpc>
                          <a:spcPct val="90000"/>
                        </a:lnSpc>
                        <a:spcAft>
                          <a:spcPts val="600"/>
                        </a:spcAft>
                        <a:buClr>
                          <a:srgbClr val="0678D5"/>
                        </a:buClr>
                        <a:buSzPct val="80000"/>
                        <a:buFont typeface="Courier New" panose="02070309020205020404" pitchFamily="49" charset="0"/>
                        <a:buChar char="o"/>
                      </a:pPr>
                      <a:r>
                        <a:rPr lang="en-US" sz="1600" dirty="0">
                          <a:solidFill>
                            <a:srgbClr val="263746"/>
                          </a:solidFill>
                          <a:latin typeface="Arial" panose="020B0604020202020204" pitchFamily="34" charset="0"/>
                          <a:ea typeface="+mn-ea"/>
                          <a:cs typeface="Arial" panose="020B0604020202020204" pitchFamily="34" charset="0"/>
                        </a:rPr>
                        <a:t>Group health plans offering excepted benefits </a:t>
                      </a:r>
                      <a:br>
                        <a:rPr lang="en-US" sz="1600" dirty="0">
                          <a:solidFill>
                            <a:srgbClr val="263746"/>
                          </a:solidFill>
                          <a:latin typeface="Arial" panose="020B0604020202020204" pitchFamily="34" charset="0"/>
                          <a:ea typeface="+mn-ea"/>
                          <a:cs typeface="Arial" panose="020B0604020202020204" pitchFamily="34" charset="0"/>
                        </a:rPr>
                      </a:br>
                      <a:r>
                        <a:rPr lang="en-US" sz="1600" dirty="0">
                          <a:solidFill>
                            <a:srgbClr val="263746"/>
                          </a:solidFill>
                          <a:latin typeface="Arial" panose="020B0604020202020204" pitchFamily="34" charset="0"/>
                          <a:ea typeface="+mn-ea"/>
                          <a:cs typeface="Arial" panose="020B0604020202020204" pitchFamily="34" charset="0"/>
                        </a:rPr>
                        <a:t>including:</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ea typeface="+mn-ea"/>
                          <a:cs typeface="Arial" panose="020B0604020202020204" pitchFamily="34" charset="0"/>
                        </a:rPr>
                        <a:t>Hospital indemnity or other fixed </a:t>
                      </a:r>
                      <a:br>
                        <a:rPr lang="en-US" sz="1600" dirty="0">
                          <a:solidFill>
                            <a:srgbClr val="263746"/>
                          </a:solidFill>
                          <a:latin typeface="Arial" panose="020B0604020202020204" pitchFamily="34" charset="0"/>
                          <a:ea typeface="+mn-ea"/>
                          <a:cs typeface="Arial" panose="020B0604020202020204" pitchFamily="34" charset="0"/>
                        </a:rPr>
                      </a:br>
                      <a:r>
                        <a:rPr lang="en-US" sz="1600" dirty="0">
                          <a:solidFill>
                            <a:srgbClr val="263746"/>
                          </a:solidFill>
                          <a:latin typeface="Arial" panose="020B0604020202020204" pitchFamily="34" charset="0"/>
                          <a:ea typeface="+mn-ea"/>
                          <a:cs typeface="Arial" panose="020B0604020202020204" pitchFamily="34" charset="0"/>
                        </a:rPr>
                        <a:t>indemnity plans</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ea typeface="+mn-ea"/>
                          <a:cs typeface="Arial" panose="020B0604020202020204" pitchFamily="34" charset="0"/>
                        </a:rPr>
                        <a:t>Disease specific insurance</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ea typeface="+mn-ea"/>
                          <a:cs typeface="Arial" panose="020B0604020202020204" pitchFamily="34" charset="0"/>
                        </a:rPr>
                        <a:t>Dental, vision and Long-term care</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ea typeface="+mn-ea"/>
                          <a:cs typeface="Arial" panose="020B0604020202020204" pitchFamily="34" charset="0"/>
                        </a:rPr>
                        <a:t>Short-term duration insurance</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ea typeface="+mn-ea"/>
                          <a:cs typeface="Arial" panose="020B0604020202020204" pitchFamily="34" charset="0"/>
                        </a:rPr>
                        <a:t>Medicare and Medicaid plans</a:t>
                      </a:r>
                    </a:p>
                    <a:p>
                      <a:pPr marL="566928" lvl="1" indent="-285750">
                        <a:lnSpc>
                          <a:spcPct val="90000"/>
                        </a:lnSpc>
                        <a:spcAft>
                          <a:spcPts val="600"/>
                        </a:spcAft>
                        <a:buClr>
                          <a:srgbClr val="0678D5"/>
                        </a:buClr>
                        <a:buFont typeface="Arial" panose="020B0604020202020204" pitchFamily="34" charset="0"/>
                        <a:buChar char="•"/>
                      </a:pPr>
                      <a:r>
                        <a:rPr lang="en-US" sz="1600" dirty="0">
                          <a:solidFill>
                            <a:srgbClr val="263746"/>
                          </a:solidFill>
                          <a:latin typeface="Arial" panose="020B0604020202020204" pitchFamily="34" charset="0"/>
                          <a:ea typeface="+mn-ea"/>
                          <a:cs typeface="Arial" panose="020B0604020202020204" pitchFamily="34" charset="0"/>
                        </a:rPr>
                        <a:t>Basic Health Program Plans</a:t>
                      </a:r>
                    </a:p>
                  </a:txBody>
                  <a:tcPr marL="182880" marT="274320">
                    <a:lnL w="12700" cmpd="sng">
                      <a:noFill/>
                    </a:lnL>
                    <a:lnR w="12700" cmpd="sng">
                      <a:noFill/>
                    </a:lnR>
                    <a:lnT w="38100" cmpd="sng">
                      <a:noFill/>
                    </a:lnT>
                    <a:lnB w="12700" cap="flat" cmpd="sng" algn="ctr">
                      <a:solidFill>
                        <a:srgbClr val="E3E3E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0536190"/>
                  </a:ext>
                </a:extLst>
              </a:tr>
            </a:tbl>
          </a:graphicData>
        </a:graphic>
      </p:graphicFrame>
      <p:sp>
        <p:nvSpPr>
          <p:cNvPr id="6" name="TextBox 5">
            <a:extLst>
              <a:ext uri="{FF2B5EF4-FFF2-40B4-BE49-F238E27FC236}">
                <a16:creationId xmlns:a16="http://schemas.microsoft.com/office/drawing/2014/main" id="{393A4024-F3E8-62E2-ADDC-994F275D61BF}"/>
              </a:ext>
            </a:extLst>
          </p:cNvPr>
          <p:cNvSpPr txBox="1"/>
          <p:nvPr/>
        </p:nvSpPr>
        <p:spPr>
          <a:xfrm>
            <a:off x="482073" y="5750114"/>
            <a:ext cx="1158716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*The term “church plan” refers to a plan established and at all times maintained for its employees by a church or by a convention or association of churches that is exempt from tax under section 501(a) of the Internal Revenue Code, provided that the plan meets the requirements of section 501(b) and (if applicable) section 501(c).</a:t>
            </a:r>
          </a:p>
        </p:txBody>
      </p:sp>
    </p:spTree>
    <p:extLst>
      <p:ext uri="{BB962C8B-B14F-4D97-AF65-F5344CB8AC3E}">
        <p14:creationId xmlns:p14="http://schemas.microsoft.com/office/powerpoint/2010/main" val="336889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07FE73-818E-F00D-C2A1-61D9552279A6}"/>
              </a:ext>
            </a:extLst>
          </p:cNvPr>
          <p:cNvSpPr/>
          <p:nvPr/>
        </p:nvSpPr>
        <p:spPr>
          <a:xfrm>
            <a:off x="708559" y="5441159"/>
            <a:ext cx="11330317" cy="80724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FA5ECA8E-A1F2-6D5B-AAF7-3BFED966B609}"/>
              </a:ext>
            </a:extLst>
          </p:cNvPr>
          <p:cNvSpPr>
            <a:spLocks noGrp="1"/>
          </p:cNvSpPr>
          <p:nvPr>
            <p:ph type="title"/>
          </p:nvPr>
        </p:nvSpPr>
        <p:spPr>
          <a:xfrm>
            <a:off x="600456" y="408885"/>
            <a:ext cx="9523847" cy="671116"/>
          </a:xfrm>
        </p:spPr>
        <p:txBody>
          <a:bodyPr/>
          <a:lstStyle/>
          <a:p>
            <a:r>
              <a:rPr lang="en-US" sz="2800" dirty="0"/>
              <a:t>How to Complete the Attestation</a:t>
            </a:r>
          </a:p>
        </p:txBody>
      </p:sp>
      <p:sp>
        <p:nvSpPr>
          <p:cNvPr id="10" name="TextBox 9">
            <a:extLst>
              <a:ext uri="{FF2B5EF4-FFF2-40B4-BE49-F238E27FC236}">
                <a16:creationId xmlns:a16="http://schemas.microsoft.com/office/drawing/2014/main" id="{E3C96CDD-DE8C-D12D-B924-DDA96D69C5F1}"/>
              </a:ext>
            </a:extLst>
          </p:cNvPr>
          <p:cNvSpPr txBox="1"/>
          <p:nvPr/>
        </p:nvSpPr>
        <p:spPr>
          <a:xfrm>
            <a:off x="8310019" y="1865121"/>
            <a:ext cx="40111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Gag Clause Attestation | Welcome! (cms.gov)</a:t>
            </a:r>
            <a:endParaRPr kumimoji="0" lang="en-US" sz="14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DA155F17-0CD7-C3BC-060D-DCBCD5A157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277" y="1757406"/>
            <a:ext cx="7490382" cy="3486150"/>
          </a:xfrm>
          <a:prstGeom prst="rect">
            <a:avLst/>
          </a:prstGeom>
        </p:spPr>
      </p:pic>
      <p:sp>
        <p:nvSpPr>
          <p:cNvPr id="12" name="TextBox 11">
            <a:extLst>
              <a:ext uri="{FF2B5EF4-FFF2-40B4-BE49-F238E27FC236}">
                <a16:creationId xmlns:a16="http://schemas.microsoft.com/office/drawing/2014/main" id="{574A82E2-D355-0575-1A36-402BDAA96997}"/>
              </a:ext>
            </a:extLst>
          </p:cNvPr>
          <p:cNvSpPr txBox="1"/>
          <p:nvPr/>
        </p:nvSpPr>
        <p:spPr>
          <a:xfrm>
            <a:off x="636108" y="1172821"/>
            <a:ext cx="10793892"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3746"/>
                </a:solidFill>
                <a:effectLst/>
                <a:uLnTx/>
                <a:uFillTx/>
                <a:latin typeface="Arial Black" panose="020B0604020202020204" pitchFamily="34" charset="0"/>
                <a:ea typeface="+mn-ea"/>
                <a:cs typeface="Arial Black" panose="020B0604020202020204" pitchFamily="34" charset="0"/>
              </a:rPr>
              <a:t>If you have been notified that your TPA, PBM or insurance carrier will not complete the attestation on your behalf, proceed to attest on behalf of your group health plan.</a:t>
            </a:r>
          </a:p>
        </p:txBody>
      </p:sp>
      <p:sp>
        <p:nvSpPr>
          <p:cNvPr id="13" name="Star: 5 Points 12">
            <a:extLst>
              <a:ext uri="{FF2B5EF4-FFF2-40B4-BE49-F238E27FC236}">
                <a16:creationId xmlns:a16="http://schemas.microsoft.com/office/drawing/2014/main" id="{D59FA0A0-5DF5-C07D-77BB-C4794E109763}"/>
              </a:ext>
            </a:extLst>
          </p:cNvPr>
          <p:cNvSpPr/>
          <p:nvPr/>
        </p:nvSpPr>
        <p:spPr>
          <a:xfrm>
            <a:off x="8219933" y="4488005"/>
            <a:ext cx="180173" cy="159604"/>
          </a:xfrm>
          <a:prstGeom prst="star5">
            <a:avLst>
              <a:gd name="adj" fmla="val 19098"/>
              <a:gd name="hf" fmla="val 105146"/>
              <a:gd name="vf" fmla="val 110557"/>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678D5"/>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E1FC5E3-52F1-3E4E-4816-AEDFFD89C0D6}"/>
              </a:ext>
            </a:extLst>
          </p:cNvPr>
          <p:cNvSpPr txBox="1"/>
          <p:nvPr/>
        </p:nvSpPr>
        <p:spPr>
          <a:xfrm>
            <a:off x="1413416" y="5467020"/>
            <a:ext cx="1055004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An email will be sent within 5 minutes from the </a:t>
            </a:r>
            <a:r>
              <a:rPr kumimoji="0" lang="en-US" sz="16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HIOS_Submissions@cms.hhs.gov</a:t>
            </a:r>
            <a:r>
              <a:rPr kumimoji="0" lang="en-US" sz="1600" b="0" i="0" u="none"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with a unique code.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This unique code will be valid for approximately </a:t>
            </a:r>
            <a:r>
              <a:rPr kumimoji="0" lang="en-US" sz="1400" b="0" i="0" u="none" strike="noStrike" kern="1200" cap="none" spc="0" normalizeH="0" baseline="0" noProof="0" dirty="0">
                <a:ln>
                  <a:noFill/>
                </a:ln>
                <a:solidFill>
                  <a:srgbClr val="AC1534"/>
                </a:solidFill>
                <a:effectLst/>
                <a:uLnTx/>
                <a:uFillTx/>
                <a:latin typeface="Arial" panose="020B0604020202020204" pitchFamily="34" charset="0"/>
                <a:ea typeface="+mn-ea"/>
                <a:cs typeface="Arial" panose="020B0604020202020204" pitchFamily="34" charset="0"/>
              </a:rPr>
              <a:t>14 days</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and cannot be shared. Users should check their SPAM folders if they do not immediately see this email, but they should wait at least 10 minutes before requesting another code.  </a:t>
            </a:r>
            <a:endPar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endParaRPr>
          </a:p>
        </p:txBody>
      </p:sp>
      <p:sp>
        <p:nvSpPr>
          <p:cNvPr id="2" name="Right Arrow 1">
            <a:extLst>
              <a:ext uri="{FF2B5EF4-FFF2-40B4-BE49-F238E27FC236}">
                <a16:creationId xmlns:a16="http://schemas.microsoft.com/office/drawing/2014/main" id="{E760B13B-6BC6-D4E7-E782-4F6690B6E247}"/>
              </a:ext>
            </a:extLst>
          </p:cNvPr>
          <p:cNvSpPr/>
          <p:nvPr/>
        </p:nvSpPr>
        <p:spPr>
          <a:xfrm>
            <a:off x="708559" y="5543764"/>
            <a:ext cx="780272" cy="652163"/>
          </a:xfrm>
          <a:prstGeom prst="rightArrow">
            <a:avLst>
              <a:gd name="adj1" fmla="val 50000"/>
              <a:gd name="adj2" fmla="val 30165"/>
            </a:avLst>
          </a:prstGeom>
          <a:solidFill>
            <a:srgbClr val="F3B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descr="A qr code with black squares&#10;&#10;Description automatically generated">
            <a:extLst>
              <a:ext uri="{FF2B5EF4-FFF2-40B4-BE49-F238E27FC236}">
                <a16:creationId xmlns:a16="http://schemas.microsoft.com/office/drawing/2014/main" id="{2140351B-1E22-A2EB-81FF-251A1C5FFC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0774" y="2658894"/>
            <a:ext cx="2387058" cy="2387058"/>
          </a:xfrm>
          <a:prstGeom prst="rect">
            <a:avLst/>
          </a:prstGeom>
        </p:spPr>
      </p:pic>
    </p:spTree>
    <p:extLst>
      <p:ext uri="{BB962C8B-B14F-4D97-AF65-F5344CB8AC3E}">
        <p14:creationId xmlns:p14="http://schemas.microsoft.com/office/powerpoint/2010/main" val="1866629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38EC33-210E-4A42-8EF2-8E4B7FA96A4F}"/>
              </a:ext>
            </a:extLst>
          </p:cNvPr>
          <p:cNvSpPr>
            <a:spLocks noGrp="1"/>
          </p:cNvSpPr>
          <p:nvPr>
            <p:ph type="body" sz="quarter" idx="12"/>
          </p:nvPr>
        </p:nvSpPr>
        <p:spPr>
          <a:xfrm>
            <a:off x="2645664" y="2070270"/>
            <a:ext cx="7132002" cy="2604675"/>
          </a:xfrm>
        </p:spPr>
        <p:txBody>
          <a:bodyPr anchor="ctr"/>
          <a:lstStyle/>
          <a:p>
            <a:pPr algn="ctr"/>
            <a:r>
              <a:rPr lang="en-US" sz="9000">
                <a:latin typeface="Arial Black" panose="020B0604020202020204" pitchFamily="34" charset="0"/>
                <a:cs typeface="Arial Black" panose="020B0604020202020204" pitchFamily="34" charset="0"/>
              </a:rPr>
              <a:t>Q&amp;A</a:t>
            </a:r>
          </a:p>
        </p:txBody>
      </p:sp>
    </p:spTree>
    <p:extLst>
      <p:ext uri="{BB962C8B-B14F-4D97-AF65-F5344CB8AC3E}">
        <p14:creationId xmlns:p14="http://schemas.microsoft.com/office/powerpoint/2010/main" val="3398463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07CC59-5096-894D-8599-CDFD667F017A}"/>
              </a:ext>
            </a:extLst>
          </p:cNvPr>
          <p:cNvSpPr>
            <a:spLocks noGrp="1"/>
          </p:cNvSpPr>
          <p:nvPr>
            <p:ph type="body" sz="quarter" idx="10"/>
          </p:nvPr>
        </p:nvSpPr>
        <p:spPr/>
        <p:txBody>
          <a:bodyPr>
            <a:normAutofit lnSpcReduction="10000"/>
          </a:bodyPr>
          <a:lstStyle/>
          <a:p>
            <a:r>
              <a:rPr lang="en-US">
                <a:latin typeface="Arial Black" panose="020B0A04020102020204" pitchFamily="34" charset="0"/>
              </a:rPr>
              <a:t>Thank You</a:t>
            </a:r>
          </a:p>
        </p:txBody>
      </p:sp>
      <p:sp>
        <p:nvSpPr>
          <p:cNvPr id="6" name="Text Placeholder 5">
            <a:extLst>
              <a:ext uri="{FF2B5EF4-FFF2-40B4-BE49-F238E27FC236}">
                <a16:creationId xmlns:a16="http://schemas.microsoft.com/office/drawing/2014/main" id="{46B97907-5F0F-A542-8DEE-3F2C658938C6}"/>
              </a:ext>
            </a:extLst>
          </p:cNvPr>
          <p:cNvSpPr>
            <a:spLocks noGrp="1"/>
          </p:cNvSpPr>
          <p:nvPr>
            <p:ph type="body" sz="quarter" idx="11"/>
          </p:nvPr>
        </p:nvSpPr>
        <p:spPr>
          <a:xfrm>
            <a:off x="2210377" y="3781275"/>
            <a:ext cx="7771245" cy="1022350"/>
          </a:xfrm>
        </p:spPr>
        <p:txBody>
          <a:bodyPr/>
          <a:lstStyle/>
          <a:p>
            <a:pPr algn="ctr"/>
            <a:r>
              <a:rPr lang="en-US">
                <a:solidFill>
                  <a:srgbClr val="F3B921"/>
                </a:solidFill>
              </a:rPr>
              <a:t>For more information visit </a:t>
            </a:r>
            <a:r>
              <a:rPr lang="en-US" b="1">
                <a:solidFill>
                  <a:srgbClr val="F3B921"/>
                </a:solidFill>
                <a:latin typeface="Arial Black" panose="020B0A04020102020204" pitchFamily="34" charset="0"/>
              </a:rPr>
              <a:t>hubinternational.com</a:t>
            </a:r>
          </a:p>
        </p:txBody>
      </p:sp>
    </p:spTree>
    <p:extLst>
      <p:ext uri="{BB962C8B-B14F-4D97-AF65-F5344CB8AC3E}">
        <p14:creationId xmlns:p14="http://schemas.microsoft.com/office/powerpoint/2010/main" val="3205446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7FC5B-DE81-3532-787C-DD586CBADC42}"/>
              </a:ext>
            </a:extLst>
          </p:cNvPr>
          <p:cNvSpPr txBox="1"/>
          <p:nvPr/>
        </p:nvSpPr>
        <p:spPr>
          <a:xfrm>
            <a:off x="949677" y="2319105"/>
            <a:ext cx="5260479" cy="433965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900"/>
              </a:spcBef>
              <a:spcAft>
                <a:spcPts val="600"/>
              </a:spcAft>
              <a:buClr>
                <a:srgbClr val="F3B921"/>
              </a:buClr>
              <a:buSzTx/>
              <a:buFont typeface="+mj-lt"/>
              <a:buAutoNum type="arabicPeriod"/>
              <a:tabLst/>
              <a:defRPr/>
            </a:pP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Review of Recent Court Decisions </a:t>
            </a:r>
            <a:b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Impacting </a:t>
            </a:r>
            <a:r>
              <a:rPr lang="en-US" sz="2000" dirty="0">
                <a:solidFill>
                  <a:srgbClr val="E3E3E3"/>
                </a:solidFill>
                <a:latin typeface="Arial" panose="020B0604020202020204" pitchFamily="34" charset="0"/>
                <a:cs typeface="Arial" panose="020B0604020202020204" pitchFamily="34" charset="0"/>
              </a:rPr>
              <a:t>B</a:t>
            </a:r>
            <a:r>
              <a:rPr kumimoji="0" lang="en-US" sz="2000" b="0" i="0" u="none" strike="noStrike" kern="1200" cap="none" spc="0" normalizeH="0" baseline="0" noProof="0" dirty="0" err="1">
                <a:ln>
                  <a:noFill/>
                </a:ln>
                <a:solidFill>
                  <a:srgbClr val="E3E3E3"/>
                </a:solidFill>
                <a:effectLst/>
                <a:uLnTx/>
                <a:uFillTx/>
                <a:latin typeface="Arial" panose="020B0604020202020204" pitchFamily="34" charset="0"/>
                <a:ea typeface="+mn-ea"/>
                <a:cs typeface="Arial" panose="020B0604020202020204" pitchFamily="34" charset="0"/>
              </a:rPr>
              <a:t>enefits</a:t>
            </a:r>
            <a:endPar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900"/>
              </a:spcBef>
              <a:spcAft>
                <a:spcPts val="600"/>
              </a:spcAft>
              <a:buClr>
                <a:srgbClr val="F3B921"/>
              </a:buClr>
              <a:buSzTx/>
              <a:buFont typeface="+mj-lt"/>
              <a:buAutoNum type="arabicPeriod"/>
              <a:tabLst/>
              <a:defRPr/>
            </a:pP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ACA 1557 - What Should Tribes Know</a:t>
            </a:r>
          </a:p>
          <a:p>
            <a:pPr marL="457200" indent="-457200">
              <a:spcBef>
                <a:spcPts val="900"/>
              </a:spcBef>
              <a:spcAft>
                <a:spcPts val="600"/>
              </a:spcAft>
              <a:buClr>
                <a:srgbClr val="F3B921"/>
              </a:buClr>
              <a:buFont typeface="+mj-lt"/>
              <a:buAutoNum type="arabicPeriod"/>
              <a:defRPr/>
            </a:pP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New HIPAA Privacy Rules</a:t>
            </a:r>
          </a:p>
          <a:p>
            <a:pPr marL="457200" indent="-457200">
              <a:spcBef>
                <a:spcPts val="900"/>
              </a:spcBef>
              <a:spcAft>
                <a:spcPts val="600"/>
              </a:spcAft>
              <a:buClr>
                <a:srgbClr val="F3B921"/>
              </a:buClr>
              <a:buFont typeface="+mj-lt"/>
              <a:buAutoNum type="arabicPeriod"/>
              <a:defRPr/>
            </a:pP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Medicare – </a:t>
            </a:r>
            <a:b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New Developments and Reminders</a:t>
            </a:r>
          </a:p>
          <a:p>
            <a:pPr marL="457200" indent="-457200">
              <a:spcBef>
                <a:spcPts val="900"/>
              </a:spcBef>
              <a:spcAft>
                <a:spcPts val="600"/>
              </a:spcAft>
              <a:buClr>
                <a:srgbClr val="F3B921"/>
              </a:buClr>
              <a:buFont typeface="+mj-lt"/>
              <a:buAutoNum type="arabicPeriod"/>
              <a:defRPr/>
            </a:pPr>
            <a:r>
              <a:rPr lang="en-US" sz="2000" dirty="0">
                <a:solidFill>
                  <a:srgbClr val="E3E3E3"/>
                </a:solidFill>
                <a:latin typeface="Arial" panose="020B0604020202020204" pitchFamily="34" charset="0"/>
                <a:cs typeface="Arial" panose="020B0604020202020204" pitchFamily="34" charset="0"/>
              </a:rPr>
              <a:t>ACA Affordability and Reporting Updates</a:t>
            </a:r>
          </a:p>
          <a:p>
            <a:pPr marL="457200" indent="-457200">
              <a:spcBef>
                <a:spcPts val="900"/>
              </a:spcBef>
              <a:spcAft>
                <a:spcPts val="600"/>
              </a:spcAft>
              <a:buClr>
                <a:srgbClr val="F3B921"/>
              </a:buClr>
              <a:buFont typeface="+mj-lt"/>
              <a:buAutoNum type="arabicPeriod"/>
              <a:defRPr/>
            </a:pPr>
            <a:r>
              <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rPr>
              <a:t>Gag Clause Attestation Reminders</a:t>
            </a:r>
          </a:p>
          <a:p>
            <a:pPr marL="457200" indent="-457200">
              <a:spcBef>
                <a:spcPts val="900"/>
              </a:spcBef>
              <a:spcAft>
                <a:spcPts val="600"/>
              </a:spcAft>
              <a:buClr>
                <a:srgbClr val="F3B921"/>
              </a:buClr>
              <a:buFont typeface="+mj-lt"/>
              <a:buAutoNum type="arabicPeriod"/>
              <a:defRPr/>
            </a:pPr>
            <a:r>
              <a:rPr lang="en-US" sz="2000" dirty="0">
                <a:solidFill>
                  <a:srgbClr val="E3E3E3"/>
                </a:solidFill>
                <a:latin typeface="Arial" panose="020B0604020202020204" pitchFamily="34" charset="0"/>
                <a:cs typeface="Arial" panose="020B0604020202020204" pitchFamily="34" charset="0"/>
              </a:rPr>
              <a:t>Questions</a:t>
            </a:r>
            <a:endParaRPr kumimoji="0" lang="en-US" sz="2000" b="0" i="0" u="none" strike="noStrike" kern="1200" cap="none" spc="0" normalizeH="0" baseline="0" noProof="0" dirty="0">
              <a:ln>
                <a:noFill/>
              </a:ln>
              <a:solidFill>
                <a:srgbClr val="E3E3E3"/>
              </a:solidFill>
              <a:effectLst/>
              <a:uLnTx/>
              <a:uFillTx/>
              <a:latin typeface="Arial" panose="020B0604020202020204" pitchFamily="34" charset="0"/>
              <a:ea typeface="+mn-ea"/>
              <a:cs typeface="Arial" panose="020B0604020202020204" pitchFamily="34" charset="0"/>
            </a:endParaRPr>
          </a:p>
          <a:p>
            <a:pPr marL="342900" indent="-342900">
              <a:buAutoNum type="arabicPeriod"/>
            </a:pPr>
            <a:endParaRPr lang="en-US" sz="1600" dirty="0">
              <a:latin typeface="Helvetica" charset="0"/>
              <a:ea typeface="Helvetica" charset="0"/>
              <a:cs typeface="Helvetica" charset="0"/>
            </a:endParaRPr>
          </a:p>
        </p:txBody>
      </p:sp>
      <p:sp>
        <p:nvSpPr>
          <p:cNvPr id="3" name="TextBox 2">
            <a:extLst>
              <a:ext uri="{FF2B5EF4-FFF2-40B4-BE49-F238E27FC236}">
                <a16:creationId xmlns:a16="http://schemas.microsoft.com/office/drawing/2014/main" id="{F830B095-6B42-76AE-D506-28F4AD17E590}"/>
              </a:ext>
            </a:extLst>
          </p:cNvPr>
          <p:cNvSpPr txBox="1"/>
          <p:nvPr/>
        </p:nvSpPr>
        <p:spPr>
          <a:xfrm>
            <a:off x="949677" y="1171992"/>
            <a:ext cx="5050041" cy="861774"/>
          </a:xfrm>
          <a:prstGeom prst="rect">
            <a:avLst/>
          </a:prstGeom>
          <a:noFill/>
        </p:spPr>
        <p:txBody>
          <a:bodyPr wrap="square" rtlCol="0">
            <a:spAutoFit/>
          </a:bodyPr>
          <a:lstStyle/>
          <a:p>
            <a:r>
              <a:rPr lang="en-US" sz="5000" b="1" i="0" dirty="0">
                <a:solidFill>
                  <a:schemeClr val="bg1"/>
                </a:solidFill>
                <a:latin typeface="Arial Black" panose="020B0A04020102020204" pitchFamily="34" charset="0"/>
                <a:cs typeface="Arial" panose="020B0604020202020204" pitchFamily="34" charset="0"/>
              </a:rPr>
              <a:t>Agenda</a:t>
            </a:r>
          </a:p>
        </p:txBody>
      </p:sp>
    </p:spTree>
    <p:extLst>
      <p:ext uri="{BB962C8B-B14F-4D97-AF65-F5344CB8AC3E}">
        <p14:creationId xmlns:p14="http://schemas.microsoft.com/office/powerpoint/2010/main" val="2163186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C62EAF-C6D1-921B-EC3A-F6C77B71E71E}"/>
              </a:ext>
            </a:extLst>
          </p:cNvPr>
          <p:cNvSpPr>
            <a:spLocks noGrp="1"/>
          </p:cNvSpPr>
          <p:nvPr>
            <p:ph type="body" sz="quarter" idx="14"/>
          </p:nvPr>
        </p:nvSpPr>
        <p:spPr>
          <a:xfrm>
            <a:off x="700156" y="1747546"/>
            <a:ext cx="866316" cy="1262063"/>
          </a:xfrm>
        </p:spPr>
        <p:txBody>
          <a:bodyPr/>
          <a:lstStyle/>
          <a:p>
            <a:r>
              <a:rPr lang="en-US" dirty="0">
                <a:latin typeface="Arial Black" panose="020B0604020202020204" pitchFamily="34" charset="0"/>
                <a:cs typeface="Arial Black" panose="020B0604020202020204" pitchFamily="34" charset="0"/>
              </a:rPr>
              <a:t>1</a:t>
            </a:r>
          </a:p>
        </p:txBody>
      </p:sp>
      <p:sp>
        <p:nvSpPr>
          <p:cNvPr id="7" name="TextBox 6">
            <a:extLst>
              <a:ext uri="{FF2B5EF4-FFF2-40B4-BE49-F238E27FC236}">
                <a16:creationId xmlns:a16="http://schemas.microsoft.com/office/drawing/2014/main" id="{DB9D1990-F624-5AB5-22A1-6CFE048C15F9}"/>
              </a:ext>
            </a:extLst>
          </p:cNvPr>
          <p:cNvSpPr txBox="1"/>
          <p:nvPr/>
        </p:nvSpPr>
        <p:spPr>
          <a:xfrm>
            <a:off x="700156" y="3248227"/>
            <a:ext cx="6098058" cy="108952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Recap of </a:t>
            </a:r>
            <a:br>
              <a:rPr kumimoji="0" lang="en-US" sz="3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Court Decisions</a:t>
            </a:r>
          </a:p>
        </p:txBody>
      </p:sp>
    </p:spTree>
    <p:extLst>
      <p:ext uri="{BB962C8B-B14F-4D97-AF65-F5344CB8AC3E}">
        <p14:creationId xmlns:p14="http://schemas.microsoft.com/office/powerpoint/2010/main" val="1230435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FD07F1-C8BD-AF15-BCB6-F9EF26945076}"/>
              </a:ext>
            </a:extLst>
          </p:cNvPr>
          <p:cNvSpPr/>
          <p:nvPr/>
        </p:nvSpPr>
        <p:spPr>
          <a:xfrm>
            <a:off x="642551" y="4213654"/>
            <a:ext cx="11549449" cy="187822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3481CBC-38E4-BAA6-0E29-4C735182D2C0}"/>
              </a:ext>
            </a:extLst>
          </p:cNvPr>
          <p:cNvSpPr>
            <a:spLocks noGrp="1"/>
          </p:cNvSpPr>
          <p:nvPr>
            <p:ph type="title"/>
          </p:nvPr>
        </p:nvSpPr>
        <p:spPr>
          <a:xfrm>
            <a:off x="758973" y="358803"/>
            <a:ext cx="10974317" cy="616152"/>
          </a:xfrm>
        </p:spPr>
        <p:txBody>
          <a:bodyPr>
            <a:normAutofit/>
          </a:bodyPr>
          <a:lstStyle/>
          <a:p>
            <a:r>
              <a:rPr lang="en-US" sz="2800" dirty="0">
                <a:solidFill>
                  <a:srgbClr val="0678D5"/>
                </a:solidFill>
                <a:latin typeface="Arial" panose="020B0604020202020204" pitchFamily="34" charset="0"/>
                <a:cs typeface="Arial" panose="020B0604020202020204" pitchFamily="34" charset="0"/>
              </a:rPr>
              <a:t>Braidwood Management v. Becerra- Preventive Care</a:t>
            </a:r>
          </a:p>
        </p:txBody>
      </p:sp>
      <p:sp>
        <p:nvSpPr>
          <p:cNvPr id="4" name="Content Placeholder 2">
            <a:extLst>
              <a:ext uri="{FF2B5EF4-FFF2-40B4-BE49-F238E27FC236}">
                <a16:creationId xmlns:a16="http://schemas.microsoft.com/office/drawing/2014/main" id="{3B0D1D80-3581-0751-7EEA-B4439E4AF97E}"/>
              </a:ext>
            </a:extLst>
          </p:cNvPr>
          <p:cNvSpPr txBox="1">
            <a:spLocks/>
          </p:cNvSpPr>
          <p:nvPr/>
        </p:nvSpPr>
        <p:spPr>
          <a:xfrm>
            <a:off x="758973" y="1272747"/>
            <a:ext cx="10473319" cy="5183902"/>
          </a:xfrm>
          <a:prstGeom prst="rect">
            <a:avLst/>
          </a:prstGeom>
        </p:spPr>
        <p:txBody>
          <a:bodyPr lIns="182880"/>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 typeface="Arial"/>
              <a:buNone/>
            </a:pPr>
            <a:r>
              <a:rPr lang="en-US" sz="1600" b="1" dirty="0">
                <a:latin typeface="Arial Black" panose="020B0604020202020204" pitchFamily="34" charset="0"/>
                <a:cs typeface="Arial Black" panose="020B0604020202020204" pitchFamily="34" charset="0"/>
              </a:rPr>
              <a:t>5</a:t>
            </a:r>
            <a:r>
              <a:rPr lang="en-US" sz="1600" b="1" baseline="30000" dirty="0">
                <a:latin typeface="Arial Black" panose="020B0604020202020204" pitchFamily="34" charset="0"/>
                <a:cs typeface="Arial Black" panose="020B0604020202020204" pitchFamily="34" charset="0"/>
              </a:rPr>
              <a:t>th</a:t>
            </a:r>
            <a:r>
              <a:rPr lang="en-US" sz="1600" b="1" dirty="0">
                <a:latin typeface="Arial Black" panose="020B0604020202020204" pitchFamily="34" charset="0"/>
                <a:cs typeface="Arial Black" panose="020B0604020202020204" pitchFamily="34" charset="0"/>
              </a:rPr>
              <a:t> Circuit Court of Appeals issued decision on </a:t>
            </a:r>
            <a:r>
              <a:rPr lang="en-US" sz="1600" b="1" dirty="0">
                <a:latin typeface="Arial Black" panose="020B0604020202020204" pitchFamily="34" charset="0"/>
                <a:ea typeface="Times New Roman" panose="02020603050405020304" pitchFamily="18" charset="0"/>
                <a:cs typeface="Arial Black" panose="020B0604020202020204" pitchFamily="34" charset="0"/>
              </a:rPr>
              <a:t>June 21, 2024, addressing the constitutionality of the recommendations issued by the USPTF since March 23, 2010.</a:t>
            </a:r>
          </a:p>
          <a:p>
            <a:pPr marL="347472" indent="-347472">
              <a:lnSpc>
                <a:spcPct val="90000"/>
              </a:lnSpc>
              <a:buFont typeface="Courier New" panose="02070309020205020404" pitchFamily="49" charset="0"/>
              <a:buChar char="o"/>
            </a:pPr>
            <a:r>
              <a:rPr lang="en-US" sz="1600" dirty="0">
                <a:ea typeface="Times New Roman" panose="02020603050405020304" pitchFamily="18" charset="0"/>
              </a:rPr>
              <a:t>Court ruled that only the plaintiffs were granted relief dismissing the national injunction issued by the </a:t>
            </a:r>
            <a:br>
              <a:rPr lang="en-US" sz="1600" dirty="0">
                <a:ea typeface="Times New Roman" panose="02020603050405020304" pitchFamily="18" charset="0"/>
              </a:rPr>
            </a:br>
            <a:r>
              <a:rPr lang="en-US" sz="1600" dirty="0">
                <a:ea typeface="Times New Roman" panose="02020603050405020304" pitchFamily="18" charset="0"/>
              </a:rPr>
              <a:t>lower court. The Court’s decision requires that all other employers continue to cover and pay for preventive care services at no cost.</a:t>
            </a:r>
          </a:p>
          <a:p>
            <a:pPr marL="347472" indent="-347472">
              <a:lnSpc>
                <a:spcPct val="90000"/>
              </a:lnSpc>
              <a:buFont typeface="Courier New" panose="02070309020205020404" pitchFamily="49" charset="0"/>
              <a:buChar char="o"/>
            </a:pPr>
            <a:r>
              <a:rPr lang="en-US" sz="1600" dirty="0">
                <a:ea typeface="Times New Roman" panose="02020603050405020304" pitchFamily="18" charset="0"/>
              </a:rPr>
              <a:t>Only the plaintiffs are exempt from paying for </a:t>
            </a:r>
            <a:r>
              <a:rPr lang="en-US" sz="1600" dirty="0" err="1">
                <a:ea typeface="Times New Roman" panose="02020603050405020304" pitchFamily="18" charset="0"/>
              </a:rPr>
              <a:t>PrEP</a:t>
            </a:r>
            <a:r>
              <a:rPr lang="en-US" sz="1600" dirty="0">
                <a:ea typeface="Times New Roman" panose="02020603050405020304" pitchFamily="18" charset="0"/>
              </a:rPr>
              <a:t> </a:t>
            </a:r>
            <a:r>
              <a:rPr lang="en-US" sz="1600" i="1" dirty="0">
                <a:solidFill>
                  <a:schemeClr val="bg1">
                    <a:lumMod val="50000"/>
                  </a:schemeClr>
                </a:solidFill>
                <a:ea typeface="Times New Roman" panose="02020603050405020304" pitchFamily="18" charset="0"/>
              </a:rPr>
              <a:t>(pre-exposure prophylactic for individuals who are high risk for HIV)</a:t>
            </a:r>
            <a:r>
              <a:rPr lang="en-US" sz="1600" dirty="0">
                <a:solidFill>
                  <a:schemeClr val="bg1">
                    <a:lumMod val="50000"/>
                  </a:schemeClr>
                </a:solidFill>
                <a:ea typeface="Times New Roman" panose="02020603050405020304" pitchFamily="18" charset="0"/>
              </a:rPr>
              <a:t> </a:t>
            </a:r>
            <a:r>
              <a:rPr lang="en-US" sz="1600" dirty="0">
                <a:ea typeface="Times New Roman" panose="02020603050405020304" pitchFamily="18" charset="0"/>
              </a:rPr>
              <a:t>from their group health plans, as it violates their rights under the Freedom of Religion Act.</a:t>
            </a:r>
          </a:p>
          <a:p>
            <a:pPr marL="347472" indent="-347472">
              <a:lnSpc>
                <a:spcPct val="90000"/>
              </a:lnSpc>
              <a:buFont typeface="Courier New" panose="02070309020205020404" pitchFamily="49" charset="0"/>
              <a:buChar char="o"/>
            </a:pPr>
            <a:r>
              <a:rPr lang="en-US" sz="1600" dirty="0">
                <a:ea typeface="Times New Roman" panose="02020603050405020304" pitchFamily="18" charset="0"/>
              </a:rPr>
              <a:t>The 5</a:t>
            </a:r>
            <a:r>
              <a:rPr lang="en-US" sz="1600" baseline="30000" dirty="0">
                <a:ea typeface="Times New Roman" panose="02020603050405020304" pitchFamily="18" charset="0"/>
              </a:rPr>
              <a:t>th</a:t>
            </a:r>
            <a:r>
              <a:rPr lang="en-US" sz="1600" dirty="0">
                <a:ea typeface="Times New Roman" panose="02020603050405020304" pitchFamily="18" charset="0"/>
              </a:rPr>
              <a:t> Circuit also dismissed HHS’ attempt to ratify the USPTF recommendations and remanded the case to the lower court to decide if the decisions made by the Advisory Committee on Immunization Practices and the Health Resources and Services Administration,  violated the Appointments Clause. </a:t>
            </a:r>
          </a:p>
          <a:p>
            <a:pPr marL="0" indent="0">
              <a:lnSpc>
                <a:spcPct val="90000"/>
              </a:lnSpc>
              <a:buFont typeface="Arial"/>
              <a:buNone/>
            </a:pPr>
            <a:br>
              <a:rPr lang="en-US" sz="1600" b="1" dirty="0">
                <a:solidFill>
                  <a:srgbClr val="0678D5"/>
                </a:solidFill>
                <a:latin typeface="Arial Black" panose="020B0604020202020204" pitchFamily="34" charset="0"/>
                <a:ea typeface="Malgun Gothic" panose="020B0503020000020004" pitchFamily="34" charset="-127"/>
                <a:cs typeface="Arial Black" panose="020B0604020202020204" pitchFamily="34" charset="0"/>
              </a:rPr>
            </a:br>
            <a:br>
              <a:rPr lang="en-US" sz="1600" b="1" dirty="0">
                <a:solidFill>
                  <a:srgbClr val="0678D5"/>
                </a:solidFill>
                <a:latin typeface="Arial Black" panose="020B0604020202020204" pitchFamily="34" charset="0"/>
                <a:ea typeface="Malgun Gothic" panose="020B0503020000020004" pitchFamily="34" charset="-127"/>
                <a:cs typeface="Arial Black" panose="020B0604020202020204" pitchFamily="34" charset="0"/>
              </a:rPr>
            </a:br>
            <a:r>
              <a:rPr lang="en-US" sz="1600" b="1" dirty="0">
                <a:solidFill>
                  <a:srgbClr val="0678D5"/>
                </a:solidFill>
                <a:latin typeface="Arial Black" panose="020B0604020202020204" pitchFamily="34" charset="0"/>
                <a:ea typeface="Malgun Gothic" panose="020B0503020000020004" pitchFamily="34" charset="-127"/>
                <a:cs typeface="Arial Black" panose="020B0604020202020204" pitchFamily="34" charset="0"/>
              </a:rPr>
              <a:t>Next Steps:</a:t>
            </a:r>
          </a:p>
          <a:p>
            <a:pPr marL="347472" indent="-347472">
              <a:lnSpc>
                <a:spcPct val="90000"/>
              </a:lnSpc>
              <a:buFont typeface="Courier New" panose="02070309020205020404" pitchFamily="49" charset="0"/>
              <a:buChar char="o"/>
            </a:pPr>
            <a:r>
              <a:rPr lang="en-US" sz="1600" dirty="0"/>
              <a:t>Non-grandfathered group health plans will continue to offer preventive care services to staff at no cost</a:t>
            </a:r>
          </a:p>
          <a:p>
            <a:pPr marL="347472" indent="-347472">
              <a:lnSpc>
                <a:spcPct val="90000"/>
              </a:lnSpc>
              <a:buFont typeface="Courier New" panose="02070309020205020404" pitchFamily="49" charset="0"/>
              <a:buChar char="o"/>
            </a:pPr>
            <a:r>
              <a:rPr lang="en-US" sz="1600" dirty="0"/>
              <a:t>Monitor TX District Court’s decision on the violation of the Appointments Clause as it pertains to the recommendations of Advisory Committee on Immunization Practices and the Health Resources and </a:t>
            </a:r>
            <a:br>
              <a:rPr lang="en-US" sz="1600" dirty="0"/>
            </a:br>
            <a:r>
              <a:rPr lang="en-US" sz="1600" dirty="0"/>
              <a:t>Services Administration as that decision will have on the USPTF recommendations.</a:t>
            </a:r>
          </a:p>
        </p:txBody>
      </p:sp>
    </p:spTree>
    <p:extLst>
      <p:ext uri="{BB962C8B-B14F-4D97-AF65-F5344CB8AC3E}">
        <p14:creationId xmlns:p14="http://schemas.microsoft.com/office/powerpoint/2010/main" val="410666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8726893-4A76-4124-A2DB-7BCC99D453B5}"/>
              </a:ext>
            </a:extLst>
          </p:cNvPr>
          <p:cNvSpPr>
            <a:spLocks noGrp="1"/>
          </p:cNvSpPr>
          <p:nvPr>
            <p:ph type="title"/>
          </p:nvPr>
        </p:nvSpPr>
        <p:spPr>
          <a:xfrm>
            <a:off x="611687" y="413521"/>
            <a:ext cx="10964014" cy="671116"/>
          </a:xfrm>
          <a:prstGeom prst="rect">
            <a:avLst/>
          </a:prstGeom>
        </p:spPr>
        <p:txBody>
          <a:bodyPr>
            <a:normAutofit/>
          </a:bodyPr>
          <a:lstStyle/>
          <a:p>
            <a:r>
              <a:rPr lang="en-US" sz="2800" dirty="0">
                <a:latin typeface="Arial" panose="020B0604020202020204" pitchFamily="34" charset="0"/>
                <a:cs typeface="Arial" panose="020B0604020202020204" pitchFamily="34" charset="0"/>
              </a:rPr>
              <a:t> Repeal of the Chevron Doctrine </a:t>
            </a:r>
            <a:r>
              <a:rPr lang="en-US" sz="2800" dirty="0"/>
              <a:t>– </a:t>
            </a:r>
            <a:r>
              <a:rPr lang="en-US" sz="2800" dirty="0">
                <a:latin typeface="Arial" panose="020B0604020202020204" pitchFamily="34" charset="0"/>
                <a:cs typeface="Arial" panose="020B0604020202020204" pitchFamily="34" charset="0"/>
              </a:rPr>
              <a:t>What this Means </a:t>
            </a:r>
          </a:p>
        </p:txBody>
      </p:sp>
      <p:sp>
        <p:nvSpPr>
          <p:cNvPr id="9" name="Content Placeholder 2">
            <a:extLst>
              <a:ext uri="{FF2B5EF4-FFF2-40B4-BE49-F238E27FC236}">
                <a16:creationId xmlns:a16="http://schemas.microsoft.com/office/drawing/2014/main" id="{02F55750-BAA4-46E3-ADA1-84884BFE89EB}"/>
              </a:ext>
            </a:extLst>
          </p:cNvPr>
          <p:cNvSpPr txBox="1">
            <a:spLocks/>
          </p:cNvSpPr>
          <p:nvPr/>
        </p:nvSpPr>
        <p:spPr>
          <a:xfrm>
            <a:off x="611687" y="1380631"/>
            <a:ext cx="10964014" cy="4617414"/>
          </a:xfrm>
          <a:prstGeom prst="rect">
            <a:avLst/>
          </a:prstGeom>
        </p:spPr>
        <p:txBody>
          <a:bodyPr lIns="182880" tIns="45720" rIns="91440" bIns="45720" anchor="t"/>
          <a:lstStyle>
            <a:lvl1pPr marL="228600" indent="-228600" algn="l" defTabSz="914400" rtl="0" eaLnBrk="1" latinLnBrk="0" hangingPunct="1">
              <a:lnSpc>
                <a:spcPct val="100000"/>
              </a:lnSpc>
              <a:spcBef>
                <a:spcPts val="0"/>
              </a:spcBef>
              <a:spcAft>
                <a:spcPts val="1000"/>
              </a:spcAft>
              <a:buClr>
                <a:srgbClr val="0678D5"/>
              </a:buClr>
              <a:buSzPct val="80000"/>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100000"/>
              </a:lnSpc>
              <a:spcBef>
                <a:spcPts val="500"/>
              </a:spcBef>
              <a:spcAft>
                <a:spcPts val="1000"/>
              </a:spcAft>
              <a:buClr>
                <a:srgbClr val="0678D5"/>
              </a:buClr>
              <a:buSzPct val="80000"/>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2000" kern="1200">
                <a:solidFill>
                  <a:schemeClr val="tx1"/>
                </a:solidFill>
                <a:latin typeface="Helvetica" charset="0"/>
                <a:ea typeface="Helvetica" charset="0"/>
                <a:cs typeface="Helvetica" charset="0"/>
              </a:defRPr>
            </a:lvl3pPr>
            <a:lvl4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4pPr>
            <a:lvl5pPr marL="1143000" indent="-228600" algn="l" defTabSz="914400" rtl="0" eaLnBrk="1" latinLnBrk="0" hangingPunct="1">
              <a:lnSpc>
                <a:spcPct val="100000"/>
              </a:lnSpc>
              <a:spcBef>
                <a:spcPts val="500"/>
              </a:spcBef>
              <a:spcAft>
                <a:spcPts val="1000"/>
              </a:spcAft>
              <a:buClr>
                <a:srgbClr val="0678D5"/>
              </a:buClr>
              <a:buSzPct val="80000"/>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0678D5"/>
              </a:buClr>
              <a:buSzPct val="80000"/>
              <a:buFont typeface="Arial"/>
              <a:buNone/>
              <a:tabLst/>
              <a:defRPr/>
            </a:pPr>
            <a:r>
              <a:rPr kumimoji="0" lang="en-US" sz="2000" b="0" i="0" u="none" strike="noStrike" kern="1200" cap="none" spc="0" normalizeH="0" baseline="0" noProof="0" dirty="0">
                <a:ln>
                  <a:noFill/>
                </a:ln>
                <a:solidFill>
                  <a:srgbClr val="0678D5"/>
                </a:solidFill>
                <a:effectLst/>
                <a:uLnTx/>
                <a:uFillTx/>
                <a:latin typeface="Arial" panose="020B0604020202020204" pitchFamily="34" charset="0"/>
                <a:cs typeface="Arial" panose="020B0604020202020204" pitchFamily="34" charset="0"/>
              </a:rPr>
              <a:t> </a:t>
            </a:r>
            <a:endParaRPr kumimoji="0" lang="en-US" sz="1700" b="0" i="0" u="none" strike="noStrike" kern="1200" cap="none" spc="0" normalizeH="0" baseline="0" noProof="0" dirty="0">
              <a:ln>
                <a:noFill/>
              </a:ln>
              <a:solidFill>
                <a:srgbClr val="203747"/>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1200"/>
              </a:spcAft>
              <a:buClr>
                <a:srgbClr val="0678D5"/>
              </a:buClr>
              <a:buSzPct val="80000"/>
              <a:buFont typeface="Arial"/>
              <a:buNone/>
              <a:tabLst/>
              <a:defRPr/>
            </a:pPr>
            <a:br>
              <a:rPr kumimoji="0" lang="en-US" sz="1800" b="0" i="0" u="none" strike="noStrike" kern="1200" cap="none" spc="0" normalizeH="0" baseline="0" noProof="0" dirty="0">
                <a:ln>
                  <a:noFill/>
                </a:ln>
                <a:solidFill>
                  <a:srgbClr val="203747"/>
                </a:solidFill>
                <a:effectLst/>
                <a:uLnTx/>
                <a:uFillTx/>
                <a:latin typeface="Arial" panose="020B0604020202020204" pitchFamily="34" charset="0"/>
                <a:cs typeface="Arial" panose="020B0604020202020204" pitchFamily="34" charset="0"/>
              </a:rPr>
            </a:br>
            <a:endParaRPr kumimoji="0" lang="en-US" sz="1700" b="0" i="0" u="none" strike="noStrike" kern="1200" cap="none" spc="0" normalizeH="0" baseline="0" noProof="0" dirty="0">
              <a:ln>
                <a:noFill/>
              </a:ln>
              <a:solidFill>
                <a:srgbClr val="263746"/>
              </a:solidFill>
              <a:effectLst/>
              <a:uLnTx/>
              <a:uFillTx/>
              <a:latin typeface="Arial"/>
              <a:cs typeface="Arial"/>
            </a:endParaRPr>
          </a:p>
        </p:txBody>
      </p:sp>
      <p:sp>
        <p:nvSpPr>
          <p:cNvPr id="4" name="TextBox 3">
            <a:extLst>
              <a:ext uri="{FF2B5EF4-FFF2-40B4-BE49-F238E27FC236}">
                <a16:creationId xmlns:a16="http://schemas.microsoft.com/office/drawing/2014/main" id="{B4C3C8FF-FCD1-28BF-0771-B0C0EBA1AF6F}"/>
              </a:ext>
            </a:extLst>
          </p:cNvPr>
          <p:cNvSpPr txBox="1"/>
          <p:nvPr/>
        </p:nvSpPr>
        <p:spPr>
          <a:xfrm>
            <a:off x="611687" y="1600807"/>
            <a:ext cx="10759273" cy="4099584"/>
          </a:xfrm>
          <a:prstGeom prst="rect">
            <a:avLst/>
          </a:prstGeom>
          <a:noFill/>
        </p:spPr>
        <p:txBody>
          <a:bodyPr wrap="square" lIns="18288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u="none" strike="noStrike" kern="1200" cap="none" spc="0" normalizeH="0" baseline="0" noProof="0" dirty="0">
                <a:ln>
                  <a:noFill/>
                </a:ln>
                <a:solidFill>
                  <a:srgbClr val="263746"/>
                </a:solidFill>
                <a:effectLst/>
                <a:uLnTx/>
                <a:uFillTx/>
                <a:latin typeface="Arial Black" panose="020B0604020202020204" pitchFamily="34" charset="0"/>
                <a:cs typeface="Arial Black" panose="020B0604020202020204" pitchFamily="34" charset="0"/>
              </a:rPr>
              <a:t>Background: </a:t>
            </a:r>
            <a:r>
              <a:rPr kumimoji="0" lang="en-US" sz="1600" b="0" i="1"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rPr>
              <a:t>Chevron v. National Resources Defense Council (1984)</a:t>
            </a:r>
            <a:r>
              <a:rPr kumimoji="0" lang="en-US" sz="1600" b="0" i="1"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is a landmark US Supreme Court case, which held that if a federal agency is acting within its authority when interpreting an ambiguous language in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 federal statute, </a:t>
            </a:r>
            <a:r>
              <a:rPr kumimoji="0" lang="en-US" sz="1600" b="0" i="1"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a court should defer to the agency's interpretation of that statute</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This was known as the </a:t>
            </a: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"Chevron Doctrine”.</a:t>
            </a:r>
          </a:p>
          <a:p>
            <a:pPr marL="342900" indent="-342900">
              <a:lnSpc>
                <a:spcPct val="90000"/>
              </a:lnSpc>
              <a:spcAft>
                <a:spcPts val="600"/>
              </a:spcAft>
              <a:buClr>
                <a:srgbClr val="0678D5"/>
              </a:buClr>
              <a:buSzPct val="80000"/>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Courts had to defer to an agency's interpretation of laws if the interpretation was reasonable. </a:t>
            </a:r>
          </a:p>
          <a:p>
            <a:pPr marL="342900" indent="-342900">
              <a:lnSpc>
                <a:spcPct val="90000"/>
              </a:lnSpc>
              <a:spcAft>
                <a:spcPts val="600"/>
              </a:spcAft>
              <a:buClr>
                <a:srgbClr val="0678D5"/>
              </a:buClr>
              <a:buSzPct val="80000"/>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Chevron Doctrine critics argued the holding gave unelected bureaucrats too much power to regulate significant federal policy areas, e.g., the environment, labor law, and health care.</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On </a:t>
            </a:r>
            <a:r>
              <a:rPr kumimoji="0" lang="en-US" sz="16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June 28</a:t>
            </a:r>
            <a:r>
              <a:rPr kumimoji="0" lang="en-US" sz="1600" b="1" i="0" u="none" strike="noStrike" kern="1200" cap="none" spc="0" normalizeH="0" baseline="30000" noProof="0" dirty="0">
                <a:ln>
                  <a:noFill/>
                </a:ln>
                <a:solidFill>
                  <a:srgbClr val="263746"/>
                </a:solidFill>
                <a:effectLst/>
                <a:uLnTx/>
                <a:uFillTx/>
                <a:latin typeface="Arial" panose="020B0604020202020204" pitchFamily="34" charset="0"/>
                <a:ea typeface="+mn-ea"/>
                <a:cs typeface="Arial" panose="020B0604020202020204" pitchFamily="34" charset="0"/>
              </a:rPr>
              <a:t>th</a:t>
            </a:r>
            <a:r>
              <a:rPr kumimoji="0" lang="en-US" sz="1600" b="1" i="0" u="none" strike="noStrike" kern="1200" cap="none" spc="0" normalizeH="0" baseline="0" noProof="0" dirty="0">
                <a:ln>
                  <a:noFill/>
                </a:ln>
                <a:solidFill>
                  <a:srgbClr val="263746"/>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3746"/>
                </a:solidFill>
                <a:effectLst/>
                <a:uLnTx/>
                <a:uFillTx/>
                <a:latin typeface="Arial" panose="020B0604020202020204" pitchFamily="34" charset="0"/>
                <a:ea typeface="Aptos" panose="020B0004020202020204" pitchFamily="34" charset="0"/>
                <a:cs typeface="Arial" panose="020B0604020202020204" pitchFamily="34" charset="0"/>
              </a:rPr>
              <a:t>the Supreme Court overturns the Chevron Doctrine in </a:t>
            </a:r>
            <a:r>
              <a:rPr kumimoji="0" lang="en-US" sz="1600" b="0" i="1" u="sng" strike="noStrike" kern="1200" cap="none" spc="0" normalizeH="0" baseline="0" noProof="0" dirty="0">
                <a:ln>
                  <a:noFill/>
                </a:ln>
                <a:solidFill>
                  <a:srgbClr val="0678D5"/>
                </a:solidFill>
                <a:effectLst/>
                <a:uLnTx/>
                <a:uFillTx/>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Loper Bright Enterprises v. Gina </a:t>
            </a:r>
            <a:r>
              <a:rPr kumimoji="0" lang="en-US" sz="1600" b="0" i="1" u="sng" strike="noStrike" kern="1200" cap="none" spc="0" normalizeH="0" baseline="0" noProof="0" dirty="0" err="1">
                <a:ln>
                  <a:noFill/>
                </a:ln>
                <a:solidFill>
                  <a:srgbClr val="0678D5"/>
                </a:solidFill>
                <a:effectLst/>
                <a:uLnTx/>
                <a:uFillTx/>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Raimonde</a:t>
            </a:r>
            <a:r>
              <a:rPr kumimoji="0" lang="en-US" sz="1600" b="0" i="1" u="sng" strike="noStrike" kern="1200" cap="none" spc="0" normalizeH="0" baseline="0" noProof="0" dirty="0">
                <a:ln>
                  <a:noFill/>
                </a:ln>
                <a:solidFill>
                  <a:srgbClr val="0678D5"/>
                </a:solidFill>
                <a:effectLst/>
                <a:uLnTx/>
                <a:uFillTx/>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kumimoji="0" lang="en-US" sz="1600" b="0" i="1" strike="noStrike" kern="1200" cap="none" spc="0" normalizeH="0" baseline="0" noProof="0" dirty="0">
                <a:ln>
                  <a:noFill/>
                </a:ln>
                <a:solidFill>
                  <a:srgbClr val="0678D5"/>
                </a:solidFill>
                <a:effectLst/>
                <a:uLnTx/>
                <a:uFillTx/>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and Relentless, Inc. v. Department of Commerce</a:t>
            </a:r>
            <a:endParaRPr kumimoji="0" lang="en-US" sz="1600" b="0" i="0" strike="noStrike" kern="1200" cap="none" spc="0" normalizeH="0" baseline="0" noProof="0" dirty="0">
              <a:ln>
                <a:noFill/>
              </a:ln>
              <a:solidFill>
                <a:srgbClr val="0678D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600"/>
              </a:spcAft>
              <a:buClr>
                <a:srgbClr val="0678D5"/>
              </a:buClr>
              <a:buSzPct val="80000"/>
              <a:buFont typeface="Courier New" panose="02070309020205020404" pitchFamily="49" charset="0"/>
              <a:buChar char="o"/>
              <a:tabLst/>
              <a:defRPr/>
            </a:pPr>
            <a:r>
              <a:rPr lang="en-US" sz="1600" dirty="0">
                <a:latin typeface="Arial" panose="020B0604020202020204" pitchFamily="34" charset="0"/>
                <a:cs typeface="Arial" panose="020B0604020202020204" pitchFamily="34" charset="0"/>
              </a:rPr>
              <a:t>The judiciary, not the executive branch (through its appointees), is responsible for interpreting ambiguous legislation. This holding could mean significant changes to how federal agencies publish regulations and make it easier for litigants to challenge such regulations.</a:t>
            </a:r>
          </a:p>
          <a:p>
            <a:pPr marL="342900" marR="0" lvl="0" indent="-342900" algn="l" defTabSz="914400" rtl="0" eaLnBrk="1" fontAlgn="auto" latinLnBrk="0" hangingPunct="1">
              <a:lnSpc>
                <a:spcPct val="90000"/>
              </a:lnSpc>
              <a:spcBef>
                <a:spcPts val="0"/>
              </a:spcBef>
              <a:spcAft>
                <a:spcPts val="600"/>
              </a:spcAft>
              <a:buClr>
                <a:srgbClr val="0678D5"/>
              </a:buClr>
              <a:buSzPct val="80000"/>
              <a:buFont typeface="Courier New" panose="02070309020205020404" pitchFamily="49" charset="0"/>
              <a:buChar char="o"/>
              <a:tabLst/>
              <a:defRPr/>
            </a:pPr>
            <a:r>
              <a:rPr lang="en-US" sz="1600" dirty="0">
                <a:latin typeface="Arial" panose="020B0604020202020204" pitchFamily="34" charset="0"/>
                <a:cs typeface="Arial" panose="020B0604020202020204" pitchFamily="34" charset="0"/>
              </a:rPr>
              <a:t>The case did not involve employee benefits but will impact nearly all federal rulemaking, including the Code, ERISA, and HHS regulations governing employee benefits. </a:t>
            </a:r>
          </a:p>
        </p:txBody>
      </p:sp>
      <p:cxnSp>
        <p:nvCxnSpPr>
          <p:cNvPr id="3" name="Straight Connector 2">
            <a:extLst>
              <a:ext uri="{FF2B5EF4-FFF2-40B4-BE49-F238E27FC236}">
                <a16:creationId xmlns:a16="http://schemas.microsoft.com/office/drawing/2014/main" id="{AACD178D-17A2-1FBB-1C61-9B431D6208AD}"/>
              </a:ext>
            </a:extLst>
          </p:cNvPr>
          <p:cNvCxnSpPr>
            <a:cxnSpLocks/>
          </p:cNvCxnSpPr>
          <p:nvPr/>
        </p:nvCxnSpPr>
        <p:spPr>
          <a:xfrm>
            <a:off x="611687" y="3627153"/>
            <a:ext cx="11580313" cy="7001"/>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4452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D3AAA-EA8C-748F-1A55-B00B9A0264C6}"/>
              </a:ext>
            </a:extLst>
          </p:cNvPr>
          <p:cNvSpPr/>
          <p:nvPr/>
        </p:nvSpPr>
        <p:spPr>
          <a:xfrm>
            <a:off x="642551" y="5134708"/>
            <a:ext cx="11549449" cy="11334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CA123-B9A8-498C-B5BC-BB12B11DC20E}"/>
              </a:ext>
            </a:extLst>
          </p:cNvPr>
          <p:cNvSpPr>
            <a:spLocks noGrp="1"/>
          </p:cNvSpPr>
          <p:nvPr>
            <p:ph type="title"/>
          </p:nvPr>
        </p:nvSpPr>
        <p:spPr>
          <a:xfrm>
            <a:off x="600456" y="713685"/>
            <a:ext cx="9523847" cy="671116"/>
          </a:xfrm>
        </p:spPr>
        <p:txBody>
          <a:bodyPr/>
          <a:lstStyle/>
          <a:p>
            <a:r>
              <a:rPr lang="en-US" sz="2800" dirty="0"/>
              <a:t>Plan Fiduciary Updates – Impacting Self-Insured Plans</a:t>
            </a:r>
            <a:br>
              <a:rPr lang="en-US" sz="2800" b="1" dirty="0">
                <a:solidFill>
                  <a:srgbClr val="0678D5"/>
                </a:solidFill>
                <a:latin typeface="Arial" panose="020B0604020202020204" pitchFamily="34" charset="0"/>
                <a:cs typeface="Arial" panose="020B0604020202020204" pitchFamily="34" charset="0"/>
              </a:rPr>
            </a:br>
            <a:endParaRPr lang="en-US" sz="2800" dirty="0"/>
          </a:p>
        </p:txBody>
      </p:sp>
      <p:sp>
        <p:nvSpPr>
          <p:cNvPr id="3" name="TextBox 2">
            <a:extLst>
              <a:ext uri="{FF2B5EF4-FFF2-40B4-BE49-F238E27FC236}">
                <a16:creationId xmlns:a16="http://schemas.microsoft.com/office/drawing/2014/main" id="{FC6EA4AB-0477-4D43-B944-1FB0C1327ACC}"/>
              </a:ext>
            </a:extLst>
          </p:cNvPr>
          <p:cNvSpPr txBox="1"/>
          <p:nvPr/>
        </p:nvSpPr>
        <p:spPr>
          <a:xfrm>
            <a:off x="600456" y="1049243"/>
            <a:ext cx="10817821" cy="5218865"/>
          </a:xfrm>
          <a:prstGeom prst="rect">
            <a:avLst/>
          </a:prstGeom>
          <a:noFill/>
        </p:spPr>
        <p:txBody>
          <a:bodyPr wrap="square" lIns="182880" rtlCol="0">
            <a:spAutoFit/>
          </a:bodyPr>
          <a:lstStyle/>
          <a:p>
            <a:pPr marL="0" marR="0" lvl="0" indent="0" algn="l" defTabSz="914400" rtl="0" eaLnBrk="1" fontAlgn="auto" latinLnBrk="0" hangingPunct="1">
              <a:spcBef>
                <a:spcPts val="1000"/>
              </a:spcBef>
              <a:buClrTx/>
              <a:buSzTx/>
              <a:buFontTx/>
              <a:buNone/>
              <a:tabLst/>
              <a:defRPr/>
            </a:pPr>
            <a:endParaRPr lang="en-US" sz="2000" b="1" dirty="0">
              <a:solidFill>
                <a:srgbClr val="0678D5"/>
              </a:solidFill>
              <a:latin typeface="Arial" panose="020B0604020202020204" pitchFamily="34" charset="0"/>
              <a:cs typeface="Arial" panose="020B0604020202020204" pitchFamily="34" charset="0"/>
            </a:endParaRPr>
          </a:p>
          <a:p>
            <a:pPr marL="342900" marR="0" lvl="0" indent="-342900" fontAlgn="auto">
              <a:lnSpc>
                <a:spcPct val="90000"/>
              </a:lnSpc>
              <a:spcAft>
                <a:spcPts val="1000"/>
              </a:spcAft>
              <a:buClr>
                <a:srgbClr val="0678D5"/>
              </a:buClr>
              <a:buSzPct val="80000"/>
              <a:buFont typeface="Courier New" panose="02070309020205020404" pitchFamily="49" charset="0"/>
              <a:buChar char="o"/>
              <a:tabLst/>
              <a:defRPr/>
            </a:pPr>
            <a:r>
              <a:rPr lang="en-US" sz="1600" dirty="0">
                <a:latin typeface="Arial" panose="020B0604020202020204" pitchFamily="34" charset="0"/>
                <a:cs typeface="Arial" panose="020B0604020202020204" pitchFamily="34" charset="0"/>
              </a:rPr>
              <a:t>New trend developing against large self-funded employers</a:t>
            </a:r>
          </a:p>
          <a:p>
            <a:pPr marL="342900" marR="0" lvl="0" indent="-342900" fontAlgn="auto">
              <a:lnSpc>
                <a:spcPct val="90000"/>
              </a:lnSpc>
              <a:spcAft>
                <a:spcPts val="1000"/>
              </a:spcAft>
              <a:buClr>
                <a:srgbClr val="0678D5"/>
              </a:buClr>
              <a:buSzPct val="80000"/>
              <a:buFont typeface="Courier New" panose="02070309020205020404" pitchFamily="49" charset="0"/>
              <a:buChar char="o"/>
              <a:tabLst/>
              <a:defRPr/>
            </a:pPr>
            <a:r>
              <a:rPr lang="en-US" sz="1600" dirty="0">
                <a:latin typeface="Arial" panose="020B0604020202020204" pitchFamily="34" charset="0"/>
                <a:cs typeface="Arial" panose="020B0604020202020204" pitchFamily="34" charset="0"/>
              </a:rPr>
              <a:t>More breach of plan fiduciary duties claims, due to the employer’s failure to protect plans assets –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common trend in the retirement side now extending to health and welfare plans.</a:t>
            </a:r>
          </a:p>
          <a:p>
            <a:pPr marL="342900" marR="0" lvl="0" indent="-342900" fontAlgn="auto">
              <a:lnSpc>
                <a:spcPct val="90000"/>
              </a:lnSpc>
              <a:spcAft>
                <a:spcPts val="1000"/>
              </a:spcAft>
              <a:buClr>
                <a:srgbClr val="0678D5"/>
              </a:buClr>
              <a:buSzPct val="80000"/>
              <a:buFont typeface="Courier New" panose="02070309020205020404" pitchFamily="49" charset="0"/>
              <a:buChar char="o"/>
              <a:tabLst/>
              <a:defRPr/>
            </a:pPr>
            <a:r>
              <a:rPr lang="en-US" sz="1600" dirty="0">
                <a:latin typeface="Arial" panose="020B0604020202020204" pitchFamily="34" charset="0"/>
                <a:cs typeface="Arial" panose="020B0604020202020204" pitchFamily="34" charset="0"/>
              </a:rPr>
              <a:t>Johnson &amp; Johnson suit </a:t>
            </a:r>
            <a:r>
              <a:rPr lang="en-US" sz="1600" i="1" dirty="0">
                <a:solidFill>
                  <a:srgbClr val="0678D5"/>
                </a:solidFill>
                <a:latin typeface="Arial" panose="020B0604020202020204" pitchFamily="34" charset="0"/>
                <a:cs typeface="Arial" panose="020B0604020202020204" pitchFamily="34" charset="0"/>
              </a:rPr>
              <a:t>Lewandowski v. Johnson and Johnson, Case 1:24-cv-00671</a:t>
            </a:r>
            <a:r>
              <a:rPr lang="en-US" sz="1600" i="1" dirty="0">
                <a:solidFill>
                  <a:schemeClr val="bg1">
                    <a:lumMod val="50000"/>
                  </a:schemeClr>
                </a:solidFill>
                <a:latin typeface="Arial" panose="020B0604020202020204" pitchFamily="34" charset="0"/>
                <a:cs typeface="Arial" panose="020B0604020202020204" pitchFamily="34" charset="0"/>
              </a:rPr>
              <a:t> (D.N.J. February 2, 2024) </a:t>
            </a:r>
            <a:r>
              <a:rPr lang="en-US" sz="1600" dirty="0">
                <a:latin typeface="Arial" panose="020B0604020202020204" pitchFamily="34" charset="0"/>
                <a:cs typeface="Arial" panose="020B0604020202020204" pitchFamily="34" charset="0"/>
              </a:rPr>
              <a:t>– An employee who was diagnosed with cancer filed suit based on breach of plan fiduciary duties as J&amp;J failed to manage PBM costs. The claimant says it is representing 130,000 J&amp;J employees who have been asked to pay excessive fees for pharmacy benefits, especially for generic specialty medications, which are managed by Express Scripts.</a:t>
            </a:r>
          </a:p>
          <a:p>
            <a:pPr marL="342900" indent="-342900">
              <a:lnSpc>
                <a:spcPct val="90000"/>
              </a:lnSpc>
              <a:spcAft>
                <a:spcPts val="1000"/>
              </a:spcAft>
              <a:buClr>
                <a:srgbClr val="0678D5"/>
              </a:buClr>
              <a:buSzPct val="80000"/>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Lockheed Martin- Class action suit initiative by </a:t>
            </a:r>
            <a:r>
              <a:rPr lang="en-US" sz="1600" dirty="0" err="1">
                <a:latin typeface="Arial" panose="020B0604020202020204" pitchFamily="34" charset="0"/>
                <a:cs typeface="Arial" panose="020B0604020202020204" pitchFamily="34" charset="0"/>
              </a:rPr>
              <a:t>Fairmark</a:t>
            </a:r>
            <a:r>
              <a:rPr lang="en-US" sz="1600" dirty="0">
                <a:latin typeface="Arial" panose="020B0604020202020204" pitchFamily="34" charset="0"/>
                <a:cs typeface="Arial" panose="020B0604020202020204" pitchFamily="34" charset="0"/>
              </a:rPr>
              <a:t> Partners </a:t>
            </a:r>
            <a:r>
              <a:rPr lang="en-US" sz="1600" i="1" dirty="0">
                <a:solidFill>
                  <a:schemeClr val="bg1">
                    <a:lumMod val="50000"/>
                  </a:schemeClr>
                </a:solidFill>
                <a:latin typeface="Arial" panose="020B0604020202020204" pitchFamily="34" charset="0"/>
                <a:cs typeface="Arial" panose="020B0604020202020204" pitchFamily="34" charset="0"/>
              </a:rPr>
              <a:t>(NY law firm)</a:t>
            </a:r>
            <a:r>
              <a:rPr lang="en-US" sz="1600" dirty="0">
                <a:latin typeface="Arial" panose="020B0604020202020204" pitchFamily="34" charset="0"/>
                <a:cs typeface="Arial" panose="020B0604020202020204" pitchFamily="34" charset="0"/>
              </a:rPr>
              <a:t>. Law firm is reaching out to employees and retirees to garner sufficient interest of participants to file a class action suit for mismanagement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of plan assets that resulted in higher costs that are then transferred to plan participants.</a:t>
            </a:r>
          </a:p>
          <a:p>
            <a:pPr marL="342900" indent="-342900">
              <a:lnSpc>
                <a:spcPct val="90000"/>
              </a:lnSpc>
              <a:spcAft>
                <a:spcPts val="1000"/>
              </a:spcAft>
              <a:buClr>
                <a:srgbClr val="0678D5"/>
              </a:buClr>
              <a:buSzPct val="80000"/>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Wells Fargo Company: Lawsuit brought by employees and retirees of WFC. WFC was in breach of its fiduciary duties and engaged in self-dealing </a:t>
            </a:r>
            <a:r>
              <a:rPr lang="en-US" sz="1600" i="1" dirty="0">
                <a:solidFill>
                  <a:schemeClr val="bg1">
                    <a:lumMod val="50000"/>
                  </a:schemeClr>
                </a:solidFill>
                <a:latin typeface="Arial" panose="020B0604020202020204" pitchFamily="34" charset="0"/>
                <a:cs typeface="Arial" panose="020B0604020202020204" pitchFamily="34" charset="0"/>
              </a:rPr>
              <a:t>(prohibited transaction under ERISA)</a:t>
            </a:r>
            <a:r>
              <a:rPr lang="en-US" sz="1600" dirty="0">
                <a:latin typeface="Arial" panose="020B0604020202020204" pitchFamily="34" charset="0"/>
                <a:cs typeface="Arial" panose="020B0604020202020204" pitchFamily="34" charset="0"/>
              </a:rPr>
              <a:t> as the plan paid excessive fees for prescription drugs and PBM fees purchased through Express Scripts and its pharmacy </a:t>
            </a:r>
            <a:r>
              <a:rPr lang="en-US" sz="1600" dirty="0" err="1">
                <a:latin typeface="Arial" panose="020B0604020202020204" pitchFamily="34" charset="0"/>
                <a:cs typeface="Arial" panose="020B0604020202020204" pitchFamily="34" charset="0"/>
              </a:rPr>
              <a:t>Accreedo</a:t>
            </a:r>
            <a:r>
              <a:rPr lang="en-US" sz="1600" dirty="0">
                <a:latin typeface="Arial" panose="020B0604020202020204" pitchFamily="34" charset="0"/>
                <a:cs typeface="Arial" panose="020B0604020202020204" pitchFamily="34" charset="0"/>
              </a:rPr>
              <a:t>. </a:t>
            </a:r>
          </a:p>
          <a:p>
            <a:pPr>
              <a:lnSpc>
                <a:spcPct val="90000"/>
              </a:lnSpc>
              <a:spcBef>
                <a:spcPts val="1600"/>
              </a:spcBef>
              <a:defRPr/>
            </a:pPr>
            <a:r>
              <a:rPr lang="en-US" sz="1600" b="1" dirty="0">
                <a:solidFill>
                  <a:srgbClr val="0678D5"/>
                </a:solidFill>
                <a:latin typeface="Arial Black" panose="020B0604020202020204" pitchFamily="34" charset="0"/>
                <a:ea typeface="Malgun Gothic" panose="020B0503020000020004" pitchFamily="34" charset="-127"/>
                <a:cs typeface="Arial Black" panose="020B0604020202020204" pitchFamily="34" charset="0"/>
              </a:rPr>
              <a:t>Next Steps: </a:t>
            </a:r>
          </a:p>
          <a:p>
            <a:pPr>
              <a:lnSpc>
                <a:spcPct val="90000"/>
              </a:lnSpc>
              <a:spcBef>
                <a:spcPts val="1000"/>
              </a:spcBef>
              <a:defRPr/>
            </a:pPr>
            <a:r>
              <a:rPr lang="en-US" sz="1600" dirty="0">
                <a:latin typeface="Arial" panose="020B0604020202020204" pitchFamily="34" charset="0"/>
                <a:cs typeface="Arial" panose="020B0604020202020204" pitchFamily="34" charset="0"/>
              </a:rPr>
              <a:t>Important for plan sponsors to carefully review all PBM and TPA agreements to ensure terms and compensation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are reasonable. Conduct marketing of vendors on a regular basis to ensure compensation is in line with market.</a:t>
            </a:r>
          </a:p>
        </p:txBody>
      </p:sp>
    </p:spTree>
    <p:extLst>
      <p:ext uri="{BB962C8B-B14F-4D97-AF65-F5344CB8AC3E}">
        <p14:creationId xmlns:p14="http://schemas.microsoft.com/office/powerpoint/2010/main" val="1387885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7579CC-7FAE-5A72-EC97-583FD65EEA85}"/>
              </a:ext>
            </a:extLst>
          </p:cNvPr>
          <p:cNvSpPr>
            <a:spLocks noGrp="1"/>
          </p:cNvSpPr>
          <p:nvPr>
            <p:ph type="body" sz="quarter" idx="12"/>
          </p:nvPr>
        </p:nvSpPr>
        <p:spPr>
          <a:xfrm>
            <a:off x="800100" y="3561518"/>
            <a:ext cx="5395844" cy="1262063"/>
          </a:xfrm>
        </p:spPr>
        <p:txBody>
          <a:bodyPr>
            <a:normAutofit/>
          </a:bodyPr>
          <a:lstStyle/>
          <a:p>
            <a:r>
              <a:rPr lang="en-US" b="0" dirty="0">
                <a:latin typeface="Arial" panose="020B0604020202020204" pitchFamily="34" charset="0"/>
                <a:cs typeface="Arial" panose="020B0604020202020204" pitchFamily="34" charset="0"/>
              </a:rPr>
              <a:t>ACA Section 1557</a:t>
            </a:r>
          </a:p>
        </p:txBody>
      </p:sp>
      <p:sp>
        <p:nvSpPr>
          <p:cNvPr id="3" name="Text Placeholder 2">
            <a:extLst>
              <a:ext uri="{FF2B5EF4-FFF2-40B4-BE49-F238E27FC236}">
                <a16:creationId xmlns:a16="http://schemas.microsoft.com/office/drawing/2014/main" id="{CCD9451D-B63B-5B30-4016-65FC8AFF7054}"/>
              </a:ext>
            </a:extLst>
          </p:cNvPr>
          <p:cNvSpPr>
            <a:spLocks noGrp="1"/>
          </p:cNvSpPr>
          <p:nvPr>
            <p:ph type="body" sz="quarter" idx="13"/>
          </p:nvPr>
        </p:nvSpPr>
        <p:spPr/>
        <p:txBody>
          <a:bodyPr>
            <a:normAutofit/>
          </a:bodyPr>
          <a:lstStyle/>
          <a:p>
            <a:r>
              <a:rPr lang="en-US" dirty="0"/>
              <a:t>Are preventive care services at risk?</a:t>
            </a:r>
          </a:p>
        </p:txBody>
      </p:sp>
      <p:sp>
        <p:nvSpPr>
          <p:cNvPr id="4" name="Text Placeholder 3">
            <a:extLst>
              <a:ext uri="{FF2B5EF4-FFF2-40B4-BE49-F238E27FC236}">
                <a16:creationId xmlns:a16="http://schemas.microsoft.com/office/drawing/2014/main" id="{0143838A-B757-4BE3-0F21-23BD977804C5}"/>
              </a:ext>
            </a:extLst>
          </p:cNvPr>
          <p:cNvSpPr>
            <a:spLocks noGrp="1"/>
          </p:cNvSpPr>
          <p:nvPr>
            <p:ph type="body" sz="quarter" idx="14"/>
          </p:nvPr>
        </p:nvSpPr>
        <p:spPr>
          <a:xfrm>
            <a:off x="700154" y="1756449"/>
            <a:ext cx="866316" cy="1262063"/>
          </a:xfrm>
        </p:spPr>
        <p:txBody>
          <a:bodyPr/>
          <a:lstStyle/>
          <a:p>
            <a:r>
              <a:rPr lang="en-US" dirty="0">
                <a:latin typeface="Arial Black" panose="020B0604020202020204" pitchFamily="34" charset="0"/>
                <a:cs typeface="Arial Black" panose="020B0604020202020204" pitchFamily="34" charset="0"/>
              </a:rPr>
              <a:t>2</a:t>
            </a:r>
          </a:p>
        </p:txBody>
      </p:sp>
      <p:cxnSp>
        <p:nvCxnSpPr>
          <p:cNvPr id="5" name="Straight Connector 4">
            <a:extLst>
              <a:ext uri="{FF2B5EF4-FFF2-40B4-BE49-F238E27FC236}">
                <a16:creationId xmlns:a16="http://schemas.microsoft.com/office/drawing/2014/main" id="{ED1E9F98-378C-218F-82EB-1E70E1A698A2}"/>
              </a:ext>
            </a:extLst>
          </p:cNvPr>
          <p:cNvCxnSpPr/>
          <p:nvPr/>
        </p:nvCxnSpPr>
        <p:spPr>
          <a:xfrm flipH="1">
            <a:off x="800100" y="4647529"/>
            <a:ext cx="5295899" cy="0"/>
          </a:xfrm>
          <a:prstGeom prst="line">
            <a:avLst/>
          </a:prstGeom>
          <a:noFill/>
          <a:ln w="6350" cap="flat" cmpd="sng" algn="ctr">
            <a:solidFill>
              <a:srgbClr val="FFFFFF">
                <a:lumMod val="75000"/>
              </a:srgbClr>
            </a:solidFill>
            <a:prstDash val="solid"/>
            <a:miter lim="800000"/>
          </a:ln>
          <a:effectLst/>
        </p:spPr>
      </p:cxnSp>
    </p:spTree>
    <p:extLst>
      <p:ext uri="{BB962C8B-B14F-4D97-AF65-F5344CB8AC3E}">
        <p14:creationId xmlns:p14="http://schemas.microsoft.com/office/powerpoint/2010/main" val="1885930271"/>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68.jpeg"/></Relationships>
</file>

<file path=ppt/theme/theme1.xml><?xml version="1.0" encoding="utf-8"?>
<a:theme xmlns:a="http://schemas.openxmlformats.org/drawingml/2006/main" name="4_HUB-7609 HUB Template_2017-wide">
  <a:themeElements>
    <a:clrScheme name="HUB 2">
      <a:dk1>
        <a:srgbClr val="203747"/>
      </a:dk1>
      <a:lt1>
        <a:srgbClr val="FFFFFF"/>
      </a:lt1>
      <a:dk2>
        <a:srgbClr val="0578D4"/>
      </a:dk2>
      <a:lt2>
        <a:srgbClr val="E2E2E2"/>
      </a:lt2>
      <a:accent1>
        <a:srgbClr val="EDF0E1"/>
      </a:accent1>
      <a:accent2>
        <a:srgbClr val="F3B920"/>
      </a:accent2>
      <a:accent3>
        <a:srgbClr val="00AEEF"/>
      </a:accent3>
      <a:accent4>
        <a:srgbClr val="3DBD3D"/>
      </a:accent4>
      <a:accent5>
        <a:srgbClr val="AB1533"/>
      </a:accent5>
      <a:accent6>
        <a:srgbClr val="747483"/>
      </a:accent6>
      <a:hlink>
        <a:srgbClr val="1818B5"/>
      </a:hlink>
      <a:folHlink>
        <a:srgbClr val="3752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10.xml><?xml version="1.0" encoding="utf-8"?>
<a:theme xmlns:a="http://schemas.openxmlformats.org/drawingml/2006/main" name="2_HUB-7609 HUB Template_2017-wide">
  <a:themeElements>
    <a:clrScheme name="HUB">
      <a:dk1>
        <a:srgbClr val="203747"/>
      </a:dk1>
      <a:lt1>
        <a:srgbClr val="FFFFFF"/>
      </a:lt1>
      <a:dk2>
        <a:srgbClr val="0678D5"/>
      </a:dk2>
      <a:lt2>
        <a:srgbClr val="E3E3E3"/>
      </a:lt2>
      <a:accent1>
        <a:srgbClr val="385163"/>
      </a:accent1>
      <a:accent2>
        <a:srgbClr val="F3B920"/>
      </a:accent2>
      <a:accent3>
        <a:srgbClr val="00AEEF"/>
      </a:accent3>
      <a:accent4>
        <a:srgbClr val="3DBD3D"/>
      </a:accent4>
      <a:accent5>
        <a:srgbClr val="0061AF"/>
      </a:accent5>
      <a:accent6>
        <a:srgbClr val="0070B3"/>
      </a:accent6>
      <a:hlink>
        <a:srgbClr val="0578D4"/>
      </a:hlink>
      <a:folHlink>
        <a:srgbClr val="181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11.xml><?xml version="1.0" encoding="utf-8"?>
<a:theme xmlns:a="http://schemas.openxmlformats.org/drawingml/2006/main" name="3_HUB-7609 HUB Template_2017-wide">
  <a:themeElements>
    <a:clrScheme name="HUB 2">
      <a:dk1>
        <a:srgbClr val="203747"/>
      </a:dk1>
      <a:lt1>
        <a:srgbClr val="FFFFFF"/>
      </a:lt1>
      <a:dk2>
        <a:srgbClr val="0578D4"/>
      </a:dk2>
      <a:lt2>
        <a:srgbClr val="E2E2E2"/>
      </a:lt2>
      <a:accent1>
        <a:srgbClr val="EDF0E1"/>
      </a:accent1>
      <a:accent2>
        <a:srgbClr val="F3B920"/>
      </a:accent2>
      <a:accent3>
        <a:srgbClr val="00AEEF"/>
      </a:accent3>
      <a:accent4>
        <a:srgbClr val="3DBD3D"/>
      </a:accent4>
      <a:accent5>
        <a:srgbClr val="AB1533"/>
      </a:accent5>
      <a:accent6>
        <a:srgbClr val="747483"/>
      </a:accent6>
      <a:hlink>
        <a:srgbClr val="1818B5"/>
      </a:hlink>
      <a:folHlink>
        <a:srgbClr val="3752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UB-7609 HUB Template_2017-wide">
  <a:themeElements>
    <a:clrScheme name="HUB">
      <a:dk1>
        <a:srgbClr val="203747"/>
      </a:dk1>
      <a:lt1>
        <a:srgbClr val="FFFFFF"/>
      </a:lt1>
      <a:dk2>
        <a:srgbClr val="0678D5"/>
      </a:dk2>
      <a:lt2>
        <a:srgbClr val="E3E3E3"/>
      </a:lt2>
      <a:accent1>
        <a:srgbClr val="385163"/>
      </a:accent1>
      <a:accent2>
        <a:srgbClr val="F3B920"/>
      </a:accent2>
      <a:accent3>
        <a:srgbClr val="00AEEF"/>
      </a:accent3>
      <a:accent4>
        <a:srgbClr val="3DBD3D"/>
      </a:accent4>
      <a:accent5>
        <a:srgbClr val="0061AF"/>
      </a:accent5>
      <a:accent6>
        <a:srgbClr val="0070B3"/>
      </a:accent6>
      <a:hlink>
        <a:srgbClr val="0578D4"/>
      </a:hlink>
      <a:folHlink>
        <a:srgbClr val="181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UB-7609 HUB Template_2017-wide">
  <a:themeElements>
    <a:clrScheme name="HUB">
      <a:dk1>
        <a:srgbClr val="203747"/>
      </a:dk1>
      <a:lt1>
        <a:srgbClr val="FFFFFF"/>
      </a:lt1>
      <a:dk2>
        <a:srgbClr val="0678D5"/>
      </a:dk2>
      <a:lt2>
        <a:srgbClr val="E3E3E3"/>
      </a:lt2>
      <a:accent1>
        <a:srgbClr val="385163"/>
      </a:accent1>
      <a:accent2>
        <a:srgbClr val="F3B920"/>
      </a:accent2>
      <a:accent3>
        <a:srgbClr val="00AEEF"/>
      </a:accent3>
      <a:accent4>
        <a:srgbClr val="3DBD3D"/>
      </a:accent4>
      <a:accent5>
        <a:srgbClr val="0061AF"/>
      </a:accent5>
      <a:accent6>
        <a:srgbClr val="0070B3"/>
      </a:accent6>
      <a:hlink>
        <a:srgbClr val="0578D4"/>
      </a:hlink>
      <a:folHlink>
        <a:srgbClr val="181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dirty="0">
            <a:latin typeface="Helvetica" charset="0"/>
            <a:ea typeface="Helvetica" charset="0"/>
            <a:cs typeface="Helvetica" charset="0"/>
          </a:defRPr>
        </a:defPPr>
      </a:lstStyle>
    </a:txDef>
  </a:objectDefaults>
  <a:extraClrSchemeLst/>
  <a:extLst>
    <a:ext uri="{05A4C25C-085E-4340-85A3-A5531E510DB2}">
      <thm15:themeFamily xmlns:thm15="http://schemas.microsoft.com/office/thememl/2012/main" name="HUB-7609 HUB Template_2017-wide" id="{BDEA47C7-4740-2643-A38E-C5DA31673022}" vid="{28699769-3FC1-2641-9740-BEF621D15AE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Computed" displayName="Computed" id="0097e506-6d9f-4104-99b8-0b4739de99ec" isdomainofvalue="False" dataSourceId="d80274e3-b497-43f6-b3d2-7c0c9fe45216"/>
</file>

<file path=customXml/item10.xml><?xml version="1.0" encoding="utf-8"?>
<VariableListDefinition name="System" displayName="System" id="cf3164e1-61a1-4bd1-828a-54ec292070fc" isdomainofvalue="False" dataSourceId="fb26aae4-3ee0-4a9a-b7be-0114991d1900"/>
</file>

<file path=customXml/item2.xml><?xml version="1.0" encoding="utf-8"?>
<AllExternalAdhocVariableMappings/>
</file>

<file path=customXml/item3.xml><?xml version="1.0" encoding="utf-8"?>
<VariableList UniqueId="cf3164e1-61a1-4bd1-828a-54ec292070fc" Name="System" ContentType="XML" MajorVersion="0" MinorVersion="1" isLocalCopy="False" IsBaseObject="False" DataSourceId="fb26aae4-3ee0-4a9a-b7be-0114991d1900" DataSourceMajorVersion="0" DataSourceMinorVersion="1"/>
</file>

<file path=customXml/item4.xml><?xml version="1.0" encoding="utf-8"?>
<VariableListDefinition name="AD_HOC" displayName="AD_HOC" id="107fa0bb-3878-4d2a-adf7-4055cd8049ec" isdomainofvalue="False" dataSourceId="9c1eb0c5-1483-4956-895d-a9b8805d6979"/>
</file>

<file path=customXml/item5.xml><?xml version="1.0" encoding="utf-8"?>
<ct:contentTypeSchema xmlns:ct="http://schemas.microsoft.com/office/2006/metadata/contentType" xmlns:ma="http://schemas.microsoft.com/office/2006/metadata/properties/metaAttributes" ct:_="" ma:_="" ma:contentTypeName="Document" ma:contentTypeID="0x0101003DBA07A88EFC6C45A5BD28C522791A0D" ma:contentTypeVersion="18" ma:contentTypeDescription="Create a new document." ma:contentTypeScope="" ma:versionID="7903282e49cbc6520748b01ed75e0aec">
  <xsd:schema xmlns:xsd="http://www.w3.org/2001/XMLSchema" xmlns:xs="http://www.w3.org/2001/XMLSchema" xmlns:p="http://schemas.microsoft.com/office/2006/metadata/properties" xmlns:ns3="cff236d7-bf82-4cec-9946-6342234cabd2" xmlns:ns4="2568734e-6b79-499f-8037-7ff78d591a28" targetNamespace="http://schemas.microsoft.com/office/2006/metadata/properties" ma:root="true" ma:fieldsID="23274697d96a9327f4bd78a8b1965575" ns3:_="" ns4:_="">
    <xsd:import namespace="cff236d7-bf82-4cec-9946-6342234cabd2"/>
    <xsd:import namespace="2568734e-6b79-499f-8037-7ff78d591a2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Location" minOccurs="0"/>
                <xsd:element ref="ns3:MediaServiceGenerationTime" minOccurs="0"/>
                <xsd:element ref="ns3:MediaServiceEventHashCode" minOccurs="0"/>
                <xsd:element ref="ns3:_activity" minOccurs="0"/>
                <xsd:element ref="ns3:MediaServiceOCR"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236d7-bf82-4cec-9946-6342234cab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68734e-6b79-499f-8037-7ff78d591a2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VariableList UniqueId="107fa0bb-3878-4d2a-adf7-4055cd8049ec" Name="AD_HOC" ContentType="XML" MajorVersion="0" MinorVersion="1" isLocalCopy="False" IsBaseObject="False" DataSourceId="9c1eb0c5-1483-4956-895d-a9b8805d6979" DataSourceMajorVersion="0" DataSourceMinorVersion="1"/>
</file>

<file path=customXml/item7.xml><?xml version="1.0" encoding="utf-8"?>
<VariableList UniqueId="0097e506-6d9f-4104-99b8-0b4739de99ec" Name="Computed" ContentType="XML" MajorVersion="0" MinorVersion="1" isLocalCopy="False" IsBaseObject="False" DataSourceId="d80274e3-b497-43f6-b3d2-7c0c9fe45216" DataSourceMajorVersion="0" DataSourceMinorVersion="1"/>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p:properties xmlns:p="http://schemas.microsoft.com/office/2006/metadata/properties" xmlns:xsi="http://www.w3.org/2001/XMLSchema-instance" xmlns:pc="http://schemas.microsoft.com/office/infopath/2007/PartnerControls">
  <documentManagement>
    <_activity xmlns="cff236d7-bf82-4cec-9946-6342234cabd2" xsi:nil="true"/>
  </documentManagement>
</p:properties>
</file>

<file path=customXml/itemProps1.xml><?xml version="1.0" encoding="utf-8"?>
<ds:datastoreItem xmlns:ds="http://schemas.openxmlformats.org/officeDocument/2006/customXml" ds:itemID="{A4D3AC3C-A1FD-4966-BE2F-FF6BB2A1CB96}">
  <ds:schemaRefs/>
</ds:datastoreItem>
</file>

<file path=customXml/itemProps10.xml><?xml version="1.0" encoding="utf-8"?>
<ds:datastoreItem xmlns:ds="http://schemas.openxmlformats.org/officeDocument/2006/customXml" ds:itemID="{72E8F597-A019-4F53-ADFC-E471F52B44CC}">
  <ds:schemaRefs/>
</ds:datastoreItem>
</file>

<file path=customXml/itemProps2.xml><?xml version="1.0" encoding="utf-8"?>
<ds:datastoreItem xmlns:ds="http://schemas.openxmlformats.org/officeDocument/2006/customXml" ds:itemID="{528B545F-3485-4C2F-A719-4041FFA86BC9}">
  <ds:schemaRefs/>
</ds:datastoreItem>
</file>

<file path=customXml/itemProps3.xml><?xml version="1.0" encoding="utf-8"?>
<ds:datastoreItem xmlns:ds="http://schemas.openxmlformats.org/officeDocument/2006/customXml" ds:itemID="{88F29DCA-739C-4468-B4D6-30EC61E2DA98}">
  <ds:schemaRefs/>
</ds:datastoreItem>
</file>

<file path=customXml/itemProps4.xml><?xml version="1.0" encoding="utf-8"?>
<ds:datastoreItem xmlns:ds="http://schemas.openxmlformats.org/officeDocument/2006/customXml" ds:itemID="{86482B87-89F4-44E2-8C59-09E7666EACB1}">
  <ds:schemaRefs/>
</ds:datastoreItem>
</file>

<file path=customXml/itemProps5.xml><?xml version="1.0" encoding="utf-8"?>
<ds:datastoreItem xmlns:ds="http://schemas.openxmlformats.org/officeDocument/2006/customXml" ds:itemID="{3A049D63-4EC6-4578-B436-2BCD6DFF7F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236d7-bf82-4cec-9946-6342234cabd2"/>
    <ds:schemaRef ds:uri="2568734e-6b79-499f-8037-7ff78d591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9E402C2E-3D7A-4BB5-8746-6A5909526058}">
  <ds:schemaRefs/>
</ds:datastoreItem>
</file>

<file path=customXml/itemProps7.xml><?xml version="1.0" encoding="utf-8"?>
<ds:datastoreItem xmlns:ds="http://schemas.openxmlformats.org/officeDocument/2006/customXml" ds:itemID="{46CBD31E-5069-42CE-A9FA-07EA89142F44}">
  <ds:schemaRefs/>
</ds:datastoreItem>
</file>

<file path=customXml/itemProps8.xml><?xml version="1.0" encoding="utf-8"?>
<ds:datastoreItem xmlns:ds="http://schemas.openxmlformats.org/officeDocument/2006/customXml" ds:itemID="{6307941F-E30B-4B70-A193-494B651BFA54}">
  <ds:schemaRefs>
    <ds:schemaRef ds:uri="http://schemas.microsoft.com/sharepoint/v3/contenttype/forms"/>
  </ds:schemaRefs>
</ds:datastoreItem>
</file>

<file path=customXml/itemProps9.xml><?xml version="1.0" encoding="utf-8"?>
<ds:datastoreItem xmlns:ds="http://schemas.openxmlformats.org/officeDocument/2006/customXml" ds:itemID="{112F474D-02F0-44B8-9457-F73F64F6FED4}">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2568734e-6b79-499f-8037-7ff78d591a28"/>
    <ds:schemaRef ds:uri="http://schemas.openxmlformats.org/package/2006/metadata/core-properties"/>
    <ds:schemaRef ds:uri="cff236d7-bf82-4cec-9946-6342234cab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15975</TotalTime>
  <Words>6149</Words>
  <Application>Microsoft Office PowerPoint</Application>
  <PresentationFormat>Widescreen</PresentationFormat>
  <Paragraphs>482</Paragraphs>
  <Slides>38</Slides>
  <Notes>25</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38</vt:i4>
      </vt:variant>
    </vt:vector>
  </HeadingPairs>
  <TitlesOfParts>
    <vt:vector size="65" baseType="lpstr">
      <vt:lpstr>.Lucida Grande UI Regular</vt:lpstr>
      <vt:lpstr>AngsanaUPC</vt:lpstr>
      <vt:lpstr>Arial</vt:lpstr>
      <vt:lpstr>Arial Black</vt:lpstr>
      <vt:lpstr>Calibri</vt:lpstr>
      <vt:lpstr>Century Gothic</vt:lpstr>
      <vt:lpstr>Courier New</vt:lpstr>
      <vt:lpstr>Decotura ICG</vt:lpstr>
      <vt:lpstr>Helvetica</vt:lpstr>
      <vt:lpstr>Roboto-Regular</vt:lpstr>
      <vt:lpstr>Symbol</vt:lpstr>
      <vt:lpstr>Times New Roman</vt:lpstr>
      <vt:lpstr>Wingdings</vt:lpstr>
      <vt:lpstr>Wingdings 3</vt:lpstr>
      <vt:lpstr>4_HUB-7609 HUB Template_2017-wide</vt:lpstr>
      <vt:lpstr>Office Theme</vt:lpstr>
      <vt:lpstr>Office Theme</vt:lpstr>
      <vt:lpstr>Office Theme</vt:lpstr>
      <vt:lpstr>1_Office Theme</vt:lpstr>
      <vt:lpstr>HUB-7609 HUB Template_2017-wide</vt:lpstr>
      <vt:lpstr>2_Office Theme</vt:lpstr>
      <vt:lpstr>1_HUB-7609 HUB Template_2017-wide</vt:lpstr>
      <vt:lpstr>3_Office Theme</vt:lpstr>
      <vt:lpstr>2_HUB-7609 HUB Template_2017-wide</vt:lpstr>
      <vt:lpstr>3_HUB-7609 HUB Template_2017-wide</vt:lpstr>
      <vt:lpstr>5_Office Theme</vt:lpstr>
      <vt:lpstr>Ion</vt:lpstr>
      <vt:lpstr>           28th Annual Conference</vt:lpstr>
      <vt:lpstr>Overview of EB Legal Developments</vt:lpstr>
      <vt:lpstr>PowerPoint Presentation</vt:lpstr>
      <vt:lpstr>PowerPoint Presentation</vt:lpstr>
      <vt:lpstr>PowerPoint Presentation</vt:lpstr>
      <vt:lpstr>Braidwood Management v. Becerra- Preventive Care</vt:lpstr>
      <vt:lpstr> Repeal of the Chevron Doctrine – What this Means </vt:lpstr>
      <vt:lpstr>Plan Fiduciary Updates – Impacting Self-Insured Plans </vt:lpstr>
      <vt:lpstr>PowerPoint Presentation</vt:lpstr>
      <vt:lpstr>Final Rules on ACA 1557 Requirements – Suspended</vt:lpstr>
      <vt:lpstr>Final Rules on ACA 1557 Requirements – Suspended</vt:lpstr>
      <vt:lpstr>Final Rules on ACA 1557 Requirements</vt:lpstr>
      <vt:lpstr>Next Steps – ACA 1557 Requirements</vt:lpstr>
      <vt:lpstr>PowerPoint Presentation</vt:lpstr>
      <vt:lpstr>New HIPAA Privacy Regulations</vt:lpstr>
      <vt:lpstr>New HIPAA Privacy Regulations</vt:lpstr>
      <vt:lpstr>New HIPAA Privacy Regulations</vt:lpstr>
      <vt:lpstr>HHS Model Attestation for Use or Disclosure of PHI</vt:lpstr>
      <vt:lpstr>Next Steps</vt:lpstr>
      <vt:lpstr>PowerPoint Presentation</vt:lpstr>
      <vt:lpstr>ACA Affordability</vt:lpstr>
      <vt:lpstr>ACA Reporting – Reminders for 2025</vt:lpstr>
      <vt:lpstr>ACA Reporting – Reminders for 2025</vt:lpstr>
      <vt:lpstr>State Individual ACA Reporting Mandate Deadlines</vt:lpstr>
      <vt:lpstr>Penalties Through the Years</vt:lpstr>
      <vt:lpstr>PowerPoint Presentation</vt:lpstr>
      <vt:lpstr>Medicare Part D Changes Effective in 2025</vt:lpstr>
      <vt:lpstr>Changes to Medicare Part D</vt:lpstr>
      <vt:lpstr>Medicare Part D Creditable Coverage Calculations</vt:lpstr>
      <vt:lpstr>Medicare Data Match Letters</vt:lpstr>
      <vt:lpstr>Medicare Part D Creditable Coverage Notice </vt:lpstr>
      <vt:lpstr>Medicare Part D Creditable Coverage Notice </vt:lpstr>
      <vt:lpstr>PowerPoint Presentation</vt:lpstr>
      <vt:lpstr>Gag Clause – Attestation Requirements</vt:lpstr>
      <vt:lpstr>Gag Clause – Attestation Requirements</vt:lpstr>
      <vt:lpstr>How to Complete the Attestation</vt:lpstr>
      <vt:lpstr>PowerPoint Presentation</vt:lpstr>
      <vt:lpstr>PowerPoint Presentation</vt:lpstr>
    </vt:vector>
  </TitlesOfParts>
  <Company>HUB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slide title here.</dc:title>
  <dc:creator>Gospo, Nancy</dc:creator>
  <cp:lastModifiedBy>Janet Borland</cp:lastModifiedBy>
  <cp:revision>34</cp:revision>
  <cp:lastPrinted>2016-08-10T15:19:44Z</cp:lastPrinted>
  <dcterms:created xsi:type="dcterms:W3CDTF">2017-01-06T16:33:04Z</dcterms:created>
  <dcterms:modified xsi:type="dcterms:W3CDTF">2024-09-07T16:29:24Z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0x0101003DBA07A88EFC6C45A5BD28C522791A0D</vt:lpwstr>
  </property>
  <property fmtid="{D5CDD505-2E9C-101B-9397-08002B2CF9AE}" pid="3" name="MediaServiceImageTags">
    <vt:lpwstr/>
  </property>
</Properties>
</file>