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80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nva Sans" panose="020B0604020202020204" charset="0"/>
      <p:regular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Bold" panose="00000800000000000000" charset="0"/>
      <p:regular r:id="rId23"/>
      <p:bold r:id="rId24"/>
    </p:embeddedFont>
    <p:embeddedFont>
      <p:font typeface="Montserrat Ultra-Bold" panose="020B060402020202020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9" autoAdjust="0"/>
  </p:normalViewPr>
  <p:slideViewPr>
    <p:cSldViewPr>
      <p:cViewPr varScale="1">
        <p:scale>
          <a:sx n="58" d="100"/>
          <a:sy n="58" d="100"/>
        </p:scale>
        <p:origin x="75" y="3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05FC6-D507-CD47-A886-EBC5001926FB}" type="doc">
      <dgm:prSet loTypeId="urn:microsoft.com/office/officeart/2005/8/layout/default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D9D18999-076F-474C-98AA-415E35AE688A}">
      <dgm:prSet custT="1"/>
      <dgm:spPr/>
      <dgm:t>
        <a:bodyPr spcFirstLastPara="0" vert="horz" wrap="square" lIns="106680" tIns="106680" rIns="106680" bIns="106680" numCol="1" spcCol="1270" anchor="ctr" anchorCtr="0"/>
        <a:lstStyle/>
        <a:p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Reduces turnover and improves 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recruitment</a:t>
          </a:r>
        </a:p>
      </dgm:t>
    </dgm:pt>
    <dgm:pt modelId="{37C8CED1-64FC-AF40-84F6-BE5D803799A9}" type="parTrans" cxnId="{D84D1DFD-D4E4-1F44-A81C-5F252EEEFF7B}">
      <dgm:prSet/>
      <dgm:spPr/>
      <dgm:t>
        <a:bodyPr/>
        <a:lstStyle/>
        <a:p>
          <a:endParaRPr lang="en-US"/>
        </a:p>
      </dgm:t>
    </dgm:pt>
    <dgm:pt modelId="{5476DC1E-3760-2943-A60D-F4F9816E4ADD}" type="sibTrans" cxnId="{D84D1DFD-D4E4-1F44-A81C-5F252EEEFF7B}">
      <dgm:prSet/>
      <dgm:spPr/>
      <dgm:t>
        <a:bodyPr/>
        <a:lstStyle/>
        <a:p>
          <a:endParaRPr lang="en-US"/>
        </a:p>
      </dgm:t>
    </dgm:pt>
    <dgm:pt modelId="{B10D6A38-5224-4C4D-9F6D-BF01803B0837}">
      <dgm:prSet custT="1"/>
      <dgm:spPr/>
      <dgm:t>
        <a:bodyPr spcFirstLastPara="0" vert="horz" wrap="square" lIns="106680" tIns="106680" rIns="106680" bIns="106680" numCol="1" spcCol="1270" anchor="ctr" anchorCtr="0"/>
        <a:lstStyle/>
        <a:p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Ensures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equity 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internally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as well as competitive to market</a:t>
          </a:r>
        </a:p>
      </dgm:t>
    </dgm:pt>
    <dgm:pt modelId="{9A8E5201-9989-1C43-829C-F0E7804E1A80}" type="parTrans" cxnId="{CB853D45-356E-7740-A8BD-7972ECC4B185}">
      <dgm:prSet/>
      <dgm:spPr/>
      <dgm:t>
        <a:bodyPr/>
        <a:lstStyle/>
        <a:p>
          <a:endParaRPr lang="en-US"/>
        </a:p>
      </dgm:t>
    </dgm:pt>
    <dgm:pt modelId="{45B0952D-E9A9-A847-B1C1-3B5222D6B99D}" type="sibTrans" cxnId="{CB853D45-356E-7740-A8BD-7972ECC4B185}">
      <dgm:prSet/>
      <dgm:spPr/>
      <dgm:t>
        <a:bodyPr/>
        <a:lstStyle/>
        <a:p>
          <a:endParaRPr lang="en-US"/>
        </a:p>
      </dgm:t>
    </dgm:pt>
    <dgm:pt modelId="{8EDA53E5-D64F-3448-A8E5-ECBEFA693578}">
      <dgm:prSet custT="1"/>
      <dgm:spPr/>
      <dgm:t>
        <a:bodyPr spcFirstLastPara="0" vert="horz" wrap="square" lIns="106680" tIns="106680" rIns="106680" bIns="106680" numCol="1" spcCol="1270" anchor="ctr" anchorCtr="0"/>
        <a:lstStyle/>
        <a:p>
          <a:r>
            <a: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Motivates and engages employees</a:t>
          </a:r>
        </a:p>
      </dgm:t>
    </dgm:pt>
    <dgm:pt modelId="{AE467067-9D80-7143-AE29-822DEE3C97BA}" type="parTrans" cxnId="{6649E056-85FD-BF40-806C-044F194AA7E9}">
      <dgm:prSet/>
      <dgm:spPr/>
      <dgm:t>
        <a:bodyPr/>
        <a:lstStyle/>
        <a:p>
          <a:endParaRPr lang="en-US"/>
        </a:p>
      </dgm:t>
    </dgm:pt>
    <dgm:pt modelId="{6A2EDF0D-D16F-4144-97CE-32236F43AFBA}" type="sibTrans" cxnId="{6649E056-85FD-BF40-806C-044F194AA7E9}">
      <dgm:prSet/>
      <dgm:spPr/>
      <dgm:t>
        <a:bodyPr/>
        <a:lstStyle/>
        <a:p>
          <a:endParaRPr lang="en-US"/>
        </a:p>
      </dgm:t>
    </dgm:pt>
    <dgm:pt modelId="{B10C46F2-9185-7541-93DF-2911D4D74BE9}">
      <dgm:prSet custT="1"/>
      <dgm:spPr/>
      <dgm:t>
        <a:bodyPr spcFirstLastPara="0" vert="horz" wrap="square" lIns="106680" tIns="106680" rIns="106680" bIns="106680" numCol="1" spcCol="1270" anchor="ctr" anchorCtr="0"/>
        <a:lstStyle/>
        <a:p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Ensures compliance to applicable 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laws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regulations  specific </a:t>
          </a:r>
          <a:r>
            <a:rPr lang="en-US" sz="3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</a:t>
          </a:r>
          <a:r>
            <a:rPr lang="en-US" sz="3200" kern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Tribes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58A0EC5-1867-624D-9878-F449A16628EC}" type="parTrans" cxnId="{58861DFB-B84D-A24B-8C54-A4C887543BA8}">
      <dgm:prSet/>
      <dgm:spPr/>
      <dgm:t>
        <a:bodyPr/>
        <a:lstStyle/>
        <a:p>
          <a:endParaRPr lang="en-US"/>
        </a:p>
      </dgm:t>
    </dgm:pt>
    <dgm:pt modelId="{C1EEFED2-B71C-6E48-8DFA-769751D8BE53}" type="sibTrans" cxnId="{58861DFB-B84D-A24B-8C54-A4C887543BA8}">
      <dgm:prSet/>
      <dgm:spPr/>
      <dgm:t>
        <a:bodyPr/>
        <a:lstStyle/>
        <a:p>
          <a:endParaRPr lang="en-US"/>
        </a:p>
      </dgm:t>
    </dgm:pt>
    <dgm:pt modelId="{022AC7F0-9B2B-074C-BFB0-DE6765CC1287}">
      <dgm:prSet custT="1"/>
      <dgm:spPr/>
      <dgm:t>
        <a:bodyPr spcFirstLastPara="0" vert="horz" wrap="square" lIns="106680" tIns="106680" rIns="106680" bIns="10668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Ensures solutions and impact is financially feasible</a:t>
          </a:r>
        </a:p>
      </dgm:t>
    </dgm:pt>
    <dgm:pt modelId="{6C9000DC-184E-4F48-B29E-CB3FF5D41CB3}" type="parTrans" cxnId="{93CEFAD2-C913-C145-BD95-CBBB1A5EF93D}">
      <dgm:prSet/>
      <dgm:spPr/>
      <dgm:t>
        <a:bodyPr/>
        <a:lstStyle/>
        <a:p>
          <a:endParaRPr lang="en-US"/>
        </a:p>
      </dgm:t>
    </dgm:pt>
    <dgm:pt modelId="{96F91CAD-7C0E-3B42-81B2-1BBA017001B6}" type="sibTrans" cxnId="{93CEFAD2-C913-C145-BD95-CBBB1A5EF93D}">
      <dgm:prSet/>
      <dgm:spPr/>
      <dgm:t>
        <a:bodyPr/>
        <a:lstStyle/>
        <a:p>
          <a:endParaRPr lang="en-US"/>
        </a:p>
      </dgm:t>
    </dgm:pt>
    <dgm:pt modelId="{92928D6A-480B-3848-8D0B-E1C45D00F69D}">
      <dgm:prSet custT="1"/>
      <dgm:spPr/>
      <dgm:t>
        <a:bodyPr spcFirstLastPara="0" vert="horz" wrap="square" lIns="106680" tIns="106680" rIns="106680" bIns="106680" numCol="1" spcCol="1270" anchor="ctr" anchorCtr="0"/>
        <a:lstStyle/>
        <a:p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Addresses performance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management</a:t>
          </a:r>
        </a:p>
      </dgm:t>
    </dgm:pt>
    <dgm:pt modelId="{DFF9F28F-3092-7746-9F51-D2E272CF4077}" type="parTrans" cxnId="{851A62E6-51D5-CA4F-AC6D-A29A8303206C}">
      <dgm:prSet/>
      <dgm:spPr/>
      <dgm:t>
        <a:bodyPr/>
        <a:lstStyle/>
        <a:p>
          <a:endParaRPr lang="en-US"/>
        </a:p>
      </dgm:t>
    </dgm:pt>
    <dgm:pt modelId="{6AC46E21-4080-084C-88EE-BFBD7325F751}" type="sibTrans" cxnId="{851A62E6-51D5-CA4F-AC6D-A29A8303206C}">
      <dgm:prSet/>
      <dgm:spPr/>
      <dgm:t>
        <a:bodyPr/>
        <a:lstStyle/>
        <a:p>
          <a:endParaRPr lang="en-US"/>
        </a:p>
      </dgm:t>
    </dgm:pt>
    <dgm:pt modelId="{31E41456-D755-874F-A390-80D256FB86EE}">
      <dgm:prSet custT="1"/>
      <dgm:spPr/>
      <dgm:t>
        <a:bodyPr spcFirstLastPara="0" vert="horz" wrap="square" lIns="106680" tIns="106680" rIns="106680" bIns="106680" numCol="1" spcCol="1270" anchor="ctr" anchorCtr="0"/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Creates a strong organizational culture</a:t>
          </a:r>
        </a:p>
      </dgm:t>
    </dgm:pt>
    <dgm:pt modelId="{1210C056-99C2-704D-9B1A-4B48BDF2A75A}" type="parTrans" cxnId="{205AFBAB-34F2-9841-913D-C2F549EE050D}">
      <dgm:prSet/>
      <dgm:spPr/>
      <dgm:t>
        <a:bodyPr/>
        <a:lstStyle/>
        <a:p>
          <a:endParaRPr lang="en-US"/>
        </a:p>
      </dgm:t>
    </dgm:pt>
    <dgm:pt modelId="{B268CD2C-8ACD-8942-AEA3-E12EB505FDAD}" type="sibTrans" cxnId="{205AFBAB-34F2-9841-913D-C2F549EE050D}">
      <dgm:prSet/>
      <dgm:spPr/>
      <dgm:t>
        <a:bodyPr/>
        <a:lstStyle/>
        <a:p>
          <a:endParaRPr lang="en-US"/>
        </a:p>
      </dgm:t>
    </dgm:pt>
    <dgm:pt modelId="{6CB4B83A-AA6D-E64B-A71A-B79BC4178C08}">
      <dgm:prSet custT="1"/>
      <dgm:spPr/>
      <dgm:t>
        <a:bodyPr/>
        <a:lstStyle/>
        <a:p>
          <a:r>
            <a:rPr lang="en-US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Includes IMPLEMENTATION </a:t>
          </a:r>
          <a:r>
            <a: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and training</a:t>
          </a:r>
          <a:endParaRPr lang="en-US" sz="31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B534C-F3A2-354B-862D-3BA2ABB1FC7D}" type="parTrans" cxnId="{BDB01896-DDA3-DA46-B1AD-8BF75C20AD3E}">
      <dgm:prSet/>
      <dgm:spPr/>
      <dgm:t>
        <a:bodyPr/>
        <a:lstStyle/>
        <a:p>
          <a:endParaRPr lang="en-US"/>
        </a:p>
      </dgm:t>
    </dgm:pt>
    <dgm:pt modelId="{A6D632B4-7840-2F4C-B4BA-53811B1F7DAB}" type="sibTrans" cxnId="{BDB01896-DDA3-DA46-B1AD-8BF75C20AD3E}">
      <dgm:prSet/>
      <dgm:spPr/>
      <dgm:t>
        <a:bodyPr/>
        <a:lstStyle/>
        <a:p>
          <a:endParaRPr lang="en-US"/>
        </a:p>
      </dgm:t>
    </dgm:pt>
    <dgm:pt modelId="{02B1D5EB-8A16-4A44-B686-F6CAA87FCCEF}" type="pres">
      <dgm:prSet presAssocID="{F9405FC6-D507-CD47-A886-EBC5001926FB}" presName="diagram" presStyleCnt="0">
        <dgm:presLayoutVars>
          <dgm:dir/>
          <dgm:resizeHandles val="exact"/>
        </dgm:presLayoutVars>
      </dgm:prSet>
      <dgm:spPr/>
    </dgm:pt>
    <dgm:pt modelId="{EB6BDC83-31F4-C341-9B9C-BF04736D8647}" type="pres">
      <dgm:prSet presAssocID="{D9D18999-076F-474C-98AA-415E35AE688A}" presName="node" presStyleLbl="node1" presStyleIdx="0" presStyleCnt="8" custScaleY="122912">
        <dgm:presLayoutVars>
          <dgm:bulletEnabled val="1"/>
        </dgm:presLayoutVars>
      </dgm:prSet>
      <dgm:spPr>
        <a:xfrm>
          <a:off x="4283" y="1161316"/>
          <a:ext cx="3398211" cy="2038926"/>
        </a:xfrm>
        <a:prstGeom prst="rect">
          <a:avLst/>
        </a:prstGeom>
      </dgm:spPr>
    </dgm:pt>
    <dgm:pt modelId="{020B8835-BD64-7D47-94E3-C05F97D364FD}" type="pres">
      <dgm:prSet presAssocID="{5476DC1E-3760-2943-A60D-F4F9816E4ADD}" presName="sibTrans" presStyleCnt="0"/>
      <dgm:spPr/>
    </dgm:pt>
    <dgm:pt modelId="{D40B8AAC-3887-A040-8DF2-9EA5B320B7C2}" type="pres">
      <dgm:prSet presAssocID="{B10D6A38-5224-4C4D-9F6D-BF01803B0837}" presName="node" presStyleLbl="node1" presStyleIdx="1" presStyleCnt="8" custScaleY="122912">
        <dgm:presLayoutVars>
          <dgm:bulletEnabled val="1"/>
        </dgm:presLayoutVars>
      </dgm:prSet>
      <dgm:spPr>
        <a:xfrm>
          <a:off x="3742316" y="1161316"/>
          <a:ext cx="3398211" cy="2038926"/>
        </a:xfrm>
        <a:prstGeom prst="rect">
          <a:avLst/>
        </a:prstGeom>
      </dgm:spPr>
    </dgm:pt>
    <dgm:pt modelId="{F98B01B0-7AFA-5340-BC93-103912ED4FB4}" type="pres">
      <dgm:prSet presAssocID="{45B0952D-E9A9-A847-B1C1-3B5222D6B99D}" presName="sibTrans" presStyleCnt="0"/>
      <dgm:spPr/>
    </dgm:pt>
    <dgm:pt modelId="{F38B2B62-97A3-0E49-BEA7-9F3FD6DF5FE5}" type="pres">
      <dgm:prSet presAssocID="{8EDA53E5-D64F-3448-A8E5-ECBEFA693578}" presName="node" presStyleLbl="node1" presStyleIdx="2" presStyleCnt="8" custScaleY="122912">
        <dgm:presLayoutVars>
          <dgm:bulletEnabled val="1"/>
        </dgm:presLayoutVars>
      </dgm:prSet>
      <dgm:spPr>
        <a:xfrm>
          <a:off x="7480348" y="1161316"/>
          <a:ext cx="3398211" cy="2038926"/>
        </a:xfrm>
        <a:prstGeom prst="rect">
          <a:avLst/>
        </a:prstGeom>
      </dgm:spPr>
    </dgm:pt>
    <dgm:pt modelId="{41B9E4F4-F60A-CC48-AE00-191CBFA89B68}" type="pres">
      <dgm:prSet presAssocID="{6A2EDF0D-D16F-4144-97CE-32236F43AFBA}" presName="sibTrans" presStyleCnt="0"/>
      <dgm:spPr/>
    </dgm:pt>
    <dgm:pt modelId="{BFE825C3-A9A6-F649-B4B7-2CC07AD3E369}" type="pres">
      <dgm:prSet presAssocID="{B10C46F2-9185-7541-93DF-2911D4D74BE9}" presName="node" presStyleLbl="node1" presStyleIdx="3" presStyleCnt="8" custScaleY="122912">
        <dgm:presLayoutVars>
          <dgm:bulletEnabled val="1"/>
        </dgm:presLayoutVars>
      </dgm:prSet>
      <dgm:spPr>
        <a:xfrm>
          <a:off x="11218381" y="1161316"/>
          <a:ext cx="3398211" cy="2038926"/>
        </a:xfrm>
        <a:prstGeom prst="rect">
          <a:avLst/>
        </a:prstGeom>
      </dgm:spPr>
    </dgm:pt>
    <dgm:pt modelId="{728A9CEF-4FD1-CA43-AB96-BEA7F18DE652}" type="pres">
      <dgm:prSet presAssocID="{C1EEFED2-B71C-6E48-8DFA-769751D8BE53}" presName="sibTrans" presStyleCnt="0"/>
      <dgm:spPr/>
    </dgm:pt>
    <dgm:pt modelId="{205B939B-CB19-5D40-A0C9-6392E2C63566}" type="pres">
      <dgm:prSet presAssocID="{022AC7F0-9B2B-074C-BFB0-DE6765CC1287}" presName="node" presStyleLbl="node1" presStyleIdx="4" presStyleCnt="8" custScaleY="122912">
        <dgm:presLayoutVars>
          <dgm:bulletEnabled val="1"/>
        </dgm:presLayoutVars>
      </dgm:prSet>
      <dgm:spPr>
        <a:xfrm>
          <a:off x="4283" y="3540064"/>
          <a:ext cx="3398211" cy="2038926"/>
        </a:xfrm>
        <a:prstGeom prst="rect">
          <a:avLst/>
        </a:prstGeom>
      </dgm:spPr>
    </dgm:pt>
    <dgm:pt modelId="{A1FBB04D-32E5-6144-9C96-03688757E5BA}" type="pres">
      <dgm:prSet presAssocID="{96F91CAD-7C0E-3B42-81B2-1BBA017001B6}" presName="sibTrans" presStyleCnt="0"/>
      <dgm:spPr/>
    </dgm:pt>
    <dgm:pt modelId="{15D362E5-7A5F-904D-BC1E-9630E98BBD42}" type="pres">
      <dgm:prSet presAssocID="{92928D6A-480B-3848-8D0B-E1C45D00F69D}" presName="node" presStyleLbl="node1" presStyleIdx="5" presStyleCnt="8" custScaleY="122912">
        <dgm:presLayoutVars>
          <dgm:bulletEnabled val="1"/>
        </dgm:presLayoutVars>
      </dgm:prSet>
      <dgm:spPr>
        <a:xfrm>
          <a:off x="3742316" y="3540064"/>
          <a:ext cx="3398211" cy="2038926"/>
        </a:xfrm>
        <a:prstGeom prst="rect">
          <a:avLst/>
        </a:prstGeom>
      </dgm:spPr>
    </dgm:pt>
    <dgm:pt modelId="{DF92F39A-C118-7D4B-8B5A-4D11747462E2}" type="pres">
      <dgm:prSet presAssocID="{6AC46E21-4080-084C-88EE-BFBD7325F751}" presName="sibTrans" presStyleCnt="0"/>
      <dgm:spPr/>
    </dgm:pt>
    <dgm:pt modelId="{9383B433-4834-6842-98ED-9B265323E747}" type="pres">
      <dgm:prSet presAssocID="{31E41456-D755-874F-A390-80D256FB86EE}" presName="node" presStyleLbl="node1" presStyleIdx="6" presStyleCnt="8" custScaleY="122912">
        <dgm:presLayoutVars>
          <dgm:bulletEnabled val="1"/>
        </dgm:presLayoutVars>
      </dgm:prSet>
      <dgm:spPr>
        <a:xfrm>
          <a:off x="7480348" y="3540064"/>
          <a:ext cx="3398211" cy="2038926"/>
        </a:xfrm>
        <a:prstGeom prst="rect">
          <a:avLst/>
        </a:prstGeom>
      </dgm:spPr>
    </dgm:pt>
    <dgm:pt modelId="{D7687920-198D-6244-A0CF-BB9439E50A43}" type="pres">
      <dgm:prSet presAssocID="{B268CD2C-8ACD-8942-AEA3-E12EB505FDAD}" presName="sibTrans" presStyleCnt="0"/>
      <dgm:spPr/>
    </dgm:pt>
    <dgm:pt modelId="{F414D470-1920-C444-BD8C-B51D9E1D8317}" type="pres">
      <dgm:prSet presAssocID="{6CB4B83A-AA6D-E64B-A71A-B79BC4178C08}" presName="node" presStyleLbl="node1" presStyleIdx="7" presStyleCnt="8" custScaleY="122912">
        <dgm:presLayoutVars>
          <dgm:bulletEnabled val="1"/>
        </dgm:presLayoutVars>
      </dgm:prSet>
      <dgm:spPr/>
    </dgm:pt>
  </dgm:ptLst>
  <dgm:cxnLst>
    <dgm:cxn modelId="{F2BA0908-5EAD-5649-A443-D6559E918514}" type="presOf" srcId="{022AC7F0-9B2B-074C-BFB0-DE6765CC1287}" destId="{205B939B-CB19-5D40-A0C9-6392E2C63566}" srcOrd="0" destOrd="0" presId="urn:microsoft.com/office/officeart/2005/8/layout/default"/>
    <dgm:cxn modelId="{7973990E-9C03-7149-90FB-9C11A16BCAE6}" type="presOf" srcId="{B10C46F2-9185-7541-93DF-2911D4D74BE9}" destId="{BFE825C3-A9A6-F649-B4B7-2CC07AD3E369}" srcOrd="0" destOrd="0" presId="urn:microsoft.com/office/officeart/2005/8/layout/default"/>
    <dgm:cxn modelId="{CB853D45-356E-7740-A8BD-7972ECC4B185}" srcId="{F9405FC6-D507-CD47-A886-EBC5001926FB}" destId="{B10D6A38-5224-4C4D-9F6D-BF01803B0837}" srcOrd="1" destOrd="0" parTransId="{9A8E5201-9989-1C43-829C-F0E7804E1A80}" sibTransId="{45B0952D-E9A9-A847-B1C1-3B5222D6B99D}"/>
    <dgm:cxn modelId="{F190EC72-9446-5641-934B-5DC2895A7CF8}" type="presOf" srcId="{B10D6A38-5224-4C4D-9F6D-BF01803B0837}" destId="{D40B8AAC-3887-A040-8DF2-9EA5B320B7C2}" srcOrd="0" destOrd="0" presId="urn:microsoft.com/office/officeart/2005/8/layout/default"/>
    <dgm:cxn modelId="{6B849374-4F98-EB47-8FC9-B5555F6A3FB9}" type="presOf" srcId="{8EDA53E5-D64F-3448-A8E5-ECBEFA693578}" destId="{F38B2B62-97A3-0E49-BEA7-9F3FD6DF5FE5}" srcOrd="0" destOrd="0" presId="urn:microsoft.com/office/officeart/2005/8/layout/default"/>
    <dgm:cxn modelId="{6649E056-85FD-BF40-806C-044F194AA7E9}" srcId="{F9405FC6-D507-CD47-A886-EBC5001926FB}" destId="{8EDA53E5-D64F-3448-A8E5-ECBEFA693578}" srcOrd="2" destOrd="0" parTransId="{AE467067-9D80-7143-AE29-822DEE3C97BA}" sibTransId="{6A2EDF0D-D16F-4144-97CE-32236F43AFBA}"/>
    <dgm:cxn modelId="{63652E89-4686-DD45-99AF-21EA5A7C4435}" type="presOf" srcId="{92928D6A-480B-3848-8D0B-E1C45D00F69D}" destId="{15D362E5-7A5F-904D-BC1E-9630E98BBD42}" srcOrd="0" destOrd="0" presId="urn:microsoft.com/office/officeart/2005/8/layout/default"/>
    <dgm:cxn modelId="{C8E6C48A-A2C8-874C-AB5D-BB1C83F8F326}" type="presOf" srcId="{F9405FC6-D507-CD47-A886-EBC5001926FB}" destId="{02B1D5EB-8A16-4A44-B686-F6CAA87FCCEF}" srcOrd="0" destOrd="0" presId="urn:microsoft.com/office/officeart/2005/8/layout/default"/>
    <dgm:cxn modelId="{BDB01896-DDA3-DA46-B1AD-8BF75C20AD3E}" srcId="{F9405FC6-D507-CD47-A886-EBC5001926FB}" destId="{6CB4B83A-AA6D-E64B-A71A-B79BC4178C08}" srcOrd="7" destOrd="0" parTransId="{F45B534C-F3A2-354B-862D-3BA2ABB1FC7D}" sibTransId="{A6D632B4-7840-2F4C-B4BA-53811B1F7DAB}"/>
    <dgm:cxn modelId="{205AFBAB-34F2-9841-913D-C2F549EE050D}" srcId="{F9405FC6-D507-CD47-A886-EBC5001926FB}" destId="{31E41456-D755-874F-A390-80D256FB86EE}" srcOrd="6" destOrd="0" parTransId="{1210C056-99C2-704D-9B1A-4B48BDF2A75A}" sibTransId="{B268CD2C-8ACD-8942-AEA3-E12EB505FDAD}"/>
    <dgm:cxn modelId="{6D9FB3AD-94C9-FD47-B745-36CFE8596306}" type="presOf" srcId="{6CB4B83A-AA6D-E64B-A71A-B79BC4178C08}" destId="{F414D470-1920-C444-BD8C-B51D9E1D8317}" srcOrd="0" destOrd="0" presId="urn:microsoft.com/office/officeart/2005/8/layout/default"/>
    <dgm:cxn modelId="{93CEFAD2-C913-C145-BD95-CBBB1A5EF93D}" srcId="{F9405FC6-D507-CD47-A886-EBC5001926FB}" destId="{022AC7F0-9B2B-074C-BFB0-DE6765CC1287}" srcOrd="4" destOrd="0" parTransId="{6C9000DC-184E-4F48-B29E-CB3FF5D41CB3}" sibTransId="{96F91CAD-7C0E-3B42-81B2-1BBA017001B6}"/>
    <dgm:cxn modelId="{BADE05E3-B720-8A46-9B59-E3D881CAFE30}" type="presOf" srcId="{D9D18999-076F-474C-98AA-415E35AE688A}" destId="{EB6BDC83-31F4-C341-9B9C-BF04736D8647}" srcOrd="0" destOrd="0" presId="urn:microsoft.com/office/officeart/2005/8/layout/default"/>
    <dgm:cxn modelId="{C22D31E5-B185-F94F-9341-CEBD7F72D3D5}" type="presOf" srcId="{31E41456-D755-874F-A390-80D256FB86EE}" destId="{9383B433-4834-6842-98ED-9B265323E747}" srcOrd="0" destOrd="0" presId="urn:microsoft.com/office/officeart/2005/8/layout/default"/>
    <dgm:cxn modelId="{851A62E6-51D5-CA4F-AC6D-A29A8303206C}" srcId="{F9405FC6-D507-CD47-A886-EBC5001926FB}" destId="{92928D6A-480B-3848-8D0B-E1C45D00F69D}" srcOrd="5" destOrd="0" parTransId="{DFF9F28F-3092-7746-9F51-D2E272CF4077}" sibTransId="{6AC46E21-4080-084C-88EE-BFBD7325F751}"/>
    <dgm:cxn modelId="{58861DFB-B84D-A24B-8C54-A4C887543BA8}" srcId="{F9405FC6-D507-CD47-A886-EBC5001926FB}" destId="{B10C46F2-9185-7541-93DF-2911D4D74BE9}" srcOrd="3" destOrd="0" parTransId="{E58A0EC5-1867-624D-9878-F449A16628EC}" sibTransId="{C1EEFED2-B71C-6E48-8DFA-769751D8BE53}"/>
    <dgm:cxn modelId="{D84D1DFD-D4E4-1F44-A81C-5F252EEEFF7B}" srcId="{F9405FC6-D507-CD47-A886-EBC5001926FB}" destId="{D9D18999-076F-474C-98AA-415E35AE688A}" srcOrd="0" destOrd="0" parTransId="{37C8CED1-64FC-AF40-84F6-BE5D803799A9}" sibTransId="{5476DC1E-3760-2943-A60D-F4F9816E4ADD}"/>
    <dgm:cxn modelId="{1AD1E653-784B-8544-AC6B-0980EF1E38BF}" type="presParOf" srcId="{02B1D5EB-8A16-4A44-B686-F6CAA87FCCEF}" destId="{EB6BDC83-31F4-C341-9B9C-BF04736D8647}" srcOrd="0" destOrd="0" presId="urn:microsoft.com/office/officeart/2005/8/layout/default"/>
    <dgm:cxn modelId="{6A968312-949F-0A4E-9626-AD7544FFF7E0}" type="presParOf" srcId="{02B1D5EB-8A16-4A44-B686-F6CAA87FCCEF}" destId="{020B8835-BD64-7D47-94E3-C05F97D364FD}" srcOrd="1" destOrd="0" presId="urn:microsoft.com/office/officeart/2005/8/layout/default"/>
    <dgm:cxn modelId="{8170BD10-9AAA-8047-8E11-8CD15FAB8462}" type="presParOf" srcId="{02B1D5EB-8A16-4A44-B686-F6CAA87FCCEF}" destId="{D40B8AAC-3887-A040-8DF2-9EA5B320B7C2}" srcOrd="2" destOrd="0" presId="urn:microsoft.com/office/officeart/2005/8/layout/default"/>
    <dgm:cxn modelId="{EFC22547-5771-8F4A-9CCD-7EB8418A2F45}" type="presParOf" srcId="{02B1D5EB-8A16-4A44-B686-F6CAA87FCCEF}" destId="{F98B01B0-7AFA-5340-BC93-103912ED4FB4}" srcOrd="3" destOrd="0" presId="urn:microsoft.com/office/officeart/2005/8/layout/default"/>
    <dgm:cxn modelId="{1F9DA6F7-9565-C24A-92F0-AD8C41E428F4}" type="presParOf" srcId="{02B1D5EB-8A16-4A44-B686-F6CAA87FCCEF}" destId="{F38B2B62-97A3-0E49-BEA7-9F3FD6DF5FE5}" srcOrd="4" destOrd="0" presId="urn:microsoft.com/office/officeart/2005/8/layout/default"/>
    <dgm:cxn modelId="{71C54C52-6F1E-644F-98AF-968189BE0D33}" type="presParOf" srcId="{02B1D5EB-8A16-4A44-B686-F6CAA87FCCEF}" destId="{41B9E4F4-F60A-CC48-AE00-191CBFA89B68}" srcOrd="5" destOrd="0" presId="urn:microsoft.com/office/officeart/2005/8/layout/default"/>
    <dgm:cxn modelId="{E04DA770-6DBD-6543-84BB-C80BAE3384DF}" type="presParOf" srcId="{02B1D5EB-8A16-4A44-B686-F6CAA87FCCEF}" destId="{BFE825C3-A9A6-F649-B4B7-2CC07AD3E369}" srcOrd="6" destOrd="0" presId="urn:microsoft.com/office/officeart/2005/8/layout/default"/>
    <dgm:cxn modelId="{D6F034D4-E160-AC48-99E2-9320D02FC2BF}" type="presParOf" srcId="{02B1D5EB-8A16-4A44-B686-F6CAA87FCCEF}" destId="{728A9CEF-4FD1-CA43-AB96-BEA7F18DE652}" srcOrd="7" destOrd="0" presId="urn:microsoft.com/office/officeart/2005/8/layout/default"/>
    <dgm:cxn modelId="{C033D2B1-2D05-1940-A2FE-08102ECBBB99}" type="presParOf" srcId="{02B1D5EB-8A16-4A44-B686-F6CAA87FCCEF}" destId="{205B939B-CB19-5D40-A0C9-6392E2C63566}" srcOrd="8" destOrd="0" presId="urn:microsoft.com/office/officeart/2005/8/layout/default"/>
    <dgm:cxn modelId="{0526E83F-D6BD-544B-B6C8-256580E6E5A8}" type="presParOf" srcId="{02B1D5EB-8A16-4A44-B686-F6CAA87FCCEF}" destId="{A1FBB04D-32E5-6144-9C96-03688757E5BA}" srcOrd="9" destOrd="0" presId="urn:microsoft.com/office/officeart/2005/8/layout/default"/>
    <dgm:cxn modelId="{3D3B80BC-DDB7-DE4F-84DA-E23FF558F4D0}" type="presParOf" srcId="{02B1D5EB-8A16-4A44-B686-F6CAA87FCCEF}" destId="{15D362E5-7A5F-904D-BC1E-9630E98BBD42}" srcOrd="10" destOrd="0" presId="urn:microsoft.com/office/officeart/2005/8/layout/default"/>
    <dgm:cxn modelId="{49946F57-5015-D64C-81BA-8C92A4C66871}" type="presParOf" srcId="{02B1D5EB-8A16-4A44-B686-F6CAA87FCCEF}" destId="{DF92F39A-C118-7D4B-8B5A-4D11747462E2}" srcOrd="11" destOrd="0" presId="urn:microsoft.com/office/officeart/2005/8/layout/default"/>
    <dgm:cxn modelId="{5D7C3821-F042-3A4E-B499-D7F3724B5B13}" type="presParOf" srcId="{02B1D5EB-8A16-4A44-B686-F6CAA87FCCEF}" destId="{9383B433-4834-6842-98ED-9B265323E747}" srcOrd="12" destOrd="0" presId="urn:microsoft.com/office/officeart/2005/8/layout/default"/>
    <dgm:cxn modelId="{B49AC5A2-02A3-114B-91B8-BC0BFA456EE4}" type="presParOf" srcId="{02B1D5EB-8A16-4A44-B686-F6CAA87FCCEF}" destId="{D7687920-198D-6244-A0CF-BB9439E50A43}" srcOrd="13" destOrd="0" presId="urn:microsoft.com/office/officeart/2005/8/layout/default"/>
    <dgm:cxn modelId="{E33EDC4E-0DAB-5144-9E80-B5EE81738753}" type="presParOf" srcId="{02B1D5EB-8A16-4A44-B686-F6CAA87FCCEF}" destId="{F414D470-1920-C444-BD8C-B51D9E1D831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BDC83-31F4-C341-9B9C-BF04736D8647}">
      <dsp:nvSpPr>
        <dsp:cNvPr id="0" name=""/>
        <dsp:cNvSpPr/>
      </dsp:nvSpPr>
      <dsp:spPr>
        <a:xfrm>
          <a:off x="4688" y="486167"/>
          <a:ext cx="3719721" cy="2743190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Reduces turnover and improves 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recruitment</a:t>
          </a:r>
        </a:p>
      </dsp:txBody>
      <dsp:txXfrm>
        <a:off x="4688" y="486167"/>
        <a:ext cx="3719721" cy="2743190"/>
      </dsp:txXfrm>
    </dsp:sp>
    <dsp:sp modelId="{D40B8AAC-3887-A040-8DF2-9EA5B320B7C2}">
      <dsp:nvSpPr>
        <dsp:cNvPr id="0" name=""/>
        <dsp:cNvSpPr/>
      </dsp:nvSpPr>
      <dsp:spPr>
        <a:xfrm>
          <a:off x="4096382" y="486167"/>
          <a:ext cx="3719721" cy="2743190"/>
        </a:xfrm>
        <a:prstGeom prst="rect">
          <a:avLst/>
        </a:prstGeom>
        <a:solidFill>
          <a:schemeClr val="accent5">
            <a:shade val="80000"/>
            <a:hueOff val="29317"/>
            <a:satOff val="-320"/>
            <a:lumOff val="36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Ensures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equity 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internally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as well as competitive to market</a:t>
          </a:r>
        </a:p>
      </dsp:txBody>
      <dsp:txXfrm>
        <a:off x="4096382" y="486167"/>
        <a:ext cx="3719721" cy="2743190"/>
      </dsp:txXfrm>
    </dsp:sp>
    <dsp:sp modelId="{F38B2B62-97A3-0E49-BEA7-9F3FD6DF5FE5}">
      <dsp:nvSpPr>
        <dsp:cNvPr id="0" name=""/>
        <dsp:cNvSpPr/>
      </dsp:nvSpPr>
      <dsp:spPr>
        <a:xfrm>
          <a:off x="8188076" y="486167"/>
          <a:ext cx="3719721" cy="2743190"/>
        </a:xfrm>
        <a:prstGeom prst="rect">
          <a:avLst/>
        </a:prstGeom>
        <a:solidFill>
          <a:schemeClr val="accent5">
            <a:shade val="80000"/>
            <a:hueOff val="58635"/>
            <a:satOff val="-639"/>
            <a:lumOff val="7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Motivates and engages employees</a:t>
          </a:r>
        </a:p>
      </dsp:txBody>
      <dsp:txXfrm>
        <a:off x="8188076" y="486167"/>
        <a:ext cx="3719721" cy="2743190"/>
      </dsp:txXfrm>
    </dsp:sp>
    <dsp:sp modelId="{BFE825C3-A9A6-F649-B4B7-2CC07AD3E369}">
      <dsp:nvSpPr>
        <dsp:cNvPr id="0" name=""/>
        <dsp:cNvSpPr/>
      </dsp:nvSpPr>
      <dsp:spPr>
        <a:xfrm>
          <a:off x="12279769" y="486167"/>
          <a:ext cx="3719721" cy="2743190"/>
        </a:xfrm>
        <a:prstGeom prst="rect">
          <a:avLst/>
        </a:prstGeom>
        <a:solidFill>
          <a:schemeClr val="accent5">
            <a:shade val="80000"/>
            <a:hueOff val="87952"/>
            <a:satOff val="-959"/>
            <a:lumOff val="109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Ensures compliance to applicable 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laws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and regulations  specific </a:t>
          </a:r>
          <a:r>
            <a:rPr lang="en-US" sz="3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</a:t>
          </a:r>
          <a:r>
            <a:rPr lang="en-US" sz="3200" kern="1200" dirty="0" err="1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Tribes</a:t>
          </a:r>
          <a:endParaRPr lang="en-US" sz="3200" kern="12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2279769" y="486167"/>
        <a:ext cx="3719721" cy="2743190"/>
      </dsp:txXfrm>
    </dsp:sp>
    <dsp:sp modelId="{205B939B-CB19-5D40-A0C9-6392E2C63566}">
      <dsp:nvSpPr>
        <dsp:cNvPr id="0" name=""/>
        <dsp:cNvSpPr/>
      </dsp:nvSpPr>
      <dsp:spPr>
        <a:xfrm>
          <a:off x="4688" y="3601330"/>
          <a:ext cx="3719721" cy="2743190"/>
        </a:xfrm>
        <a:prstGeom prst="rect">
          <a:avLst/>
        </a:prstGeom>
        <a:solidFill>
          <a:schemeClr val="accent5">
            <a:shade val="80000"/>
            <a:hueOff val="117269"/>
            <a:satOff val="-1279"/>
            <a:lumOff val="14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Ensures solutions and impact is financially feasible</a:t>
          </a:r>
        </a:p>
      </dsp:txBody>
      <dsp:txXfrm>
        <a:off x="4688" y="3601330"/>
        <a:ext cx="3719721" cy="2743190"/>
      </dsp:txXfrm>
    </dsp:sp>
    <dsp:sp modelId="{15D362E5-7A5F-904D-BC1E-9630E98BBD42}">
      <dsp:nvSpPr>
        <dsp:cNvPr id="0" name=""/>
        <dsp:cNvSpPr/>
      </dsp:nvSpPr>
      <dsp:spPr>
        <a:xfrm>
          <a:off x="4096382" y="3601330"/>
          <a:ext cx="3719721" cy="2743190"/>
        </a:xfrm>
        <a:prstGeom prst="rect">
          <a:avLst/>
        </a:prstGeom>
        <a:solidFill>
          <a:schemeClr val="accent5">
            <a:shade val="80000"/>
            <a:hueOff val="146586"/>
            <a:satOff val="-1599"/>
            <a:lumOff val="182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Addresses performance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management</a:t>
          </a:r>
        </a:p>
      </dsp:txBody>
      <dsp:txXfrm>
        <a:off x="4096382" y="3601330"/>
        <a:ext cx="3719721" cy="2743190"/>
      </dsp:txXfrm>
    </dsp:sp>
    <dsp:sp modelId="{9383B433-4834-6842-98ED-9B265323E747}">
      <dsp:nvSpPr>
        <dsp:cNvPr id="0" name=""/>
        <dsp:cNvSpPr/>
      </dsp:nvSpPr>
      <dsp:spPr>
        <a:xfrm>
          <a:off x="8188076" y="3601330"/>
          <a:ext cx="3719721" cy="2743190"/>
        </a:xfrm>
        <a:prstGeom prst="rect">
          <a:avLst/>
        </a:prstGeom>
        <a:solidFill>
          <a:schemeClr val="accent5">
            <a:shade val="80000"/>
            <a:hueOff val="175904"/>
            <a:satOff val="-1918"/>
            <a:lumOff val="219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Creates a strong organizational culture</a:t>
          </a:r>
        </a:p>
      </dsp:txBody>
      <dsp:txXfrm>
        <a:off x="8188076" y="3601330"/>
        <a:ext cx="3719721" cy="2743190"/>
      </dsp:txXfrm>
    </dsp:sp>
    <dsp:sp modelId="{F414D470-1920-C444-BD8C-B51D9E1D8317}">
      <dsp:nvSpPr>
        <dsp:cNvPr id="0" name=""/>
        <dsp:cNvSpPr/>
      </dsp:nvSpPr>
      <dsp:spPr>
        <a:xfrm>
          <a:off x="12279769" y="3601330"/>
          <a:ext cx="3719721" cy="2743190"/>
        </a:xfrm>
        <a:prstGeom prst="rect">
          <a:avLst/>
        </a:prstGeom>
        <a:solidFill>
          <a:schemeClr val="accent5">
            <a:shade val="80000"/>
            <a:hueOff val="205221"/>
            <a:satOff val="-2238"/>
            <a:lumOff val="255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Includes IMPLEMENTATION </a:t>
          </a:r>
          <a:r>
            <a:rPr lang="en-US" sz="3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and training</a:t>
          </a:r>
          <a:endParaRPr lang="en-US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279769" y="3601330"/>
        <a:ext cx="3719721" cy="2743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D1C65-14E9-1A42-865F-7F0BD1CA6C53}" type="datetimeFigureOut">
              <a:rPr lang="en-US" smtClean="0"/>
              <a:t>5/20/2024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EFB6D-C673-2D46-81D0-B5BE53622D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51245-A7A5-4517-A4C5-F741FAE668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30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8EFB6D-C673-2D46-81D0-B5BE53622D7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9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984A150-581C-4608-9034-48767311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476" y="315306"/>
            <a:ext cx="8806100" cy="9648497"/>
          </a:xfrm>
          <a:prstGeom prst="rect">
            <a:avLst/>
          </a:prstGeom>
          <a:solidFill>
            <a:srgbClr val="03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19D4B2-6593-465B-9A8E-03DFC9434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658" y="476249"/>
            <a:ext cx="6751106" cy="3143252"/>
          </a:xfrm>
        </p:spPr>
        <p:txBody>
          <a:bodyPr>
            <a:no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8100" dirty="0"/>
              <a:t>Click to edit master text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09CC8E-0532-4674-9535-1514DA3C14B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40658" y="3881438"/>
            <a:ext cx="6751106" cy="5391150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  <a:cs typeface="Calibri"/>
              </a:rPr>
              <a:t>Click to edit master text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537098-0CB9-40F0-99EE-35DF79067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1713" y="315308"/>
            <a:ext cx="4716177" cy="4797852"/>
          </a:xfrm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B54A389-080E-45CE-8275-215B7C9B58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723145" y="315310"/>
            <a:ext cx="4229244" cy="4828190"/>
          </a:xfrm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5006F58-5D95-4392-9D32-BE333EA549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72576" y="5173841"/>
            <a:ext cx="8779814" cy="4789967"/>
          </a:xfrm>
        </p:spPr>
        <p:txBody>
          <a:bodyPr>
            <a:normAutofit/>
          </a:bodyPr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7790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22.svg"/><Relationship Id="rId12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27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12.jpg"/><Relationship Id="rId10" Type="http://schemas.openxmlformats.org/officeDocument/2006/relationships/image" Target="../media/image14.png"/><Relationship Id="rId4" Type="http://schemas.openxmlformats.org/officeDocument/2006/relationships/image" Target="../media/image11.sv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1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9.jp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F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91073" y="0"/>
            <a:ext cx="9896927" cy="10287000"/>
            <a:chOff x="0" y="0"/>
            <a:chExt cx="1319590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3921" r="13921"/>
            <a:stretch>
              <a:fillRect/>
            </a:stretch>
          </p:blipFill>
          <p:spPr>
            <a:xfrm>
              <a:off x="0" y="0"/>
              <a:ext cx="13195903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16799708" y="105507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 rot="-5400000">
            <a:off x="16007685" y="3237459"/>
            <a:ext cx="2456682" cy="0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>
            <a:off x="152400" y="8863907"/>
            <a:ext cx="5106991" cy="1206527"/>
          </a:xfrm>
          <a:custGeom>
            <a:avLst/>
            <a:gdLst/>
            <a:ahLst/>
            <a:cxnLst/>
            <a:rect l="l" t="t" r="r" b="b"/>
            <a:pathLst>
              <a:path w="5106991" h="1206527">
                <a:moveTo>
                  <a:pt x="0" y="0"/>
                </a:moveTo>
                <a:lnTo>
                  <a:pt x="5106991" y="0"/>
                </a:lnTo>
                <a:lnTo>
                  <a:pt x="5106991" y="1206526"/>
                </a:lnTo>
                <a:lnTo>
                  <a:pt x="0" y="12065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0" y="1333500"/>
            <a:ext cx="8157276" cy="6683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8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</a:p>
          <a:p>
            <a:pPr algn="ctr">
              <a:lnSpc>
                <a:spcPts val="8250"/>
              </a:lnSpc>
            </a:pPr>
            <a:r>
              <a:rPr lang="en-US" sz="8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</a:t>
            </a:r>
          </a:p>
          <a:p>
            <a:pPr algn="ctr">
              <a:lnSpc>
                <a:spcPts val="8250"/>
              </a:lnSpc>
            </a:pPr>
            <a:r>
              <a:rPr lang="en-US" sz="8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</a:p>
          <a:p>
            <a:pPr algn="ctr">
              <a:lnSpc>
                <a:spcPts val="9735"/>
              </a:lnSpc>
            </a:pPr>
            <a:r>
              <a:rPr lang="en-US" sz="8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pPr algn="ctr">
              <a:lnSpc>
                <a:spcPts val="9735"/>
              </a:lnSpc>
            </a:pPr>
            <a:r>
              <a:rPr lang="en-US" sz="8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Summit</a:t>
            </a:r>
          </a:p>
          <a:p>
            <a:pPr algn="ctr">
              <a:lnSpc>
                <a:spcPts val="7650"/>
              </a:lnSpc>
              <a:spcBef>
                <a:spcPct val="0"/>
              </a:spcBef>
            </a:pPr>
            <a:endParaRPr lang="en-US" sz="8250" dirty="0">
              <a:solidFill>
                <a:srgbClr val="FFFFFF"/>
              </a:solidFill>
              <a:latin typeface="Montserrat Bold"/>
            </a:endParaRP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F2BD872-CC48-A20E-F608-50928C890197}"/>
              </a:ext>
            </a:extLst>
          </p:cNvPr>
          <p:cNvSpPr/>
          <p:nvPr/>
        </p:nvSpPr>
        <p:spPr>
          <a:xfrm>
            <a:off x="5801779" y="7939655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0" y="0"/>
            <a:ext cx="18127354" cy="1093403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rot="-5400000">
            <a:off x="16851557" y="198478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 flipV="1">
            <a:off x="17287875" y="2686818"/>
            <a:ext cx="0" cy="2456682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0" y="-133350"/>
            <a:ext cx="18127354" cy="122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r>
              <a:rPr lang="en-US" sz="8000" dirty="0">
                <a:solidFill>
                  <a:srgbClr val="FEFE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Topic</a:t>
            </a:r>
            <a:endParaRPr lang="en-US" sz="7200" dirty="0">
              <a:solidFill>
                <a:srgbClr val="FEFEFD"/>
              </a:solidFill>
              <a:latin typeface="Canva Sans"/>
            </a:endParaRPr>
          </a:p>
        </p:txBody>
      </p:sp>
      <p:pic>
        <p:nvPicPr>
          <p:cNvPr id="8" name="Picture 7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1D655AE0-363D-7A5A-E6BD-633E999482A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56" y="5194922"/>
            <a:ext cx="8390839" cy="4401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B9298D-73F3-E3B9-6A6E-2C5715A27B19}"/>
              </a:ext>
            </a:extLst>
          </p:cNvPr>
          <p:cNvSpPr txBox="1"/>
          <p:nvPr/>
        </p:nvSpPr>
        <p:spPr>
          <a:xfrm>
            <a:off x="942241" y="1668261"/>
            <a:ext cx="1567058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Impending FLSA increase to the standard salary level for Exempt employees…</a:t>
            </a:r>
            <a:r>
              <a:rPr lang="en-US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impact to your Tribe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oogle Shape;20;p2">
            <a:extLst>
              <a:ext uri="{FF2B5EF4-FFF2-40B4-BE49-F238E27FC236}">
                <a16:creationId xmlns:a16="http://schemas.microsoft.com/office/drawing/2014/main" id="{7F3EFE4A-EE12-FEC5-7BC3-6DFC1D763CC7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l="3179" r="3179"/>
          <a:stretch/>
        </p:blipFill>
        <p:spPr>
          <a:xfrm>
            <a:off x="252102" y="8639115"/>
            <a:ext cx="2355496" cy="14688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3C9B52E5-DEA9-B5CC-4BF1-B4409C2186B4}"/>
              </a:ext>
            </a:extLst>
          </p:cNvPr>
          <p:cNvSpPr/>
          <p:nvPr/>
        </p:nvSpPr>
        <p:spPr>
          <a:xfrm>
            <a:off x="15931353" y="811331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E693E0D-D413-54CD-1BAA-517B72EE9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56" y="4838700"/>
            <a:ext cx="8390839" cy="4719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2868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-5400000">
            <a:off x="16905215" y="1385687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AutoShape 4"/>
          <p:cNvSpPr/>
          <p:nvPr/>
        </p:nvSpPr>
        <p:spPr>
          <a:xfrm rot="-5376337">
            <a:off x="16289363" y="3377588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>
            <a:off x="7684397" y="-146452"/>
            <a:ext cx="2145217" cy="6805228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1318856" y="1099252"/>
            <a:ext cx="6191613" cy="2418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58"/>
              </a:lnSpc>
              <a:spcBef>
                <a:spcPct val="0"/>
              </a:spcBef>
            </a:pPr>
            <a:r>
              <a:rPr lang="en-US" sz="9358" dirty="0">
                <a:solidFill>
                  <a:srgbClr val="19598D"/>
                </a:solidFill>
                <a:latin typeface="Montserrat Ultra-Bold"/>
              </a:rPr>
              <a:t>Get in Touch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576931" y="501056"/>
            <a:ext cx="6306008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000000"/>
                </a:solidFill>
                <a:latin typeface="Montserrat"/>
              </a:rPr>
              <a:t>Contact us to get more info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700665" y="1668539"/>
            <a:ext cx="478506" cy="336749"/>
          </a:xfrm>
          <a:custGeom>
            <a:avLst/>
            <a:gdLst/>
            <a:ahLst/>
            <a:cxnLst/>
            <a:rect l="l" t="t" r="r" b="b"/>
            <a:pathLst>
              <a:path w="478506" h="336749">
                <a:moveTo>
                  <a:pt x="0" y="0"/>
                </a:moveTo>
                <a:lnTo>
                  <a:pt x="478506" y="0"/>
                </a:lnTo>
                <a:lnTo>
                  <a:pt x="478506" y="336749"/>
                </a:lnTo>
                <a:lnTo>
                  <a:pt x="0" y="336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>
            <a:off x="10701781" y="4140771"/>
            <a:ext cx="549347" cy="549349"/>
          </a:xfrm>
          <a:custGeom>
            <a:avLst/>
            <a:gdLst/>
            <a:ahLst/>
            <a:cxnLst/>
            <a:rect l="l" t="t" r="r" b="b"/>
            <a:pathLst>
              <a:path w="549347" h="549349">
                <a:moveTo>
                  <a:pt x="0" y="0"/>
                </a:moveTo>
                <a:lnTo>
                  <a:pt x="549347" y="0"/>
                </a:lnTo>
                <a:lnTo>
                  <a:pt x="549347" y="549348"/>
                </a:lnTo>
                <a:lnTo>
                  <a:pt x="0" y="5493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TextBox 12"/>
          <p:cNvSpPr txBox="1"/>
          <p:nvPr/>
        </p:nvSpPr>
        <p:spPr>
          <a:xfrm>
            <a:off x="11543569" y="1605601"/>
            <a:ext cx="5799562" cy="41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Montserrat"/>
              </a:rPr>
              <a:t>afinley@bluestonestrategy.com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746245" y="3410603"/>
            <a:ext cx="460420" cy="460420"/>
          </a:xfrm>
          <a:custGeom>
            <a:avLst/>
            <a:gdLst/>
            <a:ahLst/>
            <a:cxnLst/>
            <a:rect l="l" t="t" r="r" b="b"/>
            <a:pathLst>
              <a:path w="460420" h="460420">
                <a:moveTo>
                  <a:pt x="0" y="0"/>
                </a:moveTo>
                <a:lnTo>
                  <a:pt x="460420" y="0"/>
                </a:lnTo>
                <a:lnTo>
                  <a:pt x="460420" y="460420"/>
                </a:lnTo>
                <a:lnTo>
                  <a:pt x="0" y="460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800" b="-80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TextBox 14"/>
          <p:cNvSpPr txBox="1"/>
          <p:nvPr/>
        </p:nvSpPr>
        <p:spPr>
          <a:xfrm>
            <a:off x="11576931" y="3488409"/>
            <a:ext cx="4991047" cy="41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Montserrat"/>
              </a:rPr>
              <a:t>505-459-2597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721187" y="2423946"/>
            <a:ext cx="437462" cy="624946"/>
          </a:xfrm>
          <a:custGeom>
            <a:avLst/>
            <a:gdLst/>
            <a:ahLst/>
            <a:cxnLst/>
            <a:rect l="l" t="t" r="r" b="b"/>
            <a:pathLst>
              <a:path w="437462" h="624946">
                <a:moveTo>
                  <a:pt x="0" y="0"/>
                </a:moveTo>
                <a:lnTo>
                  <a:pt x="437462" y="0"/>
                </a:lnTo>
                <a:lnTo>
                  <a:pt x="437462" y="624946"/>
                </a:lnTo>
                <a:lnTo>
                  <a:pt x="0" y="62494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6" name="TextBox 16"/>
          <p:cNvSpPr txBox="1"/>
          <p:nvPr/>
        </p:nvSpPr>
        <p:spPr>
          <a:xfrm>
            <a:off x="11563900" y="2450064"/>
            <a:ext cx="5722459" cy="769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2499" dirty="0">
                <a:solidFill>
                  <a:srgbClr val="000000"/>
                </a:solidFill>
                <a:latin typeface="Montserrat"/>
              </a:rPr>
              <a:t>25431 Cabot Road, Ste 200E, Laguna Hills, CA 92653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566853" y="4209094"/>
            <a:ext cx="5729948" cy="41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000000"/>
                </a:solidFill>
                <a:latin typeface="Montserrat"/>
              </a:rPr>
              <a:t>www.bluestonestrategy.com</a:t>
            </a:r>
          </a:p>
        </p:txBody>
      </p:sp>
      <p:pic>
        <p:nvPicPr>
          <p:cNvPr id="20" name="Picture 19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EE01C2F7-69EA-081B-C756-B37ED8D0FF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7082"/>
            <a:ext cx="8329775" cy="6247332"/>
          </a:xfrm>
          <a:prstGeom prst="rect">
            <a:avLst/>
          </a:prstGeom>
        </p:spPr>
      </p:pic>
      <p:pic>
        <p:nvPicPr>
          <p:cNvPr id="6" name="Google Shape;20;p2">
            <a:extLst>
              <a:ext uri="{FF2B5EF4-FFF2-40B4-BE49-F238E27FC236}">
                <a16:creationId xmlns:a16="http://schemas.microsoft.com/office/drawing/2014/main" id="{6E113F56-D990-F12B-DAAF-7E2682FDE4E1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3">
            <a:alphaModFix/>
          </a:blip>
          <a:srcRect l="3179" r="3179"/>
          <a:stretch/>
        </p:blipFill>
        <p:spPr>
          <a:xfrm>
            <a:off x="8517554" y="8444190"/>
            <a:ext cx="2709818" cy="15168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D051930C-8ADB-7E9C-E6F5-D75AC733B956}"/>
              </a:ext>
            </a:extLst>
          </p:cNvPr>
          <p:cNvSpPr/>
          <p:nvPr/>
        </p:nvSpPr>
        <p:spPr>
          <a:xfrm>
            <a:off x="16341153" y="8393391"/>
            <a:ext cx="1761169" cy="1648892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1B8F10-3AC1-7071-2E43-F16264F6ED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96027" y="5499768"/>
            <a:ext cx="3505028" cy="45425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D3BD8A9C-08D5-D558-0B84-5C2BF4C0A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16D8A-2E12-4C9A-8001-077CF283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Stone Strategy Partners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69D5268B-B9FF-4EF5-90FE-EC2BBE06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563" y="3313402"/>
            <a:ext cx="7694343" cy="649735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Clr>
                <a:srgbClr val="00B0F0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National, Native-Owned Advisory Firm</a:t>
            </a:r>
          </a:p>
          <a:p>
            <a:pPr lvl="1">
              <a:spcBef>
                <a:spcPts val="0"/>
              </a:spcBef>
              <a:buClr>
                <a:srgbClr val="00B0F0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17th Year of Operations, 200+ Tribal Nations, 500+ Projects</a:t>
            </a:r>
          </a:p>
          <a:p>
            <a:pPr lvl="1">
              <a:spcBef>
                <a:spcPts val="0"/>
              </a:spcBef>
              <a:buClr>
                <a:srgbClr val="00B0F0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Team of Leadership, Directors, Specialists, and Project Managers</a:t>
            </a:r>
          </a:p>
          <a:p>
            <a:pPr lvl="1">
              <a:spcBef>
                <a:spcPts val="0"/>
              </a:spcBef>
              <a:buClr>
                <a:srgbClr val="00B0F0"/>
              </a:buClr>
              <a:buSzPts val="2000"/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Tribal Advisor Support and Use of Subject Matter Experts</a:t>
            </a:r>
          </a:p>
          <a:p>
            <a:pPr>
              <a:spcBef>
                <a:spcPts val="0"/>
              </a:spcBef>
              <a:buClr>
                <a:schemeClr val="bg1"/>
              </a:buClr>
              <a:buSzPts val="2100"/>
              <a:buFont typeface="Courier New" panose="02070309020205020404" pitchFamily="49" charset="0"/>
              <a:buChar char="o"/>
            </a:pP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00B0F0"/>
              </a:buClr>
              <a:buSzPts val="2100"/>
              <a:buFont typeface="Courier New" panose="02070309020205020404" pitchFamily="49" charset="0"/>
              <a:buChar char="o"/>
            </a:pP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Mission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Blue Stone Strategy Partners exists to provide Tribal economic development and governance advisory services by promoting fiscal and economic independence, protecting Tribal sovereignty and sustainability.</a:t>
            </a:r>
          </a:p>
          <a:p>
            <a:pPr>
              <a:spcBef>
                <a:spcPts val="0"/>
              </a:spcBef>
              <a:buClr>
                <a:schemeClr val="bg1"/>
              </a:buClr>
              <a:buSzPts val="2100"/>
              <a:buFont typeface="Courier New" panose="02070309020205020404" pitchFamily="49" charset="0"/>
              <a:buChar char="o"/>
            </a:pPr>
            <a:endParaRPr lang="en-US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r>
              <a:rPr lang="en-US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be the Advisor of Choice for Indian Country economic development support and Tribal organizational planning; providing a “Clear Vision” with a culturally sensitive approach. </a:t>
            </a:r>
          </a:p>
        </p:txBody>
      </p:sp>
      <p:pic>
        <p:nvPicPr>
          <p:cNvPr id="8" name="Google Shape;20;p2">
            <a:extLst>
              <a:ext uri="{FF2B5EF4-FFF2-40B4-BE49-F238E27FC236}">
                <a16:creationId xmlns:a16="http://schemas.microsoft.com/office/drawing/2014/main" id="{A728D74D-3BCD-D04A-A73E-B4A71C7219A5}"/>
              </a:ext>
            </a:extLst>
          </p:cNvPr>
          <p:cNvPicPr preferRelativeResize="0">
            <a:picLocks noGrp="1"/>
          </p:cNvPicPr>
          <p:nvPr>
            <p:ph type="pic" sz="quarter" idx="15"/>
          </p:nvPr>
        </p:nvPicPr>
        <p:blipFill rotWithShape="1">
          <a:blip r:embed="rId4">
            <a:alphaModFix/>
          </a:blip>
          <a:srcRect l="3179" r="3179"/>
          <a:stretch/>
        </p:blipFill>
        <p:spPr>
          <a:xfrm>
            <a:off x="10347592" y="6276602"/>
            <a:ext cx="6751106" cy="380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Building Stronger Tribal Economies Part IV: Resiliency in the 21st Century">
            <a:extLst>
              <a:ext uri="{FF2B5EF4-FFF2-40B4-BE49-F238E27FC236}">
                <a16:creationId xmlns:a16="http://schemas.microsoft.com/office/drawing/2014/main" id="{21AB474D-9FCB-2844-92F5-F79FF75A1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065" y="1"/>
            <a:ext cx="9214776" cy="61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1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2864" y="5143500"/>
            <a:ext cx="18527557" cy="6145838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25" name="Picture 24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E03C4DBF-EE85-835D-CFBB-E7CF0E3CF6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4" y="-21416"/>
            <a:ext cx="18288000" cy="9593646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201642" y="4783745"/>
            <a:ext cx="3884717" cy="220613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AutoShape 4"/>
          <p:cNvSpPr/>
          <p:nvPr/>
        </p:nvSpPr>
        <p:spPr>
          <a:xfrm>
            <a:off x="12738679" y="4783745"/>
            <a:ext cx="3884717" cy="220613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AutoShape 9"/>
          <p:cNvSpPr/>
          <p:nvPr/>
        </p:nvSpPr>
        <p:spPr>
          <a:xfrm>
            <a:off x="1664605" y="4783745"/>
            <a:ext cx="3884717" cy="220613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AutoShape 12"/>
          <p:cNvSpPr/>
          <p:nvPr/>
        </p:nvSpPr>
        <p:spPr>
          <a:xfrm>
            <a:off x="-119779" y="921621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Freeform 13"/>
          <p:cNvSpPr/>
          <p:nvPr/>
        </p:nvSpPr>
        <p:spPr>
          <a:xfrm rot="-5400000">
            <a:off x="162593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4" name="Freeform 14"/>
          <p:cNvSpPr/>
          <p:nvPr/>
        </p:nvSpPr>
        <p:spPr>
          <a:xfrm rot="-5400000">
            <a:off x="17281345" y="1249973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5" name="AutoShape 15"/>
          <p:cNvSpPr/>
          <p:nvPr/>
        </p:nvSpPr>
        <p:spPr>
          <a:xfrm rot="-5376337">
            <a:off x="-453259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" name="AutoShape 16"/>
          <p:cNvSpPr/>
          <p:nvPr/>
        </p:nvSpPr>
        <p:spPr>
          <a:xfrm rot="-5376337">
            <a:off x="16665493" y="3241875"/>
            <a:ext cx="2075766" cy="0"/>
          </a:xfrm>
          <a:prstGeom prst="line">
            <a:avLst/>
          </a:prstGeom>
          <a:ln w="28575" cap="rnd">
            <a:solidFill>
              <a:srgbClr val="D9D9D9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7" name="TextBox 17"/>
          <p:cNvSpPr txBox="1"/>
          <p:nvPr/>
        </p:nvSpPr>
        <p:spPr>
          <a:xfrm>
            <a:off x="990600" y="7298900"/>
            <a:ext cx="5299573" cy="365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Alicia Finley,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SPHR, SHRM-SCP, THRP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9461" y="7904274"/>
            <a:ext cx="4818614" cy="33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 Services Director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734693" y="7313719"/>
            <a:ext cx="4818614" cy="36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Elena Chavez,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THRP, QKA, RPA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734693" y="7904274"/>
            <a:ext cx="4818614" cy="33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Specialist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269872" y="7313719"/>
            <a:ext cx="4818614" cy="36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Dustin Haverkamp,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SPHR, THRP  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269872" y="7904274"/>
            <a:ext cx="4818614" cy="33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0"/>
              </a:lnSpc>
              <a:spcBef>
                <a:spcPct val="0"/>
              </a:spcBef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 Operations Specialist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79529" y="618248"/>
            <a:ext cx="8704179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  <a:spcBef>
                <a:spcPct val="0"/>
              </a:spcBef>
            </a:pPr>
            <a:r>
              <a:rPr lang="en-US" sz="8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 Our Team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46BB34E-89ED-3B22-F09D-B66C25062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94" y="3320134"/>
            <a:ext cx="2894338" cy="3421297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204025E-9BB9-B7A8-EA87-EDF3241E60CD}"/>
              </a:ext>
            </a:extLst>
          </p:cNvPr>
          <p:cNvSpPr/>
          <p:nvPr/>
        </p:nvSpPr>
        <p:spPr>
          <a:xfrm>
            <a:off x="418799" y="8703865"/>
            <a:ext cx="3370633" cy="19265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BEF6EB0-BA4A-A6E2-4EFB-7986356A1740}"/>
              </a:ext>
            </a:extLst>
          </p:cNvPr>
          <p:cNvSpPr/>
          <p:nvPr/>
        </p:nvSpPr>
        <p:spPr>
          <a:xfrm>
            <a:off x="15939468" y="8942973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Google Shape;20;p2">
            <a:extLst>
              <a:ext uri="{FF2B5EF4-FFF2-40B4-BE49-F238E27FC236}">
                <a16:creationId xmlns:a16="http://schemas.microsoft.com/office/drawing/2014/main" id="{958B66A6-73BC-4B27-0FEC-2FA80DA5BD0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>
            <a:alphaModFix/>
          </a:blip>
          <a:srcRect l="3179" r="3179"/>
          <a:stretch/>
        </p:blipFill>
        <p:spPr>
          <a:xfrm>
            <a:off x="591768" y="8896830"/>
            <a:ext cx="3065832" cy="1554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7BFE184-4134-6383-7B60-377EADB627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951" y="3348031"/>
            <a:ext cx="3427884" cy="3427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B89367D-984B-C0AB-8D55-2588F84EB4A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07"/>
          <a:stretch/>
        </p:blipFill>
        <p:spPr bwMode="auto">
          <a:xfrm>
            <a:off x="7553472" y="3312363"/>
            <a:ext cx="3181056" cy="34353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411A00C0-AEC5-7A2A-B791-9A9463B9954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00758"/>
            <a:ext cx="18286850" cy="918624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0" y="0"/>
            <a:ext cx="18288000" cy="1093403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 rot="-5400000">
            <a:off x="16859222" y="1977121"/>
            <a:ext cx="844062" cy="226343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5"/>
          <p:cNvSpPr/>
          <p:nvPr/>
        </p:nvSpPr>
        <p:spPr>
          <a:xfrm flipV="1">
            <a:off x="17287875" y="2686818"/>
            <a:ext cx="0" cy="2456682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0" y="-133350"/>
            <a:ext cx="18288000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 dirty="0">
                <a:solidFill>
                  <a:srgbClr val="FEFE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Trends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3000" y="1104900"/>
            <a:ext cx="15257182" cy="11698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Five Trends We’re Seeing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E962D1-F363-0A2F-6C68-3A5F125CB5A0}"/>
              </a:ext>
            </a:extLst>
          </p:cNvPr>
          <p:cNvSpPr txBox="1"/>
          <p:nvPr/>
        </p:nvSpPr>
        <p:spPr>
          <a:xfrm>
            <a:off x="1716700" y="2161699"/>
            <a:ext cx="153924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558800" indent="-558800"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 is as important as recruitment</a:t>
            </a:r>
          </a:p>
          <a:p>
            <a:pPr marL="558800" indent="-558800"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upward mobility/succession planning</a:t>
            </a:r>
          </a:p>
          <a:p>
            <a:pPr marL="558800" indent="-558800"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Unable to implement compensation recommendations</a:t>
            </a:r>
          </a:p>
          <a:p>
            <a:pPr marL="558800" indent="-558800"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positions are included in Tribal Government compensation structure</a:t>
            </a:r>
          </a:p>
          <a:p>
            <a:pPr marL="558800" indent="-558800">
              <a:buFont typeface="+mj-lt"/>
              <a:buAutoNum type="arabicPeriod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and benefits are not competitive</a:t>
            </a: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A54A4718-AA7E-D250-0CC7-9A2FA4E4E7E5}"/>
              </a:ext>
            </a:extLst>
          </p:cNvPr>
          <p:cNvSpPr/>
          <p:nvPr/>
        </p:nvSpPr>
        <p:spPr>
          <a:xfrm>
            <a:off x="0" y="9193594"/>
            <a:ext cx="18669000" cy="1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2" name="Google Shape;20;p2">
            <a:extLst>
              <a:ext uri="{FF2B5EF4-FFF2-40B4-BE49-F238E27FC236}">
                <a16:creationId xmlns:a16="http://schemas.microsoft.com/office/drawing/2014/main" id="{44F4119E-82B0-4DE9-63A4-0747E586DA13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 l="3179" r="3179"/>
          <a:stretch/>
        </p:blipFill>
        <p:spPr>
          <a:xfrm>
            <a:off x="252102" y="8639115"/>
            <a:ext cx="2355496" cy="14688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6"/>
          <p:cNvSpPr/>
          <p:nvPr/>
        </p:nvSpPr>
        <p:spPr>
          <a:xfrm>
            <a:off x="15931353" y="811331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C4301B-B269-FDFD-B6E2-A8DAF2ECA2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0838" y="7212234"/>
            <a:ext cx="6345175" cy="2853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-23327" y="-106206"/>
            <a:ext cx="18127354" cy="1093403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rot="-5400000">
            <a:off x="16851557" y="198478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 flipV="1">
            <a:off x="17287875" y="2686818"/>
            <a:ext cx="0" cy="2456682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0" y="-133350"/>
            <a:ext cx="18127354" cy="122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 dirty="0">
                <a:solidFill>
                  <a:srgbClr val="FEFE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Your Employees</a:t>
            </a:r>
            <a:endParaRPr lang="en-US" sz="7200" dirty="0">
              <a:solidFill>
                <a:srgbClr val="FEFEF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34B383-7705-CF3C-5E01-CEE86F322651}"/>
              </a:ext>
            </a:extLst>
          </p:cNvPr>
          <p:cNvSpPr txBox="1"/>
          <p:nvPr/>
        </p:nvSpPr>
        <p:spPr>
          <a:xfrm>
            <a:off x="1492277" y="1485900"/>
            <a:ext cx="154241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E T E N T I O 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Aims to keep your existing, qualified employees engaged, satisfied and committed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Reduces turnover costs and loss of institutional knowledge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Addresses employee burnout, conflict, opportunities for advancement, and change management</a:t>
            </a: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56673263-5AC1-B8E5-93BC-550E6CA521B5}"/>
              </a:ext>
            </a:extLst>
          </p:cNvPr>
          <p:cNvSpPr/>
          <p:nvPr/>
        </p:nvSpPr>
        <p:spPr>
          <a:xfrm>
            <a:off x="0" y="9193594"/>
            <a:ext cx="18669000" cy="1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F219FD-94CD-638B-BFFB-37B549210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274" y="6231774"/>
            <a:ext cx="6109452" cy="3554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4D9DC995-3DC5-09A8-4953-FDB817A466D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547"/>
            <a:ext cx="18288000" cy="9193596"/>
          </a:xfrm>
          <a:prstGeom prst="rect">
            <a:avLst/>
          </a:prstGeom>
        </p:spPr>
      </p:pic>
      <p:pic>
        <p:nvPicPr>
          <p:cNvPr id="9" name="Google Shape;20;p2">
            <a:extLst>
              <a:ext uri="{FF2B5EF4-FFF2-40B4-BE49-F238E27FC236}">
                <a16:creationId xmlns:a16="http://schemas.microsoft.com/office/drawing/2014/main" id="{B18FC3A3-80DB-9A22-7438-8946443AF34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 l="3179" r="3179"/>
          <a:stretch/>
        </p:blipFill>
        <p:spPr>
          <a:xfrm>
            <a:off x="314529" y="8639115"/>
            <a:ext cx="2355496" cy="146889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Freeform 6">
            <a:extLst>
              <a:ext uri="{FF2B5EF4-FFF2-40B4-BE49-F238E27FC236}">
                <a16:creationId xmlns:a16="http://schemas.microsoft.com/office/drawing/2014/main" id="{B59EC5ED-7BF6-1748-D276-5551202E7FE3}"/>
              </a:ext>
            </a:extLst>
          </p:cNvPr>
          <p:cNvSpPr/>
          <p:nvPr/>
        </p:nvSpPr>
        <p:spPr>
          <a:xfrm>
            <a:off x="15931353" y="811331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9193594"/>
            <a:ext cx="18669000" cy="1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0" y="0"/>
            <a:ext cx="18127354" cy="1093403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rot="-5400000">
            <a:off x="16851557" y="198478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 flipV="1">
            <a:off x="17287875" y="2686818"/>
            <a:ext cx="0" cy="2456682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0" y="-133350"/>
            <a:ext cx="18127354" cy="122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 dirty="0">
                <a:solidFill>
                  <a:srgbClr val="FEFE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Upward Mobility</a:t>
            </a:r>
            <a:endParaRPr lang="en-US" sz="7200" dirty="0">
              <a:solidFill>
                <a:srgbClr val="FEFEFD"/>
              </a:solidFill>
              <a:latin typeface="Canva Sans"/>
            </a:endParaRPr>
          </a:p>
        </p:txBody>
      </p:sp>
      <p:pic>
        <p:nvPicPr>
          <p:cNvPr id="8" name="Picture 7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2C7DCA5C-F339-881F-F9D2-00C2D287907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3354"/>
            <a:ext cx="18288000" cy="95936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B4E8450-1D98-B2AF-A487-F786BE18FB75}"/>
              </a:ext>
            </a:extLst>
          </p:cNvPr>
          <p:cNvSpPr txBox="1"/>
          <p:nvPr/>
        </p:nvSpPr>
        <p:spPr>
          <a:xfrm>
            <a:off x="942241" y="1668261"/>
            <a:ext cx="15964630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long-term employees came back after COVID due to loyalty</a:t>
            </a:r>
          </a:p>
          <a:p>
            <a:pPr marL="1600200" lvl="2" indent="-685800">
              <a:buFont typeface="Wingdings" pitchFamily="2" charset="2"/>
              <a:buChar char="Ø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really performing their job duties at a high level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turnover in mid-level and director-level management positions</a:t>
            </a:r>
          </a:p>
          <a:p>
            <a:pPr marL="1600200" lvl="2" indent="-685800">
              <a:buFont typeface="Wingdings" pitchFamily="2" charset="2"/>
              <a:buChar char="Ø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institutional knowledge</a:t>
            </a:r>
          </a:p>
          <a:p>
            <a:pPr marL="1600200" lvl="2" indent="-685800">
              <a:buFont typeface="Wingdings" pitchFamily="2" charset="2"/>
              <a:buChar char="Ø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Costly to replace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ARPA and available grants = growth</a:t>
            </a:r>
          </a:p>
          <a:p>
            <a:pPr marL="1600200" lvl="2" indent="-685800">
              <a:buFont typeface="Wingdings" pitchFamily="2" charset="2"/>
              <a:buChar char="Ø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the skillsets to support this?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Succession planning is a large part of this equation</a:t>
            </a:r>
          </a:p>
        </p:txBody>
      </p:sp>
      <p:pic>
        <p:nvPicPr>
          <p:cNvPr id="9" name="Google Shape;20;p2">
            <a:extLst>
              <a:ext uri="{FF2B5EF4-FFF2-40B4-BE49-F238E27FC236}">
                <a16:creationId xmlns:a16="http://schemas.microsoft.com/office/drawing/2014/main" id="{05E8118B-386E-FAF2-6576-6401C27AE1B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l="3179" r="3179"/>
          <a:stretch/>
        </p:blipFill>
        <p:spPr>
          <a:xfrm>
            <a:off x="252102" y="8639115"/>
            <a:ext cx="2355496" cy="14688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361AB6F9-46CE-0BD6-8F1E-2318DA9C43FA}"/>
              </a:ext>
            </a:extLst>
          </p:cNvPr>
          <p:cNvSpPr/>
          <p:nvPr/>
        </p:nvSpPr>
        <p:spPr>
          <a:xfrm>
            <a:off x="15931353" y="811331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0" y="0"/>
            <a:ext cx="18127354" cy="1093403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rot="-5400000">
            <a:off x="16851557" y="198478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 flipV="1">
            <a:off x="17287875" y="2686818"/>
            <a:ext cx="0" cy="2456682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0" y="-133350"/>
            <a:ext cx="18127354" cy="122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 dirty="0">
                <a:solidFill>
                  <a:srgbClr val="FEFE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 Compensation Study</a:t>
            </a:r>
            <a:endParaRPr lang="en-US" sz="7200" dirty="0">
              <a:solidFill>
                <a:srgbClr val="FEFEFD"/>
              </a:solidFill>
              <a:latin typeface="Canva Sans"/>
            </a:endParaRPr>
          </a:p>
        </p:txBody>
      </p:sp>
      <p:pic>
        <p:nvPicPr>
          <p:cNvPr id="9" name="Picture 8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D6A5B89B-DF41-73AC-B8F1-07D96FE2C0F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" y="706054"/>
            <a:ext cx="18288000" cy="9593646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7F97184-06E7-E77A-2CC5-D86946E252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6829162"/>
              </p:ext>
            </p:extLst>
          </p:nvPr>
        </p:nvGraphicFramePr>
        <p:xfrm>
          <a:off x="1000124" y="1668261"/>
          <a:ext cx="16004180" cy="6830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Google Shape;20;p2">
            <a:extLst>
              <a:ext uri="{FF2B5EF4-FFF2-40B4-BE49-F238E27FC236}">
                <a16:creationId xmlns:a16="http://schemas.microsoft.com/office/drawing/2014/main" id="{7574B481-A9A1-7F3E-CA18-83D3CBC12DCD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0">
            <a:alphaModFix/>
          </a:blip>
          <a:srcRect l="3179" r="3179"/>
          <a:stretch/>
        </p:blipFill>
        <p:spPr>
          <a:xfrm>
            <a:off x="252102" y="8639115"/>
            <a:ext cx="2355496" cy="14688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CF2D05BE-732F-83B9-A378-D5AB16DABD65}"/>
              </a:ext>
            </a:extLst>
          </p:cNvPr>
          <p:cNvSpPr/>
          <p:nvPr/>
        </p:nvSpPr>
        <p:spPr>
          <a:xfrm>
            <a:off x="15931353" y="811331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0" y="0"/>
            <a:ext cx="18127354" cy="1093403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Freeform 4"/>
          <p:cNvSpPr/>
          <p:nvPr/>
        </p:nvSpPr>
        <p:spPr>
          <a:xfrm rot="-5400000">
            <a:off x="16851557" y="198478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 flipV="1">
            <a:off x="17287875" y="2686818"/>
            <a:ext cx="0" cy="2456682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0" y="-133350"/>
            <a:ext cx="18127354" cy="122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 dirty="0">
                <a:solidFill>
                  <a:srgbClr val="FEFE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Healthcare &amp; HR</a:t>
            </a:r>
            <a:endParaRPr lang="en-US" sz="7200" dirty="0">
              <a:solidFill>
                <a:srgbClr val="FEFEFD"/>
              </a:solidFill>
              <a:latin typeface="Canva Sans"/>
            </a:endParaRPr>
          </a:p>
        </p:txBody>
      </p:sp>
      <p:pic>
        <p:nvPicPr>
          <p:cNvPr id="8" name="Picture 7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9ED3A7CC-4811-281F-EAC7-BBF88597FC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76" y="693354"/>
            <a:ext cx="18288000" cy="95936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16D3CD-CEDB-B55D-2540-10F0CCB296D6}"/>
              </a:ext>
            </a:extLst>
          </p:cNvPr>
          <p:cNvSpPr txBox="1"/>
          <p:nvPr/>
        </p:nvSpPr>
        <p:spPr>
          <a:xfrm>
            <a:off x="942241" y="1668261"/>
            <a:ext cx="1567058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most Tribal Governments, healthcare positions are included in their structure</a:t>
            </a:r>
          </a:p>
          <a:p>
            <a:pPr marL="1600200" lvl="2" indent="-685800">
              <a:buFont typeface="Wingdings" pitchFamily="2" charset="2"/>
              <a:buChar char="Ø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not a best practice, as healthcare positions are highly technical and not necessarily comparable to government positions</a:t>
            </a:r>
          </a:p>
          <a:p>
            <a:pPr marL="1600200" lvl="2" indent="-685800">
              <a:buFont typeface="Wingdings" pitchFamily="2" charset="2"/>
              <a:buChar char="Ø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can also be a revenue generator, which is different from the government, which relies on grants and funding from enterprises (such as a Casino/Resort)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lot of crossover between Healthcare and HR</a:t>
            </a:r>
          </a:p>
        </p:txBody>
      </p:sp>
      <p:pic>
        <p:nvPicPr>
          <p:cNvPr id="9" name="Google Shape;20;p2">
            <a:extLst>
              <a:ext uri="{FF2B5EF4-FFF2-40B4-BE49-F238E27FC236}">
                <a16:creationId xmlns:a16="http://schemas.microsoft.com/office/drawing/2014/main" id="{E4882391-08E1-2907-CA13-C813825C251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l="3179" r="3179"/>
          <a:stretch/>
        </p:blipFill>
        <p:spPr>
          <a:xfrm>
            <a:off x="252102" y="8639115"/>
            <a:ext cx="2355496" cy="146889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462FA4F1-5C5C-8735-7C15-18FB3B6D0DB2}"/>
              </a:ext>
            </a:extLst>
          </p:cNvPr>
          <p:cNvSpPr/>
          <p:nvPr/>
        </p:nvSpPr>
        <p:spPr>
          <a:xfrm>
            <a:off x="15931353" y="811331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82420" y="9096375"/>
            <a:ext cx="188528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AutoShape 3"/>
          <p:cNvSpPr/>
          <p:nvPr/>
        </p:nvSpPr>
        <p:spPr>
          <a:xfrm>
            <a:off x="0" y="0"/>
            <a:ext cx="18127354" cy="1093403"/>
          </a:xfrm>
          <a:prstGeom prst="rect">
            <a:avLst/>
          </a:prstGeom>
          <a:solidFill>
            <a:srgbClr val="19598D"/>
          </a:solidFill>
        </p:spPr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4" name="Freeform 4"/>
          <p:cNvSpPr/>
          <p:nvPr/>
        </p:nvSpPr>
        <p:spPr>
          <a:xfrm rot="-5400000">
            <a:off x="16851557" y="1984785"/>
            <a:ext cx="844062" cy="211015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 flipV="1">
            <a:off x="17287875" y="2686818"/>
            <a:ext cx="0" cy="2456682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7" name="TextBox 7"/>
          <p:cNvSpPr txBox="1"/>
          <p:nvPr/>
        </p:nvSpPr>
        <p:spPr>
          <a:xfrm>
            <a:off x="0" y="-133350"/>
            <a:ext cx="18127354" cy="122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 dirty="0">
                <a:solidFill>
                  <a:srgbClr val="FEFE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Non-Competitive Comp and Benefits</a:t>
            </a:r>
            <a:endParaRPr lang="en-US" sz="7200" dirty="0">
              <a:solidFill>
                <a:srgbClr val="FEFEFD"/>
              </a:solidFill>
              <a:latin typeface="Canva Sans"/>
            </a:endParaRPr>
          </a:p>
        </p:txBody>
      </p:sp>
      <p:pic>
        <p:nvPicPr>
          <p:cNvPr id="8" name="Picture 7" descr="A tall building with many windows&#10;&#10;Description automatically generated">
            <a:extLst>
              <a:ext uri="{FF2B5EF4-FFF2-40B4-BE49-F238E27FC236}">
                <a16:creationId xmlns:a16="http://schemas.microsoft.com/office/drawing/2014/main" id="{2BBB548B-FDD2-C726-9E91-52BDE48040C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1454"/>
            <a:ext cx="18288000" cy="95936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FFEA5C-E9F9-811D-7897-BE0B5F21DEDA}"/>
              </a:ext>
            </a:extLst>
          </p:cNvPr>
          <p:cNvSpPr txBox="1"/>
          <p:nvPr/>
        </p:nvSpPr>
        <p:spPr>
          <a:xfrm>
            <a:off x="808785" y="2098078"/>
            <a:ext cx="1118512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Compensation structure is often outdated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Reclassifications diminish structure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review</a:t>
            </a:r>
          </a:p>
          <a:p>
            <a:pPr marL="1143000" lvl="1" indent="-685800">
              <a:buFont typeface="Wingdings" pitchFamily="2" charset="2"/>
              <a:buChar char="Ø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Tribes and their enterprises have great benefits but they are not advertised</a:t>
            </a:r>
          </a:p>
          <a:p>
            <a:pPr marL="1143000" lvl="1" indent="-685800">
              <a:buFont typeface="Wingdings" pitchFamily="2" charset="2"/>
              <a:buChar char="Ø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 competitive, then a review is needed</a:t>
            </a:r>
          </a:p>
          <a:p>
            <a:pPr marL="1143000" lvl="1" indent="-685800">
              <a:buFont typeface="Wingdings" pitchFamily="2" charset="2"/>
              <a:buChar char="Ø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Employees don’t always understand the benefits, leading to misperception</a:t>
            </a:r>
          </a:p>
        </p:txBody>
      </p:sp>
      <p:pic>
        <p:nvPicPr>
          <p:cNvPr id="9" name="Google Shape;20;p2">
            <a:extLst>
              <a:ext uri="{FF2B5EF4-FFF2-40B4-BE49-F238E27FC236}">
                <a16:creationId xmlns:a16="http://schemas.microsoft.com/office/drawing/2014/main" id="{539C708C-D8C7-A3FB-C9D5-7FE184358A5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l="3179" r="3179"/>
          <a:stretch/>
        </p:blipFill>
        <p:spPr>
          <a:xfrm>
            <a:off x="252102" y="8639115"/>
            <a:ext cx="2355496" cy="146889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Freeform 6">
            <a:extLst>
              <a:ext uri="{FF2B5EF4-FFF2-40B4-BE49-F238E27FC236}">
                <a16:creationId xmlns:a16="http://schemas.microsoft.com/office/drawing/2014/main" id="{1B9F34F1-9061-6512-BFA7-D5EE32EF564C}"/>
              </a:ext>
            </a:extLst>
          </p:cNvPr>
          <p:cNvSpPr/>
          <p:nvPr/>
        </p:nvSpPr>
        <p:spPr>
          <a:xfrm>
            <a:off x="15931353" y="8113312"/>
            <a:ext cx="2355497" cy="1994700"/>
          </a:xfrm>
          <a:custGeom>
            <a:avLst/>
            <a:gdLst/>
            <a:ahLst/>
            <a:cxnLst/>
            <a:rect l="l" t="t" r="r" b="b"/>
            <a:pathLst>
              <a:path w="2196001" h="1994700">
                <a:moveTo>
                  <a:pt x="0" y="0"/>
                </a:moveTo>
                <a:lnTo>
                  <a:pt x="2196001" y="0"/>
                </a:lnTo>
                <a:lnTo>
                  <a:pt x="2196001" y="1994701"/>
                </a:lnTo>
                <a:lnTo>
                  <a:pt x="0" y="19947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EF3A3FB-DBAF-57E5-6D92-7B815682FB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76329" y="1668261"/>
            <a:ext cx="4502528" cy="5721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517</Words>
  <Application>Microsoft Office PowerPoint</Application>
  <PresentationFormat>Custom</PresentationFormat>
  <Paragraphs>79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Canva Sans</vt:lpstr>
      <vt:lpstr>Montserrat</vt:lpstr>
      <vt:lpstr>Wingdings</vt:lpstr>
      <vt:lpstr>Montserrat Bold</vt:lpstr>
      <vt:lpstr>Arial</vt:lpstr>
      <vt:lpstr>Courier New</vt:lpstr>
      <vt:lpstr>Times New Roman</vt:lpstr>
      <vt:lpstr>Calibri</vt:lpstr>
      <vt:lpstr>Montserrat Ultra-Bold</vt:lpstr>
      <vt:lpstr>Office Theme</vt:lpstr>
      <vt:lpstr>PowerPoint Presentation</vt:lpstr>
      <vt:lpstr>Blue Stone Strategy Partners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Modern Simple Corporate Presentation</dc:title>
  <dc:creator>Tal Moore</dc:creator>
  <cp:lastModifiedBy>Tal Moore</cp:lastModifiedBy>
  <cp:revision>13</cp:revision>
  <dcterms:created xsi:type="dcterms:W3CDTF">2006-08-16T00:00:00Z</dcterms:created>
  <dcterms:modified xsi:type="dcterms:W3CDTF">2024-05-20T22:43:11Z</dcterms:modified>
  <dc:identifier>DAF-voQnUlk</dc:identifier>
</cp:coreProperties>
</file>