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57" r:id="rId4"/>
    <p:sldId id="258" r:id="rId5"/>
    <p:sldId id="259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64" r:id="rId16"/>
    <p:sldId id="278" r:id="rId17"/>
    <p:sldId id="279" r:id="rId18"/>
    <p:sldId id="277" r:id="rId19"/>
    <p:sldId id="265" r:id="rId20"/>
  </p:sldIdLst>
  <p:sldSz cx="18288000" cy="10287000"/>
  <p:notesSz cx="6858000" cy="9144000"/>
  <p:embeddedFontLst>
    <p:embeddedFont>
      <p:font typeface="Aptos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nva Sans" panose="020B0604020202020204" charset="0"/>
      <p:regular r:id="rId30"/>
    </p:embeddedFont>
    <p:embeddedFont>
      <p:font typeface="Montserrat Bold" panose="020B0604020202020204" charset="0"/>
      <p:regular r:id="rId31"/>
    </p:embeddedFont>
    <p:embeddedFont>
      <p:font typeface="Montserrat Ultra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470"/>
    <a:srgbClr val="385E9D"/>
    <a:srgbClr val="8BD3E6"/>
    <a:srgbClr val="005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5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BB714C-274C-4182-9BB6-D501E97206A6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99408CD-BE35-45C7-AE41-22B618BCB40C}">
      <dgm:prSet phldrT="[Text]"/>
      <dgm:spPr>
        <a:solidFill>
          <a:srgbClr val="385E9D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Focus on Total Rewards</a:t>
          </a:r>
        </a:p>
      </dgm:t>
    </dgm:pt>
    <dgm:pt modelId="{C7152A3E-AEF4-4F1C-92B7-FDAA8AC53219}" type="parTrans" cxnId="{565993B0-B59A-4305-BADD-8F7E187B644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4FE14-F4DF-4B1D-81D3-2D54063F668D}" type="sibTrans" cxnId="{565993B0-B59A-4305-BADD-8F7E187B644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E0BF6-3E34-4F3B-810D-0B0179B60539}">
      <dgm:prSet phldrT="[Text]"/>
      <dgm:spPr>
        <a:solidFill>
          <a:srgbClr val="385E9D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Pay Equity &amp; Transparency</a:t>
          </a:r>
        </a:p>
      </dgm:t>
    </dgm:pt>
    <dgm:pt modelId="{CA1DE65C-60E8-4AA2-AB64-EC094CB35267}" type="parTrans" cxnId="{79BF7CFC-AA5B-4741-B2F1-973A696304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D4E01-4B04-4FCD-A00A-A0A64D359F7F}" type="sibTrans" cxnId="{79BF7CFC-AA5B-4741-B2F1-973A696304E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2293D-47D4-44DE-AD18-EB6FCC839DEF}">
      <dgm:prSet phldrT="[Text]"/>
      <dgm:spPr>
        <a:solidFill>
          <a:srgbClr val="385E9D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Hybrid or Remote Options</a:t>
          </a:r>
        </a:p>
      </dgm:t>
    </dgm:pt>
    <dgm:pt modelId="{CA454141-5EF9-46A8-AB62-700922296012}" type="parTrans" cxnId="{8930418F-007F-4605-9F2B-7CC7D906E9D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3BEE75-391A-4595-81D3-9303B425B9A0}" type="sibTrans" cxnId="{8930418F-007F-4605-9F2B-7CC7D906E9D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C07856-A4B2-4085-8B9F-334F78A474D7}">
      <dgm:prSet phldrT="[Text]"/>
      <dgm:spPr>
        <a:solidFill>
          <a:srgbClr val="385E9D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Customized Incentives</a:t>
          </a:r>
        </a:p>
      </dgm:t>
    </dgm:pt>
    <dgm:pt modelId="{1F4079E7-7CB7-46BB-8CB5-042E8BBB8ABB}" type="parTrans" cxnId="{18384368-0367-4697-A1DB-E99BF067F17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AFE82C-9B69-4365-9930-9D96ADAC959F}" type="sibTrans" cxnId="{18384368-0367-4697-A1DB-E99BF067F17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5E42E1-E0A7-4671-B762-B9FB3115147E}">
      <dgm:prSet phldrT="[Text]"/>
      <dgm:spPr>
        <a:solidFill>
          <a:srgbClr val="385E9D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Technology &amp; Automation</a:t>
          </a:r>
        </a:p>
      </dgm:t>
    </dgm:pt>
    <dgm:pt modelId="{1CED7872-429D-4396-AE7A-54214C6D36AF}" type="parTrans" cxnId="{65E3DEDF-820F-4C34-9BC3-3EBB396635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6C356D-5CEC-4A2B-ADB9-B3F1E5769D1A}" type="sibTrans" cxnId="{65E3DEDF-820F-4C34-9BC3-3EBB396635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BE10C-AA9C-47F2-8CF1-E0A7A2842001}">
      <dgm:prSet/>
      <dgm:spPr>
        <a:solidFill>
          <a:srgbClr val="385E9D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Inflation &amp; Cost of Living</a:t>
          </a:r>
        </a:p>
      </dgm:t>
    </dgm:pt>
    <dgm:pt modelId="{CDA1E4B4-587D-4571-BD81-8D0ACF89BB21}" type="parTrans" cxnId="{706E131B-A2D4-496F-B918-96FE175A73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EFED21-B4AE-4231-A0C7-FD1C3C4789C8}" type="sibTrans" cxnId="{706E131B-A2D4-496F-B918-96FE175A73A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81CFD-189C-4553-93B1-7FE5EC1D5159}" type="pres">
      <dgm:prSet presAssocID="{96BB714C-274C-4182-9BB6-D501E97206A6}" presName="diagram" presStyleCnt="0">
        <dgm:presLayoutVars>
          <dgm:dir/>
          <dgm:resizeHandles val="exact"/>
        </dgm:presLayoutVars>
      </dgm:prSet>
      <dgm:spPr/>
    </dgm:pt>
    <dgm:pt modelId="{ACA59EE1-BAC8-44BF-8417-2B041D64A1AC}" type="pres">
      <dgm:prSet presAssocID="{D99408CD-BE35-45C7-AE41-22B618BCB40C}" presName="node" presStyleLbl="node1" presStyleIdx="0" presStyleCnt="6">
        <dgm:presLayoutVars>
          <dgm:bulletEnabled val="1"/>
        </dgm:presLayoutVars>
      </dgm:prSet>
      <dgm:spPr/>
    </dgm:pt>
    <dgm:pt modelId="{696F348F-F12E-4720-8336-583A535EA2EF}" type="pres">
      <dgm:prSet presAssocID="{85B4FE14-F4DF-4B1D-81D3-2D54063F668D}" presName="sibTrans" presStyleCnt="0"/>
      <dgm:spPr/>
    </dgm:pt>
    <dgm:pt modelId="{0E53F023-3C57-4F31-9979-8A34FB89D534}" type="pres">
      <dgm:prSet presAssocID="{44FE0BF6-3E34-4F3B-810D-0B0179B60539}" presName="node" presStyleLbl="node1" presStyleIdx="1" presStyleCnt="6">
        <dgm:presLayoutVars>
          <dgm:bulletEnabled val="1"/>
        </dgm:presLayoutVars>
      </dgm:prSet>
      <dgm:spPr/>
    </dgm:pt>
    <dgm:pt modelId="{FCE44802-5906-407C-B854-5A90C0E34A2A}" type="pres">
      <dgm:prSet presAssocID="{3C8D4E01-4B04-4FCD-A00A-A0A64D359F7F}" presName="sibTrans" presStyleCnt="0"/>
      <dgm:spPr/>
    </dgm:pt>
    <dgm:pt modelId="{409674A1-3AF0-4868-8114-A65B758C3DAD}" type="pres">
      <dgm:prSet presAssocID="{F7E2293D-47D4-44DE-AD18-EB6FCC839DEF}" presName="node" presStyleLbl="node1" presStyleIdx="2" presStyleCnt="6">
        <dgm:presLayoutVars>
          <dgm:bulletEnabled val="1"/>
        </dgm:presLayoutVars>
      </dgm:prSet>
      <dgm:spPr/>
    </dgm:pt>
    <dgm:pt modelId="{FEF76EC7-E2BD-4D4C-9635-506EF66DBA01}" type="pres">
      <dgm:prSet presAssocID="{743BEE75-391A-4595-81D3-9303B425B9A0}" presName="sibTrans" presStyleCnt="0"/>
      <dgm:spPr/>
    </dgm:pt>
    <dgm:pt modelId="{FB2A8D19-2B42-49E4-8165-DACA07404759}" type="pres">
      <dgm:prSet presAssocID="{3BC07856-A4B2-4085-8B9F-334F78A474D7}" presName="node" presStyleLbl="node1" presStyleIdx="3" presStyleCnt="6">
        <dgm:presLayoutVars>
          <dgm:bulletEnabled val="1"/>
        </dgm:presLayoutVars>
      </dgm:prSet>
      <dgm:spPr/>
    </dgm:pt>
    <dgm:pt modelId="{E874631A-0816-400E-8172-413E4B3B2000}" type="pres">
      <dgm:prSet presAssocID="{29AFE82C-9B69-4365-9930-9D96ADAC959F}" presName="sibTrans" presStyleCnt="0"/>
      <dgm:spPr/>
    </dgm:pt>
    <dgm:pt modelId="{BD6AED17-1DCC-44C5-87CA-397B0194369D}" type="pres">
      <dgm:prSet presAssocID="{555E42E1-E0A7-4671-B762-B9FB3115147E}" presName="node" presStyleLbl="node1" presStyleIdx="4" presStyleCnt="6">
        <dgm:presLayoutVars>
          <dgm:bulletEnabled val="1"/>
        </dgm:presLayoutVars>
      </dgm:prSet>
      <dgm:spPr/>
    </dgm:pt>
    <dgm:pt modelId="{107BF452-76DA-4AB8-972A-C7AE11589768}" type="pres">
      <dgm:prSet presAssocID="{FE6C356D-5CEC-4A2B-ADB9-B3F1E5769D1A}" presName="sibTrans" presStyleCnt="0"/>
      <dgm:spPr/>
    </dgm:pt>
    <dgm:pt modelId="{5B2F70D3-7B27-4DBC-8186-593BFE0394D8}" type="pres">
      <dgm:prSet presAssocID="{421BE10C-AA9C-47F2-8CF1-E0A7A2842001}" presName="node" presStyleLbl="node1" presStyleIdx="5" presStyleCnt="6">
        <dgm:presLayoutVars>
          <dgm:bulletEnabled val="1"/>
        </dgm:presLayoutVars>
      </dgm:prSet>
      <dgm:spPr/>
    </dgm:pt>
  </dgm:ptLst>
  <dgm:cxnLst>
    <dgm:cxn modelId="{FD6B1E11-B836-4CA1-8DB5-52D74334B336}" type="presOf" srcId="{F7E2293D-47D4-44DE-AD18-EB6FCC839DEF}" destId="{409674A1-3AF0-4868-8114-A65B758C3DAD}" srcOrd="0" destOrd="0" presId="urn:microsoft.com/office/officeart/2005/8/layout/default"/>
    <dgm:cxn modelId="{C8A22D16-50D9-4956-9462-FF4FDB521490}" type="presOf" srcId="{3BC07856-A4B2-4085-8B9F-334F78A474D7}" destId="{FB2A8D19-2B42-49E4-8165-DACA07404759}" srcOrd="0" destOrd="0" presId="urn:microsoft.com/office/officeart/2005/8/layout/default"/>
    <dgm:cxn modelId="{706E131B-A2D4-496F-B918-96FE175A73A9}" srcId="{96BB714C-274C-4182-9BB6-D501E97206A6}" destId="{421BE10C-AA9C-47F2-8CF1-E0A7A2842001}" srcOrd="5" destOrd="0" parTransId="{CDA1E4B4-587D-4571-BD81-8D0ACF89BB21}" sibTransId="{B0EFED21-B4AE-4231-A0C7-FD1C3C4789C8}"/>
    <dgm:cxn modelId="{49111334-E532-4339-B4C1-93081620071B}" type="presOf" srcId="{D99408CD-BE35-45C7-AE41-22B618BCB40C}" destId="{ACA59EE1-BAC8-44BF-8417-2B041D64A1AC}" srcOrd="0" destOrd="0" presId="urn:microsoft.com/office/officeart/2005/8/layout/default"/>
    <dgm:cxn modelId="{18384368-0367-4697-A1DB-E99BF067F177}" srcId="{96BB714C-274C-4182-9BB6-D501E97206A6}" destId="{3BC07856-A4B2-4085-8B9F-334F78A474D7}" srcOrd="3" destOrd="0" parTransId="{1F4079E7-7CB7-46BB-8CB5-042E8BBB8ABB}" sibTransId="{29AFE82C-9B69-4365-9930-9D96ADAC959F}"/>
    <dgm:cxn modelId="{8930418F-007F-4605-9F2B-7CC7D906E9DB}" srcId="{96BB714C-274C-4182-9BB6-D501E97206A6}" destId="{F7E2293D-47D4-44DE-AD18-EB6FCC839DEF}" srcOrd="2" destOrd="0" parTransId="{CA454141-5EF9-46A8-AB62-700922296012}" sibTransId="{743BEE75-391A-4595-81D3-9303B425B9A0}"/>
    <dgm:cxn modelId="{EDC5E79C-8F11-4F0B-9DDD-D984A33AABA5}" type="presOf" srcId="{44FE0BF6-3E34-4F3B-810D-0B0179B60539}" destId="{0E53F023-3C57-4F31-9979-8A34FB89D534}" srcOrd="0" destOrd="0" presId="urn:microsoft.com/office/officeart/2005/8/layout/default"/>
    <dgm:cxn modelId="{76EC20A0-EEAC-482F-ADFB-4A46656B99FF}" type="presOf" srcId="{96BB714C-274C-4182-9BB6-D501E97206A6}" destId="{0CE81CFD-189C-4553-93B1-7FE5EC1D5159}" srcOrd="0" destOrd="0" presId="urn:microsoft.com/office/officeart/2005/8/layout/default"/>
    <dgm:cxn modelId="{5B7073A7-955F-4AB4-BA87-5C1340E1C24B}" type="presOf" srcId="{421BE10C-AA9C-47F2-8CF1-E0A7A2842001}" destId="{5B2F70D3-7B27-4DBC-8186-593BFE0394D8}" srcOrd="0" destOrd="0" presId="urn:microsoft.com/office/officeart/2005/8/layout/default"/>
    <dgm:cxn modelId="{565993B0-B59A-4305-BADD-8F7E187B6447}" srcId="{96BB714C-274C-4182-9BB6-D501E97206A6}" destId="{D99408CD-BE35-45C7-AE41-22B618BCB40C}" srcOrd="0" destOrd="0" parTransId="{C7152A3E-AEF4-4F1C-92B7-FDAA8AC53219}" sibTransId="{85B4FE14-F4DF-4B1D-81D3-2D54063F668D}"/>
    <dgm:cxn modelId="{65E3DEDF-820F-4C34-9BC3-3EBB396635B5}" srcId="{96BB714C-274C-4182-9BB6-D501E97206A6}" destId="{555E42E1-E0A7-4671-B762-B9FB3115147E}" srcOrd="4" destOrd="0" parTransId="{1CED7872-429D-4396-AE7A-54214C6D36AF}" sibTransId="{FE6C356D-5CEC-4A2B-ADB9-B3F1E5769D1A}"/>
    <dgm:cxn modelId="{708509FC-7E7A-4886-B339-63D44572C3EB}" type="presOf" srcId="{555E42E1-E0A7-4671-B762-B9FB3115147E}" destId="{BD6AED17-1DCC-44C5-87CA-397B0194369D}" srcOrd="0" destOrd="0" presId="urn:microsoft.com/office/officeart/2005/8/layout/default"/>
    <dgm:cxn modelId="{79BF7CFC-AA5B-4741-B2F1-973A696304E5}" srcId="{96BB714C-274C-4182-9BB6-D501E97206A6}" destId="{44FE0BF6-3E34-4F3B-810D-0B0179B60539}" srcOrd="1" destOrd="0" parTransId="{CA1DE65C-60E8-4AA2-AB64-EC094CB35267}" sibTransId="{3C8D4E01-4B04-4FCD-A00A-A0A64D359F7F}"/>
    <dgm:cxn modelId="{000A966B-AADD-4ED9-B4D5-98D75369EF93}" type="presParOf" srcId="{0CE81CFD-189C-4553-93B1-7FE5EC1D5159}" destId="{ACA59EE1-BAC8-44BF-8417-2B041D64A1AC}" srcOrd="0" destOrd="0" presId="urn:microsoft.com/office/officeart/2005/8/layout/default"/>
    <dgm:cxn modelId="{BC2BA7B2-4A15-4FAD-BC53-F8D1C04480AB}" type="presParOf" srcId="{0CE81CFD-189C-4553-93B1-7FE5EC1D5159}" destId="{696F348F-F12E-4720-8336-583A535EA2EF}" srcOrd="1" destOrd="0" presId="urn:microsoft.com/office/officeart/2005/8/layout/default"/>
    <dgm:cxn modelId="{70116725-4290-4417-B746-3297046DFE9C}" type="presParOf" srcId="{0CE81CFD-189C-4553-93B1-7FE5EC1D5159}" destId="{0E53F023-3C57-4F31-9979-8A34FB89D534}" srcOrd="2" destOrd="0" presId="urn:microsoft.com/office/officeart/2005/8/layout/default"/>
    <dgm:cxn modelId="{86B4614A-37A3-43B6-8144-D3732874BEEB}" type="presParOf" srcId="{0CE81CFD-189C-4553-93B1-7FE5EC1D5159}" destId="{FCE44802-5906-407C-B854-5A90C0E34A2A}" srcOrd="3" destOrd="0" presId="urn:microsoft.com/office/officeart/2005/8/layout/default"/>
    <dgm:cxn modelId="{4FC5E42E-1869-4B06-8159-204A8A5D1475}" type="presParOf" srcId="{0CE81CFD-189C-4553-93B1-7FE5EC1D5159}" destId="{409674A1-3AF0-4868-8114-A65B758C3DAD}" srcOrd="4" destOrd="0" presId="urn:microsoft.com/office/officeart/2005/8/layout/default"/>
    <dgm:cxn modelId="{B4BCA144-40CB-49FA-82E8-BE398D69E1E0}" type="presParOf" srcId="{0CE81CFD-189C-4553-93B1-7FE5EC1D5159}" destId="{FEF76EC7-E2BD-4D4C-9635-506EF66DBA01}" srcOrd="5" destOrd="0" presId="urn:microsoft.com/office/officeart/2005/8/layout/default"/>
    <dgm:cxn modelId="{F434DE79-6B6E-46AE-B294-13D7F70CFE65}" type="presParOf" srcId="{0CE81CFD-189C-4553-93B1-7FE5EC1D5159}" destId="{FB2A8D19-2B42-49E4-8165-DACA07404759}" srcOrd="6" destOrd="0" presId="urn:microsoft.com/office/officeart/2005/8/layout/default"/>
    <dgm:cxn modelId="{AF2553AA-C650-4AAB-8715-BB94EAF3FBAC}" type="presParOf" srcId="{0CE81CFD-189C-4553-93B1-7FE5EC1D5159}" destId="{E874631A-0816-400E-8172-413E4B3B2000}" srcOrd="7" destOrd="0" presId="urn:microsoft.com/office/officeart/2005/8/layout/default"/>
    <dgm:cxn modelId="{B57E92DA-297D-4AC8-99AD-249884677746}" type="presParOf" srcId="{0CE81CFD-189C-4553-93B1-7FE5EC1D5159}" destId="{BD6AED17-1DCC-44C5-87CA-397B0194369D}" srcOrd="8" destOrd="0" presId="urn:microsoft.com/office/officeart/2005/8/layout/default"/>
    <dgm:cxn modelId="{21AB713F-AC0F-4E8D-8689-B0333C2709C9}" type="presParOf" srcId="{0CE81CFD-189C-4553-93B1-7FE5EC1D5159}" destId="{107BF452-76DA-4AB8-972A-C7AE11589768}" srcOrd="9" destOrd="0" presId="urn:microsoft.com/office/officeart/2005/8/layout/default"/>
    <dgm:cxn modelId="{5F595B68-9541-4A52-B3C9-0A470190771E}" type="presParOf" srcId="{0CE81CFD-189C-4553-93B1-7FE5EC1D5159}" destId="{5B2F70D3-7B27-4DBC-8186-593BFE0394D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A24E0-8CA9-4591-BFFD-CA1CBF01CC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8114C9-7670-4CE4-A5F1-7CCDCED90841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Limited Talent Pool</a:t>
          </a:r>
        </a:p>
      </dgm:t>
    </dgm:pt>
    <dgm:pt modelId="{CC59006C-F138-48A1-9457-BEA882721293}" type="parTrans" cxnId="{E73C03DF-6C08-4336-B6A3-1CA6BF24E5DC}">
      <dgm:prSet/>
      <dgm:spPr/>
      <dgm:t>
        <a:bodyPr/>
        <a:lstStyle/>
        <a:p>
          <a:endParaRPr lang="en-US"/>
        </a:p>
      </dgm:t>
    </dgm:pt>
    <dgm:pt modelId="{88E410AC-81A5-4BF0-AFE7-7D6E1D0869C2}" type="sibTrans" cxnId="{E73C03DF-6C08-4336-B6A3-1CA6BF24E5DC}">
      <dgm:prSet/>
      <dgm:spPr/>
      <dgm:t>
        <a:bodyPr/>
        <a:lstStyle/>
        <a:p>
          <a:endParaRPr lang="en-US"/>
        </a:p>
      </dgm:t>
    </dgm:pt>
    <dgm:pt modelId="{270F19B0-47E2-4841-8881-C4B1ADD55FD6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Benefits Beyond Salary</a:t>
          </a:r>
        </a:p>
      </dgm:t>
    </dgm:pt>
    <dgm:pt modelId="{691D3496-E91A-4C7E-95D0-231BB07CA6DD}" type="parTrans" cxnId="{E90C606F-1275-4360-A7E9-B2ECFD11FD52}">
      <dgm:prSet/>
      <dgm:spPr/>
      <dgm:t>
        <a:bodyPr/>
        <a:lstStyle/>
        <a:p>
          <a:endParaRPr lang="en-US"/>
        </a:p>
      </dgm:t>
    </dgm:pt>
    <dgm:pt modelId="{864FD830-51C2-44FF-B2E9-D5B3664052FE}" type="sibTrans" cxnId="{E90C606F-1275-4360-A7E9-B2ECFD11FD52}">
      <dgm:prSet/>
      <dgm:spPr/>
      <dgm:t>
        <a:bodyPr/>
        <a:lstStyle/>
        <a:p>
          <a:endParaRPr lang="en-US"/>
        </a:p>
      </dgm:t>
    </dgm:pt>
    <dgm:pt modelId="{BB1459E7-1086-4AA3-BD26-41870FB0ECE2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Adaptation to Remote Work</a:t>
          </a:r>
        </a:p>
      </dgm:t>
    </dgm:pt>
    <dgm:pt modelId="{9FD1938D-2228-46E6-A2AA-38C5B4307A09}" type="parTrans" cxnId="{690433C6-E9A6-4912-8784-2E461073A6AB}">
      <dgm:prSet/>
      <dgm:spPr/>
      <dgm:t>
        <a:bodyPr/>
        <a:lstStyle/>
        <a:p>
          <a:endParaRPr lang="en-US"/>
        </a:p>
      </dgm:t>
    </dgm:pt>
    <dgm:pt modelId="{9D28F9CD-A372-4490-8FE2-A6C54D649410}" type="sibTrans" cxnId="{690433C6-E9A6-4912-8784-2E461073A6AB}">
      <dgm:prSet/>
      <dgm:spPr/>
      <dgm:t>
        <a:bodyPr/>
        <a:lstStyle/>
        <a:p>
          <a:endParaRPr lang="en-US"/>
        </a:p>
      </dgm:t>
    </dgm:pt>
    <dgm:pt modelId="{4E3981B1-ABB7-445B-B08D-556AB54CD4B1}" type="pres">
      <dgm:prSet presAssocID="{4EFA24E0-8CA9-4591-BFFD-CA1CBF01CCCB}" presName="linear" presStyleCnt="0">
        <dgm:presLayoutVars>
          <dgm:animLvl val="lvl"/>
          <dgm:resizeHandles val="exact"/>
        </dgm:presLayoutVars>
      </dgm:prSet>
      <dgm:spPr/>
    </dgm:pt>
    <dgm:pt modelId="{968EF9E4-DC93-4050-A551-65B9EEB32510}" type="pres">
      <dgm:prSet presAssocID="{448114C9-7670-4CE4-A5F1-7CCDCED90841}" presName="parentText" presStyleLbl="node1" presStyleIdx="0" presStyleCnt="3" custScaleX="84828" custLinFactNeighborX="-4853" custLinFactNeighborY="90448">
        <dgm:presLayoutVars>
          <dgm:chMax val="0"/>
          <dgm:bulletEnabled val="1"/>
        </dgm:presLayoutVars>
      </dgm:prSet>
      <dgm:spPr/>
    </dgm:pt>
    <dgm:pt modelId="{C6B43A83-2970-4864-9155-4AB0ECB38E7A}" type="pres">
      <dgm:prSet presAssocID="{88E410AC-81A5-4BF0-AFE7-7D6E1D0869C2}" presName="spacer" presStyleCnt="0"/>
      <dgm:spPr/>
    </dgm:pt>
    <dgm:pt modelId="{B8AF6AE5-8E56-48F9-8793-EC4FE11917B2}" type="pres">
      <dgm:prSet presAssocID="{270F19B0-47E2-4841-8881-C4B1ADD55FD6}" presName="parentText" presStyleLbl="node1" presStyleIdx="1" presStyleCnt="3" custScaleX="84828" custLinFactNeighborX="-4853" custLinFactNeighborY="90448">
        <dgm:presLayoutVars>
          <dgm:chMax val="0"/>
          <dgm:bulletEnabled val="1"/>
        </dgm:presLayoutVars>
      </dgm:prSet>
      <dgm:spPr/>
    </dgm:pt>
    <dgm:pt modelId="{7362D9FB-FDD2-4A1A-B295-DBE20839F046}" type="pres">
      <dgm:prSet presAssocID="{864FD830-51C2-44FF-B2E9-D5B3664052FE}" presName="spacer" presStyleCnt="0"/>
      <dgm:spPr/>
    </dgm:pt>
    <dgm:pt modelId="{3A77C6C5-8870-4894-8825-B1E1D0E24A26}" type="pres">
      <dgm:prSet presAssocID="{BB1459E7-1086-4AA3-BD26-41870FB0ECE2}" presName="parentText" presStyleLbl="node1" presStyleIdx="2" presStyleCnt="3" custScaleX="84828" custLinFactNeighborX="-4853" custLinFactNeighborY="90448">
        <dgm:presLayoutVars>
          <dgm:chMax val="0"/>
          <dgm:bulletEnabled val="1"/>
        </dgm:presLayoutVars>
      </dgm:prSet>
      <dgm:spPr/>
    </dgm:pt>
  </dgm:ptLst>
  <dgm:cxnLst>
    <dgm:cxn modelId="{2E964241-36A4-46A8-91D6-DF6C0CB31674}" type="presOf" srcId="{4EFA24E0-8CA9-4591-BFFD-CA1CBF01CCCB}" destId="{4E3981B1-ABB7-445B-B08D-556AB54CD4B1}" srcOrd="0" destOrd="0" presId="urn:microsoft.com/office/officeart/2005/8/layout/vList2"/>
    <dgm:cxn modelId="{27123D4E-DFA0-41D9-BAA3-76B4C4839D6C}" type="presOf" srcId="{270F19B0-47E2-4841-8881-C4B1ADD55FD6}" destId="{B8AF6AE5-8E56-48F9-8793-EC4FE11917B2}" srcOrd="0" destOrd="0" presId="urn:microsoft.com/office/officeart/2005/8/layout/vList2"/>
    <dgm:cxn modelId="{E90C606F-1275-4360-A7E9-B2ECFD11FD52}" srcId="{4EFA24E0-8CA9-4591-BFFD-CA1CBF01CCCB}" destId="{270F19B0-47E2-4841-8881-C4B1ADD55FD6}" srcOrd="1" destOrd="0" parTransId="{691D3496-E91A-4C7E-95D0-231BB07CA6DD}" sibTransId="{864FD830-51C2-44FF-B2E9-D5B3664052FE}"/>
    <dgm:cxn modelId="{0BFEBB56-FEED-48E8-B01A-BF27103B00E5}" type="presOf" srcId="{448114C9-7670-4CE4-A5F1-7CCDCED90841}" destId="{968EF9E4-DC93-4050-A551-65B9EEB32510}" srcOrd="0" destOrd="0" presId="urn:microsoft.com/office/officeart/2005/8/layout/vList2"/>
    <dgm:cxn modelId="{690433C6-E9A6-4912-8784-2E461073A6AB}" srcId="{4EFA24E0-8CA9-4591-BFFD-CA1CBF01CCCB}" destId="{BB1459E7-1086-4AA3-BD26-41870FB0ECE2}" srcOrd="2" destOrd="0" parTransId="{9FD1938D-2228-46E6-A2AA-38C5B4307A09}" sibTransId="{9D28F9CD-A372-4490-8FE2-A6C54D649410}"/>
    <dgm:cxn modelId="{7ACDD6D7-374E-4F77-80ED-FE6B66F6EB7B}" type="presOf" srcId="{BB1459E7-1086-4AA3-BD26-41870FB0ECE2}" destId="{3A77C6C5-8870-4894-8825-B1E1D0E24A26}" srcOrd="0" destOrd="0" presId="urn:microsoft.com/office/officeart/2005/8/layout/vList2"/>
    <dgm:cxn modelId="{E73C03DF-6C08-4336-B6A3-1CA6BF24E5DC}" srcId="{4EFA24E0-8CA9-4591-BFFD-CA1CBF01CCCB}" destId="{448114C9-7670-4CE4-A5F1-7CCDCED90841}" srcOrd="0" destOrd="0" parTransId="{CC59006C-F138-48A1-9457-BEA882721293}" sibTransId="{88E410AC-81A5-4BF0-AFE7-7D6E1D0869C2}"/>
    <dgm:cxn modelId="{FA529600-D5F3-4995-A06C-D15A118FFEA2}" type="presParOf" srcId="{4E3981B1-ABB7-445B-B08D-556AB54CD4B1}" destId="{968EF9E4-DC93-4050-A551-65B9EEB32510}" srcOrd="0" destOrd="0" presId="urn:microsoft.com/office/officeart/2005/8/layout/vList2"/>
    <dgm:cxn modelId="{8D331368-1E9D-490E-BB27-9AF8CEB1A9AD}" type="presParOf" srcId="{4E3981B1-ABB7-445B-B08D-556AB54CD4B1}" destId="{C6B43A83-2970-4864-9155-4AB0ECB38E7A}" srcOrd="1" destOrd="0" presId="urn:microsoft.com/office/officeart/2005/8/layout/vList2"/>
    <dgm:cxn modelId="{B78BCF3C-CC73-444D-9389-77EAC9D7E343}" type="presParOf" srcId="{4E3981B1-ABB7-445B-B08D-556AB54CD4B1}" destId="{B8AF6AE5-8E56-48F9-8793-EC4FE11917B2}" srcOrd="2" destOrd="0" presId="urn:microsoft.com/office/officeart/2005/8/layout/vList2"/>
    <dgm:cxn modelId="{AE6FABBB-A1C5-4D90-86EA-DCC23EC28BDE}" type="presParOf" srcId="{4E3981B1-ABB7-445B-B08D-556AB54CD4B1}" destId="{7362D9FB-FDD2-4A1A-B295-DBE20839F046}" srcOrd="3" destOrd="0" presId="urn:microsoft.com/office/officeart/2005/8/layout/vList2"/>
    <dgm:cxn modelId="{36CC910E-1892-4C8C-BF6B-A4B8C29DC232}" type="presParOf" srcId="{4E3981B1-ABB7-445B-B08D-556AB54CD4B1}" destId="{3A77C6C5-8870-4894-8825-B1E1D0E24A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FA24E0-8CA9-4591-BFFD-CA1CBF01CC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8114C9-7670-4CE4-A5F1-7CCDCED90841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Recruitment &amp; Retention Strategies</a:t>
          </a:r>
        </a:p>
      </dgm:t>
    </dgm:pt>
    <dgm:pt modelId="{CC59006C-F138-48A1-9457-BEA882721293}" type="parTrans" cxnId="{E73C03DF-6C08-4336-B6A3-1CA6BF24E5DC}">
      <dgm:prSet/>
      <dgm:spPr/>
      <dgm:t>
        <a:bodyPr/>
        <a:lstStyle/>
        <a:p>
          <a:endParaRPr lang="en-US"/>
        </a:p>
      </dgm:t>
    </dgm:pt>
    <dgm:pt modelId="{88E410AC-81A5-4BF0-AFE7-7D6E1D0869C2}" type="sibTrans" cxnId="{E73C03DF-6C08-4336-B6A3-1CA6BF24E5DC}">
      <dgm:prSet/>
      <dgm:spPr/>
      <dgm:t>
        <a:bodyPr/>
        <a:lstStyle/>
        <a:p>
          <a:endParaRPr lang="en-US"/>
        </a:p>
      </dgm:t>
    </dgm:pt>
    <dgm:pt modelId="{270F19B0-47E2-4841-8881-C4B1ADD55FD6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Childcare Deserts</a:t>
          </a:r>
        </a:p>
      </dgm:t>
    </dgm:pt>
    <dgm:pt modelId="{691D3496-E91A-4C7E-95D0-231BB07CA6DD}" type="parTrans" cxnId="{E90C606F-1275-4360-A7E9-B2ECFD11FD52}">
      <dgm:prSet/>
      <dgm:spPr/>
      <dgm:t>
        <a:bodyPr/>
        <a:lstStyle/>
        <a:p>
          <a:endParaRPr lang="en-US"/>
        </a:p>
      </dgm:t>
    </dgm:pt>
    <dgm:pt modelId="{864FD830-51C2-44FF-B2E9-D5B3664052FE}" type="sibTrans" cxnId="{E90C606F-1275-4360-A7E9-B2ECFD11FD52}">
      <dgm:prSet/>
      <dgm:spPr/>
      <dgm:t>
        <a:bodyPr/>
        <a:lstStyle/>
        <a:p>
          <a:endParaRPr lang="en-US"/>
        </a:p>
      </dgm:t>
    </dgm:pt>
    <dgm:pt modelId="{BB1459E7-1086-4AA3-BD26-41870FB0ECE2}">
      <dgm:prSet phldrT="[Text]" custT="1"/>
      <dgm:spPr>
        <a:solidFill>
          <a:srgbClr val="315470"/>
        </a:solidFill>
      </dgm:spPr>
      <dgm:t>
        <a:bodyPr/>
        <a:lstStyle/>
        <a:p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Diversification</a:t>
          </a:r>
        </a:p>
      </dgm:t>
    </dgm:pt>
    <dgm:pt modelId="{9FD1938D-2228-46E6-A2AA-38C5B4307A09}" type="parTrans" cxnId="{690433C6-E9A6-4912-8784-2E461073A6AB}">
      <dgm:prSet/>
      <dgm:spPr/>
      <dgm:t>
        <a:bodyPr/>
        <a:lstStyle/>
        <a:p>
          <a:endParaRPr lang="en-US"/>
        </a:p>
      </dgm:t>
    </dgm:pt>
    <dgm:pt modelId="{9D28F9CD-A372-4490-8FE2-A6C54D649410}" type="sibTrans" cxnId="{690433C6-E9A6-4912-8784-2E461073A6AB}">
      <dgm:prSet/>
      <dgm:spPr/>
      <dgm:t>
        <a:bodyPr/>
        <a:lstStyle/>
        <a:p>
          <a:endParaRPr lang="en-US"/>
        </a:p>
      </dgm:t>
    </dgm:pt>
    <dgm:pt modelId="{4E3981B1-ABB7-445B-B08D-556AB54CD4B1}" type="pres">
      <dgm:prSet presAssocID="{4EFA24E0-8CA9-4591-BFFD-CA1CBF01CCCB}" presName="linear" presStyleCnt="0">
        <dgm:presLayoutVars>
          <dgm:animLvl val="lvl"/>
          <dgm:resizeHandles val="exact"/>
        </dgm:presLayoutVars>
      </dgm:prSet>
      <dgm:spPr/>
    </dgm:pt>
    <dgm:pt modelId="{968EF9E4-DC93-4050-A551-65B9EEB32510}" type="pres">
      <dgm:prSet presAssocID="{448114C9-7670-4CE4-A5F1-7CCDCED90841}" presName="parentText" presStyleLbl="node1" presStyleIdx="0" presStyleCnt="3" custScaleX="84828" custLinFactNeighborX="-4853" custLinFactNeighborY="90448">
        <dgm:presLayoutVars>
          <dgm:chMax val="0"/>
          <dgm:bulletEnabled val="1"/>
        </dgm:presLayoutVars>
      </dgm:prSet>
      <dgm:spPr/>
    </dgm:pt>
    <dgm:pt modelId="{C6B43A83-2970-4864-9155-4AB0ECB38E7A}" type="pres">
      <dgm:prSet presAssocID="{88E410AC-81A5-4BF0-AFE7-7D6E1D0869C2}" presName="spacer" presStyleCnt="0"/>
      <dgm:spPr/>
    </dgm:pt>
    <dgm:pt modelId="{B8AF6AE5-8E56-48F9-8793-EC4FE11917B2}" type="pres">
      <dgm:prSet presAssocID="{270F19B0-47E2-4841-8881-C4B1ADD55FD6}" presName="parentText" presStyleLbl="node1" presStyleIdx="1" presStyleCnt="3" custScaleX="84828" custLinFactNeighborX="-4853" custLinFactNeighborY="90448">
        <dgm:presLayoutVars>
          <dgm:chMax val="0"/>
          <dgm:bulletEnabled val="1"/>
        </dgm:presLayoutVars>
      </dgm:prSet>
      <dgm:spPr/>
    </dgm:pt>
    <dgm:pt modelId="{7362D9FB-FDD2-4A1A-B295-DBE20839F046}" type="pres">
      <dgm:prSet presAssocID="{864FD830-51C2-44FF-B2E9-D5B3664052FE}" presName="spacer" presStyleCnt="0"/>
      <dgm:spPr/>
    </dgm:pt>
    <dgm:pt modelId="{3A77C6C5-8870-4894-8825-B1E1D0E24A26}" type="pres">
      <dgm:prSet presAssocID="{BB1459E7-1086-4AA3-BD26-41870FB0ECE2}" presName="parentText" presStyleLbl="node1" presStyleIdx="2" presStyleCnt="3" custScaleX="84828" custLinFactNeighborX="-4853" custLinFactNeighborY="90448">
        <dgm:presLayoutVars>
          <dgm:chMax val="0"/>
          <dgm:bulletEnabled val="1"/>
        </dgm:presLayoutVars>
      </dgm:prSet>
      <dgm:spPr/>
    </dgm:pt>
  </dgm:ptLst>
  <dgm:cxnLst>
    <dgm:cxn modelId="{2E964241-36A4-46A8-91D6-DF6C0CB31674}" type="presOf" srcId="{4EFA24E0-8CA9-4591-BFFD-CA1CBF01CCCB}" destId="{4E3981B1-ABB7-445B-B08D-556AB54CD4B1}" srcOrd="0" destOrd="0" presId="urn:microsoft.com/office/officeart/2005/8/layout/vList2"/>
    <dgm:cxn modelId="{27123D4E-DFA0-41D9-BAA3-76B4C4839D6C}" type="presOf" srcId="{270F19B0-47E2-4841-8881-C4B1ADD55FD6}" destId="{B8AF6AE5-8E56-48F9-8793-EC4FE11917B2}" srcOrd="0" destOrd="0" presId="urn:microsoft.com/office/officeart/2005/8/layout/vList2"/>
    <dgm:cxn modelId="{E90C606F-1275-4360-A7E9-B2ECFD11FD52}" srcId="{4EFA24E0-8CA9-4591-BFFD-CA1CBF01CCCB}" destId="{270F19B0-47E2-4841-8881-C4B1ADD55FD6}" srcOrd="1" destOrd="0" parTransId="{691D3496-E91A-4C7E-95D0-231BB07CA6DD}" sibTransId="{864FD830-51C2-44FF-B2E9-D5B3664052FE}"/>
    <dgm:cxn modelId="{0BFEBB56-FEED-48E8-B01A-BF27103B00E5}" type="presOf" srcId="{448114C9-7670-4CE4-A5F1-7CCDCED90841}" destId="{968EF9E4-DC93-4050-A551-65B9EEB32510}" srcOrd="0" destOrd="0" presId="urn:microsoft.com/office/officeart/2005/8/layout/vList2"/>
    <dgm:cxn modelId="{690433C6-E9A6-4912-8784-2E461073A6AB}" srcId="{4EFA24E0-8CA9-4591-BFFD-CA1CBF01CCCB}" destId="{BB1459E7-1086-4AA3-BD26-41870FB0ECE2}" srcOrd="2" destOrd="0" parTransId="{9FD1938D-2228-46E6-A2AA-38C5B4307A09}" sibTransId="{9D28F9CD-A372-4490-8FE2-A6C54D649410}"/>
    <dgm:cxn modelId="{7ACDD6D7-374E-4F77-80ED-FE6B66F6EB7B}" type="presOf" srcId="{BB1459E7-1086-4AA3-BD26-41870FB0ECE2}" destId="{3A77C6C5-8870-4894-8825-B1E1D0E24A26}" srcOrd="0" destOrd="0" presId="urn:microsoft.com/office/officeart/2005/8/layout/vList2"/>
    <dgm:cxn modelId="{E73C03DF-6C08-4336-B6A3-1CA6BF24E5DC}" srcId="{4EFA24E0-8CA9-4591-BFFD-CA1CBF01CCCB}" destId="{448114C9-7670-4CE4-A5F1-7CCDCED90841}" srcOrd="0" destOrd="0" parTransId="{CC59006C-F138-48A1-9457-BEA882721293}" sibTransId="{88E410AC-81A5-4BF0-AFE7-7D6E1D0869C2}"/>
    <dgm:cxn modelId="{FA529600-D5F3-4995-A06C-D15A118FFEA2}" type="presParOf" srcId="{4E3981B1-ABB7-445B-B08D-556AB54CD4B1}" destId="{968EF9E4-DC93-4050-A551-65B9EEB32510}" srcOrd="0" destOrd="0" presId="urn:microsoft.com/office/officeart/2005/8/layout/vList2"/>
    <dgm:cxn modelId="{8D331368-1E9D-490E-BB27-9AF8CEB1A9AD}" type="presParOf" srcId="{4E3981B1-ABB7-445B-B08D-556AB54CD4B1}" destId="{C6B43A83-2970-4864-9155-4AB0ECB38E7A}" srcOrd="1" destOrd="0" presId="urn:microsoft.com/office/officeart/2005/8/layout/vList2"/>
    <dgm:cxn modelId="{B78BCF3C-CC73-444D-9389-77EAC9D7E343}" type="presParOf" srcId="{4E3981B1-ABB7-445B-B08D-556AB54CD4B1}" destId="{B8AF6AE5-8E56-48F9-8793-EC4FE11917B2}" srcOrd="2" destOrd="0" presId="urn:microsoft.com/office/officeart/2005/8/layout/vList2"/>
    <dgm:cxn modelId="{AE6FABBB-A1C5-4D90-86EA-DCC23EC28BDE}" type="presParOf" srcId="{4E3981B1-ABB7-445B-B08D-556AB54CD4B1}" destId="{7362D9FB-FDD2-4A1A-B295-DBE20839F046}" srcOrd="3" destOrd="0" presId="urn:microsoft.com/office/officeart/2005/8/layout/vList2"/>
    <dgm:cxn modelId="{36CC910E-1892-4C8C-BF6B-A4B8C29DC232}" type="presParOf" srcId="{4E3981B1-ABB7-445B-B08D-556AB54CD4B1}" destId="{3A77C6C5-8870-4894-8825-B1E1D0E24A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ECDD68-C509-4B24-A68C-6F5451904C55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1867F48-E571-40E1-BC41-C1F51EA911BA}">
      <dgm:prSet/>
      <dgm:spPr/>
      <dgm:t>
        <a:bodyPr/>
        <a:lstStyle/>
        <a:p>
          <a:r>
            <a:rPr lang="en-US"/>
            <a:t>Know Your Market</a:t>
          </a:r>
        </a:p>
      </dgm:t>
    </dgm:pt>
    <dgm:pt modelId="{DE97A589-7437-4E11-BAEA-C4284CC9F5FF}" type="parTrans" cxnId="{9F9CFA64-0E90-44F8-B5A1-85C6FA216626}">
      <dgm:prSet/>
      <dgm:spPr/>
      <dgm:t>
        <a:bodyPr/>
        <a:lstStyle/>
        <a:p>
          <a:endParaRPr lang="en-US"/>
        </a:p>
      </dgm:t>
    </dgm:pt>
    <dgm:pt modelId="{03440894-BF75-40E6-9F72-962F4D830EEB}" type="sibTrans" cxnId="{9F9CFA64-0E90-44F8-B5A1-85C6FA216626}">
      <dgm:prSet/>
      <dgm:spPr/>
      <dgm:t>
        <a:bodyPr/>
        <a:lstStyle/>
        <a:p>
          <a:endParaRPr lang="en-US"/>
        </a:p>
      </dgm:t>
    </dgm:pt>
    <dgm:pt modelId="{3BD4BE8E-542C-459F-AFFA-F25FD64E349A}">
      <dgm:prSet/>
      <dgm:spPr/>
      <dgm:t>
        <a:bodyPr/>
        <a:lstStyle/>
        <a:p>
          <a:r>
            <a:rPr lang="en-US"/>
            <a:t>Easy Data Submission/Retrieval</a:t>
          </a:r>
        </a:p>
      </dgm:t>
    </dgm:pt>
    <dgm:pt modelId="{270EA430-81FF-40B5-8D46-F9A86810FEE4}" type="parTrans" cxnId="{11CA0ABE-6E97-4F57-B3AB-B65BE422FEFF}">
      <dgm:prSet/>
      <dgm:spPr/>
      <dgm:t>
        <a:bodyPr/>
        <a:lstStyle/>
        <a:p>
          <a:endParaRPr lang="en-US"/>
        </a:p>
      </dgm:t>
    </dgm:pt>
    <dgm:pt modelId="{B3F02DE6-E6E6-496F-9C02-6F84A5CA0D55}" type="sibTrans" cxnId="{11CA0ABE-6E97-4F57-B3AB-B65BE422FEFF}">
      <dgm:prSet/>
      <dgm:spPr/>
      <dgm:t>
        <a:bodyPr/>
        <a:lstStyle/>
        <a:p>
          <a:endParaRPr lang="en-US"/>
        </a:p>
      </dgm:t>
    </dgm:pt>
    <dgm:pt modelId="{73C21B64-1343-4336-9F83-A7A637E2EB86}">
      <dgm:prSet/>
      <dgm:spPr/>
      <dgm:t>
        <a:bodyPr/>
        <a:lstStyle/>
        <a:p>
          <a:r>
            <a:rPr lang="en-US"/>
            <a:t>Survey Vendor and Data Quality</a:t>
          </a:r>
        </a:p>
      </dgm:t>
    </dgm:pt>
    <dgm:pt modelId="{02F9E9CB-FAAA-4F9A-9857-4D69DFDF87DD}" type="parTrans" cxnId="{7888A284-84D0-4B23-89CC-827754355223}">
      <dgm:prSet/>
      <dgm:spPr/>
      <dgm:t>
        <a:bodyPr/>
        <a:lstStyle/>
        <a:p>
          <a:endParaRPr lang="en-US"/>
        </a:p>
      </dgm:t>
    </dgm:pt>
    <dgm:pt modelId="{76AD21BF-3024-49D5-8FDB-D8FE3801B4D0}" type="sibTrans" cxnId="{7888A284-84D0-4B23-89CC-827754355223}">
      <dgm:prSet/>
      <dgm:spPr/>
      <dgm:t>
        <a:bodyPr/>
        <a:lstStyle/>
        <a:p>
          <a:endParaRPr lang="en-US"/>
        </a:p>
      </dgm:t>
    </dgm:pt>
    <dgm:pt modelId="{317F9F2A-900B-4D3F-A0B6-A86386F8E9B5}">
      <dgm:prSet/>
      <dgm:spPr/>
      <dgm:t>
        <a:bodyPr/>
        <a:lstStyle/>
        <a:p>
          <a:r>
            <a:rPr lang="en-US"/>
            <a:t>Added Value?</a:t>
          </a:r>
        </a:p>
      </dgm:t>
    </dgm:pt>
    <dgm:pt modelId="{F7B4E57E-E7FD-49FC-97F4-3260CB891ABD}" type="parTrans" cxnId="{9A293DFA-1B86-451C-AABB-E5337D28C38A}">
      <dgm:prSet/>
      <dgm:spPr/>
      <dgm:t>
        <a:bodyPr/>
        <a:lstStyle/>
        <a:p>
          <a:endParaRPr lang="en-US"/>
        </a:p>
      </dgm:t>
    </dgm:pt>
    <dgm:pt modelId="{28A380FA-F74B-42C9-9239-8741437C27F7}" type="sibTrans" cxnId="{9A293DFA-1B86-451C-AABB-E5337D28C38A}">
      <dgm:prSet/>
      <dgm:spPr/>
      <dgm:t>
        <a:bodyPr/>
        <a:lstStyle/>
        <a:p>
          <a:endParaRPr lang="en-US"/>
        </a:p>
      </dgm:t>
    </dgm:pt>
    <dgm:pt modelId="{AF98233A-0FDC-44CF-9815-4FC333D899B8}" type="pres">
      <dgm:prSet presAssocID="{8CECDD68-C509-4B24-A68C-6F5451904C55}" presName="linearFlow" presStyleCnt="0">
        <dgm:presLayoutVars>
          <dgm:dir/>
          <dgm:resizeHandles val="exact"/>
        </dgm:presLayoutVars>
      </dgm:prSet>
      <dgm:spPr/>
    </dgm:pt>
    <dgm:pt modelId="{190CA71D-99D3-4DBB-B01B-2E5C87BF111C}" type="pres">
      <dgm:prSet presAssocID="{41867F48-E571-40E1-BC41-C1F51EA911BA}" presName="composite" presStyleCnt="0"/>
      <dgm:spPr/>
    </dgm:pt>
    <dgm:pt modelId="{401BAC96-2F22-4A45-AD73-479718F1B272}" type="pres">
      <dgm:prSet presAssocID="{41867F48-E571-40E1-BC41-C1F51EA911BA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 with solid fill"/>
        </a:ext>
      </dgm:extLst>
    </dgm:pt>
    <dgm:pt modelId="{21F9BA56-087A-459B-8127-870084BB86CE}" type="pres">
      <dgm:prSet presAssocID="{41867F48-E571-40E1-BC41-C1F51EA911BA}" presName="txShp" presStyleLbl="node1" presStyleIdx="0" presStyleCnt="4">
        <dgm:presLayoutVars>
          <dgm:bulletEnabled val="1"/>
        </dgm:presLayoutVars>
      </dgm:prSet>
      <dgm:spPr/>
    </dgm:pt>
    <dgm:pt modelId="{8D932E4D-B313-4D8B-B81F-E26C087957B2}" type="pres">
      <dgm:prSet presAssocID="{03440894-BF75-40E6-9F72-962F4D830EEB}" presName="spacing" presStyleCnt="0"/>
      <dgm:spPr/>
    </dgm:pt>
    <dgm:pt modelId="{1071DBC1-99B6-4D6E-89CB-17FBBA785E78}" type="pres">
      <dgm:prSet presAssocID="{3BD4BE8E-542C-459F-AFFA-F25FD64E349A}" presName="composite" presStyleCnt="0"/>
      <dgm:spPr/>
    </dgm:pt>
    <dgm:pt modelId="{5390087C-4CC8-4432-96EF-3C1BDEFEB654}" type="pres">
      <dgm:prSet presAssocID="{3BD4BE8E-542C-459F-AFFA-F25FD64E349A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outline"/>
        </a:ext>
      </dgm:extLst>
    </dgm:pt>
    <dgm:pt modelId="{7BCEE9FB-205E-4D2D-B305-964D25DEA0A8}" type="pres">
      <dgm:prSet presAssocID="{3BD4BE8E-542C-459F-AFFA-F25FD64E349A}" presName="txShp" presStyleLbl="node1" presStyleIdx="1" presStyleCnt="4">
        <dgm:presLayoutVars>
          <dgm:bulletEnabled val="1"/>
        </dgm:presLayoutVars>
      </dgm:prSet>
      <dgm:spPr/>
    </dgm:pt>
    <dgm:pt modelId="{F654DC68-C2DA-47C0-B253-DCDDA892F752}" type="pres">
      <dgm:prSet presAssocID="{B3F02DE6-E6E6-496F-9C02-6F84A5CA0D55}" presName="spacing" presStyleCnt="0"/>
      <dgm:spPr/>
    </dgm:pt>
    <dgm:pt modelId="{9617CC23-9059-4423-A477-25ABDF5F6395}" type="pres">
      <dgm:prSet presAssocID="{73C21B64-1343-4336-9F83-A7A637E2EB86}" presName="composite" presStyleCnt="0"/>
      <dgm:spPr/>
    </dgm:pt>
    <dgm:pt modelId="{14D91BAA-BF42-450D-ADCE-3F1B80B0A9A1}" type="pres">
      <dgm:prSet presAssocID="{73C21B64-1343-4336-9F83-A7A637E2EB86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 with solid fill"/>
        </a:ext>
      </dgm:extLst>
    </dgm:pt>
    <dgm:pt modelId="{32F8FB5B-F615-447D-A86E-C00C41B23DE5}" type="pres">
      <dgm:prSet presAssocID="{73C21B64-1343-4336-9F83-A7A637E2EB86}" presName="txShp" presStyleLbl="node1" presStyleIdx="2" presStyleCnt="4">
        <dgm:presLayoutVars>
          <dgm:bulletEnabled val="1"/>
        </dgm:presLayoutVars>
      </dgm:prSet>
      <dgm:spPr/>
    </dgm:pt>
    <dgm:pt modelId="{0E030C6E-C1F5-4C6F-AB85-F941D6F7209B}" type="pres">
      <dgm:prSet presAssocID="{76AD21BF-3024-49D5-8FDB-D8FE3801B4D0}" presName="spacing" presStyleCnt="0"/>
      <dgm:spPr/>
    </dgm:pt>
    <dgm:pt modelId="{04AE102A-878F-41AD-86BB-24371864FBA0}" type="pres">
      <dgm:prSet presAssocID="{317F9F2A-900B-4D3F-A0B6-A86386F8E9B5}" presName="composite" presStyleCnt="0"/>
      <dgm:spPr/>
    </dgm:pt>
    <dgm:pt modelId="{46FADD3E-1E26-468D-B394-64934E33E668}" type="pres">
      <dgm:prSet presAssocID="{317F9F2A-900B-4D3F-A0B6-A86386F8E9B5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01A3388E-AED4-4463-961C-62A1033735EA}" type="pres">
      <dgm:prSet presAssocID="{317F9F2A-900B-4D3F-A0B6-A86386F8E9B5}" presName="txShp" presStyleLbl="node1" presStyleIdx="3" presStyleCnt="4">
        <dgm:presLayoutVars>
          <dgm:bulletEnabled val="1"/>
        </dgm:presLayoutVars>
      </dgm:prSet>
      <dgm:spPr/>
    </dgm:pt>
  </dgm:ptLst>
  <dgm:cxnLst>
    <dgm:cxn modelId="{9F9CFA64-0E90-44F8-B5A1-85C6FA216626}" srcId="{8CECDD68-C509-4B24-A68C-6F5451904C55}" destId="{41867F48-E571-40E1-BC41-C1F51EA911BA}" srcOrd="0" destOrd="0" parTransId="{DE97A589-7437-4E11-BAEA-C4284CC9F5FF}" sibTransId="{03440894-BF75-40E6-9F72-962F4D830EEB}"/>
    <dgm:cxn modelId="{7888A284-84D0-4B23-89CC-827754355223}" srcId="{8CECDD68-C509-4B24-A68C-6F5451904C55}" destId="{73C21B64-1343-4336-9F83-A7A637E2EB86}" srcOrd="2" destOrd="0" parTransId="{02F9E9CB-FAAA-4F9A-9857-4D69DFDF87DD}" sibTransId="{76AD21BF-3024-49D5-8FDB-D8FE3801B4D0}"/>
    <dgm:cxn modelId="{0D426489-2AA7-4A32-8D0A-4D90CAB20890}" type="presOf" srcId="{3BD4BE8E-542C-459F-AFFA-F25FD64E349A}" destId="{7BCEE9FB-205E-4D2D-B305-964D25DEA0A8}" srcOrd="0" destOrd="0" presId="urn:microsoft.com/office/officeart/2005/8/layout/vList3"/>
    <dgm:cxn modelId="{E5E8FB96-989D-4905-9244-BF08E6CB2733}" type="presOf" srcId="{317F9F2A-900B-4D3F-A0B6-A86386F8E9B5}" destId="{01A3388E-AED4-4463-961C-62A1033735EA}" srcOrd="0" destOrd="0" presId="urn:microsoft.com/office/officeart/2005/8/layout/vList3"/>
    <dgm:cxn modelId="{D0CF63BC-63BE-41DB-8976-B53E71BEB072}" type="presOf" srcId="{73C21B64-1343-4336-9F83-A7A637E2EB86}" destId="{32F8FB5B-F615-447D-A86E-C00C41B23DE5}" srcOrd="0" destOrd="0" presId="urn:microsoft.com/office/officeart/2005/8/layout/vList3"/>
    <dgm:cxn modelId="{11CA0ABE-6E97-4F57-B3AB-B65BE422FEFF}" srcId="{8CECDD68-C509-4B24-A68C-6F5451904C55}" destId="{3BD4BE8E-542C-459F-AFFA-F25FD64E349A}" srcOrd="1" destOrd="0" parTransId="{270EA430-81FF-40B5-8D46-F9A86810FEE4}" sibTransId="{B3F02DE6-E6E6-496F-9C02-6F84A5CA0D55}"/>
    <dgm:cxn modelId="{EBBE7CD0-A20A-42C2-BF24-D632C7C25492}" type="presOf" srcId="{8CECDD68-C509-4B24-A68C-6F5451904C55}" destId="{AF98233A-0FDC-44CF-9815-4FC333D899B8}" srcOrd="0" destOrd="0" presId="urn:microsoft.com/office/officeart/2005/8/layout/vList3"/>
    <dgm:cxn modelId="{227DD3DE-2204-466C-A265-0C34AC7BEBE3}" type="presOf" srcId="{41867F48-E571-40E1-BC41-C1F51EA911BA}" destId="{21F9BA56-087A-459B-8127-870084BB86CE}" srcOrd="0" destOrd="0" presId="urn:microsoft.com/office/officeart/2005/8/layout/vList3"/>
    <dgm:cxn modelId="{9A293DFA-1B86-451C-AABB-E5337D28C38A}" srcId="{8CECDD68-C509-4B24-A68C-6F5451904C55}" destId="{317F9F2A-900B-4D3F-A0B6-A86386F8E9B5}" srcOrd="3" destOrd="0" parTransId="{F7B4E57E-E7FD-49FC-97F4-3260CB891ABD}" sibTransId="{28A380FA-F74B-42C9-9239-8741437C27F7}"/>
    <dgm:cxn modelId="{B8535A92-59FE-402E-9BBA-D93C0E449EB8}" type="presParOf" srcId="{AF98233A-0FDC-44CF-9815-4FC333D899B8}" destId="{190CA71D-99D3-4DBB-B01B-2E5C87BF111C}" srcOrd="0" destOrd="0" presId="urn:microsoft.com/office/officeart/2005/8/layout/vList3"/>
    <dgm:cxn modelId="{C9D2E2AA-C9D2-40CF-ACB7-D89DA47ADD6C}" type="presParOf" srcId="{190CA71D-99D3-4DBB-B01B-2E5C87BF111C}" destId="{401BAC96-2F22-4A45-AD73-479718F1B272}" srcOrd="0" destOrd="0" presId="urn:microsoft.com/office/officeart/2005/8/layout/vList3"/>
    <dgm:cxn modelId="{029DBA26-EEF3-40D1-9E9F-E6CA03557893}" type="presParOf" srcId="{190CA71D-99D3-4DBB-B01B-2E5C87BF111C}" destId="{21F9BA56-087A-459B-8127-870084BB86CE}" srcOrd="1" destOrd="0" presId="urn:microsoft.com/office/officeart/2005/8/layout/vList3"/>
    <dgm:cxn modelId="{B4FE6A40-5D91-4BD5-A9AB-E714BADDF7C8}" type="presParOf" srcId="{AF98233A-0FDC-44CF-9815-4FC333D899B8}" destId="{8D932E4D-B313-4D8B-B81F-E26C087957B2}" srcOrd="1" destOrd="0" presId="urn:microsoft.com/office/officeart/2005/8/layout/vList3"/>
    <dgm:cxn modelId="{70E9FA0E-16B2-400E-92FC-43A21D597602}" type="presParOf" srcId="{AF98233A-0FDC-44CF-9815-4FC333D899B8}" destId="{1071DBC1-99B6-4D6E-89CB-17FBBA785E78}" srcOrd="2" destOrd="0" presId="urn:microsoft.com/office/officeart/2005/8/layout/vList3"/>
    <dgm:cxn modelId="{0F7CB3CD-3B8B-4B5B-B480-C7BA5DC474B0}" type="presParOf" srcId="{1071DBC1-99B6-4D6E-89CB-17FBBA785E78}" destId="{5390087C-4CC8-4432-96EF-3C1BDEFEB654}" srcOrd="0" destOrd="0" presId="urn:microsoft.com/office/officeart/2005/8/layout/vList3"/>
    <dgm:cxn modelId="{FEDBD11B-B263-4001-B7C5-D842ADF35365}" type="presParOf" srcId="{1071DBC1-99B6-4D6E-89CB-17FBBA785E78}" destId="{7BCEE9FB-205E-4D2D-B305-964D25DEA0A8}" srcOrd="1" destOrd="0" presId="urn:microsoft.com/office/officeart/2005/8/layout/vList3"/>
    <dgm:cxn modelId="{4FC07F67-D3BC-45A1-A66B-C8F96C0701CA}" type="presParOf" srcId="{AF98233A-0FDC-44CF-9815-4FC333D899B8}" destId="{F654DC68-C2DA-47C0-B253-DCDDA892F752}" srcOrd="3" destOrd="0" presId="urn:microsoft.com/office/officeart/2005/8/layout/vList3"/>
    <dgm:cxn modelId="{5CD2630B-0AD7-401D-AAD0-DE06AB589B99}" type="presParOf" srcId="{AF98233A-0FDC-44CF-9815-4FC333D899B8}" destId="{9617CC23-9059-4423-A477-25ABDF5F6395}" srcOrd="4" destOrd="0" presId="urn:microsoft.com/office/officeart/2005/8/layout/vList3"/>
    <dgm:cxn modelId="{60B2A220-FD6A-4DB6-8471-FD658367DD97}" type="presParOf" srcId="{9617CC23-9059-4423-A477-25ABDF5F6395}" destId="{14D91BAA-BF42-450D-ADCE-3F1B80B0A9A1}" srcOrd="0" destOrd="0" presId="urn:microsoft.com/office/officeart/2005/8/layout/vList3"/>
    <dgm:cxn modelId="{B8D6CA1C-A0BF-4ED1-936B-CD91E34BD227}" type="presParOf" srcId="{9617CC23-9059-4423-A477-25ABDF5F6395}" destId="{32F8FB5B-F615-447D-A86E-C00C41B23DE5}" srcOrd="1" destOrd="0" presId="urn:microsoft.com/office/officeart/2005/8/layout/vList3"/>
    <dgm:cxn modelId="{B86A8F13-05A1-4319-ADE1-D509BE944A8D}" type="presParOf" srcId="{AF98233A-0FDC-44CF-9815-4FC333D899B8}" destId="{0E030C6E-C1F5-4C6F-AB85-F941D6F7209B}" srcOrd="5" destOrd="0" presId="urn:microsoft.com/office/officeart/2005/8/layout/vList3"/>
    <dgm:cxn modelId="{43FEB645-95FC-43CA-97FD-B38271BC6CCA}" type="presParOf" srcId="{AF98233A-0FDC-44CF-9815-4FC333D899B8}" destId="{04AE102A-878F-41AD-86BB-24371864FBA0}" srcOrd="6" destOrd="0" presId="urn:microsoft.com/office/officeart/2005/8/layout/vList3"/>
    <dgm:cxn modelId="{6CDE9BD4-26A0-45BF-994A-8A2265E2ED4C}" type="presParOf" srcId="{04AE102A-878F-41AD-86BB-24371864FBA0}" destId="{46FADD3E-1E26-468D-B394-64934E33E668}" srcOrd="0" destOrd="0" presId="urn:microsoft.com/office/officeart/2005/8/layout/vList3"/>
    <dgm:cxn modelId="{EDAE1E80-B5D4-4003-B672-5507BEC11980}" type="presParOf" srcId="{04AE102A-878F-41AD-86BB-24371864FBA0}" destId="{01A3388E-AED4-4463-961C-62A1033735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E0A0F3-C809-4D39-9185-78A6D6ECDC24}" type="doc">
      <dgm:prSet loTypeId="urn:microsoft.com/office/officeart/2005/8/layout/matrix3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7142447-81D3-4D24-8EF2-E4BF4CFA8448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Write or Update Your Job Descriptions</a:t>
          </a:r>
        </a:p>
      </dgm:t>
    </dgm:pt>
    <dgm:pt modelId="{61E651A1-0343-47DA-899A-1C05C7C7B034}" type="parTrans" cxnId="{4C4DA5DD-5457-4302-8BD6-2CF25EB43A78}">
      <dgm:prSet/>
      <dgm:spPr/>
      <dgm:t>
        <a:bodyPr/>
        <a:lstStyle/>
        <a:p>
          <a:endParaRPr lang="en-US"/>
        </a:p>
      </dgm:t>
    </dgm:pt>
    <dgm:pt modelId="{E024F94A-99E4-4CA0-AE49-DA1E92C8211D}" type="sibTrans" cxnId="{4C4DA5DD-5457-4302-8BD6-2CF25EB43A78}">
      <dgm:prSet/>
      <dgm:spPr/>
      <dgm:t>
        <a:bodyPr/>
        <a:lstStyle/>
        <a:p>
          <a:endParaRPr lang="en-US"/>
        </a:p>
      </dgm:t>
    </dgm:pt>
    <dgm:pt modelId="{4DA4EAAA-4914-49BA-9DBC-514423602A2E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Apply Your Geographic Factor(s)</a:t>
          </a:r>
        </a:p>
      </dgm:t>
    </dgm:pt>
    <dgm:pt modelId="{5044F8C0-BB2C-4210-B7AE-8558E61AE36C}" type="parTrans" cxnId="{8E68BDCB-F54E-4366-8525-D832C77C6443}">
      <dgm:prSet/>
      <dgm:spPr/>
      <dgm:t>
        <a:bodyPr/>
        <a:lstStyle/>
        <a:p>
          <a:endParaRPr lang="en-US"/>
        </a:p>
      </dgm:t>
    </dgm:pt>
    <dgm:pt modelId="{80330711-ABCD-4B19-8258-96728571A5A0}" type="sibTrans" cxnId="{8E68BDCB-F54E-4366-8525-D832C77C6443}">
      <dgm:prSet/>
      <dgm:spPr/>
      <dgm:t>
        <a:bodyPr/>
        <a:lstStyle/>
        <a:p>
          <a:endParaRPr lang="en-US"/>
        </a:p>
      </dgm:t>
    </dgm:pt>
    <dgm:pt modelId="{74B9CDC6-CFBA-41D9-A989-5AD1E990DBF8}">
      <dgm:prSet custT="1"/>
      <dgm:spPr/>
      <dgm:t>
        <a:bodyPr/>
        <a:lstStyle/>
        <a:p>
          <a:r>
            <a:rPr lang="en-US" sz="3400" dirty="0">
              <a:latin typeface="Times New Roman" panose="02020603050405020304" pitchFamily="18" charset="0"/>
              <a:cs typeface="Times New Roman" panose="02020603050405020304" pitchFamily="18" charset="0"/>
            </a:rPr>
            <a:t>Strengthen Your Compensation Strategy</a:t>
          </a:r>
        </a:p>
      </dgm:t>
    </dgm:pt>
    <dgm:pt modelId="{C0094200-AC87-4B2D-8C9A-DC8FC7DC26E3}" type="parTrans" cxnId="{3A66BD7F-B0B2-40CF-BAAF-37FC9A2F8B0D}">
      <dgm:prSet/>
      <dgm:spPr/>
      <dgm:t>
        <a:bodyPr/>
        <a:lstStyle/>
        <a:p>
          <a:endParaRPr lang="en-US"/>
        </a:p>
      </dgm:t>
    </dgm:pt>
    <dgm:pt modelId="{B5B090C8-770B-4325-A0B0-8C45BA0B3F55}" type="sibTrans" cxnId="{3A66BD7F-B0B2-40CF-BAAF-37FC9A2F8B0D}">
      <dgm:prSet/>
      <dgm:spPr/>
      <dgm:t>
        <a:bodyPr/>
        <a:lstStyle/>
        <a:p>
          <a:endParaRPr lang="en-US"/>
        </a:p>
      </dgm:t>
    </dgm:pt>
    <dgm:pt modelId="{D7539251-418E-46A8-BF48-3A80AB52B8A3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Adjust Compensation During Performance Reviews</a:t>
          </a:r>
        </a:p>
      </dgm:t>
    </dgm:pt>
    <dgm:pt modelId="{A0E4A318-8C2A-48F2-9223-959FCB96A342}" type="parTrans" cxnId="{CF1859D4-5190-43CC-AC57-4862C32BCABD}">
      <dgm:prSet/>
      <dgm:spPr/>
      <dgm:t>
        <a:bodyPr/>
        <a:lstStyle/>
        <a:p>
          <a:endParaRPr lang="en-US"/>
        </a:p>
      </dgm:t>
    </dgm:pt>
    <dgm:pt modelId="{9F630783-3EC9-4B23-BC76-5DD289D3C318}" type="sibTrans" cxnId="{CF1859D4-5190-43CC-AC57-4862C32BCABD}">
      <dgm:prSet/>
      <dgm:spPr/>
      <dgm:t>
        <a:bodyPr/>
        <a:lstStyle/>
        <a:p>
          <a:endParaRPr lang="en-US"/>
        </a:p>
      </dgm:t>
    </dgm:pt>
    <dgm:pt modelId="{6EDC51B3-84B6-4C11-9D87-D5E76ACDE0EB}" type="pres">
      <dgm:prSet presAssocID="{2DE0A0F3-C809-4D39-9185-78A6D6ECDC24}" presName="matrix" presStyleCnt="0">
        <dgm:presLayoutVars>
          <dgm:chMax val="1"/>
          <dgm:dir/>
          <dgm:resizeHandles val="exact"/>
        </dgm:presLayoutVars>
      </dgm:prSet>
      <dgm:spPr/>
    </dgm:pt>
    <dgm:pt modelId="{19C1847C-D097-40E6-A0C0-8250BC90ACF7}" type="pres">
      <dgm:prSet presAssocID="{2DE0A0F3-C809-4D39-9185-78A6D6ECDC24}" presName="diamond" presStyleLbl="bgShp" presStyleIdx="0" presStyleCnt="1"/>
      <dgm:spPr/>
    </dgm:pt>
    <dgm:pt modelId="{85D14620-32F2-489C-85F5-D94C2D1E5AE7}" type="pres">
      <dgm:prSet presAssocID="{2DE0A0F3-C809-4D39-9185-78A6D6ECDC2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B919D0D-92FE-456F-8A12-50D9EAA9BEC6}" type="pres">
      <dgm:prSet presAssocID="{2DE0A0F3-C809-4D39-9185-78A6D6ECDC24}" presName="quad2" presStyleLbl="node1" presStyleIdx="1" presStyleCnt="4" custScaleX="102761" custScaleY="99823" custLinFactNeighborX="2539" custLinFactNeighborY="1178">
        <dgm:presLayoutVars>
          <dgm:chMax val="0"/>
          <dgm:chPref val="0"/>
          <dgm:bulletEnabled val="1"/>
        </dgm:presLayoutVars>
      </dgm:prSet>
      <dgm:spPr/>
    </dgm:pt>
    <dgm:pt modelId="{CBD21C3C-0CD0-4D55-A635-370C2D3345BA}" type="pres">
      <dgm:prSet presAssocID="{2DE0A0F3-C809-4D39-9185-78A6D6ECDC2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44EAC7-C98A-4D8C-BF13-9EEE9C670258}" type="pres">
      <dgm:prSet presAssocID="{2DE0A0F3-C809-4D39-9185-78A6D6ECDC2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B87C054-7B00-4DA5-B6F2-B28272E3F48D}" type="presOf" srcId="{74B9CDC6-CFBA-41D9-A989-5AD1E990DBF8}" destId="{CBD21C3C-0CD0-4D55-A635-370C2D3345BA}" srcOrd="0" destOrd="0" presId="urn:microsoft.com/office/officeart/2005/8/layout/matrix3"/>
    <dgm:cxn modelId="{4707CD77-918F-48CF-9744-B493D2ED5D42}" type="presOf" srcId="{4DA4EAAA-4914-49BA-9DBC-514423602A2E}" destId="{2B919D0D-92FE-456F-8A12-50D9EAA9BEC6}" srcOrd="0" destOrd="0" presId="urn:microsoft.com/office/officeart/2005/8/layout/matrix3"/>
    <dgm:cxn modelId="{4ACE9E7E-772E-4518-953E-C6DA2A4723B6}" type="presOf" srcId="{D7539251-418E-46A8-BF48-3A80AB52B8A3}" destId="{9544EAC7-C98A-4D8C-BF13-9EEE9C670258}" srcOrd="0" destOrd="0" presId="urn:microsoft.com/office/officeart/2005/8/layout/matrix3"/>
    <dgm:cxn modelId="{3A66BD7F-B0B2-40CF-BAAF-37FC9A2F8B0D}" srcId="{2DE0A0F3-C809-4D39-9185-78A6D6ECDC24}" destId="{74B9CDC6-CFBA-41D9-A989-5AD1E990DBF8}" srcOrd="2" destOrd="0" parTransId="{C0094200-AC87-4B2D-8C9A-DC8FC7DC26E3}" sibTransId="{B5B090C8-770B-4325-A0B0-8C45BA0B3F55}"/>
    <dgm:cxn modelId="{D9FD1F8A-470C-4D2D-A8D7-91E61B2D5B76}" type="presOf" srcId="{E7142447-81D3-4D24-8EF2-E4BF4CFA8448}" destId="{85D14620-32F2-489C-85F5-D94C2D1E5AE7}" srcOrd="0" destOrd="0" presId="urn:microsoft.com/office/officeart/2005/8/layout/matrix3"/>
    <dgm:cxn modelId="{8F405FBB-9530-45DA-8B49-298F6E15E152}" type="presOf" srcId="{2DE0A0F3-C809-4D39-9185-78A6D6ECDC24}" destId="{6EDC51B3-84B6-4C11-9D87-D5E76ACDE0EB}" srcOrd="0" destOrd="0" presId="urn:microsoft.com/office/officeart/2005/8/layout/matrix3"/>
    <dgm:cxn modelId="{8E68BDCB-F54E-4366-8525-D832C77C6443}" srcId="{2DE0A0F3-C809-4D39-9185-78A6D6ECDC24}" destId="{4DA4EAAA-4914-49BA-9DBC-514423602A2E}" srcOrd="1" destOrd="0" parTransId="{5044F8C0-BB2C-4210-B7AE-8558E61AE36C}" sibTransId="{80330711-ABCD-4B19-8258-96728571A5A0}"/>
    <dgm:cxn modelId="{CF1859D4-5190-43CC-AC57-4862C32BCABD}" srcId="{2DE0A0F3-C809-4D39-9185-78A6D6ECDC24}" destId="{D7539251-418E-46A8-BF48-3A80AB52B8A3}" srcOrd="3" destOrd="0" parTransId="{A0E4A318-8C2A-48F2-9223-959FCB96A342}" sibTransId="{9F630783-3EC9-4B23-BC76-5DD289D3C318}"/>
    <dgm:cxn modelId="{4C4DA5DD-5457-4302-8BD6-2CF25EB43A78}" srcId="{2DE0A0F3-C809-4D39-9185-78A6D6ECDC24}" destId="{E7142447-81D3-4D24-8EF2-E4BF4CFA8448}" srcOrd="0" destOrd="0" parTransId="{61E651A1-0343-47DA-899A-1C05C7C7B034}" sibTransId="{E024F94A-99E4-4CA0-AE49-DA1E92C8211D}"/>
    <dgm:cxn modelId="{61B830F2-F145-438F-B8E4-D6546C5297FA}" type="presParOf" srcId="{6EDC51B3-84B6-4C11-9D87-D5E76ACDE0EB}" destId="{19C1847C-D097-40E6-A0C0-8250BC90ACF7}" srcOrd="0" destOrd="0" presId="urn:microsoft.com/office/officeart/2005/8/layout/matrix3"/>
    <dgm:cxn modelId="{6BAF8F7B-F512-4681-BB2A-3B5D0E785E7D}" type="presParOf" srcId="{6EDC51B3-84B6-4C11-9D87-D5E76ACDE0EB}" destId="{85D14620-32F2-489C-85F5-D94C2D1E5AE7}" srcOrd="1" destOrd="0" presId="urn:microsoft.com/office/officeart/2005/8/layout/matrix3"/>
    <dgm:cxn modelId="{94B079E3-9312-438E-B64E-251CA45EA8B5}" type="presParOf" srcId="{6EDC51B3-84B6-4C11-9D87-D5E76ACDE0EB}" destId="{2B919D0D-92FE-456F-8A12-50D9EAA9BEC6}" srcOrd="2" destOrd="0" presId="urn:microsoft.com/office/officeart/2005/8/layout/matrix3"/>
    <dgm:cxn modelId="{02DD43E3-86B1-4DF8-AB53-6FE35E47444A}" type="presParOf" srcId="{6EDC51B3-84B6-4C11-9D87-D5E76ACDE0EB}" destId="{CBD21C3C-0CD0-4D55-A635-370C2D3345BA}" srcOrd="3" destOrd="0" presId="urn:microsoft.com/office/officeart/2005/8/layout/matrix3"/>
    <dgm:cxn modelId="{DB904035-C32D-457D-9D68-2FA483668EE8}" type="presParOf" srcId="{6EDC51B3-84B6-4C11-9D87-D5E76ACDE0EB}" destId="{9544EAC7-C98A-4D8C-BF13-9EEE9C67025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59EE1-BAC8-44BF-8417-2B041D64A1AC}">
      <dsp:nvSpPr>
        <dsp:cNvPr id="0" name=""/>
        <dsp:cNvSpPr/>
      </dsp:nvSpPr>
      <dsp:spPr>
        <a:xfrm>
          <a:off x="1273729" y="244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Focus on Total Rewards</a:t>
          </a:r>
        </a:p>
      </dsp:txBody>
      <dsp:txXfrm>
        <a:off x="1273729" y="2449"/>
        <a:ext cx="3230457" cy="1938274"/>
      </dsp:txXfrm>
    </dsp:sp>
    <dsp:sp modelId="{0E53F023-3C57-4F31-9979-8A34FB89D534}">
      <dsp:nvSpPr>
        <dsp:cNvPr id="0" name=""/>
        <dsp:cNvSpPr/>
      </dsp:nvSpPr>
      <dsp:spPr>
        <a:xfrm>
          <a:off x="4827232" y="244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Pay Equity &amp; Transparency</a:t>
          </a:r>
        </a:p>
      </dsp:txBody>
      <dsp:txXfrm>
        <a:off x="4827232" y="2449"/>
        <a:ext cx="3230457" cy="1938274"/>
      </dsp:txXfrm>
    </dsp:sp>
    <dsp:sp modelId="{409674A1-3AF0-4868-8114-A65B758C3DAD}">
      <dsp:nvSpPr>
        <dsp:cNvPr id="0" name=""/>
        <dsp:cNvSpPr/>
      </dsp:nvSpPr>
      <dsp:spPr>
        <a:xfrm>
          <a:off x="1273729" y="226376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Hybrid or Remote Options</a:t>
          </a:r>
        </a:p>
      </dsp:txBody>
      <dsp:txXfrm>
        <a:off x="1273729" y="2263769"/>
        <a:ext cx="3230457" cy="1938274"/>
      </dsp:txXfrm>
    </dsp:sp>
    <dsp:sp modelId="{FB2A8D19-2B42-49E4-8165-DACA07404759}">
      <dsp:nvSpPr>
        <dsp:cNvPr id="0" name=""/>
        <dsp:cNvSpPr/>
      </dsp:nvSpPr>
      <dsp:spPr>
        <a:xfrm>
          <a:off x="4827232" y="226376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Customized Incentives</a:t>
          </a:r>
        </a:p>
      </dsp:txBody>
      <dsp:txXfrm>
        <a:off x="4827232" y="2263769"/>
        <a:ext cx="3230457" cy="1938274"/>
      </dsp:txXfrm>
    </dsp:sp>
    <dsp:sp modelId="{BD6AED17-1DCC-44C5-87CA-397B0194369D}">
      <dsp:nvSpPr>
        <dsp:cNvPr id="0" name=""/>
        <dsp:cNvSpPr/>
      </dsp:nvSpPr>
      <dsp:spPr>
        <a:xfrm>
          <a:off x="1273729" y="452508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Technology &amp; Automation</a:t>
          </a:r>
        </a:p>
      </dsp:txBody>
      <dsp:txXfrm>
        <a:off x="1273729" y="4525089"/>
        <a:ext cx="3230457" cy="1938274"/>
      </dsp:txXfrm>
    </dsp:sp>
    <dsp:sp modelId="{5B2F70D3-7B27-4DBC-8186-593BFE0394D8}">
      <dsp:nvSpPr>
        <dsp:cNvPr id="0" name=""/>
        <dsp:cNvSpPr/>
      </dsp:nvSpPr>
      <dsp:spPr>
        <a:xfrm>
          <a:off x="4827232" y="4525089"/>
          <a:ext cx="3230457" cy="1938274"/>
        </a:xfrm>
        <a:prstGeom prst="rect">
          <a:avLst/>
        </a:prstGeom>
        <a:solidFill>
          <a:srgbClr val="385E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Inflation &amp; Cost of Living</a:t>
          </a:r>
        </a:p>
      </dsp:txBody>
      <dsp:txXfrm>
        <a:off x="4827232" y="4525089"/>
        <a:ext cx="3230457" cy="19382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EF9E4-DC93-4050-A551-65B9EEB32510}">
      <dsp:nvSpPr>
        <dsp:cNvPr id="0" name=""/>
        <dsp:cNvSpPr/>
      </dsp:nvSpPr>
      <dsp:spPr>
        <a:xfrm>
          <a:off x="271051" y="1446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Limited Talent Pool</a:t>
          </a:r>
        </a:p>
      </dsp:txBody>
      <dsp:txXfrm>
        <a:off x="330450" y="1505617"/>
        <a:ext cx="8294202" cy="1098002"/>
      </dsp:txXfrm>
    </dsp:sp>
    <dsp:sp modelId="{B8AF6AE5-8E56-48F9-8793-EC4FE11917B2}">
      <dsp:nvSpPr>
        <dsp:cNvPr id="0" name=""/>
        <dsp:cNvSpPr/>
      </dsp:nvSpPr>
      <dsp:spPr>
        <a:xfrm>
          <a:off x="271051" y="2850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Benefits Beyond Salary</a:t>
          </a:r>
        </a:p>
      </dsp:txBody>
      <dsp:txXfrm>
        <a:off x="330450" y="2909617"/>
        <a:ext cx="8294202" cy="1098002"/>
      </dsp:txXfrm>
    </dsp:sp>
    <dsp:sp modelId="{3A77C6C5-8870-4894-8825-B1E1D0E24A26}">
      <dsp:nvSpPr>
        <dsp:cNvPr id="0" name=""/>
        <dsp:cNvSpPr/>
      </dsp:nvSpPr>
      <dsp:spPr>
        <a:xfrm>
          <a:off x="271051" y="4254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Adaptation to Remote Work</a:t>
          </a:r>
        </a:p>
      </dsp:txBody>
      <dsp:txXfrm>
        <a:off x="330450" y="4313617"/>
        <a:ext cx="82942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EF9E4-DC93-4050-A551-65B9EEB32510}">
      <dsp:nvSpPr>
        <dsp:cNvPr id="0" name=""/>
        <dsp:cNvSpPr/>
      </dsp:nvSpPr>
      <dsp:spPr>
        <a:xfrm>
          <a:off x="271051" y="1446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Recruitment &amp; Retention Strategies</a:t>
          </a:r>
        </a:p>
      </dsp:txBody>
      <dsp:txXfrm>
        <a:off x="330450" y="1505617"/>
        <a:ext cx="8294202" cy="1098002"/>
      </dsp:txXfrm>
    </dsp:sp>
    <dsp:sp modelId="{B8AF6AE5-8E56-48F9-8793-EC4FE11917B2}">
      <dsp:nvSpPr>
        <dsp:cNvPr id="0" name=""/>
        <dsp:cNvSpPr/>
      </dsp:nvSpPr>
      <dsp:spPr>
        <a:xfrm>
          <a:off x="271051" y="2850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Childcare Deserts</a:t>
          </a:r>
        </a:p>
      </dsp:txBody>
      <dsp:txXfrm>
        <a:off x="330450" y="2909617"/>
        <a:ext cx="8294202" cy="1098002"/>
      </dsp:txXfrm>
    </dsp:sp>
    <dsp:sp modelId="{3A77C6C5-8870-4894-8825-B1E1D0E24A26}">
      <dsp:nvSpPr>
        <dsp:cNvPr id="0" name=""/>
        <dsp:cNvSpPr/>
      </dsp:nvSpPr>
      <dsp:spPr>
        <a:xfrm>
          <a:off x="271051" y="4254218"/>
          <a:ext cx="8413000" cy="1216800"/>
        </a:xfrm>
        <a:prstGeom prst="roundRect">
          <a:avLst/>
        </a:prstGeom>
        <a:solidFill>
          <a:srgbClr val="3154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Diversification</a:t>
          </a:r>
        </a:p>
      </dsp:txBody>
      <dsp:txXfrm>
        <a:off x="330450" y="4313617"/>
        <a:ext cx="82942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9BA56-087A-459B-8127-870084BB86CE}">
      <dsp:nvSpPr>
        <dsp:cNvPr id="0" name=""/>
        <dsp:cNvSpPr/>
      </dsp:nvSpPr>
      <dsp:spPr>
        <a:xfrm rot="10800000">
          <a:off x="2979409" y="938"/>
          <a:ext cx="10758508" cy="10782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473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Know Your Market</a:t>
          </a:r>
        </a:p>
      </dsp:txBody>
      <dsp:txXfrm rot="10800000">
        <a:off x="3248968" y="938"/>
        <a:ext cx="10488949" cy="1078238"/>
      </dsp:txXfrm>
    </dsp:sp>
    <dsp:sp modelId="{401BAC96-2F22-4A45-AD73-479718F1B272}">
      <dsp:nvSpPr>
        <dsp:cNvPr id="0" name=""/>
        <dsp:cNvSpPr/>
      </dsp:nvSpPr>
      <dsp:spPr>
        <a:xfrm>
          <a:off x="2440290" y="938"/>
          <a:ext cx="1078238" cy="10782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EE9FB-205E-4D2D-B305-964D25DEA0A8}">
      <dsp:nvSpPr>
        <dsp:cNvPr id="0" name=""/>
        <dsp:cNvSpPr/>
      </dsp:nvSpPr>
      <dsp:spPr>
        <a:xfrm rot="10800000">
          <a:off x="2979409" y="1348735"/>
          <a:ext cx="10758508" cy="10782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473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Easy Data Submission/Retrieval</a:t>
          </a:r>
        </a:p>
      </dsp:txBody>
      <dsp:txXfrm rot="10800000">
        <a:off x="3248968" y="1348735"/>
        <a:ext cx="10488949" cy="1078238"/>
      </dsp:txXfrm>
    </dsp:sp>
    <dsp:sp modelId="{5390087C-4CC8-4432-96EF-3C1BDEFEB654}">
      <dsp:nvSpPr>
        <dsp:cNvPr id="0" name=""/>
        <dsp:cNvSpPr/>
      </dsp:nvSpPr>
      <dsp:spPr>
        <a:xfrm>
          <a:off x="2440290" y="1348735"/>
          <a:ext cx="1078238" cy="107823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8FB5B-F615-447D-A86E-C00C41B23DE5}">
      <dsp:nvSpPr>
        <dsp:cNvPr id="0" name=""/>
        <dsp:cNvSpPr/>
      </dsp:nvSpPr>
      <dsp:spPr>
        <a:xfrm rot="10800000">
          <a:off x="2979409" y="2696533"/>
          <a:ext cx="10758508" cy="10782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473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Survey Vendor and Data Quality</a:t>
          </a:r>
        </a:p>
      </dsp:txBody>
      <dsp:txXfrm rot="10800000">
        <a:off x="3248968" y="2696533"/>
        <a:ext cx="10488949" cy="1078238"/>
      </dsp:txXfrm>
    </dsp:sp>
    <dsp:sp modelId="{14D91BAA-BF42-450D-ADCE-3F1B80B0A9A1}">
      <dsp:nvSpPr>
        <dsp:cNvPr id="0" name=""/>
        <dsp:cNvSpPr/>
      </dsp:nvSpPr>
      <dsp:spPr>
        <a:xfrm>
          <a:off x="2440290" y="2696533"/>
          <a:ext cx="1078238" cy="107823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3388E-AED4-4463-961C-62A1033735EA}">
      <dsp:nvSpPr>
        <dsp:cNvPr id="0" name=""/>
        <dsp:cNvSpPr/>
      </dsp:nvSpPr>
      <dsp:spPr>
        <a:xfrm rot="10800000">
          <a:off x="2979409" y="4044331"/>
          <a:ext cx="10758508" cy="10782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473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Added Value?</a:t>
          </a:r>
        </a:p>
      </dsp:txBody>
      <dsp:txXfrm rot="10800000">
        <a:off x="3248968" y="4044331"/>
        <a:ext cx="10488949" cy="1078238"/>
      </dsp:txXfrm>
    </dsp:sp>
    <dsp:sp modelId="{46FADD3E-1E26-468D-B394-64934E33E668}">
      <dsp:nvSpPr>
        <dsp:cNvPr id="0" name=""/>
        <dsp:cNvSpPr/>
      </dsp:nvSpPr>
      <dsp:spPr>
        <a:xfrm>
          <a:off x="2440290" y="4044331"/>
          <a:ext cx="1078238" cy="1078238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1847C-D097-40E6-A0C0-8250BC90ACF7}">
      <dsp:nvSpPr>
        <dsp:cNvPr id="0" name=""/>
        <dsp:cNvSpPr/>
      </dsp:nvSpPr>
      <dsp:spPr>
        <a:xfrm>
          <a:off x="2281168" y="0"/>
          <a:ext cx="7947367" cy="7947367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14620-32F2-489C-85F5-D94C2D1E5AE7}">
      <dsp:nvSpPr>
        <dsp:cNvPr id="0" name=""/>
        <dsp:cNvSpPr/>
      </dsp:nvSpPr>
      <dsp:spPr>
        <a:xfrm>
          <a:off x="3036167" y="754999"/>
          <a:ext cx="3099473" cy="3099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Write or Update Your Job Descriptions</a:t>
          </a:r>
        </a:p>
      </dsp:txBody>
      <dsp:txXfrm>
        <a:off x="3187471" y="906303"/>
        <a:ext cx="2796865" cy="2796865"/>
      </dsp:txXfrm>
    </dsp:sp>
    <dsp:sp modelId="{2B919D0D-92FE-456F-8A12-50D9EAA9BEC6}">
      <dsp:nvSpPr>
        <dsp:cNvPr id="0" name=""/>
        <dsp:cNvSpPr/>
      </dsp:nvSpPr>
      <dsp:spPr>
        <a:xfrm>
          <a:off x="6409969" y="794254"/>
          <a:ext cx="3185049" cy="30939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Apply Your Geographic Factor(s)</a:t>
          </a:r>
        </a:p>
      </dsp:txBody>
      <dsp:txXfrm>
        <a:off x="6561005" y="945290"/>
        <a:ext cx="2882977" cy="2791915"/>
      </dsp:txXfrm>
    </dsp:sp>
    <dsp:sp modelId="{CBD21C3C-0CD0-4D55-A635-370C2D3345BA}">
      <dsp:nvSpPr>
        <dsp:cNvPr id="0" name=""/>
        <dsp:cNvSpPr/>
      </dsp:nvSpPr>
      <dsp:spPr>
        <a:xfrm>
          <a:off x="3036167" y="4092894"/>
          <a:ext cx="3099473" cy="3099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Strengthen Your Compensation Strategy</a:t>
          </a:r>
        </a:p>
      </dsp:txBody>
      <dsp:txXfrm>
        <a:off x="3187471" y="4244198"/>
        <a:ext cx="2796865" cy="2796865"/>
      </dsp:txXfrm>
    </dsp:sp>
    <dsp:sp modelId="{9544EAC7-C98A-4D8C-BF13-9EEE9C670258}">
      <dsp:nvSpPr>
        <dsp:cNvPr id="0" name=""/>
        <dsp:cNvSpPr/>
      </dsp:nvSpPr>
      <dsp:spPr>
        <a:xfrm>
          <a:off x="6374062" y="4092894"/>
          <a:ext cx="3099473" cy="3099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Adjust Compensation During Performance Reviews</a:t>
          </a:r>
        </a:p>
      </dsp:txBody>
      <dsp:txXfrm>
        <a:off x="6525366" y="4244198"/>
        <a:ext cx="2796865" cy="279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92588-0655-485C-B420-2EF77161E90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54B4B-CF99-4D7B-9FC6-B8B75E9E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5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4B4B-CF99-4D7B-9FC6-B8B75E9EAB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1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4B4B-CF99-4D7B-9FC6-B8B75E9EAB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4B4B-CF99-4D7B-9FC6-B8B75E9EAB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4B4B-CF99-4D7B-9FC6-B8B75E9EAB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8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hyperlink" Target="mailto:Amber.corrigan@salary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jp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svg"/><Relationship Id="rId7" Type="http://schemas.openxmlformats.org/officeDocument/2006/relationships/hyperlink" Target="mailto:Chris.Sharpless@payscale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8.png"/><Relationship Id="rId7" Type="http://schemas.openxmlformats.org/officeDocument/2006/relationships/diagramData" Target="../diagrams/data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diagramDrawing" Target="../diagrams/drawing4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9.svg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8.png"/><Relationship Id="rId7" Type="http://schemas.openxmlformats.org/officeDocument/2006/relationships/diagramData" Target="../diagrams/data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diagramDrawing" Target="../diagrams/drawing5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9.svg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openxmlformats.org/officeDocument/2006/relationships/image" Target="../media/image36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9.sv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5.jpe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image" Target="../media/image7.jpg"/><Relationship Id="rId7" Type="http://schemas.openxmlformats.org/officeDocument/2006/relationships/image" Target="../media/image14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9.svg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hyperlink" Target="mailto:Maria.Martinez@redw.co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1073" y="0"/>
            <a:ext cx="9896927" cy="10287000"/>
            <a:chOff x="0" y="0"/>
            <a:chExt cx="1319590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921" r="13921"/>
            <a:stretch>
              <a:fillRect/>
            </a:stretch>
          </p:blipFill>
          <p:spPr>
            <a:xfrm>
              <a:off x="0" y="0"/>
              <a:ext cx="13195903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400" y="8863907"/>
            <a:ext cx="5106991" cy="1206527"/>
          </a:xfrm>
          <a:custGeom>
            <a:avLst/>
            <a:gdLst/>
            <a:ahLst/>
            <a:cxnLst/>
            <a:rect l="l" t="t" r="r" b="b"/>
            <a:pathLst>
              <a:path w="5106991" h="1206527">
                <a:moveTo>
                  <a:pt x="0" y="0"/>
                </a:moveTo>
                <a:lnTo>
                  <a:pt x="5106991" y="0"/>
                </a:lnTo>
                <a:lnTo>
                  <a:pt x="5106991" y="1206526"/>
                </a:lnTo>
                <a:lnTo>
                  <a:pt x="0" y="1206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41518" y="8075734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0" y="0"/>
                </a:lnTo>
                <a:lnTo>
                  <a:pt x="2196000" y="1994700"/>
                </a:lnTo>
                <a:lnTo>
                  <a:pt x="0" y="1994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1333500"/>
            <a:ext cx="8157276" cy="668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pPr algn="ctr">
              <a:lnSpc>
                <a:spcPts val="8250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</a:t>
            </a:r>
          </a:p>
          <a:p>
            <a:pPr algn="ctr">
              <a:lnSpc>
                <a:spcPts val="8250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</a:p>
          <a:p>
            <a:pPr algn="ctr">
              <a:lnSpc>
                <a:spcPts val="9735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algn="ctr">
              <a:lnSpc>
                <a:spcPts val="9735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</a:p>
          <a:p>
            <a:pPr algn="ctr">
              <a:lnSpc>
                <a:spcPts val="7650"/>
              </a:lnSpc>
              <a:spcBef>
                <a:spcPct val="0"/>
              </a:spcBef>
            </a:pPr>
            <a:endParaRPr lang="en-US" sz="8250" dirty="0">
              <a:solidFill>
                <a:srgbClr val="FFFFFF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0B5346-C1E4-172D-CF94-E3351229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7393" y="1699848"/>
            <a:ext cx="3908211" cy="6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45657D-27FE-B1EE-D55B-0745827B06DF}"/>
              </a:ext>
            </a:extLst>
          </p:cNvPr>
          <p:cNvSpPr txBox="1"/>
          <p:nvPr/>
        </p:nvSpPr>
        <p:spPr>
          <a:xfrm>
            <a:off x="152400" y="1568049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ease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2CAF1E-5B4F-9A5D-9EB9-068092A19714}"/>
              </a:ext>
            </a:extLst>
          </p:cNvPr>
          <p:cNvSpPr txBox="1">
            <a:spLocks/>
          </p:cNvSpPr>
          <p:nvPr/>
        </p:nvSpPr>
        <p:spPr>
          <a:xfrm>
            <a:off x="1066800" y="3155498"/>
            <a:ext cx="7772399" cy="51122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Evaluation System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Salary Grade &amp; Ranges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Merit Increase Planning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Management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Salary Updates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Description Library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9017F9-D52F-8883-50C6-3EC08C42FB60}"/>
              </a:ext>
            </a:extLst>
          </p:cNvPr>
          <p:cNvGrpSpPr/>
          <p:nvPr/>
        </p:nvGrpSpPr>
        <p:grpSpPr>
          <a:xfrm>
            <a:off x="9050300" y="1963089"/>
            <a:ext cx="8009951" cy="7147573"/>
            <a:chOff x="9796651" y="1608952"/>
            <a:chExt cx="7289128" cy="6504357"/>
          </a:xfrm>
          <a:solidFill>
            <a:srgbClr val="315470"/>
          </a:solidFill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29373E53-2F4C-A0B8-4768-5F5467A0ED45}"/>
                </a:ext>
              </a:extLst>
            </p:cNvPr>
            <p:cNvSpPr/>
            <p:nvPr/>
          </p:nvSpPr>
          <p:spPr>
            <a:xfrm>
              <a:off x="9796651" y="1608952"/>
              <a:ext cx="7289128" cy="650435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A36393-1930-79E4-0200-61B1117E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r="12311"/>
            <a:stretch/>
          </p:blipFill>
          <p:spPr>
            <a:xfrm>
              <a:off x="9970503" y="1803619"/>
              <a:ext cx="6912641" cy="6113815"/>
            </a:xfrm>
            <a:prstGeom prst="rect">
              <a:avLst/>
            </a:prstGeom>
            <a:grpFill/>
          </p:spPr>
        </p:pic>
      </p:grp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6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</a:t>
            </a:r>
            <a:r>
              <a:rPr lang="en-US" sz="7200" dirty="0">
                <a:solidFill>
                  <a:srgbClr val="FEFEFD"/>
                </a:solidFill>
                <a:latin typeface="Canva Sans"/>
              </a:rPr>
              <a:t> </a:t>
            </a:r>
            <a:r>
              <a:rPr lang="en-US" sz="72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Benefits Summit</a:t>
            </a:r>
          </a:p>
        </p:txBody>
      </p:sp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2BBB548B-FDD2-C726-9E91-52BDE48040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FFEA5C-E9F9-811D-7897-BE0B5F21DEDA}"/>
              </a:ext>
            </a:extLst>
          </p:cNvPr>
          <p:cNvSpPr txBox="1"/>
          <p:nvPr/>
        </p:nvSpPr>
        <p:spPr>
          <a:xfrm>
            <a:off x="1687829" y="3811020"/>
            <a:ext cx="8064578" cy="392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Highlights: 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HR-Reported pay data</a:t>
            </a: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15,000 unique job titles</a:t>
            </a: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27,000+ Compensable Factors</a:t>
            </a: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225 Industry Breakouts</a:t>
            </a: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42,000+ Geographies</a:t>
            </a:r>
          </a:p>
          <a:p>
            <a:pPr marL="577850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Merit Modeling</a:t>
            </a: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97FFA-EA83-BDED-BB47-39F1BE54D6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646" y="9110545"/>
            <a:ext cx="2311385" cy="609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0477B-883E-72AE-410F-083F24170811}"/>
              </a:ext>
            </a:extLst>
          </p:cNvPr>
          <p:cNvSpPr txBox="1"/>
          <p:nvPr/>
        </p:nvSpPr>
        <p:spPr>
          <a:xfrm>
            <a:off x="9747742" y="4139316"/>
            <a:ext cx="7229470" cy="3264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employee count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Contact: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Amber Corrigan – Enterprise Account Executive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Amber.corrigan@salary.com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(0)+1.781.496.2716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2BF36-CBEB-4FF7-3672-8E34C5EC74A0}"/>
              </a:ext>
            </a:extLst>
          </p:cNvPr>
          <p:cNvSpPr txBox="1"/>
          <p:nvPr/>
        </p:nvSpPr>
        <p:spPr>
          <a:xfrm>
            <a:off x="3651743" y="1653280"/>
            <a:ext cx="609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CompAnalyst by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37E753-8FBF-3418-247A-E300E31DE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64782" y="1826066"/>
            <a:ext cx="3351523" cy="7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9017F9-D52F-8883-50C6-3EC08C42FB60}"/>
              </a:ext>
            </a:extLst>
          </p:cNvPr>
          <p:cNvGrpSpPr/>
          <p:nvPr/>
        </p:nvGrpSpPr>
        <p:grpSpPr>
          <a:xfrm>
            <a:off x="9050300" y="1963089"/>
            <a:ext cx="8009951" cy="7147573"/>
            <a:chOff x="9796651" y="1608952"/>
            <a:chExt cx="7289128" cy="6504357"/>
          </a:xfrm>
          <a:solidFill>
            <a:srgbClr val="315470"/>
          </a:solidFill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29373E53-2F4C-A0B8-4768-5F5467A0ED45}"/>
                </a:ext>
              </a:extLst>
            </p:cNvPr>
            <p:cNvSpPr/>
            <p:nvPr/>
          </p:nvSpPr>
          <p:spPr>
            <a:xfrm>
              <a:off x="9796651" y="1608952"/>
              <a:ext cx="7289128" cy="650435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A36393-1930-79E4-0200-61B1117EC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1" t="8781" r="11240"/>
            <a:stretch/>
          </p:blipFill>
          <p:spPr>
            <a:xfrm flipH="1">
              <a:off x="9970503" y="1803620"/>
              <a:ext cx="6912641" cy="6113815"/>
            </a:xfrm>
            <a:prstGeom prst="rect">
              <a:avLst/>
            </a:prstGeom>
            <a:grpFill/>
          </p:spPr>
        </p:pic>
      </p:grp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20C0E59-9A67-DB50-ED9C-95715ABF4D28}"/>
              </a:ext>
            </a:extLst>
          </p:cNvPr>
          <p:cNvSpPr txBox="1">
            <a:spLocks/>
          </p:cNvSpPr>
          <p:nvPr/>
        </p:nvSpPr>
        <p:spPr>
          <a:xfrm>
            <a:off x="1227749" y="2818086"/>
            <a:ext cx="4499460" cy="46508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Datasets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Management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Equity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Framework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Recruiting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Onboarding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Consulting</a:t>
            </a:r>
          </a:p>
          <a:p>
            <a:pPr marL="392113" indent="-392113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Participation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568329-E4CE-D0A8-4CDD-81A23D5079B1}"/>
              </a:ext>
            </a:extLst>
          </p:cNvPr>
          <p:cNvSpPr txBox="1"/>
          <p:nvPr/>
        </p:nvSpPr>
        <p:spPr>
          <a:xfrm>
            <a:off x="-28031" y="1698307"/>
            <a:ext cx="609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CompAnalyst by</a:t>
            </a: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D240BCF4-4A70-0960-074F-083356C9F2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85008" y="1871093"/>
            <a:ext cx="3351523" cy="7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6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</a:t>
            </a:r>
            <a:r>
              <a:rPr lang="en-US" sz="7200" dirty="0">
                <a:solidFill>
                  <a:srgbClr val="FEFEFD"/>
                </a:solidFill>
                <a:latin typeface="Canva Sans"/>
              </a:rPr>
              <a:t> </a:t>
            </a:r>
            <a:r>
              <a:rPr lang="en-US" sz="72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Benefits Summit</a:t>
            </a:r>
          </a:p>
        </p:txBody>
      </p:sp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2BBB548B-FDD2-C726-9E91-52BDE48040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1112039"/>
            <a:ext cx="18288000" cy="9593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FFEA5C-E9F9-811D-7897-BE0B5F21DEDA}"/>
              </a:ext>
            </a:extLst>
          </p:cNvPr>
          <p:cNvSpPr txBox="1"/>
          <p:nvPr/>
        </p:nvSpPr>
        <p:spPr>
          <a:xfrm>
            <a:off x="1316338" y="2783478"/>
            <a:ext cx="8064578" cy="588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Highlights: 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types of data sources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Survey participation and management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Complete complex pay equity analytics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Customizable technology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Market pricing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 Development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Custom Analytics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Pay Communications Training</a:t>
            </a:r>
          </a:p>
          <a:p>
            <a:pPr marL="522288" lvl="1" indent="-354013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Dedicated Implementation Manager</a:t>
            </a:r>
          </a:p>
          <a:p>
            <a:pPr marL="628650" lv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97FFA-EA83-BDED-BB47-39F1BE54D6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646" y="9110545"/>
            <a:ext cx="2311385" cy="609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A0477B-883E-72AE-410F-083F24170811}"/>
              </a:ext>
            </a:extLst>
          </p:cNvPr>
          <p:cNvSpPr txBox="1"/>
          <p:nvPr/>
        </p:nvSpPr>
        <p:spPr>
          <a:xfrm>
            <a:off x="9754559" y="3223653"/>
            <a:ext cx="7624537" cy="3264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Cost: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employee count</a:t>
            </a: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Contact: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Chris Sharpless – National Account Executive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Chris.Sharpless@payscale.com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206.753.4058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6F736-A6BC-9FC7-A747-29223517B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058" y="-195820"/>
            <a:ext cx="4456649" cy="44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9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9017F9-D52F-8883-50C6-3EC08C42FB60}"/>
              </a:ext>
            </a:extLst>
          </p:cNvPr>
          <p:cNvGrpSpPr/>
          <p:nvPr/>
        </p:nvGrpSpPr>
        <p:grpSpPr>
          <a:xfrm>
            <a:off x="9050300" y="1963089"/>
            <a:ext cx="8009951" cy="7147573"/>
            <a:chOff x="9796651" y="1608952"/>
            <a:chExt cx="7289128" cy="6504357"/>
          </a:xfrm>
          <a:solidFill>
            <a:srgbClr val="315470"/>
          </a:solidFill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29373E53-2F4C-A0B8-4768-5F5467A0ED45}"/>
                </a:ext>
              </a:extLst>
            </p:cNvPr>
            <p:cNvSpPr/>
            <p:nvPr/>
          </p:nvSpPr>
          <p:spPr>
            <a:xfrm>
              <a:off x="9796651" y="1608952"/>
              <a:ext cx="7289128" cy="650435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A36393-1930-79E4-0200-61B1117EC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8" r="9069" b="10878"/>
            <a:stretch/>
          </p:blipFill>
          <p:spPr>
            <a:xfrm flipH="1">
              <a:off x="9970503" y="1803620"/>
              <a:ext cx="6912641" cy="6113815"/>
            </a:xfrm>
            <a:prstGeom prst="rect">
              <a:avLst/>
            </a:prstGeom>
            <a:grpFill/>
          </p:spPr>
        </p:pic>
      </p:grp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1A35767-BB8E-7B60-3749-1623543A71B8}"/>
              </a:ext>
            </a:extLst>
          </p:cNvPr>
          <p:cNvSpPr txBox="1">
            <a:spLocks/>
          </p:cNvSpPr>
          <p:nvPr/>
        </p:nvSpPr>
        <p:spPr>
          <a:xfrm>
            <a:off x="1791347" y="3413985"/>
            <a:ext cx="5142853" cy="424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Search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Resources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Match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Standardization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Reporting &amp; Analysis</a:t>
            </a:r>
          </a:p>
          <a:p>
            <a:pPr marL="466725" indent="-352425">
              <a:lnSpc>
                <a:spcPct val="9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API &amp; Data Licensing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22F421-649F-67D8-D311-11267D5C2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823" y="107879"/>
            <a:ext cx="4456649" cy="44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B91EEA-C3E8-3C3D-C752-49251A0C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1244975"/>
            <a:ext cx="14944723" cy="800679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1D655AE0-363D-7A5A-E6BD-633E999482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FCBC63-4A29-E8E9-BF98-E69A1974BB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63" y="9074101"/>
            <a:ext cx="2311385" cy="6095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1D655AE0-363D-7A5A-E6BD-633E99948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3" y="1093403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FCBC63-4A29-E8E9-BF98-E69A1974BB6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63" y="9074101"/>
            <a:ext cx="2311385" cy="60959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DEE91E3-4403-2BD7-7646-F9E75773B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82551"/>
              </p:ext>
            </p:extLst>
          </p:nvPr>
        </p:nvGraphicFramePr>
        <p:xfrm>
          <a:off x="-609601" y="3213180"/>
          <a:ext cx="16178209" cy="512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F1F606D-7F6E-945C-5ED0-B32D68912805}"/>
              </a:ext>
            </a:extLst>
          </p:cNvPr>
          <p:cNvSpPr txBox="1"/>
          <p:nvPr/>
        </p:nvSpPr>
        <p:spPr>
          <a:xfrm>
            <a:off x="1904999" y="1668261"/>
            <a:ext cx="1303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Salary Surveys –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Select Them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87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1D655AE0-363D-7A5A-E6BD-633E99948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3" y="1093403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FCBC63-4A29-E8E9-BF98-E69A1974BB6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63" y="9074101"/>
            <a:ext cx="2311385" cy="609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1F606D-7F6E-945C-5ED0-B32D68912805}"/>
              </a:ext>
            </a:extLst>
          </p:cNvPr>
          <p:cNvSpPr txBox="1"/>
          <p:nvPr/>
        </p:nvSpPr>
        <p:spPr>
          <a:xfrm>
            <a:off x="908904" y="1068195"/>
            <a:ext cx="1303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Salary Surveys –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Use Them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13CCED8-77A3-0F73-CEBE-9D73AA75B6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977251"/>
              </p:ext>
            </p:extLst>
          </p:nvPr>
        </p:nvGraphicFramePr>
        <p:xfrm>
          <a:off x="2501848" y="1991525"/>
          <a:ext cx="12509703" cy="794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77578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2D5DE56-75BD-B191-DFEE-673A949D744B}"/>
              </a:ext>
            </a:extLst>
          </p:cNvPr>
          <p:cNvSpPr/>
          <p:nvPr/>
        </p:nvSpPr>
        <p:spPr>
          <a:xfrm>
            <a:off x="0" y="1055287"/>
            <a:ext cx="6934200" cy="8041087"/>
          </a:xfrm>
          <a:prstGeom prst="rect">
            <a:avLst/>
          </a:prstGeom>
          <a:solidFill>
            <a:srgbClr val="315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FCBC63-4A29-E8E9-BF98-E69A1974BB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63" y="9074101"/>
            <a:ext cx="2311385" cy="609596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5C51601C-528F-6B36-2836-3872DF6B8A61}"/>
              </a:ext>
            </a:extLst>
          </p:cNvPr>
          <p:cNvSpPr txBox="1">
            <a:spLocks/>
          </p:cNvSpPr>
          <p:nvPr/>
        </p:nvSpPr>
        <p:spPr>
          <a:xfrm>
            <a:off x="7124663" y="1093404"/>
            <a:ext cx="9334535" cy="79778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2288" lvl="1" indent="-2984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2288" lvl="1" indent="-2984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four percentiles</a:t>
            </a:r>
          </a:p>
          <a:p>
            <a:pPr marL="522288" lvl="1" indent="-29845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2023, our 13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consecutive year, we collected information on more positions than ever before:</a:t>
            </a:r>
          </a:p>
          <a:p>
            <a:pPr marL="1149350" lvl="2" indent="-298450">
              <a:lnSpc>
                <a:spcPct val="108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Government positions</a:t>
            </a:r>
          </a:p>
          <a:p>
            <a:pPr marL="1149350" lvl="2" indent="-298450">
              <a:lnSpc>
                <a:spcPct val="108000"/>
              </a:lnSpc>
              <a:spcAft>
                <a:spcPts val="12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Gaming positions</a:t>
            </a:r>
          </a:p>
          <a:p>
            <a:pPr marL="522288" lvl="1" indent="-298450">
              <a:lnSpc>
                <a:spcPct val="108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2024 survey platform opened in March to contribute data. </a:t>
            </a:r>
          </a:p>
          <a:p>
            <a:pPr marL="522288" lvl="1" indent="-298450">
              <a:lnSpc>
                <a:spcPct val="108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Contributors get a discount!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AE06E96B-B4E1-4338-24C5-F3AD86C619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1153" r="14193" b="4075"/>
          <a:stretch/>
        </p:blipFill>
        <p:spPr>
          <a:xfrm>
            <a:off x="176467" y="2971570"/>
            <a:ext cx="6225318" cy="475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7E10BE2B-9F57-AE91-CC22-C53D6C39BB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21940" r="4466" b="15443"/>
          <a:stretch/>
        </p:blipFill>
        <p:spPr>
          <a:xfrm>
            <a:off x="1800810" y="6153802"/>
            <a:ext cx="4852794" cy="2609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92A393-193B-1BDF-CE65-829A31144312}"/>
              </a:ext>
            </a:extLst>
          </p:cNvPr>
          <p:cNvSpPr txBox="1"/>
          <p:nvPr/>
        </p:nvSpPr>
        <p:spPr>
          <a:xfrm>
            <a:off x="124201" y="1381764"/>
            <a:ext cx="7638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 &amp; Gaming </a:t>
            </a:r>
            <a:b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Compensation Surveys</a:t>
            </a:r>
          </a:p>
        </p:txBody>
      </p:sp>
    </p:spTree>
    <p:extLst>
      <p:ext uri="{BB962C8B-B14F-4D97-AF65-F5344CB8AC3E}">
        <p14:creationId xmlns:p14="http://schemas.microsoft.com/office/powerpoint/2010/main" val="1447197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7684397" y="-146452"/>
            <a:ext cx="2145217" cy="6805228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colorful painting of a bull&#10;&#10;Description automatically generated">
            <a:extLst>
              <a:ext uri="{FF2B5EF4-FFF2-40B4-BE49-F238E27FC236}">
                <a16:creationId xmlns:a16="http://schemas.microsoft.com/office/drawing/2014/main" id="{CA519A89-F6AD-8176-95BA-00A894897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46" y="4075595"/>
            <a:ext cx="8374021" cy="624795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2420" y="92868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905215" y="1385687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5376337">
            <a:off x="16289363" y="3377588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3909" y="1913226"/>
            <a:ext cx="731656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58"/>
              </a:lnSpc>
              <a:spcBef>
                <a:spcPct val="0"/>
              </a:spcBef>
            </a:pPr>
            <a:r>
              <a:rPr lang="en-US" sz="9358" dirty="0">
                <a:solidFill>
                  <a:srgbClr val="19598D"/>
                </a:solidFill>
                <a:latin typeface="Montserrat Ultra-Bold"/>
              </a:rPr>
              <a:t>Questions?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29895" y="2690805"/>
            <a:ext cx="83644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in Touch! </a:t>
            </a: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us to get more info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827074" y="5016446"/>
            <a:ext cx="478506" cy="336749"/>
          </a:xfrm>
          <a:custGeom>
            <a:avLst/>
            <a:gdLst/>
            <a:ahLst/>
            <a:cxnLst/>
            <a:rect l="l" t="t" r="r" b="b"/>
            <a:pathLst>
              <a:path w="478506" h="336749">
                <a:moveTo>
                  <a:pt x="0" y="0"/>
                </a:moveTo>
                <a:lnTo>
                  <a:pt x="478506" y="0"/>
                </a:lnTo>
                <a:lnTo>
                  <a:pt x="478506" y="336749"/>
                </a:lnTo>
                <a:lnTo>
                  <a:pt x="0" y="33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27074" y="6510247"/>
            <a:ext cx="549347" cy="549349"/>
          </a:xfrm>
          <a:custGeom>
            <a:avLst/>
            <a:gdLst/>
            <a:ahLst/>
            <a:cxnLst/>
            <a:rect l="l" t="t" r="r" b="b"/>
            <a:pathLst>
              <a:path w="549347" h="549349">
                <a:moveTo>
                  <a:pt x="0" y="0"/>
                </a:moveTo>
                <a:lnTo>
                  <a:pt x="549347" y="0"/>
                </a:lnTo>
                <a:lnTo>
                  <a:pt x="549347" y="549348"/>
                </a:lnTo>
                <a:lnTo>
                  <a:pt x="0" y="549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812334" y="4959395"/>
            <a:ext cx="5799562" cy="41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Cristin.Heyns-Bousliman@redw.com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827074" y="5711827"/>
            <a:ext cx="460420" cy="460420"/>
          </a:xfrm>
          <a:custGeom>
            <a:avLst/>
            <a:gdLst/>
            <a:ahLst/>
            <a:cxnLst/>
            <a:rect l="l" t="t" r="r" b="b"/>
            <a:pathLst>
              <a:path w="460420" h="460420">
                <a:moveTo>
                  <a:pt x="0" y="0"/>
                </a:moveTo>
                <a:lnTo>
                  <a:pt x="460420" y="0"/>
                </a:lnTo>
                <a:lnTo>
                  <a:pt x="460420" y="460420"/>
                </a:lnTo>
                <a:lnTo>
                  <a:pt x="0" y="460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800" b="-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803291" y="5753100"/>
            <a:ext cx="4991047" cy="41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505.998.3452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72402" y="6559496"/>
            <a:ext cx="5729948" cy="41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www.redw.com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1073" y="0"/>
            <a:ext cx="9896927" cy="10287000"/>
            <a:chOff x="0" y="0"/>
            <a:chExt cx="13195903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90" t="12621" r="15668"/>
            <a:stretch/>
          </p:blipFill>
          <p:spPr>
            <a:xfrm>
              <a:off x="0" y="0"/>
              <a:ext cx="13195903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2400" y="8863907"/>
            <a:ext cx="5106991" cy="1206527"/>
          </a:xfrm>
          <a:custGeom>
            <a:avLst/>
            <a:gdLst/>
            <a:ahLst/>
            <a:cxnLst/>
            <a:rect l="l" t="t" r="r" b="b"/>
            <a:pathLst>
              <a:path w="5106991" h="1206527">
                <a:moveTo>
                  <a:pt x="0" y="0"/>
                </a:moveTo>
                <a:lnTo>
                  <a:pt x="5106991" y="0"/>
                </a:lnTo>
                <a:lnTo>
                  <a:pt x="5106991" y="1206526"/>
                </a:lnTo>
                <a:lnTo>
                  <a:pt x="0" y="1206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41518" y="8075734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0" y="0"/>
                </a:lnTo>
                <a:lnTo>
                  <a:pt x="2196000" y="1994700"/>
                </a:lnTo>
                <a:lnTo>
                  <a:pt x="0" y="1994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0" y="1333500"/>
            <a:ext cx="8157276" cy="6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Technology &amp; Innovation </a:t>
            </a:r>
          </a:p>
          <a:p>
            <a:pPr algn="ctr">
              <a:lnSpc>
                <a:spcPts val="8250"/>
              </a:lnSpc>
            </a:pPr>
            <a:r>
              <a:rPr lang="en-US" sz="8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2024 and Beyond</a:t>
            </a:r>
          </a:p>
          <a:p>
            <a:pPr algn="ctr">
              <a:lnSpc>
                <a:spcPts val="7650"/>
              </a:lnSpc>
              <a:spcBef>
                <a:spcPct val="0"/>
              </a:spcBef>
            </a:pPr>
            <a:endParaRPr lang="en-US" sz="8250" dirty="0">
              <a:solidFill>
                <a:srgbClr val="FFFFFF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99759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11A00C0-AEC5-7A2A-B791-9A9463B995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" y="952500"/>
            <a:ext cx="19616257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282420" y="9096375"/>
            <a:ext cx="20222123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288000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16859222" y="1977121"/>
            <a:ext cx="844062" cy="226343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355497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-133350"/>
            <a:ext cx="18288000" cy="1226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</a:t>
            </a:r>
            <a:r>
              <a:rPr lang="en-US" sz="72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Benefits Summit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4172" y="1285570"/>
            <a:ext cx="4126428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962D1-F363-0A2F-6C68-3A5F125CB5A0}"/>
              </a:ext>
            </a:extLst>
          </p:cNvPr>
          <p:cNvSpPr txBox="1"/>
          <p:nvPr/>
        </p:nvSpPr>
        <p:spPr>
          <a:xfrm>
            <a:off x="1142999" y="2933700"/>
            <a:ext cx="14935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Survey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2864" y="5143500"/>
            <a:ext cx="18527557" cy="6145838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E03C4DBF-EE85-835D-CFBB-E7CF0E3CF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1"/>
            <a:ext cx="18288000" cy="959364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-282420" y="9791700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2593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7281345" y="1249973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2" y="0"/>
                </a:lnTo>
                <a:lnTo>
                  <a:pt x="844062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rot="-5376337">
            <a:off x="-453259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rot="-5376337">
            <a:off x="16665493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9914258" y="4973709"/>
            <a:ext cx="3884717" cy="22061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4377221" y="4973709"/>
            <a:ext cx="3884717" cy="22061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8" name="Picture 27" descr="A person wearing a black shirt and blue earrings&#10;&#10;Description automatically generated">
            <a:extLst>
              <a:ext uri="{FF2B5EF4-FFF2-40B4-BE49-F238E27FC236}">
                <a16:creationId xmlns:a16="http://schemas.microsoft.com/office/drawing/2014/main" id="{46F90AFB-034A-33EE-F877-48CF9FD454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6" r="9740" b="33120"/>
          <a:stretch/>
        </p:blipFill>
        <p:spPr>
          <a:xfrm>
            <a:off x="4490301" y="3517128"/>
            <a:ext cx="3586899" cy="34421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A63C7-938C-F5CC-141F-BA6A86D28B6F}"/>
              </a:ext>
            </a:extLst>
          </p:cNvPr>
          <p:cNvGrpSpPr/>
          <p:nvPr/>
        </p:nvGrpSpPr>
        <p:grpSpPr>
          <a:xfrm>
            <a:off x="4022077" y="7371204"/>
            <a:ext cx="10243846" cy="2161742"/>
            <a:chOff x="1309461" y="7181240"/>
            <a:chExt cx="10243846" cy="2161742"/>
          </a:xfrm>
        </p:grpSpPr>
        <p:sp>
          <p:nvSpPr>
            <p:cNvPr id="17" name="TextBox 17"/>
            <p:cNvSpPr txBox="1"/>
            <p:nvPr/>
          </p:nvSpPr>
          <p:spPr>
            <a:xfrm>
              <a:off x="1309461" y="7181240"/>
              <a:ext cx="481861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Cristin Heyns-Bousliman,</a:t>
              </a:r>
            </a:p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Esq., THRP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09461" y="8357487"/>
              <a:ext cx="481861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Principal &amp; Practice Leader</a:t>
              </a:r>
            </a:p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 Consulting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734693" y="7181240"/>
              <a:ext cx="481861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Rachel Overmier, MPA,</a:t>
              </a:r>
            </a:p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SHRM-SCP, THRP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720697" y="8358097"/>
              <a:ext cx="4818614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Compensation Consulting</a:t>
              </a:r>
            </a:p>
            <a:p>
              <a:pPr algn="ctr"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Manager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791910" y="489856"/>
            <a:ext cx="870417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the Team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931353" y="8711400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Placeholder 29" descr="A person smiling at camera&#10;&#10;Description automatically generated">
            <a:extLst>
              <a:ext uri="{FF2B5EF4-FFF2-40B4-BE49-F238E27FC236}">
                <a16:creationId xmlns:a16="http://schemas.microsoft.com/office/drawing/2014/main" id="{FEACB936-B53A-0731-38E7-4065F32F35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29" t="405" r="3175" b="33852"/>
          <a:stretch/>
        </p:blipFill>
        <p:spPr>
          <a:xfrm>
            <a:off x="10077454" y="3493448"/>
            <a:ext cx="3558323" cy="3465852"/>
          </a:xfrm>
          <a:prstGeom prst="rect">
            <a:avLst/>
          </a:prstGeom>
        </p:spPr>
      </p:pic>
      <p:pic>
        <p:nvPicPr>
          <p:cNvPr id="32" name="Picture 31" descr="A blue and black logo&#10;&#10;Description automatically generated">
            <a:extLst>
              <a:ext uri="{FF2B5EF4-FFF2-40B4-BE49-F238E27FC236}">
                <a16:creationId xmlns:a16="http://schemas.microsoft.com/office/drawing/2014/main" id="{B93DAE79-1651-FDCA-E2BD-E60A89A57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33" y="1638300"/>
            <a:ext cx="6205334" cy="12719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0E4B2E6-728B-7B07-846E-37B43F25DDB3}"/>
              </a:ext>
            </a:extLst>
          </p:cNvPr>
          <p:cNvGrpSpPr/>
          <p:nvPr/>
        </p:nvGrpSpPr>
        <p:grpSpPr>
          <a:xfrm>
            <a:off x="9050300" y="1963089"/>
            <a:ext cx="8009951" cy="7147573"/>
            <a:chOff x="9796651" y="1608952"/>
            <a:chExt cx="7289128" cy="6504357"/>
          </a:xfrm>
          <a:solidFill>
            <a:srgbClr val="315470"/>
          </a:solidFill>
        </p:grpSpPr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8F044812-A910-6E8E-D6C5-BEB3ADED9B74}"/>
                </a:ext>
              </a:extLst>
            </p:cNvPr>
            <p:cNvSpPr/>
            <p:nvPr/>
          </p:nvSpPr>
          <p:spPr>
            <a:xfrm>
              <a:off x="9796651" y="1608952"/>
              <a:ext cx="7289128" cy="650435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58C229-50D5-FF92-DB48-5E68B0797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" t="1140" r="13394" b="11194"/>
            <a:stretch/>
          </p:blipFill>
          <p:spPr>
            <a:xfrm>
              <a:off x="9970503" y="1803619"/>
              <a:ext cx="6912641" cy="6113815"/>
            </a:xfrm>
            <a:prstGeom prst="rect">
              <a:avLst/>
            </a:prstGeom>
            <a:grpFill/>
          </p:spPr>
        </p:pic>
      </p:grpSp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4B383-7705-CF3C-5E01-CEE86F322651}"/>
              </a:ext>
            </a:extLst>
          </p:cNvPr>
          <p:cNvSpPr txBox="1"/>
          <p:nvPr/>
        </p:nvSpPr>
        <p:spPr>
          <a:xfrm>
            <a:off x="942242" y="1668261"/>
            <a:ext cx="7905962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Matters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A9C910-969D-7B68-1E35-9455F4BFD860}"/>
              </a:ext>
            </a:extLst>
          </p:cNvPr>
          <p:cNvSpPr txBox="1">
            <a:spLocks/>
          </p:cNvSpPr>
          <p:nvPr/>
        </p:nvSpPr>
        <p:spPr>
          <a:xfrm>
            <a:off x="1264212" y="3086100"/>
            <a:ext cx="7513320" cy="639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Attracting Top Talent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Positioning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Security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Recognition and Value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Organizational Commitment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Talent Retention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Development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Engagement and Satisfaction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8A71E2-6528-3722-85F2-1F1AB20053D0}"/>
              </a:ext>
            </a:extLst>
          </p:cNvPr>
          <p:cNvGrpSpPr/>
          <p:nvPr/>
        </p:nvGrpSpPr>
        <p:grpSpPr>
          <a:xfrm>
            <a:off x="9050300" y="1963089"/>
            <a:ext cx="8009951" cy="7147573"/>
            <a:chOff x="9796651" y="1608952"/>
            <a:chExt cx="7289128" cy="6504357"/>
          </a:xfrm>
          <a:solidFill>
            <a:srgbClr val="315470"/>
          </a:solidFill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F0572FC9-C56D-C85D-3253-B417F9B0D779}"/>
                </a:ext>
              </a:extLst>
            </p:cNvPr>
            <p:cNvSpPr/>
            <p:nvPr/>
          </p:nvSpPr>
          <p:spPr>
            <a:xfrm>
              <a:off x="9796651" y="1608952"/>
              <a:ext cx="7289128" cy="6504357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AEC22A-78F7-F397-CD25-4F5A26013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r="12311"/>
            <a:stretch/>
          </p:blipFill>
          <p:spPr>
            <a:xfrm>
              <a:off x="9970503" y="1803619"/>
              <a:ext cx="6912641" cy="6113815"/>
            </a:xfrm>
            <a:prstGeom prst="rect">
              <a:avLst/>
            </a:prstGeom>
            <a:grpFill/>
          </p:spPr>
        </p:pic>
      </p:grpSp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4B383-7705-CF3C-5E01-CEE86F322651}"/>
              </a:ext>
            </a:extLst>
          </p:cNvPr>
          <p:cNvSpPr txBox="1"/>
          <p:nvPr/>
        </p:nvSpPr>
        <p:spPr>
          <a:xfrm>
            <a:off x="2538955" y="1335339"/>
            <a:ext cx="5358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Job Market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73FEE2D-9FF1-91C4-071F-85BECB14EF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564947"/>
              </p:ext>
            </p:extLst>
          </p:nvPr>
        </p:nvGraphicFramePr>
        <p:xfrm>
          <a:off x="241004" y="2579640"/>
          <a:ext cx="9331419" cy="646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750A94-C9FE-25AD-0359-4F0CC0A36AD4}"/>
              </a:ext>
            </a:extLst>
          </p:cNvPr>
          <p:cNvCxnSpPr/>
          <p:nvPr/>
        </p:nvCxnSpPr>
        <p:spPr>
          <a:xfrm>
            <a:off x="1909837" y="2324072"/>
            <a:ext cx="5993751" cy="0"/>
          </a:xfrm>
          <a:prstGeom prst="line">
            <a:avLst/>
          </a:prstGeom>
          <a:ln w="38100">
            <a:solidFill>
              <a:srgbClr val="8BD3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43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4B383-7705-CF3C-5E01-CEE86F322651}"/>
              </a:ext>
            </a:extLst>
          </p:cNvPr>
          <p:cNvSpPr txBox="1"/>
          <p:nvPr/>
        </p:nvSpPr>
        <p:spPr>
          <a:xfrm>
            <a:off x="1143000" y="1991429"/>
            <a:ext cx="16611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Trends Shaping Compensation in Indian Country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CB86B55-4721-45AE-A3BC-DD2576C9A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670882"/>
              </p:ext>
            </p:extLst>
          </p:nvPr>
        </p:nvGraphicFramePr>
        <p:xfrm>
          <a:off x="228599" y="2232941"/>
          <a:ext cx="9917716" cy="657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F47A341-AB7F-381A-6C3D-CFF10B288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78081"/>
              </p:ext>
            </p:extLst>
          </p:nvPr>
        </p:nvGraphicFramePr>
        <p:xfrm>
          <a:off x="8952173" y="2224736"/>
          <a:ext cx="9917716" cy="657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9193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4B383-7705-CF3C-5E01-CEE86F322651}"/>
              </a:ext>
            </a:extLst>
          </p:cNvPr>
          <p:cNvSpPr txBox="1"/>
          <p:nvPr/>
        </p:nvSpPr>
        <p:spPr>
          <a:xfrm>
            <a:off x="1143000" y="1991429"/>
            <a:ext cx="16611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Enter: Compensation Tools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40361A-90BB-AD26-192A-EEFC6D5F88F5}"/>
              </a:ext>
            </a:extLst>
          </p:cNvPr>
          <p:cNvSpPr/>
          <p:nvPr/>
        </p:nvSpPr>
        <p:spPr>
          <a:xfrm>
            <a:off x="6158360" y="3324596"/>
            <a:ext cx="5576440" cy="5233990"/>
          </a:xfrm>
          <a:prstGeom prst="rect">
            <a:avLst/>
          </a:prstGeom>
          <a:solidFill>
            <a:srgbClr val="8BD3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CCF30D-5479-820B-DA47-F1BD99539205}"/>
              </a:ext>
            </a:extLst>
          </p:cNvPr>
          <p:cNvSpPr/>
          <p:nvPr/>
        </p:nvSpPr>
        <p:spPr>
          <a:xfrm>
            <a:off x="595760" y="3324596"/>
            <a:ext cx="5576440" cy="5233990"/>
          </a:xfrm>
          <a:prstGeom prst="rect">
            <a:avLst/>
          </a:prstGeom>
          <a:solidFill>
            <a:srgbClr val="3154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07F43-5A33-7EA3-453B-2DE6C669E180}"/>
              </a:ext>
            </a:extLst>
          </p:cNvPr>
          <p:cNvSpPr/>
          <p:nvPr/>
        </p:nvSpPr>
        <p:spPr>
          <a:xfrm>
            <a:off x="11734800" y="3328257"/>
            <a:ext cx="5576440" cy="5233990"/>
          </a:xfrm>
          <a:prstGeom prst="rect">
            <a:avLst/>
          </a:prstGeom>
          <a:solidFill>
            <a:srgbClr val="385E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ABAEF-3827-DBD5-6F41-F9D22D3BC298}"/>
              </a:ext>
            </a:extLst>
          </p:cNvPr>
          <p:cNvSpPr txBox="1"/>
          <p:nvPr/>
        </p:nvSpPr>
        <p:spPr>
          <a:xfrm>
            <a:off x="877328" y="3997401"/>
            <a:ext cx="49287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</a:t>
            </a:r>
            <a:r>
              <a:rPr lang="en-US" sz="6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ease 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HR Performance Solutions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575E5-F3A3-49EF-0740-8BE198416D14}"/>
              </a:ext>
            </a:extLst>
          </p:cNvPr>
          <p:cNvSpPr txBox="1"/>
          <p:nvPr/>
        </p:nvSpPr>
        <p:spPr>
          <a:xfrm>
            <a:off x="6489117" y="4011823"/>
            <a:ext cx="49287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3154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CompAnalyst from Salary.com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4EC83A-A4A9-6533-F922-90C98C4122B8}"/>
              </a:ext>
            </a:extLst>
          </p:cNvPr>
          <p:cNvSpPr txBox="1"/>
          <p:nvPr/>
        </p:nvSpPr>
        <p:spPr>
          <a:xfrm>
            <a:off x="12087066" y="4011823"/>
            <a:ext cx="4928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PayScale/</a:t>
            </a:r>
            <a:b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PayFactors</a:t>
            </a:r>
          </a:p>
        </p:txBody>
      </p:sp>
    </p:spTree>
    <p:extLst>
      <p:ext uri="{BB962C8B-B14F-4D97-AF65-F5344CB8AC3E}">
        <p14:creationId xmlns:p14="http://schemas.microsoft.com/office/powerpoint/2010/main" val="101976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4D9DC995-3DC5-09A8-4953-FDB817A4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04"/>
            <a:ext cx="18288000" cy="9593646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362744" y="9272588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127354" cy="1093403"/>
          </a:xfrm>
          <a:prstGeom prst="rect">
            <a:avLst/>
          </a:prstGeom>
          <a:solidFill>
            <a:srgbClr val="19598D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851557" y="198478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287875" y="2686818"/>
            <a:ext cx="0" cy="2456682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31353" y="8113312"/>
            <a:ext cx="2196001" cy="1994700"/>
          </a:xfrm>
          <a:custGeom>
            <a:avLst/>
            <a:gdLst/>
            <a:ahLst/>
            <a:cxnLst/>
            <a:rect l="l" t="t" r="r" b="b"/>
            <a:pathLst>
              <a:path w="2196001" h="1994700">
                <a:moveTo>
                  <a:pt x="0" y="0"/>
                </a:moveTo>
                <a:lnTo>
                  <a:pt x="2196001" y="0"/>
                </a:lnTo>
                <a:lnTo>
                  <a:pt x="2196001" y="1994701"/>
                </a:lnTo>
                <a:lnTo>
                  <a:pt x="0" y="1994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33350"/>
            <a:ext cx="18127354" cy="122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000" dirty="0">
                <a:solidFill>
                  <a:srgbClr val="FEFE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&amp; Benefits Summit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386A7B-566E-0E14-5E21-38B8E652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9272585"/>
            <a:ext cx="2311385" cy="6095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CE6586-18F4-32BA-F600-9126D63DF892}"/>
              </a:ext>
            </a:extLst>
          </p:cNvPr>
          <p:cNvSpPr txBox="1"/>
          <p:nvPr/>
        </p:nvSpPr>
        <p:spPr>
          <a:xfrm>
            <a:off x="1299772" y="3284092"/>
            <a:ext cx="8453823" cy="5382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Highlights: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7850" lvl="1" indent="-354013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Tribal Government, Gaming, and Healthcare Models</a:t>
            </a:r>
          </a:p>
          <a:p>
            <a:pPr marL="577850" lvl="1" indent="-354013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salary surveys, including REDW’s 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proprietary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Tribal Compensation Surveys</a:t>
            </a:r>
          </a:p>
          <a:p>
            <a:pPr marL="577850" lvl="1" indent="-354013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Compensable Factors </a:t>
            </a:r>
          </a:p>
          <a:p>
            <a:pPr marL="577850" lvl="1" indent="-354013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Merit Modeling</a:t>
            </a:r>
          </a:p>
          <a:p>
            <a:pPr marL="577850" lvl="1" indent="-354013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Optional Data Integration with Performance Pro – the best-in-class performance management technology that works directly with your Compease Structured Compensation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17522-92AC-B71E-4E65-5626122D5A2B}"/>
              </a:ext>
            </a:extLst>
          </p:cNvPr>
          <p:cNvSpPr txBox="1"/>
          <p:nvPr/>
        </p:nvSpPr>
        <p:spPr>
          <a:xfrm>
            <a:off x="10591799" y="4124412"/>
            <a:ext cx="5339547" cy="364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Cost: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 on employee count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Contact: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Maria Martinez – Compensation Consultant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Maria.Martinez@redw.com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505.998.3259</a:t>
            </a:r>
            <a:endParaRPr lang="en-US" sz="2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DBB2F36-2CF0-6B31-9591-FF3C98F8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1600" y="1721602"/>
            <a:ext cx="3908211" cy="6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4772B2-E7E2-F3A8-71B6-51C60389472E}"/>
              </a:ext>
            </a:extLst>
          </p:cNvPr>
          <p:cNvSpPr txBox="1"/>
          <p:nvPr/>
        </p:nvSpPr>
        <p:spPr>
          <a:xfrm>
            <a:off x="4496607" y="1589803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ease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</a:p>
        </p:txBody>
      </p:sp>
    </p:spTree>
    <p:extLst>
      <p:ext uri="{BB962C8B-B14F-4D97-AF65-F5344CB8AC3E}">
        <p14:creationId xmlns:p14="http://schemas.microsoft.com/office/powerpoint/2010/main" val="328058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4763</TotalTime>
  <Words>545</Words>
  <Application>Microsoft Office PowerPoint</Application>
  <PresentationFormat>Custom</PresentationFormat>
  <Paragraphs>165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Canva Sans</vt:lpstr>
      <vt:lpstr>Arial</vt:lpstr>
      <vt:lpstr>Aptos</vt:lpstr>
      <vt:lpstr>Times New Roman</vt:lpstr>
      <vt:lpstr>Montserrat Ultra-Bold</vt:lpstr>
      <vt:lpstr>Calibri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Simple Corporate Presentation</dc:title>
  <dc:creator>Allison Thompson</dc:creator>
  <cp:lastModifiedBy>Tal Moore</cp:lastModifiedBy>
  <cp:revision>18</cp:revision>
  <dcterms:created xsi:type="dcterms:W3CDTF">2006-08-16T00:00:00Z</dcterms:created>
  <dcterms:modified xsi:type="dcterms:W3CDTF">2024-05-20T22:44:45Z</dcterms:modified>
  <dc:identifier>DAF-voQnUlk</dc:identifier>
</cp:coreProperties>
</file>