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STIX Two Text SemiBold"/>
      <p:regular r:id="rId14"/>
      <p:bold r:id="rId15"/>
      <p:italic r:id="rId16"/>
      <p:boldItalic r:id="rId17"/>
    </p:embeddedFont>
    <p:embeddedFont>
      <p:font typeface="Inter SemiBold"/>
      <p:regular r:id="rId18"/>
      <p:bold r:id="rId19"/>
    </p:embeddedFont>
    <p:embeddedFont>
      <p:font typeface="Inter Light"/>
      <p:regular r:id="rId20"/>
      <p:bold r:id="rId21"/>
    </p:embeddedFont>
    <p:embeddedFont>
      <p:font typeface="Roboto"/>
      <p:regular r:id="rId22"/>
      <p:bold r:id="rId23"/>
      <p:italic r:id="rId24"/>
      <p:boldItalic r:id="rId25"/>
    </p:embeddedFont>
    <p:embeddedFont>
      <p:font typeface="Montserrat"/>
      <p:bold r:id="rId26"/>
      <p:boldItalic r:id="rId27"/>
    </p:embeddedFont>
    <p:embeddedFont>
      <p:font typeface="Inter"/>
      <p:regular r:id="rId28"/>
      <p:bold r:id="rId29"/>
    </p:embeddedFont>
    <p:embeddedFont>
      <p:font typeface="Montserrat Black"/>
      <p:bold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2" roundtripDataSignature="AMtx7mi/I8oRLv5jqIGgmRrqaK7oYn56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Light-regular.fntdata"/><Relationship Id="rId22" Type="http://schemas.openxmlformats.org/officeDocument/2006/relationships/font" Target="fonts/Roboto-regular.fntdata"/><Relationship Id="rId21" Type="http://schemas.openxmlformats.org/officeDocument/2006/relationships/font" Target="fonts/InterLight-bold.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Roboto-boldItalic.fntdata"/><Relationship Id="rId28" Type="http://schemas.openxmlformats.org/officeDocument/2006/relationships/font" Target="fonts/Inter-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lack-boldItalic.fntdata"/><Relationship Id="rId30" Type="http://schemas.openxmlformats.org/officeDocument/2006/relationships/font" Target="fonts/MontserratBlack-bold.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STIXTwoTextSemiBold-bold.fntdata"/><Relationship Id="rId14" Type="http://schemas.openxmlformats.org/officeDocument/2006/relationships/font" Target="fonts/STIXTwoTextSemiBold-regular.fntdata"/><Relationship Id="rId17" Type="http://schemas.openxmlformats.org/officeDocument/2006/relationships/font" Target="fonts/STIXTwoTextSemiBold-boldItalic.fntdata"/><Relationship Id="rId16" Type="http://schemas.openxmlformats.org/officeDocument/2006/relationships/font" Target="fonts/STIXTwoTextSemiBold-italic.fntdata"/><Relationship Id="rId19" Type="http://schemas.openxmlformats.org/officeDocument/2006/relationships/font" Target="fonts/InterSemiBold-bold.fntdata"/><Relationship Id="rId18" Type="http://schemas.openxmlformats.org/officeDocument/2006/relationships/font" Target="fonts/Inter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Today we’re going to cover how to set a f</a:t>
            </a:r>
            <a:r>
              <a:rPr lang="en-US">
                <a:solidFill>
                  <a:schemeClr val="dk1"/>
                </a:solidFill>
              </a:rPr>
              <a:t>oundation for substantive outcomes from convos with your broker ahead of renewals.</a:t>
            </a:r>
            <a:br>
              <a:rPr lang="en-US">
                <a:solidFill>
                  <a:schemeClr val="dk1"/>
                </a:solidFill>
              </a:rPr>
            </a:br>
            <a:r>
              <a:rPr lang="en-US">
                <a:solidFill>
                  <a:schemeClr val="dk1"/>
                </a:solidFill>
              </a:rPr>
              <a:t>Key questions for your benefits broker that will:</a:t>
            </a:r>
            <a:endParaRPr>
              <a:solidFill>
                <a:schemeClr val="dk1"/>
              </a:solidFill>
            </a:endParaRPr>
          </a:p>
          <a:p>
            <a:pPr indent="-69850" lvl="1" marL="742950" rtl="0" algn="l">
              <a:spcBef>
                <a:spcPts val="0"/>
              </a:spcBef>
              <a:spcAft>
                <a:spcPts val="0"/>
              </a:spcAft>
              <a:buClr>
                <a:schemeClr val="dk1"/>
              </a:buClr>
              <a:buSzPts val="1100"/>
              <a:buChar char="•"/>
            </a:pPr>
            <a:r>
              <a:rPr lang="en-US">
                <a:solidFill>
                  <a:schemeClr val="dk1"/>
                </a:solidFill>
              </a:rPr>
              <a:t>Empower your decision-making</a:t>
            </a:r>
            <a:endParaRPr>
              <a:solidFill>
                <a:schemeClr val="dk1"/>
              </a:solidFill>
            </a:endParaRPr>
          </a:p>
          <a:p>
            <a:pPr indent="-69850" lvl="1" marL="742950" rtl="0" algn="l">
              <a:spcBef>
                <a:spcPts val="0"/>
              </a:spcBef>
              <a:spcAft>
                <a:spcPts val="0"/>
              </a:spcAft>
              <a:buClr>
                <a:schemeClr val="dk1"/>
              </a:buClr>
              <a:buSzPts val="1100"/>
              <a:buChar char="•"/>
            </a:pPr>
            <a:r>
              <a:rPr lang="en-US">
                <a:solidFill>
                  <a:schemeClr val="dk1"/>
                </a:solidFill>
              </a:rPr>
              <a:t>Optimize your benefits program</a:t>
            </a:r>
            <a:endParaRPr>
              <a:solidFill>
                <a:schemeClr val="dk1"/>
              </a:solidFill>
            </a:endParaRPr>
          </a:p>
          <a:p>
            <a:pPr indent="-69850" lvl="1" marL="742950" rtl="0" algn="l">
              <a:spcBef>
                <a:spcPts val="0"/>
              </a:spcBef>
              <a:spcAft>
                <a:spcPts val="0"/>
              </a:spcAft>
              <a:buClr>
                <a:schemeClr val="dk1"/>
              </a:buClr>
              <a:buSzPts val="1100"/>
              <a:buChar char="•"/>
            </a:pPr>
            <a:r>
              <a:rPr lang="en-US">
                <a:solidFill>
                  <a:schemeClr val="dk1"/>
                </a:solidFill>
              </a:rPr>
              <a:t>Prioritize your employees’ well-being</a:t>
            </a:r>
            <a:endParaRPr>
              <a:solidFill>
                <a:schemeClr val="dk1"/>
              </a:solidFill>
            </a:endParaRPr>
          </a:p>
          <a:p>
            <a:pPr indent="0" lvl="0" marL="0" rtl="0" algn="l">
              <a:spcBef>
                <a:spcPts val="0"/>
              </a:spcBef>
              <a:spcAft>
                <a:spcPts val="0"/>
              </a:spcAft>
              <a:buNone/>
            </a:pPr>
            <a:r>
              <a:rPr lang="en-US">
                <a:solidFill>
                  <a:schemeClr val="dk1"/>
                </a:solidFill>
              </a:rPr>
              <a:t>Question for audience: before we dig in to cover what WE feel are the top 4 questions, what do you all think is most important to ask your broker ahead of renewals?</a:t>
            </a:r>
            <a:endParaRPr>
              <a:solidFill>
                <a:schemeClr val="dk1"/>
              </a:solidFill>
            </a:endParaRPr>
          </a:p>
          <a:p>
            <a:pPr indent="0" lvl="0" marL="0" rtl="0" algn="l">
              <a:spcBef>
                <a:spcPts val="0"/>
              </a:spcBef>
              <a:spcAft>
                <a:spcPts val="0"/>
              </a:spcAft>
              <a:buNone/>
            </a:pPr>
            <a:r>
              <a:t/>
            </a:r>
            <a:endParaRPr/>
          </a:p>
        </p:txBody>
      </p:sp>
      <p:sp>
        <p:nvSpPr>
          <p:cNvPr id="92" name="Google Shape;9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Mayella to cover general topics, then MO to expand on why these are important and the fact that your broker partner should bring these to the table without being asked by HR.</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goal of assessing this info is to increase engagement and utilization for benefits so that everyone is getting the most bang for their buck.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a:t>
            </a:r>
            <a:br>
              <a:rPr lang="en-US"/>
            </a:br>
            <a:r>
              <a:rPr lang="en-US"/>
              <a:t>Annual employee benefits survey to pulse check how benefits are being received and used.</a:t>
            </a:r>
            <a:br>
              <a:rPr lang="en-US"/>
            </a:br>
            <a:r>
              <a:rPr lang="en-US"/>
              <a:t>Highlight what they should do after surveying:</a:t>
            </a:r>
            <a:endParaRPr/>
          </a:p>
          <a:p>
            <a:pPr indent="-298450" lvl="0" marL="457200" rtl="0" algn="l">
              <a:spcBef>
                <a:spcPts val="0"/>
              </a:spcBef>
              <a:spcAft>
                <a:spcPts val="0"/>
              </a:spcAft>
              <a:buSzPts val="1100"/>
              <a:buChar char="●"/>
            </a:pPr>
            <a:r>
              <a:rPr lang="en-US"/>
              <a:t>What to do with the info? Benchmarking is one thing, but this gives you actual employee input</a:t>
            </a:r>
            <a:endParaRPr/>
          </a:p>
          <a:p>
            <a:pPr indent="-298450" lvl="0" marL="457200" rtl="0" algn="l">
              <a:spcBef>
                <a:spcPts val="0"/>
              </a:spcBef>
              <a:spcAft>
                <a:spcPts val="0"/>
              </a:spcAft>
              <a:buSzPts val="1100"/>
              <a:buChar char="●"/>
            </a:pPr>
            <a:r>
              <a:rPr lang="en-US"/>
              <a:t>Determine what and when it’s feasible to add or update benefits</a:t>
            </a:r>
            <a:endParaRPr/>
          </a:p>
          <a:p>
            <a:pPr indent="-298450" lvl="0" marL="457200" rtl="0" algn="l">
              <a:spcBef>
                <a:spcPts val="0"/>
              </a:spcBef>
              <a:spcAft>
                <a:spcPts val="0"/>
              </a:spcAft>
              <a:buSzPts val="1100"/>
              <a:buChar char="●"/>
            </a:pPr>
            <a:r>
              <a:rPr lang="en-US">
                <a:solidFill>
                  <a:schemeClr val="dk1"/>
                </a:solidFill>
              </a:rPr>
              <a:t>Surveying c</a:t>
            </a:r>
            <a:r>
              <a:rPr lang="en-US">
                <a:solidFill>
                  <a:schemeClr val="dk1"/>
                </a:solidFill>
              </a:rPr>
              <a:t>ommits intent to care about feedback, wellbeing, and then to make changes.</a:t>
            </a:r>
            <a:endParaRPr>
              <a:solidFill>
                <a:schemeClr val="dk1"/>
              </a:solidFill>
            </a:endParaRPr>
          </a:p>
          <a:p>
            <a:pPr indent="-298450" lvl="0" marL="457200" rtl="0" algn="l">
              <a:spcBef>
                <a:spcPts val="0"/>
              </a:spcBef>
              <a:spcAft>
                <a:spcPts val="0"/>
              </a:spcAft>
              <a:buSzPts val="1100"/>
              <a:buChar char="●"/>
            </a:pPr>
            <a:r>
              <a:rPr lang="en-US"/>
              <a:t>If you don’t action the results, it can (will) drive negative culture; impact hiring and retention</a:t>
            </a:r>
            <a:br>
              <a:rPr lang="en-US"/>
            </a:br>
            <a:endParaRPr/>
          </a:p>
          <a:p>
            <a:pPr indent="0" lvl="0" marL="0" rtl="0" algn="l">
              <a:spcBef>
                <a:spcPts val="0"/>
              </a:spcBef>
              <a:spcAft>
                <a:spcPts val="0"/>
              </a:spcAft>
              <a:buNone/>
            </a:pPr>
            <a:r>
              <a:rPr lang="en-US"/>
              <a:t>Plug Nava survey resources - template with assessment; QR code at the end to access</a:t>
            </a:r>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Every org is thinking about sustainability. </a:t>
            </a:r>
            <a:endParaRPr/>
          </a:p>
          <a:p>
            <a:pPr indent="0" lvl="0" marL="0" rtl="0" algn="l">
              <a:spcBef>
                <a:spcPts val="0"/>
              </a:spcBef>
              <a:spcAft>
                <a:spcPts val="0"/>
              </a:spcAft>
              <a:buNone/>
            </a:pPr>
            <a:r>
              <a:rPr lang="en-US"/>
              <a:t>Question for audience: raise your hand if you’re fully insured; raise your hand if you’re self-insured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Hit high level on: provider network, gap funding with high deductible plans; large claims and utilization (high cost drugs, wellness resources, lifestyle programs for weight management/Type 2 diabetes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From Cam: </a:t>
            </a:r>
            <a:r>
              <a:rPr lang="en-US" sz="1050">
                <a:solidFill>
                  <a:srgbClr val="444746"/>
                </a:solidFill>
                <a:latin typeface="Roboto"/>
                <a:ea typeface="Roboto"/>
                <a:cs typeface="Roboto"/>
                <a:sym typeface="Roboto"/>
              </a:rPr>
              <a:t>Funding methods: how much would you like to give away here, I imagine this is something we want to make the mouth water?</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GAP, EMployer HRA, Level-Funding, Self-Fudneding ASO, Self-Funding ASO with Transparent Rx, Undunled Self-Funding.</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US" sz="1050">
                <a:solidFill>
                  <a:srgbClr val="444746"/>
                </a:solidFill>
                <a:latin typeface="Roboto"/>
                <a:ea typeface="Roboto"/>
                <a:cs typeface="Roboto"/>
                <a:sym typeface="Roboto"/>
              </a:rPr>
              <a:t>I think you guys could aslo talk about sovereignty as the rest of the panelists that I have seen do not look like experts in that area. @</a:t>
            </a:r>
            <a:r>
              <a:rPr lang="en-US" sz="1050">
                <a:solidFill>
                  <a:srgbClr val="0B57D0"/>
                </a:solidFill>
                <a:latin typeface="Roboto"/>
                <a:ea typeface="Roboto"/>
                <a:cs typeface="Roboto"/>
                <a:sym typeface="Roboto"/>
              </a:rPr>
              <a:t>nick.ventura@navabenefits.com</a:t>
            </a:r>
            <a:r>
              <a:rPr lang="en-US" sz="1050">
                <a:solidFill>
                  <a:srgbClr val="444746"/>
                </a:solidFill>
                <a:latin typeface="Roboto"/>
                <a:ea typeface="Roboto"/>
                <a:cs typeface="Roboto"/>
                <a:sym typeface="Roboto"/>
              </a:rPr>
              <a:t> built a beautiful slide for the AOTW presentation that doesn't have all the horrendous colors and fonts that my slide used to.</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Speak to the fact that your broker partner should already be providing these and making suggestions to go above and beyond to support HR during OE.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Stat: HR spends 9 hours/week on average fielding employee benefits questions. Talk about the importance of member advocacy as a HUGE item off HR’s plate.</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8.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1.jp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1.jp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1.jpg"/><Relationship Id="rId6" Type="http://schemas.openxmlformats.org/officeDocument/2006/relationships/image" Target="../media/image9.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1.jp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1.jpg"/><Relationship Id="rId6" Type="http://schemas.openxmlformats.org/officeDocument/2006/relationships/image" Target="../media/image9.png"/><Relationship Id="rId7"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4F91"/>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13921" r="13920" t="0"/>
          <a:stretch/>
        </p:blipFill>
        <p:spPr>
          <a:xfrm>
            <a:off x="8391073" y="0"/>
            <a:ext cx="9896927" cy="10287000"/>
          </a:xfrm>
          <a:prstGeom prst="rect">
            <a:avLst/>
          </a:prstGeom>
          <a:noFill/>
          <a:ln>
            <a:noFill/>
          </a:ln>
        </p:spPr>
      </p:pic>
      <p:sp>
        <p:nvSpPr>
          <p:cNvPr id="85" name="Google Shape;85;p1"/>
          <p:cNvSpPr/>
          <p:nvPr/>
        </p:nvSpPr>
        <p:spPr>
          <a:xfrm rot="-5400000">
            <a:off x="16799708" y="1055075"/>
            <a:ext cx="844062" cy="211015"/>
          </a:xfrm>
          <a:custGeom>
            <a:rect b="b" l="l" r="r" t="t"/>
            <a:pathLst>
              <a:path extrusionOk="0" h="211015" w="844062">
                <a:moveTo>
                  <a:pt x="0" y="0"/>
                </a:moveTo>
                <a:lnTo>
                  <a:pt x="844061" y="0"/>
                </a:lnTo>
                <a:lnTo>
                  <a:pt x="844061" y="211015"/>
                </a:lnTo>
                <a:lnTo>
                  <a:pt x="0" y="2110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86" name="Google Shape;86;p1"/>
          <p:cNvCxnSpPr/>
          <p:nvPr/>
        </p:nvCxnSpPr>
        <p:spPr>
          <a:xfrm rot="-5400000">
            <a:off x="16007685" y="3237459"/>
            <a:ext cx="2456682" cy="0"/>
          </a:xfrm>
          <a:prstGeom prst="straightConnector1">
            <a:avLst/>
          </a:prstGeom>
          <a:noFill/>
          <a:ln cap="rnd" cmpd="sng" w="28575">
            <a:solidFill>
              <a:srgbClr val="FFFFFF"/>
            </a:solidFill>
            <a:prstDash val="solid"/>
            <a:round/>
            <a:headEnd len="sm" w="sm" type="none"/>
            <a:tailEnd len="sm" w="sm" type="none"/>
          </a:ln>
        </p:spPr>
      </p:cxnSp>
      <p:sp>
        <p:nvSpPr>
          <p:cNvPr id="87" name="Google Shape;87;p1"/>
          <p:cNvSpPr/>
          <p:nvPr/>
        </p:nvSpPr>
        <p:spPr>
          <a:xfrm>
            <a:off x="247093" y="8055684"/>
            <a:ext cx="2196001" cy="1994700"/>
          </a:xfrm>
          <a:custGeom>
            <a:rect b="b" l="l" r="r" t="t"/>
            <a:pathLst>
              <a:path extrusionOk="0" h="1994700" w="2196001">
                <a:moveTo>
                  <a:pt x="0" y="0"/>
                </a:moveTo>
                <a:lnTo>
                  <a:pt x="2196000" y="0"/>
                </a:lnTo>
                <a:lnTo>
                  <a:pt x="2196000" y="1994700"/>
                </a:lnTo>
                <a:lnTo>
                  <a:pt x="0" y="19947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
          <p:cNvSpPr txBox="1"/>
          <p:nvPr/>
        </p:nvSpPr>
        <p:spPr>
          <a:xfrm>
            <a:off x="81375" y="872275"/>
            <a:ext cx="8157300" cy="7527000"/>
          </a:xfrm>
          <a:prstGeom prst="rect">
            <a:avLst/>
          </a:prstGeom>
          <a:noFill/>
          <a:ln>
            <a:noFill/>
          </a:ln>
        </p:spPr>
        <p:txBody>
          <a:bodyPr anchorCtr="0" anchor="t" bIns="0" lIns="0" spcFirstLastPara="1" rIns="0" wrap="square" tIns="0">
            <a:spAutoFit/>
          </a:bodyPr>
          <a:lstStyle/>
          <a:p>
            <a:pPr indent="0" lvl="0" marL="0" marR="0" rtl="0" algn="ctr">
              <a:lnSpc>
                <a:spcPct val="93750"/>
              </a:lnSpc>
              <a:spcBef>
                <a:spcPts val="0"/>
              </a:spcBef>
              <a:spcAft>
                <a:spcPts val="0"/>
              </a:spcAft>
              <a:buNone/>
            </a:pPr>
            <a:r>
              <a:rPr b="1" lang="en-US" sz="8800">
                <a:solidFill>
                  <a:srgbClr val="FFFFFF"/>
                </a:solidFill>
                <a:latin typeface="Times New Roman"/>
                <a:ea typeface="Times New Roman"/>
                <a:cs typeface="Times New Roman"/>
                <a:sym typeface="Times New Roman"/>
              </a:rPr>
              <a:t>4 Questions</a:t>
            </a:r>
            <a:r>
              <a:rPr lang="en-US" sz="8800">
                <a:solidFill>
                  <a:srgbClr val="FFFFFF"/>
                </a:solidFill>
                <a:latin typeface="Times New Roman"/>
                <a:ea typeface="Times New Roman"/>
                <a:cs typeface="Times New Roman"/>
                <a:sym typeface="Times New Roman"/>
              </a:rPr>
              <a:t> You Should Be Asking Your Broker this Renewal Season</a:t>
            </a:r>
            <a:endParaRPr/>
          </a:p>
          <a:p>
            <a:pPr indent="0" lvl="0" marL="0" marR="0" rtl="0" algn="ctr">
              <a:lnSpc>
                <a:spcPct val="92727"/>
              </a:lnSpc>
              <a:spcBef>
                <a:spcPts val="0"/>
              </a:spcBef>
              <a:spcAft>
                <a:spcPts val="0"/>
              </a:spcAft>
              <a:buNone/>
            </a:pPr>
            <a:r>
              <a:t/>
            </a:r>
            <a:endParaRPr b="1" sz="8250">
              <a:solidFill>
                <a:srgbClr val="FFFFFF"/>
              </a:solidFill>
              <a:latin typeface="Montserrat"/>
              <a:ea typeface="Montserrat"/>
              <a:cs typeface="Montserrat"/>
              <a:sym typeface="Montserrat"/>
            </a:endParaRPr>
          </a:p>
        </p:txBody>
      </p:sp>
      <p:pic>
        <p:nvPicPr>
          <p:cNvPr id="89" name="Google Shape;89;p1"/>
          <p:cNvPicPr preferRelativeResize="0"/>
          <p:nvPr/>
        </p:nvPicPr>
        <p:blipFill>
          <a:blip r:embed="rId6">
            <a:alphaModFix/>
          </a:blip>
          <a:stretch>
            <a:fillRect/>
          </a:stretch>
        </p:blipFill>
        <p:spPr>
          <a:xfrm>
            <a:off x="2595494" y="8044531"/>
            <a:ext cx="5643177" cy="20169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p:nvPr/>
        </p:nvSpPr>
        <p:spPr>
          <a:xfrm>
            <a:off x="-119786" y="5208525"/>
            <a:ext cx="18527700" cy="6145800"/>
          </a:xfrm>
          <a:prstGeom prst="rect">
            <a:avLst/>
          </a:prstGeom>
          <a:solidFill>
            <a:srgbClr val="1959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tall building with many windows&#10;&#10;Description automatically generated" id="95" name="Google Shape;95;p3"/>
          <p:cNvPicPr preferRelativeResize="0"/>
          <p:nvPr/>
        </p:nvPicPr>
        <p:blipFill rotWithShape="1">
          <a:blip r:embed="rId3">
            <a:alphaModFix amt="5000"/>
          </a:blip>
          <a:srcRect b="0" l="0" r="0" t="0"/>
          <a:stretch/>
        </p:blipFill>
        <p:spPr>
          <a:xfrm>
            <a:off x="11" y="-216954"/>
            <a:ext cx="18288000" cy="9593646"/>
          </a:xfrm>
          <a:prstGeom prst="rect">
            <a:avLst/>
          </a:prstGeom>
          <a:noFill/>
          <a:ln>
            <a:noFill/>
          </a:ln>
        </p:spPr>
      </p:pic>
      <p:cxnSp>
        <p:nvCxnSpPr>
          <p:cNvPr id="96" name="Google Shape;96;p3"/>
          <p:cNvCxnSpPr/>
          <p:nvPr/>
        </p:nvCxnSpPr>
        <p:spPr>
          <a:xfrm>
            <a:off x="-282420" y="9286875"/>
            <a:ext cx="18852841" cy="0"/>
          </a:xfrm>
          <a:prstGeom prst="straightConnector1">
            <a:avLst/>
          </a:prstGeom>
          <a:noFill/>
          <a:ln cap="rnd" cmpd="sng" w="28575">
            <a:solidFill>
              <a:srgbClr val="D9D9D9"/>
            </a:solidFill>
            <a:prstDash val="solid"/>
            <a:round/>
            <a:headEnd len="sm" w="sm" type="none"/>
            <a:tailEnd len="sm" w="sm" type="none"/>
          </a:ln>
        </p:spPr>
      </p:cxnSp>
      <p:sp>
        <p:nvSpPr>
          <p:cNvPr id="97" name="Google Shape;97;p3"/>
          <p:cNvSpPr/>
          <p:nvPr/>
        </p:nvSpPr>
        <p:spPr>
          <a:xfrm rot="-5400000">
            <a:off x="162593" y="1249973"/>
            <a:ext cx="844062" cy="211015"/>
          </a:xfrm>
          <a:custGeom>
            <a:rect b="b" l="l" r="r" t="t"/>
            <a:pathLst>
              <a:path extrusionOk="0" h="211015" w="844062">
                <a:moveTo>
                  <a:pt x="0" y="0"/>
                </a:moveTo>
                <a:lnTo>
                  <a:pt x="844062" y="0"/>
                </a:lnTo>
                <a:lnTo>
                  <a:pt x="844062" y="211015"/>
                </a:lnTo>
                <a:lnTo>
                  <a:pt x="0" y="211015"/>
                </a:lnTo>
                <a:lnTo>
                  <a:pt x="0" y="0"/>
                </a:lnTo>
                <a:close/>
              </a:path>
            </a:pathLst>
          </a:custGeom>
          <a:blipFill rotWithShape="1">
            <a:blip r:embed="rId4">
              <a:alphaModFix amt="75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3"/>
          <p:cNvSpPr/>
          <p:nvPr/>
        </p:nvSpPr>
        <p:spPr>
          <a:xfrm rot="-5400000">
            <a:off x="17281345" y="1249973"/>
            <a:ext cx="844062" cy="211015"/>
          </a:xfrm>
          <a:custGeom>
            <a:rect b="b" l="l" r="r" t="t"/>
            <a:pathLst>
              <a:path extrusionOk="0" h="211015" w="844062">
                <a:moveTo>
                  <a:pt x="0" y="0"/>
                </a:moveTo>
                <a:lnTo>
                  <a:pt x="844062" y="0"/>
                </a:lnTo>
                <a:lnTo>
                  <a:pt x="844062" y="211015"/>
                </a:lnTo>
                <a:lnTo>
                  <a:pt x="0" y="211015"/>
                </a:lnTo>
                <a:lnTo>
                  <a:pt x="0" y="0"/>
                </a:lnTo>
                <a:close/>
              </a:path>
            </a:pathLst>
          </a:custGeom>
          <a:blipFill rotWithShape="1">
            <a:blip r:embed="rId4">
              <a:alphaModFix amt="75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99" name="Google Shape;99;p3"/>
          <p:cNvCxnSpPr/>
          <p:nvPr/>
        </p:nvCxnSpPr>
        <p:spPr>
          <a:xfrm rot="-5376337">
            <a:off x="-453259" y="3241875"/>
            <a:ext cx="2075766" cy="0"/>
          </a:xfrm>
          <a:prstGeom prst="straightConnector1">
            <a:avLst/>
          </a:prstGeom>
          <a:noFill/>
          <a:ln cap="rnd" cmpd="sng" w="28575">
            <a:solidFill>
              <a:srgbClr val="D9D9D9">
                <a:alpha val="74901"/>
              </a:srgbClr>
            </a:solidFill>
            <a:prstDash val="solid"/>
            <a:round/>
            <a:headEnd len="sm" w="sm" type="none"/>
            <a:tailEnd len="sm" w="sm" type="none"/>
          </a:ln>
        </p:spPr>
      </p:cxnSp>
      <p:cxnSp>
        <p:nvCxnSpPr>
          <p:cNvPr id="100" name="Google Shape;100;p3"/>
          <p:cNvCxnSpPr/>
          <p:nvPr/>
        </p:nvCxnSpPr>
        <p:spPr>
          <a:xfrm rot="-5376337">
            <a:off x="16665493" y="3241875"/>
            <a:ext cx="2075766" cy="0"/>
          </a:xfrm>
          <a:prstGeom prst="straightConnector1">
            <a:avLst/>
          </a:prstGeom>
          <a:noFill/>
          <a:ln cap="rnd" cmpd="sng" w="28575">
            <a:solidFill>
              <a:srgbClr val="D9D9D9">
                <a:alpha val="74901"/>
              </a:srgbClr>
            </a:solidFill>
            <a:prstDash val="solid"/>
            <a:round/>
            <a:headEnd len="sm" w="sm" type="none"/>
            <a:tailEnd len="sm" w="sm" type="none"/>
          </a:ln>
        </p:spPr>
      </p:cxnSp>
      <p:sp>
        <p:nvSpPr>
          <p:cNvPr id="101" name="Google Shape;101;p3"/>
          <p:cNvSpPr txBox="1"/>
          <p:nvPr/>
        </p:nvSpPr>
        <p:spPr>
          <a:xfrm>
            <a:off x="3979211" y="7498444"/>
            <a:ext cx="4818600" cy="430800"/>
          </a:xfrm>
          <a:prstGeom prst="rect">
            <a:avLst/>
          </a:prstGeom>
          <a:noFill/>
          <a:ln>
            <a:noFill/>
          </a:ln>
        </p:spPr>
        <p:txBody>
          <a:bodyPr anchorCtr="0" anchor="t" bIns="0" lIns="0" spcFirstLastPara="1" rIns="0" wrap="square" tIns="0">
            <a:spAutoFit/>
          </a:bodyPr>
          <a:lstStyle/>
          <a:p>
            <a:pPr indent="0" lvl="0" marL="0" marR="0" rtl="0" algn="ctr">
              <a:lnSpc>
                <a:spcPct val="87468"/>
              </a:lnSpc>
              <a:spcBef>
                <a:spcPts val="0"/>
              </a:spcBef>
              <a:spcAft>
                <a:spcPts val="0"/>
              </a:spcAft>
              <a:buNone/>
            </a:pPr>
            <a:r>
              <a:rPr b="1" lang="en-US" sz="3200">
                <a:solidFill>
                  <a:srgbClr val="FFFFFF"/>
                </a:solidFill>
                <a:latin typeface="Inter"/>
                <a:ea typeface="Inter"/>
                <a:cs typeface="Inter"/>
                <a:sym typeface="Inter"/>
              </a:rPr>
              <a:t>Marcel Ocampo</a:t>
            </a:r>
            <a:endParaRPr b="1">
              <a:latin typeface="Inter"/>
              <a:ea typeface="Inter"/>
              <a:cs typeface="Inter"/>
              <a:sym typeface="Inter"/>
            </a:endParaRPr>
          </a:p>
        </p:txBody>
      </p:sp>
      <p:sp>
        <p:nvSpPr>
          <p:cNvPr id="102" name="Google Shape;102;p3"/>
          <p:cNvSpPr txBox="1"/>
          <p:nvPr/>
        </p:nvSpPr>
        <p:spPr>
          <a:xfrm>
            <a:off x="3979211" y="8088999"/>
            <a:ext cx="4818600" cy="384900"/>
          </a:xfrm>
          <a:prstGeom prst="rect">
            <a:avLst/>
          </a:prstGeom>
          <a:noFill/>
          <a:ln>
            <a:noFill/>
          </a:ln>
        </p:spPr>
        <p:txBody>
          <a:bodyPr anchorCtr="0" anchor="t" bIns="0" lIns="0" spcFirstLastPara="1" rIns="0" wrap="square" tIns="0">
            <a:spAutoFit/>
          </a:bodyPr>
          <a:lstStyle/>
          <a:p>
            <a:pPr indent="0" lvl="0" marL="0" marR="0" rtl="0" algn="ctr">
              <a:lnSpc>
                <a:spcPct val="78125"/>
              </a:lnSpc>
              <a:spcBef>
                <a:spcPts val="0"/>
              </a:spcBef>
              <a:spcAft>
                <a:spcPts val="0"/>
              </a:spcAft>
              <a:buNone/>
            </a:pPr>
            <a:r>
              <a:rPr lang="en-US" sz="3200">
                <a:solidFill>
                  <a:srgbClr val="FFFFFF"/>
                </a:solidFill>
                <a:latin typeface="Inter"/>
                <a:ea typeface="Inter"/>
                <a:cs typeface="Inter"/>
                <a:sym typeface="Inter"/>
              </a:rPr>
              <a:t>Partner, Market Director</a:t>
            </a:r>
            <a:endParaRPr>
              <a:latin typeface="Inter"/>
              <a:ea typeface="Inter"/>
              <a:cs typeface="Inter"/>
              <a:sym typeface="Inter"/>
            </a:endParaRPr>
          </a:p>
        </p:txBody>
      </p:sp>
      <p:sp>
        <p:nvSpPr>
          <p:cNvPr id="103" name="Google Shape;103;p3"/>
          <p:cNvSpPr txBox="1"/>
          <p:nvPr/>
        </p:nvSpPr>
        <p:spPr>
          <a:xfrm>
            <a:off x="9404443" y="7498444"/>
            <a:ext cx="4818600" cy="430800"/>
          </a:xfrm>
          <a:prstGeom prst="rect">
            <a:avLst/>
          </a:prstGeom>
          <a:noFill/>
          <a:ln>
            <a:noFill/>
          </a:ln>
        </p:spPr>
        <p:txBody>
          <a:bodyPr anchorCtr="0" anchor="t" bIns="0" lIns="0" spcFirstLastPara="1" rIns="0" wrap="square" tIns="0">
            <a:spAutoFit/>
          </a:bodyPr>
          <a:lstStyle/>
          <a:p>
            <a:pPr indent="0" lvl="0" marL="0" marR="0" rtl="0" algn="ctr">
              <a:lnSpc>
                <a:spcPct val="87468"/>
              </a:lnSpc>
              <a:spcBef>
                <a:spcPts val="0"/>
              </a:spcBef>
              <a:spcAft>
                <a:spcPts val="0"/>
              </a:spcAft>
              <a:buNone/>
            </a:pPr>
            <a:r>
              <a:rPr b="1" lang="en-US" sz="3200">
                <a:solidFill>
                  <a:srgbClr val="FFFFFF"/>
                </a:solidFill>
                <a:latin typeface="Inter"/>
                <a:ea typeface="Inter"/>
                <a:cs typeface="Inter"/>
                <a:sym typeface="Inter"/>
              </a:rPr>
              <a:t>Nikki Chambers</a:t>
            </a:r>
            <a:endParaRPr b="1">
              <a:latin typeface="Inter"/>
              <a:ea typeface="Inter"/>
              <a:cs typeface="Inter"/>
              <a:sym typeface="Inter"/>
            </a:endParaRPr>
          </a:p>
        </p:txBody>
      </p:sp>
      <p:sp>
        <p:nvSpPr>
          <p:cNvPr id="104" name="Google Shape;104;p3"/>
          <p:cNvSpPr txBox="1"/>
          <p:nvPr/>
        </p:nvSpPr>
        <p:spPr>
          <a:xfrm>
            <a:off x="9404443" y="8088999"/>
            <a:ext cx="4818600" cy="769500"/>
          </a:xfrm>
          <a:prstGeom prst="rect">
            <a:avLst/>
          </a:prstGeom>
          <a:noFill/>
          <a:ln>
            <a:noFill/>
          </a:ln>
        </p:spPr>
        <p:txBody>
          <a:bodyPr anchorCtr="0" anchor="t" bIns="0" lIns="0" spcFirstLastPara="1" rIns="0" wrap="square" tIns="0">
            <a:spAutoFit/>
          </a:bodyPr>
          <a:lstStyle/>
          <a:p>
            <a:pPr indent="0" lvl="0" marL="0" marR="0" rtl="0" algn="ctr">
              <a:lnSpc>
                <a:spcPct val="78125"/>
              </a:lnSpc>
              <a:spcBef>
                <a:spcPts val="0"/>
              </a:spcBef>
              <a:spcAft>
                <a:spcPts val="0"/>
              </a:spcAft>
              <a:buNone/>
            </a:pPr>
            <a:r>
              <a:rPr lang="en-US" sz="3200">
                <a:solidFill>
                  <a:srgbClr val="FFFFFF"/>
                </a:solidFill>
                <a:latin typeface="Inter"/>
                <a:ea typeface="Inter"/>
                <a:cs typeface="Inter"/>
                <a:sym typeface="Inter"/>
              </a:rPr>
              <a:t>Director of Client Success</a:t>
            </a:r>
            <a:endParaRPr>
              <a:latin typeface="Inter"/>
              <a:ea typeface="Inter"/>
              <a:cs typeface="Inter"/>
              <a:sym typeface="Inter"/>
            </a:endParaRPr>
          </a:p>
        </p:txBody>
      </p:sp>
      <p:sp>
        <p:nvSpPr>
          <p:cNvPr id="105" name="Google Shape;105;p3"/>
          <p:cNvSpPr txBox="1"/>
          <p:nvPr/>
        </p:nvSpPr>
        <p:spPr>
          <a:xfrm>
            <a:off x="4006550" y="546000"/>
            <a:ext cx="106002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8000">
                <a:solidFill>
                  <a:srgbClr val="000000"/>
                </a:solidFill>
                <a:latin typeface="STIX Two Text SemiBold"/>
                <a:ea typeface="STIX Two Text SemiBold"/>
                <a:cs typeface="STIX Two Text SemiBold"/>
                <a:sym typeface="STIX Two Text SemiBold"/>
              </a:rPr>
              <a:t>Meet the Nava Team</a:t>
            </a:r>
            <a:endParaRPr>
              <a:latin typeface="STIX Two Text SemiBold"/>
              <a:ea typeface="STIX Two Text SemiBold"/>
              <a:cs typeface="STIX Two Text SemiBold"/>
              <a:sym typeface="STIX Two Text SemiBold"/>
            </a:endParaRPr>
          </a:p>
        </p:txBody>
      </p:sp>
      <p:sp>
        <p:nvSpPr>
          <p:cNvPr id="106" name="Google Shape;106;p3"/>
          <p:cNvSpPr/>
          <p:nvPr/>
        </p:nvSpPr>
        <p:spPr>
          <a:xfrm>
            <a:off x="15931353" y="8113312"/>
            <a:ext cx="2196001" cy="1994700"/>
          </a:xfrm>
          <a:custGeom>
            <a:rect b="b" l="l" r="r" t="t"/>
            <a:pathLst>
              <a:path extrusionOk="0" h="1994700" w="2196001">
                <a:moveTo>
                  <a:pt x="0" y="0"/>
                </a:moveTo>
                <a:lnTo>
                  <a:pt x="2196001" y="0"/>
                </a:lnTo>
                <a:lnTo>
                  <a:pt x="2196001" y="1994701"/>
                </a:lnTo>
                <a:lnTo>
                  <a:pt x="0" y="199470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7" name="Google Shape;107;p3"/>
          <p:cNvPicPr preferRelativeResize="0"/>
          <p:nvPr/>
        </p:nvPicPr>
        <p:blipFill rotWithShape="1">
          <a:blip r:embed="rId6">
            <a:alphaModFix/>
          </a:blip>
          <a:srcRect b="0" l="6415" r="6415" t="0"/>
          <a:stretch/>
        </p:blipFill>
        <p:spPr>
          <a:xfrm>
            <a:off x="4555627" y="2280225"/>
            <a:ext cx="3542834" cy="5080396"/>
          </a:xfrm>
          <a:prstGeom prst="rect">
            <a:avLst/>
          </a:prstGeom>
          <a:noFill/>
          <a:ln>
            <a:noFill/>
          </a:ln>
        </p:spPr>
      </p:pic>
      <p:pic>
        <p:nvPicPr>
          <p:cNvPr id="108" name="Google Shape;108;p3"/>
          <p:cNvPicPr preferRelativeResize="0"/>
          <p:nvPr/>
        </p:nvPicPr>
        <p:blipFill rotWithShape="1">
          <a:blip r:embed="rId7">
            <a:alphaModFix/>
          </a:blip>
          <a:srcRect b="0" l="7805" r="7813" t="0"/>
          <a:stretch/>
        </p:blipFill>
        <p:spPr>
          <a:xfrm>
            <a:off x="10090806" y="2204025"/>
            <a:ext cx="3524323" cy="5220790"/>
          </a:xfrm>
          <a:prstGeom prst="rect">
            <a:avLst/>
          </a:prstGeom>
          <a:noFill/>
          <a:ln>
            <a:noFill/>
          </a:ln>
        </p:spPr>
      </p:pic>
      <p:pic>
        <p:nvPicPr>
          <p:cNvPr id="109" name="Google Shape;109;p3"/>
          <p:cNvPicPr preferRelativeResize="0"/>
          <p:nvPr/>
        </p:nvPicPr>
        <p:blipFill>
          <a:blip r:embed="rId8">
            <a:alphaModFix/>
          </a:blip>
          <a:stretch>
            <a:fillRect/>
          </a:stretch>
        </p:blipFill>
        <p:spPr>
          <a:xfrm>
            <a:off x="280725" y="9535333"/>
            <a:ext cx="2361487" cy="844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cxnSp>
        <p:nvCxnSpPr>
          <p:cNvPr id="114" name="Google Shape;114;p4"/>
          <p:cNvCxnSpPr/>
          <p:nvPr/>
        </p:nvCxnSpPr>
        <p:spPr>
          <a:xfrm>
            <a:off x="-362744" y="9272588"/>
            <a:ext cx="18852841" cy="0"/>
          </a:xfrm>
          <a:prstGeom prst="straightConnector1">
            <a:avLst/>
          </a:prstGeom>
          <a:noFill/>
          <a:ln cap="rnd" cmpd="sng" w="28575">
            <a:solidFill>
              <a:srgbClr val="D9D9D9"/>
            </a:solidFill>
            <a:prstDash val="solid"/>
            <a:round/>
            <a:headEnd len="sm" w="sm" type="none"/>
            <a:tailEnd len="sm" w="sm" type="none"/>
          </a:ln>
        </p:spPr>
      </p:cxnSp>
      <p:sp>
        <p:nvSpPr>
          <p:cNvPr id="115" name="Google Shape;115;p4"/>
          <p:cNvSpPr/>
          <p:nvPr/>
        </p:nvSpPr>
        <p:spPr>
          <a:xfrm>
            <a:off x="0" y="0"/>
            <a:ext cx="18127354" cy="1093403"/>
          </a:xfrm>
          <a:prstGeom prst="rect">
            <a:avLst/>
          </a:prstGeom>
          <a:solidFill>
            <a:srgbClr val="1959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4"/>
          <p:cNvSpPr/>
          <p:nvPr/>
        </p:nvSpPr>
        <p:spPr>
          <a:xfrm rot="-5400000">
            <a:off x="16851557" y="1984785"/>
            <a:ext cx="844062" cy="211015"/>
          </a:xfrm>
          <a:custGeom>
            <a:rect b="b" l="l" r="r" t="t"/>
            <a:pathLst>
              <a:path extrusionOk="0" h="211015" w="844062">
                <a:moveTo>
                  <a:pt x="0" y="0"/>
                </a:moveTo>
                <a:lnTo>
                  <a:pt x="844061" y="0"/>
                </a:lnTo>
                <a:lnTo>
                  <a:pt x="844061" y="211015"/>
                </a:lnTo>
                <a:lnTo>
                  <a:pt x="0" y="21101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17" name="Google Shape;117;p4"/>
          <p:cNvCxnSpPr/>
          <p:nvPr/>
        </p:nvCxnSpPr>
        <p:spPr>
          <a:xfrm rot="10800000">
            <a:off x="17287875" y="2686818"/>
            <a:ext cx="0" cy="2456682"/>
          </a:xfrm>
          <a:prstGeom prst="straightConnector1">
            <a:avLst/>
          </a:prstGeom>
          <a:noFill/>
          <a:ln cap="rnd" cmpd="sng" w="28575">
            <a:solidFill>
              <a:srgbClr val="D9D9D9"/>
            </a:solidFill>
            <a:prstDash val="solid"/>
            <a:round/>
            <a:headEnd len="sm" w="sm" type="none"/>
            <a:tailEnd len="sm" w="sm" type="none"/>
          </a:ln>
        </p:spPr>
      </p:cxnSp>
      <p:sp>
        <p:nvSpPr>
          <p:cNvPr id="118" name="Google Shape;118;p4"/>
          <p:cNvSpPr/>
          <p:nvPr/>
        </p:nvSpPr>
        <p:spPr>
          <a:xfrm>
            <a:off x="15931353" y="8113312"/>
            <a:ext cx="2196001" cy="1994700"/>
          </a:xfrm>
          <a:custGeom>
            <a:rect b="b" l="l" r="r" t="t"/>
            <a:pathLst>
              <a:path extrusionOk="0" h="1994700" w="2196001">
                <a:moveTo>
                  <a:pt x="0" y="0"/>
                </a:moveTo>
                <a:lnTo>
                  <a:pt x="2196001" y="0"/>
                </a:lnTo>
                <a:lnTo>
                  <a:pt x="2196001" y="1994701"/>
                </a:lnTo>
                <a:lnTo>
                  <a:pt x="0" y="199470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4"/>
          <p:cNvSpPr txBox="1"/>
          <p:nvPr/>
        </p:nvSpPr>
        <p:spPr>
          <a:xfrm>
            <a:off x="0" y="-133350"/>
            <a:ext cx="18127354" cy="1226753"/>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lang="en-US" sz="8000">
                <a:solidFill>
                  <a:srgbClr val="FEFEFD"/>
                </a:solidFill>
                <a:latin typeface="Times New Roman"/>
                <a:ea typeface="Times New Roman"/>
                <a:cs typeface="Times New Roman"/>
                <a:sym typeface="Times New Roman"/>
              </a:rPr>
              <a:t>Compensation &amp; Benefits Summit</a:t>
            </a:r>
            <a:endParaRPr/>
          </a:p>
        </p:txBody>
      </p:sp>
      <p:pic>
        <p:nvPicPr>
          <p:cNvPr descr="A tall building with many windows&#10;&#10;Description automatically generated" id="120" name="Google Shape;120;p4"/>
          <p:cNvPicPr preferRelativeResize="0"/>
          <p:nvPr/>
        </p:nvPicPr>
        <p:blipFill rotWithShape="1">
          <a:blip r:embed="rId5">
            <a:alphaModFix amt="5000"/>
          </a:blip>
          <a:srcRect b="0" l="0" r="0" t="0"/>
          <a:stretch/>
        </p:blipFill>
        <p:spPr>
          <a:xfrm>
            <a:off x="0" y="1093404"/>
            <a:ext cx="18288000" cy="9593646"/>
          </a:xfrm>
          <a:prstGeom prst="rect">
            <a:avLst/>
          </a:prstGeom>
          <a:noFill/>
          <a:ln>
            <a:noFill/>
          </a:ln>
        </p:spPr>
      </p:pic>
      <p:sp>
        <p:nvSpPr>
          <p:cNvPr id="121" name="Google Shape;121;p4"/>
          <p:cNvSpPr txBox="1"/>
          <p:nvPr/>
        </p:nvSpPr>
        <p:spPr>
          <a:xfrm>
            <a:off x="942241" y="1668261"/>
            <a:ext cx="15670500" cy="11503200"/>
          </a:xfrm>
          <a:prstGeom prst="rect">
            <a:avLst/>
          </a:prstGeom>
          <a:noFill/>
          <a:ln>
            <a:noFill/>
          </a:ln>
        </p:spPr>
        <p:txBody>
          <a:bodyPr anchorCtr="0" anchor="t" bIns="45700" lIns="91425" spcFirstLastPara="1" rIns="91425" wrap="square" tIns="45700">
            <a:spAutoFit/>
          </a:bodyPr>
          <a:lstStyle/>
          <a:p>
            <a:pPr indent="-546100" lvl="0" marL="457200" marR="0" rtl="0" algn="l">
              <a:spcBef>
                <a:spcPts val="0"/>
              </a:spcBef>
              <a:spcAft>
                <a:spcPts val="0"/>
              </a:spcAft>
              <a:buClr>
                <a:schemeClr val="dk1"/>
              </a:buClr>
              <a:buSzPts val="5000"/>
              <a:buFont typeface="Inter SemiBold"/>
              <a:buAutoNum type="arabicPeriod"/>
            </a:pPr>
            <a:r>
              <a:rPr lang="en-US" sz="5000">
                <a:solidFill>
                  <a:schemeClr val="dk1"/>
                </a:solidFill>
                <a:latin typeface="Inter SemiBold"/>
                <a:ea typeface="Inter SemiBold"/>
                <a:cs typeface="Inter SemiBold"/>
                <a:sym typeface="Inter SemiBold"/>
              </a:rPr>
              <a:t>What is our strategy for the upcoming renewal season and for the future?</a:t>
            </a:r>
            <a:endParaRPr i="0" sz="4000" u="none" cap="none" strike="noStrike">
              <a:solidFill>
                <a:schemeClr val="dk1"/>
              </a:solidFill>
              <a:latin typeface="Inter Light"/>
              <a:ea typeface="Inter Light"/>
              <a:cs typeface="Inter Light"/>
              <a:sym typeface="Inter Light"/>
            </a:endParaRPr>
          </a:p>
          <a:p>
            <a:pPr indent="0" lvl="0" marL="0" marR="0" rtl="0" algn="l">
              <a:spcBef>
                <a:spcPts val="0"/>
              </a:spcBef>
              <a:spcAft>
                <a:spcPts val="0"/>
              </a:spcAft>
              <a:buNone/>
            </a:pPr>
            <a:r>
              <a:t/>
            </a:r>
            <a:endParaRPr sz="4000">
              <a:solidFill>
                <a:schemeClr val="dk1"/>
              </a:solidFill>
              <a:latin typeface="Inter Light"/>
              <a:ea typeface="Inter Light"/>
              <a:cs typeface="Inter Light"/>
              <a:sym typeface="Inter Light"/>
            </a:endParaRPr>
          </a:p>
          <a:p>
            <a:pPr indent="-391160" lvl="0" marL="731520" rtl="0" algn="l">
              <a:lnSpc>
                <a:spcPct val="115000"/>
              </a:lnSpc>
              <a:spcBef>
                <a:spcPts val="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Cost projections</a:t>
            </a: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Budget</a:t>
            </a: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Market trends</a:t>
            </a: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Benefits enhancements and additions</a:t>
            </a:r>
            <a:endParaRPr sz="4000">
              <a:solidFill>
                <a:schemeClr val="dk1"/>
              </a:solidFill>
              <a:latin typeface="Inter Light"/>
              <a:ea typeface="Inter Light"/>
              <a:cs typeface="Inter Light"/>
              <a:sym typeface="Inter Light"/>
            </a:endParaRPr>
          </a:p>
          <a:p>
            <a:pPr indent="0" lvl="0" marL="0" marR="0" rtl="0" algn="l">
              <a:spcBef>
                <a:spcPts val="100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p:txBody>
      </p:sp>
      <p:pic>
        <p:nvPicPr>
          <p:cNvPr id="122" name="Google Shape;122;p4"/>
          <p:cNvPicPr preferRelativeResize="0"/>
          <p:nvPr/>
        </p:nvPicPr>
        <p:blipFill>
          <a:blip r:embed="rId6">
            <a:alphaModFix/>
          </a:blip>
          <a:stretch>
            <a:fillRect/>
          </a:stretch>
        </p:blipFill>
        <p:spPr>
          <a:xfrm>
            <a:off x="180475" y="9272600"/>
            <a:ext cx="2361477" cy="844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cxnSp>
        <p:nvCxnSpPr>
          <p:cNvPr id="127" name="Google Shape;127;p5"/>
          <p:cNvCxnSpPr/>
          <p:nvPr/>
        </p:nvCxnSpPr>
        <p:spPr>
          <a:xfrm>
            <a:off x="-362744" y="9272588"/>
            <a:ext cx="18852841" cy="0"/>
          </a:xfrm>
          <a:prstGeom prst="straightConnector1">
            <a:avLst/>
          </a:prstGeom>
          <a:noFill/>
          <a:ln cap="rnd" cmpd="sng" w="28575">
            <a:solidFill>
              <a:srgbClr val="D9D9D9"/>
            </a:solidFill>
            <a:prstDash val="solid"/>
            <a:round/>
            <a:headEnd len="sm" w="sm" type="none"/>
            <a:tailEnd len="sm" w="sm" type="none"/>
          </a:ln>
        </p:spPr>
      </p:cxnSp>
      <p:sp>
        <p:nvSpPr>
          <p:cNvPr id="128" name="Google Shape;128;p5"/>
          <p:cNvSpPr/>
          <p:nvPr/>
        </p:nvSpPr>
        <p:spPr>
          <a:xfrm>
            <a:off x="0" y="0"/>
            <a:ext cx="18127354" cy="1093403"/>
          </a:xfrm>
          <a:prstGeom prst="rect">
            <a:avLst/>
          </a:prstGeom>
          <a:solidFill>
            <a:srgbClr val="1959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5"/>
          <p:cNvSpPr/>
          <p:nvPr/>
        </p:nvSpPr>
        <p:spPr>
          <a:xfrm rot="-5400000">
            <a:off x="16851557" y="1984785"/>
            <a:ext cx="844062" cy="211015"/>
          </a:xfrm>
          <a:custGeom>
            <a:rect b="b" l="l" r="r" t="t"/>
            <a:pathLst>
              <a:path extrusionOk="0" h="211015" w="844062">
                <a:moveTo>
                  <a:pt x="0" y="0"/>
                </a:moveTo>
                <a:lnTo>
                  <a:pt x="844061" y="0"/>
                </a:lnTo>
                <a:lnTo>
                  <a:pt x="844061" y="211015"/>
                </a:lnTo>
                <a:lnTo>
                  <a:pt x="0" y="21101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30" name="Google Shape;130;p5"/>
          <p:cNvCxnSpPr/>
          <p:nvPr/>
        </p:nvCxnSpPr>
        <p:spPr>
          <a:xfrm rot="10800000">
            <a:off x="17287875" y="2686818"/>
            <a:ext cx="0" cy="2456682"/>
          </a:xfrm>
          <a:prstGeom prst="straightConnector1">
            <a:avLst/>
          </a:prstGeom>
          <a:noFill/>
          <a:ln cap="rnd" cmpd="sng" w="28575">
            <a:solidFill>
              <a:srgbClr val="D9D9D9"/>
            </a:solidFill>
            <a:prstDash val="solid"/>
            <a:round/>
            <a:headEnd len="sm" w="sm" type="none"/>
            <a:tailEnd len="sm" w="sm" type="none"/>
          </a:ln>
        </p:spPr>
      </p:cxnSp>
      <p:sp>
        <p:nvSpPr>
          <p:cNvPr id="131" name="Google Shape;131;p5"/>
          <p:cNvSpPr/>
          <p:nvPr/>
        </p:nvSpPr>
        <p:spPr>
          <a:xfrm>
            <a:off x="15931353" y="8113312"/>
            <a:ext cx="2196001" cy="1994700"/>
          </a:xfrm>
          <a:custGeom>
            <a:rect b="b" l="l" r="r" t="t"/>
            <a:pathLst>
              <a:path extrusionOk="0" h="1994700" w="2196001">
                <a:moveTo>
                  <a:pt x="0" y="0"/>
                </a:moveTo>
                <a:lnTo>
                  <a:pt x="2196001" y="0"/>
                </a:lnTo>
                <a:lnTo>
                  <a:pt x="2196001" y="1994701"/>
                </a:lnTo>
                <a:lnTo>
                  <a:pt x="0" y="199470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5"/>
          <p:cNvSpPr txBox="1"/>
          <p:nvPr/>
        </p:nvSpPr>
        <p:spPr>
          <a:xfrm>
            <a:off x="0" y="-133350"/>
            <a:ext cx="18127354" cy="1226753"/>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lang="en-US" sz="8000">
                <a:solidFill>
                  <a:srgbClr val="FEFEFD"/>
                </a:solidFill>
                <a:latin typeface="Times New Roman"/>
                <a:ea typeface="Times New Roman"/>
                <a:cs typeface="Times New Roman"/>
                <a:sym typeface="Times New Roman"/>
              </a:rPr>
              <a:t>Compensation &amp; Benefits Summit</a:t>
            </a:r>
            <a:endParaRPr/>
          </a:p>
        </p:txBody>
      </p:sp>
      <p:pic>
        <p:nvPicPr>
          <p:cNvPr descr="A tall building with many windows&#10;&#10;Description automatically generated" id="133" name="Google Shape;133;p5"/>
          <p:cNvPicPr preferRelativeResize="0"/>
          <p:nvPr/>
        </p:nvPicPr>
        <p:blipFill rotWithShape="1">
          <a:blip r:embed="rId5">
            <a:alphaModFix amt="5000"/>
          </a:blip>
          <a:srcRect b="0" l="0" r="0" t="0"/>
          <a:stretch/>
        </p:blipFill>
        <p:spPr>
          <a:xfrm>
            <a:off x="0" y="1093404"/>
            <a:ext cx="18288000" cy="9593646"/>
          </a:xfrm>
          <a:prstGeom prst="rect">
            <a:avLst/>
          </a:prstGeom>
          <a:noFill/>
          <a:ln>
            <a:noFill/>
          </a:ln>
        </p:spPr>
      </p:pic>
      <p:sp>
        <p:nvSpPr>
          <p:cNvPr id="134" name="Google Shape;134;p5"/>
          <p:cNvSpPr txBox="1"/>
          <p:nvPr/>
        </p:nvSpPr>
        <p:spPr>
          <a:xfrm>
            <a:off x="962291" y="1447661"/>
            <a:ext cx="15670500" cy="614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Inter SemiBold"/>
                <a:ea typeface="Inter SemiBold"/>
                <a:cs typeface="Inter SemiBold"/>
                <a:sym typeface="Inter SemiBold"/>
              </a:rPr>
              <a:t>2. How can I determine how my employees feel about our current benefits program and what they want in the immediate future?</a:t>
            </a:r>
            <a:endParaRPr sz="5000">
              <a:latin typeface="Inter SemiBold"/>
              <a:ea typeface="Inter SemiBold"/>
              <a:cs typeface="Inter SemiBold"/>
              <a:sym typeface="Inter SemiBold"/>
            </a:endParaRPr>
          </a:p>
          <a:p>
            <a:pPr indent="0" lvl="0" marL="0" marR="0" rtl="0" algn="l">
              <a:spcBef>
                <a:spcPts val="0"/>
              </a:spcBef>
              <a:spcAft>
                <a:spcPts val="0"/>
              </a:spcAft>
              <a:buNone/>
            </a:pPr>
            <a:r>
              <a:t/>
            </a:r>
            <a:endParaRPr sz="4000">
              <a:solidFill>
                <a:schemeClr val="dk1"/>
              </a:solidFill>
              <a:latin typeface="Times New Roman"/>
              <a:ea typeface="Times New Roman"/>
              <a:cs typeface="Times New Roman"/>
              <a:sym typeface="Times New Roman"/>
            </a:endParaRPr>
          </a:p>
          <a:p>
            <a:pPr indent="-391160" lvl="0" marL="731520" rtl="0" algn="l">
              <a:lnSpc>
                <a:spcPct val="115000"/>
              </a:lnSpc>
              <a:spcBef>
                <a:spcPts val="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Goal is increasing engagement and utilization</a:t>
            </a: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Employee survey and data analysis</a:t>
            </a: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Culture boost</a:t>
            </a: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1000"/>
              </a:spcAft>
              <a:buClr>
                <a:srgbClr val="45C6A5"/>
              </a:buClr>
              <a:buSzPts val="4000"/>
              <a:buFont typeface="Inter"/>
              <a:buChar char="✓"/>
            </a:pPr>
            <a:r>
              <a:rPr lang="en-US" sz="4000">
                <a:solidFill>
                  <a:schemeClr val="dk1"/>
                </a:solidFill>
                <a:latin typeface="Inter Light"/>
                <a:ea typeface="Inter Light"/>
                <a:cs typeface="Inter Light"/>
                <a:sym typeface="Inter Light"/>
              </a:rPr>
              <a:t>Commits intent to making changes</a:t>
            </a:r>
            <a:endParaRPr sz="4800">
              <a:solidFill>
                <a:schemeClr val="dk1"/>
              </a:solidFill>
              <a:latin typeface="Times New Roman"/>
              <a:ea typeface="Times New Roman"/>
              <a:cs typeface="Times New Roman"/>
              <a:sym typeface="Times New Roman"/>
            </a:endParaRPr>
          </a:p>
        </p:txBody>
      </p:sp>
      <p:pic>
        <p:nvPicPr>
          <p:cNvPr id="135" name="Google Shape;135;p5"/>
          <p:cNvPicPr preferRelativeResize="0"/>
          <p:nvPr/>
        </p:nvPicPr>
        <p:blipFill>
          <a:blip r:embed="rId6">
            <a:alphaModFix/>
          </a:blip>
          <a:stretch>
            <a:fillRect/>
          </a:stretch>
        </p:blipFill>
        <p:spPr>
          <a:xfrm>
            <a:off x="120300" y="9354850"/>
            <a:ext cx="2361477" cy="844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cxnSp>
        <p:nvCxnSpPr>
          <p:cNvPr id="140" name="Google Shape;140;p6"/>
          <p:cNvCxnSpPr/>
          <p:nvPr/>
        </p:nvCxnSpPr>
        <p:spPr>
          <a:xfrm>
            <a:off x="-362744" y="9272588"/>
            <a:ext cx="18852841" cy="0"/>
          </a:xfrm>
          <a:prstGeom prst="straightConnector1">
            <a:avLst/>
          </a:prstGeom>
          <a:noFill/>
          <a:ln cap="rnd" cmpd="sng" w="28575">
            <a:solidFill>
              <a:srgbClr val="D9D9D9"/>
            </a:solidFill>
            <a:prstDash val="solid"/>
            <a:round/>
            <a:headEnd len="sm" w="sm" type="none"/>
            <a:tailEnd len="sm" w="sm" type="none"/>
          </a:ln>
        </p:spPr>
      </p:cxnSp>
      <p:sp>
        <p:nvSpPr>
          <p:cNvPr id="141" name="Google Shape;141;p6"/>
          <p:cNvSpPr/>
          <p:nvPr/>
        </p:nvSpPr>
        <p:spPr>
          <a:xfrm>
            <a:off x="0" y="0"/>
            <a:ext cx="18127354" cy="1093403"/>
          </a:xfrm>
          <a:prstGeom prst="rect">
            <a:avLst/>
          </a:prstGeom>
          <a:solidFill>
            <a:srgbClr val="1959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6"/>
          <p:cNvSpPr/>
          <p:nvPr/>
        </p:nvSpPr>
        <p:spPr>
          <a:xfrm rot="-5400000">
            <a:off x="16851557" y="1984785"/>
            <a:ext cx="844062" cy="211015"/>
          </a:xfrm>
          <a:custGeom>
            <a:rect b="b" l="l" r="r" t="t"/>
            <a:pathLst>
              <a:path extrusionOk="0" h="211015" w="844062">
                <a:moveTo>
                  <a:pt x="0" y="0"/>
                </a:moveTo>
                <a:lnTo>
                  <a:pt x="844061" y="0"/>
                </a:lnTo>
                <a:lnTo>
                  <a:pt x="844061" y="211015"/>
                </a:lnTo>
                <a:lnTo>
                  <a:pt x="0" y="21101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43" name="Google Shape;143;p6"/>
          <p:cNvCxnSpPr/>
          <p:nvPr/>
        </p:nvCxnSpPr>
        <p:spPr>
          <a:xfrm rot="10800000">
            <a:off x="17287875" y="2686818"/>
            <a:ext cx="0" cy="2456682"/>
          </a:xfrm>
          <a:prstGeom prst="straightConnector1">
            <a:avLst/>
          </a:prstGeom>
          <a:noFill/>
          <a:ln cap="rnd" cmpd="sng" w="28575">
            <a:solidFill>
              <a:srgbClr val="D9D9D9"/>
            </a:solidFill>
            <a:prstDash val="solid"/>
            <a:round/>
            <a:headEnd len="sm" w="sm" type="none"/>
            <a:tailEnd len="sm" w="sm" type="none"/>
          </a:ln>
        </p:spPr>
      </p:cxnSp>
      <p:sp>
        <p:nvSpPr>
          <p:cNvPr id="144" name="Google Shape;144;p6"/>
          <p:cNvSpPr/>
          <p:nvPr/>
        </p:nvSpPr>
        <p:spPr>
          <a:xfrm>
            <a:off x="15931353" y="8113312"/>
            <a:ext cx="2196001" cy="1994700"/>
          </a:xfrm>
          <a:custGeom>
            <a:rect b="b" l="l" r="r" t="t"/>
            <a:pathLst>
              <a:path extrusionOk="0" h="1994700" w="2196001">
                <a:moveTo>
                  <a:pt x="0" y="0"/>
                </a:moveTo>
                <a:lnTo>
                  <a:pt x="2196001" y="0"/>
                </a:lnTo>
                <a:lnTo>
                  <a:pt x="2196001" y="1994701"/>
                </a:lnTo>
                <a:lnTo>
                  <a:pt x="0" y="199470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6"/>
          <p:cNvSpPr txBox="1"/>
          <p:nvPr/>
        </p:nvSpPr>
        <p:spPr>
          <a:xfrm>
            <a:off x="0" y="-133350"/>
            <a:ext cx="18127354" cy="1226753"/>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lang="en-US" sz="8000">
                <a:solidFill>
                  <a:srgbClr val="FEFEFD"/>
                </a:solidFill>
                <a:latin typeface="Times New Roman"/>
                <a:ea typeface="Times New Roman"/>
                <a:cs typeface="Times New Roman"/>
                <a:sym typeface="Times New Roman"/>
              </a:rPr>
              <a:t>Compensation &amp; Benefits Summit</a:t>
            </a:r>
            <a:endParaRPr/>
          </a:p>
        </p:txBody>
      </p:sp>
      <p:pic>
        <p:nvPicPr>
          <p:cNvPr descr="A tall building with many windows&#10;&#10;Description automatically generated" id="146" name="Google Shape;146;p6"/>
          <p:cNvPicPr preferRelativeResize="0"/>
          <p:nvPr/>
        </p:nvPicPr>
        <p:blipFill rotWithShape="1">
          <a:blip r:embed="rId5">
            <a:alphaModFix amt="5000"/>
          </a:blip>
          <a:srcRect b="0" l="0" r="0" t="0"/>
          <a:stretch/>
        </p:blipFill>
        <p:spPr>
          <a:xfrm>
            <a:off x="0" y="1093404"/>
            <a:ext cx="18288000" cy="9593646"/>
          </a:xfrm>
          <a:prstGeom prst="rect">
            <a:avLst/>
          </a:prstGeom>
          <a:noFill/>
          <a:ln>
            <a:noFill/>
          </a:ln>
        </p:spPr>
      </p:pic>
      <p:sp>
        <p:nvSpPr>
          <p:cNvPr id="147" name="Google Shape;147;p6"/>
          <p:cNvSpPr txBox="1"/>
          <p:nvPr/>
        </p:nvSpPr>
        <p:spPr>
          <a:xfrm>
            <a:off x="808646" y="1285786"/>
            <a:ext cx="15670500" cy="13047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Inter SemiBold"/>
                <a:ea typeface="Inter SemiBold"/>
                <a:cs typeface="Inter SemiBold"/>
                <a:sym typeface="Inter SemiBold"/>
              </a:rPr>
              <a:t>3. How can our organization </a:t>
            </a:r>
            <a:r>
              <a:rPr lang="en-US" sz="5000">
                <a:solidFill>
                  <a:schemeClr val="dk1"/>
                </a:solidFill>
                <a:latin typeface="Inter SemiBold"/>
                <a:ea typeface="Inter SemiBold"/>
                <a:cs typeface="Inter SemiBold"/>
                <a:sym typeface="Inter SemiBold"/>
                <a:extLst>
                  <a:ext uri="http://customooxmlschemas.google.com/">
                    <go:slidesCustomData xmlns:go="http://customooxmlschemas.google.com/" textRoundtripDataId="0"/>
                  </a:ext>
                </a:extLst>
              </a:rPr>
              <a:t>sustain costs</a:t>
            </a:r>
            <a:r>
              <a:rPr lang="en-US" sz="5000">
                <a:solidFill>
                  <a:schemeClr val="dk1"/>
                </a:solidFill>
                <a:latin typeface="Inter SemiBold"/>
                <a:ea typeface="Inter SemiBold"/>
                <a:cs typeface="Inter SemiBold"/>
                <a:sym typeface="Inter SemiBold"/>
              </a:rPr>
              <a:t> if annual renewal increases are expected</a:t>
            </a:r>
            <a:r>
              <a:rPr lang="en-US" sz="5000">
                <a:solidFill>
                  <a:schemeClr val="dk1"/>
                </a:solidFill>
                <a:latin typeface="Inter SemiBold"/>
                <a:ea typeface="Inter SemiBold"/>
                <a:cs typeface="Inter SemiBold"/>
                <a:sym typeface="Inter SemiBold"/>
                <a:extLst>
                  <a:ext uri="http://customooxmlschemas.google.com/">
                    <go:slidesCustomData xmlns:go="http://customooxmlschemas.google.com/" textRoundtripDataId="1"/>
                  </a:ext>
                </a:extLst>
              </a:rPr>
              <a:t>?</a:t>
            </a:r>
            <a:endParaRPr sz="4000">
              <a:solidFill>
                <a:schemeClr val="dk1"/>
              </a:solidFill>
              <a:latin typeface="Inter Light"/>
              <a:ea typeface="Inter Light"/>
              <a:cs typeface="Inter Light"/>
              <a:sym typeface="Inter Light"/>
            </a:endParaRPr>
          </a:p>
          <a:p>
            <a:pPr indent="-571500" lvl="2" marL="1828800" marR="0" rtl="0" algn="l">
              <a:spcBef>
                <a:spcPts val="0"/>
              </a:spcBef>
              <a:spcAft>
                <a:spcPts val="0"/>
              </a:spcAft>
              <a:buClr>
                <a:schemeClr val="dk1"/>
              </a:buClr>
              <a:buSzPts val="5400"/>
              <a:buFont typeface="Arial"/>
              <a:buNone/>
            </a:pPr>
            <a:r>
              <a:t/>
            </a:r>
            <a:endParaRPr b="0" i="0" sz="4000" u="none" cap="none" strike="noStrike">
              <a:solidFill>
                <a:schemeClr val="dk1"/>
              </a:solidFill>
              <a:latin typeface="Times New Roman"/>
              <a:ea typeface="Times New Roman"/>
              <a:cs typeface="Times New Roman"/>
              <a:sym typeface="Times New Roman"/>
            </a:endParaRPr>
          </a:p>
          <a:p>
            <a:pPr indent="457200" lvl="0" marL="914400" rtl="0" algn="l">
              <a:lnSpc>
                <a:spcPct val="115000"/>
              </a:lnSpc>
              <a:spcBef>
                <a:spcPts val="0"/>
              </a:spcBef>
              <a:spcAft>
                <a:spcPts val="0"/>
              </a:spcAft>
              <a:buNone/>
            </a:pPr>
            <a:r>
              <a:rPr b="1" lang="en-US" sz="4000">
                <a:solidFill>
                  <a:srgbClr val="EA040E"/>
                </a:solidFill>
                <a:latin typeface="Inter"/>
                <a:ea typeface="Inter"/>
                <a:cs typeface="Inter"/>
                <a:sym typeface="Inter"/>
              </a:rPr>
              <a:t>Average renewal increase trend 13.4%</a:t>
            </a:r>
            <a:br>
              <a:rPr lang="en-US" sz="4000">
                <a:solidFill>
                  <a:schemeClr val="dk1"/>
                </a:solidFill>
                <a:latin typeface="Inter Light"/>
                <a:ea typeface="Inter Light"/>
                <a:cs typeface="Inter Light"/>
                <a:sym typeface="Inter Light"/>
              </a:rPr>
            </a:b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Funding method </a:t>
            </a:r>
            <a:r>
              <a:rPr lang="en-US" sz="4000">
                <a:solidFill>
                  <a:schemeClr val="dk1"/>
                </a:solidFill>
                <a:latin typeface="Inter Light"/>
                <a:ea typeface="Inter Light"/>
                <a:cs typeface="Inter Light"/>
                <a:sym typeface="Inter Light"/>
                <a:extLst>
                  <a:ext uri="http://customooxmlschemas.google.com/">
                    <go:slidesCustomData xmlns:go="http://customooxmlschemas.google.com/" textRoundtripDataId="2"/>
                  </a:ext>
                </a:extLst>
              </a:rPr>
              <a:t>(i.e. gap funding for high deductible plans)</a:t>
            </a: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Provider network</a:t>
            </a: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Identify large claims and utilization patterns</a:t>
            </a: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Ask about broker fees – transparency is key!</a:t>
            </a:r>
            <a:endParaRPr sz="4000">
              <a:solidFill>
                <a:schemeClr val="dk1"/>
              </a:solidFill>
              <a:latin typeface="Inter Light"/>
              <a:ea typeface="Inter Light"/>
              <a:cs typeface="Inter Light"/>
              <a:sym typeface="Inter Light"/>
            </a:endParaRPr>
          </a:p>
          <a:p>
            <a:pPr indent="0" lvl="0" marL="0" marR="0" rtl="0" algn="l">
              <a:spcBef>
                <a:spcPts val="100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p:txBody>
      </p:sp>
      <p:pic>
        <p:nvPicPr>
          <p:cNvPr id="148" name="Google Shape;148;p6"/>
          <p:cNvPicPr preferRelativeResize="0"/>
          <p:nvPr/>
        </p:nvPicPr>
        <p:blipFill>
          <a:blip r:embed="rId6">
            <a:alphaModFix/>
          </a:blip>
          <a:stretch>
            <a:fillRect/>
          </a:stretch>
        </p:blipFill>
        <p:spPr>
          <a:xfrm>
            <a:off x="120300" y="9354850"/>
            <a:ext cx="2361477" cy="844051"/>
          </a:xfrm>
          <a:prstGeom prst="rect">
            <a:avLst/>
          </a:prstGeom>
          <a:noFill/>
          <a:ln>
            <a:noFill/>
          </a:ln>
        </p:spPr>
      </p:pic>
      <p:pic>
        <p:nvPicPr>
          <p:cNvPr id="149" name="Google Shape;149;p6"/>
          <p:cNvPicPr preferRelativeResize="0"/>
          <p:nvPr/>
        </p:nvPicPr>
        <p:blipFill>
          <a:blip r:embed="rId7">
            <a:alphaModFix/>
          </a:blip>
          <a:stretch>
            <a:fillRect/>
          </a:stretch>
        </p:blipFill>
        <p:spPr>
          <a:xfrm>
            <a:off x="1249800" y="2957925"/>
            <a:ext cx="915874" cy="1468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cxnSp>
        <p:nvCxnSpPr>
          <p:cNvPr id="154" name="Google Shape;154;p7"/>
          <p:cNvCxnSpPr/>
          <p:nvPr/>
        </p:nvCxnSpPr>
        <p:spPr>
          <a:xfrm>
            <a:off x="-362744" y="9272588"/>
            <a:ext cx="18852841" cy="0"/>
          </a:xfrm>
          <a:prstGeom prst="straightConnector1">
            <a:avLst/>
          </a:prstGeom>
          <a:noFill/>
          <a:ln cap="rnd" cmpd="sng" w="28575">
            <a:solidFill>
              <a:srgbClr val="D9D9D9"/>
            </a:solidFill>
            <a:prstDash val="solid"/>
            <a:round/>
            <a:headEnd len="sm" w="sm" type="none"/>
            <a:tailEnd len="sm" w="sm" type="none"/>
          </a:ln>
        </p:spPr>
      </p:cxnSp>
      <p:sp>
        <p:nvSpPr>
          <p:cNvPr id="155" name="Google Shape;155;p7"/>
          <p:cNvSpPr/>
          <p:nvPr/>
        </p:nvSpPr>
        <p:spPr>
          <a:xfrm>
            <a:off x="0" y="0"/>
            <a:ext cx="18127354" cy="1093403"/>
          </a:xfrm>
          <a:prstGeom prst="rect">
            <a:avLst/>
          </a:prstGeom>
          <a:solidFill>
            <a:srgbClr val="1959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7"/>
          <p:cNvSpPr/>
          <p:nvPr/>
        </p:nvSpPr>
        <p:spPr>
          <a:xfrm rot="-5400000">
            <a:off x="16851557" y="1984785"/>
            <a:ext cx="844062" cy="211015"/>
          </a:xfrm>
          <a:custGeom>
            <a:rect b="b" l="l" r="r" t="t"/>
            <a:pathLst>
              <a:path extrusionOk="0" h="211015" w="844062">
                <a:moveTo>
                  <a:pt x="0" y="0"/>
                </a:moveTo>
                <a:lnTo>
                  <a:pt x="844061" y="0"/>
                </a:lnTo>
                <a:lnTo>
                  <a:pt x="844061" y="211015"/>
                </a:lnTo>
                <a:lnTo>
                  <a:pt x="0" y="21101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57" name="Google Shape;157;p7"/>
          <p:cNvCxnSpPr/>
          <p:nvPr/>
        </p:nvCxnSpPr>
        <p:spPr>
          <a:xfrm rot="10800000">
            <a:off x="17287875" y="2686818"/>
            <a:ext cx="0" cy="2456682"/>
          </a:xfrm>
          <a:prstGeom prst="straightConnector1">
            <a:avLst/>
          </a:prstGeom>
          <a:noFill/>
          <a:ln cap="rnd" cmpd="sng" w="28575">
            <a:solidFill>
              <a:srgbClr val="D9D9D9"/>
            </a:solidFill>
            <a:prstDash val="solid"/>
            <a:round/>
            <a:headEnd len="sm" w="sm" type="none"/>
            <a:tailEnd len="sm" w="sm" type="none"/>
          </a:ln>
        </p:spPr>
      </p:cxnSp>
      <p:sp>
        <p:nvSpPr>
          <p:cNvPr id="158" name="Google Shape;158;p7"/>
          <p:cNvSpPr/>
          <p:nvPr/>
        </p:nvSpPr>
        <p:spPr>
          <a:xfrm>
            <a:off x="15931353" y="8113312"/>
            <a:ext cx="2196001" cy="1994700"/>
          </a:xfrm>
          <a:custGeom>
            <a:rect b="b" l="l" r="r" t="t"/>
            <a:pathLst>
              <a:path extrusionOk="0" h="1994700" w="2196001">
                <a:moveTo>
                  <a:pt x="0" y="0"/>
                </a:moveTo>
                <a:lnTo>
                  <a:pt x="2196001" y="0"/>
                </a:lnTo>
                <a:lnTo>
                  <a:pt x="2196001" y="1994701"/>
                </a:lnTo>
                <a:lnTo>
                  <a:pt x="0" y="199470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7"/>
          <p:cNvSpPr txBox="1"/>
          <p:nvPr/>
        </p:nvSpPr>
        <p:spPr>
          <a:xfrm>
            <a:off x="0" y="-133350"/>
            <a:ext cx="18127354" cy="1226753"/>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lang="en-US" sz="8000">
                <a:solidFill>
                  <a:srgbClr val="FEFEFD"/>
                </a:solidFill>
                <a:latin typeface="Times New Roman"/>
                <a:ea typeface="Times New Roman"/>
                <a:cs typeface="Times New Roman"/>
                <a:sym typeface="Times New Roman"/>
              </a:rPr>
              <a:t>Compensation &amp; Benefits Summit</a:t>
            </a:r>
            <a:endParaRPr/>
          </a:p>
        </p:txBody>
      </p:sp>
      <p:pic>
        <p:nvPicPr>
          <p:cNvPr descr="A tall building with many windows&#10;&#10;Description automatically generated" id="160" name="Google Shape;160;p7"/>
          <p:cNvPicPr preferRelativeResize="0"/>
          <p:nvPr/>
        </p:nvPicPr>
        <p:blipFill rotWithShape="1">
          <a:blip r:embed="rId5">
            <a:alphaModFix amt="5000"/>
          </a:blip>
          <a:srcRect b="0" l="0" r="0" t="0"/>
          <a:stretch/>
        </p:blipFill>
        <p:spPr>
          <a:xfrm>
            <a:off x="0" y="1093404"/>
            <a:ext cx="18288000" cy="9593646"/>
          </a:xfrm>
          <a:prstGeom prst="rect">
            <a:avLst/>
          </a:prstGeom>
          <a:noFill/>
          <a:ln>
            <a:noFill/>
          </a:ln>
        </p:spPr>
      </p:pic>
      <p:sp>
        <p:nvSpPr>
          <p:cNvPr id="161" name="Google Shape;161;p7"/>
          <p:cNvSpPr txBox="1"/>
          <p:nvPr/>
        </p:nvSpPr>
        <p:spPr>
          <a:xfrm>
            <a:off x="942241" y="1668261"/>
            <a:ext cx="15670500" cy="1076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dk1"/>
                </a:solidFill>
                <a:latin typeface="Inter SemiBold"/>
                <a:ea typeface="Inter SemiBold"/>
                <a:cs typeface="Inter SemiBold"/>
                <a:sym typeface="Inter SemiBold"/>
              </a:rPr>
              <a:t>4. What resources can you provide to ensure a successful open enrollment for our organization?</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000">
              <a:latin typeface="Inter Light"/>
              <a:ea typeface="Inter Light"/>
              <a:cs typeface="Inter Light"/>
              <a:sym typeface="Inter Light"/>
            </a:endParaRPr>
          </a:p>
          <a:p>
            <a:pPr indent="-391160" lvl="0" marL="731520" rtl="0" algn="l">
              <a:lnSpc>
                <a:spcPct val="115000"/>
              </a:lnSpc>
              <a:spcBef>
                <a:spcPts val="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Educational guides and presentations</a:t>
            </a: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Leverage carriers for additional support</a:t>
            </a: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Member advocacy</a:t>
            </a:r>
            <a:endParaRPr sz="4000">
              <a:solidFill>
                <a:schemeClr val="dk1"/>
              </a:solidFill>
              <a:latin typeface="Inter Light"/>
              <a:ea typeface="Inter Light"/>
              <a:cs typeface="Inter Light"/>
              <a:sym typeface="Inter Light"/>
            </a:endParaRPr>
          </a:p>
          <a:p>
            <a:pPr indent="-391160" lvl="0" marL="731520" rtl="0" algn="l">
              <a:lnSpc>
                <a:spcPct val="115000"/>
              </a:lnSpc>
              <a:spcBef>
                <a:spcPts val="1000"/>
              </a:spcBef>
              <a:spcAft>
                <a:spcPts val="0"/>
              </a:spcAft>
              <a:buClr>
                <a:srgbClr val="45C6A5"/>
              </a:buClr>
              <a:buSzPts val="4000"/>
              <a:buFont typeface="Inter"/>
              <a:buChar char="✓"/>
            </a:pPr>
            <a:r>
              <a:rPr lang="en-US" sz="4000">
                <a:solidFill>
                  <a:schemeClr val="dk1"/>
                </a:solidFill>
                <a:latin typeface="Inter Light"/>
                <a:ea typeface="Inter Light"/>
                <a:cs typeface="Inter Light"/>
                <a:sym typeface="Inter Light"/>
              </a:rPr>
              <a:t>Technology integration</a:t>
            </a:r>
            <a:endParaRPr sz="4800">
              <a:solidFill>
                <a:schemeClr val="dk1"/>
              </a:solidFill>
              <a:latin typeface="Times New Roman"/>
              <a:ea typeface="Times New Roman"/>
              <a:cs typeface="Times New Roman"/>
              <a:sym typeface="Times New Roman"/>
            </a:endParaRPr>
          </a:p>
          <a:p>
            <a:pPr indent="0" lvl="0" marL="0" marR="0" rtl="0" algn="l">
              <a:spcBef>
                <a:spcPts val="100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p:txBody>
      </p:sp>
      <p:pic>
        <p:nvPicPr>
          <p:cNvPr id="162" name="Google Shape;162;p7"/>
          <p:cNvPicPr preferRelativeResize="0"/>
          <p:nvPr/>
        </p:nvPicPr>
        <p:blipFill>
          <a:blip r:embed="rId6">
            <a:alphaModFix/>
          </a:blip>
          <a:stretch>
            <a:fillRect/>
          </a:stretch>
        </p:blipFill>
        <p:spPr>
          <a:xfrm>
            <a:off x="120300" y="9354850"/>
            <a:ext cx="2361477" cy="8440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cxnSp>
        <p:nvCxnSpPr>
          <p:cNvPr id="167" name="Google Shape;167;p8"/>
          <p:cNvCxnSpPr/>
          <p:nvPr/>
        </p:nvCxnSpPr>
        <p:spPr>
          <a:xfrm>
            <a:off x="-362744" y="9272588"/>
            <a:ext cx="18852841" cy="0"/>
          </a:xfrm>
          <a:prstGeom prst="straightConnector1">
            <a:avLst/>
          </a:prstGeom>
          <a:noFill/>
          <a:ln cap="rnd" cmpd="sng" w="28575">
            <a:solidFill>
              <a:srgbClr val="D9D9D9"/>
            </a:solidFill>
            <a:prstDash val="solid"/>
            <a:round/>
            <a:headEnd len="sm" w="sm" type="none"/>
            <a:tailEnd len="sm" w="sm" type="none"/>
          </a:ln>
        </p:spPr>
      </p:cxnSp>
      <p:sp>
        <p:nvSpPr>
          <p:cNvPr id="168" name="Google Shape;168;p8"/>
          <p:cNvSpPr/>
          <p:nvPr/>
        </p:nvSpPr>
        <p:spPr>
          <a:xfrm>
            <a:off x="0" y="0"/>
            <a:ext cx="18127354" cy="1093403"/>
          </a:xfrm>
          <a:prstGeom prst="rect">
            <a:avLst/>
          </a:prstGeom>
          <a:solidFill>
            <a:srgbClr val="1959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8"/>
          <p:cNvSpPr/>
          <p:nvPr/>
        </p:nvSpPr>
        <p:spPr>
          <a:xfrm rot="-5400000">
            <a:off x="16851557" y="1984785"/>
            <a:ext cx="844062" cy="211015"/>
          </a:xfrm>
          <a:custGeom>
            <a:rect b="b" l="l" r="r" t="t"/>
            <a:pathLst>
              <a:path extrusionOk="0" h="211015" w="844062">
                <a:moveTo>
                  <a:pt x="0" y="0"/>
                </a:moveTo>
                <a:lnTo>
                  <a:pt x="844061" y="0"/>
                </a:lnTo>
                <a:lnTo>
                  <a:pt x="844061" y="211015"/>
                </a:lnTo>
                <a:lnTo>
                  <a:pt x="0" y="21101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70" name="Google Shape;170;p8"/>
          <p:cNvCxnSpPr/>
          <p:nvPr/>
        </p:nvCxnSpPr>
        <p:spPr>
          <a:xfrm rot="10800000">
            <a:off x="17287875" y="2686818"/>
            <a:ext cx="0" cy="2456682"/>
          </a:xfrm>
          <a:prstGeom prst="straightConnector1">
            <a:avLst/>
          </a:prstGeom>
          <a:noFill/>
          <a:ln cap="rnd" cmpd="sng" w="28575">
            <a:solidFill>
              <a:srgbClr val="D9D9D9"/>
            </a:solidFill>
            <a:prstDash val="solid"/>
            <a:round/>
            <a:headEnd len="sm" w="sm" type="none"/>
            <a:tailEnd len="sm" w="sm" type="none"/>
          </a:ln>
        </p:spPr>
      </p:cxnSp>
      <p:sp>
        <p:nvSpPr>
          <p:cNvPr id="171" name="Google Shape;171;p8"/>
          <p:cNvSpPr/>
          <p:nvPr/>
        </p:nvSpPr>
        <p:spPr>
          <a:xfrm>
            <a:off x="15931353" y="8113312"/>
            <a:ext cx="2196001" cy="1994700"/>
          </a:xfrm>
          <a:custGeom>
            <a:rect b="b" l="l" r="r" t="t"/>
            <a:pathLst>
              <a:path extrusionOk="0" h="1994700" w="2196001">
                <a:moveTo>
                  <a:pt x="0" y="0"/>
                </a:moveTo>
                <a:lnTo>
                  <a:pt x="2196001" y="0"/>
                </a:lnTo>
                <a:lnTo>
                  <a:pt x="2196001" y="1994701"/>
                </a:lnTo>
                <a:lnTo>
                  <a:pt x="0" y="199470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8"/>
          <p:cNvSpPr txBox="1"/>
          <p:nvPr/>
        </p:nvSpPr>
        <p:spPr>
          <a:xfrm>
            <a:off x="0" y="-133350"/>
            <a:ext cx="18127354" cy="1226753"/>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lang="en-US" sz="8000">
                <a:solidFill>
                  <a:srgbClr val="FEFEFD"/>
                </a:solidFill>
                <a:latin typeface="Times New Roman"/>
                <a:ea typeface="Times New Roman"/>
                <a:cs typeface="Times New Roman"/>
                <a:sym typeface="Times New Roman"/>
              </a:rPr>
              <a:t>Compensation &amp; Benefits Summit</a:t>
            </a:r>
            <a:endParaRPr/>
          </a:p>
        </p:txBody>
      </p:sp>
      <p:pic>
        <p:nvPicPr>
          <p:cNvPr descr="A tall building with many windows&#10;&#10;Description automatically generated" id="173" name="Google Shape;173;p8"/>
          <p:cNvPicPr preferRelativeResize="0"/>
          <p:nvPr/>
        </p:nvPicPr>
        <p:blipFill rotWithShape="1">
          <a:blip r:embed="rId5">
            <a:alphaModFix amt="5000"/>
          </a:blip>
          <a:srcRect b="0" l="0" r="0" t="0"/>
          <a:stretch/>
        </p:blipFill>
        <p:spPr>
          <a:xfrm>
            <a:off x="0" y="1173629"/>
            <a:ext cx="18288000" cy="9593646"/>
          </a:xfrm>
          <a:prstGeom prst="rect">
            <a:avLst/>
          </a:prstGeom>
          <a:noFill/>
          <a:ln>
            <a:noFill/>
          </a:ln>
        </p:spPr>
      </p:pic>
      <p:sp>
        <p:nvSpPr>
          <p:cNvPr id="174" name="Google Shape;174;p8"/>
          <p:cNvSpPr txBox="1"/>
          <p:nvPr/>
        </p:nvSpPr>
        <p:spPr>
          <a:xfrm>
            <a:off x="942241" y="1668261"/>
            <a:ext cx="15670500" cy="5510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200">
                <a:solidFill>
                  <a:schemeClr val="dk1"/>
                </a:solidFill>
                <a:latin typeface="STIX Two Text SemiBold"/>
                <a:ea typeface="STIX Two Text SemiBold"/>
                <a:cs typeface="STIX Two Text SemiBold"/>
                <a:sym typeface="STIX Two Text SemiBold"/>
              </a:rPr>
              <a:t>Questions?</a:t>
            </a:r>
            <a:endParaRPr sz="7200">
              <a:latin typeface="STIX Two Text SemiBold"/>
              <a:ea typeface="STIX Two Text SemiBold"/>
              <a:cs typeface="STIX Two Text SemiBold"/>
              <a:sym typeface="STIX Two Text SemiBold"/>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4000">
                <a:solidFill>
                  <a:schemeClr val="dk1"/>
                </a:solidFill>
                <a:latin typeface="Inter Light"/>
                <a:ea typeface="Inter Light"/>
                <a:cs typeface="Inter Light"/>
                <a:sym typeface="Inter Light"/>
              </a:rPr>
              <a:t>Download our ultimate guide to the employee benefits survey:</a:t>
            </a:r>
            <a:endParaRPr sz="4000">
              <a:solidFill>
                <a:schemeClr val="dk1"/>
              </a:solidFill>
              <a:latin typeface="Inter Light"/>
              <a:ea typeface="Inter Light"/>
              <a:cs typeface="Inter Light"/>
              <a:sym typeface="Inter Light"/>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4800">
              <a:solidFill>
                <a:schemeClr val="dk1"/>
              </a:solidFill>
              <a:latin typeface="Times New Roman"/>
              <a:ea typeface="Times New Roman"/>
              <a:cs typeface="Times New Roman"/>
              <a:sym typeface="Times New Roman"/>
            </a:endParaRPr>
          </a:p>
        </p:txBody>
      </p:sp>
      <p:pic>
        <p:nvPicPr>
          <p:cNvPr id="175" name="Google Shape;175;p8"/>
          <p:cNvPicPr preferRelativeResize="0"/>
          <p:nvPr/>
        </p:nvPicPr>
        <p:blipFill>
          <a:blip r:embed="rId6">
            <a:alphaModFix/>
          </a:blip>
          <a:stretch>
            <a:fillRect/>
          </a:stretch>
        </p:blipFill>
        <p:spPr>
          <a:xfrm>
            <a:off x="120300" y="9354850"/>
            <a:ext cx="2361477" cy="844051"/>
          </a:xfrm>
          <a:prstGeom prst="rect">
            <a:avLst/>
          </a:prstGeom>
          <a:noFill/>
          <a:ln>
            <a:noFill/>
          </a:ln>
        </p:spPr>
      </p:pic>
      <p:pic>
        <p:nvPicPr>
          <p:cNvPr id="176" name="Google Shape;176;p8"/>
          <p:cNvPicPr preferRelativeResize="0"/>
          <p:nvPr/>
        </p:nvPicPr>
        <p:blipFill>
          <a:blip r:embed="rId7">
            <a:alphaModFix/>
          </a:blip>
          <a:stretch>
            <a:fillRect/>
          </a:stretch>
        </p:blipFill>
        <p:spPr>
          <a:xfrm>
            <a:off x="7296475" y="4540428"/>
            <a:ext cx="3534400" cy="4394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cxnSp>
        <p:nvCxnSpPr>
          <p:cNvPr id="181" name="Google Shape;181;p9"/>
          <p:cNvCxnSpPr/>
          <p:nvPr/>
        </p:nvCxnSpPr>
        <p:spPr>
          <a:xfrm>
            <a:off x="-282420" y="9286875"/>
            <a:ext cx="18852841" cy="0"/>
          </a:xfrm>
          <a:prstGeom prst="straightConnector1">
            <a:avLst/>
          </a:prstGeom>
          <a:noFill/>
          <a:ln cap="rnd" cmpd="sng" w="28575">
            <a:solidFill>
              <a:srgbClr val="D9D9D9"/>
            </a:solidFill>
            <a:prstDash val="solid"/>
            <a:round/>
            <a:headEnd len="sm" w="sm" type="none"/>
            <a:tailEnd len="sm" w="sm" type="none"/>
          </a:ln>
        </p:spPr>
      </p:cxnSp>
      <p:sp>
        <p:nvSpPr>
          <p:cNvPr id="182" name="Google Shape;182;p9"/>
          <p:cNvSpPr/>
          <p:nvPr/>
        </p:nvSpPr>
        <p:spPr>
          <a:xfrm rot="-5400000">
            <a:off x="16905215" y="1385687"/>
            <a:ext cx="844062" cy="211015"/>
          </a:xfrm>
          <a:custGeom>
            <a:rect b="b" l="l" r="r" t="t"/>
            <a:pathLst>
              <a:path extrusionOk="0" h="211015" w="844062">
                <a:moveTo>
                  <a:pt x="0" y="0"/>
                </a:moveTo>
                <a:lnTo>
                  <a:pt x="844062" y="0"/>
                </a:lnTo>
                <a:lnTo>
                  <a:pt x="844062" y="211015"/>
                </a:lnTo>
                <a:lnTo>
                  <a:pt x="0" y="211015"/>
                </a:lnTo>
                <a:lnTo>
                  <a:pt x="0" y="0"/>
                </a:lnTo>
                <a:close/>
              </a:path>
            </a:pathLst>
          </a:custGeom>
          <a:blipFill rotWithShape="1">
            <a:blip r:embed="rId3">
              <a:alphaModFix amt="75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83" name="Google Shape;183;p9"/>
          <p:cNvCxnSpPr/>
          <p:nvPr/>
        </p:nvCxnSpPr>
        <p:spPr>
          <a:xfrm rot="-5376337">
            <a:off x="16289363" y="3377588"/>
            <a:ext cx="2075766" cy="0"/>
          </a:xfrm>
          <a:prstGeom prst="straightConnector1">
            <a:avLst/>
          </a:prstGeom>
          <a:noFill/>
          <a:ln cap="rnd" cmpd="sng" w="28575">
            <a:solidFill>
              <a:srgbClr val="D9D9D9">
                <a:alpha val="74901"/>
              </a:srgbClr>
            </a:solidFill>
            <a:prstDash val="solid"/>
            <a:round/>
            <a:headEnd len="sm" w="sm" type="none"/>
            <a:tailEnd len="sm" w="sm" type="none"/>
          </a:ln>
        </p:spPr>
      </p:cxnSp>
      <p:sp>
        <p:nvSpPr>
          <p:cNvPr id="184" name="Google Shape;184;p9"/>
          <p:cNvSpPr/>
          <p:nvPr/>
        </p:nvSpPr>
        <p:spPr>
          <a:xfrm>
            <a:off x="5538772" y="-146452"/>
            <a:ext cx="2145300" cy="6805200"/>
          </a:xfrm>
          <a:prstGeom prst="rect">
            <a:avLst/>
          </a:prstGeom>
          <a:solidFill>
            <a:srgbClr val="1959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9"/>
          <p:cNvSpPr txBox="1"/>
          <p:nvPr/>
        </p:nvSpPr>
        <p:spPr>
          <a:xfrm>
            <a:off x="1318856" y="1099252"/>
            <a:ext cx="6191613" cy="24188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9358">
                <a:solidFill>
                  <a:srgbClr val="19598D"/>
                </a:solidFill>
                <a:latin typeface="Montserrat Black"/>
                <a:ea typeface="Montserrat Black"/>
                <a:cs typeface="Montserrat Black"/>
                <a:sym typeface="Montserrat Black"/>
              </a:rPr>
              <a:t>Get in Touch</a:t>
            </a:r>
            <a:endParaRPr/>
          </a:p>
        </p:txBody>
      </p:sp>
      <p:sp>
        <p:nvSpPr>
          <p:cNvPr id="186" name="Google Shape;186;p9"/>
          <p:cNvSpPr txBox="1"/>
          <p:nvPr/>
        </p:nvSpPr>
        <p:spPr>
          <a:xfrm>
            <a:off x="8270475" y="4249213"/>
            <a:ext cx="9000000" cy="523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3400">
                <a:solidFill>
                  <a:srgbClr val="000000"/>
                </a:solidFill>
                <a:latin typeface="Inter SemiBold"/>
                <a:ea typeface="Inter SemiBold"/>
                <a:cs typeface="Inter SemiBold"/>
                <a:sym typeface="Inter SemiBold"/>
              </a:rPr>
              <a:t>Contact us </a:t>
            </a:r>
            <a:r>
              <a:rPr lang="en-US" sz="3400">
                <a:latin typeface="Inter SemiBold"/>
                <a:ea typeface="Inter SemiBold"/>
                <a:cs typeface="Inter SemiBold"/>
                <a:sym typeface="Inter SemiBold"/>
              </a:rPr>
              <a:t>with questions or for </a:t>
            </a:r>
            <a:r>
              <a:rPr lang="en-US" sz="3400">
                <a:solidFill>
                  <a:srgbClr val="000000"/>
                </a:solidFill>
                <a:latin typeface="Inter SemiBold"/>
                <a:ea typeface="Inter SemiBold"/>
                <a:cs typeface="Inter SemiBold"/>
                <a:sym typeface="Inter SemiBold"/>
              </a:rPr>
              <a:t>more info.</a:t>
            </a:r>
            <a:endParaRPr sz="3400">
              <a:latin typeface="Inter SemiBold"/>
              <a:ea typeface="Inter SemiBold"/>
              <a:cs typeface="Inter SemiBold"/>
              <a:sym typeface="Inter SemiBold"/>
            </a:endParaRPr>
          </a:p>
        </p:txBody>
      </p:sp>
      <p:sp>
        <p:nvSpPr>
          <p:cNvPr id="187" name="Google Shape;187;p9"/>
          <p:cNvSpPr/>
          <p:nvPr/>
        </p:nvSpPr>
        <p:spPr>
          <a:xfrm>
            <a:off x="8426124" y="5155271"/>
            <a:ext cx="478506" cy="336749"/>
          </a:xfrm>
          <a:custGeom>
            <a:rect b="b" l="l" r="r" t="t"/>
            <a:pathLst>
              <a:path extrusionOk="0" h="336749" w="478506">
                <a:moveTo>
                  <a:pt x="0" y="0"/>
                </a:moveTo>
                <a:lnTo>
                  <a:pt x="478506" y="0"/>
                </a:lnTo>
                <a:lnTo>
                  <a:pt x="478506" y="336749"/>
                </a:lnTo>
                <a:lnTo>
                  <a:pt x="0" y="336749"/>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9"/>
          <p:cNvSpPr/>
          <p:nvPr/>
        </p:nvSpPr>
        <p:spPr>
          <a:xfrm>
            <a:off x="8390700" y="7221325"/>
            <a:ext cx="549347" cy="549349"/>
          </a:xfrm>
          <a:custGeom>
            <a:rect b="b" l="l" r="r" t="t"/>
            <a:pathLst>
              <a:path extrusionOk="0" h="549349" w="549347">
                <a:moveTo>
                  <a:pt x="0" y="0"/>
                </a:moveTo>
                <a:lnTo>
                  <a:pt x="549347" y="0"/>
                </a:lnTo>
                <a:lnTo>
                  <a:pt x="549347" y="549348"/>
                </a:lnTo>
                <a:lnTo>
                  <a:pt x="0" y="54934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9"/>
          <p:cNvSpPr txBox="1"/>
          <p:nvPr/>
        </p:nvSpPr>
        <p:spPr>
          <a:xfrm>
            <a:off x="9329168" y="5094366"/>
            <a:ext cx="6882600" cy="461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3000">
                <a:solidFill>
                  <a:srgbClr val="000000"/>
                </a:solidFill>
                <a:latin typeface="Inter"/>
                <a:ea typeface="Inter"/>
                <a:cs typeface="Inter"/>
                <a:sym typeface="Inter"/>
              </a:rPr>
              <a:t>marcel@navabenefits.com</a:t>
            </a:r>
            <a:endParaRPr sz="3000">
              <a:solidFill>
                <a:srgbClr val="000000"/>
              </a:solidFill>
              <a:latin typeface="Inter"/>
              <a:ea typeface="Inter"/>
              <a:cs typeface="Inter"/>
              <a:sym typeface="Inter"/>
            </a:endParaRPr>
          </a:p>
        </p:txBody>
      </p:sp>
      <p:sp>
        <p:nvSpPr>
          <p:cNvPr id="190" name="Google Shape;190;p9"/>
          <p:cNvSpPr txBox="1"/>
          <p:nvPr/>
        </p:nvSpPr>
        <p:spPr>
          <a:xfrm>
            <a:off x="9370422" y="7283433"/>
            <a:ext cx="6800100" cy="461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3000">
                <a:solidFill>
                  <a:srgbClr val="000000"/>
                </a:solidFill>
                <a:latin typeface="Inter"/>
                <a:ea typeface="Inter"/>
                <a:cs typeface="Inter"/>
                <a:sym typeface="Inter"/>
              </a:rPr>
              <a:t>www.navabenefits.com</a:t>
            </a:r>
            <a:endParaRPr sz="3000">
              <a:solidFill>
                <a:srgbClr val="000000"/>
              </a:solidFill>
              <a:latin typeface="Inter"/>
              <a:ea typeface="Inter"/>
              <a:cs typeface="Inter"/>
              <a:sym typeface="Inter"/>
            </a:endParaRPr>
          </a:p>
        </p:txBody>
      </p:sp>
      <p:sp>
        <p:nvSpPr>
          <p:cNvPr id="191" name="Google Shape;191;p9"/>
          <p:cNvSpPr/>
          <p:nvPr/>
        </p:nvSpPr>
        <p:spPr>
          <a:xfrm>
            <a:off x="15931353" y="8113312"/>
            <a:ext cx="2196001" cy="1994700"/>
          </a:xfrm>
          <a:custGeom>
            <a:rect b="b" l="l" r="r" t="t"/>
            <a:pathLst>
              <a:path extrusionOk="0" h="1994700" w="2196001">
                <a:moveTo>
                  <a:pt x="0" y="0"/>
                </a:moveTo>
                <a:lnTo>
                  <a:pt x="2196001" y="0"/>
                </a:lnTo>
                <a:lnTo>
                  <a:pt x="2196001" y="1994701"/>
                </a:lnTo>
                <a:lnTo>
                  <a:pt x="0" y="199470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9"/>
          <p:cNvSpPr/>
          <p:nvPr/>
        </p:nvSpPr>
        <p:spPr>
          <a:xfrm>
            <a:off x="8426125" y="5843946"/>
            <a:ext cx="478506" cy="336749"/>
          </a:xfrm>
          <a:custGeom>
            <a:rect b="b" l="l" r="r" t="t"/>
            <a:pathLst>
              <a:path extrusionOk="0" h="336749" w="478506">
                <a:moveTo>
                  <a:pt x="0" y="0"/>
                </a:moveTo>
                <a:lnTo>
                  <a:pt x="478506" y="0"/>
                </a:lnTo>
                <a:lnTo>
                  <a:pt x="478506" y="336749"/>
                </a:lnTo>
                <a:lnTo>
                  <a:pt x="0" y="336749"/>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9"/>
          <p:cNvSpPr txBox="1"/>
          <p:nvPr/>
        </p:nvSpPr>
        <p:spPr>
          <a:xfrm>
            <a:off x="9329168" y="5773955"/>
            <a:ext cx="6882600" cy="461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3000">
                <a:solidFill>
                  <a:srgbClr val="000000"/>
                </a:solidFill>
                <a:latin typeface="Inter"/>
                <a:ea typeface="Inter"/>
                <a:cs typeface="Inter"/>
                <a:sym typeface="Inter"/>
              </a:rPr>
              <a:t>mayella.uhrig@navabenefits.com</a:t>
            </a:r>
            <a:endParaRPr sz="3000">
              <a:solidFill>
                <a:srgbClr val="000000"/>
              </a:solidFill>
              <a:latin typeface="Inter"/>
              <a:ea typeface="Inter"/>
              <a:cs typeface="Inter"/>
              <a:sym typeface="Inter"/>
            </a:endParaRPr>
          </a:p>
        </p:txBody>
      </p:sp>
      <p:sp>
        <p:nvSpPr>
          <p:cNvPr id="194" name="Google Shape;194;p9"/>
          <p:cNvSpPr/>
          <p:nvPr/>
        </p:nvSpPr>
        <p:spPr>
          <a:xfrm>
            <a:off x="8426125" y="6532634"/>
            <a:ext cx="478506" cy="336749"/>
          </a:xfrm>
          <a:custGeom>
            <a:rect b="b" l="l" r="r" t="t"/>
            <a:pathLst>
              <a:path extrusionOk="0" h="336749" w="478506">
                <a:moveTo>
                  <a:pt x="0" y="0"/>
                </a:moveTo>
                <a:lnTo>
                  <a:pt x="478506" y="0"/>
                </a:lnTo>
                <a:lnTo>
                  <a:pt x="478506" y="336749"/>
                </a:lnTo>
                <a:lnTo>
                  <a:pt x="0" y="336749"/>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9"/>
          <p:cNvSpPr txBox="1"/>
          <p:nvPr/>
        </p:nvSpPr>
        <p:spPr>
          <a:xfrm>
            <a:off x="9329168" y="6453538"/>
            <a:ext cx="7892700" cy="461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US" sz="3000">
                <a:solidFill>
                  <a:srgbClr val="000000"/>
                </a:solidFill>
                <a:latin typeface="Inter"/>
                <a:ea typeface="Inter"/>
                <a:cs typeface="Inter"/>
                <a:sym typeface="Inter"/>
              </a:rPr>
              <a:t>marshall.</a:t>
            </a:r>
            <a:r>
              <a:rPr lang="en-US" sz="3000">
                <a:latin typeface="Inter"/>
                <a:ea typeface="Inter"/>
                <a:cs typeface="Inter"/>
                <a:sym typeface="Inter"/>
              </a:rPr>
              <a:t>feigenbaum</a:t>
            </a:r>
            <a:r>
              <a:rPr lang="en-US" sz="3000">
                <a:solidFill>
                  <a:srgbClr val="000000"/>
                </a:solidFill>
                <a:latin typeface="Inter"/>
                <a:ea typeface="Inter"/>
                <a:cs typeface="Inter"/>
                <a:sym typeface="Inter"/>
              </a:rPr>
              <a:t>@navabenefits.com</a:t>
            </a:r>
            <a:endParaRPr sz="3000">
              <a:solidFill>
                <a:srgbClr val="000000"/>
              </a:solidFill>
              <a:latin typeface="Inter"/>
              <a:ea typeface="Inter"/>
              <a:cs typeface="Inter"/>
              <a:sym typeface="Inter"/>
            </a:endParaRPr>
          </a:p>
        </p:txBody>
      </p:sp>
      <p:pic>
        <p:nvPicPr>
          <p:cNvPr id="196" name="Google Shape;196;p9"/>
          <p:cNvPicPr preferRelativeResize="0"/>
          <p:nvPr/>
        </p:nvPicPr>
        <p:blipFill>
          <a:blip r:embed="rId7">
            <a:alphaModFix/>
          </a:blip>
          <a:stretch>
            <a:fillRect/>
          </a:stretch>
        </p:blipFill>
        <p:spPr>
          <a:xfrm>
            <a:off x="9118338" y="1231450"/>
            <a:ext cx="6767488" cy="2418876"/>
          </a:xfrm>
          <a:prstGeom prst="rect">
            <a:avLst/>
          </a:prstGeom>
          <a:noFill/>
          <a:ln>
            <a:noFill/>
          </a:ln>
        </p:spPr>
      </p:pic>
      <p:pic>
        <p:nvPicPr>
          <p:cNvPr id="197" name="Google Shape;197;p9"/>
          <p:cNvPicPr preferRelativeResize="0"/>
          <p:nvPr/>
        </p:nvPicPr>
        <p:blipFill>
          <a:blip r:embed="rId7">
            <a:alphaModFix/>
          </a:blip>
          <a:stretch>
            <a:fillRect/>
          </a:stretch>
        </p:blipFill>
        <p:spPr>
          <a:xfrm>
            <a:off x="120300" y="9354850"/>
            <a:ext cx="2361477" cy="844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Tal Moore</dc:creator>
</cp:coreProperties>
</file>