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7" r:id="rId5"/>
    <p:sldMasterId id="2147483670" r:id="rId6"/>
  </p:sldMasterIdLst>
  <p:notesMasterIdLst>
    <p:notesMasterId r:id="rId50"/>
  </p:notesMasterIdLst>
  <p:sldIdLst>
    <p:sldId id="4456" r:id="rId7"/>
    <p:sldId id="4546" r:id="rId8"/>
    <p:sldId id="4540" r:id="rId9"/>
    <p:sldId id="4545" r:id="rId10"/>
    <p:sldId id="6715" r:id="rId11"/>
    <p:sldId id="340" r:id="rId12"/>
    <p:sldId id="267" r:id="rId13"/>
    <p:sldId id="4531" r:id="rId14"/>
    <p:sldId id="313" r:id="rId15"/>
    <p:sldId id="315" r:id="rId16"/>
    <p:sldId id="345" r:id="rId17"/>
    <p:sldId id="6709" r:id="rId18"/>
    <p:sldId id="332" r:id="rId19"/>
    <p:sldId id="6700" r:id="rId20"/>
    <p:sldId id="4548" r:id="rId21"/>
    <p:sldId id="6705" r:id="rId22"/>
    <p:sldId id="6707" r:id="rId23"/>
    <p:sldId id="399" r:id="rId24"/>
    <p:sldId id="346" r:id="rId25"/>
    <p:sldId id="4534" r:id="rId26"/>
    <p:sldId id="259" r:id="rId27"/>
    <p:sldId id="2086507114" r:id="rId28"/>
    <p:sldId id="2086507142" r:id="rId29"/>
    <p:sldId id="2086507119" r:id="rId30"/>
    <p:sldId id="2086507108" r:id="rId31"/>
    <p:sldId id="2086507135" r:id="rId32"/>
    <p:sldId id="2086507126" r:id="rId33"/>
    <p:sldId id="2086507143" r:id="rId34"/>
    <p:sldId id="407" r:id="rId35"/>
    <p:sldId id="402" r:id="rId36"/>
    <p:sldId id="308" r:id="rId37"/>
    <p:sldId id="6714" r:id="rId38"/>
    <p:sldId id="316" r:id="rId39"/>
    <p:sldId id="2086507219" r:id="rId40"/>
    <p:sldId id="2086507305" r:id="rId41"/>
    <p:sldId id="4532" r:id="rId42"/>
    <p:sldId id="2086507306" r:id="rId43"/>
    <p:sldId id="2086507307" r:id="rId44"/>
    <p:sldId id="4547" r:id="rId45"/>
    <p:sldId id="4541" r:id="rId46"/>
    <p:sldId id="4535" r:id="rId47"/>
    <p:sldId id="4542" r:id="rId48"/>
    <p:sldId id="45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CD85B3-C7CA-4081-939C-8936CBA69E8A}">
          <p14:sldIdLst>
            <p14:sldId id="4456"/>
            <p14:sldId id="4546"/>
            <p14:sldId id="4540"/>
            <p14:sldId id="4545"/>
            <p14:sldId id="6715"/>
            <p14:sldId id="340"/>
            <p14:sldId id="267"/>
            <p14:sldId id="4531"/>
            <p14:sldId id="313"/>
            <p14:sldId id="315"/>
            <p14:sldId id="345"/>
            <p14:sldId id="6709"/>
            <p14:sldId id="332"/>
            <p14:sldId id="6700"/>
            <p14:sldId id="4548"/>
            <p14:sldId id="6705"/>
            <p14:sldId id="6707"/>
            <p14:sldId id="399"/>
            <p14:sldId id="346"/>
            <p14:sldId id="4534"/>
            <p14:sldId id="259"/>
            <p14:sldId id="2086507114"/>
            <p14:sldId id="2086507142"/>
            <p14:sldId id="2086507119"/>
            <p14:sldId id="2086507108"/>
            <p14:sldId id="2086507135"/>
            <p14:sldId id="2086507126"/>
            <p14:sldId id="2086507143"/>
            <p14:sldId id="407"/>
            <p14:sldId id="402"/>
            <p14:sldId id="308"/>
            <p14:sldId id="6714"/>
            <p14:sldId id="316"/>
            <p14:sldId id="2086507219"/>
            <p14:sldId id="2086507305"/>
            <p14:sldId id="4532"/>
            <p14:sldId id="2086507306"/>
            <p14:sldId id="2086507307"/>
            <p14:sldId id="4547"/>
            <p14:sldId id="4541"/>
            <p14:sldId id="4535"/>
            <p14:sldId id="4542"/>
          </p14:sldIdLst>
        </p14:section>
        <p14:section name="Untitled Section" id="{01D85FA2-7339-473F-B8A9-4AFFBFE50AB1}">
          <p14:sldIdLst>
            <p14:sldId id="451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FDE0D2-BB4B-4FCA-A1E6-F92EB4423CDC}" v="216" dt="2024-05-16T17:45:03.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88" autoAdjust="0"/>
  </p:normalViewPr>
  <p:slideViewPr>
    <p:cSldViewPr snapToGrid="0">
      <p:cViewPr varScale="1">
        <p:scale>
          <a:sx n="119" d="100"/>
          <a:sy n="119" d="100"/>
        </p:scale>
        <p:origin x="2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charts/_rels/chart1.xml.rels><?xml version="1.0" encoding="UTF-8" standalone="yes"?>
<Relationships xmlns="http://schemas.openxmlformats.org/package/2006/relationships"><Relationship Id="rId3" Type="http://schemas.openxmlformats.org/officeDocument/2006/relationships/oleObject" Target="file:///\\nynas1\nynds4\vol2\data\EQUITY\QUANT\Asset%20Allocation%20Portfolios\Economic%20&amp;%20Market%20Data\Economic%20and%20Market%20Perspective%20Presentations\Economic%20and%20Market%20Perspectives%20Template%20Excel%20Fil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'YoY CPI Page 6'!$B$6</c:f>
              <c:strCache>
                <c:ptCount val="1"/>
                <c:pt idx="0">
                  <c:v>YoY U.S. CPI</c:v>
                </c:pt>
              </c:strCache>
            </c:strRef>
          </c:tx>
          <c:spPr>
            <a:solidFill>
              <a:schemeClr val="accent1"/>
            </a:solidFill>
            <a:ln>
              <a:noFill/>
            </a:ln>
            <a:effectLst/>
          </c:spPr>
          <c:invertIfNegative val="0"/>
          <c:cat>
            <c:numRef>
              <c:f>'YoY CPI Page 6'!$A$1183:$A$1329</c:f>
              <c:numCache>
                <c:formatCode>m/d/yyyy</c:formatCode>
                <c:ptCount val="147"/>
                <c:pt idx="0">
                  <c:v>40939</c:v>
                </c:pt>
                <c:pt idx="1">
                  <c:v>40968</c:v>
                </c:pt>
                <c:pt idx="2">
                  <c:v>40999</c:v>
                </c:pt>
                <c:pt idx="3">
                  <c:v>41029</c:v>
                </c:pt>
                <c:pt idx="4">
                  <c:v>41060</c:v>
                </c:pt>
                <c:pt idx="5">
                  <c:v>41090</c:v>
                </c:pt>
                <c:pt idx="6">
                  <c:v>41121</c:v>
                </c:pt>
                <c:pt idx="7">
                  <c:v>41152</c:v>
                </c:pt>
                <c:pt idx="8">
                  <c:v>41182</c:v>
                </c:pt>
                <c:pt idx="9">
                  <c:v>41213</c:v>
                </c:pt>
                <c:pt idx="10">
                  <c:v>41243</c:v>
                </c:pt>
                <c:pt idx="11">
                  <c:v>41274</c:v>
                </c:pt>
                <c:pt idx="12">
                  <c:v>41305</c:v>
                </c:pt>
                <c:pt idx="13">
                  <c:v>41333</c:v>
                </c:pt>
                <c:pt idx="14">
                  <c:v>41364</c:v>
                </c:pt>
                <c:pt idx="15">
                  <c:v>41394</c:v>
                </c:pt>
                <c:pt idx="16">
                  <c:v>41425</c:v>
                </c:pt>
                <c:pt idx="17">
                  <c:v>41455</c:v>
                </c:pt>
                <c:pt idx="18">
                  <c:v>41486</c:v>
                </c:pt>
                <c:pt idx="19">
                  <c:v>41517</c:v>
                </c:pt>
                <c:pt idx="20">
                  <c:v>41547</c:v>
                </c:pt>
                <c:pt idx="21">
                  <c:v>41578</c:v>
                </c:pt>
                <c:pt idx="22">
                  <c:v>41608</c:v>
                </c:pt>
                <c:pt idx="23">
                  <c:v>41639</c:v>
                </c:pt>
                <c:pt idx="24">
                  <c:v>41670</c:v>
                </c:pt>
                <c:pt idx="25">
                  <c:v>41698</c:v>
                </c:pt>
                <c:pt idx="26">
                  <c:v>41729</c:v>
                </c:pt>
                <c:pt idx="27">
                  <c:v>41759</c:v>
                </c:pt>
                <c:pt idx="28">
                  <c:v>41790</c:v>
                </c:pt>
                <c:pt idx="29">
                  <c:v>41820</c:v>
                </c:pt>
                <c:pt idx="30">
                  <c:v>41851</c:v>
                </c:pt>
                <c:pt idx="31">
                  <c:v>41882</c:v>
                </c:pt>
                <c:pt idx="32">
                  <c:v>41912</c:v>
                </c:pt>
                <c:pt idx="33">
                  <c:v>41943</c:v>
                </c:pt>
                <c:pt idx="34">
                  <c:v>41973</c:v>
                </c:pt>
                <c:pt idx="35">
                  <c:v>42004</c:v>
                </c:pt>
                <c:pt idx="36">
                  <c:v>42035</c:v>
                </c:pt>
                <c:pt idx="37">
                  <c:v>42063</c:v>
                </c:pt>
                <c:pt idx="38">
                  <c:v>42094</c:v>
                </c:pt>
                <c:pt idx="39">
                  <c:v>42124</c:v>
                </c:pt>
                <c:pt idx="40">
                  <c:v>42155</c:v>
                </c:pt>
                <c:pt idx="41">
                  <c:v>42185</c:v>
                </c:pt>
                <c:pt idx="42">
                  <c:v>42216</c:v>
                </c:pt>
                <c:pt idx="43">
                  <c:v>42247</c:v>
                </c:pt>
                <c:pt idx="44">
                  <c:v>42277</c:v>
                </c:pt>
                <c:pt idx="45">
                  <c:v>42308</c:v>
                </c:pt>
                <c:pt idx="46">
                  <c:v>42338</c:v>
                </c:pt>
                <c:pt idx="47">
                  <c:v>42369</c:v>
                </c:pt>
                <c:pt idx="48">
                  <c:v>42400</c:v>
                </c:pt>
                <c:pt idx="49">
                  <c:v>42429</c:v>
                </c:pt>
                <c:pt idx="50">
                  <c:v>42460</c:v>
                </c:pt>
                <c:pt idx="51">
                  <c:v>42490</c:v>
                </c:pt>
                <c:pt idx="52">
                  <c:v>42521</c:v>
                </c:pt>
                <c:pt idx="53">
                  <c:v>42551</c:v>
                </c:pt>
                <c:pt idx="54">
                  <c:v>42582</c:v>
                </c:pt>
                <c:pt idx="55">
                  <c:v>42613</c:v>
                </c:pt>
                <c:pt idx="56">
                  <c:v>42643</c:v>
                </c:pt>
                <c:pt idx="57">
                  <c:v>42674</c:v>
                </c:pt>
                <c:pt idx="58">
                  <c:v>42704</c:v>
                </c:pt>
                <c:pt idx="59">
                  <c:v>42735</c:v>
                </c:pt>
                <c:pt idx="60">
                  <c:v>42766</c:v>
                </c:pt>
                <c:pt idx="61">
                  <c:v>42794</c:v>
                </c:pt>
                <c:pt idx="62">
                  <c:v>42825</c:v>
                </c:pt>
                <c:pt idx="63">
                  <c:v>42855</c:v>
                </c:pt>
                <c:pt idx="64">
                  <c:v>42886</c:v>
                </c:pt>
                <c:pt idx="65">
                  <c:v>42916</c:v>
                </c:pt>
                <c:pt idx="66">
                  <c:v>42947</c:v>
                </c:pt>
                <c:pt idx="67">
                  <c:v>42978</c:v>
                </c:pt>
                <c:pt idx="68">
                  <c:v>43008</c:v>
                </c:pt>
                <c:pt idx="69">
                  <c:v>43039</c:v>
                </c:pt>
                <c:pt idx="70">
                  <c:v>43069</c:v>
                </c:pt>
                <c:pt idx="71">
                  <c:v>43100</c:v>
                </c:pt>
                <c:pt idx="72">
                  <c:v>43131</c:v>
                </c:pt>
                <c:pt idx="73">
                  <c:v>43159</c:v>
                </c:pt>
                <c:pt idx="74">
                  <c:v>43190</c:v>
                </c:pt>
                <c:pt idx="75">
                  <c:v>43220</c:v>
                </c:pt>
                <c:pt idx="76">
                  <c:v>43251</c:v>
                </c:pt>
                <c:pt idx="77">
                  <c:v>43281</c:v>
                </c:pt>
                <c:pt idx="78">
                  <c:v>43312</c:v>
                </c:pt>
                <c:pt idx="79">
                  <c:v>43343</c:v>
                </c:pt>
                <c:pt idx="80">
                  <c:v>43373</c:v>
                </c:pt>
                <c:pt idx="81">
                  <c:v>43404</c:v>
                </c:pt>
                <c:pt idx="82">
                  <c:v>43434</c:v>
                </c:pt>
                <c:pt idx="83">
                  <c:v>43465</c:v>
                </c:pt>
                <c:pt idx="84">
                  <c:v>43496</c:v>
                </c:pt>
                <c:pt idx="85">
                  <c:v>43524</c:v>
                </c:pt>
                <c:pt idx="86">
                  <c:v>43555</c:v>
                </c:pt>
                <c:pt idx="87">
                  <c:v>43585</c:v>
                </c:pt>
                <c:pt idx="88">
                  <c:v>43616</c:v>
                </c:pt>
                <c:pt idx="89">
                  <c:v>43646</c:v>
                </c:pt>
                <c:pt idx="90">
                  <c:v>43677</c:v>
                </c:pt>
                <c:pt idx="91">
                  <c:v>43708</c:v>
                </c:pt>
                <c:pt idx="92">
                  <c:v>43738</c:v>
                </c:pt>
                <c:pt idx="93">
                  <c:v>43769</c:v>
                </c:pt>
                <c:pt idx="94">
                  <c:v>43799</c:v>
                </c:pt>
                <c:pt idx="95">
                  <c:v>43830</c:v>
                </c:pt>
                <c:pt idx="96">
                  <c:v>43861</c:v>
                </c:pt>
                <c:pt idx="97">
                  <c:v>43890</c:v>
                </c:pt>
                <c:pt idx="98">
                  <c:v>43921</c:v>
                </c:pt>
                <c:pt idx="99">
                  <c:v>43951</c:v>
                </c:pt>
                <c:pt idx="100">
                  <c:v>43982</c:v>
                </c:pt>
                <c:pt idx="101">
                  <c:v>44012</c:v>
                </c:pt>
                <c:pt idx="102">
                  <c:v>44043</c:v>
                </c:pt>
                <c:pt idx="103">
                  <c:v>44074</c:v>
                </c:pt>
                <c:pt idx="104">
                  <c:v>44104</c:v>
                </c:pt>
                <c:pt idx="105">
                  <c:v>44135</c:v>
                </c:pt>
                <c:pt idx="106">
                  <c:v>44165</c:v>
                </c:pt>
                <c:pt idx="107">
                  <c:v>44196</c:v>
                </c:pt>
                <c:pt idx="108">
                  <c:v>44227</c:v>
                </c:pt>
                <c:pt idx="109">
                  <c:v>44255</c:v>
                </c:pt>
                <c:pt idx="110">
                  <c:v>44286</c:v>
                </c:pt>
                <c:pt idx="111">
                  <c:v>44316</c:v>
                </c:pt>
                <c:pt idx="112">
                  <c:v>44347</c:v>
                </c:pt>
                <c:pt idx="113">
                  <c:v>44377</c:v>
                </c:pt>
                <c:pt idx="114">
                  <c:v>44408</c:v>
                </c:pt>
                <c:pt idx="115">
                  <c:v>44439</c:v>
                </c:pt>
                <c:pt idx="116">
                  <c:v>44469</c:v>
                </c:pt>
                <c:pt idx="117">
                  <c:v>44500</c:v>
                </c:pt>
                <c:pt idx="118">
                  <c:v>44530</c:v>
                </c:pt>
                <c:pt idx="119">
                  <c:v>44561</c:v>
                </c:pt>
                <c:pt idx="120">
                  <c:v>44592</c:v>
                </c:pt>
                <c:pt idx="121">
                  <c:v>44620</c:v>
                </c:pt>
                <c:pt idx="122">
                  <c:v>44651</c:v>
                </c:pt>
                <c:pt idx="123">
                  <c:v>44681</c:v>
                </c:pt>
                <c:pt idx="124">
                  <c:v>44712</c:v>
                </c:pt>
                <c:pt idx="125">
                  <c:v>44742</c:v>
                </c:pt>
                <c:pt idx="126">
                  <c:v>44773</c:v>
                </c:pt>
                <c:pt idx="127">
                  <c:v>44804</c:v>
                </c:pt>
                <c:pt idx="128">
                  <c:v>44834</c:v>
                </c:pt>
                <c:pt idx="129">
                  <c:v>44865</c:v>
                </c:pt>
                <c:pt idx="130">
                  <c:v>44895</c:v>
                </c:pt>
                <c:pt idx="131">
                  <c:v>44926</c:v>
                </c:pt>
                <c:pt idx="132">
                  <c:v>44957</c:v>
                </c:pt>
                <c:pt idx="133">
                  <c:v>44985</c:v>
                </c:pt>
                <c:pt idx="134">
                  <c:v>45016</c:v>
                </c:pt>
                <c:pt idx="135">
                  <c:v>45046</c:v>
                </c:pt>
                <c:pt idx="136">
                  <c:v>45077</c:v>
                </c:pt>
                <c:pt idx="137">
                  <c:v>45107</c:v>
                </c:pt>
                <c:pt idx="138">
                  <c:v>45138</c:v>
                </c:pt>
                <c:pt idx="139">
                  <c:v>45169</c:v>
                </c:pt>
                <c:pt idx="140">
                  <c:v>45199</c:v>
                </c:pt>
                <c:pt idx="141">
                  <c:v>45230</c:v>
                </c:pt>
                <c:pt idx="142">
                  <c:v>45260</c:v>
                </c:pt>
                <c:pt idx="143">
                  <c:v>45291</c:v>
                </c:pt>
                <c:pt idx="144">
                  <c:v>45322</c:v>
                </c:pt>
                <c:pt idx="145">
                  <c:v>45351</c:v>
                </c:pt>
                <c:pt idx="146">
                  <c:v>45382</c:v>
                </c:pt>
              </c:numCache>
            </c:numRef>
          </c:cat>
          <c:val>
            <c:numRef>
              <c:f>'YoY CPI Page 6'!$B$1183:$B$1329</c:f>
              <c:numCache>
                <c:formatCode>#,##0.00_);[Red]\(#,##0.00\)</c:formatCode>
                <c:ptCount val="147"/>
                <c:pt idx="0">
                  <c:v>2.9</c:v>
                </c:pt>
                <c:pt idx="1">
                  <c:v>2.9</c:v>
                </c:pt>
                <c:pt idx="2">
                  <c:v>2.7</c:v>
                </c:pt>
                <c:pt idx="3">
                  <c:v>2.2999999999999998</c:v>
                </c:pt>
                <c:pt idx="4">
                  <c:v>1.7</c:v>
                </c:pt>
                <c:pt idx="5">
                  <c:v>1.7</c:v>
                </c:pt>
                <c:pt idx="6">
                  <c:v>1.4</c:v>
                </c:pt>
                <c:pt idx="7">
                  <c:v>1.7</c:v>
                </c:pt>
                <c:pt idx="8">
                  <c:v>2</c:v>
                </c:pt>
                <c:pt idx="9">
                  <c:v>2.2000000000000002</c:v>
                </c:pt>
                <c:pt idx="10">
                  <c:v>1.8</c:v>
                </c:pt>
                <c:pt idx="11">
                  <c:v>1.7</c:v>
                </c:pt>
                <c:pt idx="12">
                  <c:v>1.6</c:v>
                </c:pt>
                <c:pt idx="13">
                  <c:v>2</c:v>
                </c:pt>
                <c:pt idx="14">
                  <c:v>1.5</c:v>
                </c:pt>
                <c:pt idx="15">
                  <c:v>1.1000000000000001</c:v>
                </c:pt>
                <c:pt idx="16">
                  <c:v>1.4</c:v>
                </c:pt>
                <c:pt idx="17">
                  <c:v>1.8</c:v>
                </c:pt>
                <c:pt idx="18">
                  <c:v>2</c:v>
                </c:pt>
                <c:pt idx="19">
                  <c:v>1.5</c:v>
                </c:pt>
                <c:pt idx="20">
                  <c:v>1.2</c:v>
                </c:pt>
                <c:pt idx="21">
                  <c:v>1</c:v>
                </c:pt>
                <c:pt idx="22">
                  <c:v>1.2</c:v>
                </c:pt>
                <c:pt idx="23">
                  <c:v>1.5</c:v>
                </c:pt>
                <c:pt idx="24">
                  <c:v>1.6</c:v>
                </c:pt>
                <c:pt idx="25">
                  <c:v>1.1000000000000001</c:v>
                </c:pt>
                <c:pt idx="26">
                  <c:v>1.5</c:v>
                </c:pt>
                <c:pt idx="27">
                  <c:v>2</c:v>
                </c:pt>
                <c:pt idx="28">
                  <c:v>2.1</c:v>
                </c:pt>
                <c:pt idx="29">
                  <c:v>2.1</c:v>
                </c:pt>
                <c:pt idx="30">
                  <c:v>2</c:v>
                </c:pt>
                <c:pt idx="31">
                  <c:v>1.7</c:v>
                </c:pt>
                <c:pt idx="32">
                  <c:v>1.7</c:v>
                </c:pt>
                <c:pt idx="33">
                  <c:v>1.7</c:v>
                </c:pt>
                <c:pt idx="34">
                  <c:v>1.3</c:v>
                </c:pt>
                <c:pt idx="35">
                  <c:v>0.8</c:v>
                </c:pt>
                <c:pt idx="36">
                  <c:v>-0.1</c:v>
                </c:pt>
                <c:pt idx="37">
                  <c:v>0</c:v>
                </c:pt>
                <c:pt idx="38">
                  <c:v>-0.1</c:v>
                </c:pt>
                <c:pt idx="39">
                  <c:v>-0.2</c:v>
                </c:pt>
                <c:pt idx="40">
                  <c:v>0</c:v>
                </c:pt>
                <c:pt idx="41">
                  <c:v>0.1</c:v>
                </c:pt>
                <c:pt idx="42">
                  <c:v>0.2</c:v>
                </c:pt>
                <c:pt idx="43">
                  <c:v>0.2</c:v>
                </c:pt>
                <c:pt idx="44">
                  <c:v>0</c:v>
                </c:pt>
                <c:pt idx="45">
                  <c:v>0.2</c:v>
                </c:pt>
                <c:pt idx="46">
                  <c:v>0.5</c:v>
                </c:pt>
                <c:pt idx="47">
                  <c:v>0.7</c:v>
                </c:pt>
                <c:pt idx="48">
                  <c:v>1.4</c:v>
                </c:pt>
                <c:pt idx="49">
                  <c:v>1</c:v>
                </c:pt>
                <c:pt idx="50">
                  <c:v>0.9</c:v>
                </c:pt>
                <c:pt idx="51">
                  <c:v>1.1000000000000001</c:v>
                </c:pt>
                <c:pt idx="52">
                  <c:v>1</c:v>
                </c:pt>
                <c:pt idx="53">
                  <c:v>1</c:v>
                </c:pt>
                <c:pt idx="54">
                  <c:v>0.8</c:v>
                </c:pt>
                <c:pt idx="55">
                  <c:v>1.1000000000000001</c:v>
                </c:pt>
                <c:pt idx="56">
                  <c:v>1.5</c:v>
                </c:pt>
                <c:pt idx="57">
                  <c:v>1.6</c:v>
                </c:pt>
                <c:pt idx="58">
                  <c:v>1.7</c:v>
                </c:pt>
                <c:pt idx="59">
                  <c:v>2.1</c:v>
                </c:pt>
                <c:pt idx="60">
                  <c:v>2.5</c:v>
                </c:pt>
                <c:pt idx="61">
                  <c:v>2.7</c:v>
                </c:pt>
                <c:pt idx="62">
                  <c:v>2.4</c:v>
                </c:pt>
                <c:pt idx="63">
                  <c:v>2.2000000000000002</c:v>
                </c:pt>
                <c:pt idx="64">
                  <c:v>1.9</c:v>
                </c:pt>
                <c:pt idx="65">
                  <c:v>1.6</c:v>
                </c:pt>
                <c:pt idx="66">
                  <c:v>1.7</c:v>
                </c:pt>
                <c:pt idx="67">
                  <c:v>1.9</c:v>
                </c:pt>
                <c:pt idx="68">
                  <c:v>2.2000000000000002</c:v>
                </c:pt>
                <c:pt idx="69">
                  <c:v>2</c:v>
                </c:pt>
                <c:pt idx="70">
                  <c:v>2.2000000000000002</c:v>
                </c:pt>
                <c:pt idx="71">
                  <c:v>2.1</c:v>
                </c:pt>
                <c:pt idx="72">
                  <c:v>2.1</c:v>
                </c:pt>
                <c:pt idx="73">
                  <c:v>2.2000000000000002</c:v>
                </c:pt>
                <c:pt idx="74">
                  <c:v>2.4</c:v>
                </c:pt>
                <c:pt idx="75">
                  <c:v>2.5</c:v>
                </c:pt>
                <c:pt idx="76">
                  <c:v>2.8</c:v>
                </c:pt>
                <c:pt idx="77">
                  <c:v>2.9</c:v>
                </c:pt>
                <c:pt idx="78">
                  <c:v>2.9</c:v>
                </c:pt>
                <c:pt idx="79">
                  <c:v>2.7</c:v>
                </c:pt>
                <c:pt idx="80">
                  <c:v>2.2999999999999998</c:v>
                </c:pt>
                <c:pt idx="81">
                  <c:v>2.5</c:v>
                </c:pt>
                <c:pt idx="82">
                  <c:v>2.2000000000000002</c:v>
                </c:pt>
                <c:pt idx="83">
                  <c:v>1.9</c:v>
                </c:pt>
                <c:pt idx="84">
                  <c:v>1.6</c:v>
                </c:pt>
                <c:pt idx="85">
                  <c:v>1.5</c:v>
                </c:pt>
                <c:pt idx="86">
                  <c:v>1.9</c:v>
                </c:pt>
                <c:pt idx="87">
                  <c:v>2</c:v>
                </c:pt>
                <c:pt idx="88">
                  <c:v>1.8</c:v>
                </c:pt>
                <c:pt idx="89">
                  <c:v>1.6</c:v>
                </c:pt>
                <c:pt idx="90">
                  <c:v>1.8</c:v>
                </c:pt>
                <c:pt idx="91">
                  <c:v>1.7</c:v>
                </c:pt>
                <c:pt idx="92">
                  <c:v>1.7</c:v>
                </c:pt>
                <c:pt idx="93">
                  <c:v>1.8</c:v>
                </c:pt>
                <c:pt idx="94">
                  <c:v>2.1</c:v>
                </c:pt>
                <c:pt idx="95">
                  <c:v>2.2999999999999998</c:v>
                </c:pt>
                <c:pt idx="96">
                  <c:v>2.5</c:v>
                </c:pt>
                <c:pt idx="97">
                  <c:v>2.2999999999999998</c:v>
                </c:pt>
                <c:pt idx="98">
                  <c:v>1.5</c:v>
                </c:pt>
                <c:pt idx="99">
                  <c:v>0.3</c:v>
                </c:pt>
                <c:pt idx="100">
                  <c:v>0.1</c:v>
                </c:pt>
                <c:pt idx="101">
                  <c:v>0.6</c:v>
                </c:pt>
                <c:pt idx="102">
                  <c:v>1</c:v>
                </c:pt>
                <c:pt idx="103">
                  <c:v>1.3</c:v>
                </c:pt>
                <c:pt idx="104">
                  <c:v>1.4</c:v>
                </c:pt>
                <c:pt idx="105">
                  <c:v>1.2</c:v>
                </c:pt>
                <c:pt idx="106">
                  <c:v>1.2</c:v>
                </c:pt>
                <c:pt idx="107">
                  <c:v>1.4</c:v>
                </c:pt>
                <c:pt idx="108">
                  <c:v>1.4</c:v>
                </c:pt>
                <c:pt idx="109">
                  <c:v>1.7</c:v>
                </c:pt>
                <c:pt idx="110">
                  <c:v>2.6</c:v>
                </c:pt>
                <c:pt idx="111">
                  <c:v>4.2</c:v>
                </c:pt>
                <c:pt idx="112">
                  <c:v>5</c:v>
                </c:pt>
                <c:pt idx="113">
                  <c:v>5.4</c:v>
                </c:pt>
                <c:pt idx="114">
                  <c:v>5.4</c:v>
                </c:pt>
                <c:pt idx="115">
                  <c:v>5.3</c:v>
                </c:pt>
                <c:pt idx="116">
                  <c:v>5.4</c:v>
                </c:pt>
                <c:pt idx="117">
                  <c:v>6.2</c:v>
                </c:pt>
                <c:pt idx="118">
                  <c:v>6.8</c:v>
                </c:pt>
                <c:pt idx="119">
                  <c:v>7</c:v>
                </c:pt>
                <c:pt idx="120">
                  <c:v>7.5</c:v>
                </c:pt>
                <c:pt idx="121">
                  <c:v>7.9</c:v>
                </c:pt>
                <c:pt idx="122">
                  <c:v>8.5</c:v>
                </c:pt>
                <c:pt idx="123">
                  <c:v>8.2586399999999998</c:v>
                </c:pt>
                <c:pt idx="124">
                  <c:v>8.5815070000000002</c:v>
                </c:pt>
                <c:pt idx="125">
                  <c:v>9.0597515000000008</c:v>
                </c:pt>
                <c:pt idx="126">
                  <c:v>8.5248229999999996</c:v>
                </c:pt>
                <c:pt idx="127">
                  <c:v>8.2626930000000005</c:v>
                </c:pt>
                <c:pt idx="128">
                  <c:v>8.2016709999999993</c:v>
                </c:pt>
                <c:pt idx="129">
                  <c:v>7.7454330000000002</c:v>
                </c:pt>
                <c:pt idx="130">
                  <c:v>7.110322</c:v>
                </c:pt>
                <c:pt idx="131">
                  <c:v>6.454396</c:v>
                </c:pt>
                <c:pt idx="132">
                  <c:v>6.4101460000000001</c:v>
                </c:pt>
                <c:pt idx="133">
                  <c:v>6.0356139999999998</c:v>
                </c:pt>
                <c:pt idx="134">
                  <c:v>4.9849750000000004</c:v>
                </c:pt>
                <c:pt idx="135">
                  <c:v>4.93032</c:v>
                </c:pt>
                <c:pt idx="136">
                  <c:v>4.0476089999999996</c:v>
                </c:pt>
                <c:pt idx="137">
                  <c:v>2.9691779999999999</c:v>
                </c:pt>
                <c:pt idx="138">
                  <c:v>3.1777799999999998</c:v>
                </c:pt>
                <c:pt idx="139">
                  <c:v>3.6651120000000001</c:v>
                </c:pt>
                <c:pt idx="140">
                  <c:v>3.6996980000000002</c:v>
                </c:pt>
                <c:pt idx="141">
                  <c:v>3.2411449999999999</c:v>
                </c:pt>
                <c:pt idx="142">
                  <c:v>3.1394820000000001</c:v>
                </c:pt>
                <c:pt idx="143">
                  <c:v>3.3231600000000001</c:v>
                </c:pt>
                <c:pt idx="144">
                  <c:v>3.1059809999999999</c:v>
                </c:pt>
                <c:pt idx="145">
                  <c:v>3.165743</c:v>
                </c:pt>
                <c:pt idx="146">
                  <c:v>3.4751310000000002</c:v>
                </c:pt>
              </c:numCache>
            </c:numRef>
          </c:val>
          <c:extLst>
            <c:ext xmlns:c16="http://schemas.microsoft.com/office/drawing/2014/chart" uri="{C3380CC4-5D6E-409C-BE32-E72D297353CC}">
              <c16:uniqueId val="{00000000-231F-481B-89AB-EF5055E5657A}"/>
            </c:ext>
          </c:extLst>
        </c:ser>
        <c:dLbls>
          <c:showLegendKey val="0"/>
          <c:showVal val="0"/>
          <c:showCatName val="0"/>
          <c:showSerName val="0"/>
          <c:showPercent val="0"/>
          <c:showBubbleSize val="0"/>
        </c:dLbls>
        <c:gapWidth val="150"/>
        <c:axId val="487872991"/>
        <c:axId val="487873471"/>
      </c:barChart>
      <c:dateAx>
        <c:axId val="487872991"/>
        <c:scaling>
          <c:orientation val="minMax"/>
        </c:scaling>
        <c:delete val="0"/>
        <c:axPos val="b"/>
        <c:numFmt formatCode="m/d/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7873471"/>
        <c:crosses val="autoZero"/>
        <c:auto val="1"/>
        <c:lblOffset val="100"/>
        <c:baseTimeUnit val="months"/>
      </c:dateAx>
      <c:valAx>
        <c:axId val="487873471"/>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8787299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Target Date Fund Growth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final!$B$9</c:f>
              <c:strCache>
                <c:ptCount val="1"/>
                <c:pt idx="0">
                  <c:v>Assets ($ millions)</c:v>
                </c:pt>
              </c:strCache>
            </c:strRef>
          </c:tx>
          <c:spPr>
            <a:solidFill>
              <a:schemeClr val="accent1"/>
            </a:solidFill>
            <a:ln w="25400">
              <a:noFill/>
            </a:ln>
            <a:effectLst/>
          </c:spPr>
          <c:invertIfNegative val="0"/>
          <c:cat>
            <c:strRef>
              <c:f>final!$A$9:$A$34</c:f>
              <c:strCache>
                <c:ptCount val="26"/>
                <c:pt idx="0">
                  <c:v>Year</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strCache>
            </c:strRef>
          </c:cat>
          <c:val>
            <c:numRef>
              <c:f>final!$B$10:$B$34</c:f>
              <c:numCache>
                <c:formatCode>#,##0</c:formatCode>
                <c:ptCount val="25"/>
                <c:pt idx="0" formatCode="&quot;$&quot;#,##0">
                  <c:v>1133</c:v>
                </c:pt>
                <c:pt idx="1">
                  <c:v>4158</c:v>
                </c:pt>
                <c:pt idx="2">
                  <c:v>6492</c:v>
                </c:pt>
                <c:pt idx="3">
                  <c:v>8215</c:v>
                </c:pt>
                <c:pt idx="4">
                  <c:v>11761</c:v>
                </c:pt>
                <c:pt idx="5">
                  <c:v>14433</c:v>
                </c:pt>
                <c:pt idx="6">
                  <c:v>25374</c:v>
                </c:pt>
                <c:pt idx="7">
                  <c:v>43135</c:v>
                </c:pt>
                <c:pt idx="8">
                  <c:v>70476</c:v>
                </c:pt>
                <c:pt idx="9">
                  <c:v>113807</c:v>
                </c:pt>
                <c:pt idx="10">
                  <c:v>182973</c:v>
                </c:pt>
                <c:pt idx="11">
                  <c:v>159900</c:v>
                </c:pt>
                <c:pt idx="12">
                  <c:v>255655</c:v>
                </c:pt>
                <c:pt idx="13">
                  <c:v>339836</c:v>
                </c:pt>
                <c:pt idx="14">
                  <c:v>375881</c:v>
                </c:pt>
                <c:pt idx="15">
                  <c:v>480800</c:v>
                </c:pt>
                <c:pt idx="16">
                  <c:v>618061</c:v>
                </c:pt>
                <c:pt idx="17">
                  <c:v>702702</c:v>
                </c:pt>
                <c:pt idx="18">
                  <c:v>762789</c:v>
                </c:pt>
                <c:pt idx="19">
                  <c:v>886686</c:v>
                </c:pt>
                <c:pt idx="20">
                  <c:v>1115751</c:v>
                </c:pt>
                <c:pt idx="21">
                  <c:v>1100876</c:v>
                </c:pt>
                <c:pt idx="22">
                  <c:v>1395537</c:v>
                </c:pt>
                <c:pt idx="23">
                  <c:v>1586812</c:v>
                </c:pt>
                <c:pt idx="24">
                  <c:v>1806891</c:v>
                </c:pt>
              </c:numCache>
            </c:numRef>
          </c:val>
          <c:extLst>
            <c:ext xmlns:c16="http://schemas.microsoft.com/office/drawing/2014/chart" uri="{C3380CC4-5D6E-409C-BE32-E72D297353CC}">
              <c16:uniqueId val="{00000000-BCA3-4981-AC53-53DF4239BFFB}"/>
            </c:ext>
          </c:extLst>
        </c:ser>
        <c:dLbls>
          <c:showLegendKey val="0"/>
          <c:showVal val="0"/>
          <c:showCatName val="0"/>
          <c:showSerName val="0"/>
          <c:showPercent val="0"/>
          <c:showBubbleSize val="0"/>
        </c:dLbls>
        <c:gapWidth val="150"/>
        <c:axId val="970263976"/>
        <c:axId val="970270208"/>
      </c:barChart>
      <c:lineChart>
        <c:grouping val="standard"/>
        <c:varyColors val="0"/>
        <c:ser>
          <c:idx val="2"/>
          <c:order val="1"/>
          <c:tx>
            <c:strRef>
              <c:f>final!$C$9</c:f>
              <c:strCache>
                <c:ptCount val="1"/>
                <c:pt idx="0">
                  <c:v>Funds</c:v>
                </c:pt>
              </c:strCache>
            </c:strRef>
          </c:tx>
          <c:spPr>
            <a:ln w="28575" cap="rnd">
              <a:solidFill>
                <a:schemeClr val="accent2"/>
              </a:solidFill>
              <a:round/>
            </a:ln>
            <a:effectLst/>
          </c:spPr>
          <c:marker>
            <c:symbol val="none"/>
          </c:marker>
          <c:cat>
            <c:strRef>
              <c:f>final!$A$9:$A$34</c:f>
              <c:strCache>
                <c:ptCount val="26"/>
                <c:pt idx="0">
                  <c:v>Year</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strCache>
            </c:strRef>
          </c:cat>
          <c:val>
            <c:numRef>
              <c:f>final!$C$10:$C$34</c:f>
              <c:numCache>
                <c:formatCode>#,##0</c:formatCode>
                <c:ptCount val="25"/>
                <c:pt idx="0">
                  <c:v>9</c:v>
                </c:pt>
                <c:pt idx="1">
                  <c:v>14</c:v>
                </c:pt>
                <c:pt idx="2">
                  <c:v>16</c:v>
                </c:pt>
                <c:pt idx="3">
                  <c:v>21</c:v>
                </c:pt>
                <c:pt idx="4">
                  <c:v>22</c:v>
                </c:pt>
                <c:pt idx="5">
                  <c:v>22</c:v>
                </c:pt>
                <c:pt idx="6">
                  <c:v>42</c:v>
                </c:pt>
                <c:pt idx="7">
                  <c:v>81</c:v>
                </c:pt>
                <c:pt idx="8">
                  <c:v>124</c:v>
                </c:pt>
                <c:pt idx="9">
                  <c:v>181</c:v>
                </c:pt>
                <c:pt idx="10">
                  <c:v>246</c:v>
                </c:pt>
                <c:pt idx="11">
                  <c:v>339</c:v>
                </c:pt>
                <c:pt idx="12">
                  <c:v>380</c:v>
                </c:pt>
                <c:pt idx="13">
                  <c:v>378</c:v>
                </c:pt>
                <c:pt idx="14">
                  <c:v>413</c:v>
                </c:pt>
                <c:pt idx="15">
                  <c:v>429</c:v>
                </c:pt>
                <c:pt idx="16">
                  <c:v>492</c:v>
                </c:pt>
                <c:pt idx="17">
                  <c:v>542</c:v>
                </c:pt>
                <c:pt idx="18">
                  <c:v>599</c:v>
                </c:pt>
                <c:pt idx="19">
                  <c:v>641</c:v>
                </c:pt>
                <c:pt idx="20">
                  <c:v>630</c:v>
                </c:pt>
                <c:pt idx="21">
                  <c:v>683</c:v>
                </c:pt>
                <c:pt idx="22">
                  <c:v>677</c:v>
                </c:pt>
                <c:pt idx="23">
                  <c:v>631</c:v>
                </c:pt>
                <c:pt idx="24">
                  <c:v>657</c:v>
                </c:pt>
              </c:numCache>
            </c:numRef>
          </c:val>
          <c:smooth val="0"/>
          <c:extLst>
            <c:ext xmlns:c16="http://schemas.microsoft.com/office/drawing/2014/chart" uri="{C3380CC4-5D6E-409C-BE32-E72D297353CC}">
              <c16:uniqueId val="{00000001-BCA3-4981-AC53-53DF4239BFFB}"/>
            </c:ext>
          </c:extLst>
        </c:ser>
        <c:dLbls>
          <c:showLegendKey val="0"/>
          <c:showVal val="0"/>
          <c:showCatName val="0"/>
          <c:showSerName val="0"/>
          <c:showPercent val="0"/>
          <c:showBubbleSize val="0"/>
        </c:dLbls>
        <c:marker val="1"/>
        <c:smooth val="0"/>
        <c:axId val="958239848"/>
        <c:axId val="958235256"/>
      </c:lineChart>
      <c:catAx>
        <c:axId val="970263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0270208"/>
        <c:crosses val="autoZero"/>
        <c:auto val="1"/>
        <c:lblAlgn val="ctr"/>
        <c:lblOffset val="100"/>
        <c:noMultiLvlLbl val="0"/>
      </c:catAx>
      <c:valAx>
        <c:axId val="97027020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0263976"/>
        <c:crosses val="autoZero"/>
        <c:crossBetween val="between"/>
      </c:valAx>
      <c:valAx>
        <c:axId val="95823525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8239848"/>
        <c:crosses val="max"/>
        <c:crossBetween val="between"/>
      </c:valAx>
      <c:catAx>
        <c:axId val="958239848"/>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Funds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9582352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floor>
    <c:sideWall>
      <c:thickness val="0"/>
    </c:sideWall>
    <c:backWall>
      <c:thickness val="0"/>
    </c:backWall>
    <c:plotArea>
      <c:layout>
        <c:manualLayout>
          <c:layoutTarget val="inner"/>
          <c:xMode val="edge"/>
          <c:yMode val="edge"/>
          <c:x val="0.10860108677957024"/>
          <c:y val="4.1732924713641914E-2"/>
          <c:w val="0.86702767425126148"/>
          <c:h val="0.57670274994187198"/>
        </c:manualLayout>
      </c:layout>
      <c:area3DChart>
        <c:grouping val="percentStacked"/>
        <c:varyColors val="0"/>
        <c:ser>
          <c:idx val="10"/>
          <c:order val="0"/>
          <c:tx>
            <c:strRef>
              <c:f>'Glide Path Chart'!$A$12</c:f>
              <c:strCache>
                <c:ptCount val="1"/>
                <c:pt idx="0">
                  <c:v>Percent Equity</c:v>
                </c:pt>
              </c:strCache>
            </c:strRef>
          </c:tx>
          <c:spPr>
            <a:solidFill>
              <a:schemeClr val="accent1">
                <a:lumMod val="50000"/>
              </a:schemeClr>
            </a:solidFill>
            <a:ln w="25400">
              <a:noFill/>
            </a:ln>
          </c:spPr>
          <c:cat>
            <c:numRef>
              <c:f>'Glide Path Chart'!$B$11:$M$11</c:f>
              <c:numCache>
                <c:formatCode>General</c:formatCode>
                <c:ptCount val="12"/>
                <c:pt idx="0">
                  <c:v>45</c:v>
                </c:pt>
                <c:pt idx="1">
                  <c:v>40</c:v>
                </c:pt>
                <c:pt idx="2">
                  <c:v>35</c:v>
                </c:pt>
                <c:pt idx="3">
                  <c:v>30</c:v>
                </c:pt>
                <c:pt idx="4">
                  <c:v>25</c:v>
                </c:pt>
                <c:pt idx="5">
                  <c:v>20</c:v>
                </c:pt>
                <c:pt idx="6">
                  <c:v>15</c:v>
                </c:pt>
                <c:pt idx="7">
                  <c:v>10</c:v>
                </c:pt>
                <c:pt idx="8">
                  <c:v>5</c:v>
                </c:pt>
                <c:pt idx="9">
                  <c:v>0</c:v>
                </c:pt>
                <c:pt idx="10">
                  <c:v>-5</c:v>
                </c:pt>
                <c:pt idx="11">
                  <c:v>-10</c:v>
                </c:pt>
              </c:numCache>
            </c:numRef>
          </c:cat>
          <c:val>
            <c:numRef>
              <c:f>'Glide Path Chart'!$B$12:$M$12</c:f>
              <c:numCache>
                <c:formatCode>0%</c:formatCode>
                <c:ptCount val="12"/>
                <c:pt idx="0">
                  <c:v>0.95000000000000007</c:v>
                </c:pt>
                <c:pt idx="1">
                  <c:v>0.93</c:v>
                </c:pt>
                <c:pt idx="2">
                  <c:v>0.91</c:v>
                </c:pt>
                <c:pt idx="3">
                  <c:v>0.88</c:v>
                </c:pt>
                <c:pt idx="4">
                  <c:v>0.86</c:v>
                </c:pt>
                <c:pt idx="5">
                  <c:v>0.81</c:v>
                </c:pt>
                <c:pt idx="6">
                  <c:v>0.71</c:v>
                </c:pt>
                <c:pt idx="7">
                  <c:v>0.59</c:v>
                </c:pt>
                <c:pt idx="8">
                  <c:v>0.49</c:v>
                </c:pt>
                <c:pt idx="9">
                  <c:v>0.39</c:v>
                </c:pt>
                <c:pt idx="10">
                  <c:v>0.32</c:v>
                </c:pt>
                <c:pt idx="11">
                  <c:v>0.3</c:v>
                </c:pt>
              </c:numCache>
            </c:numRef>
          </c:val>
          <c:extLst>
            <c:ext xmlns:c16="http://schemas.microsoft.com/office/drawing/2014/chart" uri="{C3380CC4-5D6E-409C-BE32-E72D297353CC}">
              <c16:uniqueId val="{00000003-A4C3-4E7F-A628-FE3C0B59E2D9}"/>
            </c:ext>
          </c:extLst>
        </c:ser>
        <c:ser>
          <c:idx val="0"/>
          <c:order val="1"/>
          <c:tx>
            <c:strRef>
              <c:f>'Glide Path Chart'!$A$13</c:f>
              <c:strCache>
                <c:ptCount val="1"/>
                <c:pt idx="0">
                  <c:v>Percent Fixed Income</c:v>
                </c:pt>
              </c:strCache>
            </c:strRef>
          </c:tx>
          <c:spPr>
            <a:solidFill>
              <a:srgbClr val="AA171C"/>
            </a:solidFill>
            <a:ln w="25400">
              <a:noFill/>
            </a:ln>
          </c:spPr>
          <c:cat>
            <c:numRef>
              <c:f>'Glide Path Chart'!$B$11:$M$11</c:f>
              <c:numCache>
                <c:formatCode>General</c:formatCode>
                <c:ptCount val="12"/>
                <c:pt idx="0">
                  <c:v>45</c:v>
                </c:pt>
                <c:pt idx="1">
                  <c:v>40</c:v>
                </c:pt>
                <c:pt idx="2">
                  <c:v>35</c:v>
                </c:pt>
                <c:pt idx="3">
                  <c:v>30</c:v>
                </c:pt>
                <c:pt idx="4">
                  <c:v>25</c:v>
                </c:pt>
                <c:pt idx="5">
                  <c:v>20</c:v>
                </c:pt>
                <c:pt idx="6">
                  <c:v>15</c:v>
                </c:pt>
                <c:pt idx="7">
                  <c:v>10</c:v>
                </c:pt>
                <c:pt idx="8">
                  <c:v>5</c:v>
                </c:pt>
                <c:pt idx="9">
                  <c:v>0</c:v>
                </c:pt>
                <c:pt idx="10">
                  <c:v>-5</c:v>
                </c:pt>
                <c:pt idx="11">
                  <c:v>-10</c:v>
                </c:pt>
              </c:numCache>
            </c:numRef>
          </c:cat>
          <c:val>
            <c:numRef>
              <c:f>'Glide Path Chart'!$B$13:$M$13</c:f>
              <c:numCache>
                <c:formatCode>0%</c:formatCode>
                <c:ptCount val="12"/>
                <c:pt idx="0">
                  <c:v>4.9999999999999933E-2</c:v>
                </c:pt>
                <c:pt idx="1">
                  <c:v>6.9999999999999951E-2</c:v>
                </c:pt>
                <c:pt idx="2">
                  <c:v>8.9999999999999969E-2</c:v>
                </c:pt>
                <c:pt idx="3">
                  <c:v>0.12</c:v>
                </c:pt>
                <c:pt idx="4">
                  <c:v>0.14000000000000001</c:v>
                </c:pt>
                <c:pt idx="5">
                  <c:v>0.18999999999999995</c:v>
                </c:pt>
                <c:pt idx="6">
                  <c:v>0.29000000000000004</c:v>
                </c:pt>
                <c:pt idx="7">
                  <c:v>0.41000000000000003</c:v>
                </c:pt>
                <c:pt idx="8">
                  <c:v>0.51</c:v>
                </c:pt>
                <c:pt idx="9">
                  <c:v>0.61</c:v>
                </c:pt>
                <c:pt idx="10">
                  <c:v>0.67999999999999994</c:v>
                </c:pt>
                <c:pt idx="11">
                  <c:v>0.7</c:v>
                </c:pt>
              </c:numCache>
            </c:numRef>
          </c:val>
          <c:extLst>
            <c:ext xmlns:c16="http://schemas.microsoft.com/office/drawing/2014/chart" uri="{C3380CC4-5D6E-409C-BE32-E72D297353CC}">
              <c16:uniqueId val="{00000007-A4C3-4E7F-A628-FE3C0B59E2D9}"/>
            </c:ext>
          </c:extLst>
        </c:ser>
        <c:dLbls>
          <c:showLegendKey val="0"/>
          <c:showVal val="0"/>
          <c:showCatName val="0"/>
          <c:showSerName val="0"/>
          <c:showPercent val="0"/>
          <c:showBubbleSize val="0"/>
        </c:dLbls>
        <c:axId val="466283136"/>
        <c:axId val="467964672"/>
        <c:axId val="0"/>
      </c:area3DChart>
      <c:catAx>
        <c:axId val="466283136"/>
        <c:scaling>
          <c:orientation val="minMax"/>
        </c:scaling>
        <c:delete val="0"/>
        <c:axPos val="b"/>
        <c:title>
          <c:tx>
            <c:rich>
              <a:bodyPr/>
              <a:lstStyle/>
              <a:p>
                <a:pPr>
                  <a:defRPr/>
                </a:pPr>
                <a:r>
                  <a:rPr lang="en-US" sz="1200" dirty="0"/>
                  <a:t>Years to/from Target</a:t>
                </a:r>
                <a:r>
                  <a:rPr lang="en-US" sz="1200" baseline="0" dirty="0"/>
                  <a:t> Date</a:t>
                </a:r>
                <a:endParaRPr lang="en-US" sz="1200" dirty="0"/>
              </a:p>
            </c:rich>
          </c:tx>
          <c:layout>
            <c:manualLayout>
              <c:xMode val="edge"/>
              <c:yMode val="edge"/>
              <c:x val="0.42814641982184409"/>
              <c:y val="0.66835350537698446"/>
            </c:manualLayout>
          </c:layout>
          <c:overlay val="0"/>
        </c:title>
        <c:numFmt formatCode="General" sourceLinked="1"/>
        <c:majorTickMark val="out"/>
        <c:minorTickMark val="none"/>
        <c:tickLblPos val="nextTo"/>
        <c:txPr>
          <a:bodyPr/>
          <a:lstStyle/>
          <a:p>
            <a:pPr>
              <a:defRPr sz="1200" b="1"/>
            </a:pPr>
            <a:endParaRPr lang="en-US"/>
          </a:p>
        </c:txPr>
        <c:crossAx val="467964672"/>
        <c:crosses val="autoZero"/>
        <c:auto val="1"/>
        <c:lblAlgn val="ctr"/>
        <c:lblOffset val="100"/>
        <c:noMultiLvlLbl val="0"/>
      </c:catAx>
      <c:valAx>
        <c:axId val="467964672"/>
        <c:scaling>
          <c:orientation val="minMax"/>
        </c:scaling>
        <c:delete val="0"/>
        <c:axPos val="l"/>
        <c:majorGridlines/>
        <c:title>
          <c:tx>
            <c:rich>
              <a:bodyPr rot="-5400000" vert="horz"/>
              <a:lstStyle/>
              <a:p>
                <a:pPr>
                  <a:defRPr/>
                </a:pPr>
                <a:r>
                  <a:rPr lang="en-US" sz="1200" dirty="0"/>
                  <a:t>Percent Allocation</a:t>
                </a:r>
              </a:p>
            </c:rich>
          </c:tx>
          <c:layout>
            <c:manualLayout>
              <c:xMode val="edge"/>
              <c:yMode val="edge"/>
              <c:x val="3.0607665286799351E-2"/>
              <c:y val="0.1517566114173729"/>
            </c:manualLayout>
          </c:layout>
          <c:overlay val="0"/>
        </c:title>
        <c:numFmt formatCode="0%" sourceLinked="1"/>
        <c:majorTickMark val="out"/>
        <c:minorTickMark val="none"/>
        <c:tickLblPos val="nextTo"/>
        <c:txPr>
          <a:bodyPr/>
          <a:lstStyle/>
          <a:p>
            <a:pPr>
              <a:defRPr sz="1200"/>
            </a:pPr>
            <a:endParaRPr lang="en-US"/>
          </a:p>
        </c:txPr>
        <c:crossAx val="466283136"/>
        <c:crosses val="autoZero"/>
        <c:crossBetween val="midCat"/>
      </c:valAx>
    </c:plotArea>
    <c:legend>
      <c:legendPos val="b"/>
      <c:layout>
        <c:manualLayout>
          <c:xMode val="edge"/>
          <c:yMode val="edge"/>
          <c:x val="2.4009199871673661E-3"/>
          <c:y val="0.81455333951505227"/>
          <c:w val="0.23788579901199305"/>
          <c:h val="6.5179014529315307E-2"/>
        </c:manualLayout>
      </c:layout>
      <c:overlay val="0"/>
      <c:txPr>
        <a:bodyPr/>
        <a:lstStyle/>
        <a:p>
          <a:pPr>
            <a:defRPr sz="1000" b="0"/>
          </a:pPr>
          <a:endParaRPr lang="en-US"/>
        </a:p>
      </c:txPr>
    </c:legend>
    <c:plotVisOnly val="1"/>
    <c:dispBlanksAs val="zero"/>
    <c:showDLblsOverMax val="0"/>
  </c:chart>
  <c:spPr>
    <a:ln>
      <a:noFill/>
    </a:ln>
  </c:sp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ata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870EBE-9626-4AD5-83A2-AFBF83AD55C4}" type="doc">
      <dgm:prSet loTypeId="urn:microsoft.com/office/officeart/2005/8/layout/vList5" loCatId="list" qsTypeId="urn:microsoft.com/office/officeart/2005/8/quickstyle/simple2" qsCatId="simple" csTypeId="urn:microsoft.com/office/officeart/2005/8/colors/accent0_3" csCatId="mainScheme" phldr="1"/>
      <dgm:spPr/>
      <dgm:t>
        <a:bodyPr/>
        <a:lstStyle/>
        <a:p>
          <a:endParaRPr lang="en-US"/>
        </a:p>
      </dgm:t>
    </dgm:pt>
    <dgm:pt modelId="{1B6DFCEC-4004-4E7C-AFBA-FB1320BF84F9}">
      <dgm:prSet custT="1"/>
      <dgm:spPr/>
      <dgm:t>
        <a:bodyPr/>
        <a:lstStyle/>
        <a:p>
          <a:r>
            <a:rPr lang="en-US" sz="2800" dirty="0"/>
            <a:t>IMPORTANCE:</a:t>
          </a:r>
        </a:p>
        <a:p>
          <a:r>
            <a:rPr lang="en-US" sz="1500" dirty="0"/>
            <a:t>Acknowledge Tribal Sovereignty and Self-Governance</a:t>
          </a:r>
        </a:p>
        <a:p>
          <a:r>
            <a:rPr lang="en-US" sz="1500" dirty="0"/>
            <a:t>Empower Tribal entities to maintain control over their financial planning and decision making</a:t>
          </a:r>
          <a:br>
            <a:rPr lang="en-US" sz="1500" dirty="0"/>
          </a:br>
          <a:endParaRPr lang="en-US" sz="1500" dirty="0"/>
        </a:p>
      </dgm:t>
    </dgm:pt>
    <dgm:pt modelId="{2D610723-1392-4F6F-9681-D4D5A1AD048C}" type="parTrans" cxnId="{4CAC76FE-5D39-41E2-B264-0F3B84593686}">
      <dgm:prSet/>
      <dgm:spPr/>
      <dgm:t>
        <a:bodyPr/>
        <a:lstStyle/>
        <a:p>
          <a:endParaRPr lang="en-US"/>
        </a:p>
      </dgm:t>
    </dgm:pt>
    <dgm:pt modelId="{FE6C23DA-9E5C-445A-892F-FF6B970F31D3}" type="sibTrans" cxnId="{4CAC76FE-5D39-41E2-B264-0F3B84593686}">
      <dgm:prSet/>
      <dgm:spPr/>
      <dgm:t>
        <a:bodyPr/>
        <a:lstStyle/>
        <a:p>
          <a:endParaRPr lang="en-US"/>
        </a:p>
      </dgm:t>
    </dgm:pt>
    <dgm:pt modelId="{49B9BCF2-4D88-486B-BF9E-69E349356D21}">
      <dgm:prSet custT="1"/>
      <dgm:spPr/>
      <dgm:t>
        <a:bodyPr/>
        <a:lstStyle/>
        <a:p>
          <a:r>
            <a:rPr lang="en-US" sz="2800" dirty="0"/>
            <a:t>BENEFIT:</a:t>
          </a:r>
        </a:p>
        <a:p>
          <a:r>
            <a:rPr lang="en-US" sz="1500" dirty="0"/>
            <a:t>Establish Long-Term Financial Security</a:t>
          </a:r>
        </a:p>
        <a:p>
          <a:r>
            <a:rPr lang="en-US" sz="1500" dirty="0"/>
            <a:t>Preservation of Wealth for Future Generations in Indian Country</a:t>
          </a:r>
          <a:br>
            <a:rPr lang="en-US" sz="1500" dirty="0"/>
          </a:br>
          <a:endParaRPr lang="en-US" sz="1500" dirty="0"/>
        </a:p>
      </dgm:t>
    </dgm:pt>
    <dgm:pt modelId="{EF616EAC-8EF0-458B-9F93-C2ADE84A93B0}" type="parTrans" cxnId="{9FA81B97-3034-4922-B285-BEAD3E25E947}">
      <dgm:prSet/>
      <dgm:spPr/>
      <dgm:t>
        <a:bodyPr/>
        <a:lstStyle/>
        <a:p>
          <a:endParaRPr lang="en-US"/>
        </a:p>
      </dgm:t>
    </dgm:pt>
    <dgm:pt modelId="{711A5A4F-187B-47B8-ACE3-72D783CAA492}" type="sibTrans" cxnId="{9FA81B97-3034-4922-B285-BEAD3E25E947}">
      <dgm:prSet/>
      <dgm:spPr/>
      <dgm:t>
        <a:bodyPr/>
        <a:lstStyle/>
        <a:p>
          <a:endParaRPr lang="en-US"/>
        </a:p>
      </dgm:t>
    </dgm:pt>
    <dgm:pt modelId="{C523D60F-8D21-41D1-89C5-D4E99CCCCA27}" type="pres">
      <dgm:prSet presAssocID="{69870EBE-9626-4AD5-83A2-AFBF83AD55C4}" presName="Name0" presStyleCnt="0">
        <dgm:presLayoutVars>
          <dgm:dir/>
          <dgm:animLvl val="lvl"/>
          <dgm:resizeHandles val="exact"/>
        </dgm:presLayoutVars>
      </dgm:prSet>
      <dgm:spPr/>
    </dgm:pt>
    <dgm:pt modelId="{AFE4EE5C-46EB-454F-9133-FC1625720D66}" type="pres">
      <dgm:prSet presAssocID="{1B6DFCEC-4004-4E7C-AFBA-FB1320BF84F9}" presName="linNode" presStyleCnt="0"/>
      <dgm:spPr/>
    </dgm:pt>
    <dgm:pt modelId="{538CD3AC-BBBD-4D35-8D86-A692E77A0737}" type="pres">
      <dgm:prSet presAssocID="{1B6DFCEC-4004-4E7C-AFBA-FB1320BF84F9}" presName="parentText" presStyleLbl="node1" presStyleIdx="0" presStyleCnt="2" custScaleX="176930" custScaleY="587592">
        <dgm:presLayoutVars>
          <dgm:chMax val="1"/>
          <dgm:bulletEnabled val="1"/>
        </dgm:presLayoutVars>
      </dgm:prSet>
      <dgm:spPr/>
    </dgm:pt>
    <dgm:pt modelId="{A367FE1E-1A55-4580-A5E3-15387F02FCC5}" type="pres">
      <dgm:prSet presAssocID="{FE6C23DA-9E5C-445A-892F-FF6B970F31D3}" presName="sp" presStyleCnt="0"/>
      <dgm:spPr/>
    </dgm:pt>
    <dgm:pt modelId="{44E4959B-CC24-454A-83CA-E0C0C4B6505B}" type="pres">
      <dgm:prSet presAssocID="{49B9BCF2-4D88-486B-BF9E-69E349356D21}" presName="linNode" presStyleCnt="0"/>
      <dgm:spPr/>
    </dgm:pt>
    <dgm:pt modelId="{3FBBCC18-118E-4EDC-880C-138963A50160}" type="pres">
      <dgm:prSet presAssocID="{49B9BCF2-4D88-486B-BF9E-69E349356D21}" presName="parentText" presStyleLbl="node1" presStyleIdx="1" presStyleCnt="2" custScaleX="180028" custScaleY="734949">
        <dgm:presLayoutVars>
          <dgm:chMax val="1"/>
          <dgm:bulletEnabled val="1"/>
        </dgm:presLayoutVars>
      </dgm:prSet>
      <dgm:spPr/>
    </dgm:pt>
  </dgm:ptLst>
  <dgm:cxnLst>
    <dgm:cxn modelId="{13C64027-777F-417D-9D3D-33C1C5A8EC6F}" type="presOf" srcId="{69870EBE-9626-4AD5-83A2-AFBF83AD55C4}" destId="{C523D60F-8D21-41D1-89C5-D4E99CCCCA27}" srcOrd="0" destOrd="0" presId="urn:microsoft.com/office/officeart/2005/8/layout/vList5"/>
    <dgm:cxn modelId="{863EE962-864E-4666-93FE-D154EDC3A402}" type="presOf" srcId="{1B6DFCEC-4004-4E7C-AFBA-FB1320BF84F9}" destId="{538CD3AC-BBBD-4D35-8D86-A692E77A0737}" srcOrd="0" destOrd="0" presId="urn:microsoft.com/office/officeart/2005/8/layout/vList5"/>
    <dgm:cxn modelId="{1C870D80-58E0-4EF3-AA06-B0FC976826ED}" type="presOf" srcId="{49B9BCF2-4D88-486B-BF9E-69E349356D21}" destId="{3FBBCC18-118E-4EDC-880C-138963A50160}" srcOrd="0" destOrd="0" presId="urn:microsoft.com/office/officeart/2005/8/layout/vList5"/>
    <dgm:cxn modelId="{9FA81B97-3034-4922-B285-BEAD3E25E947}" srcId="{69870EBE-9626-4AD5-83A2-AFBF83AD55C4}" destId="{49B9BCF2-4D88-486B-BF9E-69E349356D21}" srcOrd="1" destOrd="0" parTransId="{EF616EAC-8EF0-458B-9F93-C2ADE84A93B0}" sibTransId="{711A5A4F-187B-47B8-ACE3-72D783CAA492}"/>
    <dgm:cxn modelId="{4CAC76FE-5D39-41E2-B264-0F3B84593686}" srcId="{69870EBE-9626-4AD5-83A2-AFBF83AD55C4}" destId="{1B6DFCEC-4004-4E7C-AFBA-FB1320BF84F9}" srcOrd="0" destOrd="0" parTransId="{2D610723-1392-4F6F-9681-D4D5A1AD048C}" sibTransId="{FE6C23DA-9E5C-445A-892F-FF6B970F31D3}"/>
    <dgm:cxn modelId="{C637F39E-A7F3-462A-95D6-BC9ACF110A3A}" type="presParOf" srcId="{C523D60F-8D21-41D1-89C5-D4E99CCCCA27}" destId="{AFE4EE5C-46EB-454F-9133-FC1625720D66}" srcOrd="0" destOrd="0" presId="urn:microsoft.com/office/officeart/2005/8/layout/vList5"/>
    <dgm:cxn modelId="{775C22C8-6696-4ED2-AE88-C844279E2F5D}" type="presParOf" srcId="{AFE4EE5C-46EB-454F-9133-FC1625720D66}" destId="{538CD3AC-BBBD-4D35-8D86-A692E77A0737}" srcOrd="0" destOrd="0" presId="urn:microsoft.com/office/officeart/2005/8/layout/vList5"/>
    <dgm:cxn modelId="{B37CD4B2-4586-49EE-A7E8-B3037CC1BF89}" type="presParOf" srcId="{C523D60F-8D21-41D1-89C5-D4E99CCCCA27}" destId="{A367FE1E-1A55-4580-A5E3-15387F02FCC5}" srcOrd="1" destOrd="0" presId="urn:microsoft.com/office/officeart/2005/8/layout/vList5"/>
    <dgm:cxn modelId="{07E52701-937E-44CF-9A0E-8E7E33AC8405}" type="presParOf" srcId="{C523D60F-8D21-41D1-89C5-D4E99CCCCA27}" destId="{44E4959B-CC24-454A-83CA-E0C0C4B6505B}" srcOrd="2" destOrd="0" presId="urn:microsoft.com/office/officeart/2005/8/layout/vList5"/>
    <dgm:cxn modelId="{BF550E1E-AD49-474F-B010-3C4BDEDFE4F5}" type="presParOf" srcId="{44E4959B-CC24-454A-83CA-E0C0C4B6505B}" destId="{3FBBCC18-118E-4EDC-880C-138963A50160}"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A27B2B-4373-4BFA-8CC2-B8DA97E60F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667DD2-6F85-46B7-A9AC-475C74937941}">
      <dgm:prSet phldrT="[Text]" custT="1"/>
      <dgm:spPr/>
      <dgm:t>
        <a:bodyPr/>
        <a:lstStyle/>
        <a:p>
          <a:r>
            <a:rPr lang="en-US" sz="2800" dirty="0"/>
            <a:t>History</a:t>
          </a:r>
        </a:p>
      </dgm:t>
    </dgm:pt>
    <dgm:pt modelId="{9F01C7D6-4B32-4B80-8C9D-6CA9F0569F2F}" type="parTrans" cxnId="{97660A4A-3EDD-4DDE-8999-739E1110ACD4}">
      <dgm:prSet/>
      <dgm:spPr/>
      <dgm:t>
        <a:bodyPr/>
        <a:lstStyle/>
        <a:p>
          <a:endParaRPr lang="en-US"/>
        </a:p>
      </dgm:t>
    </dgm:pt>
    <dgm:pt modelId="{C5B0A83D-10AF-4FC4-82CB-1BDDB8BB8DE4}" type="sibTrans" cxnId="{97660A4A-3EDD-4DDE-8999-739E1110ACD4}">
      <dgm:prSet/>
      <dgm:spPr/>
      <dgm:t>
        <a:bodyPr/>
        <a:lstStyle/>
        <a:p>
          <a:endParaRPr lang="en-US"/>
        </a:p>
      </dgm:t>
    </dgm:pt>
    <dgm:pt modelId="{A0E25404-FDDE-443A-9CAC-CA2404BE0869}">
      <dgm:prSet phldrT="[Text]" custT="1"/>
      <dgm:spPr/>
      <dgm:t>
        <a:bodyPr/>
        <a:lstStyle/>
        <a:p>
          <a:r>
            <a:rPr lang="en-US" sz="1800" dirty="0"/>
            <a:t>First funds launched in 1994</a:t>
          </a:r>
        </a:p>
      </dgm:t>
    </dgm:pt>
    <dgm:pt modelId="{2086834F-5B23-4B78-80AB-37DB9AA78420}" type="parTrans" cxnId="{0A08C3AC-1AAC-4098-A746-5C4FF70D60F1}">
      <dgm:prSet/>
      <dgm:spPr/>
      <dgm:t>
        <a:bodyPr/>
        <a:lstStyle/>
        <a:p>
          <a:endParaRPr lang="en-US"/>
        </a:p>
      </dgm:t>
    </dgm:pt>
    <dgm:pt modelId="{D93A23F7-CEE1-427E-994C-612D61010C14}" type="sibTrans" cxnId="{0A08C3AC-1AAC-4098-A746-5C4FF70D60F1}">
      <dgm:prSet/>
      <dgm:spPr/>
      <dgm:t>
        <a:bodyPr/>
        <a:lstStyle/>
        <a:p>
          <a:endParaRPr lang="en-US"/>
        </a:p>
      </dgm:t>
    </dgm:pt>
    <dgm:pt modelId="{BEBF40AB-6649-4398-8C78-CB5C8FA5479C}">
      <dgm:prSet phldrT="[Text]" custT="1"/>
      <dgm:spPr/>
      <dgm:t>
        <a:bodyPr/>
        <a:lstStyle/>
        <a:p>
          <a:r>
            <a:rPr lang="en-US" sz="1800" dirty="0"/>
            <a:t>Substantial growth</a:t>
          </a:r>
        </a:p>
      </dgm:t>
    </dgm:pt>
    <dgm:pt modelId="{944FB092-D373-486B-82D7-0A4A844A41C4}" type="parTrans" cxnId="{3EEA15D8-4ACE-4705-85C3-DC5752D62A03}">
      <dgm:prSet/>
      <dgm:spPr/>
      <dgm:t>
        <a:bodyPr/>
        <a:lstStyle/>
        <a:p>
          <a:endParaRPr lang="en-US"/>
        </a:p>
      </dgm:t>
    </dgm:pt>
    <dgm:pt modelId="{0344069B-927C-4A62-92BB-9B9CBB81F279}" type="sibTrans" cxnId="{3EEA15D8-4ACE-4705-85C3-DC5752D62A03}">
      <dgm:prSet/>
      <dgm:spPr/>
      <dgm:t>
        <a:bodyPr/>
        <a:lstStyle/>
        <a:p>
          <a:endParaRPr lang="en-US"/>
        </a:p>
      </dgm:t>
    </dgm:pt>
    <dgm:pt modelId="{8B478DE5-B718-4240-8323-BD75854CB205}">
      <dgm:prSet phldrT="[Text]" custT="1"/>
      <dgm:spPr/>
      <dgm:t>
        <a:bodyPr/>
        <a:lstStyle/>
        <a:p>
          <a:r>
            <a:rPr lang="en-US" sz="1800" dirty="0"/>
            <a:t>Common QDIA</a:t>
          </a:r>
        </a:p>
      </dgm:t>
    </dgm:pt>
    <dgm:pt modelId="{BC6F9B58-4664-47C5-B5DA-2AD500C20841}" type="parTrans" cxnId="{2C72BACF-F8A9-4EE3-B21D-D07DE21AF724}">
      <dgm:prSet/>
      <dgm:spPr/>
      <dgm:t>
        <a:bodyPr/>
        <a:lstStyle/>
        <a:p>
          <a:endParaRPr lang="en-US"/>
        </a:p>
      </dgm:t>
    </dgm:pt>
    <dgm:pt modelId="{FF6E0E87-FD43-47F0-98ED-664539DCC17A}" type="sibTrans" cxnId="{2C72BACF-F8A9-4EE3-B21D-D07DE21AF724}">
      <dgm:prSet/>
      <dgm:spPr/>
      <dgm:t>
        <a:bodyPr/>
        <a:lstStyle/>
        <a:p>
          <a:endParaRPr lang="en-US"/>
        </a:p>
      </dgm:t>
    </dgm:pt>
    <dgm:pt modelId="{750D9E3D-6670-4D62-ADAB-FBD690891757}" type="pres">
      <dgm:prSet presAssocID="{55A27B2B-4373-4BFA-8CC2-B8DA97E60FA3}" presName="linear" presStyleCnt="0">
        <dgm:presLayoutVars>
          <dgm:animLvl val="lvl"/>
          <dgm:resizeHandles val="exact"/>
        </dgm:presLayoutVars>
      </dgm:prSet>
      <dgm:spPr/>
    </dgm:pt>
    <dgm:pt modelId="{4E12451B-4061-47AD-95F4-41C8217157F7}" type="pres">
      <dgm:prSet presAssocID="{12667DD2-6F85-46B7-A9AC-475C74937941}" presName="parentText" presStyleLbl="node1" presStyleIdx="0" presStyleCnt="1">
        <dgm:presLayoutVars>
          <dgm:chMax val="0"/>
          <dgm:bulletEnabled val="1"/>
        </dgm:presLayoutVars>
      </dgm:prSet>
      <dgm:spPr/>
    </dgm:pt>
    <dgm:pt modelId="{393B4272-FBA3-464D-8FE7-2551AE4CFCCB}" type="pres">
      <dgm:prSet presAssocID="{12667DD2-6F85-46B7-A9AC-475C74937941}" presName="childText" presStyleLbl="revTx" presStyleIdx="0" presStyleCnt="1">
        <dgm:presLayoutVars>
          <dgm:bulletEnabled val="1"/>
        </dgm:presLayoutVars>
      </dgm:prSet>
      <dgm:spPr/>
    </dgm:pt>
  </dgm:ptLst>
  <dgm:cxnLst>
    <dgm:cxn modelId="{6A7C3107-0119-4814-9B68-C5A9FFCD0BC0}" type="presOf" srcId="{8B478DE5-B718-4240-8323-BD75854CB205}" destId="{393B4272-FBA3-464D-8FE7-2551AE4CFCCB}" srcOrd="0" destOrd="1" presId="urn:microsoft.com/office/officeart/2005/8/layout/vList2"/>
    <dgm:cxn modelId="{7FC08F2C-AADA-4A40-AE78-53DEA00C49A8}" type="presOf" srcId="{55A27B2B-4373-4BFA-8CC2-B8DA97E60FA3}" destId="{750D9E3D-6670-4D62-ADAB-FBD690891757}" srcOrd="0" destOrd="0" presId="urn:microsoft.com/office/officeart/2005/8/layout/vList2"/>
    <dgm:cxn modelId="{2326123D-9976-43CE-A68D-92F82EC7340D}" type="presOf" srcId="{12667DD2-6F85-46B7-A9AC-475C74937941}" destId="{4E12451B-4061-47AD-95F4-41C8217157F7}" srcOrd="0" destOrd="0" presId="urn:microsoft.com/office/officeart/2005/8/layout/vList2"/>
    <dgm:cxn modelId="{D2679568-F813-47D4-AF8A-8D397D104104}" type="presOf" srcId="{BEBF40AB-6649-4398-8C78-CB5C8FA5479C}" destId="{393B4272-FBA3-464D-8FE7-2551AE4CFCCB}" srcOrd="0" destOrd="2" presId="urn:microsoft.com/office/officeart/2005/8/layout/vList2"/>
    <dgm:cxn modelId="{97660A4A-3EDD-4DDE-8999-739E1110ACD4}" srcId="{55A27B2B-4373-4BFA-8CC2-B8DA97E60FA3}" destId="{12667DD2-6F85-46B7-A9AC-475C74937941}" srcOrd="0" destOrd="0" parTransId="{9F01C7D6-4B32-4B80-8C9D-6CA9F0569F2F}" sibTransId="{C5B0A83D-10AF-4FC4-82CB-1BDDB8BB8DE4}"/>
    <dgm:cxn modelId="{CCC1C953-1BE3-4956-8692-78FBF4FB3838}" type="presOf" srcId="{A0E25404-FDDE-443A-9CAC-CA2404BE0869}" destId="{393B4272-FBA3-464D-8FE7-2551AE4CFCCB}" srcOrd="0" destOrd="0" presId="urn:microsoft.com/office/officeart/2005/8/layout/vList2"/>
    <dgm:cxn modelId="{0A08C3AC-1AAC-4098-A746-5C4FF70D60F1}" srcId="{12667DD2-6F85-46B7-A9AC-475C74937941}" destId="{A0E25404-FDDE-443A-9CAC-CA2404BE0869}" srcOrd="0" destOrd="0" parTransId="{2086834F-5B23-4B78-80AB-37DB9AA78420}" sibTransId="{D93A23F7-CEE1-427E-994C-612D61010C14}"/>
    <dgm:cxn modelId="{2C72BACF-F8A9-4EE3-B21D-D07DE21AF724}" srcId="{12667DD2-6F85-46B7-A9AC-475C74937941}" destId="{8B478DE5-B718-4240-8323-BD75854CB205}" srcOrd="1" destOrd="0" parTransId="{BC6F9B58-4664-47C5-B5DA-2AD500C20841}" sibTransId="{FF6E0E87-FD43-47F0-98ED-664539DCC17A}"/>
    <dgm:cxn modelId="{3EEA15D8-4ACE-4705-85C3-DC5752D62A03}" srcId="{12667DD2-6F85-46B7-A9AC-475C74937941}" destId="{BEBF40AB-6649-4398-8C78-CB5C8FA5479C}" srcOrd="2" destOrd="0" parTransId="{944FB092-D373-486B-82D7-0A4A844A41C4}" sibTransId="{0344069B-927C-4A62-92BB-9B9CBB81F279}"/>
    <dgm:cxn modelId="{4A372AC8-6884-4141-8C62-87057A8F3C5B}" type="presParOf" srcId="{750D9E3D-6670-4D62-ADAB-FBD690891757}" destId="{4E12451B-4061-47AD-95F4-41C8217157F7}" srcOrd="0" destOrd="0" presId="urn:microsoft.com/office/officeart/2005/8/layout/vList2"/>
    <dgm:cxn modelId="{44F208CD-DD22-4B07-9B41-00D4F4605B65}" type="presParOf" srcId="{750D9E3D-6670-4D62-ADAB-FBD690891757}" destId="{393B4272-FBA3-464D-8FE7-2551AE4CFCCB}"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870EBE-9626-4AD5-83A2-AFBF83AD55C4}"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1B6DFCEC-4004-4E7C-AFBA-FB1320BF84F9}">
      <dgm:prSet/>
      <dgm:spPr/>
      <dgm:t>
        <a:bodyPr/>
        <a:lstStyle/>
        <a:p>
          <a:r>
            <a:rPr lang="en-US" dirty="0"/>
            <a:t>IMPORTANCE</a:t>
          </a:r>
        </a:p>
        <a:p>
          <a:br>
            <a:rPr lang="en-US" dirty="0"/>
          </a:br>
          <a:endParaRPr lang="en-US" dirty="0"/>
        </a:p>
      </dgm:t>
    </dgm:pt>
    <dgm:pt modelId="{2D610723-1392-4F6F-9681-D4D5A1AD048C}" type="parTrans" cxnId="{4CAC76FE-5D39-41E2-B264-0F3B84593686}">
      <dgm:prSet/>
      <dgm:spPr/>
      <dgm:t>
        <a:bodyPr/>
        <a:lstStyle/>
        <a:p>
          <a:endParaRPr lang="en-US"/>
        </a:p>
      </dgm:t>
    </dgm:pt>
    <dgm:pt modelId="{FE6C23DA-9E5C-445A-892F-FF6B970F31D3}" type="sibTrans" cxnId="{4CAC76FE-5D39-41E2-B264-0F3B84593686}">
      <dgm:prSet/>
      <dgm:spPr/>
      <dgm:t>
        <a:bodyPr/>
        <a:lstStyle/>
        <a:p>
          <a:endParaRPr lang="en-US"/>
        </a:p>
      </dgm:t>
    </dgm:pt>
    <dgm:pt modelId="{49B9BCF2-4D88-486B-BF9E-69E349356D21}">
      <dgm:prSet/>
      <dgm:spPr/>
      <dgm:t>
        <a:bodyPr/>
        <a:lstStyle/>
        <a:p>
          <a:r>
            <a:rPr lang="en-US" dirty="0"/>
            <a:t>BENEFIT</a:t>
          </a:r>
        </a:p>
        <a:p>
          <a:br>
            <a:rPr lang="en-US" dirty="0"/>
          </a:br>
          <a:endParaRPr lang="en-US" dirty="0"/>
        </a:p>
      </dgm:t>
    </dgm:pt>
    <dgm:pt modelId="{EF616EAC-8EF0-458B-9F93-C2ADE84A93B0}" type="parTrans" cxnId="{9FA81B97-3034-4922-B285-BEAD3E25E947}">
      <dgm:prSet/>
      <dgm:spPr/>
      <dgm:t>
        <a:bodyPr/>
        <a:lstStyle/>
        <a:p>
          <a:endParaRPr lang="en-US"/>
        </a:p>
      </dgm:t>
    </dgm:pt>
    <dgm:pt modelId="{711A5A4F-187B-47B8-ACE3-72D783CAA492}" type="sibTrans" cxnId="{9FA81B97-3034-4922-B285-BEAD3E25E947}">
      <dgm:prSet/>
      <dgm:spPr/>
      <dgm:t>
        <a:bodyPr/>
        <a:lstStyle/>
        <a:p>
          <a:endParaRPr lang="en-US"/>
        </a:p>
      </dgm:t>
    </dgm:pt>
    <dgm:pt modelId="{E9139F1A-0992-47E8-9B78-491F05F24F82}" type="pres">
      <dgm:prSet presAssocID="{69870EBE-9626-4AD5-83A2-AFBF83AD55C4}" presName="hierChild1" presStyleCnt="0">
        <dgm:presLayoutVars>
          <dgm:chPref val="1"/>
          <dgm:dir/>
          <dgm:animOne val="branch"/>
          <dgm:animLvl val="lvl"/>
          <dgm:resizeHandles/>
        </dgm:presLayoutVars>
      </dgm:prSet>
      <dgm:spPr/>
    </dgm:pt>
    <dgm:pt modelId="{C75B0829-6F85-4550-9840-042A25F8F7C6}" type="pres">
      <dgm:prSet presAssocID="{1B6DFCEC-4004-4E7C-AFBA-FB1320BF84F9}" presName="hierRoot1" presStyleCnt="0"/>
      <dgm:spPr/>
    </dgm:pt>
    <dgm:pt modelId="{2C33811D-3BD4-4D5D-A293-8F3A508E4760}" type="pres">
      <dgm:prSet presAssocID="{1B6DFCEC-4004-4E7C-AFBA-FB1320BF84F9}" presName="composite" presStyleCnt="0"/>
      <dgm:spPr/>
    </dgm:pt>
    <dgm:pt modelId="{1A27BBE1-56AE-4936-9F08-7E6FE9EAF708}" type="pres">
      <dgm:prSet presAssocID="{1B6DFCEC-4004-4E7C-AFBA-FB1320BF84F9}" presName="background" presStyleLbl="node0" presStyleIdx="0" presStyleCnt="2"/>
      <dgm:spPr/>
    </dgm:pt>
    <dgm:pt modelId="{DA131EA6-49C4-4F1E-BD6E-FAB17A83386D}" type="pres">
      <dgm:prSet presAssocID="{1B6DFCEC-4004-4E7C-AFBA-FB1320BF84F9}" presName="text" presStyleLbl="fgAcc0" presStyleIdx="0" presStyleCnt="2" custScaleX="103057" custScaleY="188923" custLinFactNeighborX="-368" custLinFactNeighborY="-1160">
        <dgm:presLayoutVars>
          <dgm:chPref val="3"/>
        </dgm:presLayoutVars>
      </dgm:prSet>
      <dgm:spPr/>
    </dgm:pt>
    <dgm:pt modelId="{7F5C974A-42CF-42EB-90E0-4F845F60A6B1}" type="pres">
      <dgm:prSet presAssocID="{1B6DFCEC-4004-4E7C-AFBA-FB1320BF84F9}" presName="hierChild2" presStyleCnt="0"/>
      <dgm:spPr/>
    </dgm:pt>
    <dgm:pt modelId="{AB693495-EDB0-4E86-AA1F-8D10B0CE5661}" type="pres">
      <dgm:prSet presAssocID="{49B9BCF2-4D88-486B-BF9E-69E349356D21}" presName="hierRoot1" presStyleCnt="0"/>
      <dgm:spPr/>
    </dgm:pt>
    <dgm:pt modelId="{F9DEFB28-B955-418A-A701-C6A26F346389}" type="pres">
      <dgm:prSet presAssocID="{49B9BCF2-4D88-486B-BF9E-69E349356D21}" presName="composite" presStyleCnt="0"/>
      <dgm:spPr/>
    </dgm:pt>
    <dgm:pt modelId="{BBB8E827-C9F1-423C-9E6D-D31E15D36E81}" type="pres">
      <dgm:prSet presAssocID="{49B9BCF2-4D88-486B-BF9E-69E349356D21}" presName="background" presStyleLbl="node0" presStyleIdx="1" presStyleCnt="2"/>
      <dgm:spPr/>
    </dgm:pt>
    <dgm:pt modelId="{9D035F0E-5C8D-4D34-82DE-2BB597C8F25A}" type="pres">
      <dgm:prSet presAssocID="{49B9BCF2-4D88-486B-BF9E-69E349356D21}" presName="text" presStyleLbl="fgAcc0" presStyleIdx="1" presStyleCnt="2" custScaleX="112507" custScaleY="201456" custLinFactNeighborX="-275" custLinFactNeighborY="-866">
        <dgm:presLayoutVars>
          <dgm:chPref val="3"/>
        </dgm:presLayoutVars>
      </dgm:prSet>
      <dgm:spPr/>
    </dgm:pt>
    <dgm:pt modelId="{C5BFE0D8-9F4B-489C-9F91-E1D222EC2692}" type="pres">
      <dgm:prSet presAssocID="{49B9BCF2-4D88-486B-BF9E-69E349356D21}" presName="hierChild2" presStyleCnt="0"/>
      <dgm:spPr/>
    </dgm:pt>
  </dgm:ptLst>
  <dgm:cxnLst>
    <dgm:cxn modelId="{8E55192C-2CFA-41ED-BB48-0CD24FA6A688}" type="presOf" srcId="{69870EBE-9626-4AD5-83A2-AFBF83AD55C4}" destId="{E9139F1A-0992-47E8-9B78-491F05F24F82}" srcOrd="0" destOrd="0" presId="urn:microsoft.com/office/officeart/2005/8/layout/hierarchy1"/>
    <dgm:cxn modelId="{710FEF5C-8CC5-4ECF-9164-D42854B0BAE3}" type="presOf" srcId="{49B9BCF2-4D88-486B-BF9E-69E349356D21}" destId="{9D035F0E-5C8D-4D34-82DE-2BB597C8F25A}" srcOrd="0" destOrd="0" presId="urn:microsoft.com/office/officeart/2005/8/layout/hierarchy1"/>
    <dgm:cxn modelId="{9FA81B97-3034-4922-B285-BEAD3E25E947}" srcId="{69870EBE-9626-4AD5-83A2-AFBF83AD55C4}" destId="{49B9BCF2-4D88-486B-BF9E-69E349356D21}" srcOrd="1" destOrd="0" parTransId="{EF616EAC-8EF0-458B-9F93-C2ADE84A93B0}" sibTransId="{711A5A4F-187B-47B8-ACE3-72D783CAA492}"/>
    <dgm:cxn modelId="{938CC2AF-D9D1-4AED-B3A8-E7FD1E7F8FFE}" type="presOf" srcId="{1B6DFCEC-4004-4E7C-AFBA-FB1320BF84F9}" destId="{DA131EA6-49C4-4F1E-BD6E-FAB17A83386D}" srcOrd="0" destOrd="0" presId="urn:microsoft.com/office/officeart/2005/8/layout/hierarchy1"/>
    <dgm:cxn modelId="{4CAC76FE-5D39-41E2-B264-0F3B84593686}" srcId="{69870EBE-9626-4AD5-83A2-AFBF83AD55C4}" destId="{1B6DFCEC-4004-4E7C-AFBA-FB1320BF84F9}" srcOrd="0" destOrd="0" parTransId="{2D610723-1392-4F6F-9681-D4D5A1AD048C}" sibTransId="{FE6C23DA-9E5C-445A-892F-FF6B970F31D3}"/>
    <dgm:cxn modelId="{E8E9CABB-2125-49D0-825D-5BDCEDC3B7C6}" type="presParOf" srcId="{E9139F1A-0992-47E8-9B78-491F05F24F82}" destId="{C75B0829-6F85-4550-9840-042A25F8F7C6}" srcOrd="0" destOrd="0" presId="urn:microsoft.com/office/officeart/2005/8/layout/hierarchy1"/>
    <dgm:cxn modelId="{76491FEA-1B13-44F9-A72A-529BB7E42B68}" type="presParOf" srcId="{C75B0829-6F85-4550-9840-042A25F8F7C6}" destId="{2C33811D-3BD4-4D5D-A293-8F3A508E4760}" srcOrd="0" destOrd="0" presId="urn:microsoft.com/office/officeart/2005/8/layout/hierarchy1"/>
    <dgm:cxn modelId="{B96C1C1F-92CD-436C-8323-2CEA1554D47C}" type="presParOf" srcId="{2C33811D-3BD4-4D5D-A293-8F3A508E4760}" destId="{1A27BBE1-56AE-4936-9F08-7E6FE9EAF708}" srcOrd="0" destOrd="0" presId="urn:microsoft.com/office/officeart/2005/8/layout/hierarchy1"/>
    <dgm:cxn modelId="{3F2F83F3-C921-4B2A-A361-220DB1085A5B}" type="presParOf" srcId="{2C33811D-3BD4-4D5D-A293-8F3A508E4760}" destId="{DA131EA6-49C4-4F1E-BD6E-FAB17A83386D}" srcOrd="1" destOrd="0" presId="urn:microsoft.com/office/officeart/2005/8/layout/hierarchy1"/>
    <dgm:cxn modelId="{2093CFD6-26A8-462D-A982-1122DA22D6AB}" type="presParOf" srcId="{C75B0829-6F85-4550-9840-042A25F8F7C6}" destId="{7F5C974A-42CF-42EB-90E0-4F845F60A6B1}" srcOrd="1" destOrd="0" presId="urn:microsoft.com/office/officeart/2005/8/layout/hierarchy1"/>
    <dgm:cxn modelId="{B4A8394B-5C2E-4A59-A547-024A48E29E78}" type="presParOf" srcId="{E9139F1A-0992-47E8-9B78-491F05F24F82}" destId="{AB693495-EDB0-4E86-AA1F-8D10B0CE5661}" srcOrd="1" destOrd="0" presId="urn:microsoft.com/office/officeart/2005/8/layout/hierarchy1"/>
    <dgm:cxn modelId="{34197D85-82BA-4D6F-8E08-E7CBCA836FC9}" type="presParOf" srcId="{AB693495-EDB0-4E86-AA1F-8D10B0CE5661}" destId="{F9DEFB28-B955-418A-A701-C6A26F346389}" srcOrd="0" destOrd="0" presId="urn:microsoft.com/office/officeart/2005/8/layout/hierarchy1"/>
    <dgm:cxn modelId="{6E5A033B-AC38-46FF-AD4D-25D1E9EE84E7}" type="presParOf" srcId="{F9DEFB28-B955-418A-A701-C6A26F346389}" destId="{BBB8E827-C9F1-423C-9E6D-D31E15D36E81}" srcOrd="0" destOrd="0" presId="urn:microsoft.com/office/officeart/2005/8/layout/hierarchy1"/>
    <dgm:cxn modelId="{55C23F16-662B-4A22-834E-BB1A4F53E4ED}" type="presParOf" srcId="{F9DEFB28-B955-418A-A701-C6A26F346389}" destId="{9D035F0E-5C8D-4D34-82DE-2BB597C8F25A}" srcOrd="1" destOrd="0" presId="urn:microsoft.com/office/officeart/2005/8/layout/hierarchy1"/>
    <dgm:cxn modelId="{EDC44F00-BD27-40C1-BE30-EB13C6836165}" type="presParOf" srcId="{AB693495-EDB0-4E86-AA1F-8D10B0CE5661}" destId="{C5BFE0D8-9F4B-489C-9F91-E1D222EC269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870EBE-9626-4AD5-83A2-AFBF83AD55C4}" type="doc">
      <dgm:prSet loTypeId="urn:microsoft.com/office/officeart/2016/7/layout/RepeatingBendingProcessNew" loCatId="process" qsTypeId="urn:microsoft.com/office/officeart/2005/8/quickstyle/simple2" qsCatId="simple" csTypeId="urn:microsoft.com/office/officeart/2005/8/colors/accent0_3" csCatId="mainScheme" phldr="1"/>
      <dgm:spPr/>
      <dgm:t>
        <a:bodyPr/>
        <a:lstStyle/>
        <a:p>
          <a:endParaRPr lang="en-US"/>
        </a:p>
      </dgm:t>
    </dgm:pt>
    <dgm:pt modelId="{1B6DFCEC-4004-4E7C-AFBA-FB1320BF84F9}">
      <dgm:prSet/>
      <dgm:spPr/>
      <dgm:t>
        <a:bodyPr/>
        <a:lstStyle/>
        <a:p>
          <a:endParaRPr lang="en-US" dirty="0"/>
        </a:p>
        <a:p>
          <a:r>
            <a:rPr lang="en-US" dirty="0"/>
            <a:t>IMPORTANCE </a:t>
          </a:r>
        </a:p>
        <a:p>
          <a:br>
            <a:rPr lang="en-US" dirty="0"/>
          </a:br>
          <a:br>
            <a:rPr lang="en-US" dirty="0"/>
          </a:br>
          <a:endParaRPr lang="en-US" dirty="0"/>
        </a:p>
      </dgm:t>
    </dgm:pt>
    <dgm:pt modelId="{2D610723-1392-4F6F-9681-D4D5A1AD048C}" type="parTrans" cxnId="{4CAC76FE-5D39-41E2-B264-0F3B84593686}">
      <dgm:prSet/>
      <dgm:spPr/>
      <dgm:t>
        <a:bodyPr/>
        <a:lstStyle/>
        <a:p>
          <a:endParaRPr lang="en-US"/>
        </a:p>
      </dgm:t>
    </dgm:pt>
    <dgm:pt modelId="{FE6C23DA-9E5C-445A-892F-FF6B970F31D3}" type="sibTrans" cxnId="{4CAC76FE-5D39-41E2-B264-0F3B84593686}">
      <dgm:prSet/>
      <dgm:spPr/>
      <dgm:t>
        <a:bodyPr/>
        <a:lstStyle/>
        <a:p>
          <a:endParaRPr lang="en-US"/>
        </a:p>
      </dgm:t>
    </dgm:pt>
    <dgm:pt modelId="{49B9BCF2-4D88-486B-BF9E-69E349356D21}">
      <dgm:prSet/>
      <dgm:spPr/>
      <dgm:t>
        <a:bodyPr/>
        <a:lstStyle/>
        <a:p>
          <a:r>
            <a:rPr lang="en-US" dirty="0"/>
            <a:t>BENEFIT</a:t>
          </a:r>
          <a:br>
            <a:rPr lang="en-US" dirty="0"/>
          </a:br>
          <a:endParaRPr lang="en-US" dirty="0"/>
        </a:p>
      </dgm:t>
    </dgm:pt>
    <dgm:pt modelId="{EF616EAC-8EF0-458B-9F93-C2ADE84A93B0}" type="parTrans" cxnId="{9FA81B97-3034-4922-B285-BEAD3E25E947}">
      <dgm:prSet/>
      <dgm:spPr/>
      <dgm:t>
        <a:bodyPr/>
        <a:lstStyle/>
        <a:p>
          <a:endParaRPr lang="en-US"/>
        </a:p>
      </dgm:t>
    </dgm:pt>
    <dgm:pt modelId="{711A5A4F-187B-47B8-ACE3-72D783CAA492}" type="sibTrans" cxnId="{9FA81B97-3034-4922-B285-BEAD3E25E947}">
      <dgm:prSet/>
      <dgm:spPr/>
      <dgm:t>
        <a:bodyPr/>
        <a:lstStyle/>
        <a:p>
          <a:endParaRPr lang="en-US"/>
        </a:p>
      </dgm:t>
    </dgm:pt>
    <dgm:pt modelId="{12925C8E-E33E-4A19-B551-00BD66AB5EE6}" type="pres">
      <dgm:prSet presAssocID="{69870EBE-9626-4AD5-83A2-AFBF83AD55C4}" presName="Name0" presStyleCnt="0">
        <dgm:presLayoutVars>
          <dgm:dir/>
          <dgm:resizeHandles val="exact"/>
        </dgm:presLayoutVars>
      </dgm:prSet>
      <dgm:spPr/>
    </dgm:pt>
    <dgm:pt modelId="{70BE11FB-2100-41DA-B1DD-E60F4F655CAE}" type="pres">
      <dgm:prSet presAssocID="{1B6DFCEC-4004-4E7C-AFBA-FB1320BF84F9}" presName="node" presStyleLbl="node1" presStyleIdx="0" presStyleCnt="2" custLinFactNeighborX="4212" custLinFactNeighborY="-2978">
        <dgm:presLayoutVars>
          <dgm:bulletEnabled val="1"/>
        </dgm:presLayoutVars>
      </dgm:prSet>
      <dgm:spPr/>
    </dgm:pt>
    <dgm:pt modelId="{1A331C02-C3C4-46FD-9295-084E6B8C6FF2}" type="pres">
      <dgm:prSet presAssocID="{FE6C23DA-9E5C-445A-892F-FF6B970F31D3}" presName="sibTrans" presStyleLbl="sibTrans1D1" presStyleIdx="0" presStyleCnt="1"/>
      <dgm:spPr/>
    </dgm:pt>
    <dgm:pt modelId="{9C178AA7-2735-43D5-82E1-BBE3D4C3ED64}" type="pres">
      <dgm:prSet presAssocID="{FE6C23DA-9E5C-445A-892F-FF6B970F31D3}" presName="connectorText" presStyleLbl="sibTrans1D1" presStyleIdx="0" presStyleCnt="1"/>
      <dgm:spPr/>
    </dgm:pt>
    <dgm:pt modelId="{72D7FC5B-AB20-4622-B662-E5D0AF018891}" type="pres">
      <dgm:prSet presAssocID="{49B9BCF2-4D88-486B-BF9E-69E349356D21}" presName="node" presStyleLbl="node1" presStyleIdx="1" presStyleCnt="2" custLinFactNeighborX="511" custLinFactNeighborY="-5318">
        <dgm:presLayoutVars>
          <dgm:bulletEnabled val="1"/>
        </dgm:presLayoutVars>
      </dgm:prSet>
      <dgm:spPr/>
    </dgm:pt>
  </dgm:ptLst>
  <dgm:cxnLst>
    <dgm:cxn modelId="{F076EA15-4BE3-4BBE-85BC-C4CFA96DADD1}" type="presOf" srcId="{1B6DFCEC-4004-4E7C-AFBA-FB1320BF84F9}" destId="{70BE11FB-2100-41DA-B1DD-E60F4F655CAE}" srcOrd="0" destOrd="0" presId="urn:microsoft.com/office/officeart/2016/7/layout/RepeatingBendingProcessNew"/>
    <dgm:cxn modelId="{A30FD42C-6199-40D9-9F53-D13315A975AE}" type="presOf" srcId="{FE6C23DA-9E5C-445A-892F-FF6B970F31D3}" destId="{9C178AA7-2735-43D5-82E1-BBE3D4C3ED64}" srcOrd="1" destOrd="0" presId="urn:microsoft.com/office/officeart/2016/7/layout/RepeatingBendingProcessNew"/>
    <dgm:cxn modelId="{AA3B8C56-084D-455B-B240-798D07CE3C5D}" type="presOf" srcId="{FE6C23DA-9E5C-445A-892F-FF6B970F31D3}" destId="{1A331C02-C3C4-46FD-9295-084E6B8C6FF2}" srcOrd="0" destOrd="0" presId="urn:microsoft.com/office/officeart/2016/7/layout/RepeatingBendingProcessNew"/>
    <dgm:cxn modelId="{CCCF518A-DC79-45F2-B8F7-0884B31B52EB}" type="presOf" srcId="{69870EBE-9626-4AD5-83A2-AFBF83AD55C4}" destId="{12925C8E-E33E-4A19-B551-00BD66AB5EE6}" srcOrd="0" destOrd="0" presId="urn:microsoft.com/office/officeart/2016/7/layout/RepeatingBendingProcessNew"/>
    <dgm:cxn modelId="{9FA81B97-3034-4922-B285-BEAD3E25E947}" srcId="{69870EBE-9626-4AD5-83A2-AFBF83AD55C4}" destId="{49B9BCF2-4D88-486B-BF9E-69E349356D21}" srcOrd="1" destOrd="0" parTransId="{EF616EAC-8EF0-458B-9F93-C2ADE84A93B0}" sibTransId="{711A5A4F-187B-47B8-ACE3-72D783CAA492}"/>
    <dgm:cxn modelId="{4DD186F3-612E-453C-9D4D-F7F027BA18B3}" type="presOf" srcId="{49B9BCF2-4D88-486B-BF9E-69E349356D21}" destId="{72D7FC5B-AB20-4622-B662-E5D0AF018891}" srcOrd="0" destOrd="0" presId="urn:microsoft.com/office/officeart/2016/7/layout/RepeatingBendingProcessNew"/>
    <dgm:cxn modelId="{4CAC76FE-5D39-41E2-B264-0F3B84593686}" srcId="{69870EBE-9626-4AD5-83A2-AFBF83AD55C4}" destId="{1B6DFCEC-4004-4E7C-AFBA-FB1320BF84F9}" srcOrd="0" destOrd="0" parTransId="{2D610723-1392-4F6F-9681-D4D5A1AD048C}" sibTransId="{FE6C23DA-9E5C-445A-892F-FF6B970F31D3}"/>
    <dgm:cxn modelId="{56C854AA-EF1A-4AFF-ABF1-87576745B6EC}" type="presParOf" srcId="{12925C8E-E33E-4A19-B551-00BD66AB5EE6}" destId="{70BE11FB-2100-41DA-B1DD-E60F4F655CAE}" srcOrd="0" destOrd="0" presId="urn:microsoft.com/office/officeart/2016/7/layout/RepeatingBendingProcessNew"/>
    <dgm:cxn modelId="{3E86B7A4-4249-4E9E-9C0B-0BFBEFC6993C}" type="presParOf" srcId="{12925C8E-E33E-4A19-B551-00BD66AB5EE6}" destId="{1A331C02-C3C4-46FD-9295-084E6B8C6FF2}" srcOrd="1" destOrd="0" presId="urn:microsoft.com/office/officeart/2016/7/layout/RepeatingBendingProcessNew"/>
    <dgm:cxn modelId="{EE211C0F-7150-4472-9050-527AA66ACA42}" type="presParOf" srcId="{1A331C02-C3C4-46FD-9295-084E6B8C6FF2}" destId="{9C178AA7-2735-43D5-82E1-BBE3D4C3ED64}" srcOrd="0" destOrd="0" presId="urn:microsoft.com/office/officeart/2016/7/layout/RepeatingBendingProcessNew"/>
    <dgm:cxn modelId="{9DCB8A80-F162-4719-B0DD-E8644F968AD0}" type="presParOf" srcId="{12925C8E-E33E-4A19-B551-00BD66AB5EE6}" destId="{72D7FC5B-AB20-4622-B662-E5D0AF018891}" srcOrd="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870EBE-9626-4AD5-83A2-AFBF83AD55C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B6DFCEC-4004-4E7C-AFBA-FB1320BF84F9}">
      <dgm:prSet/>
      <dgm:spPr/>
      <dgm:t>
        <a:bodyPr/>
        <a:lstStyle/>
        <a:p>
          <a:pPr>
            <a:lnSpc>
              <a:spcPct val="100000"/>
            </a:lnSpc>
          </a:pPr>
          <a:r>
            <a:rPr lang="en-US" dirty="0"/>
            <a:t>IMPORTANCE</a:t>
          </a:r>
        </a:p>
        <a:p>
          <a:pPr>
            <a:lnSpc>
              <a:spcPct val="100000"/>
            </a:lnSpc>
          </a:pPr>
          <a:br>
            <a:rPr lang="en-US" dirty="0"/>
          </a:br>
          <a:br>
            <a:rPr lang="en-US" dirty="0"/>
          </a:br>
          <a:endParaRPr lang="en-US" dirty="0"/>
        </a:p>
      </dgm:t>
    </dgm:pt>
    <dgm:pt modelId="{2D610723-1392-4F6F-9681-D4D5A1AD048C}" type="parTrans" cxnId="{4CAC76FE-5D39-41E2-B264-0F3B84593686}">
      <dgm:prSet/>
      <dgm:spPr/>
      <dgm:t>
        <a:bodyPr/>
        <a:lstStyle/>
        <a:p>
          <a:endParaRPr lang="en-US"/>
        </a:p>
      </dgm:t>
    </dgm:pt>
    <dgm:pt modelId="{FE6C23DA-9E5C-445A-892F-FF6B970F31D3}" type="sibTrans" cxnId="{4CAC76FE-5D39-41E2-B264-0F3B84593686}">
      <dgm:prSet/>
      <dgm:spPr/>
      <dgm:t>
        <a:bodyPr/>
        <a:lstStyle/>
        <a:p>
          <a:endParaRPr lang="en-US"/>
        </a:p>
      </dgm:t>
    </dgm:pt>
    <dgm:pt modelId="{49B9BCF2-4D88-486B-BF9E-69E349356D21}">
      <dgm:prSet/>
      <dgm:spPr/>
      <dgm:t>
        <a:bodyPr/>
        <a:lstStyle/>
        <a:p>
          <a:pPr>
            <a:lnSpc>
              <a:spcPct val="100000"/>
            </a:lnSpc>
          </a:pPr>
          <a:r>
            <a:rPr lang="en-US" dirty="0"/>
            <a:t>BENEFIT </a:t>
          </a:r>
        </a:p>
        <a:p>
          <a:pPr>
            <a:lnSpc>
              <a:spcPct val="100000"/>
            </a:lnSpc>
          </a:pPr>
          <a:br>
            <a:rPr lang="en-US" dirty="0"/>
          </a:br>
          <a:endParaRPr lang="en-US" dirty="0"/>
        </a:p>
      </dgm:t>
    </dgm:pt>
    <dgm:pt modelId="{EF616EAC-8EF0-458B-9F93-C2ADE84A93B0}" type="parTrans" cxnId="{9FA81B97-3034-4922-B285-BEAD3E25E947}">
      <dgm:prSet/>
      <dgm:spPr/>
      <dgm:t>
        <a:bodyPr/>
        <a:lstStyle/>
        <a:p>
          <a:endParaRPr lang="en-US"/>
        </a:p>
      </dgm:t>
    </dgm:pt>
    <dgm:pt modelId="{711A5A4F-187B-47B8-ACE3-72D783CAA492}" type="sibTrans" cxnId="{9FA81B97-3034-4922-B285-BEAD3E25E947}">
      <dgm:prSet/>
      <dgm:spPr/>
      <dgm:t>
        <a:bodyPr/>
        <a:lstStyle/>
        <a:p>
          <a:endParaRPr lang="en-US"/>
        </a:p>
      </dgm:t>
    </dgm:pt>
    <dgm:pt modelId="{27891EAC-433D-4D1C-8167-F5A6F04991CF}" type="pres">
      <dgm:prSet presAssocID="{69870EBE-9626-4AD5-83A2-AFBF83AD55C4}" presName="root" presStyleCnt="0">
        <dgm:presLayoutVars>
          <dgm:dir/>
          <dgm:resizeHandles val="exact"/>
        </dgm:presLayoutVars>
      </dgm:prSet>
      <dgm:spPr/>
    </dgm:pt>
    <dgm:pt modelId="{59F1B079-6AD2-43E8-BDA3-76126CFBD1E8}" type="pres">
      <dgm:prSet presAssocID="{1B6DFCEC-4004-4E7C-AFBA-FB1320BF84F9}" presName="compNode" presStyleCnt="0"/>
      <dgm:spPr/>
    </dgm:pt>
    <dgm:pt modelId="{2C1E4C3E-42A5-4785-8003-BDF6553B5D8A}" type="pres">
      <dgm:prSet presAssocID="{1B6DFCEC-4004-4E7C-AFBA-FB1320BF84F9}" presName="bgRect" presStyleLbl="bgShp" presStyleIdx="0" presStyleCnt="2"/>
      <dgm:spPr/>
    </dgm:pt>
    <dgm:pt modelId="{368CF676-49A7-4E16-8FC1-2CEDA513F945}" type="pres">
      <dgm:prSet presAssocID="{1B6DFCEC-4004-4E7C-AFBA-FB1320BF84F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lth"/>
        </a:ext>
      </dgm:extLst>
    </dgm:pt>
    <dgm:pt modelId="{6ED9FE53-ECE7-41A4-A2FE-97DF81ADEFC9}" type="pres">
      <dgm:prSet presAssocID="{1B6DFCEC-4004-4E7C-AFBA-FB1320BF84F9}" presName="spaceRect" presStyleCnt="0"/>
      <dgm:spPr/>
    </dgm:pt>
    <dgm:pt modelId="{2D3C1CB0-BF80-4073-BA6D-AEFFC547BBA6}" type="pres">
      <dgm:prSet presAssocID="{1B6DFCEC-4004-4E7C-AFBA-FB1320BF84F9}" presName="parTx" presStyleLbl="revTx" presStyleIdx="0" presStyleCnt="2">
        <dgm:presLayoutVars>
          <dgm:chMax val="0"/>
          <dgm:chPref val="0"/>
        </dgm:presLayoutVars>
      </dgm:prSet>
      <dgm:spPr/>
    </dgm:pt>
    <dgm:pt modelId="{203042F7-F259-40CD-9764-257C0D5CC32E}" type="pres">
      <dgm:prSet presAssocID="{FE6C23DA-9E5C-445A-892F-FF6B970F31D3}" presName="sibTrans" presStyleCnt="0"/>
      <dgm:spPr/>
    </dgm:pt>
    <dgm:pt modelId="{C0176CB5-A994-4666-ACD2-DE44B395AFA0}" type="pres">
      <dgm:prSet presAssocID="{49B9BCF2-4D88-486B-BF9E-69E349356D21}" presName="compNode" presStyleCnt="0"/>
      <dgm:spPr/>
    </dgm:pt>
    <dgm:pt modelId="{5C374DEA-900F-44EA-95F1-EA76E43DA453}" type="pres">
      <dgm:prSet presAssocID="{49B9BCF2-4D88-486B-BF9E-69E349356D21}" presName="bgRect" presStyleLbl="bgShp" presStyleIdx="1" presStyleCnt="2"/>
      <dgm:spPr/>
    </dgm:pt>
    <dgm:pt modelId="{AC00001F-9090-47AA-BC6A-681A3DEBB96E}" type="pres">
      <dgm:prSet presAssocID="{49B9BCF2-4D88-486B-BF9E-69E349356D2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lationship"/>
        </a:ext>
      </dgm:extLst>
    </dgm:pt>
    <dgm:pt modelId="{D24073EB-7595-4D14-80C0-351FB29E6F9A}" type="pres">
      <dgm:prSet presAssocID="{49B9BCF2-4D88-486B-BF9E-69E349356D21}" presName="spaceRect" presStyleCnt="0"/>
      <dgm:spPr/>
    </dgm:pt>
    <dgm:pt modelId="{07811232-7DFD-4C3B-A3DB-AF8FAD530A59}" type="pres">
      <dgm:prSet presAssocID="{49B9BCF2-4D88-486B-BF9E-69E349356D21}" presName="parTx" presStyleLbl="revTx" presStyleIdx="1" presStyleCnt="2">
        <dgm:presLayoutVars>
          <dgm:chMax val="0"/>
          <dgm:chPref val="0"/>
        </dgm:presLayoutVars>
      </dgm:prSet>
      <dgm:spPr/>
    </dgm:pt>
  </dgm:ptLst>
  <dgm:cxnLst>
    <dgm:cxn modelId="{43929006-136F-4536-9F43-E6F9E70863FD}" type="presOf" srcId="{69870EBE-9626-4AD5-83A2-AFBF83AD55C4}" destId="{27891EAC-433D-4D1C-8167-F5A6F04991CF}" srcOrd="0" destOrd="0" presId="urn:microsoft.com/office/officeart/2018/2/layout/IconVerticalSolidList"/>
    <dgm:cxn modelId="{9FA81B97-3034-4922-B285-BEAD3E25E947}" srcId="{69870EBE-9626-4AD5-83A2-AFBF83AD55C4}" destId="{49B9BCF2-4D88-486B-BF9E-69E349356D21}" srcOrd="1" destOrd="0" parTransId="{EF616EAC-8EF0-458B-9F93-C2ADE84A93B0}" sibTransId="{711A5A4F-187B-47B8-ACE3-72D783CAA492}"/>
    <dgm:cxn modelId="{E6C6DB97-074B-4177-97B4-86BCC78AE9BC}" type="presOf" srcId="{49B9BCF2-4D88-486B-BF9E-69E349356D21}" destId="{07811232-7DFD-4C3B-A3DB-AF8FAD530A59}" srcOrd="0" destOrd="0" presId="urn:microsoft.com/office/officeart/2018/2/layout/IconVerticalSolidList"/>
    <dgm:cxn modelId="{3C811EA9-A056-4DDA-B2DB-F3A238D04590}" type="presOf" srcId="{1B6DFCEC-4004-4E7C-AFBA-FB1320BF84F9}" destId="{2D3C1CB0-BF80-4073-BA6D-AEFFC547BBA6}" srcOrd="0" destOrd="0" presId="urn:microsoft.com/office/officeart/2018/2/layout/IconVerticalSolidList"/>
    <dgm:cxn modelId="{4CAC76FE-5D39-41E2-B264-0F3B84593686}" srcId="{69870EBE-9626-4AD5-83A2-AFBF83AD55C4}" destId="{1B6DFCEC-4004-4E7C-AFBA-FB1320BF84F9}" srcOrd="0" destOrd="0" parTransId="{2D610723-1392-4F6F-9681-D4D5A1AD048C}" sibTransId="{FE6C23DA-9E5C-445A-892F-FF6B970F31D3}"/>
    <dgm:cxn modelId="{A376C05F-B0B4-40A8-A803-E1FA1ACC1DD9}" type="presParOf" srcId="{27891EAC-433D-4D1C-8167-F5A6F04991CF}" destId="{59F1B079-6AD2-43E8-BDA3-76126CFBD1E8}" srcOrd="0" destOrd="0" presId="urn:microsoft.com/office/officeart/2018/2/layout/IconVerticalSolidList"/>
    <dgm:cxn modelId="{B5BE5D21-AE50-4D21-86D0-2124C18ED078}" type="presParOf" srcId="{59F1B079-6AD2-43E8-BDA3-76126CFBD1E8}" destId="{2C1E4C3E-42A5-4785-8003-BDF6553B5D8A}" srcOrd="0" destOrd="0" presId="urn:microsoft.com/office/officeart/2018/2/layout/IconVerticalSolidList"/>
    <dgm:cxn modelId="{225F50CB-8F0C-44BA-90C6-670FDC6E7AAD}" type="presParOf" srcId="{59F1B079-6AD2-43E8-BDA3-76126CFBD1E8}" destId="{368CF676-49A7-4E16-8FC1-2CEDA513F945}" srcOrd="1" destOrd="0" presId="urn:microsoft.com/office/officeart/2018/2/layout/IconVerticalSolidList"/>
    <dgm:cxn modelId="{23C72D96-181C-4D86-9219-10B10E0F534A}" type="presParOf" srcId="{59F1B079-6AD2-43E8-BDA3-76126CFBD1E8}" destId="{6ED9FE53-ECE7-41A4-A2FE-97DF81ADEFC9}" srcOrd="2" destOrd="0" presId="urn:microsoft.com/office/officeart/2018/2/layout/IconVerticalSolidList"/>
    <dgm:cxn modelId="{33CE201A-5191-4237-A618-8EA63F9B211D}" type="presParOf" srcId="{59F1B079-6AD2-43E8-BDA3-76126CFBD1E8}" destId="{2D3C1CB0-BF80-4073-BA6D-AEFFC547BBA6}" srcOrd="3" destOrd="0" presId="urn:microsoft.com/office/officeart/2018/2/layout/IconVerticalSolidList"/>
    <dgm:cxn modelId="{B67538E0-DD8D-4E09-A28B-46F914623A9B}" type="presParOf" srcId="{27891EAC-433D-4D1C-8167-F5A6F04991CF}" destId="{203042F7-F259-40CD-9764-257C0D5CC32E}" srcOrd="1" destOrd="0" presId="urn:microsoft.com/office/officeart/2018/2/layout/IconVerticalSolidList"/>
    <dgm:cxn modelId="{A0A950EA-84FB-4887-B956-555DC5C2E2BE}" type="presParOf" srcId="{27891EAC-433D-4D1C-8167-F5A6F04991CF}" destId="{C0176CB5-A994-4666-ACD2-DE44B395AFA0}" srcOrd="2" destOrd="0" presId="urn:microsoft.com/office/officeart/2018/2/layout/IconVerticalSolidList"/>
    <dgm:cxn modelId="{2BA401ED-9B39-467E-9ECA-6B69A3C49A46}" type="presParOf" srcId="{C0176CB5-A994-4666-ACD2-DE44B395AFA0}" destId="{5C374DEA-900F-44EA-95F1-EA76E43DA453}" srcOrd="0" destOrd="0" presId="urn:microsoft.com/office/officeart/2018/2/layout/IconVerticalSolidList"/>
    <dgm:cxn modelId="{2E9651D6-FA5A-469E-9BFC-92DE24F67C06}" type="presParOf" srcId="{C0176CB5-A994-4666-ACD2-DE44B395AFA0}" destId="{AC00001F-9090-47AA-BC6A-681A3DEBB96E}" srcOrd="1" destOrd="0" presId="urn:microsoft.com/office/officeart/2018/2/layout/IconVerticalSolidList"/>
    <dgm:cxn modelId="{E1C4EBA6-5930-43DB-82CF-4F605FC0953E}" type="presParOf" srcId="{C0176CB5-A994-4666-ACD2-DE44B395AFA0}" destId="{D24073EB-7595-4D14-80C0-351FB29E6F9A}" srcOrd="2" destOrd="0" presId="urn:microsoft.com/office/officeart/2018/2/layout/IconVerticalSolidList"/>
    <dgm:cxn modelId="{6EE48CF5-68C7-4E32-94C5-B5F633605BAA}" type="presParOf" srcId="{C0176CB5-A994-4666-ACD2-DE44B395AFA0}" destId="{07811232-7DFD-4C3B-A3DB-AF8FAD530A5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870EBE-9626-4AD5-83A2-AFBF83AD55C4}"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en-US"/>
        </a:p>
      </dgm:t>
    </dgm:pt>
    <dgm:pt modelId="{1B6DFCEC-4004-4E7C-AFBA-FB1320BF84F9}">
      <dgm:prSet/>
      <dgm:spPr/>
      <dgm:t>
        <a:bodyPr/>
        <a:lstStyle/>
        <a:p>
          <a:r>
            <a:rPr lang="en-US" dirty="0"/>
            <a:t>IMPORTANCE </a:t>
          </a:r>
        </a:p>
      </dgm:t>
    </dgm:pt>
    <dgm:pt modelId="{2D610723-1392-4F6F-9681-D4D5A1AD048C}" type="parTrans" cxnId="{4CAC76FE-5D39-41E2-B264-0F3B84593686}">
      <dgm:prSet/>
      <dgm:spPr/>
      <dgm:t>
        <a:bodyPr/>
        <a:lstStyle/>
        <a:p>
          <a:endParaRPr lang="en-US"/>
        </a:p>
      </dgm:t>
    </dgm:pt>
    <dgm:pt modelId="{FE6C23DA-9E5C-445A-892F-FF6B970F31D3}" type="sibTrans" cxnId="{4CAC76FE-5D39-41E2-B264-0F3B84593686}">
      <dgm:prSet/>
      <dgm:spPr/>
      <dgm:t>
        <a:bodyPr/>
        <a:lstStyle/>
        <a:p>
          <a:endParaRPr lang="en-US"/>
        </a:p>
      </dgm:t>
    </dgm:pt>
    <dgm:pt modelId="{49B9BCF2-4D88-486B-BF9E-69E349356D21}">
      <dgm:prSet/>
      <dgm:spPr/>
      <dgm:t>
        <a:bodyPr/>
        <a:lstStyle/>
        <a:p>
          <a:endParaRPr lang="en-US" dirty="0"/>
        </a:p>
        <a:p>
          <a:r>
            <a:rPr lang="en-US" dirty="0"/>
            <a:t>             BENEFIT</a:t>
          </a:r>
          <a:br>
            <a:rPr lang="en-US" dirty="0"/>
          </a:br>
          <a:endParaRPr lang="en-US" dirty="0"/>
        </a:p>
      </dgm:t>
    </dgm:pt>
    <dgm:pt modelId="{EF616EAC-8EF0-458B-9F93-C2ADE84A93B0}" type="parTrans" cxnId="{9FA81B97-3034-4922-B285-BEAD3E25E947}">
      <dgm:prSet/>
      <dgm:spPr/>
      <dgm:t>
        <a:bodyPr/>
        <a:lstStyle/>
        <a:p>
          <a:endParaRPr lang="en-US"/>
        </a:p>
      </dgm:t>
    </dgm:pt>
    <dgm:pt modelId="{711A5A4F-187B-47B8-ACE3-72D783CAA492}" type="sibTrans" cxnId="{9FA81B97-3034-4922-B285-BEAD3E25E947}">
      <dgm:prSet/>
      <dgm:spPr/>
      <dgm:t>
        <a:bodyPr/>
        <a:lstStyle/>
        <a:p>
          <a:endParaRPr lang="en-US"/>
        </a:p>
      </dgm:t>
    </dgm:pt>
    <dgm:pt modelId="{D066222B-81D8-4445-B715-EBF47F1AF5B1}" type="pres">
      <dgm:prSet presAssocID="{69870EBE-9626-4AD5-83A2-AFBF83AD55C4}" presName="outerComposite" presStyleCnt="0">
        <dgm:presLayoutVars>
          <dgm:chMax val="5"/>
          <dgm:dir/>
          <dgm:resizeHandles val="exact"/>
        </dgm:presLayoutVars>
      </dgm:prSet>
      <dgm:spPr/>
    </dgm:pt>
    <dgm:pt modelId="{EE16FF92-1D37-4FF8-AF06-6CB10AEBF863}" type="pres">
      <dgm:prSet presAssocID="{69870EBE-9626-4AD5-83A2-AFBF83AD55C4}" presName="dummyMaxCanvas" presStyleCnt="0">
        <dgm:presLayoutVars/>
      </dgm:prSet>
      <dgm:spPr/>
    </dgm:pt>
    <dgm:pt modelId="{51FDD8A3-2D19-4784-87B5-537AA1C8D70F}" type="pres">
      <dgm:prSet presAssocID="{69870EBE-9626-4AD5-83A2-AFBF83AD55C4}" presName="TwoNodes_1" presStyleLbl="node1" presStyleIdx="0" presStyleCnt="2" custScaleX="110280" custScaleY="123482" custLinFactNeighborX="465" custLinFactNeighborY="781">
        <dgm:presLayoutVars>
          <dgm:bulletEnabled val="1"/>
        </dgm:presLayoutVars>
      </dgm:prSet>
      <dgm:spPr/>
    </dgm:pt>
    <dgm:pt modelId="{A72B1F86-74A6-4688-B7A8-A5C91EF3930D}" type="pres">
      <dgm:prSet presAssocID="{69870EBE-9626-4AD5-83A2-AFBF83AD55C4}" presName="TwoNodes_2" presStyleLbl="node1" presStyleIdx="1" presStyleCnt="2" custScaleX="106408" custScaleY="113642">
        <dgm:presLayoutVars>
          <dgm:bulletEnabled val="1"/>
        </dgm:presLayoutVars>
      </dgm:prSet>
      <dgm:spPr/>
    </dgm:pt>
    <dgm:pt modelId="{83EF444C-BCB9-46C8-9426-B60FFCF4B218}" type="pres">
      <dgm:prSet presAssocID="{69870EBE-9626-4AD5-83A2-AFBF83AD55C4}" presName="TwoConn_1-2" presStyleLbl="fgAccFollowNode1" presStyleIdx="0" presStyleCnt="1">
        <dgm:presLayoutVars>
          <dgm:bulletEnabled val="1"/>
        </dgm:presLayoutVars>
      </dgm:prSet>
      <dgm:spPr/>
    </dgm:pt>
    <dgm:pt modelId="{E0D29ECA-1851-4589-ADF4-561736D6FC19}" type="pres">
      <dgm:prSet presAssocID="{69870EBE-9626-4AD5-83A2-AFBF83AD55C4}" presName="TwoNodes_1_text" presStyleLbl="node1" presStyleIdx="1" presStyleCnt="2">
        <dgm:presLayoutVars>
          <dgm:bulletEnabled val="1"/>
        </dgm:presLayoutVars>
      </dgm:prSet>
      <dgm:spPr/>
    </dgm:pt>
    <dgm:pt modelId="{3DC451CB-9A47-41CD-9029-5E97FC4C5957}" type="pres">
      <dgm:prSet presAssocID="{69870EBE-9626-4AD5-83A2-AFBF83AD55C4}" presName="TwoNodes_2_text" presStyleLbl="node1" presStyleIdx="1" presStyleCnt="2">
        <dgm:presLayoutVars>
          <dgm:bulletEnabled val="1"/>
        </dgm:presLayoutVars>
      </dgm:prSet>
      <dgm:spPr/>
    </dgm:pt>
  </dgm:ptLst>
  <dgm:cxnLst>
    <dgm:cxn modelId="{C020DB0D-17E7-4FBE-839A-12BBADD4AFFF}" type="presOf" srcId="{49B9BCF2-4D88-486B-BF9E-69E349356D21}" destId="{3DC451CB-9A47-41CD-9029-5E97FC4C5957}" srcOrd="1" destOrd="0" presId="urn:microsoft.com/office/officeart/2005/8/layout/vProcess5"/>
    <dgm:cxn modelId="{7980A116-F88D-4E6E-83CC-D8EDB3D6EF33}" type="presOf" srcId="{1B6DFCEC-4004-4E7C-AFBA-FB1320BF84F9}" destId="{51FDD8A3-2D19-4784-87B5-537AA1C8D70F}" srcOrd="0" destOrd="0" presId="urn:microsoft.com/office/officeart/2005/8/layout/vProcess5"/>
    <dgm:cxn modelId="{71A4341F-1DAA-43A6-8A7D-F0BB7CDB51E3}" type="presOf" srcId="{FE6C23DA-9E5C-445A-892F-FF6B970F31D3}" destId="{83EF444C-BCB9-46C8-9426-B60FFCF4B218}" srcOrd="0" destOrd="0" presId="urn:microsoft.com/office/officeart/2005/8/layout/vProcess5"/>
    <dgm:cxn modelId="{6CE28833-A870-4320-BF61-527CC42C23AB}" type="presOf" srcId="{69870EBE-9626-4AD5-83A2-AFBF83AD55C4}" destId="{D066222B-81D8-4445-B715-EBF47F1AF5B1}" srcOrd="0" destOrd="0" presId="urn:microsoft.com/office/officeart/2005/8/layout/vProcess5"/>
    <dgm:cxn modelId="{9FA81B97-3034-4922-B285-BEAD3E25E947}" srcId="{69870EBE-9626-4AD5-83A2-AFBF83AD55C4}" destId="{49B9BCF2-4D88-486B-BF9E-69E349356D21}" srcOrd="1" destOrd="0" parTransId="{EF616EAC-8EF0-458B-9F93-C2ADE84A93B0}" sibTransId="{711A5A4F-187B-47B8-ACE3-72D783CAA492}"/>
    <dgm:cxn modelId="{3E07729F-284C-4C11-880A-AE1870686AFE}" type="presOf" srcId="{1B6DFCEC-4004-4E7C-AFBA-FB1320BF84F9}" destId="{E0D29ECA-1851-4589-ADF4-561736D6FC19}" srcOrd="1" destOrd="0" presId="urn:microsoft.com/office/officeart/2005/8/layout/vProcess5"/>
    <dgm:cxn modelId="{AAF105B1-F500-4621-BA4B-179A0D311728}" type="presOf" srcId="{49B9BCF2-4D88-486B-BF9E-69E349356D21}" destId="{A72B1F86-74A6-4688-B7A8-A5C91EF3930D}" srcOrd="0" destOrd="0" presId="urn:microsoft.com/office/officeart/2005/8/layout/vProcess5"/>
    <dgm:cxn modelId="{4CAC76FE-5D39-41E2-B264-0F3B84593686}" srcId="{69870EBE-9626-4AD5-83A2-AFBF83AD55C4}" destId="{1B6DFCEC-4004-4E7C-AFBA-FB1320BF84F9}" srcOrd="0" destOrd="0" parTransId="{2D610723-1392-4F6F-9681-D4D5A1AD048C}" sibTransId="{FE6C23DA-9E5C-445A-892F-FF6B970F31D3}"/>
    <dgm:cxn modelId="{CFE502E0-FBF9-45D6-8E74-0B6DF74F294E}" type="presParOf" srcId="{D066222B-81D8-4445-B715-EBF47F1AF5B1}" destId="{EE16FF92-1D37-4FF8-AF06-6CB10AEBF863}" srcOrd="0" destOrd="0" presId="urn:microsoft.com/office/officeart/2005/8/layout/vProcess5"/>
    <dgm:cxn modelId="{03706DAE-E3B3-428B-B7A6-472929929C4B}" type="presParOf" srcId="{D066222B-81D8-4445-B715-EBF47F1AF5B1}" destId="{51FDD8A3-2D19-4784-87B5-537AA1C8D70F}" srcOrd="1" destOrd="0" presId="urn:microsoft.com/office/officeart/2005/8/layout/vProcess5"/>
    <dgm:cxn modelId="{7E3A1727-0581-43DE-A5F6-34F655F96F4A}" type="presParOf" srcId="{D066222B-81D8-4445-B715-EBF47F1AF5B1}" destId="{A72B1F86-74A6-4688-B7A8-A5C91EF3930D}" srcOrd="2" destOrd="0" presId="urn:microsoft.com/office/officeart/2005/8/layout/vProcess5"/>
    <dgm:cxn modelId="{1A3370B5-E820-4187-88A8-E22F9852185D}" type="presParOf" srcId="{D066222B-81D8-4445-B715-EBF47F1AF5B1}" destId="{83EF444C-BCB9-46C8-9426-B60FFCF4B218}" srcOrd="3" destOrd="0" presId="urn:microsoft.com/office/officeart/2005/8/layout/vProcess5"/>
    <dgm:cxn modelId="{E00A6C7A-A32B-49EB-855E-CB650C72C6D7}" type="presParOf" srcId="{D066222B-81D8-4445-B715-EBF47F1AF5B1}" destId="{E0D29ECA-1851-4589-ADF4-561736D6FC19}" srcOrd="4" destOrd="0" presId="urn:microsoft.com/office/officeart/2005/8/layout/vProcess5"/>
    <dgm:cxn modelId="{5AC6FB5D-076E-4CB4-90DD-7232EFEE72D9}" type="presParOf" srcId="{D066222B-81D8-4445-B715-EBF47F1AF5B1}" destId="{3DC451CB-9A47-41CD-9029-5E97FC4C5957}"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4C1B14-CAA3-4DD4-A240-AB82A61A393F}"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F99E4882-2F67-4A64-B1F3-B17BA854E914}">
      <dgm:prSet/>
      <dgm:spPr/>
      <dgm:t>
        <a:bodyPr/>
        <a:lstStyle/>
        <a:p>
          <a:pPr>
            <a:defRPr cap="all"/>
          </a:pPr>
          <a:r>
            <a:rPr lang="en-US" dirty="0"/>
            <a:t>Questions </a:t>
          </a:r>
        </a:p>
      </dgm:t>
    </dgm:pt>
    <dgm:pt modelId="{99DCC1D3-A3CD-4E6D-870D-B54E7E70DB73}" type="parTrans" cxnId="{775E93B2-840B-4775-8C9D-847AB4E9E817}">
      <dgm:prSet/>
      <dgm:spPr/>
      <dgm:t>
        <a:bodyPr/>
        <a:lstStyle/>
        <a:p>
          <a:endParaRPr lang="en-US"/>
        </a:p>
      </dgm:t>
    </dgm:pt>
    <dgm:pt modelId="{CB2987A3-FBAE-4E5C-9628-69E9FE556D0C}" type="sibTrans" cxnId="{775E93B2-840B-4775-8C9D-847AB4E9E817}">
      <dgm:prSet/>
      <dgm:spPr/>
      <dgm:t>
        <a:bodyPr/>
        <a:lstStyle/>
        <a:p>
          <a:endParaRPr lang="en-US"/>
        </a:p>
      </dgm:t>
    </dgm:pt>
    <dgm:pt modelId="{7F25C5DF-DA5A-4617-8E9C-8EA932D92E5D}">
      <dgm:prSet/>
      <dgm:spPr/>
      <dgm:t>
        <a:bodyPr/>
        <a:lstStyle/>
        <a:p>
          <a:pPr>
            <a:defRPr cap="all"/>
          </a:pPr>
          <a:r>
            <a:rPr lang="en-US" dirty="0"/>
            <a:t>Comments</a:t>
          </a:r>
        </a:p>
      </dgm:t>
    </dgm:pt>
    <dgm:pt modelId="{268A6A65-6C6B-43DC-BB90-E0E06C1C217C}" type="parTrans" cxnId="{99B726E4-CCD6-4ACE-B36A-CD41C1F7077E}">
      <dgm:prSet/>
      <dgm:spPr/>
      <dgm:t>
        <a:bodyPr/>
        <a:lstStyle/>
        <a:p>
          <a:endParaRPr lang="en-US"/>
        </a:p>
      </dgm:t>
    </dgm:pt>
    <dgm:pt modelId="{1EBB64BD-4719-4C5E-8A1F-EC1D508871AA}" type="sibTrans" cxnId="{99B726E4-CCD6-4ACE-B36A-CD41C1F7077E}">
      <dgm:prSet/>
      <dgm:spPr/>
      <dgm:t>
        <a:bodyPr/>
        <a:lstStyle/>
        <a:p>
          <a:endParaRPr lang="en-US"/>
        </a:p>
      </dgm:t>
    </dgm:pt>
    <dgm:pt modelId="{B9770DC0-17F5-4BB3-9395-FE9F15AF2977}" type="pres">
      <dgm:prSet presAssocID="{7E4C1B14-CAA3-4DD4-A240-AB82A61A393F}" presName="root" presStyleCnt="0">
        <dgm:presLayoutVars>
          <dgm:dir/>
          <dgm:resizeHandles val="exact"/>
        </dgm:presLayoutVars>
      </dgm:prSet>
      <dgm:spPr/>
    </dgm:pt>
    <dgm:pt modelId="{2C38316E-B61B-4309-99A7-87BF15E713EE}" type="pres">
      <dgm:prSet presAssocID="{F99E4882-2F67-4A64-B1F3-B17BA854E914}" presName="compNode" presStyleCnt="0"/>
      <dgm:spPr/>
    </dgm:pt>
    <dgm:pt modelId="{D99DE850-E637-4E96-ADBF-8173B35C352F}" type="pres">
      <dgm:prSet presAssocID="{F99E4882-2F67-4A64-B1F3-B17BA854E914}" presName="iconBgRect" presStyleLbl="bgShp" presStyleIdx="0" presStyleCnt="2"/>
      <dgm:spPr/>
    </dgm:pt>
    <dgm:pt modelId="{256E4912-725F-4112-97D2-E24BD4B172A7}" type="pres">
      <dgm:prSet presAssocID="{F99E4882-2F67-4A64-B1F3-B17BA854E91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BA7129A7-6423-441F-98DB-9173C898AF42}" type="pres">
      <dgm:prSet presAssocID="{F99E4882-2F67-4A64-B1F3-B17BA854E914}" presName="spaceRect" presStyleCnt="0"/>
      <dgm:spPr/>
    </dgm:pt>
    <dgm:pt modelId="{DF27200B-266F-4834-83AC-52F714C674E5}" type="pres">
      <dgm:prSet presAssocID="{F99E4882-2F67-4A64-B1F3-B17BA854E914}" presName="textRect" presStyleLbl="revTx" presStyleIdx="0" presStyleCnt="2">
        <dgm:presLayoutVars>
          <dgm:chMax val="1"/>
          <dgm:chPref val="1"/>
        </dgm:presLayoutVars>
      </dgm:prSet>
      <dgm:spPr/>
    </dgm:pt>
    <dgm:pt modelId="{7DECCBAD-AE5F-4B4B-A3D2-DDC0817A69BA}" type="pres">
      <dgm:prSet presAssocID="{CB2987A3-FBAE-4E5C-9628-69E9FE556D0C}" presName="sibTrans" presStyleCnt="0"/>
      <dgm:spPr/>
    </dgm:pt>
    <dgm:pt modelId="{25340357-9FE5-4899-B0BF-E154EF948E49}" type="pres">
      <dgm:prSet presAssocID="{7F25C5DF-DA5A-4617-8E9C-8EA932D92E5D}" presName="compNode" presStyleCnt="0"/>
      <dgm:spPr/>
    </dgm:pt>
    <dgm:pt modelId="{A7B22D2B-2F14-43F7-A140-DDE543FF875D}" type="pres">
      <dgm:prSet presAssocID="{7F25C5DF-DA5A-4617-8E9C-8EA932D92E5D}" presName="iconBgRect" presStyleLbl="bgShp" presStyleIdx="1" presStyleCnt="2"/>
      <dgm:spPr/>
    </dgm:pt>
    <dgm:pt modelId="{DC95B55B-0A5D-4B6D-8F14-032600C822D7}" type="pres">
      <dgm:prSet presAssocID="{7F25C5DF-DA5A-4617-8E9C-8EA932D92E5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8CC69F31-793A-4191-A118-09052E8CFBC5}" type="pres">
      <dgm:prSet presAssocID="{7F25C5DF-DA5A-4617-8E9C-8EA932D92E5D}" presName="spaceRect" presStyleCnt="0"/>
      <dgm:spPr/>
    </dgm:pt>
    <dgm:pt modelId="{4C4DF578-80A8-43F8-9D63-9CDB42B3A6C6}" type="pres">
      <dgm:prSet presAssocID="{7F25C5DF-DA5A-4617-8E9C-8EA932D92E5D}" presName="textRect" presStyleLbl="revTx" presStyleIdx="1" presStyleCnt="2">
        <dgm:presLayoutVars>
          <dgm:chMax val="1"/>
          <dgm:chPref val="1"/>
        </dgm:presLayoutVars>
      </dgm:prSet>
      <dgm:spPr/>
    </dgm:pt>
  </dgm:ptLst>
  <dgm:cxnLst>
    <dgm:cxn modelId="{4FFABD38-4722-4A24-B5FF-D2805D6E10C3}" type="presOf" srcId="{7F25C5DF-DA5A-4617-8E9C-8EA932D92E5D}" destId="{4C4DF578-80A8-43F8-9D63-9CDB42B3A6C6}" srcOrd="0" destOrd="0" presId="urn:microsoft.com/office/officeart/2018/5/layout/IconCircleLabelList"/>
    <dgm:cxn modelId="{2557A73F-FBF5-4856-A840-59C1A959BFDD}" type="presOf" srcId="{7E4C1B14-CAA3-4DD4-A240-AB82A61A393F}" destId="{B9770DC0-17F5-4BB3-9395-FE9F15AF2977}" srcOrd="0" destOrd="0" presId="urn:microsoft.com/office/officeart/2018/5/layout/IconCircleLabelList"/>
    <dgm:cxn modelId="{775E93B2-840B-4775-8C9D-847AB4E9E817}" srcId="{7E4C1B14-CAA3-4DD4-A240-AB82A61A393F}" destId="{F99E4882-2F67-4A64-B1F3-B17BA854E914}" srcOrd="0" destOrd="0" parTransId="{99DCC1D3-A3CD-4E6D-870D-B54E7E70DB73}" sibTransId="{CB2987A3-FBAE-4E5C-9628-69E9FE556D0C}"/>
    <dgm:cxn modelId="{99B726E4-CCD6-4ACE-B36A-CD41C1F7077E}" srcId="{7E4C1B14-CAA3-4DD4-A240-AB82A61A393F}" destId="{7F25C5DF-DA5A-4617-8E9C-8EA932D92E5D}" srcOrd="1" destOrd="0" parTransId="{268A6A65-6C6B-43DC-BB90-E0E06C1C217C}" sibTransId="{1EBB64BD-4719-4C5E-8A1F-EC1D508871AA}"/>
    <dgm:cxn modelId="{3198D5FB-6B11-48E0-A36A-2A695933B282}" type="presOf" srcId="{F99E4882-2F67-4A64-B1F3-B17BA854E914}" destId="{DF27200B-266F-4834-83AC-52F714C674E5}" srcOrd="0" destOrd="0" presId="urn:microsoft.com/office/officeart/2018/5/layout/IconCircleLabelList"/>
    <dgm:cxn modelId="{6C1D8401-7D65-4824-84F1-3EAFB0A2042C}" type="presParOf" srcId="{B9770DC0-17F5-4BB3-9395-FE9F15AF2977}" destId="{2C38316E-B61B-4309-99A7-87BF15E713EE}" srcOrd="0" destOrd="0" presId="urn:microsoft.com/office/officeart/2018/5/layout/IconCircleLabelList"/>
    <dgm:cxn modelId="{619A47E3-0417-4D6B-91DA-497A4C7D95E6}" type="presParOf" srcId="{2C38316E-B61B-4309-99A7-87BF15E713EE}" destId="{D99DE850-E637-4E96-ADBF-8173B35C352F}" srcOrd="0" destOrd="0" presId="urn:microsoft.com/office/officeart/2018/5/layout/IconCircleLabelList"/>
    <dgm:cxn modelId="{2E9F7F0F-CC58-4423-AA2C-B82326E9D183}" type="presParOf" srcId="{2C38316E-B61B-4309-99A7-87BF15E713EE}" destId="{256E4912-725F-4112-97D2-E24BD4B172A7}" srcOrd="1" destOrd="0" presId="urn:microsoft.com/office/officeart/2018/5/layout/IconCircleLabelList"/>
    <dgm:cxn modelId="{7C1764FD-A8A2-4862-866F-DAC591F5EC5D}" type="presParOf" srcId="{2C38316E-B61B-4309-99A7-87BF15E713EE}" destId="{BA7129A7-6423-441F-98DB-9173C898AF42}" srcOrd="2" destOrd="0" presId="urn:microsoft.com/office/officeart/2018/5/layout/IconCircleLabelList"/>
    <dgm:cxn modelId="{BB7477E4-4BC8-49B7-B1F1-7616AAFC9B21}" type="presParOf" srcId="{2C38316E-B61B-4309-99A7-87BF15E713EE}" destId="{DF27200B-266F-4834-83AC-52F714C674E5}" srcOrd="3" destOrd="0" presId="urn:microsoft.com/office/officeart/2018/5/layout/IconCircleLabelList"/>
    <dgm:cxn modelId="{6C9CA1B5-3D65-41F5-9B95-D83CD6F25261}" type="presParOf" srcId="{B9770DC0-17F5-4BB3-9395-FE9F15AF2977}" destId="{7DECCBAD-AE5F-4B4B-A3D2-DDC0817A69BA}" srcOrd="1" destOrd="0" presId="urn:microsoft.com/office/officeart/2018/5/layout/IconCircleLabelList"/>
    <dgm:cxn modelId="{23696632-9857-4E5B-A8C2-B0FE4BCBEFF9}" type="presParOf" srcId="{B9770DC0-17F5-4BB3-9395-FE9F15AF2977}" destId="{25340357-9FE5-4899-B0BF-E154EF948E49}" srcOrd="2" destOrd="0" presId="urn:microsoft.com/office/officeart/2018/5/layout/IconCircleLabelList"/>
    <dgm:cxn modelId="{187AD9CF-4CC4-4147-B992-4FFD7479DE19}" type="presParOf" srcId="{25340357-9FE5-4899-B0BF-E154EF948E49}" destId="{A7B22D2B-2F14-43F7-A140-DDE543FF875D}" srcOrd="0" destOrd="0" presId="urn:microsoft.com/office/officeart/2018/5/layout/IconCircleLabelList"/>
    <dgm:cxn modelId="{38A0B522-E5BC-427A-B0A1-42A972F3A308}" type="presParOf" srcId="{25340357-9FE5-4899-B0BF-E154EF948E49}" destId="{DC95B55B-0A5D-4B6D-8F14-032600C822D7}" srcOrd="1" destOrd="0" presId="urn:microsoft.com/office/officeart/2018/5/layout/IconCircleLabelList"/>
    <dgm:cxn modelId="{4CB5F2CC-1225-4D0B-B1BC-89A9AAEF7EBB}" type="presParOf" srcId="{25340357-9FE5-4899-B0BF-E154EF948E49}" destId="{8CC69F31-793A-4191-A118-09052E8CFBC5}" srcOrd="2" destOrd="0" presId="urn:microsoft.com/office/officeart/2018/5/layout/IconCircleLabelList"/>
    <dgm:cxn modelId="{CD4A48C4-B4D5-497D-9EAD-934D2E149079}" type="presParOf" srcId="{25340357-9FE5-4899-B0BF-E154EF948E49}" destId="{4C4DF578-80A8-43F8-9D63-9CDB42B3A6C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CD3AC-BBBD-4D35-8D86-A692E77A0737}">
      <dsp:nvSpPr>
        <dsp:cNvPr id="0" name=""/>
        <dsp:cNvSpPr/>
      </dsp:nvSpPr>
      <dsp:spPr>
        <a:xfrm>
          <a:off x="916418" y="310"/>
          <a:ext cx="3308298" cy="209714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IMPORTANCE:</a:t>
          </a:r>
        </a:p>
        <a:p>
          <a:pPr marL="0" lvl="0" indent="0" algn="ctr" defTabSz="1244600">
            <a:lnSpc>
              <a:spcPct val="90000"/>
            </a:lnSpc>
            <a:spcBef>
              <a:spcPct val="0"/>
            </a:spcBef>
            <a:spcAft>
              <a:spcPct val="35000"/>
            </a:spcAft>
            <a:buNone/>
          </a:pPr>
          <a:r>
            <a:rPr lang="en-US" sz="1500" kern="1200" dirty="0"/>
            <a:t>Acknowledge Tribal Sovereignty and Self-Governance</a:t>
          </a:r>
        </a:p>
        <a:p>
          <a:pPr marL="0" lvl="0" indent="0" algn="ctr" defTabSz="1244600">
            <a:lnSpc>
              <a:spcPct val="90000"/>
            </a:lnSpc>
            <a:spcBef>
              <a:spcPct val="0"/>
            </a:spcBef>
            <a:spcAft>
              <a:spcPct val="35000"/>
            </a:spcAft>
            <a:buNone/>
          </a:pPr>
          <a:r>
            <a:rPr lang="en-US" sz="1500" kern="1200" dirty="0"/>
            <a:t>Empower Tribal entities to maintain control over their financial planning and decision making</a:t>
          </a:r>
          <a:br>
            <a:rPr lang="en-US" sz="1500" kern="1200" dirty="0"/>
          </a:br>
          <a:endParaRPr lang="en-US" sz="1500" kern="1200" dirty="0"/>
        </a:p>
      </dsp:txBody>
      <dsp:txXfrm>
        <a:off x="1018792" y="102684"/>
        <a:ext cx="3103550" cy="1892400"/>
      </dsp:txXfrm>
    </dsp:sp>
    <dsp:sp modelId="{3FBBCC18-118E-4EDC-880C-138963A50160}">
      <dsp:nvSpPr>
        <dsp:cNvPr id="0" name=""/>
        <dsp:cNvSpPr/>
      </dsp:nvSpPr>
      <dsp:spPr>
        <a:xfrm>
          <a:off x="916418" y="2115303"/>
          <a:ext cx="3366226" cy="262307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BENEFIT:</a:t>
          </a:r>
        </a:p>
        <a:p>
          <a:pPr marL="0" lvl="0" indent="0" algn="ctr" defTabSz="1244600">
            <a:lnSpc>
              <a:spcPct val="90000"/>
            </a:lnSpc>
            <a:spcBef>
              <a:spcPct val="0"/>
            </a:spcBef>
            <a:spcAft>
              <a:spcPct val="35000"/>
            </a:spcAft>
            <a:buNone/>
          </a:pPr>
          <a:r>
            <a:rPr lang="en-US" sz="1500" kern="1200" dirty="0"/>
            <a:t>Establish Long-Term Financial Security</a:t>
          </a:r>
        </a:p>
        <a:p>
          <a:pPr marL="0" lvl="0" indent="0" algn="ctr" defTabSz="1244600">
            <a:lnSpc>
              <a:spcPct val="90000"/>
            </a:lnSpc>
            <a:spcBef>
              <a:spcPct val="0"/>
            </a:spcBef>
            <a:spcAft>
              <a:spcPct val="35000"/>
            </a:spcAft>
            <a:buNone/>
          </a:pPr>
          <a:r>
            <a:rPr lang="en-US" sz="1500" kern="1200" dirty="0"/>
            <a:t>Preservation of Wealth for Future Generations in Indian Country</a:t>
          </a:r>
          <a:br>
            <a:rPr lang="en-US" sz="1500" kern="1200" dirty="0"/>
          </a:br>
          <a:endParaRPr lang="en-US" sz="1500" kern="1200" dirty="0"/>
        </a:p>
      </dsp:txBody>
      <dsp:txXfrm>
        <a:off x="1044466" y="2243351"/>
        <a:ext cx="3110130" cy="23669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2451B-4061-47AD-95F4-41C8217157F7}">
      <dsp:nvSpPr>
        <dsp:cNvPr id="0" name=""/>
        <dsp:cNvSpPr/>
      </dsp:nvSpPr>
      <dsp:spPr>
        <a:xfrm>
          <a:off x="0" y="5541"/>
          <a:ext cx="5006565" cy="7862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History</a:t>
          </a:r>
        </a:p>
      </dsp:txBody>
      <dsp:txXfrm>
        <a:off x="38381" y="43922"/>
        <a:ext cx="4929803" cy="709478"/>
      </dsp:txXfrm>
    </dsp:sp>
    <dsp:sp modelId="{393B4272-FBA3-464D-8FE7-2551AE4CFCCB}">
      <dsp:nvSpPr>
        <dsp:cNvPr id="0" name=""/>
        <dsp:cNvSpPr/>
      </dsp:nvSpPr>
      <dsp:spPr>
        <a:xfrm>
          <a:off x="0" y="791781"/>
          <a:ext cx="5006565"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95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First funds launched in 1994</a:t>
          </a:r>
        </a:p>
        <a:p>
          <a:pPr marL="171450" lvl="1" indent="-171450" algn="l" defTabSz="800100">
            <a:lnSpc>
              <a:spcPct val="90000"/>
            </a:lnSpc>
            <a:spcBef>
              <a:spcPct val="0"/>
            </a:spcBef>
            <a:spcAft>
              <a:spcPct val="20000"/>
            </a:spcAft>
            <a:buChar char="•"/>
          </a:pPr>
          <a:r>
            <a:rPr lang="en-US" sz="1800" kern="1200" dirty="0"/>
            <a:t>Common QDIA</a:t>
          </a:r>
        </a:p>
        <a:p>
          <a:pPr marL="171450" lvl="1" indent="-171450" algn="l" defTabSz="800100">
            <a:lnSpc>
              <a:spcPct val="90000"/>
            </a:lnSpc>
            <a:spcBef>
              <a:spcPct val="0"/>
            </a:spcBef>
            <a:spcAft>
              <a:spcPct val="20000"/>
            </a:spcAft>
            <a:buChar char="•"/>
          </a:pPr>
          <a:r>
            <a:rPr lang="en-US" sz="1800" kern="1200" dirty="0"/>
            <a:t>Substantial growth</a:t>
          </a:r>
        </a:p>
      </dsp:txBody>
      <dsp:txXfrm>
        <a:off x="0" y="791781"/>
        <a:ext cx="5006565" cy="9128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7BBE1-56AE-4936-9F08-7E6FE9EAF708}">
      <dsp:nvSpPr>
        <dsp:cNvPr id="0" name=""/>
        <dsp:cNvSpPr/>
      </dsp:nvSpPr>
      <dsp:spPr>
        <a:xfrm>
          <a:off x="-7288" y="215406"/>
          <a:ext cx="2253603" cy="2623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A131EA6-49C4-4F1E-BD6E-FAB17A83386D}">
      <dsp:nvSpPr>
        <dsp:cNvPr id="0" name=""/>
        <dsp:cNvSpPr/>
      </dsp:nvSpPr>
      <dsp:spPr>
        <a:xfrm>
          <a:off x="235683" y="446230"/>
          <a:ext cx="2253603" cy="262336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IMPORTANCE</a:t>
          </a:r>
        </a:p>
        <a:p>
          <a:pPr marL="0" lvl="0" indent="0" algn="ctr" defTabSz="1111250">
            <a:lnSpc>
              <a:spcPct val="90000"/>
            </a:lnSpc>
            <a:spcBef>
              <a:spcPct val="0"/>
            </a:spcBef>
            <a:spcAft>
              <a:spcPct val="35000"/>
            </a:spcAft>
            <a:buNone/>
          </a:pPr>
          <a:br>
            <a:rPr lang="en-US" sz="2500" kern="1200" dirty="0"/>
          </a:br>
          <a:endParaRPr lang="en-US" sz="2500" kern="1200" dirty="0"/>
        </a:p>
      </dsp:txBody>
      <dsp:txXfrm>
        <a:off x="301689" y="512236"/>
        <a:ext cx="2121591" cy="2491351"/>
      </dsp:txXfrm>
    </dsp:sp>
    <dsp:sp modelId="{BBB8E827-C9F1-423C-9E6D-D31E15D36E81}">
      <dsp:nvSpPr>
        <dsp:cNvPr id="0" name=""/>
        <dsp:cNvSpPr/>
      </dsp:nvSpPr>
      <dsp:spPr>
        <a:xfrm>
          <a:off x="2734293" y="219488"/>
          <a:ext cx="2460251" cy="27973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D035F0E-5C8D-4D34-82DE-2BB597C8F25A}">
      <dsp:nvSpPr>
        <dsp:cNvPr id="0" name=""/>
        <dsp:cNvSpPr/>
      </dsp:nvSpPr>
      <dsp:spPr>
        <a:xfrm>
          <a:off x="2977265" y="450312"/>
          <a:ext cx="2460251" cy="279739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BENEFIT</a:t>
          </a:r>
        </a:p>
        <a:p>
          <a:pPr marL="0" lvl="0" indent="0" algn="ctr" defTabSz="1111250">
            <a:lnSpc>
              <a:spcPct val="90000"/>
            </a:lnSpc>
            <a:spcBef>
              <a:spcPct val="0"/>
            </a:spcBef>
            <a:spcAft>
              <a:spcPct val="35000"/>
            </a:spcAft>
            <a:buNone/>
          </a:pPr>
          <a:br>
            <a:rPr lang="en-US" sz="2500" kern="1200" dirty="0"/>
          </a:br>
          <a:endParaRPr lang="en-US" sz="2500" kern="1200" dirty="0"/>
        </a:p>
      </dsp:txBody>
      <dsp:txXfrm>
        <a:off x="3049323" y="522370"/>
        <a:ext cx="2316135" cy="26532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31C02-C3C4-46FD-9295-084E6B8C6FF2}">
      <dsp:nvSpPr>
        <dsp:cNvPr id="0" name=""/>
        <dsp:cNvSpPr/>
      </dsp:nvSpPr>
      <dsp:spPr>
        <a:xfrm>
          <a:off x="4912477" y="1979549"/>
          <a:ext cx="857186" cy="91440"/>
        </a:xfrm>
        <a:custGeom>
          <a:avLst/>
          <a:gdLst/>
          <a:ahLst/>
          <a:cxnLst/>
          <a:rect l="0" t="0" r="0" b="0"/>
          <a:pathLst>
            <a:path>
              <a:moveTo>
                <a:pt x="0" y="111898"/>
              </a:moveTo>
              <a:lnTo>
                <a:pt x="445693" y="111898"/>
              </a:lnTo>
              <a:lnTo>
                <a:pt x="445693" y="45720"/>
              </a:lnTo>
              <a:lnTo>
                <a:pt x="857186" y="45720"/>
              </a:lnTo>
            </a:path>
          </a:pathLst>
        </a:custGeom>
        <a:noFill/>
        <a:ln w="1270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8814" y="2019848"/>
        <a:ext cx="44512" cy="10841"/>
      </dsp:txXfrm>
    </dsp:sp>
    <dsp:sp modelId="{70BE11FB-2100-41DA-B1DD-E60F4F655CAE}">
      <dsp:nvSpPr>
        <dsp:cNvPr id="0" name=""/>
        <dsp:cNvSpPr/>
      </dsp:nvSpPr>
      <dsp:spPr>
        <a:xfrm>
          <a:off x="200741" y="677386"/>
          <a:ext cx="4713535" cy="282812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0967" tIns="242441" rIns="230967" bIns="242441" numCol="1" spcCol="1270" anchor="ctr" anchorCtr="0">
          <a:noAutofit/>
        </a:bodyPr>
        <a:lstStyle/>
        <a:p>
          <a:pPr marL="0" lvl="0" indent="0" algn="ctr" defTabSz="1289050">
            <a:lnSpc>
              <a:spcPct val="90000"/>
            </a:lnSpc>
            <a:spcBef>
              <a:spcPct val="0"/>
            </a:spcBef>
            <a:spcAft>
              <a:spcPct val="35000"/>
            </a:spcAft>
            <a:buNone/>
          </a:pPr>
          <a:endParaRPr lang="en-US" sz="2900" kern="1200" dirty="0"/>
        </a:p>
        <a:p>
          <a:pPr marL="0" lvl="0" indent="0" algn="ctr" defTabSz="1289050">
            <a:lnSpc>
              <a:spcPct val="90000"/>
            </a:lnSpc>
            <a:spcBef>
              <a:spcPct val="0"/>
            </a:spcBef>
            <a:spcAft>
              <a:spcPct val="35000"/>
            </a:spcAft>
            <a:buNone/>
          </a:pPr>
          <a:r>
            <a:rPr lang="en-US" sz="2900" kern="1200" dirty="0"/>
            <a:t>IMPORTANCE </a:t>
          </a:r>
        </a:p>
        <a:p>
          <a:pPr marL="0" lvl="0" indent="0" algn="ctr" defTabSz="1289050">
            <a:lnSpc>
              <a:spcPct val="90000"/>
            </a:lnSpc>
            <a:spcBef>
              <a:spcPct val="0"/>
            </a:spcBef>
            <a:spcAft>
              <a:spcPct val="35000"/>
            </a:spcAft>
            <a:buNone/>
          </a:pPr>
          <a:br>
            <a:rPr lang="en-US" sz="2900" kern="1200" dirty="0"/>
          </a:br>
          <a:br>
            <a:rPr lang="en-US" sz="2900" kern="1200" dirty="0"/>
          </a:br>
          <a:endParaRPr lang="en-US" sz="2900" kern="1200" dirty="0"/>
        </a:p>
      </dsp:txBody>
      <dsp:txXfrm>
        <a:off x="200741" y="677386"/>
        <a:ext cx="4713535" cy="2828121"/>
      </dsp:txXfrm>
    </dsp:sp>
    <dsp:sp modelId="{72D7FC5B-AB20-4622-B662-E5D0AF018891}">
      <dsp:nvSpPr>
        <dsp:cNvPr id="0" name=""/>
        <dsp:cNvSpPr/>
      </dsp:nvSpPr>
      <dsp:spPr>
        <a:xfrm>
          <a:off x="5802064" y="611208"/>
          <a:ext cx="4713535" cy="282812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0967" tIns="242441" rIns="230967" bIns="242441" numCol="1" spcCol="1270" anchor="ctr" anchorCtr="0">
          <a:noAutofit/>
        </a:bodyPr>
        <a:lstStyle/>
        <a:p>
          <a:pPr marL="0" lvl="0" indent="0" algn="ctr" defTabSz="1289050">
            <a:lnSpc>
              <a:spcPct val="90000"/>
            </a:lnSpc>
            <a:spcBef>
              <a:spcPct val="0"/>
            </a:spcBef>
            <a:spcAft>
              <a:spcPct val="35000"/>
            </a:spcAft>
            <a:buNone/>
          </a:pPr>
          <a:r>
            <a:rPr lang="en-US" sz="2900" kern="1200" dirty="0"/>
            <a:t>BENEFIT</a:t>
          </a:r>
          <a:br>
            <a:rPr lang="en-US" sz="2900" kern="1200" dirty="0"/>
          </a:br>
          <a:endParaRPr lang="en-US" sz="2900" kern="1200" dirty="0"/>
        </a:p>
      </dsp:txBody>
      <dsp:txXfrm>
        <a:off x="5802064" y="611208"/>
        <a:ext cx="4713535" cy="28281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E4C3E-42A5-4785-8003-BDF6553B5D8A}">
      <dsp:nvSpPr>
        <dsp:cNvPr id="0" name=""/>
        <dsp:cNvSpPr/>
      </dsp:nvSpPr>
      <dsp:spPr>
        <a:xfrm>
          <a:off x="0" y="758170"/>
          <a:ext cx="5040312" cy="13996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8CF676-49A7-4E16-8FC1-2CEDA513F945}">
      <dsp:nvSpPr>
        <dsp:cNvPr id="0" name=""/>
        <dsp:cNvSpPr/>
      </dsp:nvSpPr>
      <dsp:spPr>
        <a:xfrm>
          <a:off x="423408" y="1073102"/>
          <a:ext cx="769834" cy="7698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3C1CB0-BF80-4073-BA6D-AEFFC547BBA6}">
      <dsp:nvSpPr>
        <dsp:cNvPr id="0" name=""/>
        <dsp:cNvSpPr/>
      </dsp:nvSpPr>
      <dsp:spPr>
        <a:xfrm>
          <a:off x="1616652" y="758170"/>
          <a:ext cx="3423659" cy="1399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35" tIns="148135" rIns="148135" bIns="148135" numCol="1" spcCol="1270" anchor="ctr" anchorCtr="0">
          <a:noAutofit/>
        </a:bodyPr>
        <a:lstStyle/>
        <a:p>
          <a:pPr marL="0" lvl="0" indent="0" algn="l" defTabSz="711200">
            <a:lnSpc>
              <a:spcPct val="100000"/>
            </a:lnSpc>
            <a:spcBef>
              <a:spcPct val="0"/>
            </a:spcBef>
            <a:spcAft>
              <a:spcPct val="35000"/>
            </a:spcAft>
            <a:buNone/>
          </a:pPr>
          <a:r>
            <a:rPr lang="en-US" sz="1600" kern="1200" dirty="0"/>
            <a:t>IMPORTANCE</a:t>
          </a:r>
        </a:p>
        <a:p>
          <a:pPr marL="0" lvl="0" indent="0" algn="l" defTabSz="711200">
            <a:lnSpc>
              <a:spcPct val="100000"/>
            </a:lnSpc>
            <a:spcBef>
              <a:spcPct val="0"/>
            </a:spcBef>
            <a:spcAft>
              <a:spcPct val="35000"/>
            </a:spcAft>
            <a:buNone/>
          </a:pPr>
          <a:br>
            <a:rPr lang="en-US" sz="1600" kern="1200" dirty="0"/>
          </a:br>
          <a:br>
            <a:rPr lang="en-US" sz="1600" kern="1200" dirty="0"/>
          </a:br>
          <a:endParaRPr lang="en-US" sz="1600" kern="1200" dirty="0"/>
        </a:p>
      </dsp:txBody>
      <dsp:txXfrm>
        <a:off x="1616652" y="758170"/>
        <a:ext cx="3423659" cy="1399698"/>
      </dsp:txXfrm>
    </dsp:sp>
    <dsp:sp modelId="{5C374DEA-900F-44EA-95F1-EA76E43DA453}">
      <dsp:nvSpPr>
        <dsp:cNvPr id="0" name=""/>
        <dsp:cNvSpPr/>
      </dsp:nvSpPr>
      <dsp:spPr>
        <a:xfrm>
          <a:off x="0" y="2507793"/>
          <a:ext cx="5040312" cy="13996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00001F-9090-47AA-BC6A-681A3DEBB96E}">
      <dsp:nvSpPr>
        <dsp:cNvPr id="0" name=""/>
        <dsp:cNvSpPr/>
      </dsp:nvSpPr>
      <dsp:spPr>
        <a:xfrm>
          <a:off x="423408" y="2822726"/>
          <a:ext cx="769834" cy="7698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811232-7DFD-4C3B-A3DB-AF8FAD530A59}">
      <dsp:nvSpPr>
        <dsp:cNvPr id="0" name=""/>
        <dsp:cNvSpPr/>
      </dsp:nvSpPr>
      <dsp:spPr>
        <a:xfrm>
          <a:off x="1616652" y="2507793"/>
          <a:ext cx="3423659" cy="1399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35" tIns="148135" rIns="148135" bIns="148135" numCol="1" spcCol="1270" anchor="ctr" anchorCtr="0">
          <a:noAutofit/>
        </a:bodyPr>
        <a:lstStyle/>
        <a:p>
          <a:pPr marL="0" lvl="0" indent="0" algn="l" defTabSz="711200">
            <a:lnSpc>
              <a:spcPct val="100000"/>
            </a:lnSpc>
            <a:spcBef>
              <a:spcPct val="0"/>
            </a:spcBef>
            <a:spcAft>
              <a:spcPct val="35000"/>
            </a:spcAft>
            <a:buNone/>
          </a:pPr>
          <a:r>
            <a:rPr lang="en-US" sz="1600" kern="1200" dirty="0"/>
            <a:t>BENEFIT </a:t>
          </a:r>
        </a:p>
        <a:p>
          <a:pPr marL="0" lvl="0" indent="0" algn="l" defTabSz="711200">
            <a:lnSpc>
              <a:spcPct val="100000"/>
            </a:lnSpc>
            <a:spcBef>
              <a:spcPct val="0"/>
            </a:spcBef>
            <a:spcAft>
              <a:spcPct val="35000"/>
            </a:spcAft>
            <a:buNone/>
          </a:pPr>
          <a:br>
            <a:rPr lang="en-US" sz="1600" kern="1200" dirty="0"/>
          </a:br>
          <a:endParaRPr lang="en-US" sz="1600" kern="1200" dirty="0"/>
        </a:p>
      </dsp:txBody>
      <dsp:txXfrm>
        <a:off x="1616652" y="2507793"/>
        <a:ext cx="3423659" cy="13996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DD8A3-2D19-4784-87B5-537AA1C8D70F}">
      <dsp:nvSpPr>
        <dsp:cNvPr id="0" name=""/>
        <dsp:cNvSpPr/>
      </dsp:nvSpPr>
      <dsp:spPr>
        <a:xfrm>
          <a:off x="-144911" y="-131887"/>
          <a:ext cx="4310999" cy="191597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IMPORTANCE </a:t>
          </a:r>
        </a:p>
      </dsp:txBody>
      <dsp:txXfrm>
        <a:off x="-88794" y="-75770"/>
        <a:ext cx="2530414" cy="1803740"/>
      </dsp:txXfrm>
    </dsp:sp>
    <dsp:sp modelId="{A72B1F86-74A6-4688-B7A8-A5C91EF3930D}">
      <dsp:nvSpPr>
        <dsp:cNvPr id="0" name=""/>
        <dsp:cNvSpPr/>
      </dsp:nvSpPr>
      <dsp:spPr>
        <a:xfrm>
          <a:off x="602439" y="1828761"/>
          <a:ext cx="4159637" cy="176329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endParaRPr lang="en-US" sz="2500" kern="1200" dirty="0"/>
        </a:p>
        <a:p>
          <a:pPr marL="0" lvl="0" indent="0" algn="l" defTabSz="1111250">
            <a:lnSpc>
              <a:spcPct val="90000"/>
            </a:lnSpc>
            <a:spcBef>
              <a:spcPct val="0"/>
            </a:spcBef>
            <a:spcAft>
              <a:spcPct val="35000"/>
            </a:spcAft>
            <a:buNone/>
          </a:pPr>
          <a:r>
            <a:rPr lang="en-US" sz="2500" kern="1200" dirty="0"/>
            <a:t>             BENEFIT</a:t>
          </a:r>
          <a:br>
            <a:rPr lang="en-US" sz="2500" kern="1200" dirty="0"/>
          </a:br>
          <a:endParaRPr lang="en-US" sz="2500" kern="1200" dirty="0"/>
        </a:p>
      </dsp:txBody>
      <dsp:txXfrm>
        <a:off x="654084" y="1880406"/>
        <a:ext cx="2249111" cy="1660004"/>
      </dsp:txXfrm>
    </dsp:sp>
    <dsp:sp modelId="{83EF444C-BCB9-46C8-9426-B60FFCF4B218}">
      <dsp:nvSpPr>
        <dsp:cNvPr id="0" name=""/>
        <dsp:cNvSpPr/>
      </dsp:nvSpPr>
      <dsp:spPr>
        <a:xfrm>
          <a:off x="2938425" y="1257917"/>
          <a:ext cx="1008554" cy="100855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165350" y="1257917"/>
        <a:ext cx="554704" cy="7589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DE850-E637-4E96-ADBF-8173B35C352F}">
      <dsp:nvSpPr>
        <dsp:cNvPr id="0" name=""/>
        <dsp:cNvSpPr/>
      </dsp:nvSpPr>
      <dsp:spPr>
        <a:xfrm>
          <a:off x="2044800" y="84994"/>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6E4912-725F-4112-97D2-E24BD4B172A7}">
      <dsp:nvSpPr>
        <dsp:cNvPr id="0" name=""/>
        <dsp:cNvSpPr/>
      </dsp:nvSpPr>
      <dsp:spPr>
        <a:xfrm>
          <a:off x="2512800" y="552994"/>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27200B-266F-4834-83AC-52F714C674E5}">
      <dsp:nvSpPr>
        <dsp:cNvPr id="0" name=""/>
        <dsp:cNvSpPr/>
      </dsp:nvSpPr>
      <dsp:spPr>
        <a:xfrm>
          <a:off x="1342800" y="2964995"/>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US" sz="4400" kern="1200" dirty="0"/>
            <a:t>Questions </a:t>
          </a:r>
        </a:p>
      </dsp:txBody>
      <dsp:txXfrm>
        <a:off x="1342800" y="2964995"/>
        <a:ext cx="3600000" cy="720000"/>
      </dsp:txXfrm>
    </dsp:sp>
    <dsp:sp modelId="{A7B22D2B-2F14-43F7-A140-DDE543FF875D}">
      <dsp:nvSpPr>
        <dsp:cNvPr id="0" name=""/>
        <dsp:cNvSpPr/>
      </dsp:nvSpPr>
      <dsp:spPr>
        <a:xfrm>
          <a:off x="6274800" y="84994"/>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95B55B-0A5D-4B6D-8F14-032600C822D7}">
      <dsp:nvSpPr>
        <dsp:cNvPr id="0" name=""/>
        <dsp:cNvSpPr/>
      </dsp:nvSpPr>
      <dsp:spPr>
        <a:xfrm>
          <a:off x="6742800" y="552994"/>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4DF578-80A8-43F8-9D63-9CDB42B3A6C6}">
      <dsp:nvSpPr>
        <dsp:cNvPr id="0" name=""/>
        <dsp:cNvSpPr/>
      </dsp:nvSpPr>
      <dsp:spPr>
        <a:xfrm>
          <a:off x="5572800" y="2964995"/>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US" sz="4400" kern="1200" dirty="0"/>
            <a:t>Comments</a:t>
          </a:r>
        </a:p>
      </dsp:txBody>
      <dsp:txXfrm>
        <a:off x="5572800" y="2964995"/>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0.80882</cdr:x>
      <cdr:y>0.08343</cdr:y>
    </cdr:from>
    <cdr:to>
      <cdr:x>0.80947</cdr:x>
      <cdr:y>0.58295</cdr:y>
    </cdr:to>
    <cdr:cxnSp macro="">
      <cdr:nvCxnSpPr>
        <cdr:cNvPr id="2" name="Straight Connector 1">
          <a:extLst xmlns:a="http://schemas.openxmlformats.org/drawingml/2006/main">
            <a:ext uri="{FF2B5EF4-FFF2-40B4-BE49-F238E27FC236}">
              <a16:creationId xmlns:a16="http://schemas.microsoft.com/office/drawing/2014/main" id="{E8E7193E-C8C0-4EED-5C5D-B634DFA33368}"/>
            </a:ext>
          </a:extLst>
        </cdr:cNvPr>
        <cdr:cNvCxnSpPr/>
      </cdr:nvCxnSpPr>
      <cdr:spPr>
        <a:xfrm xmlns:a="http://schemas.openxmlformats.org/drawingml/2006/main" flipH="1">
          <a:off x="8556717" y="391031"/>
          <a:ext cx="6891" cy="2341211"/>
        </a:xfrm>
        <a:prstGeom xmlns:a="http://schemas.openxmlformats.org/drawingml/2006/main" prst="line">
          <a:avLst/>
        </a:prstGeom>
        <a:noFill xmlns:a="http://schemas.openxmlformats.org/drawingml/2006/main"/>
        <a:ln xmlns:a="http://schemas.openxmlformats.org/drawingml/2006/main" w="28575" cap="flat">
          <a:solidFill>
            <a:schemeClr val="bg1">
              <a:alpha val="50000"/>
            </a:schemeClr>
          </a:solidFill>
          <a:prstDash val="sysDot"/>
          <a:miter lim="8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cxnSp>
  </cdr:relSizeAnchor>
  <cdr:relSizeAnchor xmlns:cdr="http://schemas.openxmlformats.org/drawingml/2006/chartDrawing">
    <cdr:from>
      <cdr:x>0.73129</cdr:x>
      <cdr:y>0.09156</cdr:y>
    </cdr:from>
    <cdr:to>
      <cdr:x>0.73194</cdr:x>
      <cdr:y>0.59108</cdr:y>
    </cdr:to>
    <cdr:cxnSp macro="">
      <cdr:nvCxnSpPr>
        <cdr:cNvPr id="4" name="Straight Connector 3">
          <a:extLst xmlns:a="http://schemas.openxmlformats.org/drawingml/2006/main">
            <a:ext uri="{FF2B5EF4-FFF2-40B4-BE49-F238E27FC236}">
              <a16:creationId xmlns:a16="http://schemas.microsoft.com/office/drawing/2014/main" id="{A98FD2CA-F3BD-663C-886D-A7DA869BE6CD}"/>
            </a:ext>
          </a:extLst>
        </cdr:cNvPr>
        <cdr:cNvCxnSpPr/>
      </cdr:nvCxnSpPr>
      <cdr:spPr>
        <a:xfrm xmlns:a="http://schemas.openxmlformats.org/drawingml/2006/main" flipH="1">
          <a:off x="7736558" y="429138"/>
          <a:ext cx="6891" cy="2341211"/>
        </a:xfrm>
        <a:prstGeom xmlns:a="http://schemas.openxmlformats.org/drawingml/2006/main" prst="line">
          <a:avLst/>
        </a:prstGeom>
        <a:noFill xmlns:a="http://schemas.openxmlformats.org/drawingml/2006/main"/>
        <a:ln xmlns:a="http://schemas.openxmlformats.org/drawingml/2006/main" w="28575" cap="flat">
          <a:solidFill>
            <a:schemeClr val="bg1">
              <a:alpha val="50000"/>
            </a:schemeClr>
          </a:solidFill>
          <a:prstDash val="sysDot"/>
          <a:miter lim="8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cxnSp>
  </cdr:relSizeAnchor>
  <cdr:relSizeAnchor xmlns:cdr="http://schemas.openxmlformats.org/drawingml/2006/chartDrawing">
    <cdr:from>
      <cdr:x>0.50085</cdr:x>
      <cdr:y>0.07607</cdr:y>
    </cdr:from>
    <cdr:to>
      <cdr:x>0.5015</cdr:x>
      <cdr:y>0.57559</cdr:y>
    </cdr:to>
    <cdr:cxnSp macro="">
      <cdr:nvCxnSpPr>
        <cdr:cNvPr id="5" name="Straight Connector 4">
          <a:extLst xmlns:a="http://schemas.openxmlformats.org/drawingml/2006/main">
            <a:ext uri="{FF2B5EF4-FFF2-40B4-BE49-F238E27FC236}">
              <a16:creationId xmlns:a16="http://schemas.microsoft.com/office/drawing/2014/main" id="{41167469-10F5-B6F7-BE7E-DBC5B10F13B9}"/>
            </a:ext>
          </a:extLst>
        </cdr:cNvPr>
        <cdr:cNvCxnSpPr/>
      </cdr:nvCxnSpPr>
      <cdr:spPr>
        <a:xfrm xmlns:a="http://schemas.openxmlformats.org/drawingml/2006/main" flipH="1">
          <a:off x="5298652" y="356538"/>
          <a:ext cx="6891" cy="2341211"/>
        </a:xfrm>
        <a:prstGeom xmlns:a="http://schemas.openxmlformats.org/drawingml/2006/main" prst="line">
          <a:avLst/>
        </a:prstGeom>
        <a:noFill xmlns:a="http://schemas.openxmlformats.org/drawingml/2006/main"/>
        <a:ln xmlns:a="http://schemas.openxmlformats.org/drawingml/2006/main" w="28575" cap="flat">
          <a:solidFill>
            <a:schemeClr val="bg1">
              <a:alpha val="50000"/>
            </a:schemeClr>
          </a:solidFill>
          <a:prstDash val="sysDot"/>
          <a:miter lim="8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8F97C-D9F5-4A41-9F2D-62B219AF96CC}" type="datetimeFigureOut">
              <a:rPr lang="en-US" smtClean="0"/>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7E2882-10EF-45BA-B529-D97B5E624C88}" type="slidenum">
              <a:rPr lang="en-US" smtClean="0"/>
              <a:t>‹#›</a:t>
            </a:fld>
            <a:endParaRPr lang="en-US"/>
          </a:p>
        </p:txBody>
      </p:sp>
    </p:spTree>
    <p:extLst>
      <p:ext uri="{BB962C8B-B14F-4D97-AF65-F5344CB8AC3E}">
        <p14:creationId xmlns:p14="http://schemas.microsoft.com/office/powerpoint/2010/main" val="1632351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200" b="1" u="sng" kern="100" dirty="0">
                <a:effectLst/>
                <a:latin typeface="+mj-lt"/>
                <a:ea typeface="Calibri" panose="020F0502020204030204" pitchFamily="34" charset="0"/>
                <a:cs typeface="Times New Roman" panose="02020603050405020304" pitchFamily="18" charset="0"/>
              </a:rPr>
              <a:t>Slide 1: </a:t>
            </a:r>
            <a:endParaRPr lang="en-US" sz="1200" kern="100" dirty="0">
              <a:effectLst/>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Retirement Planning for Indian Country: Individual and Community Wealth Matters </a:t>
            </a:r>
            <a:r>
              <a:rPr lang="en-US" sz="1200" kern="100" dirty="0">
                <a:effectLst/>
                <a:latin typeface="+mj-lt"/>
                <a:ea typeface="Calibri" panose="020F0502020204030204" pitchFamily="34" charset="0"/>
                <a:cs typeface="Times New Roman" panose="02020603050405020304" pitchFamily="18" charset="0"/>
              </a:rPr>
              <a:t>– </a:t>
            </a:r>
            <a:r>
              <a:rPr lang="en-US" sz="1200" b="1" kern="100" dirty="0">
                <a:effectLst/>
                <a:latin typeface="+mj-lt"/>
                <a:ea typeface="Calibri" panose="020F0502020204030204" pitchFamily="34" charset="0"/>
                <a:cs typeface="Times New Roman" panose="02020603050405020304" pitchFamily="18" charset="0"/>
              </a:rPr>
              <a:t>xx minutes</a:t>
            </a:r>
            <a:endParaRPr lang="en-US" sz="1200" kern="100" dirty="0">
              <a:effectLst/>
              <a:latin typeface="+mj-lt"/>
              <a:ea typeface="Calibri" panose="020F0502020204030204" pitchFamily="34" charset="0"/>
              <a:cs typeface="Times New Roman" panose="02020603050405020304" pitchFamily="18" charset="0"/>
            </a:endParaRPr>
          </a:p>
          <a:p>
            <a:pPr marL="0" marR="0" algn="l">
              <a:spcBef>
                <a:spcPts val="0"/>
              </a:spcBef>
              <a:spcAft>
                <a:spcPts val="0"/>
              </a:spcAft>
            </a:pPr>
            <a:r>
              <a:rPr lang="en-US" sz="1200" kern="100" dirty="0">
                <a:effectLst/>
                <a:latin typeface="+mj-lt"/>
                <a:ea typeface="Calibri" panose="020F0502020204030204" pitchFamily="34" charset="0"/>
                <a:cs typeface="Times New Roman" panose="02020603050405020304" pitchFamily="18" charset="0"/>
              </a:rPr>
              <a:t> </a:t>
            </a:r>
          </a:p>
          <a:p>
            <a:pPr marL="0" marR="0" algn="l">
              <a:spcBef>
                <a:spcPts val="0"/>
              </a:spcBef>
              <a:spcAft>
                <a:spcPts val="0"/>
              </a:spcAft>
            </a:pPr>
            <a:r>
              <a:rPr lang="en-US" sz="1200" kern="100" dirty="0">
                <a:effectLst/>
                <a:latin typeface="+mj-lt"/>
                <a:ea typeface="Calibri" panose="020F0502020204030204" pitchFamily="34" charset="0"/>
                <a:cs typeface="Times New Roman" panose="02020603050405020304" pitchFamily="18" charset="0"/>
              </a:rPr>
              <a:t>Speaker 1 (Lisa Loughry, Executive Vice President, National Accounts): </a:t>
            </a:r>
          </a:p>
          <a:p>
            <a:pPr marL="342900" marR="0" lvl="0" indent="-342900" algn="l">
              <a:spcBef>
                <a:spcPts val="0"/>
              </a:spcBef>
              <a:spcAft>
                <a:spcPts val="0"/>
              </a:spcAft>
              <a:buFont typeface="Symbol" panose="05050102010706020507" pitchFamily="18" charset="2"/>
              <a:buChar char=""/>
            </a:pPr>
            <a:r>
              <a:rPr lang="en-US" sz="1200" kern="100" dirty="0">
                <a:effectLst/>
                <a:latin typeface="+mj-lt"/>
                <a:ea typeface="Calibri" panose="020F0502020204030204" pitchFamily="34" charset="0"/>
                <a:cs typeface="Times New Roman" panose="02020603050405020304" pitchFamily="18" charset="0"/>
              </a:rPr>
              <a:t>The presentation will begin in a few minutes.</a:t>
            </a:r>
          </a:p>
          <a:p>
            <a:pPr marL="342900" marR="0" lvl="0" indent="-342900" algn="l">
              <a:spcBef>
                <a:spcPts val="0"/>
              </a:spcBef>
              <a:spcAft>
                <a:spcPts val="0"/>
              </a:spcAft>
              <a:buFont typeface="Symbol" panose="05050102010706020507" pitchFamily="18" charset="2"/>
              <a:buChar char=""/>
            </a:pPr>
            <a:r>
              <a:rPr lang="en-US" sz="1200" kern="100" dirty="0">
                <a:effectLst/>
                <a:latin typeface="+mj-lt"/>
                <a:ea typeface="Calibri" panose="020F0502020204030204" pitchFamily="34" charset="0"/>
                <a:cs typeface="Times New Roman" panose="02020603050405020304" pitchFamily="18" charset="0"/>
              </a:rPr>
              <a:t>Presentation time: 9:15 AM – 10 AM (10:15 AM FIRST BREAK)</a:t>
            </a:r>
          </a:p>
        </p:txBody>
      </p:sp>
      <p:sp>
        <p:nvSpPr>
          <p:cNvPr id="4" name="Slide Number Placeholder 3"/>
          <p:cNvSpPr>
            <a:spLocks noGrp="1"/>
          </p:cNvSpPr>
          <p:nvPr>
            <p:ph type="sldNum" sz="quarter" idx="5"/>
          </p:nvPr>
        </p:nvSpPr>
        <p:spPr/>
        <p:txBody>
          <a:bodyPr/>
          <a:lstStyle/>
          <a:p>
            <a:pPr>
              <a:defRPr/>
            </a:pPr>
            <a:fld id="{1D0FAB62-12C4-4B4D-8501-5F1E3959F34D}" type="slidenum">
              <a:rPr lang="en-US" smtClean="0"/>
              <a:pPr>
                <a:defRPr/>
              </a:pPr>
              <a:t>1</a:t>
            </a:fld>
            <a:endParaRPr lang="en-US" dirty="0"/>
          </a:p>
        </p:txBody>
      </p:sp>
    </p:spTree>
    <p:extLst>
      <p:ext uri="{BB962C8B-B14F-4D97-AF65-F5344CB8AC3E}">
        <p14:creationId xmlns:p14="http://schemas.microsoft.com/office/powerpoint/2010/main" val="2298600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0DA12B-52F7-1E4B-B46A-AD6558270C94}" type="slidenum">
              <a:rPr lang="en-US" smtClean="0"/>
              <a:t>10</a:t>
            </a:fld>
            <a:endParaRPr lang="en-US"/>
          </a:p>
        </p:txBody>
      </p:sp>
    </p:spTree>
    <p:extLst>
      <p:ext uri="{BB962C8B-B14F-4D97-AF65-F5344CB8AC3E}">
        <p14:creationId xmlns:p14="http://schemas.microsoft.com/office/powerpoint/2010/main" val="1438009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0DA12B-52F7-1E4B-B46A-AD6558270C94}" type="slidenum">
              <a:rPr lang="en-US" smtClean="0"/>
              <a:t>11</a:t>
            </a:fld>
            <a:endParaRPr lang="en-US"/>
          </a:p>
        </p:txBody>
      </p:sp>
    </p:spTree>
    <p:extLst>
      <p:ext uri="{BB962C8B-B14F-4D97-AF65-F5344CB8AC3E}">
        <p14:creationId xmlns:p14="http://schemas.microsoft.com/office/powerpoint/2010/main" val="2096911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E2882-10EF-45BA-B529-D97B5E624C88}" type="slidenum">
              <a:rPr lang="en-US" smtClean="0"/>
              <a:t>12</a:t>
            </a:fld>
            <a:endParaRPr lang="en-US"/>
          </a:p>
        </p:txBody>
      </p:sp>
    </p:spTree>
    <p:extLst>
      <p:ext uri="{BB962C8B-B14F-4D97-AF65-F5344CB8AC3E}">
        <p14:creationId xmlns:p14="http://schemas.microsoft.com/office/powerpoint/2010/main" val="2251889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F89D86D0-5FB9-76E3-945F-589ADAF0CC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98D0183D-5468-AA46-516E-1D9669AAD2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F67C3307-8F52-4DBD-FF86-F43282CFFF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FA23674-6275-4EA8-A4B2-50732537D9CF}"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E2882-10EF-45BA-B529-D97B5E624C88}" type="slidenum">
              <a:rPr lang="en-US" smtClean="0"/>
              <a:t>14</a:t>
            </a:fld>
            <a:endParaRPr lang="en-US"/>
          </a:p>
        </p:txBody>
      </p:sp>
    </p:spTree>
    <p:extLst>
      <p:ext uri="{BB962C8B-B14F-4D97-AF65-F5344CB8AC3E}">
        <p14:creationId xmlns:p14="http://schemas.microsoft.com/office/powerpoint/2010/main" val="497613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E2882-10EF-45BA-B529-D97B5E624C88}" type="slidenum">
              <a:rPr lang="en-US" smtClean="0"/>
              <a:t>15</a:t>
            </a:fld>
            <a:endParaRPr lang="en-US"/>
          </a:p>
        </p:txBody>
      </p:sp>
    </p:spTree>
    <p:extLst>
      <p:ext uri="{BB962C8B-B14F-4D97-AF65-F5344CB8AC3E}">
        <p14:creationId xmlns:p14="http://schemas.microsoft.com/office/powerpoint/2010/main" val="2503631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E2882-10EF-45BA-B529-D97B5E624C88}" type="slidenum">
              <a:rPr lang="en-US" smtClean="0"/>
              <a:t>16</a:t>
            </a:fld>
            <a:endParaRPr lang="en-US"/>
          </a:p>
        </p:txBody>
      </p:sp>
    </p:spTree>
    <p:extLst>
      <p:ext uri="{BB962C8B-B14F-4D97-AF65-F5344CB8AC3E}">
        <p14:creationId xmlns:p14="http://schemas.microsoft.com/office/powerpoint/2010/main" val="1153309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E2882-10EF-45BA-B529-D97B5E624C88}" type="slidenum">
              <a:rPr lang="en-US" smtClean="0"/>
              <a:t>17</a:t>
            </a:fld>
            <a:endParaRPr lang="en-US"/>
          </a:p>
        </p:txBody>
      </p:sp>
    </p:spTree>
    <p:extLst>
      <p:ext uri="{BB962C8B-B14F-4D97-AF65-F5344CB8AC3E}">
        <p14:creationId xmlns:p14="http://schemas.microsoft.com/office/powerpoint/2010/main" val="4134898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0DA12B-52F7-1E4B-B46A-AD6558270C94}" type="slidenum">
              <a:rPr lang="en-US" smtClean="0"/>
              <a:t>18</a:t>
            </a:fld>
            <a:endParaRPr lang="en-US"/>
          </a:p>
        </p:txBody>
      </p:sp>
    </p:spTree>
    <p:extLst>
      <p:ext uri="{BB962C8B-B14F-4D97-AF65-F5344CB8AC3E}">
        <p14:creationId xmlns:p14="http://schemas.microsoft.com/office/powerpoint/2010/main" val="3646904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20DA12B-52F7-1E4B-B46A-AD6558270C94}" type="slidenum">
              <a:rPr lang="en-US" smtClean="0"/>
              <a:t>19</a:t>
            </a:fld>
            <a:endParaRPr lang="en-US"/>
          </a:p>
        </p:txBody>
      </p:sp>
    </p:spTree>
    <p:extLst>
      <p:ext uri="{BB962C8B-B14F-4D97-AF65-F5344CB8AC3E}">
        <p14:creationId xmlns:p14="http://schemas.microsoft.com/office/powerpoint/2010/main" val="109797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AD24DEE7-AB1E-49F1-AB61-B3E8C2E045A4}" type="slidenum">
              <a:rPr lang="en-US" smtClean="0"/>
              <a:t>2</a:t>
            </a:fld>
            <a:endParaRPr lang="en-US"/>
          </a:p>
        </p:txBody>
      </p:sp>
    </p:spTree>
    <p:extLst>
      <p:ext uri="{BB962C8B-B14F-4D97-AF65-F5344CB8AC3E}">
        <p14:creationId xmlns:p14="http://schemas.microsoft.com/office/powerpoint/2010/main" val="1796413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E2882-10EF-45BA-B529-D97B5E624C88}" type="slidenum">
              <a:rPr lang="en-US" smtClean="0"/>
              <a:t>20</a:t>
            </a:fld>
            <a:endParaRPr lang="en-US"/>
          </a:p>
        </p:txBody>
      </p:sp>
    </p:spTree>
    <p:extLst>
      <p:ext uri="{BB962C8B-B14F-4D97-AF65-F5344CB8AC3E}">
        <p14:creationId xmlns:p14="http://schemas.microsoft.com/office/powerpoint/2010/main" val="4200737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7">
              <a:defRPr/>
            </a:pPr>
            <a:endParaRPr lang="en-US" sz="800" dirty="0"/>
          </a:p>
        </p:txBody>
      </p:sp>
      <p:sp>
        <p:nvSpPr>
          <p:cNvPr id="4" name="Slide Number Placeholder 3"/>
          <p:cNvSpPr>
            <a:spLocks noGrp="1"/>
          </p:cNvSpPr>
          <p:nvPr>
            <p:ph type="sldNum" sz="quarter" idx="5"/>
          </p:nvPr>
        </p:nvSpPr>
        <p:spPr/>
        <p:txBody>
          <a:bodyPr/>
          <a:lstStyle/>
          <a:p>
            <a:fld id="{B9F5CEBA-F2B0-46BA-92AB-96BF6B870E5A}" type="slidenum">
              <a:rPr lang="en-US" smtClean="0"/>
              <a:t>21</a:t>
            </a:fld>
            <a:endParaRPr lang="en-US" dirty="0"/>
          </a:p>
        </p:txBody>
      </p:sp>
    </p:spTree>
    <p:extLst>
      <p:ext uri="{BB962C8B-B14F-4D97-AF65-F5344CB8AC3E}">
        <p14:creationId xmlns:p14="http://schemas.microsoft.com/office/powerpoint/2010/main" val="1923073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9F5CEBA-F2B0-46BA-92AB-96BF6B870E5A}" type="slidenum">
              <a:rPr lang="en-US" smtClean="0"/>
              <a:t>22</a:t>
            </a:fld>
            <a:endParaRPr lang="en-US" dirty="0"/>
          </a:p>
        </p:txBody>
      </p:sp>
    </p:spTree>
    <p:extLst>
      <p:ext uri="{BB962C8B-B14F-4D97-AF65-F5344CB8AC3E}">
        <p14:creationId xmlns:p14="http://schemas.microsoft.com/office/powerpoint/2010/main" val="1351633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9F5CEBA-F2B0-46BA-92AB-96BF6B870E5A}" type="slidenum">
              <a:rPr lang="en-US" smtClean="0"/>
              <a:t>23</a:t>
            </a:fld>
            <a:endParaRPr lang="en-US" dirty="0"/>
          </a:p>
        </p:txBody>
      </p:sp>
    </p:spTree>
    <p:extLst>
      <p:ext uri="{BB962C8B-B14F-4D97-AF65-F5344CB8AC3E}">
        <p14:creationId xmlns:p14="http://schemas.microsoft.com/office/powerpoint/2010/main" val="2335026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9F5CEBA-F2B0-46BA-92AB-96BF6B870E5A}" type="slidenum">
              <a:rPr lang="en-US" smtClean="0"/>
              <a:t>24</a:t>
            </a:fld>
            <a:endParaRPr lang="en-US" dirty="0"/>
          </a:p>
        </p:txBody>
      </p:sp>
    </p:spTree>
    <p:extLst>
      <p:ext uri="{BB962C8B-B14F-4D97-AF65-F5344CB8AC3E}">
        <p14:creationId xmlns:p14="http://schemas.microsoft.com/office/powerpoint/2010/main" val="1058161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Two bars for each category going back one year</a:t>
            </a:r>
          </a:p>
        </p:txBody>
      </p:sp>
      <p:sp>
        <p:nvSpPr>
          <p:cNvPr id="4" name="Slide Number Placeholder 3"/>
          <p:cNvSpPr>
            <a:spLocks noGrp="1"/>
          </p:cNvSpPr>
          <p:nvPr>
            <p:ph type="sldNum" sz="quarter" idx="5"/>
          </p:nvPr>
        </p:nvSpPr>
        <p:spPr/>
        <p:txBody>
          <a:bodyPr/>
          <a:lstStyle/>
          <a:p>
            <a:fld id="{B9F5CEBA-F2B0-46BA-92AB-96BF6B870E5A}" type="slidenum">
              <a:rPr lang="en-US" smtClean="0"/>
              <a:t>25</a:t>
            </a:fld>
            <a:endParaRPr lang="en-US" dirty="0"/>
          </a:p>
        </p:txBody>
      </p:sp>
    </p:spTree>
    <p:extLst>
      <p:ext uri="{BB962C8B-B14F-4D97-AF65-F5344CB8AC3E}">
        <p14:creationId xmlns:p14="http://schemas.microsoft.com/office/powerpoint/2010/main" val="3788898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9F5CEBA-F2B0-46BA-92AB-96BF6B870E5A}" type="slidenum">
              <a:rPr lang="en-US" smtClean="0"/>
              <a:t>26</a:t>
            </a:fld>
            <a:endParaRPr lang="en-US" dirty="0"/>
          </a:p>
        </p:txBody>
      </p:sp>
    </p:spTree>
    <p:extLst>
      <p:ext uri="{BB962C8B-B14F-4D97-AF65-F5344CB8AC3E}">
        <p14:creationId xmlns:p14="http://schemas.microsoft.com/office/powerpoint/2010/main" val="4152541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9F5CEBA-F2B0-46BA-92AB-96BF6B870E5A}" type="slidenum">
              <a:rPr lang="en-US" smtClean="0"/>
              <a:t>27</a:t>
            </a:fld>
            <a:endParaRPr lang="en-US" dirty="0"/>
          </a:p>
        </p:txBody>
      </p:sp>
    </p:spTree>
    <p:extLst>
      <p:ext uri="{BB962C8B-B14F-4D97-AF65-F5344CB8AC3E}">
        <p14:creationId xmlns:p14="http://schemas.microsoft.com/office/powerpoint/2010/main" val="2911451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E2882-10EF-45BA-B529-D97B5E624C88}" type="slidenum">
              <a:rPr lang="en-US" smtClean="0"/>
              <a:t>28</a:t>
            </a:fld>
            <a:endParaRPr lang="en-US"/>
          </a:p>
        </p:txBody>
      </p:sp>
    </p:spTree>
    <p:extLst>
      <p:ext uri="{BB962C8B-B14F-4D97-AF65-F5344CB8AC3E}">
        <p14:creationId xmlns:p14="http://schemas.microsoft.com/office/powerpoint/2010/main" val="392851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D0FAB62-12C4-4B4D-8501-5F1E3959F34D}" type="slidenum">
              <a:rPr lang="en-US" smtClean="0"/>
              <a:pPr>
                <a:defRPr/>
              </a:pPr>
              <a:t>29</a:t>
            </a:fld>
            <a:endParaRPr lang="en-US"/>
          </a:p>
        </p:txBody>
      </p:sp>
    </p:spTree>
    <p:extLst>
      <p:ext uri="{BB962C8B-B14F-4D97-AF65-F5344CB8AC3E}">
        <p14:creationId xmlns:p14="http://schemas.microsoft.com/office/powerpoint/2010/main" val="1850256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1C86CE-BD95-4376-89A8-113BD36F0E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98A50F98-71B1-4D58-B91B-A35F720CAE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220" name="Slide Number Placeholder 3">
            <a:extLst>
              <a:ext uri="{FF2B5EF4-FFF2-40B4-BE49-F238E27FC236}">
                <a16:creationId xmlns:a16="http://schemas.microsoft.com/office/drawing/2014/main" id="{0A51B35C-6AF4-4DF0-9427-A5C112675A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6472" indent="-290951">
              <a:defRPr>
                <a:solidFill>
                  <a:schemeClr val="tx1"/>
                </a:solidFill>
                <a:latin typeface="Calibri" panose="020F0502020204030204" pitchFamily="34" charset="0"/>
              </a:defRPr>
            </a:lvl2pPr>
            <a:lvl3pPr marL="1163803" indent="-232761">
              <a:defRPr>
                <a:solidFill>
                  <a:schemeClr val="tx1"/>
                </a:solidFill>
                <a:latin typeface="Calibri" panose="020F0502020204030204" pitchFamily="34" charset="0"/>
              </a:defRPr>
            </a:lvl3pPr>
            <a:lvl4pPr marL="1629324" indent="-232761">
              <a:defRPr>
                <a:solidFill>
                  <a:schemeClr val="tx1"/>
                </a:solidFill>
                <a:latin typeface="Calibri" panose="020F0502020204030204" pitchFamily="34" charset="0"/>
              </a:defRPr>
            </a:lvl4pPr>
            <a:lvl5pPr marL="2094845" indent="-232761">
              <a:defRPr>
                <a:solidFill>
                  <a:schemeClr val="tx1"/>
                </a:solidFill>
                <a:latin typeface="Calibri" panose="020F0502020204030204" pitchFamily="34" charset="0"/>
              </a:defRPr>
            </a:lvl5pPr>
            <a:lvl6pPr marL="2560366" indent="-232761" eaLnBrk="0" fontAlgn="base" hangingPunct="0">
              <a:spcBef>
                <a:spcPct val="0"/>
              </a:spcBef>
              <a:spcAft>
                <a:spcPct val="0"/>
              </a:spcAft>
              <a:defRPr>
                <a:solidFill>
                  <a:schemeClr val="tx1"/>
                </a:solidFill>
                <a:latin typeface="Calibri" panose="020F0502020204030204" pitchFamily="34" charset="0"/>
              </a:defRPr>
            </a:lvl6pPr>
            <a:lvl7pPr marL="3025887" indent="-232761" eaLnBrk="0" fontAlgn="base" hangingPunct="0">
              <a:spcBef>
                <a:spcPct val="0"/>
              </a:spcBef>
              <a:spcAft>
                <a:spcPct val="0"/>
              </a:spcAft>
              <a:defRPr>
                <a:solidFill>
                  <a:schemeClr val="tx1"/>
                </a:solidFill>
                <a:latin typeface="Calibri" panose="020F0502020204030204" pitchFamily="34" charset="0"/>
              </a:defRPr>
            </a:lvl7pPr>
            <a:lvl8pPr marL="3491408" indent="-232761" eaLnBrk="0" fontAlgn="base" hangingPunct="0">
              <a:spcBef>
                <a:spcPct val="0"/>
              </a:spcBef>
              <a:spcAft>
                <a:spcPct val="0"/>
              </a:spcAft>
              <a:defRPr>
                <a:solidFill>
                  <a:schemeClr val="tx1"/>
                </a:solidFill>
                <a:latin typeface="Calibri" panose="020F0502020204030204" pitchFamily="34" charset="0"/>
              </a:defRPr>
            </a:lvl8pPr>
            <a:lvl9pPr marL="3956929" indent="-232761" eaLnBrk="0" fontAlgn="base" hangingPunct="0">
              <a:spcBef>
                <a:spcPct val="0"/>
              </a:spcBef>
              <a:spcAft>
                <a:spcPct val="0"/>
              </a:spcAft>
              <a:defRPr>
                <a:solidFill>
                  <a:schemeClr val="tx1"/>
                </a:solidFill>
                <a:latin typeface="Calibri" panose="020F0502020204030204" pitchFamily="34" charset="0"/>
              </a:defRPr>
            </a:lvl9pPr>
          </a:lstStyle>
          <a:p>
            <a:fld id="{58E87376-0698-47C0-96B8-FEED88DFDF64}" type="slidenum">
              <a:rPr lang="en-US" altLang="en-US" smtClean="0"/>
              <a:pPr/>
              <a:t>3</a:t>
            </a:fld>
            <a:endParaRPr lang="en-US" altLang="en-US" dirty="0"/>
          </a:p>
        </p:txBody>
      </p:sp>
    </p:spTree>
    <p:extLst>
      <p:ext uri="{BB962C8B-B14F-4D97-AF65-F5344CB8AC3E}">
        <p14:creationId xmlns:p14="http://schemas.microsoft.com/office/powerpoint/2010/main" val="4189273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0DA12B-52F7-1E4B-B46A-AD6558270C94}" type="slidenum">
              <a:rPr lang="en-US" smtClean="0"/>
              <a:t>30</a:t>
            </a:fld>
            <a:endParaRPr lang="en-US"/>
          </a:p>
        </p:txBody>
      </p:sp>
    </p:spTree>
    <p:extLst>
      <p:ext uri="{BB962C8B-B14F-4D97-AF65-F5344CB8AC3E}">
        <p14:creationId xmlns:p14="http://schemas.microsoft.com/office/powerpoint/2010/main" val="899821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953E8D7-A438-9545-F5E8-31222717B1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4A4CC15-AF1E-D7DC-9A42-46121E83CC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solidFill>
                <a:srgbClr val="000000"/>
              </a:solidFill>
            </a:endParaRPr>
          </a:p>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C64EF10E-1FD3-9405-33D3-D04FCED782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337D414-4C00-4B1C-8988-BF5152851552}" type="slidenum">
              <a:rPr lang="en-US" altLang="en-US" smtClean="0"/>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893EB04-9BF6-24FA-F368-47D44EE35B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58E38EE4-62CD-0884-01D6-B1888714B7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83AF25F0-6A55-2112-4D64-D628C67ADF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DA51ADF-65ED-4696-BA66-B74D82642C05}" type="slidenum">
              <a:rPr lang="en-US" altLang="en-US" smtClean="0"/>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8AD5207-90D2-8A34-F50E-0708B02708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3D94BCE7-D367-9CDA-3C40-2E9FCFC8B6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5E05D25E-A5F6-9CA9-67BB-761C8C8DDB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3DD714E-DB72-4E53-923E-F4FD2E545E31}" type="slidenum">
              <a:rPr lang="en-US" altLang="en-US" smtClean="0"/>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E2882-10EF-45BA-B529-D97B5E624C88}" type="slidenum">
              <a:rPr lang="en-US" smtClean="0"/>
              <a:t>34</a:t>
            </a:fld>
            <a:endParaRPr lang="en-US"/>
          </a:p>
        </p:txBody>
      </p:sp>
    </p:spTree>
    <p:extLst>
      <p:ext uri="{BB962C8B-B14F-4D97-AF65-F5344CB8AC3E}">
        <p14:creationId xmlns:p14="http://schemas.microsoft.com/office/powerpoint/2010/main" val="2956478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C3FCF1-88BA-45D8-9B7B-55FEC3D9AF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700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E2882-10EF-45BA-B529-D97B5E624C88}" type="slidenum">
              <a:rPr lang="en-US" smtClean="0"/>
              <a:t>36</a:t>
            </a:fld>
            <a:endParaRPr lang="en-US"/>
          </a:p>
        </p:txBody>
      </p:sp>
    </p:spTree>
    <p:extLst>
      <p:ext uri="{BB962C8B-B14F-4D97-AF65-F5344CB8AC3E}">
        <p14:creationId xmlns:p14="http://schemas.microsoft.com/office/powerpoint/2010/main" val="3311011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F5CEBA-F2B0-46BA-92AB-96BF6B870E5A}" type="slidenum">
              <a:rPr lang="en-US" smtClean="0"/>
              <a:t>37</a:t>
            </a:fld>
            <a:endParaRPr lang="en-US" dirty="0"/>
          </a:p>
        </p:txBody>
      </p:sp>
    </p:spTree>
    <p:extLst>
      <p:ext uri="{BB962C8B-B14F-4D97-AF65-F5344CB8AC3E}">
        <p14:creationId xmlns:p14="http://schemas.microsoft.com/office/powerpoint/2010/main" val="17437678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E2882-10EF-45BA-B529-D97B5E624C88}" type="slidenum">
              <a:rPr lang="en-US" smtClean="0"/>
              <a:t>38</a:t>
            </a:fld>
            <a:endParaRPr lang="en-US"/>
          </a:p>
        </p:txBody>
      </p:sp>
    </p:spTree>
    <p:extLst>
      <p:ext uri="{BB962C8B-B14F-4D97-AF65-F5344CB8AC3E}">
        <p14:creationId xmlns:p14="http://schemas.microsoft.com/office/powerpoint/2010/main" val="24751040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1C86CE-BD95-4376-89A8-113BD36F0E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98A50F98-71B1-4D58-B91B-A35F720CAE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220" name="Slide Number Placeholder 3">
            <a:extLst>
              <a:ext uri="{FF2B5EF4-FFF2-40B4-BE49-F238E27FC236}">
                <a16:creationId xmlns:a16="http://schemas.microsoft.com/office/drawing/2014/main" id="{0A51B35C-6AF4-4DF0-9427-A5C112675A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6472" indent="-290951">
              <a:defRPr>
                <a:solidFill>
                  <a:schemeClr val="tx1"/>
                </a:solidFill>
                <a:latin typeface="Calibri" panose="020F0502020204030204" pitchFamily="34" charset="0"/>
              </a:defRPr>
            </a:lvl2pPr>
            <a:lvl3pPr marL="1163803" indent="-232761">
              <a:defRPr>
                <a:solidFill>
                  <a:schemeClr val="tx1"/>
                </a:solidFill>
                <a:latin typeface="Calibri" panose="020F0502020204030204" pitchFamily="34" charset="0"/>
              </a:defRPr>
            </a:lvl3pPr>
            <a:lvl4pPr marL="1629324" indent="-232761">
              <a:defRPr>
                <a:solidFill>
                  <a:schemeClr val="tx1"/>
                </a:solidFill>
                <a:latin typeface="Calibri" panose="020F0502020204030204" pitchFamily="34" charset="0"/>
              </a:defRPr>
            </a:lvl4pPr>
            <a:lvl5pPr marL="2094845" indent="-232761">
              <a:defRPr>
                <a:solidFill>
                  <a:schemeClr val="tx1"/>
                </a:solidFill>
                <a:latin typeface="Calibri" panose="020F0502020204030204" pitchFamily="34" charset="0"/>
              </a:defRPr>
            </a:lvl5pPr>
            <a:lvl6pPr marL="2560366" indent="-232761" eaLnBrk="0" fontAlgn="base" hangingPunct="0">
              <a:spcBef>
                <a:spcPct val="0"/>
              </a:spcBef>
              <a:spcAft>
                <a:spcPct val="0"/>
              </a:spcAft>
              <a:defRPr>
                <a:solidFill>
                  <a:schemeClr val="tx1"/>
                </a:solidFill>
                <a:latin typeface="Calibri" panose="020F0502020204030204" pitchFamily="34" charset="0"/>
              </a:defRPr>
            </a:lvl6pPr>
            <a:lvl7pPr marL="3025887" indent="-232761" eaLnBrk="0" fontAlgn="base" hangingPunct="0">
              <a:spcBef>
                <a:spcPct val="0"/>
              </a:spcBef>
              <a:spcAft>
                <a:spcPct val="0"/>
              </a:spcAft>
              <a:defRPr>
                <a:solidFill>
                  <a:schemeClr val="tx1"/>
                </a:solidFill>
                <a:latin typeface="Calibri" panose="020F0502020204030204" pitchFamily="34" charset="0"/>
              </a:defRPr>
            </a:lvl7pPr>
            <a:lvl8pPr marL="3491408" indent="-232761" eaLnBrk="0" fontAlgn="base" hangingPunct="0">
              <a:spcBef>
                <a:spcPct val="0"/>
              </a:spcBef>
              <a:spcAft>
                <a:spcPct val="0"/>
              </a:spcAft>
              <a:defRPr>
                <a:solidFill>
                  <a:schemeClr val="tx1"/>
                </a:solidFill>
                <a:latin typeface="Calibri" panose="020F0502020204030204" pitchFamily="34" charset="0"/>
              </a:defRPr>
            </a:lvl8pPr>
            <a:lvl9pPr marL="3956929" indent="-232761" eaLnBrk="0" fontAlgn="base" hangingPunct="0">
              <a:spcBef>
                <a:spcPct val="0"/>
              </a:spcBef>
              <a:spcAft>
                <a:spcPct val="0"/>
              </a:spcAft>
              <a:defRPr>
                <a:solidFill>
                  <a:schemeClr val="tx1"/>
                </a:solidFill>
                <a:latin typeface="Calibri" panose="020F0502020204030204" pitchFamily="34" charset="0"/>
              </a:defRPr>
            </a:lvl9pPr>
          </a:lstStyle>
          <a:p>
            <a:fld id="{58E87376-0698-47C0-96B8-FEED88DFDF64}" type="slidenum">
              <a:rPr lang="en-US" altLang="en-US" smtClean="0"/>
              <a:pPr/>
              <a:t>39</a:t>
            </a:fld>
            <a:endParaRPr lang="en-US" altLang="en-US" dirty="0"/>
          </a:p>
        </p:txBody>
      </p:sp>
    </p:spTree>
    <p:extLst>
      <p:ext uri="{BB962C8B-B14F-4D97-AF65-F5344CB8AC3E}">
        <p14:creationId xmlns:p14="http://schemas.microsoft.com/office/powerpoint/2010/main" val="1402282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AD24DEE7-AB1E-49F1-AB61-B3E8C2E045A4}" type="slidenum">
              <a:rPr lang="en-US" smtClean="0"/>
              <a:t>4</a:t>
            </a:fld>
            <a:endParaRPr lang="en-US"/>
          </a:p>
        </p:txBody>
      </p:sp>
    </p:spTree>
    <p:extLst>
      <p:ext uri="{BB962C8B-B14F-4D97-AF65-F5344CB8AC3E}">
        <p14:creationId xmlns:p14="http://schemas.microsoft.com/office/powerpoint/2010/main" val="40946643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1C86CE-BD95-4376-89A8-113BD36F0E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98A50F98-71B1-4D58-B91B-A35F720CAE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220" name="Slide Number Placeholder 3">
            <a:extLst>
              <a:ext uri="{FF2B5EF4-FFF2-40B4-BE49-F238E27FC236}">
                <a16:creationId xmlns:a16="http://schemas.microsoft.com/office/drawing/2014/main" id="{0A51B35C-6AF4-4DF0-9427-A5C112675A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6472" indent="-290951">
              <a:defRPr>
                <a:solidFill>
                  <a:schemeClr val="tx1"/>
                </a:solidFill>
                <a:latin typeface="Calibri" panose="020F0502020204030204" pitchFamily="34" charset="0"/>
              </a:defRPr>
            </a:lvl2pPr>
            <a:lvl3pPr marL="1163803" indent="-232761">
              <a:defRPr>
                <a:solidFill>
                  <a:schemeClr val="tx1"/>
                </a:solidFill>
                <a:latin typeface="Calibri" panose="020F0502020204030204" pitchFamily="34" charset="0"/>
              </a:defRPr>
            </a:lvl3pPr>
            <a:lvl4pPr marL="1629324" indent="-232761">
              <a:defRPr>
                <a:solidFill>
                  <a:schemeClr val="tx1"/>
                </a:solidFill>
                <a:latin typeface="Calibri" panose="020F0502020204030204" pitchFamily="34" charset="0"/>
              </a:defRPr>
            </a:lvl4pPr>
            <a:lvl5pPr marL="2094845" indent="-232761">
              <a:defRPr>
                <a:solidFill>
                  <a:schemeClr val="tx1"/>
                </a:solidFill>
                <a:latin typeface="Calibri" panose="020F0502020204030204" pitchFamily="34" charset="0"/>
              </a:defRPr>
            </a:lvl5pPr>
            <a:lvl6pPr marL="2560366" indent="-232761" eaLnBrk="0" fontAlgn="base" hangingPunct="0">
              <a:spcBef>
                <a:spcPct val="0"/>
              </a:spcBef>
              <a:spcAft>
                <a:spcPct val="0"/>
              </a:spcAft>
              <a:defRPr>
                <a:solidFill>
                  <a:schemeClr val="tx1"/>
                </a:solidFill>
                <a:latin typeface="Calibri" panose="020F0502020204030204" pitchFamily="34" charset="0"/>
              </a:defRPr>
            </a:lvl6pPr>
            <a:lvl7pPr marL="3025887" indent="-232761" eaLnBrk="0" fontAlgn="base" hangingPunct="0">
              <a:spcBef>
                <a:spcPct val="0"/>
              </a:spcBef>
              <a:spcAft>
                <a:spcPct val="0"/>
              </a:spcAft>
              <a:defRPr>
                <a:solidFill>
                  <a:schemeClr val="tx1"/>
                </a:solidFill>
                <a:latin typeface="Calibri" panose="020F0502020204030204" pitchFamily="34" charset="0"/>
              </a:defRPr>
            </a:lvl7pPr>
            <a:lvl8pPr marL="3491408" indent="-232761" eaLnBrk="0" fontAlgn="base" hangingPunct="0">
              <a:spcBef>
                <a:spcPct val="0"/>
              </a:spcBef>
              <a:spcAft>
                <a:spcPct val="0"/>
              </a:spcAft>
              <a:defRPr>
                <a:solidFill>
                  <a:schemeClr val="tx1"/>
                </a:solidFill>
                <a:latin typeface="Calibri" panose="020F0502020204030204" pitchFamily="34" charset="0"/>
              </a:defRPr>
            </a:lvl8pPr>
            <a:lvl9pPr marL="3956929" indent="-232761" eaLnBrk="0" fontAlgn="base" hangingPunct="0">
              <a:spcBef>
                <a:spcPct val="0"/>
              </a:spcBef>
              <a:spcAft>
                <a:spcPct val="0"/>
              </a:spcAft>
              <a:defRPr>
                <a:solidFill>
                  <a:schemeClr val="tx1"/>
                </a:solidFill>
                <a:latin typeface="Calibri" panose="020F0502020204030204" pitchFamily="34" charset="0"/>
              </a:defRPr>
            </a:lvl9pPr>
          </a:lstStyle>
          <a:p>
            <a:fld id="{58E87376-0698-47C0-96B8-FEED88DFDF64}" type="slidenum">
              <a:rPr lang="en-US" altLang="en-US" smtClean="0"/>
              <a:pPr/>
              <a:t>40</a:t>
            </a:fld>
            <a:endParaRPr lang="en-US" altLang="en-US" dirty="0"/>
          </a:p>
        </p:txBody>
      </p:sp>
    </p:spTree>
    <p:extLst>
      <p:ext uri="{BB962C8B-B14F-4D97-AF65-F5344CB8AC3E}">
        <p14:creationId xmlns:p14="http://schemas.microsoft.com/office/powerpoint/2010/main" val="23995430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1C86CE-BD95-4376-89A8-113BD36F0E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98A50F98-71B1-4D58-B91B-A35F720CAE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Slide</a:t>
            </a:r>
          </a:p>
          <a:p>
            <a:pPr rtl="0"/>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Title</a:t>
            </a:r>
          </a:p>
          <a:p>
            <a:pPr rtl="0"/>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Speaker</a:t>
            </a:r>
          </a:p>
          <a:p>
            <a:pPr rtl="0"/>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Script</a:t>
            </a:r>
          </a:p>
        </p:txBody>
      </p:sp>
      <p:sp>
        <p:nvSpPr>
          <p:cNvPr id="9220" name="Slide Number Placeholder 3">
            <a:extLst>
              <a:ext uri="{FF2B5EF4-FFF2-40B4-BE49-F238E27FC236}">
                <a16:creationId xmlns:a16="http://schemas.microsoft.com/office/drawing/2014/main" id="{0A51B35C-6AF4-4DF0-9427-A5C112675A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6472" indent="-290951">
              <a:defRPr>
                <a:solidFill>
                  <a:schemeClr val="tx1"/>
                </a:solidFill>
                <a:latin typeface="Calibri" panose="020F0502020204030204" pitchFamily="34" charset="0"/>
              </a:defRPr>
            </a:lvl2pPr>
            <a:lvl3pPr marL="1163803" indent="-232761">
              <a:defRPr>
                <a:solidFill>
                  <a:schemeClr val="tx1"/>
                </a:solidFill>
                <a:latin typeface="Calibri" panose="020F0502020204030204" pitchFamily="34" charset="0"/>
              </a:defRPr>
            </a:lvl3pPr>
            <a:lvl4pPr marL="1629324" indent="-232761">
              <a:defRPr>
                <a:solidFill>
                  <a:schemeClr val="tx1"/>
                </a:solidFill>
                <a:latin typeface="Calibri" panose="020F0502020204030204" pitchFamily="34" charset="0"/>
              </a:defRPr>
            </a:lvl4pPr>
            <a:lvl5pPr marL="2094845" indent="-232761">
              <a:defRPr>
                <a:solidFill>
                  <a:schemeClr val="tx1"/>
                </a:solidFill>
                <a:latin typeface="Calibri" panose="020F0502020204030204" pitchFamily="34" charset="0"/>
              </a:defRPr>
            </a:lvl5pPr>
            <a:lvl6pPr marL="2560366" indent="-232761" eaLnBrk="0" fontAlgn="base" hangingPunct="0">
              <a:spcBef>
                <a:spcPct val="0"/>
              </a:spcBef>
              <a:spcAft>
                <a:spcPct val="0"/>
              </a:spcAft>
              <a:defRPr>
                <a:solidFill>
                  <a:schemeClr val="tx1"/>
                </a:solidFill>
                <a:latin typeface="Calibri" panose="020F0502020204030204" pitchFamily="34" charset="0"/>
              </a:defRPr>
            </a:lvl6pPr>
            <a:lvl7pPr marL="3025887" indent="-232761" eaLnBrk="0" fontAlgn="base" hangingPunct="0">
              <a:spcBef>
                <a:spcPct val="0"/>
              </a:spcBef>
              <a:spcAft>
                <a:spcPct val="0"/>
              </a:spcAft>
              <a:defRPr>
                <a:solidFill>
                  <a:schemeClr val="tx1"/>
                </a:solidFill>
                <a:latin typeface="Calibri" panose="020F0502020204030204" pitchFamily="34" charset="0"/>
              </a:defRPr>
            </a:lvl7pPr>
            <a:lvl8pPr marL="3491408" indent="-232761" eaLnBrk="0" fontAlgn="base" hangingPunct="0">
              <a:spcBef>
                <a:spcPct val="0"/>
              </a:spcBef>
              <a:spcAft>
                <a:spcPct val="0"/>
              </a:spcAft>
              <a:defRPr>
                <a:solidFill>
                  <a:schemeClr val="tx1"/>
                </a:solidFill>
                <a:latin typeface="Calibri" panose="020F0502020204030204" pitchFamily="34" charset="0"/>
              </a:defRPr>
            </a:lvl8pPr>
            <a:lvl9pPr marL="3956929" indent="-232761" eaLnBrk="0" fontAlgn="base" hangingPunct="0">
              <a:spcBef>
                <a:spcPct val="0"/>
              </a:spcBef>
              <a:spcAft>
                <a:spcPct val="0"/>
              </a:spcAft>
              <a:defRPr>
                <a:solidFill>
                  <a:schemeClr val="tx1"/>
                </a:solidFill>
                <a:latin typeface="Calibri" panose="020F0502020204030204" pitchFamily="34" charset="0"/>
              </a:defRPr>
            </a:lvl9pPr>
          </a:lstStyle>
          <a:p>
            <a:fld id="{58E87376-0698-47C0-96B8-FEED88DFDF64}" type="slidenum">
              <a:rPr lang="en-US" altLang="en-US" smtClean="0"/>
              <a:pPr/>
              <a:t>41</a:t>
            </a:fld>
            <a:endParaRPr lang="en-US" altLang="en-US" dirty="0"/>
          </a:p>
        </p:txBody>
      </p:sp>
    </p:spTree>
    <p:extLst>
      <p:ext uri="{BB962C8B-B14F-4D97-AF65-F5344CB8AC3E}">
        <p14:creationId xmlns:p14="http://schemas.microsoft.com/office/powerpoint/2010/main" val="39755222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1C86CE-BD95-4376-89A8-113BD36F0E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98A50F98-71B1-4D58-B91B-A35F720CAE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220" name="Slide Number Placeholder 3">
            <a:extLst>
              <a:ext uri="{FF2B5EF4-FFF2-40B4-BE49-F238E27FC236}">
                <a16:creationId xmlns:a16="http://schemas.microsoft.com/office/drawing/2014/main" id="{0A51B35C-6AF4-4DF0-9427-A5C112675A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6472" indent="-290951">
              <a:defRPr>
                <a:solidFill>
                  <a:schemeClr val="tx1"/>
                </a:solidFill>
                <a:latin typeface="Calibri" panose="020F0502020204030204" pitchFamily="34" charset="0"/>
              </a:defRPr>
            </a:lvl2pPr>
            <a:lvl3pPr marL="1163803" indent="-232761">
              <a:defRPr>
                <a:solidFill>
                  <a:schemeClr val="tx1"/>
                </a:solidFill>
                <a:latin typeface="Calibri" panose="020F0502020204030204" pitchFamily="34" charset="0"/>
              </a:defRPr>
            </a:lvl3pPr>
            <a:lvl4pPr marL="1629324" indent="-232761">
              <a:defRPr>
                <a:solidFill>
                  <a:schemeClr val="tx1"/>
                </a:solidFill>
                <a:latin typeface="Calibri" panose="020F0502020204030204" pitchFamily="34" charset="0"/>
              </a:defRPr>
            </a:lvl4pPr>
            <a:lvl5pPr marL="2094845" indent="-232761">
              <a:defRPr>
                <a:solidFill>
                  <a:schemeClr val="tx1"/>
                </a:solidFill>
                <a:latin typeface="Calibri" panose="020F0502020204030204" pitchFamily="34" charset="0"/>
              </a:defRPr>
            </a:lvl5pPr>
            <a:lvl6pPr marL="2560366" indent="-232761" eaLnBrk="0" fontAlgn="base" hangingPunct="0">
              <a:spcBef>
                <a:spcPct val="0"/>
              </a:spcBef>
              <a:spcAft>
                <a:spcPct val="0"/>
              </a:spcAft>
              <a:defRPr>
                <a:solidFill>
                  <a:schemeClr val="tx1"/>
                </a:solidFill>
                <a:latin typeface="Calibri" panose="020F0502020204030204" pitchFamily="34" charset="0"/>
              </a:defRPr>
            </a:lvl6pPr>
            <a:lvl7pPr marL="3025887" indent="-232761" eaLnBrk="0" fontAlgn="base" hangingPunct="0">
              <a:spcBef>
                <a:spcPct val="0"/>
              </a:spcBef>
              <a:spcAft>
                <a:spcPct val="0"/>
              </a:spcAft>
              <a:defRPr>
                <a:solidFill>
                  <a:schemeClr val="tx1"/>
                </a:solidFill>
                <a:latin typeface="Calibri" panose="020F0502020204030204" pitchFamily="34" charset="0"/>
              </a:defRPr>
            </a:lvl7pPr>
            <a:lvl8pPr marL="3491408" indent="-232761" eaLnBrk="0" fontAlgn="base" hangingPunct="0">
              <a:spcBef>
                <a:spcPct val="0"/>
              </a:spcBef>
              <a:spcAft>
                <a:spcPct val="0"/>
              </a:spcAft>
              <a:defRPr>
                <a:solidFill>
                  <a:schemeClr val="tx1"/>
                </a:solidFill>
                <a:latin typeface="Calibri" panose="020F0502020204030204" pitchFamily="34" charset="0"/>
              </a:defRPr>
            </a:lvl8pPr>
            <a:lvl9pPr marL="3956929" indent="-232761" eaLnBrk="0" fontAlgn="base" hangingPunct="0">
              <a:spcBef>
                <a:spcPct val="0"/>
              </a:spcBef>
              <a:spcAft>
                <a:spcPct val="0"/>
              </a:spcAft>
              <a:defRPr>
                <a:solidFill>
                  <a:schemeClr val="tx1"/>
                </a:solidFill>
                <a:latin typeface="Calibri" panose="020F0502020204030204" pitchFamily="34" charset="0"/>
              </a:defRPr>
            </a:lvl9pPr>
          </a:lstStyle>
          <a:p>
            <a:fld id="{58E87376-0698-47C0-96B8-FEED88DFDF64}" type="slidenum">
              <a:rPr lang="en-US" altLang="en-US" smtClean="0"/>
              <a:pPr/>
              <a:t>42</a:t>
            </a:fld>
            <a:endParaRPr lang="en-US" altLang="en-US" dirty="0"/>
          </a:p>
        </p:txBody>
      </p:sp>
    </p:spTree>
    <p:extLst>
      <p:ext uri="{BB962C8B-B14F-4D97-AF65-F5344CB8AC3E}">
        <p14:creationId xmlns:p14="http://schemas.microsoft.com/office/powerpoint/2010/main" val="8906817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200" b="1" u="sng" kern="100" dirty="0">
                <a:effectLst/>
                <a:latin typeface="+mj-lt"/>
                <a:ea typeface="Calibri" panose="020F0502020204030204" pitchFamily="34" charset="0"/>
                <a:cs typeface="Times New Roman" panose="02020603050405020304" pitchFamily="18" charset="0"/>
              </a:rPr>
              <a:t>Slide 18: </a:t>
            </a:r>
            <a:endParaRPr lang="en-US" sz="1200" kern="100" dirty="0">
              <a:effectLst/>
              <a:latin typeface="+mj-lt"/>
              <a:ea typeface="Calibri" panose="020F0502020204030204" pitchFamily="34" charset="0"/>
              <a:cs typeface="Times New Roman" panose="02020603050405020304" pitchFamily="18" charset="0"/>
            </a:endParaRPr>
          </a:p>
          <a:p>
            <a:pPr marL="0" marR="0" algn="l">
              <a:spcBef>
                <a:spcPts val="0"/>
              </a:spcBef>
              <a:spcAft>
                <a:spcPts val="0"/>
              </a:spcAft>
            </a:pPr>
            <a:r>
              <a:rPr lang="en-US" sz="1200" kern="100" dirty="0">
                <a:effectLst/>
                <a:latin typeface="+mj-lt"/>
                <a:ea typeface="Calibri" panose="020F0502020204030204" pitchFamily="34" charset="0"/>
                <a:cs typeface="Times New Roman" panose="02020603050405020304" pitchFamily="18" charset="0"/>
              </a:rPr>
              <a:t>Title: Q &amp; A Session – </a:t>
            </a:r>
            <a:r>
              <a:rPr lang="en-US" sz="1200" b="1" kern="100" dirty="0">
                <a:effectLst/>
                <a:latin typeface="+mj-lt"/>
                <a:ea typeface="Calibri" panose="020F0502020204030204" pitchFamily="34" charset="0"/>
                <a:cs typeface="Times New Roman" panose="02020603050405020304" pitchFamily="18" charset="0"/>
              </a:rPr>
              <a:t>5 minutes</a:t>
            </a:r>
            <a:endParaRPr lang="en-US" sz="1200" kern="100" dirty="0">
              <a:effectLst/>
              <a:latin typeface="+mj-lt"/>
              <a:ea typeface="Calibri" panose="020F0502020204030204" pitchFamily="34" charset="0"/>
              <a:cs typeface="Times New Roman" panose="02020603050405020304" pitchFamily="18" charset="0"/>
            </a:endParaRPr>
          </a:p>
          <a:p>
            <a:pPr marL="0" marR="0" algn="l">
              <a:spcBef>
                <a:spcPts val="0"/>
              </a:spcBef>
              <a:spcAft>
                <a:spcPts val="0"/>
              </a:spcAft>
            </a:pPr>
            <a:r>
              <a:rPr lang="en-US" sz="1200" kern="100" dirty="0">
                <a:effectLst/>
                <a:latin typeface="+mj-lt"/>
                <a:ea typeface="Calibri" panose="020F0502020204030204" pitchFamily="34" charset="0"/>
                <a:cs typeface="Times New Roman" panose="02020603050405020304" pitchFamily="18" charset="0"/>
              </a:rPr>
              <a:t> </a:t>
            </a:r>
          </a:p>
          <a:p>
            <a:pPr marL="0" marR="0" algn="l">
              <a:spcBef>
                <a:spcPts val="0"/>
              </a:spcBef>
              <a:spcAft>
                <a:spcPts val="0"/>
              </a:spcAft>
            </a:pPr>
            <a:r>
              <a:rPr lang="en-US" sz="1200" kern="100" dirty="0">
                <a:effectLst/>
                <a:latin typeface="+mj-lt"/>
                <a:ea typeface="Calibri" panose="020F0502020204030204" pitchFamily="34" charset="0"/>
                <a:cs typeface="Times New Roman" panose="02020603050405020304" pitchFamily="18" charset="0"/>
              </a:rPr>
              <a:t>Speaker 1 (Lisa Loughry): </a:t>
            </a:r>
          </a:p>
          <a:p>
            <a:pPr marL="171450" marR="0" lvl="0" indent="-171450" algn="l">
              <a:spcBef>
                <a:spcPts val="0"/>
              </a:spcBef>
              <a:spcAft>
                <a:spcPts val="0"/>
              </a:spcAft>
              <a:buFont typeface="Arial" panose="020B0604020202020204" pitchFamily="34" charset="0"/>
              <a:buChar char="•"/>
            </a:pPr>
            <a:r>
              <a:rPr lang="en-US" sz="1200" kern="100" dirty="0">
                <a:effectLst/>
                <a:latin typeface="+mj-lt"/>
                <a:ea typeface="Calibri" panose="020F0502020204030204" pitchFamily="34" charset="0"/>
                <a:cs typeface="Times New Roman" panose="02020603050405020304" pitchFamily="18" charset="0"/>
              </a:rPr>
              <a:t>Open up the floor for Q &amp; A. </a:t>
            </a:r>
          </a:p>
          <a:p>
            <a:pPr marL="171450" marR="0" lvl="0" indent="-171450" algn="l">
              <a:spcBef>
                <a:spcPts val="0"/>
              </a:spcBef>
              <a:spcAft>
                <a:spcPts val="0"/>
              </a:spcAft>
              <a:buFont typeface="Arial" panose="020B0604020202020204" pitchFamily="34" charset="0"/>
              <a:buChar char="•"/>
            </a:pPr>
            <a:r>
              <a:rPr lang="en-US" sz="1200" kern="100" dirty="0">
                <a:effectLst/>
                <a:latin typeface="+mj-lt"/>
                <a:ea typeface="Calibri" panose="020F0502020204030204" pitchFamily="34" charset="0"/>
                <a:cs typeface="Times New Roman" panose="02020603050405020304" pitchFamily="18" charset="0"/>
              </a:rPr>
              <a:t>Ask NNAHRA members to contact us directly for an in-depth analysis. Contact information on Flyer.</a:t>
            </a:r>
          </a:p>
          <a:p>
            <a:pPr marL="171450" marR="0" lvl="0" indent="-171450" algn="l">
              <a:spcBef>
                <a:spcPts val="0"/>
              </a:spcBef>
              <a:spcAft>
                <a:spcPts val="0"/>
              </a:spcAft>
              <a:buFont typeface="Arial" panose="020B0604020202020204" pitchFamily="34" charset="0"/>
              <a:buChar char="•"/>
            </a:pPr>
            <a:r>
              <a:rPr lang="en-US" sz="1200" kern="100" dirty="0">
                <a:effectLst/>
                <a:latin typeface="+mj-lt"/>
                <a:ea typeface="Calibri" panose="020F0502020204030204" pitchFamily="34" charset="0"/>
                <a:cs typeface="Times New Roman" panose="02020603050405020304" pitchFamily="18" charset="0"/>
              </a:rPr>
              <a:t>Let NNAHRA members that if they would like to contact us directly, feel free to stop by our booth or schedule a time to chat by contacting Lorilee, Lea, Jacob or yourself at Mutual of America. </a:t>
            </a:r>
          </a:p>
          <a:p>
            <a:endParaRPr lang="en-US" sz="1200" dirty="0">
              <a:latin typeface="+mj-lt"/>
            </a:endParaRPr>
          </a:p>
          <a:p>
            <a:r>
              <a:rPr lang="en-US" sz="1200" b="1" u="sng" dirty="0">
                <a:latin typeface="+mj-lt"/>
              </a:rPr>
              <a:t>Slide Script:</a:t>
            </a:r>
          </a:p>
          <a:p>
            <a:r>
              <a:rPr lang="en-US" sz="1200" dirty="0">
                <a:latin typeface="+mj-lt"/>
              </a:rPr>
              <a:t>Please feel free to ask any questions related to retirement planning or any of the topics we have discussed. </a:t>
            </a:r>
          </a:p>
          <a:p>
            <a:endParaRPr lang="en-US" sz="1200" dirty="0">
              <a:latin typeface="+mj-lt"/>
            </a:endParaRPr>
          </a:p>
          <a:p>
            <a:r>
              <a:rPr lang="en-US" sz="1200" dirty="0">
                <a:latin typeface="+mj-lt"/>
              </a:rPr>
              <a:t>We are here to address any inquiries you may have.</a:t>
            </a:r>
          </a:p>
          <a:p>
            <a:endParaRPr lang="en-US" dirty="0"/>
          </a:p>
        </p:txBody>
      </p:sp>
      <p:sp>
        <p:nvSpPr>
          <p:cNvPr id="4" name="Slide Number Placeholder 3"/>
          <p:cNvSpPr>
            <a:spLocks noGrp="1"/>
          </p:cNvSpPr>
          <p:nvPr>
            <p:ph type="sldNum" sz="quarter" idx="5"/>
          </p:nvPr>
        </p:nvSpPr>
        <p:spPr/>
        <p:txBody>
          <a:bodyPr/>
          <a:lstStyle/>
          <a:p>
            <a:pPr>
              <a:defRPr/>
            </a:pPr>
            <a:fld id="{1D0FAB62-12C4-4B4D-8501-5F1E3959F34D}" type="slidenum">
              <a:rPr lang="en-US" smtClean="0"/>
              <a:pPr>
                <a:defRPr/>
              </a:pPr>
              <a:t>43</a:t>
            </a:fld>
            <a:endParaRPr lang="en-US" dirty="0"/>
          </a:p>
        </p:txBody>
      </p:sp>
    </p:spTree>
    <p:extLst>
      <p:ext uri="{BB962C8B-B14F-4D97-AF65-F5344CB8AC3E}">
        <p14:creationId xmlns:p14="http://schemas.microsoft.com/office/powerpoint/2010/main" val="1071724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0DA12B-52F7-1E4B-B46A-AD6558270C94}" type="slidenum">
              <a:rPr lang="en-US" smtClean="0"/>
              <a:t>5</a:t>
            </a:fld>
            <a:endParaRPr lang="en-US"/>
          </a:p>
        </p:txBody>
      </p:sp>
    </p:spTree>
    <p:extLst>
      <p:ext uri="{BB962C8B-B14F-4D97-AF65-F5344CB8AC3E}">
        <p14:creationId xmlns:p14="http://schemas.microsoft.com/office/powerpoint/2010/main" val="337831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0DA12B-52F7-1E4B-B46A-AD6558270C94}" type="slidenum">
              <a:rPr lang="en-US" smtClean="0"/>
              <a:t>6</a:t>
            </a:fld>
            <a:endParaRPr lang="en-US"/>
          </a:p>
        </p:txBody>
      </p:sp>
    </p:spTree>
    <p:extLst>
      <p:ext uri="{BB962C8B-B14F-4D97-AF65-F5344CB8AC3E}">
        <p14:creationId xmlns:p14="http://schemas.microsoft.com/office/powerpoint/2010/main" val="69134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0DA12B-52F7-1E4B-B46A-AD6558270C94}" type="slidenum">
              <a:rPr lang="en-US" smtClean="0"/>
              <a:t>7</a:t>
            </a:fld>
            <a:endParaRPr lang="en-US"/>
          </a:p>
        </p:txBody>
      </p:sp>
    </p:spTree>
    <p:extLst>
      <p:ext uri="{BB962C8B-B14F-4D97-AF65-F5344CB8AC3E}">
        <p14:creationId xmlns:p14="http://schemas.microsoft.com/office/powerpoint/2010/main" val="1503211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E2882-10EF-45BA-B529-D97B5E624C88}" type="slidenum">
              <a:rPr lang="en-US" smtClean="0"/>
              <a:t>8</a:t>
            </a:fld>
            <a:endParaRPr lang="en-US"/>
          </a:p>
        </p:txBody>
      </p:sp>
    </p:spTree>
    <p:extLst>
      <p:ext uri="{BB962C8B-B14F-4D97-AF65-F5344CB8AC3E}">
        <p14:creationId xmlns:p14="http://schemas.microsoft.com/office/powerpoint/2010/main" val="2181975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0DA12B-52F7-1E4B-B46A-AD6558270C94}" type="slidenum">
              <a:rPr lang="en-US" smtClean="0"/>
              <a:t>9</a:t>
            </a:fld>
            <a:endParaRPr lang="en-US"/>
          </a:p>
        </p:txBody>
      </p:sp>
    </p:spTree>
    <p:extLst>
      <p:ext uri="{BB962C8B-B14F-4D97-AF65-F5344CB8AC3E}">
        <p14:creationId xmlns:p14="http://schemas.microsoft.com/office/powerpoint/2010/main" val="1975882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C36F3-F6D8-1295-44DE-12410A9726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B61146-4EAC-5B3B-A74E-796F591D0B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648629-D97B-1EAE-72D8-6C89B43FE5A9}"/>
              </a:ext>
            </a:extLst>
          </p:cNvPr>
          <p:cNvSpPr>
            <a:spLocks noGrp="1"/>
          </p:cNvSpPr>
          <p:nvPr>
            <p:ph type="dt" sz="half" idx="10"/>
          </p:nvPr>
        </p:nvSpPr>
        <p:spPr/>
        <p:txBody>
          <a:bodyPr/>
          <a:lstStyle/>
          <a:p>
            <a:fld id="{06419132-AF4F-4F67-813D-4D10EA22E10E}" type="datetimeFigureOut">
              <a:rPr lang="en-US" smtClean="0"/>
              <a:t>5/21/2024</a:t>
            </a:fld>
            <a:endParaRPr lang="en-US"/>
          </a:p>
        </p:txBody>
      </p:sp>
      <p:sp>
        <p:nvSpPr>
          <p:cNvPr id="5" name="Footer Placeholder 4">
            <a:extLst>
              <a:ext uri="{FF2B5EF4-FFF2-40B4-BE49-F238E27FC236}">
                <a16:creationId xmlns:a16="http://schemas.microsoft.com/office/drawing/2014/main" id="{A4C86793-1E03-91E8-6139-E21A8ABC1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491A95-7E27-18AF-64FA-FB5869A0AB48}"/>
              </a:ext>
            </a:extLst>
          </p:cNvPr>
          <p:cNvSpPr>
            <a:spLocks noGrp="1"/>
          </p:cNvSpPr>
          <p:nvPr>
            <p:ph type="sldNum" sz="quarter" idx="12"/>
          </p:nvPr>
        </p:nvSpPr>
        <p:spPr/>
        <p:txBody>
          <a:bodyPr/>
          <a:lstStyle/>
          <a:p>
            <a:fld id="{57008370-E7AE-4ED1-B6A6-64E14BEB04FE}" type="slidenum">
              <a:rPr lang="en-US" smtClean="0"/>
              <a:t>‹#›</a:t>
            </a:fld>
            <a:endParaRPr lang="en-US"/>
          </a:p>
        </p:txBody>
      </p:sp>
    </p:spTree>
    <p:extLst>
      <p:ext uri="{BB962C8B-B14F-4D97-AF65-F5344CB8AC3E}">
        <p14:creationId xmlns:p14="http://schemas.microsoft.com/office/powerpoint/2010/main" val="284112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6B65F-4429-A3A6-0056-7621F9A356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C7D0B4-A037-0516-0A46-998DAD36C1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66B40-3912-7C6F-5C96-6B714EDD460C}"/>
              </a:ext>
            </a:extLst>
          </p:cNvPr>
          <p:cNvSpPr>
            <a:spLocks noGrp="1"/>
          </p:cNvSpPr>
          <p:nvPr>
            <p:ph type="dt" sz="half" idx="10"/>
          </p:nvPr>
        </p:nvSpPr>
        <p:spPr/>
        <p:txBody>
          <a:bodyPr/>
          <a:lstStyle/>
          <a:p>
            <a:fld id="{06419132-AF4F-4F67-813D-4D10EA22E10E}" type="datetimeFigureOut">
              <a:rPr lang="en-US" smtClean="0"/>
              <a:t>5/21/2024</a:t>
            </a:fld>
            <a:endParaRPr lang="en-US"/>
          </a:p>
        </p:txBody>
      </p:sp>
      <p:sp>
        <p:nvSpPr>
          <p:cNvPr id="5" name="Footer Placeholder 4">
            <a:extLst>
              <a:ext uri="{FF2B5EF4-FFF2-40B4-BE49-F238E27FC236}">
                <a16:creationId xmlns:a16="http://schemas.microsoft.com/office/drawing/2014/main" id="{4F671E6D-10DF-A5F0-0624-FEF4D2DC0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414173-9956-AECC-53AE-6556851EE9EE}"/>
              </a:ext>
            </a:extLst>
          </p:cNvPr>
          <p:cNvSpPr>
            <a:spLocks noGrp="1"/>
          </p:cNvSpPr>
          <p:nvPr>
            <p:ph type="sldNum" sz="quarter" idx="12"/>
          </p:nvPr>
        </p:nvSpPr>
        <p:spPr/>
        <p:txBody>
          <a:bodyPr/>
          <a:lstStyle/>
          <a:p>
            <a:fld id="{57008370-E7AE-4ED1-B6A6-64E14BEB04FE}" type="slidenum">
              <a:rPr lang="en-US" smtClean="0"/>
              <a:t>‹#›</a:t>
            </a:fld>
            <a:endParaRPr lang="en-US"/>
          </a:p>
        </p:txBody>
      </p:sp>
    </p:spTree>
    <p:extLst>
      <p:ext uri="{BB962C8B-B14F-4D97-AF65-F5344CB8AC3E}">
        <p14:creationId xmlns:p14="http://schemas.microsoft.com/office/powerpoint/2010/main" val="2257430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353A24-BE70-3AA3-1C7C-5E9BF5CD22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000B43-3433-23E1-9CAC-FBE1A2FE56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B0D6FD-1B69-B9CA-8EC5-99A4E064E9D4}"/>
              </a:ext>
            </a:extLst>
          </p:cNvPr>
          <p:cNvSpPr>
            <a:spLocks noGrp="1"/>
          </p:cNvSpPr>
          <p:nvPr>
            <p:ph type="dt" sz="half" idx="10"/>
          </p:nvPr>
        </p:nvSpPr>
        <p:spPr/>
        <p:txBody>
          <a:bodyPr/>
          <a:lstStyle/>
          <a:p>
            <a:fld id="{06419132-AF4F-4F67-813D-4D10EA22E10E}" type="datetimeFigureOut">
              <a:rPr lang="en-US" smtClean="0"/>
              <a:t>5/21/2024</a:t>
            </a:fld>
            <a:endParaRPr lang="en-US"/>
          </a:p>
        </p:txBody>
      </p:sp>
      <p:sp>
        <p:nvSpPr>
          <p:cNvPr id="5" name="Footer Placeholder 4">
            <a:extLst>
              <a:ext uri="{FF2B5EF4-FFF2-40B4-BE49-F238E27FC236}">
                <a16:creationId xmlns:a16="http://schemas.microsoft.com/office/drawing/2014/main" id="{9FA439F2-31E3-2661-3132-3664A907A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D82FDF-C204-3FA8-30E7-294E3AACA020}"/>
              </a:ext>
            </a:extLst>
          </p:cNvPr>
          <p:cNvSpPr>
            <a:spLocks noGrp="1"/>
          </p:cNvSpPr>
          <p:nvPr>
            <p:ph type="sldNum" sz="quarter" idx="12"/>
          </p:nvPr>
        </p:nvSpPr>
        <p:spPr/>
        <p:txBody>
          <a:bodyPr/>
          <a:lstStyle/>
          <a:p>
            <a:fld id="{57008370-E7AE-4ED1-B6A6-64E14BEB04FE}" type="slidenum">
              <a:rPr lang="en-US" smtClean="0"/>
              <a:t>‹#›</a:t>
            </a:fld>
            <a:endParaRPr lang="en-US"/>
          </a:p>
        </p:txBody>
      </p:sp>
    </p:spTree>
    <p:extLst>
      <p:ext uri="{BB962C8B-B14F-4D97-AF65-F5344CB8AC3E}">
        <p14:creationId xmlns:p14="http://schemas.microsoft.com/office/powerpoint/2010/main" val="864096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Half P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979CB7C-284A-9C47-980E-CA3F0EB8C140}"/>
              </a:ext>
            </a:extLst>
          </p:cNvPr>
          <p:cNvSpPr/>
          <p:nvPr userDrawn="1"/>
        </p:nvSpPr>
        <p:spPr>
          <a:xfrm>
            <a:off x="0" y="0"/>
            <a:ext cx="12192000" cy="576263"/>
          </a:xfrm>
          <a:prstGeom prst="rect">
            <a:avLst/>
          </a:prstGeom>
          <a:gradFill>
            <a:gsLst>
              <a:gs pos="0">
                <a:srgbClr val="1576CB"/>
              </a:gs>
              <a:gs pos="100000">
                <a:srgbClr val="0D529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1B3561B7-941B-4140-87E9-A5F8E4B5D812}"/>
              </a:ext>
            </a:extLst>
          </p:cNvPr>
          <p:cNvCxnSpPr>
            <a:cxnSpLocks/>
          </p:cNvCxnSpPr>
          <p:nvPr userDrawn="1"/>
        </p:nvCxnSpPr>
        <p:spPr>
          <a:xfrm>
            <a:off x="939800" y="6472238"/>
            <a:ext cx="56927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837876"/>
            <a:ext cx="5257800" cy="1191594"/>
          </a:xfrm>
          <a:prstGeom prst="rect">
            <a:avLst/>
          </a:prstGeom>
        </p:spPr>
        <p:txBody>
          <a:bodyPr anchor="t">
            <a:no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11" name="Text Placeholder 10"/>
          <p:cNvSpPr>
            <a:spLocks noGrp="1"/>
          </p:cNvSpPr>
          <p:nvPr>
            <p:ph type="body" sz="quarter" idx="13"/>
          </p:nvPr>
        </p:nvSpPr>
        <p:spPr>
          <a:xfrm>
            <a:off x="838200" y="1543592"/>
            <a:ext cx="5257800" cy="273050"/>
          </a:xfrm>
          <a:prstGeom prst="rect">
            <a:avLst/>
          </a:prstGeom>
        </p:spPr>
        <p:txBody>
          <a:bodyPr>
            <a:normAutofit/>
          </a:bodyPr>
          <a:lstStyle>
            <a:lvl1pPr marL="0" indent="0">
              <a:buFontTx/>
              <a:buNone/>
              <a:defRPr sz="1100" b="1" i="0" cap="all" baseline="0">
                <a:solidFill>
                  <a:srgbClr val="005094"/>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7FE0E26D-582D-40DC-BAD7-19C3E015600F}"/>
              </a:ext>
            </a:extLst>
          </p:cNvPr>
          <p:cNvSpPr>
            <a:spLocks noGrp="1"/>
          </p:cNvSpPr>
          <p:nvPr>
            <p:ph idx="1"/>
          </p:nvPr>
        </p:nvSpPr>
        <p:spPr>
          <a:xfrm>
            <a:off x="838200" y="3050397"/>
            <a:ext cx="5257800" cy="3158791"/>
          </a:xfrm>
          <a:prstGeom prst="rect">
            <a:avLst/>
          </a:prstGeom>
        </p:spPr>
        <p:txBody>
          <a:bodyPr/>
          <a:lstStyle>
            <a:lvl1pPr marL="228600" indent="-228600">
              <a:lnSpc>
                <a:spcPct val="100000"/>
              </a:lnSpc>
              <a:spcBef>
                <a:spcPts val="1000"/>
              </a:spcBef>
              <a:spcAft>
                <a:spcPts val="0"/>
              </a:spcAft>
              <a:buClr>
                <a:srgbClr val="005094"/>
              </a:buClr>
              <a:buSzPct val="70000"/>
              <a:buFont typeface="Wingdings" pitchFamily="2" charset="2"/>
              <a:buChar char="§"/>
              <a:defRPr sz="1800" b="0" i="0">
                <a:latin typeface="Arial" panose="020B0604020202020204" pitchFamily="34" charset="0"/>
                <a:cs typeface="Arial" panose="020B0604020202020204" pitchFamily="34" charset="0"/>
              </a:defRPr>
            </a:lvl1pPr>
            <a:lvl2pPr marL="685800" indent="-228600">
              <a:lnSpc>
                <a:spcPct val="100000"/>
              </a:lnSpc>
              <a:spcBef>
                <a:spcPts val="500"/>
              </a:spcBef>
              <a:spcAft>
                <a:spcPts val="0"/>
              </a:spcAft>
              <a:buClr>
                <a:srgbClr val="005094"/>
              </a:buClr>
              <a:buSzPct val="70000"/>
              <a:buFont typeface="Wingdings" pitchFamily="2" charset="2"/>
              <a:buChar char="§"/>
              <a:defRPr sz="1600" b="0" i="0">
                <a:solidFill>
                  <a:srgbClr val="005094"/>
                </a:solidFill>
                <a:latin typeface="Arial" panose="020B0604020202020204" pitchFamily="34" charset="0"/>
                <a:cs typeface="Arial" panose="020B0604020202020204" pitchFamily="34" charset="0"/>
              </a:defRPr>
            </a:lvl2pPr>
            <a:lvl3pPr marL="1143000" indent="-228600">
              <a:lnSpc>
                <a:spcPct val="100000"/>
              </a:lnSpc>
              <a:spcBef>
                <a:spcPts val="500"/>
              </a:spcBef>
              <a:spcAft>
                <a:spcPts val="0"/>
              </a:spcAft>
              <a:buClr>
                <a:srgbClr val="005094"/>
              </a:buClr>
              <a:buSzPct val="70000"/>
              <a:buFont typeface="Wingdings" panose="05000000000000000000" pitchFamily="2" charset="2"/>
              <a:buChar char="§"/>
              <a:defRPr sz="1600" b="0" i="0">
                <a:solidFill>
                  <a:srgbClr val="005094"/>
                </a:solidFill>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4" name="Content Placeholder 3">
            <a:extLst>
              <a:ext uri="{FF2B5EF4-FFF2-40B4-BE49-F238E27FC236}">
                <a16:creationId xmlns:a16="http://schemas.microsoft.com/office/drawing/2014/main" id="{926F159D-3C39-4C84-83FD-DE2C3C08A8A7}"/>
              </a:ext>
            </a:extLst>
          </p:cNvPr>
          <p:cNvSpPr>
            <a:spLocks noGrp="1"/>
          </p:cNvSpPr>
          <p:nvPr>
            <p:ph sz="quarter" idx="16"/>
          </p:nvPr>
        </p:nvSpPr>
        <p:spPr>
          <a:xfrm>
            <a:off x="6632575" y="1543051"/>
            <a:ext cx="5040313" cy="4665662"/>
          </a:xfrm>
          <a:prstGeom prst="rect">
            <a:avLst/>
          </a:prstGeom>
        </p:spPr>
        <p:txBody>
          <a:bodyPr/>
          <a:lstStyle>
            <a:lvl1pPr marL="0" indent="0">
              <a:buClr>
                <a:srgbClr val="005094"/>
              </a:buClr>
              <a:buSzPct val="70000"/>
              <a:buFont typeface="Arial" panose="020B0604020202020204" pitchFamily="34" charset="0"/>
              <a:buNone/>
              <a:defRPr sz="1800">
                <a:latin typeface="Arial" panose="020B0604020202020204" pitchFamily="34" charset="0"/>
                <a:cs typeface="Arial" panose="020B0604020202020204" pitchFamily="34" charset="0"/>
              </a:defRPr>
            </a:lvl1pPr>
            <a:lvl2pPr marL="685800" indent="-228600">
              <a:buClr>
                <a:srgbClr val="005094"/>
              </a:buClr>
              <a:buSzPct val="70000"/>
              <a:buFont typeface="Wingdings" panose="05000000000000000000" pitchFamily="2" charset="2"/>
              <a:buChar char="§"/>
              <a:defRPr sz="1600">
                <a:solidFill>
                  <a:srgbClr val="005094"/>
                </a:solidFill>
                <a:latin typeface="Arial" panose="020B0604020202020204" pitchFamily="34" charset="0"/>
                <a:cs typeface="Arial" panose="020B0604020202020204" pitchFamily="34" charset="0"/>
              </a:defRPr>
            </a:lvl2pPr>
            <a:lvl3pPr marL="914400" indent="0">
              <a:buClr>
                <a:srgbClr val="005094"/>
              </a:buClr>
              <a:buSzPct val="70000"/>
              <a:buFont typeface="Wingdings" panose="05000000000000000000" pitchFamily="2" charset="2"/>
              <a:buNone/>
              <a:defRPr sz="1600">
                <a:solidFill>
                  <a:srgbClr val="005094"/>
                </a:solidFill>
              </a:defRPr>
            </a:lvl3pPr>
          </a:lstStyle>
          <a:p>
            <a:pPr lvl="0"/>
            <a:r>
              <a:rPr lang="en-US"/>
              <a:t>Click to edit Master text styles</a:t>
            </a:r>
          </a:p>
        </p:txBody>
      </p:sp>
      <p:sp>
        <p:nvSpPr>
          <p:cNvPr id="16" name="Slide Number Placeholder 2">
            <a:extLst>
              <a:ext uri="{FF2B5EF4-FFF2-40B4-BE49-F238E27FC236}">
                <a16:creationId xmlns:a16="http://schemas.microsoft.com/office/drawing/2014/main" id="{9FA519AF-269A-4F33-8707-D037C2288753}"/>
              </a:ext>
            </a:extLst>
          </p:cNvPr>
          <p:cNvSpPr>
            <a:spLocks noGrp="1"/>
          </p:cNvSpPr>
          <p:nvPr>
            <p:ph type="sldNum" sz="quarter" idx="18"/>
          </p:nvPr>
        </p:nvSpPr>
        <p:spPr>
          <a:xfrm>
            <a:off x="452672" y="6391656"/>
            <a:ext cx="498695" cy="177800"/>
          </a:xfrm>
          <a:prstGeom prst="rect">
            <a:avLst/>
          </a:prstGeom>
        </p:spPr>
        <p:txBody>
          <a:bodyPr lIns="45720" rIns="45720" anchor="ctr"/>
          <a:lstStyle>
            <a:lvl1pPr algn="r">
              <a:defRPr sz="800">
                <a:solidFill>
                  <a:schemeClr val="bg1">
                    <a:lumMod val="75000"/>
                  </a:schemeClr>
                </a:solidFill>
                <a:latin typeface="Arial" panose="020B0604020202020204" pitchFamily="34" charset="0"/>
                <a:cs typeface="Arial" panose="020B0604020202020204" pitchFamily="34" charset="0"/>
              </a:defRPr>
            </a:lvl1pPr>
          </a:lstStyle>
          <a:p>
            <a:fld id="{19C70DFF-E2D6-4570-9B9B-8F24A6B0C707}" type="slidenum">
              <a:rPr lang="en-US" smtClean="0"/>
              <a:pPr/>
              <a:t>‹#›</a:t>
            </a:fld>
            <a:endParaRPr lang="en-US" dirty="0"/>
          </a:p>
        </p:txBody>
      </p:sp>
    </p:spTree>
    <p:extLst>
      <p:ext uri="{BB962C8B-B14F-4D97-AF65-F5344CB8AC3E}">
        <p14:creationId xmlns:p14="http://schemas.microsoft.com/office/powerpoint/2010/main" val="3925765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463FFC-E210-4B95-9DC2-D927FC64C875}"/>
              </a:ext>
            </a:extLst>
          </p:cNvPr>
          <p:cNvSpPr/>
          <p:nvPr userDrawn="1"/>
        </p:nvSpPr>
        <p:spPr>
          <a:xfrm>
            <a:off x="0" y="0"/>
            <a:ext cx="12192000" cy="6858000"/>
          </a:xfrm>
          <a:prstGeom prst="rect">
            <a:avLst/>
          </a:prstGeom>
          <a:solidFill>
            <a:srgbClr val="0429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5" name="Picture 4" descr="A close up of a logo&#10;&#10;Description automatically generated">
            <a:extLst>
              <a:ext uri="{FF2B5EF4-FFF2-40B4-BE49-F238E27FC236}">
                <a16:creationId xmlns:a16="http://schemas.microsoft.com/office/drawing/2014/main" id="{A5FFECA8-B1B8-45DE-BDB4-4F534BD8E8A6}"/>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23963" y="936625"/>
            <a:ext cx="27463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a:extLst>
              <a:ext uri="{FF2B5EF4-FFF2-40B4-BE49-F238E27FC236}">
                <a16:creationId xmlns:a16="http://schemas.microsoft.com/office/drawing/2014/main" id="{AC771B3A-D83E-468D-BFC9-5B44234686AF}"/>
              </a:ext>
            </a:extLst>
          </p:cNvPr>
          <p:cNvSpPr>
            <a:spLocks noGrp="1"/>
          </p:cNvSpPr>
          <p:nvPr>
            <p:ph type="body" sz="quarter" idx="10" hasCustomPrompt="1"/>
          </p:nvPr>
        </p:nvSpPr>
        <p:spPr>
          <a:xfrm>
            <a:off x="1623018" y="2479879"/>
            <a:ext cx="9601200" cy="1792963"/>
          </a:xfrm>
          <a:prstGeom prst="rect">
            <a:avLst/>
          </a:prstGeom>
        </p:spPr>
        <p:txBody>
          <a:bodyPr/>
          <a:lstStyle>
            <a:lvl1pPr marL="0" indent="0">
              <a:buNone/>
              <a:defRPr sz="6000">
                <a:solidFill>
                  <a:schemeClr val="bg1"/>
                </a:solidFill>
                <a:latin typeface="Arial Black" panose="020B0A04020102020204" pitchFamily="34" charset="0"/>
              </a:defRPr>
            </a:lvl1pPr>
            <a:lvl2pPr marL="457200" indent="0">
              <a:buNone/>
              <a:defRPr sz="6000">
                <a:solidFill>
                  <a:schemeClr val="bg1"/>
                </a:solidFill>
                <a:latin typeface="Arial Black" panose="020B0A04020102020204" pitchFamily="34" charset="0"/>
              </a:defRPr>
            </a:lvl2pPr>
            <a:lvl3pPr marL="914400" indent="0">
              <a:buNone/>
              <a:defRPr sz="6000">
                <a:solidFill>
                  <a:schemeClr val="bg1"/>
                </a:solidFill>
                <a:latin typeface="Arial Black" panose="020B0A04020102020204" pitchFamily="34" charset="0"/>
              </a:defRPr>
            </a:lvl3pPr>
            <a:lvl4pPr marL="1371600" indent="0">
              <a:buNone/>
              <a:defRPr sz="6000">
                <a:solidFill>
                  <a:schemeClr val="bg1"/>
                </a:solidFill>
                <a:latin typeface="Arial Black" panose="020B0A04020102020204" pitchFamily="34" charset="0"/>
              </a:defRPr>
            </a:lvl4pPr>
            <a:lvl5pPr marL="1828800" indent="0">
              <a:buNone/>
              <a:defRPr sz="6000">
                <a:solidFill>
                  <a:schemeClr val="bg1"/>
                </a:solidFill>
                <a:latin typeface="Arial Black" panose="020B0A04020102020204" pitchFamily="34" charset="0"/>
              </a:defRPr>
            </a:lvl5pPr>
          </a:lstStyle>
          <a:p>
            <a:pPr lvl="0"/>
            <a:r>
              <a:rPr lang="en-US" dirty="0"/>
              <a:t>Presentation Title</a:t>
            </a:r>
          </a:p>
        </p:txBody>
      </p:sp>
      <p:sp>
        <p:nvSpPr>
          <p:cNvPr id="18" name="Text Placeholder 17">
            <a:extLst>
              <a:ext uri="{FF2B5EF4-FFF2-40B4-BE49-F238E27FC236}">
                <a16:creationId xmlns:a16="http://schemas.microsoft.com/office/drawing/2014/main" id="{45392E6C-6A17-478D-9227-4D42E46FB78D}"/>
              </a:ext>
            </a:extLst>
          </p:cNvPr>
          <p:cNvSpPr>
            <a:spLocks noGrp="1"/>
          </p:cNvSpPr>
          <p:nvPr>
            <p:ph type="body" sz="quarter" idx="11" hasCustomPrompt="1"/>
          </p:nvPr>
        </p:nvSpPr>
        <p:spPr>
          <a:xfrm>
            <a:off x="1623017" y="4282587"/>
            <a:ext cx="9601200" cy="455613"/>
          </a:xfrm>
          <a:prstGeom prst="rect">
            <a:avLst/>
          </a:prstGeom>
        </p:spPr>
        <p:txBody>
          <a:bodyPr/>
          <a:lstStyle>
            <a:lvl1pPr marL="0" indent="0">
              <a:buNone/>
              <a:defRPr sz="1800" cap="all" baseline="0">
                <a:solidFill>
                  <a:schemeClr val="bg1"/>
                </a:solidFill>
                <a:latin typeface="Arial Black" panose="020B0A04020102020204" pitchFamily="34" charset="0"/>
              </a:defRPr>
            </a:lvl1pPr>
            <a:lvl2pPr marL="457200" indent="0">
              <a:buNone/>
              <a:defRPr>
                <a:solidFill>
                  <a:schemeClr val="bg1"/>
                </a:solidFill>
                <a:latin typeface="Arial Black" panose="020B0A04020102020204" pitchFamily="34" charset="0"/>
              </a:defRPr>
            </a:lvl2pPr>
            <a:lvl3pPr marL="914400" indent="0">
              <a:buNone/>
              <a:defRPr>
                <a:solidFill>
                  <a:schemeClr val="bg1"/>
                </a:solidFill>
                <a:latin typeface="Arial Black" panose="020B0A04020102020204" pitchFamily="34" charset="0"/>
              </a:defRPr>
            </a:lvl3pPr>
            <a:lvl4pPr marL="1371600" indent="0">
              <a:buNone/>
              <a:defRPr>
                <a:solidFill>
                  <a:schemeClr val="bg1"/>
                </a:solidFill>
                <a:latin typeface="Arial Black" panose="020B0A04020102020204" pitchFamily="34" charset="0"/>
              </a:defRPr>
            </a:lvl4pPr>
            <a:lvl5pPr marL="1828800" indent="0">
              <a:buNone/>
              <a:defRPr>
                <a:solidFill>
                  <a:schemeClr val="bg1"/>
                </a:solidFill>
                <a:latin typeface="Arial Black" panose="020B0A04020102020204" pitchFamily="34" charset="0"/>
              </a:defRPr>
            </a:lvl5pPr>
          </a:lstStyle>
          <a:p>
            <a:pPr lvl="0"/>
            <a:r>
              <a:rPr lang="en-US" dirty="0"/>
              <a:t>Subhead</a:t>
            </a:r>
          </a:p>
        </p:txBody>
      </p:sp>
      <p:sp>
        <p:nvSpPr>
          <p:cNvPr id="20" name="Text Placeholder 19">
            <a:extLst>
              <a:ext uri="{FF2B5EF4-FFF2-40B4-BE49-F238E27FC236}">
                <a16:creationId xmlns:a16="http://schemas.microsoft.com/office/drawing/2014/main" id="{780179D5-F68F-40BF-A700-C7B83618CC34}"/>
              </a:ext>
            </a:extLst>
          </p:cNvPr>
          <p:cNvSpPr>
            <a:spLocks noGrp="1"/>
          </p:cNvSpPr>
          <p:nvPr>
            <p:ph type="body" sz="quarter" idx="12" hasCustomPrompt="1"/>
          </p:nvPr>
        </p:nvSpPr>
        <p:spPr>
          <a:xfrm>
            <a:off x="1622423" y="4987926"/>
            <a:ext cx="9601200" cy="340190"/>
          </a:xfrm>
          <a:prstGeom prst="rect">
            <a:avLst/>
          </a:prstGeom>
        </p:spPr>
        <p:txBody>
          <a:bodyPr/>
          <a:lstStyle>
            <a:lvl1pPr marL="0" indent="0">
              <a:lnSpc>
                <a:spcPct val="100000"/>
              </a:lnSpc>
              <a:spcBef>
                <a:spcPts val="0"/>
              </a:spcBef>
              <a:buNone/>
              <a:defRPr sz="2000">
                <a:solidFill>
                  <a:schemeClr val="bg1"/>
                </a:solidFill>
                <a:latin typeface="Arial Black" panose="020B0A04020102020204" pitchFamily="34" charset="0"/>
              </a:defRPr>
            </a:lvl1pPr>
            <a:lvl2pPr marL="457200" indent="0">
              <a:buNone/>
              <a:defRPr sz="1800">
                <a:solidFill>
                  <a:schemeClr val="bg1"/>
                </a:solidFill>
                <a:latin typeface="Arial Black" panose="020B0A04020102020204" pitchFamily="34" charset="0"/>
              </a:defRPr>
            </a:lvl2pPr>
            <a:lvl3pPr marL="914400" indent="0">
              <a:buNone/>
              <a:defRPr sz="1600">
                <a:solidFill>
                  <a:schemeClr val="bg1"/>
                </a:solidFill>
                <a:latin typeface="Arial Black" panose="020B0A04020102020204" pitchFamily="34" charset="0"/>
              </a:defRPr>
            </a:lvl3pPr>
            <a:lvl4pPr marL="1371600" indent="0">
              <a:buNone/>
              <a:defRPr sz="1400">
                <a:solidFill>
                  <a:schemeClr val="bg1"/>
                </a:solidFill>
                <a:latin typeface="Arial Black" panose="020B0A04020102020204" pitchFamily="34" charset="0"/>
              </a:defRPr>
            </a:lvl4pPr>
            <a:lvl5pPr marL="1828800" indent="0">
              <a:buNone/>
              <a:defRPr sz="1400">
                <a:solidFill>
                  <a:schemeClr val="bg1"/>
                </a:solidFill>
                <a:latin typeface="Arial Black" panose="020B0A04020102020204" pitchFamily="34" charset="0"/>
              </a:defRPr>
            </a:lvl5pPr>
          </a:lstStyle>
          <a:p>
            <a:pPr lvl="0"/>
            <a:r>
              <a:rPr lang="en-US" dirty="0"/>
              <a:t>Name</a:t>
            </a:r>
          </a:p>
        </p:txBody>
      </p:sp>
      <p:sp>
        <p:nvSpPr>
          <p:cNvPr id="22" name="Text Placeholder 19">
            <a:extLst>
              <a:ext uri="{FF2B5EF4-FFF2-40B4-BE49-F238E27FC236}">
                <a16:creationId xmlns:a16="http://schemas.microsoft.com/office/drawing/2014/main" id="{80EA77F4-D768-4C65-84A8-28858AA33ADD}"/>
              </a:ext>
            </a:extLst>
          </p:cNvPr>
          <p:cNvSpPr>
            <a:spLocks noGrp="1"/>
          </p:cNvSpPr>
          <p:nvPr>
            <p:ph type="body" sz="quarter" idx="13" hasCustomPrompt="1"/>
          </p:nvPr>
        </p:nvSpPr>
        <p:spPr>
          <a:xfrm>
            <a:off x="1623018" y="5331285"/>
            <a:ext cx="9601200" cy="340190"/>
          </a:xfrm>
          <a:prstGeom prst="rect">
            <a:avLst/>
          </a:prstGeom>
        </p:spPr>
        <p:txBody>
          <a:bodyPr/>
          <a:lstStyle>
            <a:lvl1pPr marL="0" indent="0">
              <a:lnSpc>
                <a:spcPct val="100000"/>
              </a:lnSpc>
              <a:spcBef>
                <a:spcPts val="0"/>
              </a:spcBef>
              <a:buNone/>
              <a:defRPr sz="2000">
                <a:solidFill>
                  <a:schemeClr val="bg1"/>
                </a:solidFill>
                <a:latin typeface="Arial Black" panose="020B0A04020102020204" pitchFamily="34" charset="0"/>
              </a:defRPr>
            </a:lvl1pPr>
            <a:lvl2pPr marL="457200" indent="0">
              <a:buNone/>
              <a:defRPr sz="1800">
                <a:solidFill>
                  <a:schemeClr val="bg1"/>
                </a:solidFill>
                <a:latin typeface="Arial Black" panose="020B0A04020102020204" pitchFamily="34" charset="0"/>
              </a:defRPr>
            </a:lvl2pPr>
            <a:lvl3pPr marL="914400" indent="0">
              <a:buNone/>
              <a:defRPr sz="1600">
                <a:solidFill>
                  <a:schemeClr val="bg1"/>
                </a:solidFill>
                <a:latin typeface="Arial Black" panose="020B0A04020102020204" pitchFamily="34" charset="0"/>
              </a:defRPr>
            </a:lvl3pPr>
            <a:lvl4pPr marL="1371600" indent="0">
              <a:buNone/>
              <a:defRPr sz="1400">
                <a:solidFill>
                  <a:schemeClr val="bg1"/>
                </a:solidFill>
                <a:latin typeface="Arial Black" panose="020B0A04020102020204" pitchFamily="34" charset="0"/>
              </a:defRPr>
            </a:lvl4pPr>
            <a:lvl5pPr marL="1828800" indent="0">
              <a:buNone/>
              <a:defRPr sz="1400">
                <a:solidFill>
                  <a:schemeClr val="bg1"/>
                </a:solidFill>
                <a:latin typeface="Arial Black" panose="020B0A04020102020204" pitchFamily="34" charset="0"/>
              </a:defRPr>
            </a:lvl5pPr>
          </a:lstStyle>
          <a:p>
            <a:pPr lvl="0"/>
            <a:r>
              <a:rPr lang="en-US" dirty="0"/>
              <a:t>Professional Title, Department</a:t>
            </a:r>
          </a:p>
        </p:txBody>
      </p:sp>
      <p:sp>
        <p:nvSpPr>
          <p:cNvPr id="23" name="Text Placeholder 19">
            <a:extLst>
              <a:ext uri="{FF2B5EF4-FFF2-40B4-BE49-F238E27FC236}">
                <a16:creationId xmlns:a16="http://schemas.microsoft.com/office/drawing/2014/main" id="{AA5F4450-A298-4BA7-8F67-FBB48B5B3E4B}"/>
              </a:ext>
            </a:extLst>
          </p:cNvPr>
          <p:cNvSpPr>
            <a:spLocks noGrp="1"/>
          </p:cNvSpPr>
          <p:nvPr>
            <p:ph type="body" sz="quarter" idx="14" hasCustomPrompt="1"/>
          </p:nvPr>
        </p:nvSpPr>
        <p:spPr>
          <a:xfrm>
            <a:off x="1623018" y="5909862"/>
            <a:ext cx="9601200" cy="340190"/>
          </a:xfrm>
          <a:prstGeom prst="rect">
            <a:avLst/>
          </a:prstGeom>
        </p:spPr>
        <p:txBody>
          <a:bodyPr/>
          <a:lstStyle>
            <a:lvl1pPr marL="0" indent="0">
              <a:lnSpc>
                <a:spcPct val="100000"/>
              </a:lnSpc>
              <a:spcBef>
                <a:spcPts val="0"/>
              </a:spcBef>
              <a:buNone/>
              <a:defRPr sz="1800">
                <a:solidFill>
                  <a:schemeClr val="bg1"/>
                </a:solidFill>
                <a:latin typeface="Arial" panose="020B0604020202020204" pitchFamily="34" charset="0"/>
                <a:cs typeface="Arial" panose="020B0604020202020204" pitchFamily="34" charset="0"/>
              </a:defRPr>
            </a:lvl1pPr>
            <a:lvl2pPr marL="457200" indent="0">
              <a:buNone/>
              <a:defRPr sz="1800">
                <a:solidFill>
                  <a:schemeClr val="bg1"/>
                </a:solidFill>
                <a:latin typeface="Arial Black" panose="020B0A04020102020204" pitchFamily="34" charset="0"/>
              </a:defRPr>
            </a:lvl2pPr>
            <a:lvl3pPr marL="914400" indent="0">
              <a:buNone/>
              <a:defRPr sz="1600">
                <a:solidFill>
                  <a:schemeClr val="bg1"/>
                </a:solidFill>
                <a:latin typeface="Arial Black" panose="020B0A04020102020204" pitchFamily="34" charset="0"/>
              </a:defRPr>
            </a:lvl3pPr>
            <a:lvl4pPr marL="1371600" indent="0">
              <a:buNone/>
              <a:defRPr sz="1400">
                <a:solidFill>
                  <a:schemeClr val="bg1"/>
                </a:solidFill>
                <a:latin typeface="Arial Black" panose="020B0A04020102020204" pitchFamily="34" charset="0"/>
              </a:defRPr>
            </a:lvl4pPr>
            <a:lvl5pPr marL="1828800" indent="0">
              <a:buNone/>
              <a:defRPr sz="1400">
                <a:solidFill>
                  <a:schemeClr val="bg1"/>
                </a:solidFill>
                <a:latin typeface="Arial Black" panose="020B0A04020102020204" pitchFamily="34" charset="0"/>
              </a:defRPr>
            </a:lvl5pPr>
          </a:lstStyle>
          <a:p>
            <a:pPr lvl="0"/>
            <a:r>
              <a:rPr lang="en-US" dirty="0"/>
              <a:t>Month Day, Year</a:t>
            </a:r>
          </a:p>
        </p:txBody>
      </p:sp>
    </p:spTree>
    <p:extLst>
      <p:ext uri="{BB962C8B-B14F-4D97-AF65-F5344CB8AC3E}">
        <p14:creationId xmlns:p14="http://schemas.microsoft.com/office/powerpoint/2010/main" val="2485022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tandard Full Cop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A55BFC-E59B-D046-BE67-F313B86B4FD7}"/>
              </a:ext>
            </a:extLst>
          </p:cNvPr>
          <p:cNvSpPr/>
          <p:nvPr userDrawn="1"/>
        </p:nvSpPr>
        <p:spPr>
          <a:xfrm>
            <a:off x="0" y="0"/>
            <a:ext cx="12192000" cy="576263"/>
          </a:xfrm>
          <a:prstGeom prst="rect">
            <a:avLst/>
          </a:prstGeom>
          <a:gradFill>
            <a:gsLst>
              <a:gs pos="0">
                <a:srgbClr val="1576CB"/>
              </a:gs>
              <a:gs pos="100000">
                <a:srgbClr val="0D529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id="{F3C22F46-BE34-D34A-962E-FE32469A8501}"/>
              </a:ext>
            </a:extLst>
          </p:cNvPr>
          <p:cNvCxnSpPr>
            <a:cxnSpLocks/>
          </p:cNvCxnSpPr>
          <p:nvPr userDrawn="1"/>
        </p:nvCxnSpPr>
        <p:spPr>
          <a:xfrm>
            <a:off x="944880" y="6472238"/>
            <a:ext cx="1044860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248216"/>
            <a:ext cx="10515600" cy="1009651"/>
          </a:xfrm>
          <a:prstGeom prst="rect">
            <a:avLst/>
          </a:prstGeom>
        </p:spPr>
        <p:txBody>
          <a:bodyPr anchor="t">
            <a:noAutofit/>
          </a:bodyPr>
          <a:lstStyle>
            <a:lvl1pPr>
              <a:defRPr sz="3600" b="1" i="0">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2439199"/>
            <a:ext cx="10515600" cy="3769990"/>
          </a:xfrm>
          <a:prstGeom prst="rect">
            <a:avLst/>
          </a:prstGeom>
        </p:spPr>
        <p:txBody>
          <a:bodyPr/>
          <a:lstStyle>
            <a:lvl1pPr marL="228600" indent="-228600">
              <a:buClr>
                <a:srgbClr val="005094"/>
              </a:buClr>
              <a:buSzPct val="70000"/>
              <a:buFont typeface="Wingdings" pitchFamily="2" charset="2"/>
              <a:buChar char="§"/>
              <a:defRPr sz="1400" b="0" i="0">
                <a:latin typeface="Arial" panose="020B0604020202020204" pitchFamily="34" charset="0"/>
                <a:cs typeface="Arial" panose="020B0604020202020204" pitchFamily="34" charset="0"/>
              </a:defRPr>
            </a:lvl1pPr>
            <a:lvl2pPr marL="685800" indent="-228600">
              <a:buClr>
                <a:srgbClr val="005094"/>
              </a:buClr>
              <a:buSzPct val="70000"/>
              <a:buFont typeface="Wingdings" pitchFamily="2" charset="2"/>
              <a:buChar char="§"/>
              <a:defRPr sz="1200" b="0" i="0">
                <a:solidFill>
                  <a:srgbClr val="005094"/>
                </a:solidFill>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9" name="Slide Number Placeholder 5">
            <a:extLst>
              <a:ext uri="{FF2B5EF4-FFF2-40B4-BE49-F238E27FC236}">
                <a16:creationId xmlns:a16="http://schemas.microsoft.com/office/drawing/2014/main" id="{D3A25487-824D-0A46-B4D6-4578DAC9126E}"/>
              </a:ext>
            </a:extLst>
          </p:cNvPr>
          <p:cNvSpPr>
            <a:spLocks noGrp="1"/>
          </p:cNvSpPr>
          <p:nvPr>
            <p:ph type="sldNum" sz="quarter" idx="14"/>
          </p:nvPr>
        </p:nvSpPr>
        <p:spPr>
          <a:xfrm>
            <a:off x="633413" y="6364288"/>
            <a:ext cx="449262" cy="365125"/>
          </a:xfrm>
        </p:spPr>
        <p:txBody>
          <a:bodyPr/>
          <a:lstStyle>
            <a:lvl1pPr>
              <a:defRPr sz="800" b="0" i="0">
                <a:solidFill>
                  <a:schemeClr val="bg1">
                    <a:lumMod val="75000"/>
                  </a:schemeClr>
                </a:solidFill>
                <a:latin typeface="Arial" panose="020B0604020202020204" pitchFamily="34" charset="0"/>
                <a:cs typeface="Arial" panose="020B0604020202020204" pitchFamily="34" charset="0"/>
              </a:defRPr>
            </a:lvl1pPr>
          </a:lstStyle>
          <a:p>
            <a:pPr>
              <a:defRPr/>
            </a:pPr>
            <a:fld id="{692B9EBA-0DEF-5847-BC63-E173560A2555}" type="slidenum">
              <a:rPr lang="en-US"/>
              <a:pPr>
                <a:defRPr/>
              </a:pPr>
              <a:t>‹#›</a:t>
            </a:fld>
            <a:endParaRPr lang="en-US" dirty="0"/>
          </a:p>
        </p:txBody>
      </p:sp>
      <p:pic>
        <p:nvPicPr>
          <p:cNvPr id="13" name="Picture 4" descr="A close up of a logo&#10;&#10;Description automatically generated">
            <a:extLst>
              <a:ext uri="{FF2B5EF4-FFF2-40B4-BE49-F238E27FC236}">
                <a16:creationId xmlns:a16="http://schemas.microsoft.com/office/drawing/2014/main" id="{D6A800AF-959A-B348-8627-562C568B0CC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3075" y="124859"/>
            <a:ext cx="1442234" cy="34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1393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ndard Full P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A55BFC-E59B-D046-BE67-F313B86B4FD7}"/>
              </a:ext>
            </a:extLst>
          </p:cNvPr>
          <p:cNvSpPr/>
          <p:nvPr userDrawn="1"/>
        </p:nvSpPr>
        <p:spPr>
          <a:xfrm>
            <a:off x="0" y="0"/>
            <a:ext cx="12192000" cy="576263"/>
          </a:xfrm>
          <a:prstGeom prst="rect">
            <a:avLst/>
          </a:prstGeom>
          <a:gradFill>
            <a:gsLst>
              <a:gs pos="0">
                <a:srgbClr val="1576CB"/>
              </a:gs>
              <a:gs pos="100000">
                <a:srgbClr val="0D529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id="{F3C22F46-BE34-D34A-962E-FE32469A8501}"/>
              </a:ext>
            </a:extLst>
          </p:cNvPr>
          <p:cNvCxnSpPr>
            <a:cxnSpLocks/>
          </p:cNvCxnSpPr>
          <p:nvPr userDrawn="1"/>
        </p:nvCxnSpPr>
        <p:spPr>
          <a:xfrm>
            <a:off x="944880" y="6472238"/>
            <a:ext cx="1044860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248216"/>
            <a:ext cx="10515600" cy="1009651"/>
          </a:xfrm>
          <a:prstGeom prst="rect">
            <a:avLst/>
          </a:prstGeom>
        </p:spPr>
        <p:txBody>
          <a:bodyPr anchor="t">
            <a:no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200" y="2439199"/>
            <a:ext cx="10515600" cy="3769990"/>
          </a:xfrm>
          <a:prstGeom prst="rect">
            <a:avLst/>
          </a:prstGeom>
        </p:spPr>
        <p:txBody>
          <a:bodyPr/>
          <a:lstStyle>
            <a:lvl1pPr marL="228600" indent="-228600">
              <a:lnSpc>
                <a:spcPct val="100000"/>
              </a:lnSpc>
              <a:spcBef>
                <a:spcPts val="1000"/>
              </a:spcBef>
              <a:spcAft>
                <a:spcPts val="0"/>
              </a:spcAft>
              <a:buClr>
                <a:srgbClr val="005094"/>
              </a:buClr>
              <a:buSzPct val="70000"/>
              <a:buFont typeface="Wingdings" pitchFamily="2" charset="2"/>
              <a:buChar char="§"/>
              <a:defRPr sz="1800" b="0" i="0">
                <a:latin typeface="Arial" panose="020B0604020202020204" pitchFamily="34" charset="0"/>
                <a:cs typeface="Arial" panose="020B0604020202020204" pitchFamily="34" charset="0"/>
              </a:defRPr>
            </a:lvl1pPr>
            <a:lvl2pPr marL="685800" indent="-228600">
              <a:lnSpc>
                <a:spcPct val="100000"/>
              </a:lnSpc>
              <a:spcBef>
                <a:spcPts val="500"/>
              </a:spcBef>
              <a:spcAft>
                <a:spcPts val="0"/>
              </a:spcAft>
              <a:buClr>
                <a:srgbClr val="005094"/>
              </a:buClr>
              <a:buSzPct val="70000"/>
              <a:buFont typeface="Wingdings" pitchFamily="2" charset="2"/>
              <a:buChar char="§"/>
              <a:defRPr sz="1600" b="0" i="0">
                <a:solidFill>
                  <a:srgbClr val="005094"/>
                </a:solidFill>
                <a:latin typeface="Arial" panose="020B0604020202020204" pitchFamily="34" charset="0"/>
                <a:cs typeface="Arial" panose="020B0604020202020204" pitchFamily="34" charset="0"/>
              </a:defRPr>
            </a:lvl2pPr>
            <a:lvl3pPr marL="1143000" indent="-228600">
              <a:lnSpc>
                <a:spcPct val="100000"/>
              </a:lnSpc>
              <a:spcBef>
                <a:spcPts val="500"/>
              </a:spcBef>
              <a:spcAft>
                <a:spcPts val="0"/>
              </a:spcAft>
              <a:buClr>
                <a:srgbClr val="005094"/>
              </a:buClr>
              <a:buSzPct val="70000"/>
              <a:buFont typeface="Wingdings" panose="05000000000000000000" pitchFamily="2" charset="2"/>
              <a:buChar char="§"/>
              <a:defRPr sz="1600" b="0" i="0">
                <a:solidFill>
                  <a:srgbClr val="005094"/>
                </a:solidFill>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3"/>
          </p:nvPr>
        </p:nvSpPr>
        <p:spPr>
          <a:xfrm>
            <a:off x="838200" y="945200"/>
            <a:ext cx="10515600" cy="273050"/>
          </a:xfrm>
          <a:prstGeom prst="rect">
            <a:avLst/>
          </a:prstGeom>
        </p:spPr>
        <p:txBody>
          <a:bodyPr>
            <a:normAutofit/>
          </a:bodyPr>
          <a:lstStyle>
            <a:lvl1pPr marL="0" indent="0">
              <a:buFontTx/>
              <a:buNone/>
              <a:defRPr sz="1100" b="1" i="0" cap="all" baseline="0">
                <a:solidFill>
                  <a:srgbClr val="005094"/>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4" name="Picture 4" descr="A close up of a logo&#10;&#10;Description automatically generated">
            <a:extLst>
              <a:ext uri="{FF2B5EF4-FFF2-40B4-BE49-F238E27FC236}">
                <a16:creationId xmlns:a16="http://schemas.microsoft.com/office/drawing/2014/main" id="{5ED982EA-E7A1-0348-A92C-3F6D00544CD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66571" y="124859"/>
            <a:ext cx="1442234" cy="34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2">
            <a:extLst>
              <a:ext uri="{FF2B5EF4-FFF2-40B4-BE49-F238E27FC236}">
                <a16:creationId xmlns:a16="http://schemas.microsoft.com/office/drawing/2014/main" id="{06BA49D7-FA05-45FA-A327-7C7F78B45435}"/>
              </a:ext>
            </a:extLst>
          </p:cNvPr>
          <p:cNvSpPr>
            <a:spLocks noGrp="1"/>
          </p:cNvSpPr>
          <p:nvPr>
            <p:ph type="sldNum" sz="quarter" idx="18"/>
          </p:nvPr>
        </p:nvSpPr>
        <p:spPr>
          <a:xfrm>
            <a:off x="452672" y="6391656"/>
            <a:ext cx="498695" cy="177800"/>
          </a:xfrm>
          <a:prstGeom prst="rect">
            <a:avLst/>
          </a:prstGeom>
        </p:spPr>
        <p:txBody>
          <a:bodyPr lIns="45720" rIns="45720" anchor="ctr"/>
          <a:lstStyle>
            <a:lvl1pPr algn="r">
              <a:defRPr sz="800">
                <a:solidFill>
                  <a:schemeClr val="bg1">
                    <a:lumMod val="75000"/>
                  </a:schemeClr>
                </a:solidFill>
                <a:latin typeface="Arial" panose="020B0604020202020204" pitchFamily="34" charset="0"/>
                <a:cs typeface="Arial" panose="020B0604020202020204" pitchFamily="34" charset="0"/>
              </a:defRPr>
            </a:lvl1pPr>
          </a:lstStyle>
          <a:p>
            <a:fld id="{19C70DFF-E2D6-4570-9B9B-8F24A6B0C707}" type="slidenum">
              <a:rPr lang="en-US" smtClean="0"/>
              <a:pPr/>
              <a:t>‹#›</a:t>
            </a:fld>
            <a:endParaRPr lang="en-US" dirty="0"/>
          </a:p>
        </p:txBody>
      </p:sp>
    </p:spTree>
    <p:extLst>
      <p:ext uri="{BB962C8B-B14F-4D97-AF65-F5344CB8AC3E}">
        <p14:creationId xmlns:p14="http://schemas.microsoft.com/office/powerpoint/2010/main" val="2651434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Q&amp;A/Thank You">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0073F5-DFCC-476D-BD49-E8EEE20791F3}"/>
              </a:ext>
            </a:extLst>
          </p:cNvPr>
          <p:cNvSpPr/>
          <p:nvPr userDrawn="1"/>
        </p:nvSpPr>
        <p:spPr>
          <a:xfrm>
            <a:off x="0" y="0"/>
            <a:ext cx="12192000" cy="6858000"/>
          </a:xfrm>
          <a:prstGeom prst="rect">
            <a:avLst/>
          </a:prstGeom>
          <a:solidFill>
            <a:srgbClr val="0429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Text Placeholder 3">
            <a:extLst>
              <a:ext uri="{FF2B5EF4-FFF2-40B4-BE49-F238E27FC236}">
                <a16:creationId xmlns:a16="http://schemas.microsoft.com/office/drawing/2014/main" id="{2CD233C7-0FF9-48BE-B98F-A3F8FCC329B6}"/>
              </a:ext>
            </a:extLst>
          </p:cNvPr>
          <p:cNvSpPr>
            <a:spLocks noGrp="1"/>
          </p:cNvSpPr>
          <p:nvPr>
            <p:ph type="body" sz="quarter" idx="10"/>
          </p:nvPr>
        </p:nvSpPr>
        <p:spPr>
          <a:xfrm>
            <a:off x="841248" y="2375694"/>
            <a:ext cx="10515600" cy="2106612"/>
          </a:xfrm>
          <a:prstGeom prst="rect">
            <a:avLst/>
          </a:prstGeom>
        </p:spPr>
        <p:txBody>
          <a:bodyPr anchor="ctr"/>
          <a:lstStyle>
            <a:lvl1pPr marL="0" indent="0" algn="l">
              <a:buNone/>
              <a:defRPr sz="4800">
                <a:solidFill>
                  <a:schemeClr val="bg1"/>
                </a:solidFill>
                <a:latin typeface="Arial Black" panose="020B0A040201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Tree>
    <p:extLst>
      <p:ext uri="{BB962C8B-B14F-4D97-AF65-F5344CB8AC3E}">
        <p14:creationId xmlns:p14="http://schemas.microsoft.com/office/powerpoint/2010/main" val="43723606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D7BF8D9-4066-4F07-E744-23D240BD7754}"/>
              </a:ext>
            </a:extLst>
          </p:cNvPr>
          <p:cNvCxnSpPr>
            <a:cxnSpLocks/>
          </p:cNvCxnSpPr>
          <p:nvPr userDrawn="1"/>
        </p:nvCxnSpPr>
        <p:spPr>
          <a:xfrm>
            <a:off x="939800" y="6472238"/>
            <a:ext cx="10453688"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057CD49-12DD-8CF1-2AA3-77FD60CDADFB}"/>
              </a:ext>
            </a:extLst>
          </p:cNvPr>
          <p:cNvSpPr/>
          <p:nvPr userDrawn="1"/>
        </p:nvSpPr>
        <p:spPr>
          <a:xfrm>
            <a:off x="0" y="0"/>
            <a:ext cx="12192000" cy="576263"/>
          </a:xfrm>
          <a:prstGeom prst="rect">
            <a:avLst/>
          </a:prstGeom>
          <a:gradFill>
            <a:gsLst>
              <a:gs pos="0">
                <a:srgbClr val="1576CB"/>
              </a:gs>
              <a:gs pos="100000">
                <a:srgbClr val="0D529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3" descr="A close up of a logo&#10;&#10;Description automatically generated">
            <a:extLst>
              <a:ext uri="{FF2B5EF4-FFF2-40B4-BE49-F238E27FC236}">
                <a16:creationId xmlns:a16="http://schemas.microsoft.com/office/drawing/2014/main" id="{FE4797F7-EAC4-7104-CCC9-0BB390230E01}"/>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679450" y="115888"/>
            <a:ext cx="14478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24EBA7F-AC39-DB24-323B-64EFAC942EEB}"/>
              </a:ext>
            </a:extLst>
          </p:cNvPr>
          <p:cNvSpPr txBox="1">
            <a:spLocks/>
          </p:cNvSpPr>
          <p:nvPr userDrawn="1"/>
        </p:nvSpPr>
        <p:spPr>
          <a:xfrm>
            <a:off x="633413" y="6364288"/>
            <a:ext cx="449262" cy="365125"/>
          </a:xfrm>
          <a:prstGeom prst="rect">
            <a:avLst/>
          </a:prstGeo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fld id="{D2AA05A5-79C3-468C-AD28-B7D03A930A82}" type="slidenum">
              <a:rPr lang="en-US" altLang="en-US" sz="800" smtClean="0">
                <a:solidFill>
                  <a:srgbClr val="BFBFBF"/>
                </a:solidFill>
                <a:latin typeface="Arial" panose="020B0604020202020204" pitchFamily="34" charset="0"/>
                <a:cs typeface="Arial" panose="020B0604020202020204" pitchFamily="34" charset="0"/>
              </a:rPr>
              <a:pPr eaLnBrk="1" hangingPunct="1">
                <a:defRPr/>
              </a:pPr>
              <a:t>‹#›</a:t>
            </a:fld>
            <a:endParaRPr lang="en-US" altLang="en-US" sz="800" dirty="0">
              <a:solidFill>
                <a:srgbClr val="BFBFB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081192"/>
            <a:ext cx="10515600" cy="4127997"/>
          </a:xfrm>
          <a:prstGeom prst="rect">
            <a:avLst/>
          </a:prstGeom>
        </p:spPr>
        <p:txBody>
          <a:bodyPr/>
          <a:lstStyle>
            <a:lvl1pPr marL="228600" indent="-228600">
              <a:lnSpc>
                <a:spcPct val="112000"/>
              </a:lnSpc>
              <a:buClr>
                <a:srgbClr val="005094"/>
              </a:buClr>
              <a:buSzPct val="70000"/>
              <a:buFont typeface="Wingdings" pitchFamily="2" charset="2"/>
              <a:buChar char="§"/>
              <a:defRPr sz="1400" b="0" i="0">
                <a:latin typeface="Arial" panose="020B0604020202020204" pitchFamily="34" charset="0"/>
                <a:cs typeface="Arial" panose="020B0604020202020204" pitchFamily="34" charset="0"/>
              </a:defRPr>
            </a:lvl1pPr>
            <a:lvl2pPr marL="685800" indent="-228600">
              <a:buClr>
                <a:srgbClr val="005094"/>
              </a:buClr>
              <a:buSzPct val="70000"/>
              <a:buFont typeface="Wingdings" pitchFamily="2" charset="2"/>
              <a:buChar char="§"/>
              <a:defRPr sz="1200" b="0" i="0">
                <a:solidFill>
                  <a:srgbClr val="005094"/>
                </a:solidFill>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5" name="Title 1"/>
          <p:cNvSpPr>
            <a:spLocks noGrp="1"/>
          </p:cNvSpPr>
          <p:nvPr>
            <p:ph type="title"/>
          </p:nvPr>
        </p:nvSpPr>
        <p:spPr>
          <a:xfrm>
            <a:off x="838200" y="1184495"/>
            <a:ext cx="10515600" cy="536326"/>
          </a:xfrm>
          <a:prstGeom prst="rect">
            <a:avLst/>
          </a:prstGeom>
        </p:spPr>
        <p:txBody>
          <a:bodyPr anchor="t">
            <a:normAutofit/>
          </a:bodyPr>
          <a:lstStyle>
            <a:lvl1pPr algn="l">
              <a:defRPr sz="2600" b="1" i="0">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16" name="Text Placeholder 10"/>
          <p:cNvSpPr>
            <a:spLocks noGrp="1"/>
          </p:cNvSpPr>
          <p:nvPr>
            <p:ph type="body" sz="quarter" idx="13" hasCustomPrompt="1"/>
          </p:nvPr>
        </p:nvSpPr>
        <p:spPr>
          <a:xfrm>
            <a:off x="838200" y="840506"/>
            <a:ext cx="3671888" cy="273050"/>
          </a:xfrm>
          <a:prstGeom prst="rect">
            <a:avLst/>
          </a:prstGeom>
        </p:spPr>
        <p:txBody>
          <a:bodyPr>
            <a:normAutofit/>
          </a:bodyPr>
          <a:lstStyle>
            <a:lvl1pPr marL="0" indent="0">
              <a:buFontTx/>
              <a:buNone/>
              <a:defRPr sz="1100" b="1" i="0">
                <a:solidFill>
                  <a:srgbClr val="005094"/>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79683582"/>
      </p:ext>
    </p:extLst>
  </p:cSld>
  <p:clrMapOvr>
    <a:masterClrMapping/>
  </p:clrMapOvr>
  <p:transition spd="med">
    <p:fade/>
  </p:transition>
  <p:extLst>
    <p:ext uri="{DCECCB84-F9BA-43D5-87BE-67443E8EF086}">
      <p15:sldGuideLst xmlns:p15="http://schemas.microsoft.com/office/powerpoint/2012/main">
        <p15:guide id="1" orient="horz" pos="1368">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tandard Half Pag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F328F-2E8F-CA4F-B276-6CF6CBCEE715}"/>
              </a:ext>
            </a:extLst>
          </p:cNvPr>
          <p:cNvSpPr>
            <a:spLocks noGrp="1"/>
          </p:cNvSpPr>
          <p:nvPr>
            <p:ph type="title" hasCustomPrompt="1"/>
          </p:nvPr>
        </p:nvSpPr>
        <p:spPr>
          <a:xfrm>
            <a:off x="838200" y="1858804"/>
            <a:ext cx="5257800" cy="1570196"/>
          </a:xfrm>
          <a:prstGeom prst="rect">
            <a:avLst/>
          </a:prstGeom>
        </p:spPr>
        <p:txBody>
          <a:bodyPr anchor="t">
            <a:noAutofit/>
          </a:bodyPr>
          <a:lstStyle>
            <a:lvl1pPr>
              <a:defRPr sz="3600" b="1" i="0">
                <a:latin typeface="Arial Black" panose="020B0604020202020204" pitchFamily="34" charset="0"/>
                <a:cs typeface="Arial Black" panose="020B0604020202020204" pitchFamily="34" charset="0"/>
              </a:defRPr>
            </a:lvl1pPr>
          </a:lstStyle>
          <a:p>
            <a:r>
              <a:rPr lang="en-US" dirty="0"/>
              <a:t>Main Headline Title.</a:t>
            </a:r>
            <a:br>
              <a:rPr lang="en-US" dirty="0"/>
            </a:br>
            <a:r>
              <a:rPr lang="en-US" dirty="0"/>
              <a:t>3 levels should be</a:t>
            </a:r>
            <a:br>
              <a:rPr lang="en-US" dirty="0"/>
            </a:br>
            <a:r>
              <a:rPr lang="en-US" dirty="0"/>
              <a:t>the maximum</a:t>
            </a:r>
          </a:p>
        </p:txBody>
      </p:sp>
      <p:sp>
        <p:nvSpPr>
          <p:cNvPr id="3" name="Content Placeholder 2">
            <a:extLst>
              <a:ext uri="{FF2B5EF4-FFF2-40B4-BE49-F238E27FC236}">
                <a16:creationId xmlns:a16="http://schemas.microsoft.com/office/drawing/2014/main" id="{41EC7507-6960-BF45-99B9-76C54CF25583}"/>
              </a:ext>
            </a:extLst>
          </p:cNvPr>
          <p:cNvSpPr>
            <a:spLocks noGrp="1"/>
          </p:cNvSpPr>
          <p:nvPr>
            <p:ph idx="1"/>
          </p:nvPr>
        </p:nvSpPr>
        <p:spPr>
          <a:xfrm>
            <a:off x="858078" y="3744212"/>
            <a:ext cx="5172182" cy="1926264"/>
          </a:xfrm>
          <a:prstGeom prst="rect">
            <a:avLst/>
          </a:prstGeom>
        </p:spPr>
        <p:txBody>
          <a:bodyPr>
            <a:noAutofit/>
          </a:bodyPr>
          <a:lstStyle>
            <a:lvl1pPr marL="0" indent="0">
              <a:lnSpc>
                <a:spcPct val="100000"/>
              </a:lnSpc>
              <a:buClr>
                <a:srgbClr val="005094"/>
              </a:buClr>
              <a:buSzPct val="70000"/>
              <a:buFontTx/>
              <a:buNone/>
              <a:defRPr sz="1400" b="0" i="0">
                <a:latin typeface="Arial" panose="020B0604020202020204" pitchFamily="34" charset="0"/>
                <a:cs typeface="Arial" panose="020B0604020202020204" pitchFamily="34" charset="0"/>
              </a:defRPr>
            </a:lvl1pPr>
            <a:lvl2pPr marL="457200" indent="0">
              <a:lnSpc>
                <a:spcPct val="100000"/>
              </a:lnSpc>
              <a:buClr>
                <a:srgbClr val="005094"/>
              </a:buClr>
              <a:buSzPct val="70000"/>
              <a:buFontTx/>
              <a:buNone/>
              <a:defRPr sz="1200" b="0" i="0">
                <a:solidFill>
                  <a:srgbClr val="005094"/>
                </a:solidFill>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D4A5669E-65E6-C04C-805F-771B211CB641}"/>
              </a:ext>
            </a:extLst>
          </p:cNvPr>
          <p:cNvSpPr>
            <a:spLocks noGrp="1"/>
          </p:cNvSpPr>
          <p:nvPr>
            <p:ph type="sldNum" sz="quarter" idx="12"/>
          </p:nvPr>
        </p:nvSpPr>
        <p:spPr>
          <a:xfrm>
            <a:off x="633711" y="6364902"/>
            <a:ext cx="448733" cy="365125"/>
          </a:xfrm>
          <a:prstGeom prst="rect">
            <a:avLst/>
          </a:prstGeom>
        </p:spPr>
        <p:txBody>
          <a:bodyPr>
            <a:noAutofit/>
          </a:bodyPr>
          <a:lstStyle>
            <a:lvl1pPr>
              <a:defRPr sz="800" b="0" i="0">
                <a:solidFill>
                  <a:schemeClr val="bg1">
                    <a:lumMod val="75000"/>
                  </a:schemeClr>
                </a:solidFill>
                <a:latin typeface="Arial" panose="020B0604020202020204" pitchFamily="34" charset="0"/>
                <a:cs typeface="Arial" panose="020B0604020202020204" pitchFamily="34" charset="0"/>
              </a:defRPr>
            </a:lvl1pPr>
          </a:lstStyle>
          <a:p>
            <a:fld id="{14E75BD9-FAC6-B64D-995E-A32CF9A4A68B}" type="slidenum">
              <a:rPr lang="en-US" smtClean="0"/>
              <a:pPr/>
              <a:t>‹#›</a:t>
            </a:fld>
            <a:endParaRPr lang="en-US"/>
          </a:p>
        </p:txBody>
      </p:sp>
      <p:cxnSp>
        <p:nvCxnSpPr>
          <p:cNvPr id="9" name="Straight Connector 8">
            <a:extLst>
              <a:ext uri="{FF2B5EF4-FFF2-40B4-BE49-F238E27FC236}">
                <a16:creationId xmlns:a16="http://schemas.microsoft.com/office/drawing/2014/main" id="{128A20C2-8072-094E-AC32-5C1C16BF7797}"/>
              </a:ext>
            </a:extLst>
          </p:cNvPr>
          <p:cNvCxnSpPr>
            <a:cxnSpLocks/>
          </p:cNvCxnSpPr>
          <p:nvPr userDrawn="1"/>
        </p:nvCxnSpPr>
        <p:spPr>
          <a:xfrm>
            <a:off x="939800" y="6471993"/>
            <a:ext cx="569222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6036C11-2387-B24B-86CB-3786927741A4}"/>
              </a:ext>
            </a:extLst>
          </p:cNvPr>
          <p:cNvSpPr>
            <a:spLocks noGrp="1"/>
          </p:cNvSpPr>
          <p:nvPr>
            <p:ph type="body" sz="quarter" idx="13" hasCustomPrompt="1"/>
          </p:nvPr>
        </p:nvSpPr>
        <p:spPr>
          <a:xfrm>
            <a:off x="848830" y="1543592"/>
            <a:ext cx="3671888" cy="273050"/>
          </a:xfrm>
          <a:prstGeom prst="rect">
            <a:avLst/>
          </a:prstGeom>
        </p:spPr>
        <p:txBody>
          <a:bodyPr>
            <a:noAutofit/>
          </a:bodyPr>
          <a:lstStyle>
            <a:lvl1pPr marL="0" indent="0">
              <a:buFontTx/>
              <a:buNone/>
              <a:defRPr sz="1100" b="1" i="0">
                <a:solidFill>
                  <a:srgbClr val="005094"/>
                </a:solidFill>
                <a:latin typeface="Arial" panose="020B0604020202020204" pitchFamily="34" charset="0"/>
                <a:cs typeface="Arial" panose="020B0604020202020204" pitchFamily="34" charset="0"/>
              </a:defRPr>
            </a:lvl1pPr>
          </a:lstStyle>
          <a:p>
            <a:pPr lvl="0"/>
            <a:r>
              <a:rPr lang="en-US" dirty="0"/>
              <a:t>Eyebrow Title</a:t>
            </a:r>
          </a:p>
        </p:txBody>
      </p:sp>
      <p:sp>
        <p:nvSpPr>
          <p:cNvPr id="12" name="Rectangle 11">
            <a:extLst>
              <a:ext uri="{FF2B5EF4-FFF2-40B4-BE49-F238E27FC236}">
                <a16:creationId xmlns:a16="http://schemas.microsoft.com/office/drawing/2014/main" id="{3895FCD9-3068-CA4F-904E-9F3081271AC3}"/>
              </a:ext>
            </a:extLst>
          </p:cNvPr>
          <p:cNvSpPr/>
          <p:nvPr userDrawn="1"/>
        </p:nvSpPr>
        <p:spPr>
          <a:xfrm>
            <a:off x="0" y="0"/>
            <a:ext cx="12192000" cy="576263"/>
          </a:xfrm>
          <a:prstGeom prst="rect">
            <a:avLst/>
          </a:prstGeom>
          <a:gradFill>
            <a:gsLst>
              <a:gs pos="0">
                <a:srgbClr val="1576CB"/>
              </a:gs>
              <a:gs pos="100000">
                <a:srgbClr val="0D529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eaLnBrk="1" fontAlgn="auto" hangingPunct="1">
              <a:spcBef>
                <a:spcPts val="0"/>
              </a:spcBef>
              <a:spcAft>
                <a:spcPts val="0"/>
              </a:spcAft>
              <a:defRPr/>
            </a:pPr>
            <a:endParaRPr lang="en-US" dirty="0"/>
          </a:p>
        </p:txBody>
      </p:sp>
      <p:pic>
        <p:nvPicPr>
          <p:cNvPr id="13" name="Picture 4" descr="A close up of a logo&#10;&#10;Description automatically generated">
            <a:extLst>
              <a:ext uri="{FF2B5EF4-FFF2-40B4-BE49-F238E27FC236}">
                <a16:creationId xmlns:a16="http://schemas.microsoft.com/office/drawing/2014/main" id="{2F45E94E-B538-A14D-98E8-CE9C92BC211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3075" y="124859"/>
            <a:ext cx="1442234" cy="34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315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MOA Title Slide 2">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E5E617-3EFE-A14D-868B-CC0ECDB7EFBD}"/>
              </a:ext>
            </a:extLst>
          </p:cNvPr>
          <p:cNvPicPr>
            <a:picLocks noChangeAspect="1"/>
          </p:cNvPicPr>
          <p:nvPr userDrawn="1"/>
        </p:nvPicPr>
        <p:blipFill rotWithShape="1">
          <a:blip r:embed="rId2"/>
          <a:srcRect r="13481"/>
          <a:stretch/>
        </p:blipFill>
        <p:spPr>
          <a:xfrm>
            <a:off x="0" y="0"/>
            <a:ext cx="12192000" cy="6858000"/>
          </a:xfrm>
          <a:prstGeom prst="rect">
            <a:avLst/>
          </a:prstGeom>
        </p:spPr>
      </p:pic>
      <p:sp>
        <p:nvSpPr>
          <p:cNvPr id="7" name="Rectangle 6">
            <a:extLst>
              <a:ext uri="{FF2B5EF4-FFF2-40B4-BE49-F238E27FC236}">
                <a16:creationId xmlns:a16="http://schemas.microsoft.com/office/drawing/2014/main" id="{5CAD68E5-BC8C-0449-9184-C623892109D7}"/>
              </a:ext>
            </a:extLst>
          </p:cNvPr>
          <p:cNvSpPr/>
          <p:nvPr userDrawn="1"/>
        </p:nvSpPr>
        <p:spPr>
          <a:xfrm rot="10800000">
            <a:off x="0" y="0"/>
            <a:ext cx="12192000" cy="6858000"/>
          </a:xfrm>
          <a:prstGeom prst="rect">
            <a:avLst/>
          </a:prstGeom>
          <a:gradFill flip="none" rotWithShape="1">
            <a:gsLst>
              <a:gs pos="0">
                <a:srgbClr val="1576CB">
                  <a:alpha val="7000"/>
                </a:srgbClr>
              </a:gs>
              <a:gs pos="100000">
                <a:srgbClr val="0D529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9" name="TextBox 18">
            <a:extLst>
              <a:ext uri="{FF2B5EF4-FFF2-40B4-BE49-F238E27FC236}">
                <a16:creationId xmlns:a16="http://schemas.microsoft.com/office/drawing/2014/main" id="{486ED1E6-BDD0-4E25-9A6C-7D70BF2942DA}"/>
              </a:ext>
            </a:extLst>
          </p:cNvPr>
          <p:cNvSpPr txBox="1"/>
          <p:nvPr userDrawn="1"/>
        </p:nvSpPr>
        <p:spPr>
          <a:xfrm>
            <a:off x="8156661" y="6467475"/>
            <a:ext cx="3748295" cy="246221"/>
          </a:xfrm>
          <a:prstGeom prst="rect">
            <a:avLst/>
          </a:prstGeom>
          <a:noFill/>
        </p:spPr>
        <p:txBody>
          <a:bodyPr wrap="square" rtlCol="0">
            <a:spAutoFit/>
          </a:bodyPr>
          <a:lstStyle/>
          <a:p>
            <a:pPr algn="r"/>
            <a:r>
              <a:rPr lang="en-US" sz="1000" spc="0" dirty="0">
                <a:solidFill>
                  <a:schemeClr val="bg1"/>
                </a:solidFill>
                <a:latin typeface="+mn-lt"/>
              </a:rPr>
              <a:t>For Plan Sponsor Use Only</a:t>
            </a:r>
          </a:p>
        </p:txBody>
      </p:sp>
      <p:pic>
        <p:nvPicPr>
          <p:cNvPr id="6" name="Picture 5">
            <a:extLst>
              <a:ext uri="{FF2B5EF4-FFF2-40B4-BE49-F238E27FC236}">
                <a16:creationId xmlns:a16="http://schemas.microsoft.com/office/drawing/2014/main" id="{17503125-DC6B-AB4E-BCFA-A17FDEBD6E9F}"/>
              </a:ext>
            </a:extLst>
          </p:cNvPr>
          <p:cNvPicPr>
            <a:picLocks noChangeAspect="1"/>
          </p:cNvPicPr>
          <p:nvPr userDrawn="1"/>
        </p:nvPicPr>
        <p:blipFill>
          <a:blip r:embed="rId3"/>
          <a:stretch>
            <a:fillRect/>
          </a:stretch>
        </p:blipFill>
        <p:spPr>
          <a:xfrm>
            <a:off x="880532" y="389933"/>
            <a:ext cx="2743200" cy="659078"/>
          </a:xfrm>
          <a:prstGeom prst="rect">
            <a:avLst/>
          </a:prstGeom>
        </p:spPr>
      </p:pic>
    </p:spTree>
    <p:extLst>
      <p:ext uri="{BB962C8B-B14F-4D97-AF65-F5344CB8AC3E}">
        <p14:creationId xmlns:p14="http://schemas.microsoft.com/office/powerpoint/2010/main" val="5034898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AF420-2A38-9404-D070-BE44CCFF7E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A3576A-28F6-11A0-CCF1-3387E460F6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B6E5F-125B-3260-9906-D70CC1E71EEF}"/>
              </a:ext>
            </a:extLst>
          </p:cNvPr>
          <p:cNvSpPr>
            <a:spLocks noGrp="1"/>
          </p:cNvSpPr>
          <p:nvPr>
            <p:ph type="dt" sz="half" idx="10"/>
          </p:nvPr>
        </p:nvSpPr>
        <p:spPr/>
        <p:txBody>
          <a:bodyPr/>
          <a:lstStyle/>
          <a:p>
            <a:fld id="{06419132-AF4F-4F67-813D-4D10EA22E10E}" type="datetimeFigureOut">
              <a:rPr lang="en-US" smtClean="0"/>
              <a:t>5/21/2024</a:t>
            </a:fld>
            <a:endParaRPr lang="en-US"/>
          </a:p>
        </p:txBody>
      </p:sp>
      <p:sp>
        <p:nvSpPr>
          <p:cNvPr id="5" name="Footer Placeholder 4">
            <a:extLst>
              <a:ext uri="{FF2B5EF4-FFF2-40B4-BE49-F238E27FC236}">
                <a16:creationId xmlns:a16="http://schemas.microsoft.com/office/drawing/2014/main" id="{0400DEE8-5677-E52C-DD55-F6F5A20DB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FF2DFB-5059-115A-A487-E9CE612D9FA5}"/>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814049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MOA Headline with Content box and disclosur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5B8052C-BACC-2A43-BA74-A12BD59F8084}"/>
              </a:ext>
            </a:extLst>
          </p:cNvPr>
          <p:cNvSpPr>
            <a:spLocks noGrp="1"/>
          </p:cNvSpPr>
          <p:nvPr>
            <p:ph idx="1" hasCustomPrompt="1"/>
          </p:nvPr>
        </p:nvSpPr>
        <p:spPr>
          <a:xfrm>
            <a:off x="812800" y="1965960"/>
            <a:ext cx="10570464" cy="4162968"/>
          </a:xfrm>
        </p:spPr>
        <p:txBody>
          <a:bodyPr lIns="0" tIns="0" rIns="0" bIns="0">
            <a:noAutofit/>
          </a:bodyPr>
          <a:lstStyle>
            <a:lvl1pPr>
              <a:defRPr/>
            </a:lvl1pPr>
            <a:lvl2pPr>
              <a:spcBef>
                <a:spcPts val="600"/>
              </a:spcBef>
              <a:defRPr/>
            </a:lvl2pPr>
            <a:lvl3pPr>
              <a:defRPr/>
            </a:lvl3pPr>
            <a:lvl4pPr>
              <a:defRPr/>
            </a:lvl4pPr>
            <a:lvl5pPr>
              <a:spcBef>
                <a:spcPts val="500"/>
              </a:spcBef>
              <a:defRPr/>
            </a:lvl5pPr>
          </a:lstStyle>
          <a:p>
            <a:pPr lvl="0"/>
            <a:r>
              <a:rPr lang="en-US" dirty="0"/>
              <a:t>Click to edit subhead styles</a:t>
            </a:r>
          </a:p>
          <a:p>
            <a:pPr lvl="1"/>
            <a:r>
              <a:rPr lang="en-US" dirty="0"/>
              <a:t>Click to edit copy style</a:t>
            </a:r>
          </a:p>
          <a:p>
            <a:pPr lvl="2"/>
            <a:r>
              <a:rPr lang="en-US" dirty="0"/>
              <a:t>First level</a:t>
            </a:r>
          </a:p>
          <a:p>
            <a:pPr lvl="3"/>
            <a:r>
              <a:rPr lang="en-US" dirty="0"/>
              <a:t>Second level</a:t>
            </a:r>
          </a:p>
          <a:p>
            <a:pPr lvl="4"/>
            <a:r>
              <a:rPr lang="en-US" dirty="0"/>
              <a:t>Third level    </a:t>
            </a:r>
          </a:p>
        </p:txBody>
      </p:sp>
      <p:sp>
        <p:nvSpPr>
          <p:cNvPr id="9" name="Title Placeholder 1">
            <a:extLst>
              <a:ext uri="{FF2B5EF4-FFF2-40B4-BE49-F238E27FC236}">
                <a16:creationId xmlns:a16="http://schemas.microsoft.com/office/drawing/2014/main" id="{D4107372-3BC9-F044-B4AD-67888F97D237}"/>
              </a:ext>
            </a:extLst>
          </p:cNvPr>
          <p:cNvSpPr>
            <a:spLocks noGrp="1"/>
          </p:cNvSpPr>
          <p:nvPr>
            <p:ph type="title" hasCustomPrompt="1"/>
          </p:nvPr>
        </p:nvSpPr>
        <p:spPr>
          <a:xfrm>
            <a:off x="812800" y="1069848"/>
            <a:ext cx="10566400" cy="685800"/>
          </a:xfrm>
          <a:prstGeom prst="rect">
            <a:avLst/>
          </a:prstGeom>
          <a:noFill/>
        </p:spPr>
        <p:txBody>
          <a:bodyPr vert="horz" lIns="0" tIns="45720" rIns="0" bIns="45720" rtlCol="0" anchor="t" anchorCtr="0">
            <a:noAutofit/>
          </a:bodyPr>
          <a:lstStyle>
            <a:lvl1pPr>
              <a:defRPr sz="2800">
                <a:solidFill>
                  <a:schemeClr val="tx2"/>
                </a:solidFill>
              </a:defRPr>
            </a:lvl1pPr>
          </a:lstStyle>
          <a:p>
            <a:r>
              <a:rPr lang="en-US" dirty="0"/>
              <a:t>Headline with 1 Content box</a:t>
            </a:r>
          </a:p>
        </p:txBody>
      </p:sp>
      <p:sp>
        <p:nvSpPr>
          <p:cNvPr id="11" name="Text Placeholder 11">
            <a:extLst>
              <a:ext uri="{FF2B5EF4-FFF2-40B4-BE49-F238E27FC236}">
                <a16:creationId xmlns:a16="http://schemas.microsoft.com/office/drawing/2014/main" id="{E69A0D46-11E5-E84D-AF2B-5CA5D21A6EFC}"/>
              </a:ext>
            </a:extLst>
          </p:cNvPr>
          <p:cNvSpPr>
            <a:spLocks noGrp="1"/>
          </p:cNvSpPr>
          <p:nvPr>
            <p:ph type="body" sz="quarter" idx="10"/>
          </p:nvPr>
        </p:nvSpPr>
        <p:spPr>
          <a:xfrm>
            <a:off x="813815" y="6428232"/>
            <a:ext cx="10570464" cy="138499"/>
          </a:xfrm>
          <a:solidFill>
            <a:schemeClr val="bg1"/>
          </a:solidFill>
          <a:ln w="3175">
            <a:noFill/>
          </a:ln>
        </p:spPr>
        <p:txBody>
          <a:bodyPr wrap="square" lIns="0" tIns="0" rIns="0" bIns="0" anchor="t" anchorCtr="0">
            <a:noAutofit/>
          </a:bodyPr>
          <a:lstStyle>
            <a:lvl1pPr marL="137160" indent="-137160">
              <a:lnSpc>
                <a:spcPct val="90000"/>
              </a:lnSpc>
              <a:spcBef>
                <a:spcPts val="0"/>
              </a:spcBef>
              <a:spcAft>
                <a:spcPts val="300"/>
              </a:spcAft>
              <a:buAutoNum type="arabicPeriod"/>
              <a:defRPr sz="900" b="0" i="0" baseline="0">
                <a:solidFill>
                  <a:schemeClr val="tx1">
                    <a:lumMod val="50000"/>
                    <a:lumOff val="50000"/>
                  </a:schemeClr>
                </a:solidFill>
              </a:defRPr>
            </a:lvl1pPr>
          </a:lstStyle>
          <a:p>
            <a:pPr lvl="0"/>
            <a:r>
              <a:rPr lang="en-US" dirty="0"/>
              <a:t>Click to edit Master text styles</a:t>
            </a:r>
          </a:p>
        </p:txBody>
      </p:sp>
      <p:sp>
        <p:nvSpPr>
          <p:cNvPr id="8" name="Slide Number Placeholder 4">
            <a:extLst>
              <a:ext uri="{FF2B5EF4-FFF2-40B4-BE49-F238E27FC236}">
                <a16:creationId xmlns:a16="http://schemas.microsoft.com/office/drawing/2014/main" id="{362B556C-9BAB-AB4D-B382-A5EE8B5E3D51}"/>
              </a:ext>
            </a:extLst>
          </p:cNvPr>
          <p:cNvSpPr>
            <a:spLocks noGrp="1"/>
          </p:cNvSpPr>
          <p:nvPr>
            <p:ph type="sldNum" sz="quarter" idx="12"/>
          </p:nvPr>
        </p:nvSpPr>
        <p:spPr>
          <a:xfrm>
            <a:off x="11612880" y="6356350"/>
            <a:ext cx="457200" cy="365125"/>
          </a:xfrm>
          <a:prstGeom prst="rect">
            <a:avLst/>
          </a:prstGeom>
        </p:spPr>
        <p:txBody>
          <a:bodyPr/>
          <a:lstStyle>
            <a:lvl1pPr>
              <a:defRPr sz="1200"/>
            </a:lvl1pPr>
          </a:lstStyle>
          <a:p>
            <a:fld id="{83016857-28FF-B140-959B-F6140844DC98}" type="slidenum">
              <a:rPr lang="en-US" smtClean="0"/>
              <a:pPr/>
              <a:t>‹#›</a:t>
            </a:fld>
            <a:endParaRPr lang="en-US" dirty="0"/>
          </a:p>
        </p:txBody>
      </p:sp>
    </p:spTree>
    <p:extLst>
      <p:ext uri="{BB962C8B-B14F-4D97-AF65-F5344CB8AC3E}">
        <p14:creationId xmlns:p14="http://schemas.microsoft.com/office/powerpoint/2010/main" val="36721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tandard Half Page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F328F-2E8F-CA4F-B276-6CF6CBCEE715}"/>
              </a:ext>
            </a:extLst>
          </p:cNvPr>
          <p:cNvSpPr>
            <a:spLocks noGrp="1"/>
          </p:cNvSpPr>
          <p:nvPr>
            <p:ph type="title" hasCustomPrompt="1"/>
          </p:nvPr>
        </p:nvSpPr>
        <p:spPr>
          <a:xfrm>
            <a:off x="838200" y="1858804"/>
            <a:ext cx="5257800" cy="1570196"/>
          </a:xfrm>
          <a:prstGeom prst="rect">
            <a:avLst/>
          </a:prstGeom>
        </p:spPr>
        <p:txBody>
          <a:bodyPr anchor="t">
            <a:noAutofit/>
          </a:bodyPr>
          <a:lstStyle>
            <a:lvl1pPr>
              <a:defRPr sz="3600" b="1" i="0">
                <a:latin typeface="Arial Black" panose="020B0604020202020204" pitchFamily="34" charset="0"/>
                <a:cs typeface="Arial Black" panose="020B0604020202020204" pitchFamily="34" charset="0"/>
              </a:defRPr>
            </a:lvl1pPr>
          </a:lstStyle>
          <a:p>
            <a:r>
              <a:rPr lang="en-US" dirty="0"/>
              <a:t>Main Headline Title.</a:t>
            </a:r>
            <a:br>
              <a:rPr lang="en-US" dirty="0"/>
            </a:br>
            <a:r>
              <a:rPr lang="en-US" dirty="0"/>
              <a:t>3 levels should be</a:t>
            </a:r>
            <a:br>
              <a:rPr lang="en-US" dirty="0"/>
            </a:br>
            <a:r>
              <a:rPr lang="en-US" dirty="0"/>
              <a:t>the maximum</a:t>
            </a:r>
          </a:p>
        </p:txBody>
      </p:sp>
      <p:sp>
        <p:nvSpPr>
          <p:cNvPr id="3" name="Content Placeholder 2">
            <a:extLst>
              <a:ext uri="{FF2B5EF4-FFF2-40B4-BE49-F238E27FC236}">
                <a16:creationId xmlns:a16="http://schemas.microsoft.com/office/drawing/2014/main" id="{41EC7507-6960-BF45-99B9-76C54CF25583}"/>
              </a:ext>
            </a:extLst>
          </p:cNvPr>
          <p:cNvSpPr>
            <a:spLocks noGrp="1"/>
          </p:cNvSpPr>
          <p:nvPr>
            <p:ph idx="1"/>
          </p:nvPr>
        </p:nvSpPr>
        <p:spPr>
          <a:xfrm>
            <a:off x="858078" y="3744212"/>
            <a:ext cx="5172182" cy="1926264"/>
          </a:xfrm>
          <a:prstGeom prst="rect">
            <a:avLst/>
          </a:prstGeom>
        </p:spPr>
        <p:txBody>
          <a:bodyPr>
            <a:noAutofit/>
          </a:bodyPr>
          <a:lstStyle>
            <a:lvl1pPr marL="0" indent="0">
              <a:lnSpc>
                <a:spcPct val="100000"/>
              </a:lnSpc>
              <a:buClr>
                <a:srgbClr val="005094"/>
              </a:buClr>
              <a:buSzPct val="70000"/>
              <a:buFontTx/>
              <a:buNone/>
              <a:defRPr sz="1400" b="0" i="0">
                <a:latin typeface="Arial" panose="020B0604020202020204" pitchFamily="34" charset="0"/>
                <a:cs typeface="Arial" panose="020B0604020202020204" pitchFamily="34" charset="0"/>
              </a:defRPr>
            </a:lvl1pPr>
            <a:lvl2pPr marL="457200" indent="0">
              <a:lnSpc>
                <a:spcPct val="100000"/>
              </a:lnSpc>
              <a:buClr>
                <a:srgbClr val="005094"/>
              </a:buClr>
              <a:buSzPct val="70000"/>
              <a:buFontTx/>
              <a:buNone/>
              <a:defRPr sz="1200" b="0" i="0">
                <a:solidFill>
                  <a:srgbClr val="005094"/>
                </a:solidFill>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7" name="Slide Number Placeholder 5">
            <a:extLst>
              <a:ext uri="{FF2B5EF4-FFF2-40B4-BE49-F238E27FC236}">
                <a16:creationId xmlns:a16="http://schemas.microsoft.com/office/drawing/2014/main" id="{737C99E4-142D-B749-BF0F-6DAAB7881763}"/>
              </a:ext>
            </a:extLst>
          </p:cNvPr>
          <p:cNvSpPr>
            <a:spLocks noGrp="1"/>
          </p:cNvSpPr>
          <p:nvPr>
            <p:ph type="sldNum" sz="quarter" idx="12"/>
          </p:nvPr>
        </p:nvSpPr>
        <p:spPr>
          <a:xfrm>
            <a:off x="633711" y="6364902"/>
            <a:ext cx="448733" cy="365125"/>
          </a:xfrm>
          <a:prstGeom prst="rect">
            <a:avLst/>
          </a:prstGeom>
        </p:spPr>
        <p:txBody>
          <a:bodyPr>
            <a:noAutofit/>
          </a:bodyPr>
          <a:lstStyle>
            <a:lvl1pPr>
              <a:defRPr sz="800" b="0" i="0">
                <a:solidFill>
                  <a:schemeClr val="bg1">
                    <a:lumMod val="75000"/>
                  </a:schemeClr>
                </a:solidFill>
                <a:latin typeface="Arial" panose="020B0604020202020204" pitchFamily="34" charset="0"/>
                <a:cs typeface="Arial" panose="020B0604020202020204" pitchFamily="34" charset="0"/>
              </a:defRPr>
            </a:lvl1pPr>
          </a:lstStyle>
          <a:p>
            <a:fld id="{14E75BD9-FAC6-B64D-995E-A32CF9A4A68B}" type="slidenum">
              <a:rPr lang="en-US" smtClean="0"/>
              <a:pPr/>
              <a:t>‹#›</a:t>
            </a:fld>
            <a:endParaRPr lang="en-US"/>
          </a:p>
        </p:txBody>
      </p:sp>
      <p:cxnSp>
        <p:nvCxnSpPr>
          <p:cNvPr id="19" name="Straight Connector 18">
            <a:extLst>
              <a:ext uri="{FF2B5EF4-FFF2-40B4-BE49-F238E27FC236}">
                <a16:creationId xmlns:a16="http://schemas.microsoft.com/office/drawing/2014/main" id="{EDA8DF7D-800B-7C41-B53A-81CCB0F67281}"/>
              </a:ext>
            </a:extLst>
          </p:cNvPr>
          <p:cNvCxnSpPr>
            <a:cxnSpLocks/>
          </p:cNvCxnSpPr>
          <p:nvPr userDrawn="1"/>
        </p:nvCxnSpPr>
        <p:spPr>
          <a:xfrm>
            <a:off x="939800" y="6471993"/>
            <a:ext cx="1045341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E5EEE751-1386-DB4E-8BED-4F4590386A21}"/>
              </a:ext>
            </a:extLst>
          </p:cNvPr>
          <p:cNvSpPr>
            <a:spLocks noGrp="1"/>
          </p:cNvSpPr>
          <p:nvPr>
            <p:ph type="body" sz="quarter" idx="13" hasCustomPrompt="1"/>
          </p:nvPr>
        </p:nvSpPr>
        <p:spPr>
          <a:xfrm>
            <a:off x="845234" y="1543592"/>
            <a:ext cx="3671888" cy="273050"/>
          </a:xfrm>
          <a:prstGeom prst="rect">
            <a:avLst/>
          </a:prstGeom>
        </p:spPr>
        <p:txBody>
          <a:bodyPr>
            <a:noAutofit/>
          </a:bodyPr>
          <a:lstStyle>
            <a:lvl1pPr marL="0" indent="0">
              <a:buFontTx/>
              <a:buNone/>
              <a:defRPr sz="1100" b="1" i="0">
                <a:solidFill>
                  <a:srgbClr val="005094"/>
                </a:solidFill>
                <a:latin typeface="Arial" panose="020B0604020202020204" pitchFamily="34" charset="0"/>
                <a:cs typeface="Arial" panose="020B0604020202020204" pitchFamily="34" charset="0"/>
              </a:defRPr>
            </a:lvl1pPr>
          </a:lstStyle>
          <a:p>
            <a:pPr lvl="0"/>
            <a:r>
              <a:rPr lang="en-US" dirty="0"/>
              <a:t>Eyebrow Title</a:t>
            </a:r>
          </a:p>
        </p:txBody>
      </p:sp>
      <p:sp>
        <p:nvSpPr>
          <p:cNvPr id="10" name="Rectangle 9">
            <a:extLst>
              <a:ext uri="{FF2B5EF4-FFF2-40B4-BE49-F238E27FC236}">
                <a16:creationId xmlns:a16="http://schemas.microsoft.com/office/drawing/2014/main" id="{FC1607B3-D89A-E44F-97E5-78DE831ADA08}"/>
              </a:ext>
            </a:extLst>
          </p:cNvPr>
          <p:cNvSpPr/>
          <p:nvPr userDrawn="1"/>
        </p:nvSpPr>
        <p:spPr>
          <a:xfrm>
            <a:off x="0" y="0"/>
            <a:ext cx="12192000" cy="576263"/>
          </a:xfrm>
          <a:prstGeom prst="rect">
            <a:avLst/>
          </a:prstGeom>
          <a:gradFill>
            <a:gsLst>
              <a:gs pos="0">
                <a:srgbClr val="1576CB"/>
              </a:gs>
              <a:gs pos="100000">
                <a:srgbClr val="0D529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eaLnBrk="1" fontAlgn="auto" hangingPunct="1">
              <a:spcBef>
                <a:spcPts val="0"/>
              </a:spcBef>
              <a:spcAft>
                <a:spcPts val="0"/>
              </a:spcAft>
              <a:defRPr/>
            </a:pPr>
            <a:endParaRPr lang="en-US" dirty="0"/>
          </a:p>
        </p:txBody>
      </p:sp>
      <p:pic>
        <p:nvPicPr>
          <p:cNvPr id="9" name="Picture 4" descr="A close up of a logo&#10;&#10;Description automatically generated">
            <a:extLst>
              <a:ext uri="{FF2B5EF4-FFF2-40B4-BE49-F238E27FC236}">
                <a16:creationId xmlns:a16="http://schemas.microsoft.com/office/drawing/2014/main" id="{D61C3940-8C7D-3540-AABA-7CD5FEF7991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3075" y="124859"/>
            <a:ext cx="1442234" cy="34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9555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tandard Full Cop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A55BFC-E59B-D046-BE67-F313B86B4FD7}"/>
              </a:ext>
            </a:extLst>
          </p:cNvPr>
          <p:cNvSpPr/>
          <p:nvPr userDrawn="1"/>
        </p:nvSpPr>
        <p:spPr>
          <a:xfrm>
            <a:off x="0" y="0"/>
            <a:ext cx="12192000" cy="576263"/>
          </a:xfrm>
          <a:prstGeom prst="rect">
            <a:avLst/>
          </a:prstGeom>
          <a:gradFill>
            <a:gsLst>
              <a:gs pos="0">
                <a:srgbClr val="1576CB"/>
              </a:gs>
              <a:gs pos="100000">
                <a:srgbClr val="0D529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id="{F3C22F46-BE34-D34A-962E-FE32469A8501}"/>
              </a:ext>
            </a:extLst>
          </p:cNvPr>
          <p:cNvCxnSpPr>
            <a:cxnSpLocks/>
          </p:cNvCxnSpPr>
          <p:nvPr userDrawn="1"/>
        </p:nvCxnSpPr>
        <p:spPr>
          <a:xfrm>
            <a:off x="944880" y="6472238"/>
            <a:ext cx="1044860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248216"/>
            <a:ext cx="10515600" cy="1009651"/>
          </a:xfrm>
          <a:prstGeom prst="rect">
            <a:avLst/>
          </a:prstGeom>
        </p:spPr>
        <p:txBody>
          <a:bodyPr anchor="t">
            <a:noAutofit/>
          </a:bodyPr>
          <a:lstStyle>
            <a:lvl1pPr>
              <a:defRPr sz="3600" b="1" i="0">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2439199"/>
            <a:ext cx="10515600" cy="3769990"/>
          </a:xfrm>
          <a:prstGeom prst="rect">
            <a:avLst/>
          </a:prstGeom>
        </p:spPr>
        <p:txBody>
          <a:bodyPr/>
          <a:lstStyle>
            <a:lvl1pPr marL="228600" indent="-228600">
              <a:buClr>
                <a:srgbClr val="005094"/>
              </a:buClr>
              <a:buSzPct val="70000"/>
              <a:buFont typeface="Wingdings" pitchFamily="2" charset="2"/>
              <a:buChar char="§"/>
              <a:defRPr sz="1400" b="0" i="0">
                <a:latin typeface="Arial" panose="020B0604020202020204" pitchFamily="34" charset="0"/>
                <a:cs typeface="Arial" panose="020B0604020202020204" pitchFamily="34" charset="0"/>
              </a:defRPr>
            </a:lvl1pPr>
            <a:lvl2pPr marL="685800" indent="-228600">
              <a:buClr>
                <a:srgbClr val="005094"/>
              </a:buClr>
              <a:buSzPct val="70000"/>
              <a:buFont typeface="Wingdings" pitchFamily="2" charset="2"/>
              <a:buChar char="§"/>
              <a:defRPr sz="1200" b="0" i="0">
                <a:solidFill>
                  <a:srgbClr val="005094"/>
                </a:solidFill>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1" name="Text Placeholder 10"/>
          <p:cNvSpPr>
            <a:spLocks noGrp="1"/>
          </p:cNvSpPr>
          <p:nvPr>
            <p:ph type="body" sz="quarter" idx="13"/>
          </p:nvPr>
        </p:nvSpPr>
        <p:spPr>
          <a:xfrm>
            <a:off x="838200" y="945200"/>
            <a:ext cx="3671888" cy="273050"/>
          </a:xfrm>
          <a:prstGeom prst="rect">
            <a:avLst/>
          </a:prstGeom>
        </p:spPr>
        <p:txBody>
          <a:bodyPr>
            <a:normAutofit/>
          </a:bodyPr>
          <a:lstStyle>
            <a:lvl1pPr marL="0" indent="0">
              <a:buFontTx/>
              <a:buNone/>
              <a:defRPr sz="1100" b="1" i="0">
                <a:solidFill>
                  <a:srgbClr val="005094"/>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9" name="Slide Number Placeholder 5">
            <a:extLst>
              <a:ext uri="{FF2B5EF4-FFF2-40B4-BE49-F238E27FC236}">
                <a16:creationId xmlns:a16="http://schemas.microsoft.com/office/drawing/2014/main" id="{D3A25487-824D-0A46-B4D6-4578DAC9126E}"/>
              </a:ext>
            </a:extLst>
          </p:cNvPr>
          <p:cNvSpPr>
            <a:spLocks noGrp="1"/>
          </p:cNvSpPr>
          <p:nvPr>
            <p:ph type="sldNum" sz="quarter" idx="14"/>
          </p:nvPr>
        </p:nvSpPr>
        <p:spPr>
          <a:xfrm>
            <a:off x="633413" y="6364288"/>
            <a:ext cx="449262" cy="365125"/>
          </a:xfrm>
        </p:spPr>
        <p:txBody>
          <a:bodyPr/>
          <a:lstStyle>
            <a:lvl1pPr>
              <a:defRPr sz="800" b="0" i="0">
                <a:solidFill>
                  <a:schemeClr val="bg1">
                    <a:lumMod val="75000"/>
                  </a:schemeClr>
                </a:solidFill>
                <a:latin typeface="Arial" panose="020B0604020202020204" pitchFamily="34" charset="0"/>
                <a:cs typeface="Arial" panose="020B0604020202020204" pitchFamily="34" charset="0"/>
              </a:defRPr>
            </a:lvl1pPr>
          </a:lstStyle>
          <a:p>
            <a:pPr>
              <a:defRPr/>
            </a:pPr>
            <a:fld id="{692B9EBA-0DEF-5847-BC63-E173560A2555}" type="slidenum">
              <a:rPr lang="en-US"/>
              <a:pPr>
                <a:defRPr/>
              </a:pPr>
              <a:t>‹#›</a:t>
            </a:fld>
            <a:endParaRPr lang="en-US" dirty="0"/>
          </a:p>
        </p:txBody>
      </p:sp>
      <p:pic>
        <p:nvPicPr>
          <p:cNvPr id="13" name="Picture 4" descr="A close up of a logo&#10;&#10;Description automatically generated">
            <a:extLst>
              <a:ext uri="{FF2B5EF4-FFF2-40B4-BE49-F238E27FC236}">
                <a16:creationId xmlns:a16="http://schemas.microsoft.com/office/drawing/2014/main" id="{D6A800AF-959A-B348-8627-562C568B0CC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3075" y="124859"/>
            <a:ext cx="1442234" cy="34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484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2_Standard Full Copy">
    <p:spTree>
      <p:nvGrpSpPr>
        <p:cNvPr id="1" name=""/>
        <p:cNvGrpSpPr/>
        <p:nvPr/>
      </p:nvGrpSpPr>
      <p:grpSpPr>
        <a:xfrm>
          <a:off x="0" y="0"/>
          <a:ext cx="0" cy="0"/>
          <a:chOff x="0" y="0"/>
          <a:chExt cx="0" cy="0"/>
        </a:xfrm>
      </p:grpSpPr>
      <p:sp>
        <p:nvSpPr>
          <p:cNvPr id="37" name="Straight Connector 4"/>
          <p:cNvSpPr/>
          <p:nvPr/>
        </p:nvSpPr>
        <p:spPr>
          <a:xfrm>
            <a:off x="944880" y="6472237"/>
            <a:ext cx="10448609" cy="1"/>
          </a:xfrm>
          <a:prstGeom prst="line">
            <a:avLst/>
          </a:prstGeom>
          <a:ln w="6350">
            <a:solidFill>
              <a:srgbClr val="E7E6E6"/>
            </a:solidFill>
            <a:miter/>
          </a:ln>
        </p:spPr>
        <p:txBody>
          <a:bodyPr lIns="45719" rIns="45719"/>
          <a:lstStyle/>
          <a:p>
            <a:endParaRPr/>
          </a:p>
        </p:txBody>
      </p:sp>
      <p:sp>
        <p:nvSpPr>
          <p:cNvPr id="38" name="Title Text"/>
          <p:cNvSpPr txBox="1">
            <a:spLocks noGrp="1"/>
          </p:cNvSpPr>
          <p:nvPr>
            <p:ph type="title"/>
          </p:nvPr>
        </p:nvSpPr>
        <p:spPr>
          <a:xfrm>
            <a:off x="838200" y="1248215"/>
            <a:ext cx="10515600" cy="1009652"/>
          </a:xfrm>
          <a:prstGeom prst="rect">
            <a:avLst/>
          </a:prstGeom>
        </p:spPr>
        <p:txBody>
          <a:bodyPr anchor="t">
            <a:normAutofit/>
          </a:bodyPr>
          <a:lstStyle>
            <a:lvl1pPr>
              <a:defRPr sz="3600">
                <a:latin typeface="Arial Black"/>
                <a:ea typeface="Arial Black"/>
                <a:cs typeface="Arial Black"/>
                <a:sym typeface="Arial Black"/>
              </a:defRPr>
            </a:lvl1pPr>
          </a:lstStyle>
          <a:p>
            <a:r>
              <a:t>Title Text</a:t>
            </a:r>
          </a:p>
        </p:txBody>
      </p:sp>
      <p:sp>
        <p:nvSpPr>
          <p:cNvPr id="39" name="Body Level One…"/>
          <p:cNvSpPr txBox="1">
            <a:spLocks noGrp="1"/>
          </p:cNvSpPr>
          <p:nvPr>
            <p:ph type="body" idx="1"/>
          </p:nvPr>
        </p:nvSpPr>
        <p:spPr>
          <a:xfrm>
            <a:off x="838200" y="2439198"/>
            <a:ext cx="10515600" cy="3769992"/>
          </a:xfrm>
          <a:prstGeom prst="rect">
            <a:avLst/>
          </a:prstGeom>
        </p:spPr>
        <p:txBody>
          <a:bodyPr>
            <a:normAutofit/>
          </a:bodyPr>
          <a:lstStyle>
            <a:lvl1pPr>
              <a:buClr>
                <a:srgbClr val="005094"/>
              </a:buClr>
              <a:buSzPct val="70000"/>
              <a:buFontTx/>
              <a:buChar char="▪"/>
              <a:defRPr sz="1400">
                <a:latin typeface="Arial"/>
                <a:ea typeface="Arial"/>
                <a:cs typeface="Arial"/>
                <a:sym typeface="Arial"/>
              </a:defRPr>
            </a:lvl1pPr>
            <a:lvl2pPr>
              <a:buClr>
                <a:srgbClr val="005094"/>
              </a:buClr>
              <a:buSzPct val="70000"/>
              <a:buFontTx/>
              <a:buChar char="▪"/>
              <a:defRPr sz="1400">
                <a:latin typeface="Arial"/>
                <a:ea typeface="Arial"/>
                <a:cs typeface="Arial"/>
                <a:sym typeface="Arial"/>
              </a:defRPr>
            </a:lvl2pPr>
            <a:lvl3pPr marL="1074419" indent="-160019">
              <a:buClr>
                <a:srgbClr val="005094"/>
              </a:buClr>
              <a:buFontTx/>
              <a:defRPr sz="1400">
                <a:latin typeface="Arial"/>
                <a:ea typeface="Arial"/>
                <a:cs typeface="Arial"/>
                <a:sym typeface="Arial"/>
              </a:defRPr>
            </a:lvl3pPr>
            <a:lvl4pPr marL="1549400" indent="-177800">
              <a:buClr>
                <a:srgbClr val="005094"/>
              </a:buClr>
              <a:buFontTx/>
              <a:defRPr sz="1400">
                <a:latin typeface="Arial"/>
                <a:ea typeface="Arial"/>
                <a:cs typeface="Arial"/>
                <a:sym typeface="Arial"/>
              </a:defRPr>
            </a:lvl4pPr>
            <a:lvl5pPr marL="2006600" indent="-177800">
              <a:buClr>
                <a:srgbClr val="005094"/>
              </a:buClr>
              <a:buFontTx/>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0" name="Text Placeholder 10"/>
          <p:cNvSpPr>
            <a:spLocks noGrp="1"/>
          </p:cNvSpPr>
          <p:nvPr>
            <p:ph type="body" sz="quarter" idx="21"/>
          </p:nvPr>
        </p:nvSpPr>
        <p:spPr>
          <a:xfrm>
            <a:off x="838200" y="945199"/>
            <a:ext cx="3671888" cy="273051"/>
          </a:xfrm>
          <a:prstGeom prst="rect">
            <a:avLst/>
          </a:prstGeom>
        </p:spPr>
        <p:txBody>
          <a:bodyPr>
            <a:normAutofit/>
          </a:bodyPr>
          <a:lstStyle/>
          <a:p>
            <a:pPr marL="0" indent="0">
              <a:buSzTx/>
              <a:buFontTx/>
              <a:buNone/>
              <a:defRPr sz="1100">
                <a:solidFill>
                  <a:srgbClr val="005094"/>
                </a:solidFill>
                <a:latin typeface="Arial"/>
                <a:ea typeface="Arial"/>
                <a:cs typeface="Arial"/>
                <a:sym typeface="Arial"/>
              </a:defRPr>
            </a:pPr>
            <a:endParaRPr/>
          </a:p>
        </p:txBody>
      </p:sp>
      <p:sp>
        <p:nvSpPr>
          <p:cNvPr id="43" name="Title 1"/>
          <p:cNvSpPr txBox="1"/>
          <p:nvPr/>
        </p:nvSpPr>
        <p:spPr>
          <a:xfrm>
            <a:off x="680590" y="141491"/>
            <a:ext cx="2740791" cy="3139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1600" b="1">
                <a:solidFill>
                  <a:srgbClr val="FFFFFF"/>
                </a:solidFill>
                <a:latin typeface="Gotham-Book"/>
                <a:ea typeface="Gotham-Book"/>
                <a:cs typeface="Gotham-Book"/>
                <a:sym typeface="Gotham-Book"/>
              </a:defRPr>
            </a:lvl1pPr>
          </a:lstStyle>
          <a:p>
            <a:endParaRPr dirty="0"/>
          </a:p>
        </p:txBody>
      </p:sp>
      <p:sp>
        <p:nvSpPr>
          <p:cNvPr id="5" name="Rectangle 4">
            <a:extLst>
              <a:ext uri="{FF2B5EF4-FFF2-40B4-BE49-F238E27FC236}">
                <a16:creationId xmlns:a16="http://schemas.microsoft.com/office/drawing/2014/main" id="{1B83D356-DC4C-4214-BD30-133FB127B182}"/>
              </a:ext>
            </a:extLst>
          </p:cNvPr>
          <p:cNvSpPr/>
          <p:nvPr userDrawn="1"/>
        </p:nvSpPr>
        <p:spPr>
          <a:xfrm>
            <a:off x="0" y="0"/>
            <a:ext cx="12192000" cy="667512"/>
          </a:xfrm>
          <a:prstGeom prst="rect">
            <a:avLst/>
          </a:prstGeom>
          <a:gradFill>
            <a:gsLst>
              <a:gs pos="0">
                <a:srgbClr val="1576CB"/>
              </a:gs>
              <a:gs pos="100000">
                <a:srgbClr val="0D529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4" descr="A close up of a logo&#10;&#10;Description automatically generated">
            <a:extLst>
              <a:ext uri="{FF2B5EF4-FFF2-40B4-BE49-F238E27FC236}">
                <a16:creationId xmlns:a16="http://schemas.microsoft.com/office/drawing/2014/main" id="{48936124-E926-F7F7-A11E-C023A6CD188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3075" y="124859"/>
            <a:ext cx="1442234" cy="34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14026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43E90-3B6C-D544-2662-1CF392751C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1B9277-09F2-6E8A-EA0A-3C990F3230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901D2E-2051-F617-C887-97D5410C9D2E}"/>
              </a:ext>
            </a:extLst>
          </p:cNvPr>
          <p:cNvSpPr>
            <a:spLocks noGrp="1"/>
          </p:cNvSpPr>
          <p:nvPr>
            <p:ph type="dt" sz="half" idx="10"/>
          </p:nvPr>
        </p:nvSpPr>
        <p:spPr/>
        <p:txBody>
          <a:bodyPr/>
          <a:lstStyle/>
          <a:p>
            <a:fld id="{807BD092-3C9A-46FE-B255-2ACEFCF4B9D4}" type="datetimeFigureOut">
              <a:rPr lang="en-US" smtClean="0"/>
              <a:t>5/21/2024</a:t>
            </a:fld>
            <a:endParaRPr lang="en-US"/>
          </a:p>
        </p:txBody>
      </p:sp>
      <p:sp>
        <p:nvSpPr>
          <p:cNvPr id="5" name="Footer Placeholder 4">
            <a:extLst>
              <a:ext uri="{FF2B5EF4-FFF2-40B4-BE49-F238E27FC236}">
                <a16:creationId xmlns:a16="http://schemas.microsoft.com/office/drawing/2014/main" id="{B55AA5E6-7380-0C96-FADB-19A7252C8D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CFA95-EC48-9DFB-3306-038BCFA7F041}"/>
              </a:ext>
            </a:extLst>
          </p:cNvPr>
          <p:cNvSpPr>
            <a:spLocks noGrp="1"/>
          </p:cNvSpPr>
          <p:nvPr>
            <p:ph type="sldNum" sz="quarter" idx="12"/>
          </p:nvPr>
        </p:nvSpPr>
        <p:spPr/>
        <p:txBody>
          <a:bodyPr/>
          <a:lstStyle/>
          <a:p>
            <a:fld id="{96C6886D-07F1-416C-85CD-51B117BC4393}" type="slidenum">
              <a:rPr lang="en-US" smtClean="0"/>
              <a:t>‹#›</a:t>
            </a:fld>
            <a:endParaRPr lang="en-US"/>
          </a:p>
        </p:txBody>
      </p:sp>
    </p:spTree>
    <p:extLst>
      <p:ext uri="{BB962C8B-B14F-4D97-AF65-F5344CB8AC3E}">
        <p14:creationId xmlns:p14="http://schemas.microsoft.com/office/powerpoint/2010/main" val="2377476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62777-E319-9B94-72DF-16EF1A2003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335BD9-B2DE-DFFD-1EEA-1075E2BDCE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B66F0B-7E07-6094-7023-3A327A284558}"/>
              </a:ext>
            </a:extLst>
          </p:cNvPr>
          <p:cNvSpPr>
            <a:spLocks noGrp="1"/>
          </p:cNvSpPr>
          <p:nvPr>
            <p:ph type="dt" sz="half" idx="10"/>
          </p:nvPr>
        </p:nvSpPr>
        <p:spPr/>
        <p:txBody>
          <a:bodyPr/>
          <a:lstStyle/>
          <a:p>
            <a:fld id="{807BD092-3C9A-46FE-B255-2ACEFCF4B9D4}" type="datetimeFigureOut">
              <a:rPr lang="en-US" smtClean="0"/>
              <a:t>5/21/2024</a:t>
            </a:fld>
            <a:endParaRPr lang="en-US"/>
          </a:p>
        </p:txBody>
      </p:sp>
      <p:sp>
        <p:nvSpPr>
          <p:cNvPr id="5" name="Footer Placeholder 4">
            <a:extLst>
              <a:ext uri="{FF2B5EF4-FFF2-40B4-BE49-F238E27FC236}">
                <a16:creationId xmlns:a16="http://schemas.microsoft.com/office/drawing/2014/main" id="{AED66E57-ECA7-D51E-0F42-891B0C9C50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9E2054-27C6-FC89-7F26-99AF3C63197D}"/>
              </a:ext>
            </a:extLst>
          </p:cNvPr>
          <p:cNvSpPr>
            <a:spLocks noGrp="1"/>
          </p:cNvSpPr>
          <p:nvPr>
            <p:ph type="sldNum" sz="quarter" idx="12"/>
          </p:nvPr>
        </p:nvSpPr>
        <p:spPr/>
        <p:txBody>
          <a:bodyPr/>
          <a:lstStyle/>
          <a:p>
            <a:fld id="{96C6886D-07F1-416C-85CD-51B117BC4393}" type="slidenum">
              <a:rPr lang="en-US" smtClean="0"/>
              <a:t>‹#›</a:t>
            </a:fld>
            <a:endParaRPr lang="en-US"/>
          </a:p>
        </p:txBody>
      </p:sp>
    </p:spTree>
    <p:extLst>
      <p:ext uri="{BB962C8B-B14F-4D97-AF65-F5344CB8AC3E}">
        <p14:creationId xmlns:p14="http://schemas.microsoft.com/office/powerpoint/2010/main" val="504596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FEE9-A1CA-23B8-9EDC-0E1E65EA7B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06A15E-21FF-1D4B-B72D-1552AB9A6A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AA37C9-ADF7-07B0-2AC8-132F27FA431E}"/>
              </a:ext>
            </a:extLst>
          </p:cNvPr>
          <p:cNvSpPr>
            <a:spLocks noGrp="1"/>
          </p:cNvSpPr>
          <p:nvPr>
            <p:ph type="dt" sz="half" idx="10"/>
          </p:nvPr>
        </p:nvSpPr>
        <p:spPr/>
        <p:txBody>
          <a:bodyPr/>
          <a:lstStyle/>
          <a:p>
            <a:fld id="{807BD092-3C9A-46FE-B255-2ACEFCF4B9D4}" type="datetimeFigureOut">
              <a:rPr lang="en-US" smtClean="0"/>
              <a:t>5/21/2024</a:t>
            </a:fld>
            <a:endParaRPr lang="en-US"/>
          </a:p>
        </p:txBody>
      </p:sp>
      <p:sp>
        <p:nvSpPr>
          <p:cNvPr id="5" name="Footer Placeholder 4">
            <a:extLst>
              <a:ext uri="{FF2B5EF4-FFF2-40B4-BE49-F238E27FC236}">
                <a16:creationId xmlns:a16="http://schemas.microsoft.com/office/drawing/2014/main" id="{35DA678A-5E1A-59A2-5EE7-259B1C9DB4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250C4-780A-3C30-6650-8548DB2272CF}"/>
              </a:ext>
            </a:extLst>
          </p:cNvPr>
          <p:cNvSpPr>
            <a:spLocks noGrp="1"/>
          </p:cNvSpPr>
          <p:nvPr>
            <p:ph type="sldNum" sz="quarter" idx="12"/>
          </p:nvPr>
        </p:nvSpPr>
        <p:spPr/>
        <p:txBody>
          <a:bodyPr/>
          <a:lstStyle/>
          <a:p>
            <a:fld id="{96C6886D-07F1-416C-85CD-51B117BC4393}" type="slidenum">
              <a:rPr lang="en-US" smtClean="0"/>
              <a:t>‹#›</a:t>
            </a:fld>
            <a:endParaRPr lang="en-US"/>
          </a:p>
        </p:txBody>
      </p:sp>
    </p:spTree>
    <p:extLst>
      <p:ext uri="{BB962C8B-B14F-4D97-AF65-F5344CB8AC3E}">
        <p14:creationId xmlns:p14="http://schemas.microsoft.com/office/powerpoint/2010/main" val="1699761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9CC13-B195-C4BF-F357-78A39D7E37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CACE65-6DD4-87DD-4AAF-64679BC55E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DE0993-51DE-67C1-E578-EAEED3B345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ED4B91-CBCC-5509-7B18-3F797CE6E7D4}"/>
              </a:ext>
            </a:extLst>
          </p:cNvPr>
          <p:cNvSpPr>
            <a:spLocks noGrp="1"/>
          </p:cNvSpPr>
          <p:nvPr>
            <p:ph type="dt" sz="half" idx="10"/>
          </p:nvPr>
        </p:nvSpPr>
        <p:spPr/>
        <p:txBody>
          <a:bodyPr/>
          <a:lstStyle/>
          <a:p>
            <a:fld id="{807BD092-3C9A-46FE-B255-2ACEFCF4B9D4}" type="datetimeFigureOut">
              <a:rPr lang="en-US" smtClean="0"/>
              <a:t>5/21/2024</a:t>
            </a:fld>
            <a:endParaRPr lang="en-US"/>
          </a:p>
        </p:txBody>
      </p:sp>
      <p:sp>
        <p:nvSpPr>
          <p:cNvPr id="6" name="Footer Placeholder 5">
            <a:extLst>
              <a:ext uri="{FF2B5EF4-FFF2-40B4-BE49-F238E27FC236}">
                <a16:creationId xmlns:a16="http://schemas.microsoft.com/office/drawing/2014/main" id="{5ABC712E-3D45-8AF4-D4F5-F13E365FB9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F0A970-FDAB-1563-F055-9668F594F21A}"/>
              </a:ext>
            </a:extLst>
          </p:cNvPr>
          <p:cNvSpPr>
            <a:spLocks noGrp="1"/>
          </p:cNvSpPr>
          <p:nvPr>
            <p:ph type="sldNum" sz="quarter" idx="12"/>
          </p:nvPr>
        </p:nvSpPr>
        <p:spPr/>
        <p:txBody>
          <a:bodyPr/>
          <a:lstStyle/>
          <a:p>
            <a:fld id="{96C6886D-07F1-416C-85CD-51B117BC4393}" type="slidenum">
              <a:rPr lang="en-US" smtClean="0"/>
              <a:t>‹#›</a:t>
            </a:fld>
            <a:endParaRPr lang="en-US"/>
          </a:p>
        </p:txBody>
      </p:sp>
    </p:spTree>
    <p:extLst>
      <p:ext uri="{BB962C8B-B14F-4D97-AF65-F5344CB8AC3E}">
        <p14:creationId xmlns:p14="http://schemas.microsoft.com/office/powerpoint/2010/main" val="4175934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02398-817C-251B-998D-59F8C3F1EB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ACBD63-A078-BB84-8521-9BEF415D73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E99D13-C493-E882-858A-8476FBE1D1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C74BA7-3E08-3975-F4B8-AA99A2BD23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F77AE-D4F9-529C-D8FD-D7E9006BD0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749A91-889A-3520-3975-3E8FBF839774}"/>
              </a:ext>
            </a:extLst>
          </p:cNvPr>
          <p:cNvSpPr>
            <a:spLocks noGrp="1"/>
          </p:cNvSpPr>
          <p:nvPr>
            <p:ph type="dt" sz="half" idx="10"/>
          </p:nvPr>
        </p:nvSpPr>
        <p:spPr/>
        <p:txBody>
          <a:bodyPr/>
          <a:lstStyle/>
          <a:p>
            <a:fld id="{807BD092-3C9A-46FE-B255-2ACEFCF4B9D4}" type="datetimeFigureOut">
              <a:rPr lang="en-US" smtClean="0"/>
              <a:t>5/21/2024</a:t>
            </a:fld>
            <a:endParaRPr lang="en-US"/>
          </a:p>
        </p:txBody>
      </p:sp>
      <p:sp>
        <p:nvSpPr>
          <p:cNvPr id="8" name="Footer Placeholder 7">
            <a:extLst>
              <a:ext uri="{FF2B5EF4-FFF2-40B4-BE49-F238E27FC236}">
                <a16:creationId xmlns:a16="http://schemas.microsoft.com/office/drawing/2014/main" id="{F60BE764-AF9B-0774-A39A-0BC45AD8C2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080D7A-8D14-F7AF-27FB-C9206B794459}"/>
              </a:ext>
            </a:extLst>
          </p:cNvPr>
          <p:cNvSpPr>
            <a:spLocks noGrp="1"/>
          </p:cNvSpPr>
          <p:nvPr>
            <p:ph type="sldNum" sz="quarter" idx="12"/>
          </p:nvPr>
        </p:nvSpPr>
        <p:spPr/>
        <p:txBody>
          <a:bodyPr/>
          <a:lstStyle/>
          <a:p>
            <a:fld id="{96C6886D-07F1-416C-85CD-51B117BC4393}" type="slidenum">
              <a:rPr lang="en-US" smtClean="0"/>
              <a:t>‹#›</a:t>
            </a:fld>
            <a:endParaRPr lang="en-US"/>
          </a:p>
        </p:txBody>
      </p:sp>
    </p:spTree>
    <p:extLst>
      <p:ext uri="{BB962C8B-B14F-4D97-AF65-F5344CB8AC3E}">
        <p14:creationId xmlns:p14="http://schemas.microsoft.com/office/powerpoint/2010/main" val="1159038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78C61-817A-E0EB-230E-961326F29B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BF68E4-15C4-312F-5FBC-325DBC3FE0A9}"/>
              </a:ext>
            </a:extLst>
          </p:cNvPr>
          <p:cNvSpPr>
            <a:spLocks noGrp="1"/>
          </p:cNvSpPr>
          <p:nvPr>
            <p:ph type="dt" sz="half" idx="10"/>
          </p:nvPr>
        </p:nvSpPr>
        <p:spPr/>
        <p:txBody>
          <a:bodyPr/>
          <a:lstStyle/>
          <a:p>
            <a:fld id="{807BD092-3C9A-46FE-B255-2ACEFCF4B9D4}" type="datetimeFigureOut">
              <a:rPr lang="en-US" smtClean="0"/>
              <a:t>5/21/2024</a:t>
            </a:fld>
            <a:endParaRPr lang="en-US"/>
          </a:p>
        </p:txBody>
      </p:sp>
      <p:sp>
        <p:nvSpPr>
          <p:cNvPr id="4" name="Footer Placeholder 3">
            <a:extLst>
              <a:ext uri="{FF2B5EF4-FFF2-40B4-BE49-F238E27FC236}">
                <a16:creationId xmlns:a16="http://schemas.microsoft.com/office/drawing/2014/main" id="{ABB3CB6A-3A13-5F6E-4243-0E572D6344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A4F83E-EB01-A718-B934-4E6735C012AC}"/>
              </a:ext>
            </a:extLst>
          </p:cNvPr>
          <p:cNvSpPr>
            <a:spLocks noGrp="1"/>
          </p:cNvSpPr>
          <p:nvPr>
            <p:ph type="sldNum" sz="quarter" idx="12"/>
          </p:nvPr>
        </p:nvSpPr>
        <p:spPr/>
        <p:txBody>
          <a:bodyPr/>
          <a:lstStyle/>
          <a:p>
            <a:fld id="{96C6886D-07F1-416C-85CD-51B117BC4393}" type="slidenum">
              <a:rPr lang="en-US" smtClean="0"/>
              <a:t>‹#›</a:t>
            </a:fld>
            <a:endParaRPr lang="en-US"/>
          </a:p>
        </p:txBody>
      </p:sp>
    </p:spTree>
    <p:extLst>
      <p:ext uri="{BB962C8B-B14F-4D97-AF65-F5344CB8AC3E}">
        <p14:creationId xmlns:p14="http://schemas.microsoft.com/office/powerpoint/2010/main" val="138024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EEC6-2E88-771D-4CDE-7D26706894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E82EFA-2BC2-29A5-8119-858728DCF93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733FF9-4C94-C073-58C0-3DC560B47FD0}"/>
              </a:ext>
            </a:extLst>
          </p:cNvPr>
          <p:cNvSpPr>
            <a:spLocks noGrp="1"/>
          </p:cNvSpPr>
          <p:nvPr>
            <p:ph type="dt" sz="half" idx="10"/>
          </p:nvPr>
        </p:nvSpPr>
        <p:spPr/>
        <p:txBody>
          <a:bodyPr/>
          <a:lstStyle/>
          <a:p>
            <a:fld id="{06419132-AF4F-4F67-813D-4D10EA22E10E}" type="datetimeFigureOut">
              <a:rPr lang="en-US" smtClean="0"/>
              <a:t>5/21/2024</a:t>
            </a:fld>
            <a:endParaRPr lang="en-US"/>
          </a:p>
        </p:txBody>
      </p:sp>
      <p:sp>
        <p:nvSpPr>
          <p:cNvPr id="5" name="Footer Placeholder 4">
            <a:extLst>
              <a:ext uri="{FF2B5EF4-FFF2-40B4-BE49-F238E27FC236}">
                <a16:creationId xmlns:a16="http://schemas.microsoft.com/office/drawing/2014/main" id="{F12A68BB-836A-F1BC-7BA9-01BC3FAE7C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746634-BB52-B4EC-168A-8E1E23C3ADD2}"/>
              </a:ext>
            </a:extLst>
          </p:cNvPr>
          <p:cNvSpPr>
            <a:spLocks noGrp="1"/>
          </p:cNvSpPr>
          <p:nvPr>
            <p:ph type="sldNum" sz="quarter" idx="12"/>
          </p:nvPr>
        </p:nvSpPr>
        <p:spPr/>
        <p:txBody>
          <a:bodyPr/>
          <a:lstStyle/>
          <a:p>
            <a:fld id="{57008370-E7AE-4ED1-B6A6-64E14BEB04FE}" type="slidenum">
              <a:rPr lang="en-US" smtClean="0"/>
              <a:t>‹#›</a:t>
            </a:fld>
            <a:endParaRPr lang="en-US"/>
          </a:p>
        </p:txBody>
      </p:sp>
    </p:spTree>
    <p:extLst>
      <p:ext uri="{BB962C8B-B14F-4D97-AF65-F5344CB8AC3E}">
        <p14:creationId xmlns:p14="http://schemas.microsoft.com/office/powerpoint/2010/main" val="5992756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AB7006-E8C6-A305-ACA7-A9579C344353}"/>
              </a:ext>
            </a:extLst>
          </p:cNvPr>
          <p:cNvSpPr>
            <a:spLocks noGrp="1"/>
          </p:cNvSpPr>
          <p:nvPr>
            <p:ph type="dt" sz="half" idx="10"/>
          </p:nvPr>
        </p:nvSpPr>
        <p:spPr/>
        <p:txBody>
          <a:bodyPr/>
          <a:lstStyle/>
          <a:p>
            <a:fld id="{807BD092-3C9A-46FE-B255-2ACEFCF4B9D4}" type="datetimeFigureOut">
              <a:rPr lang="en-US" smtClean="0"/>
              <a:t>5/21/2024</a:t>
            </a:fld>
            <a:endParaRPr lang="en-US"/>
          </a:p>
        </p:txBody>
      </p:sp>
      <p:sp>
        <p:nvSpPr>
          <p:cNvPr id="3" name="Footer Placeholder 2">
            <a:extLst>
              <a:ext uri="{FF2B5EF4-FFF2-40B4-BE49-F238E27FC236}">
                <a16:creationId xmlns:a16="http://schemas.microsoft.com/office/drawing/2014/main" id="{E9325301-5A51-2684-3BF7-37CFA4F6E3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6CD766-EF72-922A-FC79-14A428AC6A03}"/>
              </a:ext>
            </a:extLst>
          </p:cNvPr>
          <p:cNvSpPr>
            <a:spLocks noGrp="1"/>
          </p:cNvSpPr>
          <p:nvPr>
            <p:ph type="sldNum" sz="quarter" idx="12"/>
          </p:nvPr>
        </p:nvSpPr>
        <p:spPr/>
        <p:txBody>
          <a:bodyPr/>
          <a:lstStyle/>
          <a:p>
            <a:fld id="{96C6886D-07F1-416C-85CD-51B117BC4393}" type="slidenum">
              <a:rPr lang="en-US" smtClean="0"/>
              <a:t>‹#›</a:t>
            </a:fld>
            <a:endParaRPr lang="en-US"/>
          </a:p>
        </p:txBody>
      </p:sp>
    </p:spTree>
    <p:extLst>
      <p:ext uri="{BB962C8B-B14F-4D97-AF65-F5344CB8AC3E}">
        <p14:creationId xmlns:p14="http://schemas.microsoft.com/office/powerpoint/2010/main" val="213384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463D-7A88-8EAF-2E13-1723F107C6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9C5855-8E1F-589F-9C98-758C351022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6D05BA-E2AF-C5C2-F146-6251FD20AD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50CB23-7D29-802B-67F5-F904A6EF61D5}"/>
              </a:ext>
            </a:extLst>
          </p:cNvPr>
          <p:cNvSpPr>
            <a:spLocks noGrp="1"/>
          </p:cNvSpPr>
          <p:nvPr>
            <p:ph type="dt" sz="half" idx="10"/>
          </p:nvPr>
        </p:nvSpPr>
        <p:spPr/>
        <p:txBody>
          <a:bodyPr/>
          <a:lstStyle/>
          <a:p>
            <a:fld id="{807BD092-3C9A-46FE-B255-2ACEFCF4B9D4}" type="datetimeFigureOut">
              <a:rPr lang="en-US" smtClean="0"/>
              <a:t>5/21/2024</a:t>
            </a:fld>
            <a:endParaRPr lang="en-US"/>
          </a:p>
        </p:txBody>
      </p:sp>
      <p:sp>
        <p:nvSpPr>
          <p:cNvPr id="6" name="Footer Placeholder 5">
            <a:extLst>
              <a:ext uri="{FF2B5EF4-FFF2-40B4-BE49-F238E27FC236}">
                <a16:creationId xmlns:a16="http://schemas.microsoft.com/office/drawing/2014/main" id="{DE74E2AD-9761-B1AB-2A18-7AFF47318E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8E5499-8E0F-F6CB-2720-A508BC96D551}"/>
              </a:ext>
            </a:extLst>
          </p:cNvPr>
          <p:cNvSpPr>
            <a:spLocks noGrp="1"/>
          </p:cNvSpPr>
          <p:nvPr>
            <p:ph type="sldNum" sz="quarter" idx="12"/>
          </p:nvPr>
        </p:nvSpPr>
        <p:spPr/>
        <p:txBody>
          <a:bodyPr/>
          <a:lstStyle/>
          <a:p>
            <a:fld id="{96C6886D-07F1-416C-85CD-51B117BC4393}" type="slidenum">
              <a:rPr lang="en-US" smtClean="0"/>
              <a:t>‹#›</a:t>
            </a:fld>
            <a:endParaRPr lang="en-US"/>
          </a:p>
        </p:txBody>
      </p:sp>
    </p:spTree>
    <p:extLst>
      <p:ext uri="{BB962C8B-B14F-4D97-AF65-F5344CB8AC3E}">
        <p14:creationId xmlns:p14="http://schemas.microsoft.com/office/powerpoint/2010/main" val="3693507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0362D-65CD-4BDC-17D9-3509069A59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3E185A-6343-C866-75F3-20115EF839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3ED635-E100-7F05-B249-E164644998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6CF256-54E2-023E-737D-93A89508A0B6}"/>
              </a:ext>
            </a:extLst>
          </p:cNvPr>
          <p:cNvSpPr>
            <a:spLocks noGrp="1"/>
          </p:cNvSpPr>
          <p:nvPr>
            <p:ph type="dt" sz="half" idx="10"/>
          </p:nvPr>
        </p:nvSpPr>
        <p:spPr/>
        <p:txBody>
          <a:bodyPr/>
          <a:lstStyle/>
          <a:p>
            <a:fld id="{807BD092-3C9A-46FE-B255-2ACEFCF4B9D4}" type="datetimeFigureOut">
              <a:rPr lang="en-US" smtClean="0"/>
              <a:t>5/21/2024</a:t>
            </a:fld>
            <a:endParaRPr lang="en-US"/>
          </a:p>
        </p:txBody>
      </p:sp>
      <p:sp>
        <p:nvSpPr>
          <p:cNvPr id="6" name="Footer Placeholder 5">
            <a:extLst>
              <a:ext uri="{FF2B5EF4-FFF2-40B4-BE49-F238E27FC236}">
                <a16:creationId xmlns:a16="http://schemas.microsoft.com/office/drawing/2014/main" id="{C00B4823-7C2D-ECEA-3379-3047A4D527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90DD0-2F12-734C-5AEA-EF5D9ED7C0C5}"/>
              </a:ext>
            </a:extLst>
          </p:cNvPr>
          <p:cNvSpPr>
            <a:spLocks noGrp="1"/>
          </p:cNvSpPr>
          <p:nvPr>
            <p:ph type="sldNum" sz="quarter" idx="12"/>
          </p:nvPr>
        </p:nvSpPr>
        <p:spPr/>
        <p:txBody>
          <a:bodyPr/>
          <a:lstStyle/>
          <a:p>
            <a:fld id="{96C6886D-07F1-416C-85CD-51B117BC4393}" type="slidenum">
              <a:rPr lang="en-US" smtClean="0"/>
              <a:t>‹#›</a:t>
            </a:fld>
            <a:endParaRPr lang="en-US"/>
          </a:p>
        </p:txBody>
      </p:sp>
    </p:spTree>
    <p:extLst>
      <p:ext uri="{BB962C8B-B14F-4D97-AF65-F5344CB8AC3E}">
        <p14:creationId xmlns:p14="http://schemas.microsoft.com/office/powerpoint/2010/main" val="28188809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6CDF8-208E-4ED7-258B-D0B571DBF9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4398F5-8AFF-76A1-8D8A-63B07D0E30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DFB87C-FFF0-6932-28FB-14A1AE60B7D5}"/>
              </a:ext>
            </a:extLst>
          </p:cNvPr>
          <p:cNvSpPr>
            <a:spLocks noGrp="1"/>
          </p:cNvSpPr>
          <p:nvPr>
            <p:ph type="dt" sz="half" idx="10"/>
          </p:nvPr>
        </p:nvSpPr>
        <p:spPr/>
        <p:txBody>
          <a:bodyPr/>
          <a:lstStyle/>
          <a:p>
            <a:fld id="{807BD092-3C9A-46FE-B255-2ACEFCF4B9D4}" type="datetimeFigureOut">
              <a:rPr lang="en-US" smtClean="0"/>
              <a:t>5/21/2024</a:t>
            </a:fld>
            <a:endParaRPr lang="en-US"/>
          </a:p>
        </p:txBody>
      </p:sp>
      <p:sp>
        <p:nvSpPr>
          <p:cNvPr id="5" name="Footer Placeholder 4">
            <a:extLst>
              <a:ext uri="{FF2B5EF4-FFF2-40B4-BE49-F238E27FC236}">
                <a16:creationId xmlns:a16="http://schemas.microsoft.com/office/drawing/2014/main" id="{2479A4D9-734B-2CB8-EB0F-9E2485296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83450-6AE9-901E-B427-2ADC6C9CA2EF}"/>
              </a:ext>
            </a:extLst>
          </p:cNvPr>
          <p:cNvSpPr>
            <a:spLocks noGrp="1"/>
          </p:cNvSpPr>
          <p:nvPr>
            <p:ph type="sldNum" sz="quarter" idx="12"/>
          </p:nvPr>
        </p:nvSpPr>
        <p:spPr/>
        <p:txBody>
          <a:bodyPr/>
          <a:lstStyle/>
          <a:p>
            <a:fld id="{96C6886D-07F1-416C-85CD-51B117BC4393}" type="slidenum">
              <a:rPr lang="en-US" smtClean="0"/>
              <a:t>‹#›</a:t>
            </a:fld>
            <a:endParaRPr lang="en-US"/>
          </a:p>
        </p:txBody>
      </p:sp>
    </p:spTree>
    <p:extLst>
      <p:ext uri="{BB962C8B-B14F-4D97-AF65-F5344CB8AC3E}">
        <p14:creationId xmlns:p14="http://schemas.microsoft.com/office/powerpoint/2010/main" val="5218165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56D9C8-7FC3-5C01-B926-097F8C895D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607533-F04A-7D56-8453-C5C99399C1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13999C-7382-7D4F-5229-7C2A4937C834}"/>
              </a:ext>
            </a:extLst>
          </p:cNvPr>
          <p:cNvSpPr>
            <a:spLocks noGrp="1"/>
          </p:cNvSpPr>
          <p:nvPr>
            <p:ph type="dt" sz="half" idx="10"/>
          </p:nvPr>
        </p:nvSpPr>
        <p:spPr/>
        <p:txBody>
          <a:bodyPr/>
          <a:lstStyle/>
          <a:p>
            <a:fld id="{807BD092-3C9A-46FE-B255-2ACEFCF4B9D4}" type="datetimeFigureOut">
              <a:rPr lang="en-US" smtClean="0"/>
              <a:t>5/21/2024</a:t>
            </a:fld>
            <a:endParaRPr lang="en-US"/>
          </a:p>
        </p:txBody>
      </p:sp>
      <p:sp>
        <p:nvSpPr>
          <p:cNvPr id="5" name="Footer Placeholder 4">
            <a:extLst>
              <a:ext uri="{FF2B5EF4-FFF2-40B4-BE49-F238E27FC236}">
                <a16:creationId xmlns:a16="http://schemas.microsoft.com/office/drawing/2014/main" id="{DBA5D5BB-C869-866D-79E1-C34592A51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9E6B5-CBAB-E162-F7AD-DFF43B50B8B5}"/>
              </a:ext>
            </a:extLst>
          </p:cNvPr>
          <p:cNvSpPr>
            <a:spLocks noGrp="1"/>
          </p:cNvSpPr>
          <p:nvPr>
            <p:ph type="sldNum" sz="quarter" idx="12"/>
          </p:nvPr>
        </p:nvSpPr>
        <p:spPr/>
        <p:txBody>
          <a:bodyPr/>
          <a:lstStyle/>
          <a:p>
            <a:fld id="{96C6886D-07F1-416C-85CD-51B117BC4393}" type="slidenum">
              <a:rPr lang="en-US" smtClean="0"/>
              <a:t>‹#›</a:t>
            </a:fld>
            <a:endParaRPr lang="en-US"/>
          </a:p>
        </p:txBody>
      </p:sp>
    </p:spTree>
    <p:extLst>
      <p:ext uri="{BB962C8B-B14F-4D97-AF65-F5344CB8AC3E}">
        <p14:creationId xmlns:p14="http://schemas.microsoft.com/office/powerpoint/2010/main" val="11182108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C5EC8-51F1-D8F6-1D24-C943FB4933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FECD52-AA5A-B084-3D23-02E60F8AC5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0F1E90-D1B8-3202-3EE2-6A0D217F8D0A}"/>
              </a:ext>
            </a:extLst>
          </p:cNvPr>
          <p:cNvSpPr>
            <a:spLocks noGrp="1"/>
          </p:cNvSpPr>
          <p:nvPr>
            <p:ph type="dt" sz="half" idx="10"/>
          </p:nvPr>
        </p:nvSpPr>
        <p:spPr/>
        <p:txBody>
          <a:bodyPr/>
          <a:lstStyle/>
          <a:p>
            <a:fld id="{38CD98F4-D044-427B-B3C7-64C468095BEE}" type="datetimeFigureOut">
              <a:rPr lang="en-US" smtClean="0"/>
              <a:t>5/21/2024</a:t>
            </a:fld>
            <a:endParaRPr lang="en-US"/>
          </a:p>
        </p:txBody>
      </p:sp>
      <p:sp>
        <p:nvSpPr>
          <p:cNvPr id="5" name="Footer Placeholder 4">
            <a:extLst>
              <a:ext uri="{FF2B5EF4-FFF2-40B4-BE49-F238E27FC236}">
                <a16:creationId xmlns:a16="http://schemas.microsoft.com/office/drawing/2014/main" id="{E11D4A17-D410-3DEE-0FE5-81495D001E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17ED0-F46B-677B-AEFE-052EAD51FD79}"/>
              </a:ext>
            </a:extLst>
          </p:cNvPr>
          <p:cNvSpPr>
            <a:spLocks noGrp="1"/>
          </p:cNvSpPr>
          <p:nvPr>
            <p:ph type="sldNum" sz="quarter" idx="12"/>
          </p:nvPr>
        </p:nvSpPr>
        <p:spPr/>
        <p:txBody>
          <a:bodyPr/>
          <a:lstStyle/>
          <a:p>
            <a:fld id="{7C50F384-C394-43AF-AE7D-F7EA06C6E00F}" type="slidenum">
              <a:rPr lang="en-US" smtClean="0"/>
              <a:t>‹#›</a:t>
            </a:fld>
            <a:endParaRPr lang="en-US"/>
          </a:p>
        </p:txBody>
      </p:sp>
    </p:spTree>
    <p:extLst>
      <p:ext uri="{BB962C8B-B14F-4D97-AF65-F5344CB8AC3E}">
        <p14:creationId xmlns:p14="http://schemas.microsoft.com/office/powerpoint/2010/main" val="23254323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E6296-9071-3424-0CC0-4D6E636DCC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EDF62B-2F72-7008-18C4-6D9F11092C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C37B8-1CC0-2BDF-4ACA-8D2CBA3C080B}"/>
              </a:ext>
            </a:extLst>
          </p:cNvPr>
          <p:cNvSpPr>
            <a:spLocks noGrp="1"/>
          </p:cNvSpPr>
          <p:nvPr>
            <p:ph type="dt" sz="half" idx="10"/>
          </p:nvPr>
        </p:nvSpPr>
        <p:spPr/>
        <p:txBody>
          <a:bodyPr/>
          <a:lstStyle/>
          <a:p>
            <a:fld id="{38CD98F4-D044-427B-B3C7-64C468095BEE}" type="datetimeFigureOut">
              <a:rPr lang="en-US" smtClean="0"/>
              <a:t>5/21/2024</a:t>
            </a:fld>
            <a:endParaRPr lang="en-US"/>
          </a:p>
        </p:txBody>
      </p:sp>
      <p:sp>
        <p:nvSpPr>
          <p:cNvPr id="5" name="Footer Placeholder 4">
            <a:extLst>
              <a:ext uri="{FF2B5EF4-FFF2-40B4-BE49-F238E27FC236}">
                <a16:creationId xmlns:a16="http://schemas.microsoft.com/office/drawing/2014/main" id="{BA0908B4-CA04-FA11-F560-B31FAE4792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C6DB4-AF44-B87E-6C0F-ECA63C1DD4F7}"/>
              </a:ext>
            </a:extLst>
          </p:cNvPr>
          <p:cNvSpPr>
            <a:spLocks noGrp="1"/>
          </p:cNvSpPr>
          <p:nvPr>
            <p:ph type="sldNum" sz="quarter" idx="12"/>
          </p:nvPr>
        </p:nvSpPr>
        <p:spPr/>
        <p:txBody>
          <a:bodyPr/>
          <a:lstStyle/>
          <a:p>
            <a:fld id="{7C50F384-C394-43AF-AE7D-F7EA06C6E00F}" type="slidenum">
              <a:rPr lang="en-US" smtClean="0"/>
              <a:t>‹#›</a:t>
            </a:fld>
            <a:endParaRPr lang="en-US"/>
          </a:p>
        </p:txBody>
      </p:sp>
    </p:spTree>
    <p:extLst>
      <p:ext uri="{BB962C8B-B14F-4D97-AF65-F5344CB8AC3E}">
        <p14:creationId xmlns:p14="http://schemas.microsoft.com/office/powerpoint/2010/main" val="3894338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165A-4FE2-9279-52B9-4AFE974572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E23B47-E9FE-8296-0448-9DC4484FF9C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15BE0B-DC3A-01C6-476B-1269E536FBBB}"/>
              </a:ext>
            </a:extLst>
          </p:cNvPr>
          <p:cNvSpPr>
            <a:spLocks noGrp="1"/>
          </p:cNvSpPr>
          <p:nvPr>
            <p:ph type="dt" sz="half" idx="10"/>
          </p:nvPr>
        </p:nvSpPr>
        <p:spPr/>
        <p:txBody>
          <a:bodyPr/>
          <a:lstStyle/>
          <a:p>
            <a:fld id="{38CD98F4-D044-427B-B3C7-64C468095BEE}" type="datetimeFigureOut">
              <a:rPr lang="en-US" smtClean="0"/>
              <a:t>5/21/2024</a:t>
            </a:fld>
            <a:endParaRPr lang="en-US"/>
          </a:p>
        </p:txBody>
      </p:sp>
      <p:sp>
        <p:nvSpPr>
          <p:cNvPr id="5" name="Footer Placeholder 4">
            <a:extLst>
              <a:ext uri="{FF2B5EF4-FFF2-40B4-BE49-F238E27FC236}">
                <a16:creationId xmlns:a16="http://schemas.microsoft.com/office/drawing/2014/main" id="{B0B88EA9-F20A-46C6-0B3B-E3CC179EE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A138E-1951-4247-F1D9-0FD11B9350FF}"/>
              </a:ext>
            </a:extLst>
          </p:cNvPr>
          <p:cNvSpPr>
            <a:spLocks noGrp="1"/>
          </p:cNvSpPr>
          <p:nvPr>
            <p:ph type="sldNum" sz="quarter" idx="12"/>
          </p:nvPr>
        </p:nvSpPr>
        <p:spPr/>
        <p:txBody>
          <a:bodyPr/>
          <a:lstStyle/>
          <a:p>
            <a:fld id="{7C50F384-C394-43AF-AE7D-F7EA06C6E00F}" type="slidenum">
              <a:rPr lang="en-US" smtClean="0"/>
              <a:t>‹#›</a:t>
            </a:fld>
            <a:endParaRPr lang="en-US"/>
          </a:p>
        </p:txBody>
      </p:sp>
    </p:spTree>
    <p:extLst>
      <p:ext uri="{BB962C8B-B14F-4D97-AF65-F5344CB8AC3E}">
        <p14:creationId xmlns:p14="http://schemas.microsoft.com/office/powerpoint/2010/main" val="12119334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0D794-654E-92F2-227C-4698EC08F4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83256-1491-0A59-826D-9A34AAE408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FD812D-7BCD-7DAD-C2F3-8E7826294F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F79EC3-0FEB-F1F9-2970-AA41B2EF4ABF}"/>
              </a:ext>
            </a:extLst>
          </p:cNvPr>
          <p:cNvSpPr>
            <a:spLocks noGrp="1"/>
          </p:cNvSpPr>
          <p:nvPr>
            <p:ph type="dt" sz="half" idx="10"/>
          </p:nvPr>
        </p:nvSpPr>
        <p:spPr/>
        <p:txBody>
          <a:bodyPr/>
          <a:lstStyle/>
          <a:p>
            <a:fld id="{38CD98F4-D044-427B-B3C7-64C468095BEE}" type="datetimeFigureOut">
              <a:rPr lang="en-US" smtClean="0"/>
              <a:t>5/21/2024</a:t>
            </a:fld>
            <a:endParaRPr lang="en-US"/>
          </a:p>
        </p:txBody>
      </p:sp>
      <p:sp>
        <p:nvSpPr>
          <p:cNvPr id="6" name="Footer Placeholder 5">
            <a:extLst>
              <a:ext uri="{FF2B5EF4-FFF2-40B4-BE49-F238E27FC236}">
                <a16:creationId xmlns:a16="http://schemas.microsoft.com/office/drawing/2014/main" id="{F9E1C4FF-FF36-C892-389E-7293A64418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1BC834-D4F1-B7C3-2CAF-355345C47AA4}"/>
              </a:ext>
            </a:extLst>
          </p:cNvPr>
          <p:cNvSpPr>
            <a:spLocks noGrp="1"/>
          </p:cNvSpPr>
          <p:nvPr>
            <p:ph type="sldNum" sz="quarter" idx="12"/>
          </p:nvPr>
        </p:nvSpPr>
        <p:spPr/>
        <p:txBody>
          <a:bodyPr/>
          <a:lstStyle/>
          <a:p>
            <a:fld id="{7C50F384-C394-43AF-AE7D-F7EA06C6E00F}" type="slidenum">
              <a:rPr lang="en-US" smtClean="0"/>
              <a:t>‹#›</a:t>
            </a:fld>
            <a:endParaRPr lang="en-US"/>
          </a:p>
        </p:txBody>
      </p:sp>
    </p:spTree>
    <p:extLst>
      <p:ext uri="{BB962C8B-B14F-4D97-AF65-F5344CB8AC3E}">
        <p14:creationId xmlns:p14="http://schemas.microsoft.com/office/powerpoint/2010/main" val="354868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A8FF4-76EC-39E6-67E3-68B1D6FE48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BB0719-054F-E662-996A-6B5CE0A2B0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9CEA0F-AD93-CC1A-9275-503D24FCDF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8F0A1B-BD15-472A-43A4-063C818A61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061DD6-3CE5-2810-2F10-3A709BEE51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9F3255-C99F-9BA8-9A4E-6C7B24F47F43}"/>
              </a:ext>
            </a:extLst>
          </p:cNvPr>
          <p:cNvSpPr>
            <a:spLocks noGrp="1"/>
          </p:cNvSpPr>
          <p:nvPr>
            <p:ph type="dt" sz="half" idx="10"/>
          </p:nvPr>
        </p:nvSpPr>
        <p:spPr/>
        <p:txBody>
          <a:bodyPr/>
          <a:lstStyle/>
          <a:p>
            <a:fld id="{38CD98F4-D044-427B-B3C7-64C468095BEE}" type="datetimeFigureOut">
              <a:rPr lang="en-US" smtClean="0"/>
              <a:t>5/21/2024</a:t>
            </a:fld>
            <a:endParaRPr lang="en-US"/>
          </a:p>
        </p:txBody>
      </p:sp>
      <p:sp>
        <p:nvSpPr>
          <p:cNvPr id="8" name="Footer Placeholder 7">
            <a:extLst>
              <a:ext uri="{FF2B5EF4-FFF2-40B4-BE49-F238E27FC236}">
                <a16:creationId xmlns:a16="http://schemas.microsoft.com/office/drawing/2014/main" id="{41F511A0-FE1F-C601-B8E4-BF3ECA9F5B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20BB24-023D-CD17-0172-57CC0B9578F2}"/>
              </a:ext>
            </a:extLst>
          </p:cNvPr>
          <p:cNvSpPr>
            <a:spLocks noGrp="1"/>
          </p:cNvSpPr>
          <p:nvPr>
            <p:ph type="sldNum" sz="quarter" idx="12"/>
          </p:nvPr>
        </p:nvSpPr>
        <p:spPr/>
        <p:txBody>
          <a:bodyPr/>
          <a:lstStyle/>
          <a:p>
            <a:fld id="{7C50F384-C394-43AF-AE7D-F7EA06C6E00F}" type="slidenum">
              <a:rPr lang="en-US" smtClean="0"/>
              <a:t>‹#›</a:t>
            </a:fld>
            <a:endParaRPr lang="en-US"/>
          </a:p>
        </p:txBody>
      </p:sp>
    </p:spTree>
    <p:extLst>
      <p:ext uri="{BB962C8B-B14F-4D97-AF65-F5344CB8AC3E}">
        <p14:creationId xmlns:p14="http://schemas.microsoft.com/office/powerpoint/2010/main" val="3470225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03C39-F5D7-7723-C008-FFA9DE2DC7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60E2E1-DD27-C06A-BE67-E72A7C9762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67928A-4DDE-76F0-F26B-346572B242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674CAB-8F31-FB63-8165-159DF6ECFA36}"/>
              </a:ext>
            </a:extLst>
          </p:cNvPr>
          <p:cNvSpPr>
            <a:spLocks noGrp="1"/>
          </p:cNvSpPr>
          <p:nvPr>
            <p:ph type="dt" sz="half" idx="10"/>
          </p:nvPr>
        </p:nvSpPr>
        <p:spPr/>
        <p:txBody>
          <a:bodyPr/>
          <a:lstStyle/>
          <a:p>
            <a:fld id="{06419132-AF4F-4F67-813D-4D10EA22E10E}" type="datetimeFigureOut">
              <a:rPr lang="en-US" smtClean="0"/>
              <a:t>5/21/2024</a:t>
            </a:fld>
            <a:endParaRPr lang="en-US"/>
          </a:p>
        </p:txBody>
      </p:sp>
      <p:sp>
        <p:nvSpPr>
          <p:cNvPr id="6" name="Footer Placeholder 5">
            <a:extLst>
              <a:ext uri="{FF2B5EF4-FFF2-40B4-BE49-F238E27FC236}">
                <a16:creationId xmlns:a16="http://schemas.microsoft.com/office/drawing/2014/main" id="{2711BC16-01CF-944E-11BC-69F596941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550F45-85C3-858D-770A-B61D92AB2049}"/>
              </a:ext>
            </a:extLst>
          </p:cNvPr>
          <p:cNvSpPr>
            <a:spLocks noGrp="1"/>
          </p:cNvSpPr>
          <p:nvPr>
            <p:ph type="sldNum" sz="quarter" idx="12"/>
          </p:nvPr>
        </p:nvSpPr>
        <p:spPr/>
        <p:txBody>
          <a:bodyPr/>
          <a:lstStyle/>
          <a:p>
            <a:fld id="{57008370-E7AE-4ED1-B6A6-64E14BEB04FE}" type="slidenum">
              <a:rPr lang="en-US" smtClean="0"/>
              <a:t>‹#›</a:t>
            </a:fld>
            <a:endParaRPr lang="en-US"/>
          </a:p>
        </p:txBody>
      </p:sp>
    </p:spTree>
    <p:extLst>
      <p:ext uri="{BB962C8B-B14F-4D97-AF65-F5344CB8AC3E}">
        <p14:creationId xmlns:p14="http://schemas.microsoft.com/office/powerpoint/2010/main" val="19005946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7EA2C-5391-5BE5-E1B9-11198A559A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25E4B3-ECB4-2416-4772-953E2006E734}"/>
              </a:ext>
            </a:extLst>
          </p:cNvPr>
          <p:cNvSpPr>
            <a:spLocks noGrp="1"/>
          </p:cNvSpPr>
          <p:nvPr>
            <p:ph type="dt" sz="half" idx="10"/>
          </p:nvPr>
        </p:nvSpPr>
        <p:spPr/>
        <p:txBody>
          <a:bodyPr/>
          <a:lstStyle/>
          <a:p>
            <a:fld id="{38CD98F4-D044-427B-B3C7-64C468095BEE}" type="datetimeFigureOut">
              <a:rPr lang="en-US" smtClean="0"/>
              <a:t>5/21/2024</a:t>
            </a:fld>
            <a:endParaRPr lang="en-US"/>
          </a:p>
        </p:txBody>
      </p:sp>
      <p:sp>
        <p:nvSpPr>
          <p:cNvPr id="4" name="Footer Placeholder 3">
            <a:extLst>
              <a:ext uri="{FF2B5EF4-FFF2-40B4-BE49-F238E27FC236}">
                <a16:creationId xmlns:a16="http://schemas.microsoft.com/office/drawing/2014/main" id="{AD70E720-B576-7136-F319-A7858F4E33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991831-0D32-2BA3-C5B5-6E444B3F96F8}"/>
              </a:ext>
            </a:extLst>
          </p:cNvPr>
          <p:cNvSpPr>
            <a:spLocks noGrp="1"/>
          </p:cNvSpPr>
          <p:nvPr>
            <p:ph type="sldNum" sz="quarter" idx="12"/>
          </p:nvPr>
        </p:nvSpPr>
        <p:spPr/>
        <p:txBody>
          <a:bodyPr/>
          <a:lstStyle/>
          <a:p>
            <a:fld id="{7C50F384-C394-43AF-AE7D-F7EA06C6E00F}" type="slidenum">
              <a:rPr lang="en-US" smtClean="0"/>
              <a:t>‹#›</a:t>
            </a:fld>
            <a:endParaRPr lang="en-US"/>
          </a:p>
        </p:txBody>
      </p:sp>
    </p:spTree>
    <p:extLst>
      <p:ext uri="{BB962C8B-B14F-4D97-AF65-F5344CB8AC3E}">
        <p14:creationId xmlns:p14="http://schemas.microsoft.com/office/powerpoint/2010/main" val="27822195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0C710D-4133-F692-67C8-86991CFF998E}"/>
              </a:ext>
            </a:extLst>
          </p:cNvPr>
          <p:cNvSpPr>
            <a:spLocks noGrp="1"/>
          </p:cNvSpPr>
          <p:nvPr>
            <p:ph type="dt" sz="half" idx="10"/>
          </p:nvPr>
        </p:nvSpPr>
        <p:spPr/>
        <p:txBody>
          <a:bodyPr/>
          <a:lstStyle/>
          <a:p>
            <a:fld id="{38CD98F4-D044-427B-B3C7-64C468095BEE}" type="datetimeFigureOut">
              <a:rPr lang="en-US" smtClean="0"/>
              <a:t>5/21/2024</a:t>
            </a:fld>
            <a:endParaRPr lang="en-US"/>
          </a:p>
        </p:txBody>
      </p:sp>
      <p:sp>
        <p:nvSpPr>
          <p:cNvPr id="3" name="Footer Placeholder 2">
            <a:extLst>
              <a:ext uri="{FF2B5EF4-FFF2-40B4-BE49-F238E27FC236}">
                <a16:creationId xmlns:a16="http://schemas.microsoft.com/office/drawing/2014/main" id="{ACFF3BFB-9F81-B3B9-CE55-F422C762AE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CCDDF4-2C45-D481-CBD4-F729224D2819}"/>
              </a:ext>
            </a:extLst>
          </p:cNvPr>
          <p:cNvSpPr>
            <a:spLocks noGrp="1"/>
          </p:cNvSpPr>
          <p:nvPr>
            <p:ph type="sldNum" sz="quarter" idx="12"/>
          </p:nvPr>
        </p:nvSpPr>
        <p:spPr/>
        <p:txBody>
          <a:bodyPr/>
          <a:lstStyle/>
          <a:p>
            <a:fld id="{7C50F384-C394-43AF-AE7D-F7EA06C6E00F}" type="slidenum">
              <a:rPr lang="en-US" smtClean="0"/>
              <a:t>‹#›</a:t>
            </a:fld>
            <a:endParaRPr lang="en-US"/>
          </a:p>
        </p:txBody>
      </p:sp>
    </p:spTree>
    <p:extLst>
      <p:ext uri="{BB962C8B-B14F-4D97-AF65-F5344CB8AC3E}">
        <p14:creationId xmlns:p14="http://schemas.microsoft.com/office/powerpoint/2010/main" val="17580655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F175-B010-BAA0-8517-C64F50709D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70455C-6615-6A5D-AAB4-5B42B6A6CA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7FA2FB-2458-4922-029E-CFFBA81ECE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14CC0B-5592-0374-251D-AC03853B79AC}"/>
              </a:ext>
            </a:extLst>
          </p:cNvPr>
          <p:cNvSpPr>
            <a:spLocks noGrp="1"/>
          </p:cNvSpPr>
          <p:nvPr>
            <p:ph type="dt" sz="half" idx="10"/>
          </p:nvPr>
        </p:nvSpPr>
        <p:spPr/>
        <p:txBody>
          <a:bodyPr/>
          <a:lstStyle/>
          <a:p>
            <a:fld id="{38CD98F4-D044-427B-B3C7-64C468095BEE}" type="datetimeFigureOut">
              <a:rPr lang="en-US" smtClean="0"/>
              <a:t>5/21/2024</a:t>
            </a:fld>
            <a:endParaRPr lang="en-US"/>
          </a:p>
        </p:txBody>
      </p:sp>
      <p:sp>
        <p:nvSpPr>
          <p:cNvPr id="6" name="Footer Placeholder 5">
            <a:extLst>
              <a:ext uri="{FF2B5EF4-FFF2-40B4-BE49-F238E27FC236}">
                <a16:creationId xmlns:a16="http://schemas.microsoft.com/office/drawing/2014/main" id="{BB152DAA-7EC7-ABAC-27C2-1D0E6EB914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913C18-4192-E73D-1174-23A53669A956}"/>
              </a:ext>
            </a:extLst>
          </p:cNvPr>
          <p:cNvSpPr>
            <a:spLocks noGrp="1"/>
          </p:cNvSpPr>
          <p:nvPr>
            <p:ph type="sldNum" sz="quarter" idx="12"/>
          </p:nvPr>
        </p:nvSpPr>
        <p:spPr/>
        <p:txBody>
          <a:bodyPr/>
          <a:lstStyle/>
          <a:p>
            <a:fld id="{7C50F384-C394-43AF-AE7D-F7EA06C6E00F}" type="slidenum">
              <a:rPr lang="en-US" smtClean="0"/>
              <a:t>‹#›</a:t>
            </a:fld>
            <a:endParaRPr lang="en-US"/>
          </a:p>
        </p:txBody>
      </p:sp>
    </p:spTree>
    <p:extLst>
      <p:ext uri="{BB962C8B-B14F-4D97-AF65-F5344CB8AC3E}">
        <p14:creationId xmlns:p14="http://schemas.microsoft.com/office/powerpoint/2010/main" val="40721957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7902-C9A1-DA4B-E54A-3A7F743839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A78F6C-7E5C-0476-E4EF-EA9FBB5F87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5EBA13-05B7-1824-10CD-E69EC38E4C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B37EAD-6314-1FBB-AEEE-CBD5D672C677}"/>
              </a:ext>
            </a:extLst>
          </p:cNvPr>
          <p:cNvSpPr>
            <a:spLocks noGrp="1"/>
          </p:cNvSpPr>
          <p:nvPr>
            <p:ph type="dt" sz="half" idx="10"/>
          </p:nvPr>
        </p:nvSpPr>
        <p:spPr/>
        <p:txBody>
          <a:bodyPr/>
          <a:lstStyle/>
          <a:p>
            <a:fld id="{38CD98F4-D044-427B-B3C7-64C468095BEE}" type="datetimeFigureOut">
              <a:rPr lang="en-US" smtClean="0"/>
              <a:t>5/21/2024</a:t>
            </a:fld>
            <a:endParaRPr lang="en-US"/>
          </a:p>
        </p:txBody>
      </p:sp>
      <p:sp>
        <p:nvSpPr>
          <p:cNvPr id="6" name="Footer Placeholder 5">
            <a:extLst>
              <a:ext uri="{FF2B5EF4-FFF2-40B4-BE49-F238E27FC236}">
                <a16:creationId xmlns:a16="http://schemas.microsoft.com/office/drawing/2014/main" id="{EE1EE30E-14F7-9199-C514-41515005E0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57184-437E-2A5D-1761-97A504A2A994}"/>
              </a:ext>
            </a:extLst>
          </p:cNvPr>
          <p:cNvSpPr>
            <a:spLocks noGrp="1"/>
          </p:cNvSpPr>
          <p:nvPr>
            <p:ph type="sldNum" sz="quarter" idx="12"/>
          </p:nvPr>
        </p:nvSpPr>
        <p:spPr/>
        <p:txBody>
          <a:bodyPr/>
          <a:lstStyle/>
          <a:p>
            <a:fld id="{7C50F384-C394-43AF-AE7D-F7EA06C6E00F}" type="slidenum">
              <a:rPr lang="en-US" smtClean="0"/>
              <a:t>‹#›</a:t>
            </a:fld>
            <a:endParaRPr lang="en-US"/>
          </a:p>
        </p:txBody>
      </p:sp>
    </p:spTree>
    <p:extLst>
      <p:ext uri="{BB962C8B-B14F-4D97-AF65-F5344CB8AC3E}">
        <p14:creationId xmlns:p14="http://schemas.microsoft.com/office/powerpoint/2010/main" val="9847918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86E67-D2A7-40B4-0C24-3CDF5AEF15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732881-88BA-330C-CA72-902E48F6CC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6A325-D9B2-4C56-D55B-87C99C58B91A}"/>
              </a:ext>
            </a:extLst>
          </p:cNvPr>
          <p:cNvSpPr>
            <a:spLocks noGrp="1"/>
          </p:cNvSpPr>
          <p:nvPr>
            <p:ph type="dt" sz="half" idx="10"/>
          </p:nvPr>
        </p:nvSpPr>
        <p:spPr/>
        <p:txBody>
          <a:bodyPr/>
          <a:lstStyle/>
          <a:p>
            <a:fld id="{38CD98F4-D044-427B-B3C7-64C468095BEE}" type="datetimeFigureOut">
              <a:rPr lang="en-US" smtClean="0"/>
              <a:t>5/21/2024</a:t>
            </a:fld>
            <a:endParaRPr lang="en-US"/>
          </a:p>
        </p:txBody>
      </p:sp>
      <p:sp>
        <p:nvSpPr>
          <p:cNvPr id="5" name="Footer Placeholder 4">
            <a:extLst>
              <a:ext uri="{FF2B5EF4-FFF2-40B4-BE49-F238E27FC236}">
                <a16:creationId xmlns:a16="http://schemas.microsoft.com/office/drawing/2014/main" id="{195C749A-4939-ACAA-6B2F-04BBB4C5C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8E578-305D-54A4-B038-2F23436204A2}"/>
              </a:ext>
            </a:extLst>
          </p:cNvPr>
          <p:cNvSpPr>
            <a:spLocks noGrp="1"/>
          </p:cNvSpPr>
          <p:nvPr>
            <p:ph type="sldNum" sz="quarter" idx="12"/>
          </p:nvPr>
        </p:nvSpPr>
        <p:spPr/>
        <p:txBody>
          <a:bodyPr/>
          <a:lstStyle/>
          <a:p>
            <a:fld id="{7C50F384-C394-43AF-AE7D-F7EA06C6E00F}" type="slidenum">
              <a:rPr lang="en-US" smtClean="0"/>
              <a:t>‹#›</a:t>
            </a:fld>
            <a:endParaRPr lang="en-US"/>
          </a:p>
        </p:txBody>
      </p:sp>
    </p:spTree>
    <p:extLst>
      <p:ext uri="{BB962C8B-B14F-4D97-AF65-F5344CB8AC3E}">
        <p14:creationId xmlns:p14="http://schemas.microsoft.com/office/powerpoint/2010/main" val="1725091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C9574E-1F13-EDDB-2E61-5435B8E8F3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8B5AE4-58D9-AA23-58F9-E280209EB6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A19DD7-A86D-FB16-69DB-D14BB225FE76}"/>
              </a:ext>
            </a:extLst>
          </p:cNvPr>
          <p:cNvSpPr>
            <a:spLocks noGrp="1"/>
          </p:cNvSpPr>
          <p:nvPr>
            <p:ph type="dt" sz="half" idx="10"/>
          </p:nvPr>
        </p:nvSpPr>
        <p:spPr/>
        <p:txBody>
          <a:bodyPr/>
          <a:lstStyle/>
          <a:p>
            <a:fld id="{38CD98F4-D044-427B-B3C7-64C468095BEE}" type="datetimeFigureOut">
              <a:rPr lang="en-US" smtClean="0"/>
              <a:t>5/21/2024</a:t>
            </a:fld>
            <a:endParaRPr lang="en-US"/>
          </a:p>
        </p:txBody>
      </p:sp>
      <p:sp>
        <p:nvSpPr>
          <p:cNvPr id="5" name="Footer Placeholder 4">
            <a:extLst>
              <a:ext uri="{FF2B5EF4-FFF2-40B4-BE49-F238E27FC236}">
                <a16:creationId xmlns:a16="http://schemas.microsoft.com/office/drawing/2014/main" id="{C0386C79-B880-9A21-5667-1E460FF69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D8DF59-8461-7FAD-E584-919D7751A6B4}"/>
              </a:ext>
            </a:extLst>
          </p:cNvPr>
          <p:cNvSpPr>
            <a:spLocks noGrp="1"/>
          </p:cNvSpPr>
          <p:nvPr>
            <p:ph type="sldNum" sz="quarter" idx="12"/>
          </p:nvPr>
        </p:nvSpPr>
        <p:spPr/>
        <p:txBody>
          <a:bodyPr/>
          <a:lstStyle/>
          <a:p>
            <a:fld id="{7C50F384-C394-43AF-AE7D-F7EA06C6E00F}" type="slidenum">
              <a:rPr lang="en-US" smtClean="0"/>
              <a:t>‹#›</a:t>
            </a:fld>
            <a:endParaRPr lang="en-US"/>
          </a:p>
        </p:txBody>
      </p:sp>
    </p:spTree>
    <p:extLst>
      <p:ext uri="{BB962C8B-B14F-4D97-AF65-F5344CB8AC3E}">
        <p14:creationId xmlns:p14="http://schemas.microsoft.com/office/powerpoint/2010/main" val="68815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5B685-0BDD-C8A3-1358-239B32F4A3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9A85CB-4239-FFC0-615C-5D658857CB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E22C25-5983-29DF-DC59-AE329C9922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7DADE8-5C97-11C8-915B-07AFA00038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24E077-B555-B854-78D7-335D874339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E222E2-D20B-5CEA-584D-132CE62547B1}"/>
              </a:ext>
            </a:extLst>
          </p:cNvPr>
          <p:cNvSpPr>
            <a:spLocks noGrp="1"/>
          </p:cNvSpPr>
          <p:nvPr>
            <p:ph type="dt" sz="half" idx="10"/>
          </p:nvPr>
        </p:nvSpPr>
        <p:spPr/>
        <p:txBody>
          <a:bodyPr/>
          <a:lstStyle/>
          <a:p>
            <a:fld id="{06419132-AF4F-4F67-813D-4D10EA22E10E}" type="datetimeFigureOut">
              <a:rPr lang="en-US" smtClean="0"/>
              <a:t>5/21/2024</a:t>
            </a:fld>
            <a:endParaRPr lang="en-US"/>
          </a:p>
        </p:txBody>
      </p:sp>
      <p:sp>
        <p:nvSpPr>
          <p:cNvPr id="8" name="Footer Placeholder 7">
            <a:extLst>
              <a:ext uri="{FF2B5EF4-FFF2-40B4-BE49-F238E27FC236}">
                <a16:creationId xmlns:a16="http://schemas.microsoft.com/office/drawing/2014/main" id="{8B85229A-34C0-DB18-7C7C-CDA8542D56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1EC709-8264-128C-35F5-6554B735AFDF}"/>
              </a:ext>
            </a:extLst>
          </p:cNvPr>
          <p:cNvSpPr>
            <a:spLocks noGrp="1"/>
          </p:cNvSpPr>
          <p:nvPr>
            <p:ph type="sldNum" sz="quarter" idx="12"/>
          </p:nvPr>
        </p:nvSpPr>
        <p:spPr/>
        <p:txBody>
          <a:bodyPr/>
          <a:lstStyle/>
          <a:p>
            <a:fld id="{57008370-E7AE-4ED1-B6A6-64E14BEB04FE}" type="slidenum">
              <a:rPr lang="en-US" smtClean="0"/>
              <a:t>‹#›</a:t>
            </a:fld>
            <a:endParaRPr lang="en-US"/>
          </a:p>
        </p:txBody>
      </p:sp>
    </p:spTree>
    <p:extLst>
      <p:ext uri="{BB962C8B-B14F-4D97-AF65-F5344CB8AC3E}">
        <p14:creationId xmlns:p14="http://schemas.microsoft.com/office/powerpoint/2010/main" val="3404578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78500-68AD-2318-CC42-0F95B39ABD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3A4C2A-C3BC-109F-A2C4-24C68F8EB0F2}"/>
              </a:ext>
            </a:extLst>
          </p:cNvPr>
          <p:cNvSpPr>
            <a:spLocks noGrp="1"/>
          </p:cNvSpPr>
          <p:nvPr>
            <p:ph type="dt" sz="half" idx="10"/>
          </p:nvPr>
        </p:nvSpPr>
        <p:spPr/>
        <p:txBody>
          <a:bodyPr/>
          <a:lstStyle/>
          <a:p>
            <a:fld id="{06419132-AF4F-4F67-813D-4D10EA22E10E}" type="datetimeFigureOut">
              <a:rPr lang="en-US" smtClean="0"/>
              <a:t>5/21/2024</a:t>
            </a:fld>
            <a:endParaRPr lang="en-US"/>
          </a:p>
        </p:txBody>
      </p:sp>
      <p:sp>
        <p:nvSpPr>
          <p:cNvPr id="4" name="Footer Placeholder 3">
            <a:extLst>
              <a:ext uri="{FF2B5EF4-FFF2-40B4-BE49-F238E27FC236}">
                <a16:creationId xmlns:a16="http://schemas.microsoft.com/office/drawing/2014/main" id="{F75F921A-2122-9C71-8D9F-1ED8F1A2B2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CA617C-957E-9E52-3277-60C3E50AEABC}"/>
              </a:ext>
            </a:extLst>
          </p:cNvPr>
          <p:cNvSpPr>
            <a:spLocks noGrp="1"/>
          </p:cNvSpPr>
          <p:nvPr>
            <p:ph type="sldNum" sz="quarter" idx="12"/>
          </p:nvPr>
        </p:nvSpPr>
        <p:spPr/>
        <p:txBody>
          <a:bodyPr/>
          <a:lstStyle/>
          <a:p>
            <a:fld id="{57008370-E7AE-4ED1-B6A6-64E14BEB04FE}" type="slidenum">
              <a:rPr lang="en-US" smtClean="0"/>
              <a:t>‹#›</a:t>
            </a:fld>
            <a:endParaRPr lang="en-US"/>
          </a:p>
        </p:txBody>
      </p:sp>
    </p:spTree>
    <p:extLst>
      <p:ext uri="{BB962C8B-B14F-4D97-AF65-F5344CB8AC3E}">
        <p14:creationId xmlns:p14="http://schemas.microsoft.com/office/powerpoint/2010/main" val="1634283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0525B0-F72A-56BF-EBD1-7E1DC12C05EF}"/>
              </a:ext>
            </a:extLst>
          </p:cNvPr>
          <p:cNvSpPr>
            <a:spLocks noGrp="1"/>
          </p:cNvSpPr>
          <p:nvPr>
            <p:ph type="dt" sz="half" idx="10"/>
          </p:nvPr>
        </p:nvSpPr>
        <p:spPr/>
        <p:txBody>
          <a:bodyPr/>
          <a:lstStyle/>
          <a:p>
            <a:fld id="{06419132-AF4F-4F67-813D-4D10EA22E10E}" type="datetimeFigureOut">
              <a:rPr lang="en-US" smtClean="0"/>
              <a:t>5/21/2024</a:t>
            </a:fld>
            <a:endParaRPr lang="en-US"/>
          </a:p>
        </p:txBody>
      </p:sp>
      <p:sp>
        <p:nvSpPr>
          <p:cNvPr id="3" name="Footer Placeholder 2">
            <a:extLst>
              <a:ext uri="{FF2B5EF4-FFF2-40B4-BE49-F238E27FC236}">
                <a16:creationId xmlns:a16="http://schemas.microsoft.com/office/drawing/2014/main" id="{434C0AA2-B8F9-D398-8346-ED53124292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EE9DFA-A570-7720-C2BD-8AEEB1FDF615}"/>
              </a:ext>
            </a:extLst>
          </p:cNvPr>
          <p:cNvSpPr>
            <a:spLocks noGrp="1"/>
          </p:cNvSpPr>
          <p:nvPr>
            <p:ph type="sldNum" sz="quarter" idx="12"/>
          </p:nvPr>
        </p:nvSpPr>
        <p:spPr/>
        <p:txBody>
          <a:bodyPr/>
          <a:lstStyle/>
          <a:p>
            <a:fld id="{57008370-E7AE-4ED1-B6A6-64E14BEB04FE}" type="slidenum">
              <a:rPr lang="en-US" smtClean="0"/>
              <a:t>‹#›</a:t>
            </a:fld>
            <a:endParaRPr lang="en-US"/>
          </a:p>
        </p:txBody>
      </p:sp>
      <p:sp>
        <p:nvSpPr>
          <p:cNvPr id="7" name="Rectangle 6">
            <a:extLst>
              <a:ext uri="{FF2B5EF4-FFF2-40B4-BE49-F238E27FC236}">
                <a16:creationId xmlns:a16="http://schemas.microsoft.com/office/drawing/2014/main" id="{55A41DBF-8A31-C1C1-E99F-8525ABC881D1}"/>
              </a:ext>
            </a:extLst>
          </p:cNvPr>
          <p:cNvSpPr/>
          <p:nvPr userDrawn="1"/>
        </p:nvSpPr>
        <p:spPr>
          <a:xfrm>
            <a:off x="0" y="0"/>
            <a:ext cx="12192000" cy="576263"/>
          </a:xfrm>
          <a:prstGeom prst="rect">
            <a:avLst/>
          </a:prstGeom>
          <a:gradFill>
            <a:gsLst>
              <a:gs pos="0">
                <a:srgbClr val="1576CB"/>
              </a:gs>
              <a:gs pos="100000">
                <a:srgbClr val="0D529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3" name="Picture 4" descr="A close up of a logo&#10;&#10;Description automatically generated">
            <a:extLst>
              <a:ext uri="{FF2B5EF4-FFF2-40B4-BE49-F238E27FC236}">
                <a16:creationId xmlns:a16="http://schemas.microsoft.com/office/drawing/2014/main" id="{D33B2F1C-9317-F546-A2A8-8E413210FAA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66571" y="124859"/>
            <a:ext cx="1442234" cy="34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925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89BC-6029-7D50-1256-CE4496851D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852CD6-3734-A4DF-25C2-85FA618E4B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5FEDD6-5020-1CBF-2841-D13B400B8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3EA037-B4A1-05E1-2E96-AD832FCD6777}"/>
              </a:ext>
            </a:extLst>
          </p:cNvPr>
          <p:cNvSpPr>
            <a:spLocks noGrp="1"/>
          </p:cNvSpPr>
          <p:nvPr>
            <p:ph type="dt" sz="half" idx="10"/>
          </p:nvPr>
        </p:nvSpPr>
        <p:spPr/>
        <p:txBody>
          <a:bodyPr/>
          <a:lstStyle/>
          <a:p>
            <a:fld id="{06419132-AF4F-4F67-813D-4D10EA22E10E}" type="datetimeFigureOut">
              <a:rPr lang="en-US" smtClean="0"/>
              <a:t>5/21/2024</a:t>
            </a:fld>
            <a:endParaRPr lang="en-US"/>
          </a:p>
        </p:txBody>
      </p:sp>
      <p:sp>
        <p:nvSpPr>
          <p:cNvPr id="6" name="Footer Placeholder 5">
            <a:extLst>
              <a:ext uri="{FF2B5EF4-FFF2-40B4-BE49-F238E27FC236}">
                <a16:creationId xmlns:a16="http://schemas.microsoft.com/office/drawing/2014/main" id="{721A4276-58F1-684A-CFEB-0471BF5DB5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7ACC3-97C9-7665-DA79-0EFEB9DE6EFD}"/>
              </a:ext>
            </a:extLst>
          </p:cNvPr>
          <p:cNvSpPr>
            <a:spLocks noGrp="1"/>
          </p:cNvSpPr>
          <p:nvPr>
            <p:ph type="sldNum" sz="quarter" idx="12"/>
          </p:nvPr>
        </p:nvSpPr>
        <p:spPr/>
        <p:txBody>
          <a:bodyPr/>
          <a:lstStyle/>
          <a:p>
            <a:fld id="{57008370-E7AE-4ED1-B6A6-64E14BEB04FE}" type="slidenum">
              <a:rPr lang="en-US" smtClean="0"/>
              <a:t>‹#›</a:t>
            </a:fld>
            <a:endParaRPr lang="en-US"/>
          </a:p>
        </p:txBody>
      </p:sp>
    </p:spTree>
    <p:extLst>
      <p:ext uri="{BB962C8B-B14F-4D97-AF65-F5344CB8AC3E}">
        <p14:creationId xmlns:p14="http://schemas.microsoft.com/office/powerpoint/2010/main" val="633213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67D3A-C4E5-F161-AA15-4A49961738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9FF859-EE13-1F11-DEFF-057822ED25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AE24B7-1E24-0207-A8BA-B8EF586EF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669297-35D1-23DD-1D8E-F735F6BC73E3}"/>
              </a:ext>
            </a:extLst>
          </p:cNvPr>
          <p:cNvSpPr>
            <a:spLocks noGrp="1"/>
          </p:cNvSpPr>
          <p:nvPr>
            <p:ph type="dt" sz="half" idx="10"/>
          </p:nvPr>
        </p:nvSpPr>
        <p:spPr/>
        <p:txBody>
          <a:bodyPr/>
          <a:lstStyle/>
          <a:p>
            <a:fld id="{06419132-AF4F-4F67-813D-4D10EA22E10E}" type="datetimeFigureOut">
              <a:rPr lang="en-US" smtClean="0"/>
              <a:t>5/21/2024</a:t>
            </a:fld>
            <a:endParaRPr lang="en-US"/>
          </a:p>
        </p:txBody>
      </p:sp>
      <p:sp>
        <p:nvSpPr>
          <p:cNvPr id="6" name="Footer Placeholder 5">
            <a:extLst>
              <a:ext uri="{FF2B5EF4-FFF2-40B4-BE49-F238E27FC236}">
                <a16:creationId xmlns:a16="http://schemas.microsoft.com/office/drawing/2014/main" id="{DDC68C37-8C13-D297-AD43-47A355236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892CE-5100-25A6-6A6F-67C26BC7A15A}"/>
              </a:ext>
            </a:extLst>
          </p:cNvPr>
          <p:cNvSpPr>
            <a:spLocks noGrp="1"/>
          </p:cNvSpPr>
          <p:nvPr>
            <p:ph type="sldNum" sz="quarter" idx="12"/>
          </p:nvPr>
        </p:nvSpPr>
        <p:spPr/>
        <p:txBody>
          <a:bodyPr/>
          <a:lstStyle/>
          <a:p>
            <a:fld id="{57008370-E7AE-4ED1-B6A6-64E14BEB04FE}" type="slidenum">
              <a:rPr lang="en-US" smtClean="0"/>
              <a:t>‹#›</a:t>
            </a:fld>
            <a:endParaRPr lang="en-US"/>
          </a:p>
        </p:txBody>
      </p:sp>
    </p:spTree>
    <p:extLst>
      <p:ext uri="{BB962C8B-B14F-4D97-AF65-F5344CB8AC3E}">
        <p14:creationId xmlns:p14="http://schemas.microsoft.com/office/powerpoint/2010/main" val="382033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F28166-06F0-DEC1-A761-4E3F3AA379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C5CAEF-0AA3-9FF9-9A85-DD151C7770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DD4416-25E6-FA62-53BC-31DC4C7DC0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419132-AF4F-4F67-813D-4D10EA22E10E}" type="datetimeFigureOut">
              <a:rPr lang="en-US" smtClean="0"/>
              <a:t>5/21/2024</a:t>
            </a:fld>
            <a:endParaRPr lang="en-US"/>
          </a:p>
        </p:txBody>
      </p:sp>
      <p:sp>
        <p:nvSpPr>
          <p:cNvPr id="5" name="Footer Placeholder 4">
            <a:extLst>
              <a:ext uri="{FF2B5EF4-FFF2-40B4-BE49-F238E27FC236}">
                <a16:creationId xmlns:a16="http://schemas.microsoft.com/office/drawing/2014/main" id="{40F628CC-00D4-3B01-0103-7CACE167E7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E322A63-FCA8-14DB-5879-E6B6273FB9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008370-E7AE-4ED1-B6A6-64E14BEB04FE}" type="slidenum">
              <a:rPr lang="en-US" smtClean="0"/>
              <a:t>‹#›</a:t>
            </a:fld>
            <a:endParaRPr lang="en-US"/>
          </a:p>
        </p:txBody>
      </p:sp>
    </p:spTree>
    <p:extLst>
      <p:ext uri="{BB962C8B-B14F-4D97-AF65-F5344CB8AC3E}">
        <p14:creationId xmlns:p14="http://schemas.microsoft.com/office/powerpoint/2010/main" val="1043989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82" r:id="rId19"/>
    <p:sldLayoutId id="2147483683" r:id="rId20"/>
    <p:sldLayoutId id="2147483684" r:id="rId21"/>
    <p:sldLayoutId id="2147483685" r:id="rId22"/>
    <p:sldLayoutId id="2147483686"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FA13F0-58CC-740C-6AB9-772013B102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5E1F0D-6422-7113-81FE-19F82422A2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F026D-5600-EF7B-4B51-F260526C82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07BD092-3C9A-46FE-B255-2ACEFCF4B9D4}" type="datetimeFigureOut">
              <a:rPr lang="en-US" smtClean="0"/>
              <a:t>5/21/2024</a:t>
            </a:fld>
            <a:endParaRPr lang="en-US"/>
          </a:p>
        </p:txBody>
      </p:sp>
      <p:sp>
        <p:nvSpPr>
          <p:cNvPr id="5" name="Footer Placeholder 4">
            <a:extLst>
              <a:ext uri="{FF2B5EF4-FFF2-40B4-BE49-F238E27FC236}">
                <a16:creationId xmlns:a16="http://schemas.microsoft.com/office/drawing/2014/main" id="{6C65B905-22A6-3A7E-67AD-5950E50A2E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31E8E70-E073-DB7E-68CD-67E860D34E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C6886D-07F1-416C-85CD-51B117BC4393}" type="slidenum">
              <a:rPr lang="en-US" smtClean="0"/>
              <a:t>‹#›</a:t>
            </a:fld>
            <a:endParaRPr lang="en-US"/>
          </a:p>
        </p:txBody>
      </p:sp>
    </p:spTree>
    <p:extLst>
      <p:ext uri="{BB962C8B-B14F-4D97-AF65-F5344CB8AC3E}">
        <p14:creationId xmlns:p14="http://schemas.microsoft.com/office/powerpoint/2010/main" val="1873223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4729AC-2F63-AF69-D426-22BD2ADFA1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46C86B-DB00-A50A-1DBC-BED1B7A7D0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CB681-CF97-9AF2-D0C2-CB6C09A43B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CD98F4-D044-427B-B3C7-64C468095BEE}" type="datetimeFigureOut">
              <a:rPr lang="en-US" smtClean="0"/>
              <a:t>5/21/2024</a:t>
            </a:fld>
            <a:endParaRPr lang="en-US"/>
          </a:p>
        </p:txBody>
      </p:sp>
      <p:sp>
        <p:nvSpPr>
          <p:cNvPr id="5" name="Footer Placeholder 4">
            <a:extLst>
              <a:ext uri="{FF2B5EF4-FFF2-40B4-BE49-F238E27FC236}">
                <a16:creationId xmlns:a16="http://schemas.microsoft.com/office/drawing/2014/main" id="{AE6BBFCC-BA49-F6DE-1520-8E0E77BF0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7C5E7C2-0F1C-010C-2AD4-8D6D2AD6CA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50F384-C394-43AF-AE7D-F7EA06C6E00F}" type="slidenum">
              <a:rPr lang="en-US" smtClean="0"/>
              <a:t>‹#›</a:t>
            </a:fld>
            <a:endParaRPr lang="en-US"/>
          </a:p>
        </p:txBody>
      </p:sp>
    </p:spTree>
    <p:extLst>
      <p:ext uri="{BB962C8B-B14F-4D97-AF65-F5344CB8AC3E}">
        <p14:creationId xmlns:p14="http://schemas.microsoft.com/office/powerpoint/2010/main" val="92375158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oleObject" Target="file:///\\nynas1\nynds4\vol2\data\EQUITY\QUANT\Asset%20Allocation%20Portfolios\AA_Asset%20Allocation%20Clients\Asset%20Allocation%20Quarter%20End%20Template%20Excel%20File.xlsx!QTD%20YTD%20Performance!%5bAsset%20Allocation%20Quarter%20End%20Template%20Excel%20File.xlsx%5dQTD%20YTD%20Performance%20Chart%202"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oleObject" Target="file:///\\nynas1\nynds4\vol2\data\EQUITY\QUANT\Asset%20Allocation%20Portfolios\AA_Asset%20Allocation%20Clients\Asset%20Allocation%20Quarter%20End%20Template%20Excel%20File.xlsx!Mag%207%20Performance!%5bAsset%20Allocation%20Quarter%20End%20Template%20Excel%20File.xlsx%5dMag%207%20Performance%20Chart%201"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oleObject" Target="file:///\\nynas1\nynds4\vol2\data\EQUITY\QUANT\Asset%20Allocation%20Portfolios\Economic%20&amp;%20Market%20Data\Economic%20and%20Market%20Perspective%20Presentations\Economic%20and%20Market%20Perspectives%20Template%20Excel%20File.xlsx!CPI%20Sticky%20Prices!%5bEconomic%20and%20Market%20Perspectives%20Template%20Excel%20File.xlsx%5dCPI%20Sticky%20Prices%20Chart%201" TargetMode="External"/><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3" Type="http://schemas.openxmlformats.org/officeDocument/2006/relationships/oleObject" Target="file:///\\nynas1\nynds4\vol2\data\EQUITY\QUANT\Asset%20Allocation%20Portfolios\Economic%20&amp;%20Market%20Data\Economic%20and%20Market%20Perspective%20Presentations\Economic%20and%20Market%20Perspectives%20Template%20Excel%20File.xlsx!Fed%20Target%20Rate%20Page%2011!%5bEconomic%20and%20Market%20Perspectives%20Template%20Excel%20File.xlsx%5dFed%20Target%20Rate%20Page%2011%20Chart%202" TargetMode="External"/><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27.emf"/></Relationships>
</file>

<file path=ppt/slides/_rels/slide27.xml.rels><?xml version="1.0" encoding="UTF-8" standalone="yes"?>
<Relationships xmlns="http://schemas.openxmlformats.org/package/2006/relationships"><Relationship Id="rId3" Type="http://schemas.openxmlformats.org/officeDocument/2006/relationships/oleObject" Target="file:///\\nynas1\nynds4\vol2\data\EQUITY\QUANT\Asset%20Allocation%20Portfolios\Economic%20&amp;%20Market%20Data\Economic%20and%20Market%20Perspective%20Presentations\Economic%20and%20Market%20Perspectives%20Template%20Excel%20File.xlsx!Unemployment%20Rate%20Page%2013!%5bEconomic%20and%20Market%20Perspectives%20Template%20Excel%20File.xlsx%5dUnemployment%20Rate%20Page%2013%20Chart%202" TargetMode="External"/><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28.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3.png"/><Relationship Id="rId7" Type="http://schemas.openxmlformats.org/officeDocument/2006/relationships/diagramQuickStyle" Target="../diagrams/quickStyle2.xml"/><Relationship Id="rId2" Type="http://schemas.openxmlformats.org/officeDocument/2006/relationships/notesSlide" Target="../notesSlides/notesSlide34.xml"/><Relationship Id="rId1" Type="http://schemas.openxmlformats.org/officeDocument/2006/relationships/slideLayout" Target="../slideLayouts/slideLayout2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chart" Target="../charts/chart2.xml"/><Relationship Id="rId9" Type="http://schemas.microsoft.com/office/2007/relationships/diagramDrawing" Target="../diagrams/drawing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3.xml"/><Relationship Id="rId4" Type="http://schemas.openxmlformats.org/officeDocument/2006/relationships/chart" Target="../charts/char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5.jpg"/><Relationship Id="rId7" Type="http://schemas.openxmlformats.org/officeDocument/2006/relationships/diagramColors" Target="../diagrams/colors3.xml"/><Relationship Id="rId2" Type="http://schemas.openxmlformats.org/officeDocument/2006/relationships/notesSlide" Target="../notesSlides/notesSlide39.xml"/><Relationship Id="rId1" Type="http://schemas.openxmlformats.org/officeDocument/2006/relationships/slideLayout" Target="../slideLayouts/slideLayout1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6.jpeg"/><Relationship Id="rId7" Type="http://schemas.openxmlformats.org/officeDocument/2006/relationships/diagramColors" Target="../diagrams/colors4.xml"/><Relationship Id="rId2" Type="http://schemas.openxmlformats.org/officeDocument/2006/relationships/notesSlide" Target="../notesSlides/notesSlide40.xml"/><Relationship Id="rId1" Type="http://schemas.openxmlformats.org/officeDocument/2006/relationships/slideLayout" Target="../slideLayouts/slideLayout1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7.jpg"/><Relationship Id="rId7" Type="http://schemas.openxmlformats.org/officeDocument/2006/relationships/diagramColors" Target="../diagrams/colors5.xml"/><Relationship Id="rId2" Type="http://schemas.openxmlformats.org/officeDocument/2006/relationships/notesSlide" Target="../notesSlides/notesSlide41.xml"/><Relationship Id="rId1" Type="http://schemas.openxmlformats.org/officeDocument/2006/relationships/slideLayout" Target="../slideLayouts/slideLayout1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2.jpg"/><Relationship Id="rId7" Type="http://schemas.openxmlformats.org/officeDocument/2006/relationships/diagramColors" Target="../diagrams/colors6.xml"/><Relationship Id="rId2" Type="http://schemas.openxmlformats.org/officeDocument/2006/relationships/notesSlide" Target="../notesSlides/notesSlide42.xml"/><Relationship Id="rId1" Type="http://schemas.openxmlformats.org/officeDocument/2006/relationships/slideLayout" Target="../slideLayouts/slideLayout1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3.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802A59-02C5-44A7-88F2-DA956739301D}"/>
              </a:ext>
            </a:extLst>
          </p:cNvPr>
          <p:cNvSpPr>
            <a:spLocks noGrp="1"/>
          </p:cNvSpPr>
          <p:nvPr>
            <p:ph type="body" sz="quarter" idx="10"/>
          </p:nvPr>
        </p:nvSpPr>
        <p:spPr>
          <a:xfrm>
            <a:off x="1560672" y="1870074"/>
            <a:ext cx="9601200" cy="2320926"/>
          </a:xfrm>
        </p:spPr>
        <p:txBody>
          <a:bodyPr>
            <a:normAutofit fontScale="92500" lnSpcReduction="20000"/>
          </a:bodyPr>
          <a:lstStyle/>
          <a:p>
            <a:r>
              <a:rPr lang="en-US" sz="5400" dirty="0"/>
              <a:t>Retirement Planning for Indian Country: Individual and Community Wealth Matters</a:t>
            </a:r>
          </a:p>
        </p:txBody>
      </p:sp>
      <p:sp>
        <p:nvSpPr>
          <p:cNvPr id="3" name="Text Placeholder 2">
            <a:extLst>
              <a:ext uri="{FF2B5EF4-FFF2-40B4-BE49-F238E27FC236}">
                <a16:creationId xmlns:a16="http://schemas.microsoft.com/office/drawing/2014/main" id="{125E6B93-80C1-4A69-8C2C-C608001CE1E8}"/>
              </a:ext>
            </a:extLst>
          </p:cNvPr>
          <p:cNvSpPr>
            <a:spLocks noGrp="1"/>
          </p:cNvSpPr>
          <p:nvPr>
            <p:ph type="body" sz="quarter" idx="11"/>
          </p:nvPr>
        </p:nvSpPr>
        <p:spPr>
          <a:xfrm>
            <a:off x="1621828" y="4080747"/>
            <a:ext cx="9601200" cy="911042"/>
          </a:xfrm>
        </p:spPr>
        <p:txBody>
          <a:bodyPr>
            <a:normAutofit lnSpcReduction="10000"/>
          </a:bodyPr>
          <a:lstStyle/>
          <a:p>
            <a:endParaRPr lang="en-US" dirty="0">
              <a:solidFill>
                <a:srgbClr val="FFFF00"/>
              </a:solidFill>
            </a:endParaRPr>
          </a:p>
          <a:p>
            <a:r>
              <a:rPr lang="en-US" dirty="0">
                <a:solidFill>
                  <a:srgbClr val="FFFF00"/>
                </a:solidFill>
              </a:rPr>
              <a:t>Exploring the Path to Financial Security and Retirement Success</a:t>
            </a:r>
          </a:p>
        </p:txBody>
      </p:sp>
      <p:sp>
        <p:nvSpPr>
          <p:cNvPr id="6" name="Text Placeholder 5">
            <a:extLst>
              <a:ext uri="{FF2B5EF4-FFF2-40B4-BE49-F238E27FC236}">
                <a16:creationId xmlns:a16="http://schemas.microsoft.com/office/drawing/2014/main" id="{EB29F6AA-CD2E-4899-9BB1-20AE1B318F0D}"/>
              </a:ext>
            </a:extLst>
          </p:cNvPr>
          <p:cNvSpPr>
            <a:spLocks noGrp="1"/>
          </p:cNvSpPr>
          <p:nvPr>
            <p:ph type="body" sz="quarter" idx="14"/>
          </p:nvPr>
        </p:nvSpPr>
        <p:spPr/>
        <p:txBody>
          <a:bodyPr>
            <a:normAutofit lnSpcReduction="10000"/>
          </a:bodyPr>
          <a:lstStyle/>
          <a:p>
            <a:r>
              <a:rPr lang="en-US" dirty="0"/>
              <a:t>May 22, 2024</a:t>
            </a:r>
          </a:p>
        </p:txBody>
      </p:sp>
    </p:spTree>
    <p:extLst>
      <p:ext uri="{BB962C8B-B14F-4D97-AF65-F5344CB8AC3E}">
        <p14:creationId xmlns:p14="http://schemas.microsoft.com/office/powerpoint/2010/main" val="189001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6F522B-3201-9243-B093-897ED5B83AE1}"/>
              </a:ext>
            </a:extLst>
          </p:cNvPr>
          <p:cNvSpPr>
            <a:spLocks noGrp="1"/>
          </p:cNvSpPr>
          <p:nvPr>
            <p:ph type="title"/>
          </p:nvPr>
        </p:nvSpPr>
        <p:spPr>
          <a:xfrm>
            <a:off x="626766" y="894065"/>
            <a:ext cx="4948335" cy="2494122"/>
          </a:xfrm>
        </p:spPr>
        <p:txBody>
          <a:bodyPr>
            <a:noAutofit/>
          </a:bodyPr>
          <a:lstStyle/>
          <a:p>
            <a:r>
              <a:rPr lang="en-US" dirty="0"/>
              <a:t>Our recordkeeping and administrative services mean less work for you</a:t>
            </a:r>
          </a:p>
        </p:txBody>
      </p:sp>
      <p:sp>
        <p:nvSpPr>
          <p:cNvPr id="4" name="Slide Number Placeholder 3">
            <a:extLst>
              <a:ext uri="{FF2B5EF4-FFF2-40B4-BE49-F238E27FC236}">
                <a16:creationId xmlns:a16="http://schemas.microsoft.com/office/drawing/2014/main" id="{7FD4F134-1DBB-7A46-913B-AC7C7B938F21}"/>
              </a:ext>
            </a:extLst>
          </p:cNvPr>
          <p:cNvSpPr>
            <a:spLocks noGrp="1"/>
          </p:cNvSpPr>
          <p:nvPr>
            <p:ph type="sldNum" sz="quarter" idx="12"/>
          </p:nvPr>
        </p:nvSpPr>
        <p:spPr/>
        <p:txBody>
          <a:bodyPr/>
          <a:lstStyle/>
          <a:p>
            <a:fld id="{14E75BD9-FAC6-B64D-995E-A32CF9A4A68B}" type="slidenum">
              <a:rPr lang="en-US" smtClean="0"/>
              <a:pPr/>
              <a:t>10</a:t>
            </a:fld>
            <a:endParaRPr lang="en-US"/>
          </a:p>
        </p:txBody>
      </p:sp>
      <p:sp>
        <p:nvSpPr>
          <p:cNvPr id="9" name="Rectangle 8">
            <a:extLst>
              <a:ext uri="{FF2B5EF4-FFF2-40B4-BE49-F238E27FC236}">
                <a16:creationId xmlns:a16="http://schemas.microsoft.com/office/drawing/2014/main" id="{48283FA1-07EF-1C45-B50C-745DD1D7D9DA}"/>
              </a:ext>
            </a:extLst>
          </p:cNvPr>
          <p:cNvSpPr/>
          <p:nvPr/>
        </p:nvSpPr>
        <p:spPr>
          <a:xfrm>
            <a:off x="7093340" y="577515"/>
            <a:ext cx="5098660" cy="62804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FF3B39C-8087-8546-BEFA-20F23B55150C}"/>
              </a:ext>
            </a:extLst>
          </p:cNvPr>
          <p:cNvSpPr txBox="1">
            <a:spLocks/>
          </p:cNvSpPr>
          <p:nvPr/>
        </p:nvSpPr>
        <p:spPr>
          <a:xfrm>
            <a:off x="833132" y="3516938"/>
            <a:ext cx="3673527" cy="2159744"/>
          </a:xfrm>
          <a:prstGeom prst="rect">
            <a:avLst/>
          </a:prstGeom>
        </p:spPr>
        <p:txBody>
          <a:bodyPr anchor="t">
            <a:noAutofit/>
          </a:bodyPr>
          <a:lstStyle>
            <a:lvl1pPr algn="l" defTabSz="914400" rtl="0" eaLnBrk="1" latinLnBrk="0" hangingPunct="1">
              <a:lnSpc>
                <a:spcPct val="90000"/>
              </a:lnSpc>
              <a:spcBef>
                <a:spcPct val="0"/>
              </a:spcBef>
              <a:buNone/>
              <a:defRPr sz="3600" b="1" i="0" kern="1200">
                <a:solidFill>
                  <a:schemeClr val="tx1"/>
                </a:solidFill>
                <a:latin typeface="Arial Black" panose="020B0604020202020204" pitchFamily="34" charset="0"/>
                <a:ea typeface="+mj-ea"/>
                <a:cs typeface="Arial Black" panose="020B0604020202020204" pitchFamily="34" charset="0"/>
              </a:defRPr>
            </a:lvl1pPr>
          </a:lstStyle>
          <a:p>
            <a:pPr marL="285750" indent="-285750">
              <a:lnSpc>
                <a:spcPct val="100000"/>
              </a:lnSpc>
              <a:spcAft>
                <a:spcPts val="600"/>
              </a:spcAft>
              <a:buClr>
                <a:srgbClr val="00599E"/>
              </a:buClr>
              <a:buSzPct val="100000"/>
              <a:buFont typeface="Wingdings" pitchFamily="2" charset="2"/>
              <a:buChar char="§"/>
            </a:pPr>
            <a:r>
              <a:rPr lang="en-US" sz="1800" b="0" dirty="0">
                <a:latin typeface="Arial" panose="020B0604020202020204" pitchFamily="34" charset="0"/>
                <a:ea typeface="+mn-ea"/>
                <a:cs typeface="Arial" panose="020B0604020202020204" pitchFamily="34" charset="0"/>
              </a:rPr>
              <a:t>Recordkeeping</a:t>
            </a:r>
          </a:p>
          <a:p>
            <a:pPr marL="285750" indent="-285750">
              <a:lnSpc>
                <a:spcPct val="100000"/>
              </a:lnSpc>
              <a:spcAft>
                <a:spcPts val="600"/>
              </a:spcAft>
              <a:buClr>
                <a:srgbClr val="00599E"/>
              </a:buClr>
              <a:buSzPct val="100000"/>
              <a:buFont typeface="Wingdings" pitchFamily="2" charset="2"/>
              <a:buChar char="§"/>
            </a:pPr>
            <a:r>
              <a:rPr lang="en-US" sz="1800" b="0" dirty="0">
                <a:latin typeface="Arial" panose="020B0604020202020204" pitchFamily="34" charset="0"/>
                <a:ea typeface="+mn-ea"/>
                <a:cs typeface="Arial" panose="020B0604020202020204" pitchFamily="34" charset="0"/>
              </a:rPr>
              <a:t>Compliance support services</a:t>
            </a:r>
          </a:p>
          <a:p>
            <a:pPr marL="285750" indent="-285750">
              <a:lnSpc>
                <a:spcPct val="100000"/>
              </a:lnSpc>
              <a:spcAft>
                <a:spcPts val="600"/>
              </a:spcAft>
              <a:buClr>
                <a:srgbClr val="00599E"/>
              </a:buClr>
              <a:buSzPct val="100000"/>
              <a:buFont typeface="Wingdings" pitchFamily="2" charset="2"/>
              <a:buChar char="§"/>
            </a:pPr>
            <a:r>
              <a:rPr lang="en-US" sz="1800" b="0" dirty="0">
                <a:latin typeface="Arial" panose="020B0604020202020204" pitchFamily="34" charset="0"/>
                <a:ea typeface="+mn-ea"/>
                <a:cs typeface="Arial" panose="020B0604020202020204" pitchFamily="34" charset="0"/>
              </a:rPr>
              <a:t>Plan documents</a:t>
            </a:r>
          </a:p>
          <a:p>
            <a:pPr marL="285750" indent="-285750">
              <a:lnSpc>
                <a:spcPct val="100000"/>
              </a:lnSpc>
              <a:spcAft>
                <a:spcPts val="600"/>
              </a:spcAft>
              <a:buClr>
                <a:srgbClr val="00599E"/>
              </a:buClr>
              <a:buSzPct val="100000"/>
              <a:buFont typeface="Wingdings" pitchFamily="2" charset="2"/>
              <a:buChar char="§"/>
            </a:pPr>
            <a:r>
              <a:rPr lang="en-US" sz="1800" b="0" dirty="0">
                <a:latin typeface="Arial" panose="020B0604020202020204" pitchFamily="34" charset="0"/>
                <a:ea typeface="+mn-ea"/>
                <a:cs typeface="Arial" panose="020B0604020202020204" pitchFamily="34" charset="0"/>
              </a:rPr>
              <a:t>Fiduciary support services</a:t>
            </a:r>
          </a:p>
          <a:p>
            <a:pPr marL="285750" indent="-285750">
              <a:lnSpc>
                <a:spcPct val="100000"/>
              </a:lnSpc>
              <a:spcAft>
                <a:spcPts val="600"/>
              </a:spcAft>
              <a:buClr>
                <a:srgbClr val="00599E"/>
              </a:buClr>
              <a:buSzPct val="100000"/>
              <a:buFont typeface="Wingdings" pitchFamily="2" charset="2"/>
              <a:buChar char="§"/>
            </a:pPr>
            <a:r>
              <a:rPr lang="en-US" sz="1800" b="0" dirty="0">
                <a:latin typeface="Arial" panose="020B0604020202020204" pitchFamily="34" charset="0"/>
                <a:ea typeface="+mn-ea"/>
                <a:cs typeface="Arial" panose="020B0604020202020204" pitchFamily="34" charset="0"/>
              </a:rPr>
              <a:t>Payroll integration</a:t>
            </a:r>
          </a:p>
          <a:p>
            <a:pPr marL="285750" indent="-285750">
              <a:lnSpc>
                <a:spcPct val="100000"/>
              </a:lnSpc>
              <a:spcAft>
                <a:spcPts val="600"/>
              </a:spcAft>
              <a:buClr>
                <a:srgbClr val="00599E"/>
              </a:buClr>
              <a:buSzPct val="100000"/>
              <a:buFont typeface="Wingdings" pitchFamily="2" charset="2"/>
              <a:buChar char="§"/>
            </a:pPr>
            <a:r>
              <a:rPr lang="en-US" sz="1800" b="0" dirty="0">
                <a:latin typeface="Arial" panose="020B0604020202020204" pitchFamily="34" charset="0"/>
                <a:ea typeface="+mn-ea"/>
                <a:cs typeface="Arial" panose="020B0604020202020204" pitchFamily="34" charset="0"/>
              </a:rPr>
              <a:t>Participant education</a:t>
            </a:r>
          </a:p>
        </p:txBody>
      </p:sp>
      <p:pic>
        <p:nvPicPr>
          <p:cNvPr id="7" name="Picture 6">
            <a:extLst>
              <a:ext uri="{FF2B5EF4-FFF2-40B4-BE49-F238E27FC236}">
                <a16:creationId xmlns:a16="http://schemas.microsoft.com/office/drawing/2014/main" id="{46964CCF-B733-B744-826B-C7727EB138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93341" y="577514"/>
            <a:ext cx="5098660" cy="6280485"/>
          </a:xfrm>
          <a:prstGeom prst="rect">
            <a:avLst/>
          </a:prstGeom>
        </p:spPr>
      </p:pic>
    </p:spTree>
    <p:extLst>
      <p:ext uri="{BB962C8B-B14F-4D97-AF65-F5344CB8AC3E}">
        <p14:creationId xmlns:p14="http://schemas.microsoft.com/office/powerpoint/2010/main" val="34696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4BAE5-42DE-7C4A-88AC-010BC27A3759}"/>
              </a:ext>
            </a:extLst>
          </p:cNvPr>
          <p:cNvSpPr>
            <a:spLocks noGrp="1"/>
          </p:cNvSpPr>
          <p:nvPr>
            <p:ph type="title"/>
          </p:nvPr>
        </p:nvSpPr>
        <p:spPr>
          <a:xfrm>
            <a:off x="838200" y="1469810"/>
            <a:ext cx="6120161" cy="1714924"/>
          </a:xfrm>
        </p:spPr>
        <p:txBody>
          <a:bodyPr>
            <a:normAutofit/>
          </a:bodyPr>
          <a:lstStyle/>
          <a:p>
            <a:r>
              <a:rPr lang="en-US" dirty="0"/>
              <a:t>Recordkeeping services help ensure your plan is compliant</a:t>
            </a:r>
          </a:p>
        </p:txBody>
      </p:sp>
      <p:sp>
        <p:nvSpPr>
          <p:cNvPr id="3" name="Content Placeholder 2">
            <a:extLst>
              <a:ext uri="{FF2B5EF4-FFF2-40B4-BE49-F238E27FC236}">
                <a16:creationId xmlns:a16="http://schemas.microsoft.com/office/drawing/2014/main" id="{0385794E-F42A-694C-A150-D83E482A855C}"/>
              </a:ext>
            </a:extLst>
          </p:cNvPr>
          <p:cNvSpPr>
            <a:spLocks noGrp="1"/>
          </p:cNvSpPr>
          <p:nvPr>
            <p:ph idx="1"/>
          </p:nvPr>
        </p:nvSpPr>
        <p:spPr>
          <a:xfrm>
            <a:off x="859718" y="3318786"/>
            <a:ext cx="5491988" cy="2971947"/>
          </a:xfrm>
        </p:spPr>
        <p:txBody>
          <a:bodyPr numCol="2" spcCol="182880"/>
          <a:lstStyle/>
          <a:p>
            <a:pPr marL="285750" indent="-285750">
              <a:buSzPct val="100000"/>
              <a:buFont typeface="Wingdings" pitchFamily="2" charset="2"/>
              <a:buChar char="§"/>
            </a:pPr>
            <a:r>
              <a:rPr lang="en-US" sz="1800" dirty="0"/>
              <a:t>Form 5500s</a:t>
            </a:r>
          </a:p>
          <a:p>
            <a:pPr marL="285750" indent="-285750">
              <a:buSzPct val="100000"/>
              <a:buFont typeface="Wingdings" pitchFamily="2" charset="2"/>
              <a:buChar char="§"/>
            </a:pPr>
            <a:r>
              <a:rPr lang="en-US" sz="1800" dirty="0"/>
              <a:t>Comprehensive compliance testing platform</a:t>
            </a:r>
          </a:p>
          <a:p>
            <a:pPr marL="285750" indent="-285750">
              <a:buSzPct val="100000"/>
              <a:buFont typeface="Wingdings" pitchFamily="2" charset="2"/>
              <a:buChar char="§"/>
            </a:pPr>
            <a:r>
              <a:rPr lang="en-US" sz="1800" dirty="0"/>
              <a:t>Audit liaison</a:t>
            </a:r>
          </a:p>
          <a:p>
            <a:pPr marL="285750" indent="-285750">
              <a:buSzPct val="100000"/>
              <a:buFont typeface="Wingdings" pitchFamily="2" charset="2"/>
              <a:buChar char="§"/>
              <a:tabLst>
                <a:tab pos="220663" algn="l"/>
              </a:tabLst>
            </a:pPr>
            <a:r>
              <a:rPr lang="en-US" sz="1800" dirty="0"/>
              <a:t>Participant information maintenance</a:t>
            </a:r>
          </a:p>
          <a:p>
            <a:pPr marL="285750" indent="-285750">
              <a:buSzPct val="100000"/>
              <a:buFont typeface="Wingdings" pitchFamily="2" charset="2"/>
              <a:buChar char="§"/>
            </a:pPr>
            <a:r>
              <a:rPr lang="en-US" sz="1800" dirty="0"/>
              <a:t>Location services</a:t>
            </a:r>
          </a:p>
          <a:p>
            <a:pPr marL="285750" indent="-285750">
              <a:buSzPct val="100000"/>
              <a:buFont typeface="Wingdings" pitchFamily="2" charset="2"/>
              <a:buChar char="§"/>
            </a:pPr>
            <a:r>
              <a:rPr lang="en-US" sz="1800" dirty="0"/>
              <a:t>Employer information maintenance</a:t>
            </a:r>
          </a:p>
          <a:p>
            <a:pPr marL="285750" indent="-285750">
              <a:buSzPct val="100000"/>
              <a:buFont typeface="Wingdings" pitchFamily="2" charset="2"/>
              <a:buChar char="§"/>
            </a:pPr>
            <a:r>
              <a:rPr lang="en-US" sz="1800" dirty="0"/>
              <a:t>Qualified Domestic Relations Orders (QDROs)</a:t>
            </a:r>
          </a:p>
          <a:p>
            <a:pPr marL="285750" indent="-285750">
              <a:buSzPct val="100000"/>
              <a:buFont typeface="Wingdings" pitchFamily="2" charset="2"/>
              <a:buChar char="§"/>
            </a:pPr>
            <a:r>
              <a:rPr lang="en-US" sz="1800" dirty="0"/>
              <a:t>Loan application processing</a:t>
            </a:r>
          </a:p>
          <a:p>
            <a:pPr marL="285750" indent="-285750">
              <a:buSzPct val="100000"/>
              <a:buFont typeface="Wingdings" pitchFamily="2" charset="2"/>
              <a:buChar char="§"/>
            </a:pPr>
            <a:r>
              <a:rPr lang="en-US" sz="1800" dirty="0"/>
              <a:t>Regulatory notices</a:t>
            </a:r>
          </a:p>
        </p:txBody>
      </p:sp>
      <p:sp>
        <p:nvSpPr>
          <p:cNvPr id="4" name="Slide Number Placeholder 3">
            <a:extLst>
              <a:ext uri="{FF2B5EF4-FFF2-40B4-BE49-F238E27FC236}">
                <a16:creationId xmlns:a16="http://schemas.microsoft.com/office/drawing/2014/main" id="{977D74B9-6A1F-C242-9DE2-BBB576DE1062}"/>
              </a:ext>
            </a:extLst>
          </p:cNvPr>
          <p:cNvSpPr>
            <a:spLocks noGrp="1"/>
          </p:cNvSpPr>
          <p:nvPr>
            <p:ph type="sldNum" sz="quarter" idx="12"/>
          </p:nvPr>
        </p:nvSpPr>
        <p:spPr/>
        <p:txBody>
          <a:bodyPr/>
          <a:lstStyle/>
          <a:p>
            <a:fld id="{14E75BD9-FAC6-B64D-995E-A32CF9A4A68B}" type="slidenum">
              <a:rPr lang="en-US" smtClean="0"/>
              <a:pPr/>
              <a:t>11</a:t>
            </a:fld>
            <a:endParaRPr lang="en-US"/>
          </a:p>
        </p:txBody>
      </p:sp>
      <p:pic>
        <p:nvPicPr>
          <p:cNvPr id="8" name="Picture 7">
            <a:extLst>
              <a:ext uri="{FF2B5EF4-FFF2-40B4-BE49-F238E27FC236}">
                <a16:creationId xmlns:a16="http://schemas.microsoft.com/office/drawing/2014/main" id="{F984F7E8-915D-CD4B-BE60-EFC6C39625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58361" y="567267"/>
            <a:ext cx="5233639" cy="6310489"/>
          </a:xfrm>
          <a:prstGeom prst="rect">
            <a:avLst/>
          </a:prstGeom>
        </p:spPr>
      </p:pic>
    </p:spTree>
    <p:extLst>
      <p:ext uri="{BB962C8B-B14F-4D97-AF65-F5344CB8AC3E}">
        <p14:creationId xmlns:p14="http://schemas.microsoft.com/office/powerpoint/2010/main" val="373668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BF2BBA-23B2-BA09-D5B7-2AEA53C2162A}"/>
              </a:ext>
            </a:extLst>
          </p:cNvPr>
          <p:cNvSpPr>
            <a:spLocks noGrp="1"/>
          </p:cNvSpPr>
          <p:nvPr>
            <p:ph type="title"/>
          </p:nvPr>
        </p:nvSpPr>
        <p:spPr>
          <a:xfrm>
            <a:off x="669758" y="817532"/>
            <a:ext cx="10515600" cy="536326"/>
          </a:xfrm>
        </p:spPr>
        <p:txBody>
          <a:bodyPr>
            <a:normAutofit/>
          </a:bodyPr>
          <a:lstStyle/>
          <a:p>
            <a:r>
              <a:rPr lang="en-US" dirty="0"/>
              <a:t>Plan Overview</a:t>
            </a:r>
          </a:p>
        </p:txBody>
      </p:sp>
      <p:graphicFrame>
        <p:nvGraphicFramePr>
          <p:cNvPr id="2" name="Table 4">
            <a:extLst>
              <a:ext uri="{FF2B5EF4-FFF2-40B4-BE49-F238E27FC236}">
                <a16:creationId xmlns:a16="http://schemas.microsoft.com/office/drawing/2014/main" id="{90E236AE-16C5-2D54-97C8-A74B7F11329B}"/>
              </a:ext>
            </a:extLst>
          </p:cNvPr>
          <p:cNvGraphicFramePr>
            <a:graphicFrameLocks noGrp="1"/>
          </p:cNvGraphicFramePr>
          <p:nvPr/>
        </p:nvGraphicFramePr>
        <p:xfrm>
          <a:off x="890115" y="1704545"/>
          <a:ext cx="4389120" cy="2743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872376200"/>
                    </a:ext>
                  </a:extLst>
                </a:gridCol>
                <a:gridCol w="1645920">
                  <a:extLst>
                    <a:ext uri="{9D8B030D-6E8A-4147-A177-3AD203B41FA5}">
                      <a16:colId xmlns:a16="http://schemas.microsoft.com/office/drawing/2014/main" val="56471433"/>
                    </a:ext>
                  </a:extLst>
                </a:gridCol>
              </a:tblGrid>
              <a:tr h="269672">
                <a:tc>
                  <a:txBody>
                    <a:bodyPr/>
                    <a:lstStyle/>
                    <a:p>
                      <a:endParaRPr lang="en-US" sz="1200" dirty="0">
                        <a:solidFill>
                          <a:srgbClr val="00509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US" sz="1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6288566"/>
                  </a:ext>
                </a:extLst>
              </a:tr>
              <a:tr h="183431">
                <a:tc>
                  <a:txBody>
                    <a:bodyPr/>
                    <a:lstStyle/>
                    <a:p>
                      <a:endParaRPr lang="en-US" sz="120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5093"/>
                    </a:solidFill>
                  </a:tcPr>
                </a:tc>
                <a:tc>
                  <a:txBody>
                    <a:bodyPr/>
                    <a:lstStyle/>
                    <a:p>
                      <a:pPr algn="ctr"/>
                      <a:r>
                        <a:rPr lang="en-US" sz="1200" dirty="0">
                          <a:solidFill>
                            <a:srgbClr val="FF00FF"/>
                          </a:solidFill>
                          <a:latin typeface="Arial" panose="020B0604020202020204" pitchFamily="34" charset="0"/>
                          <a:cs typeface="Arial" panose="020B0604020202020204" pitchFamily="34" charset="0"/>
                        </a:rPr>
                        <a:t>As of XX/XX/XXXX</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5093"/>
                    </a:solidFill>
                  </a:tcPr>
                </a:tc>
                <a:extLst>
                  <a:ext uri="{0D108BD9-81ED-4DB2-BD59-A6C34878D82A}">
                    <a16:rowId xmlns:a16="http://schemas.microsoft.com/office/drawing/2014/main" val="4032972152"/>
                  </a:ext>
                </a:extLst>
              </a:tr>
              <a:tr h="183431">
                <a:tc>
                  <a:txBody>
                    <a:bodyPr/>
                    <a:lstStyle/>
                    <a:p>
                      <a:r>
                        <a:rPr lang="en-US" sz="1200" dirty="0">
                          <a:latin typeface="Arial" panose="020B0604020202020204" pitchFamily="34" charset="0"/>
                          <a:cs typeface="Arial" panose="020B0604020202020204" pitchFamily="34" charset="0"/>
                        </a:rPr>
                        <a:t>Total Plan Assets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8FE"/>
                    </a:solidFill>
                  </a:tcPr>
                </a:tc>
                <a:tc>
                  <a:txBody>
                    <a:bodyPr/>
                    <a:lstStyle/>
                    <a:p>
                      <a:pPr algn="ctr"/>
                      <a:r>
                        <a:rPr lang="en-US" sz="1200" dirty="0">
                          <a:solidFill>
                            <a:srgbClr val="FF00FF"/>
                          </a:solidFill>
                          <a:latin typeface="Arial" panose="020B0604020202020204" pitchFamily="34" charset="0"/>
                          <a:cs typeface="Arial" panose="020B0604020202020204" pitchFamily="34" charset="0"/>
                        </a:rPr>
                        <a:t>$XXX,XXX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8FE"/>
                    </a:solidFill>
                  </a:tcPr>
                </a:tc>
                <a:extLst>
                  <a:ext uri="{0D108BD9-81ED-4DB2-BD59-A6C34878D82A}">
                    <a16:rowId xmlns:a16="http://schemas.microsoft.com/office/drawing/2014/main" val="3430589629"/>
                  </a:ext>
                </a:extLst>
              </a:tr>
              <a:tr h="183431">
                <a:tc>
                  <a:txBody>
                    <a:bodyPr/>
                    <a:lstStyle/>
                    <a:p>
                      <a:r>
                        <a:rPr lang="en-US" sz="1200" dirty="0">
                          <a:latin typeface="Arial" panose="020B0604020202020204" pitchFamily="34" charset="0"/>
                          <a:cs typeface="Arial" panose="020B0604020202020204" pitchFamily="34" charset="0"/>
                        </a:rPr>
                        <a:t>Active Contributing Participants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dirty="0">
                          <a:solidFill>
                            <a:srgbClr val="FF00FF"/>
                          </a:solidFill>
                          <a:latin typeface="Arial" panose="020B0604020202020204" pitchFamily="34" charset="0"/>
                          <a:cs typeface="Arial" panose="020B0604020202020204" pitchFamily="34" charset="0"/>
                        </a:rPr>
                        <a:t>XXX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9739100"/>
                  </a:ext>
                </a:extLst>
              </a:tr>
              <a:tr h="183431">
                <a:tc>
                  <a:txBody>
                    <a:bodyPr/>
                    <a:lstStyle/>
                    <a:p>
                      <a:r>
                        <a:rPr lang="en-US" sz="1200" dirty="0">
                          <a:latin typeface="Arial" panose="020B0604020202020204" pitchFamily="34" charset="0"/>
                          <a:cs typeface="Arial" panose="020B0604020202020204" pitchFamily="34" charset="0"/>
                        </a:rPr>
                        <a:t>Active- Not Contributing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8F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FF"/>
                          </a:solidFill>
                          <a:latin typeface="Arial" panose="020B0604020202020204" pitchFamily="34" charset="0"/>
                          <a:cs typeface="Arial" panose="020B0604020202020204" pitchFamily="34" charset="0"/>
                        </a:rPr>
                        <a:t>XXX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8FE"/>
                    </a:solidFill>
                  </a:tcPr>
                </a:tc>
                <a:extLst>
                  <a:ext uri="{0D108BD9-81ED-4DB2-BD59-A6C34878D82A}">
                    <a16:rowId xmlns:a16="http://schemas.microsoft.com/office/drawing/2014/main" val="1347176613"/>
                  </a:ext>
                </a:extLst>
              </a:tr>
              <a:tr h="183431">
                <a:tc>
                  <a:txBody>
                    <a:bodyPr/>
                    <a:lstStyle/>
                    <a:p>
                      <a:r>
                        <a:rPr lang="en-US" sz="1200" dirty="0">
                          <a:latin typeface="Arial" panose="020B0604020202020204" pitchFamily="34" charset="0"/>
                          <a:cs typeface="Arial" panose="020B0604020202020204" pitchFamily="34" charset="0"/>
                        </a:rPr>
                        <a:t>Eligible Nonparticipating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FF"/>
                          </a:solidFill>
                          <a:latin typeface="Arial" panose="020B0604020202020204" pitchFamily="34" charset="0"/>
                          <a:cs typeface="Arial" panose="020B0604020202020204" pitchFamily="34" charset="0"/>
                        </a:rPr>
                        <a:t>XXX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5978692"/>
                  </a:ext>
                </a:extLst>
              </a:tr>
              <a:tr h="183431">
                <a:tc>
                  <a:txBody>
                    <a:bodyPr/>
                    <a:lstStyle/>
                    <a:p>
                      <a:r>
                        <a:rPr lang="en-US" sz="1200" dirty="0">
                          <a:latin typeface="Arial" panose="020B0604020202020204" pitchFamily="34" charset="0"/>
                          <a:cs typeface="Arial" panose="020B0604020202020204" pitchFamily="34" charset="0"/>
                        </a:rPr>
                        <a:t>Participation Rate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8F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FF"/>
                          </a:solidFill>
                          <a:latin typeface="Arial" panose="020B0604020202020204" pitchFamily="34" charset="0"/>
                          <a:cs typeface="Arial" panose="020B0604020202020204" pitchFamily="34" charset="0"/>
                        </a:rPr>
                        <a:t>XX%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8FE"/>
                    </a:solidFill>
                  </a:tcPr>
                </a:tc>
                <a:extLst>
                  <a:ext uri="{0D108BD9-81ED-4DB2-BD59-A6C34878D82A}">
                    <a16:rowId xmlns:a16="http://schemas.microsoft.com/office/drawing/2014/main" val="1469388866"/>
                  </a:ext>
                </a:extLst>
              </a:tr>
              <a:tr h="183431">
                <a:tc>
                  <a:txBody>
                    <a:bodyPr/>
                    <a:lstStyle/>
                    <a:p>
                      <a:r>
                        <a:rPr lang="en-US" sz="1200" dirty="0">
                          <a:latin typeface="Arial" panose="020B0604020202020204" pitchFamily="34" charset="0"/>
                          <a:cs typeface="Arial" panose="020B0604020202020204" pitchFamily="34" charset="0"/>
                        </a:rPr>
                        <a:t>Total Contributions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FF"/>
                          </a:solidFill>
                          <a:latin typeface="Arial" panose="020B0604020202020204" pitchFamily="34" charset="0"/>
                          <a:cs typeface="Arial" panose="020B0604020202020204" pitchFamily="34" charset="0"/>
                        </a:rPr>
                        <a:t>$XXX,XXX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0012865"/>
                  </a:ext>
                </a:extLst>
              </a:tr>
              <a:tr h="183431">
                <a:tc>
                  <a:txBody>
                    <a:bodyPr/>
                    <a:lstStyle/>
                    <a:p>
                      <a:r>
                        <a:rPr lang="en-US" sz="1200" dirty="0">
                          <a:latin typeface="Arial" panose="020B0604020202020204" pitchFamily="34" charset="0"/>
                          <a:cs typeface="Arial" panose="020B0604020202020204" pitchFamily="34" charset="0"/>
                        </a:rPr>
                        <a:t>Total number of loans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8F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FF"/>
                          </a:solidFill>
                          <a:latin typeface="Arial" panose="020B0604020202020204" pitchFamily="34" charset="0"/>
                          <a:cs typeface="Arial" panose="020B0604020202020204" pitchFamily="34" charset="0"/>
                        </a:rPr>
                        <a:t>XXX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8FE"/>
                    </a:solidFill>
                  </a:tcPr>
                </a:tc>
                <a:extLst>
                  <a:ext uri="{0D108BD9-81ED-4DB2-BD59-A6C34878D82A}">
                    <a16:rowId xmlns:a16="http://schemas.microsoft.com/office/drawing/2014/main" val="893039791"/>
                  </a:ext>
                </a:extLst>
              </a:tr>
              <a:tr h="183431">
                <a:tc>
                  <a:txBody>
                    <a:bodyPr/>
                    <a:lstStyle/>
                    <a:p>
                      <a:r>
                        <a:rPr lang="en-US" sz="1200" dirty="0">
                          <a:latin typeface="Arial" panose="020B0604020202020204" pitchFamily="34" charset="0"/>
                          <a:cs typeface="Arial" panose="020B0604020202020204" pitchFamily="34" charset="0"/>
                        </a:rPr>
                        <a:t>Terminated EEs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FF"/>
                          </a:solidFill>
                          <a:latin typeface="Arial" panose="020B0604020202020204" pitchFamily="34" charset="0"/>
                          <a:cs typeface="Arial" panose="020B0604020202020204" pitchFamily="34" charset="0"/>
                        </a:rPr>
                        <a:t>XXX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6246929"/>
                  </a:ext>
                </a:extLst>
              </a:tr>
            </a:tbl>
          </a:graphicData>
        </a:graphic>
      </p:graphicFrame>
      <p:graphicFrame>
        <p:nvGraphicFramePr>
          <p:cNvPr id="4" name="Table 4">
            <a:extLst>
              <a:ext uri="{FF2B5EF4-FFF2-40B4-BE49-F238E27FC236}">
                <a16:creationId xmlns:a16="http://schemas.microsoft.com/office/drawing/2014/main" id="{7F34C01B-8361-1A7E-C2A0-EA4406C01105}"/>
              </a:ext>
            </a:extLst>
          </p:cNvPr>
          <p:cNvGraphicFramePr>
            <a:graphicFrameLocks noGrp="1"/>
          </p:cNvGraphicFramePr>
          <p:nvPr>
            <p:extLst>
              <p:ext uri="{D42A27DB-BD31-4B8C-83A1-F6EECF244321}">
                <p14:modId xmlns:p14="http://schemas.microsoft.com/office/powerpoint/2010/main" val="717211965"/>
              </p:ext>
            </p:extLst>
          </p:nvPr>
        </p:nvGraphicFramePr>
        <p:xfrm>
          <a:off x="6135883" y="964603"/>
          <a:ext cx="4984347" cy="4480560"/>
        </p:xfrm>
        <a:graphic>
          <a:graphicData uri="http://schemas.openxmlformats.org/drawingml/2006/table">
            <a:tbl>
              <a:tblPr firstRow="1" bandRow="1">
                <a:tableStyleId>{5C22544A-7EE6-4342-B048-85BDC9FD1C3A}</a:tableStyleId>
              </a:tblPr>
              <a:tblGrid>
                <a:gridCol w="2281292">
                  <a:extLst>
                    <a:ext uri="{9D8B030D-6E8A-4147-A177-3AD203B41FA5}">
                      <a16:colId xmlns:a16="http://schemas.microsoft.com/office/drawing/2014/main" val="2872376200"/>
                    </a:ext>
                  </a:extLst>
                </a:gridCol>
                <a:gridCol w="1645920">
                  <a:extLst>
                    <a:ext uri="{9D8B030D-6E8A-4147-A177-3AD203B41FA5}">
                      <a16:colId xmlns:a16="http://schemas.microsoft.com/office/drawing/2014/main" val="56471433"/>
                    </a:ext>
                  </a:extLst>
                </a:gridCol>
                <a:gridCol w="1057135">
                  <a:extLst>
                    <a:ext uri="{9D8B030D-6E8A-4147-A177-3AD203B41FA5}">
                      <a16:colId xmlns:a16="http://schemas.microsoft.com/office/drawing/2014/main" val="42866456"/>
                    </a:ext>
                  </a:extLst>
                </a:gridCol>
              </a:tblGrid>
              <a:tr h="269672">
                <a:tc>
                  <a:txBody>
                    <a:bodyPr/>
                    <a:lstStyle/>
                    <a:p>
                      <a:r>
                        <a:rPr lang="en-US" sz="1200" dirty="0">
                          <a:solidFill>
                            <a:srgbClr val="005093"/>
                          </a:solidFill>
                          <a:latin typeface="Arial" panose="020B0604020202020204" pitchFamily="34" charset="0"/>
                          <a:cs typeface="Arial" panose="020B0604020202020204" pitchFamily="34" charset="0"/>
                        </a:rPr>
                        <a:t>Plan Features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sz="1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sz="1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6288566"/>
                  </a:ext>
                </a:extLst>
              </a:tr>
              <a:tr h="183431">
                <a:tc>
                  <a:txBody>
                    <a:bodyPr/>
                    <a:lstStyle/>
                    <a:p>
                      <a:endParaRPr lang="en-US" sz="120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5093"/>
                    </a:solidFill>
                  </a:tcPr>
                </a:tc>
                <a:tc>
                  <a:txBody>
                    <a:bodyPr/>
                    <a:lstStyle/>
                    <a:p>
                      <a:r>
                        <a:rPr lang="en-US" sz="1200" dirty="0">
                          <a:solidFill>
                            <a:srgbClr val="FF00FF"/>
                          </a:solidFill>
                          <a:latin typeface="Arial" panose="020B0604020202020204" pitchFamily="34" charset="0"/>
                          <a:cs typeface="Arial" panose="020B0604020202020204" pitchFamily="34" charset="0"/>
                        </a:rPr>
                        <a:t>As of XX/XX/XXXX</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5093"/>
                    </a:solidFill>
                  </a:tcPr>
                </a:tc>
                <a:tc>
                  <a:txBody>
                    <a:bodyPr/>
                    <a:lstStyle/>
                    <a:p>
                      <a:r>
                        <a:rPr lang="en-US" sz="1200" dirty="0">
                          <a:solidFill>
                            <a:schemeClr val="bg1"/>
                          </a:solidFill>
                          <a:latin typeface="Arial" panose="020B0604020202020204" pitchFamily="34" charset="0"/>
                          <a:cs typeface="Arial" panose="020B0604020202020204" pitchFamily="34" charset="0"/>
                        </a:rPr>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5093"/>
                    </a:solidFill>
                  </a:tcPr>
                </a:tc>
                <a:extLst>
                  <a:ext uri="{0D108BD9-81ED-4DB2-BD59-A6C34878D82A}">
                    <a16:rowId xmlns:a16="http://schemas.microsoft.com/office/drawing/2014/main" val="4032972152"/>
                  </a:ext>
                </a:extLst>
              </a:tr>
              <a:tr h="183431">
                <a:tc>
                  <a:txBody>
                    <a:bodyPr/>
                    <a:lstStyle/>
                    <a:p>
                      <a:r>
                        <a:rPr lang="en-US" sz="1200" dirty="0">
                          <a:latin typeface="Arial" panose="020B0604020202020204" pitchFamily="34" charset="0"/>
                          <a:cs typeface="Arial" panose="020B0604020202020204" pitchFamily="34" charset="0"/>
                        </a:rPr>
                        <a:t>Pre-Tax Contributions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8FE"/>
                    </a:solidFill>
                  </a:tcPr>
                </a:tc>
                <a:tc>
                  <a:txBody>
                    <a:bodyPr/>
                    <a:lstStyle/>
                    <a:p>
                      <a:r>
                        <a:rPr lang="en-US" sz="1200" dirty="0">
                          <a:solidFill>
                            <a:srgbClr val="FF00FF"/>
                          </a:solidFill>
                          <a:latin typeface="Arial" panose="020B0604020202020204" pitchFamily="34" charset="0"/>
                          <a:cs typeface="Arial" panose="020B0604020202020204" pitchFamily="34" charset="0"/>
                        </a:rPr>
                        <a:t>Offered / Not Offered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8FE"/>
                    </a:solidFill>
                  </a:tcPr>
                </a:tc>
                <a:tc>
                  <a:txBody>
                    <a:bodyPr/>
                    <a:lstStyle/>
                    <a:p>
                      <a:r>
                        <a:rPr lang="en-US" sz="1200" dirty="0">
                          <a:latin typeface="Arial" panose="020B0604020202020204" pitchFamily="34" charset="0"/>
                          <a:cs typeface="Arial" panose="020B0604020202020204" pitchFamily="34" charset="0"/>
                        </a:rPr>
                        <a:t>90.70%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8FE"/>
                    </a:solidFill>
                  </a:tcPr>
                </a:tc>
                <a:extLst>
                  <a:ext uri="{0D108BD9-81ED-4DB2-BD59-A6C34878D82A}">
                    <a16:rowId xmlns:a16="http://schemas.microsoft.com/office/drawing/2014/main" val="3430589629"/>
                  </a:ext>
                </a:extLst>
              </a:tr>
              <a:tr h="183431">
                <a:tc>
                  <a:txBody>
                    <a:bodyPr/>
                    <a:lstStyle/>
                    <a:p>
                      <a:r>
                        <a:rPr lang="en-US" sz="1200" dirty="0">
                          <a:latin typeface="Arial" panose="020B0604020202020204" pitchFamily="34" charset="0"/>
                          <a:cs typeface="Arial" panose="020B0604020202020204" pitchFamily="34" charset="0"/>
                        </a:rPr>
                        <a:t>Roth Contributions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dirty="0">
                          <a:solidFill>
                            <a:srgbClr val="FF00FF"/>
                          </a:solidFill>
                          <a:latin typeface="Arial" panose="020B0604020202020204" pitchFamily="34" charset="0"/>
                          <a:cs typeface="Arial" panose="020B0604020202020204" pitchFamily="34" charset="0"/>
                        </a:rPr>
                        <a:t>Offered / Not Offered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dirty="0">
                          <a:latin typeface="Arial" panose="020B0604020202020204" pitchFamily="34" charset="0"/>
                          <a:cs typeface="Arial" panose="020B0604020202020204" pitchFamily="34" charset="0"/>
                        </a:rPr>
                        <a:t>75.10%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9739100"/>
                  </a:ext>
                </a:extLst>
              </a:tr>
              <a:tr h="183431">
                <a:tc>
                  <a:txBody>
                    <a:bodyPr/>
                    <a:lstStyle/>
                    <a:p>
                      <a:r>
                        <a:rPr lang="en-US" sz="1200" dirty="0">
                          <a:latin typeface="Arial" panose="020B0604020202020204" pitchFamily="34" charset="0"/>
                          <a:cs typeface="Arial" panose="020B0604020202020204" pitchFamily="34" charset="0"/>
                        </a:rPr>
                        <a:t>Catch-Up Contributions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8F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FF"/>
                          </a:solidFill>
                          <a:latin typeface="Arial" panose="020B0604020202020204" pitchFamily="34" charset="0"/>
                          <a:cs typeface="Arial" panose="020B0604020202020204" pitchFamily="34" charset="0"/>
                        </a:rPr>
                        <a:t>Offered / Not Offered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8FE"/>
                    </a:solidFill>
                  </a:tcPr>
                </a:tc>
                <a:tc>
                  <a:txBody>
                    <a:bodyPr/>
                    <a:lstStyle/>
                    <a:p>
                      <a:r>
                        <a:rPr lang="en-US" sz="1200" dirty="0">
                          <a:latin typeface="Arial" panose="020B0604020202020204" pitchFamily="34" charset="0"/>
                          <a:cs typeface="Arial" panose="020B0604020202020204" pitchFamily="34" charset="0"/>
                        </a:rPr>
                        <a:t>84.80%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8FE"/>
                    </a:solidFill>
                  </a:tcPr>
                </a:tc>
                <a:extLst>
                  <a:ext uri="{0D108BD9-81ED-4DB2-BD59-A6C34878D82A}">
                    <a16:rowId xmlns:a16="http://schemas.microsoft.com/office/drawing/2014/main" val="1347176613"/>
                  </a:ext>
                </a:extLst>
              </a:tr>
              <a:tr h="183431">
                <a:tc>
                  <a:txBody>
                    <a:bodyPr/>
                    <a:lstStyle/>
                    <a:p>
                      <a:r>
                        <a:rPr lang="en-US" sz="1200" dirty="0">
                          <a:latin typeface="Arial" panose="020B0604020202020204" pitchFamily="34" charset="0"/>
                          <a:cs typeface="Arial" panose="020B0604020202020204" pitchFamily="34" charset="0"/>
                        </a:rPr>
                        <a:t>Rollovers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FF"/>
                          </a:solidFill>
                          <a:latin typeface="Arial" panose="020B0604020202020204" pitchFamily="34" charset="0"/>
                          <a:cs typeface="Arial" panose="020B0604020202020204" pitchFamily="34" charset="0"/>
                        </a:rPr>
                        <a:t>Offered / Not Offered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dirty="0">
                          <a:latin typeface="Arial" panose="020B0604020202020204" pitchFamily="34" charset="0"/>
                          <a:cs typeface="Arial" panose="020B0604020202020204" pitchFamily="34" charset="0"/>
                        </a:rPr>
                        <a:t>93.50%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5978692"/>
                  </a:ext>
                </a:extLst>
              </a:tr>
              <a:tr h="183431">
                <a:tc>
                  <a:txBody>
                    <a:bodyPr/>
                    <a:lstStyle/>
                    <a:p>
                      <a:r>
                        <a:rPr lang="en-US" sz="1200" dirty="0">
                          <a:latin typeface="Arial" panose="020B0604020202020204" pitchFamily="34" charset="0"/>
                          <a:cs typeface="Arial" panose="020B0604020202020204" pitchFamily="34" charset="0"/>
                        </a:rPr>
                        <a:t>Safe Harbor Contributions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8F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FF"/>
                          </a:solidFill>
                          <a:latin typeface="Arial" panose="020B0604020202020204" pitchFamily="34" charset="0"/>
                          <a:cs typeface="Arial" panose="020B0604020202020204" pitchFamily="34" charset="0"/>
                        </a:rPr>
                        <a:t>Offered / Not Offered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8FE"/>
                    </a:solidFill>
                  </a:tcPr>
                </a:tc>
                <a:tc>
                  <a:txBody>
                    <a:bodyPr/>
                    <a:lstStyle/>
                    <a:p>
                      <a:r>
                        <a:rPr lang="en-US" sz="1200" dirty="0">
                          <a:latin typeface="Arial" panose="020B0604020202020204" pitchFamily="34" charset="0"/>
                          <a:cs typeface="Arial" panose="020B0604020202020204"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8FE"/>
                    </a:solidFill>
                  </a:tcPr>
                </a:tc>
                <a:extLst>
                  <a:ext uri="{0D108BD9-81ED-4DB2-BD59-A6C34878D82A}">
                    <a16:rowId xmlns:a16="http://schemas.microsoft.com/office/drawing/2014/main" val="1469388866"/>
                  </a:ext>
                </a:extLst>
              </a:tr>
              <a:tr h="183431">
                <a:tc>
                  <a:txBody>
                    <a:bodyPr/>
                    <a:lstStyle/>
                    <a:p>
                      <a:r>
                        <a:rPr lang="en-US" sz="1200" dirty="0">
                          <a:latin typeface="Arial" panose="020B0604020202020204" pitchFamily="34" charset="0"/>
                          <a:cs typeface="Arial" panose="020B0604020202020204" pitchFamily="34" charset="0"/>
                        </a:rPr>
                        <a:t>Matching Contributions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FF"/>
                          </a:solidFill>
                          <a:latin typeface="Arial" panose="020B0604020202020204" pitchFamily="34" charset="0"/>
                          <a:cs typeface="Arial" panose="020B0604020202020204" pitchFamily="34" charset="0"/>
                        </a:rPr>
                        <a:t>Offered / Not Offered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dirty="0">
                          <a:latin typeface="Arial" panose="020B0604020202020204" pitchFamily="34" charset="0"/>
                          <a:cs typeface="Arial" panose="020B0604020202020204" pitchFamily="34" charset="0"/>
                        </a:rPr>
                        <a:t>90.20%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0012865"/>
                  </a:ext>
                </a:extLst>
              </a:tr>
              <a:tr h="183431">
                <a:tc>
                  <a:txBody>
                    <a:bodyPr/>
                    <a:lstStyle/>
                    <a:p>
                      <a:r>
                        <a:rPr lang="en-US" sz="1200" dirty="0">
                          <a:latin typeface="Arial" panose="020B0604020202020204" pitchFamily="34" charset="0"/>
                          <a:cs typeface="Arial" panose="020B0604020202020204" pitchFamily="34" charset="0"/>
                        </a:rPr>
                        <a:t>Loans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FF"/>
                          </a:solidFill>
                          <a:latin typeface="Arial" panose="020B0604020202020204" pitchFamily="34" charset="0"/>
                          <a:cs typeface="Arial" panose="020B0604020202020204" pitchFamily="34" charset="0"/>
                        </a:rPr>
                        <a:t>Permitted / Not Permitted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1200" dirty="0">
                          <a:latin typeface="Arial" panose="020B0604020202020204" pitchFamily="34" charset="0"/>
                          <a:cs typeface="Arial" panose="020B0604020202020204" pitchFamily="34" charset="0"/>
                        </a:rPr>
                        <a:t>82.60%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893039791"/>
                  </a:ext>
                </a:extLst>
              </a:tr>
              <a:tr h="183431">
                <a:tc>
                  <a:txBody>
                    <a:bodyPr/>
                    <a:lstStyle/>
                    <a:p>
                      <a:r>
                        <a:rPr lang="en-US" sz="1200" dirty="0">
                          <a:latin typeface="Arial" panose="020B0604020202020204" pitchFamily="34" charset="0"/>
                          <a:cs typeface="Arial" panose="020B0604020202020204" pitchFamily="34" charset="0"/>
                        </a:rPr>
                        <a:t>Hardship Withdrawals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FF"/>
                          </a:solidFill>
                          <a:latin typeface="Arial" panose="020B0604020202020204" pitchFamily="34" charset="0"/>
                          <a:cs typeface="Arial" panose="020B0604020202020204" pitchFamily="34" charset="0"/>
                        </a:rPr>
                        <a:t>Permitted / Not Permitted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dirty="0">
                          <a:latin typeface="Arial" panose="020B0604020202020204" pitchFamily="34" charset="0"/>
                          <a:cs typeface="Arial" panose="020B0604020202020204" pitchFamily="34" charset="0"/>
                        </a:rPr>
                        <a:t>78.00%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6246929"/>
                  </a:ext>
                </a:extLst>
              </a:tr>
              <a:tr h="183431">
                <a:tc>
                  <a:txBody>
                    <a:bodyPr/>
                    <a:lstStyle/>
                    <a:p>
                      <a:endParaRPr lang="en-US"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FF"/>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6800959"/>
                  </a:ext>
                </a:extLst>
              </a:tr>
              <a:tr h="183431">
                <a:tc>
                  <a:txBody>
                    <a:bodyPr/>
                    <a:lstStyle/>
                    <a:p>
                      <a:r>
                        <a:rPr lang="en-US" sz="1200" b="1" dirty="0">
                          <a:solidFill>
                            <a:srgbClr val="005093"/>
                          </a:solidFill>
                          <a:latin typeface="Arial" panose="020B0604020202020204" pitchFamily="34" charset="0"/>
                          <a:cs typeface="Arial" panose="020B0604020202020204" pitchFamily="34" charset="0"/>
                        </a:rPr>
                        <a:t>Investment-Related Features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2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2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3311400"/>
                  </a:ext>
                </a:extLst>
              </a:tr>
              <a:tr h="183431">
                <a:tc>
                  <a:txBody>
                    <a:bodyPr/>
                    <a:lstStyle/>
                    <a:p>
                      <a:endParaRPr lang="en-US" sz="120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093"/>
                    </a:solidFill>
                  </a:tcPr>
                </a:tc>
                <a:tc>
                  <a:txBody>
                    <a:bodyPr/>
                    <a:lstStyle/>
                    <a:p>
                      <a:r>
                        <a:rPr lang="en-US" sz="1200" dirty="0">
                          <a:solidFill>
                            <a:srgbClr val="FF00FF"/>
                          </a:solidFill>
                          <a:latin typeface="Arial" panose="020B0604020202020204" pitchFamily="34" charset="0"/>
                          <a:cs typeface="Arial" panose="020B0604020202020204" pitchFamily="34" charset="0"/>
                        </a:rPr>
                        <a:t>As of XX/XX/XXXX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093"/>
                    </a:solidFill>
                  </a:tcPr>
                </a:tc>
                <a:tc>
                  <a:txBody>
                    <a:bodyPr/>
                    <a:lstStyle/>
                    <a:p>
                      <a:r>
                        <a:rPr lang="en-US" sz="1200" dirty="0">
                          <a:solidFill>
                            <a:schemeClr val="bg1"/>
                          </a:solidFill>
                          <a:latin typeface="Arial" panose="020B0604020202020204" pitchFamily="34" charset="0"/>
                          <a:cs typeface="Arial" panose="020B0604020202020204" pitchFamily="34" charset="0"/>
                        </a:rPr>
                        <a:t>Benchmark*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093"/>
                    </a:solidFill>
                  </a:tcPr>
                </a:tc>
                <a:extLst>
                  <a:ext uri="{0D108BD9-81ED-4DB2-BD59-A6C34878D82A}">
                    <a16:rowId xmlns:a16="http://schemas.microsoft.com/office/drawing/2014/main" val="3061417511"/>
                  </a:ext>
                </a:extLst>
              </a:tr>
              <a:tr h="183431">
                <a:tc>
                  <a:txBody>
                    <a:bodyPr/>
                    <a:lstStyle/>
                    <a:p>
                      <a:r>
                        <a:rPr lang="en-US" sz="1200" dirty="0">
                          <a:latin typeface="Arial" panose="020B0604020202020204" pitchFamily="34" charset="0"/>
                          <a:cs typeface="Arial" panose="020B0604020202020204" pitchFamily="34" charset="0"/>
                        </a:rPr>
                        <a:t>Asset Allocation Funds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8FE"/>
                    </a:solidFill>
                  </a:tcPr>
                </a:tc>
                <a:tc>
                  <a:txBody>
                    <a:bodyPr/>
                    <a:lstStyle/>
                    <a:p>
                      <a:r>
                        <a:rPr lang="en-US" sz="1200" dirty="0">
                          <a:solidFill>
                            <a:srgbClr val="FF00FF"/>
                          </a:solidFill>
                          <a:latin typeface="Arial" panose="020B0604020202020204" pitchFamily="34" charset="0"/>
                          <a:cs typeface="Arial" panose="020B0604020202020204" pitchFamily="34" charset="0"/>
                        </a:rPr>
                        <a:t>Offered / Not Offered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8FE"/>
                    </a:solidFill>
                  </a:tcPr>
                </a:tc>
                <a:tc>
                  <a:txBody>
                    <a:bodyPr/>
                    <a:lstStyle/>
                    <a:p>
                      <a:r>
                        <a:rPr lang="en-US" sz="1200" dirty="0">
                          <a:latin typeface="Arial" panose="020B0604020202020204" pitchFamily="34" charset="0"/>
                          <a:cs typeface="Arial" panose="020B0604020202020204"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8FE"/>
                    </a:solidFill>
                  </a:tcPr>
                </a:tc>
                <a:extLst>
                  <a:ext uri="{0D108BD9-81ED-4DB2-BD59-A6C34878D82A}">
                    <a16:rowId xmlns:a16="http://schemas.microsoft.com/office/drawing/2014/main" val="181103965"/>
                  </a:ext>
                </a:extLst>
              </a:tr>
              <a:tr h="183431">
                <a:tc>
                  <a:txBody>
                    <a:bodyPr/>
                    <a:lstStyle/>
                    <a:p>
                      <a:r>
                        <a:rPr lang="en-US" sz="1200" dirty="0">
                          <a:latin typeface="Arial" panose="020B0604020202020204" pitchFamily="34" charset="0"/>
                          <a:cs typeface="Arial" panose="020B0604020202020204" pitchFamily="34" charset="0"/>
                        </a:rPr>
                        <a:t>Target Date Retirement Funds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dirty="0">
                          <a:solidFill>
                            <a:srgbClr val="FF00FF"/>
                          </a:solidFill>
                          <a:latin typeface="Arial" panose="020B0604020202020204" pitchFamily="34" charset="0"/>
                          <a:cs typeface="Arial" panose="020B0604020202020204" pitchFamily="34" charset="0"/>
                        </a:rPr>
                        <a:t>Offered / Not Offered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dirty="0">
                          <a:latin typeface="Arial" panose="020B0604020202020204" pitchFamily="34" charset="0"/>
                          <a:cs typeface="Arial" panose="020B0604020202020204" pitchFamily="34" charset="0"/>
                        </a:rPr>
                        <a:t>80.40%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4751204"/>
                  </a:ext>
                </a:extLst>
              </a:tr>
            </a:tbl>
          </a:graphicData>
        </a:graphic>
      </p:graphicFrame>
    </p:spTree>
    <p:extLst>
      <p:ext uri="{BB962C8B-B14F-4D97-AF65-F5344CB8AC3E}">
        <p14:creationId xmlns:p14="http://schemas.microsoft.com/office/powerpoint/2010/main" val="407439379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709CB7-3B9E-A0D1-3E52-DEF759C38CC6}"/>
              </a:ext>
            </a:extLst>
          </p:cNvPr>
          <p:cNvSpPr>
            <a:spLocks noGrp="1"/>
          </p:cNvSpPr>
          <p:nvPr>
            <p:ph idx="1"/>
          </p:nvPr>
        </p:nvSpPr>
        <p:spPr>
          <a:xfrm>
            <a:off x="1738745" y="3082070"/>
            <a:ext cx="8836430" cy="1864808"/>
          </a:xfrm>
        </p:spPr>
        <p:txBody>
          <a:bodyPr/>
          <a:lstStyle/>
          <a:p>
            <a:pPr marL="114300" indent="0">
              <a:spcBef>
                <a:spcPts val="3000"/>
              </a:spcBef>
              <a:buNone/>
              <a:tabLst>
                <a:tab pos="228600" algn="l"/>
                <a:tab pos="685800" algn="l"/>
              </a:tabLst>
              <a:defRPr/>
            </a:pPr>
            <a:r>
              <a:rPr lang="en-US" sz="1400" dirty="0">
                <a:latin typeface="Arial" panose="020B0604020202020204" pitchFamily="34" charset="0"/>
              </a:rPr>
              <a:t>Signed into law as part of a massive year-end 2022 government funding bill.</a:t>
            </a:r>
          </a:p>
          <a:p>
            <a:pPr marL="114300" indent="0">
              <a:spcBef>
                <a:spcPts val="3000"/>
              </a:spcBef>
              <a:buNone/>
              <a:tabLst>
                <a:tab pos="228600" algn="l"/>
                <a:tab pos="685800" algn="l"/>
              </a:tabLst>
              <a:defRPr/>
            </a:pPr>
            <a:r>
              <a:rPr lang="en-US" sz="1400" dirty="0">
                <a:latin typeface="Arial" panose="020B0604020202020204" pitchFamily="34" charset="0"/>
              </a:rPr>
              <a:t>Aimed at expanding plan coverage, preserving retirement income and simplifying administrative rules.</a:t>
            </a:r>
          </a:p>
          <a:p>
            <a:pPr marL="114300" indent="0">
              <a:spcBef>
                <a:spcPts val="3000"/>
              </a:spcBef>
              <a:buNone/>
              <a:tabLst>
                <a:tab pos="228600" algn="l"/>
                <a:tab pos="685800" algn="l"/>
              </a:tabLst>
              <a:defRPr/>
            </a:pPr>
            <a:r>
              <a:rPr lang="en-US" sz="1400" dirty="0">
                <a:latin typeface="Arial" panose="020B0604020202020204" pitchFamily="34" charset="0"/>
              </a:rPr>
              <a:t>Includes incentives for plan sponsors and features for plan participants</a:t>
            </a:r>
            <a:r>
              <a:rPr lang="en-US" sz="1400" dirty="0">
                <a:solidFill>
                  <a:schemeClr val="tx2"/>
                </a:solidFill>
                <a:latin typeface="Arial" panose="020B0604020202020204" pitchFamily="34" charset="0"/>
              </a:rPr>
              <a:t>, </a:t>
            </a:r>
            <a:r>
              <a:rPr lang="en-US" sz="1400" dirty="0">
                <a:latin typeface="Arial" panose="020B0604020202020204" pitchFamily="34" charset="0"/>
              </a:rPr>
              <a:t>like automatic enrollment, that encourage retirement saving.</a:t>
            </a:r>
            <a:endParaRPr lang="en-US" altLang="en-US" dirty="0"/>
          </a:p>
          <a:p>
            <a:pPr>
              <a:spcBef>
                <a:spcPts val="3000"/>
              </a:spcBef>
            </a:pPr>
            <a:endParaRPr lang="en-US" dirty="0"/>
          </a:p>
        </p:txBody>
      </p:sp>
      <p:sp>
        <p:nvSpPr>
          <p:cNvPr id="9218" name="Title 5">
            <a:extLst>
              <a:ext uri="{FF2B5EF4-FFF2-40B4-BE49-F238E27FC236}">
                <a16:creationId xmlns:a16="http://schemas.microsoft.com/office/drawing/2014/main" id="{C29A1FA2-4E7B-D45F-3B5A-258AA1161227}"/>
              </a:ext>
            </a:extLst>
          </p:cNvPr>
          <p:cNvSpPr>
            <a:spLocks noGrp="1" noChangeArrowheads="1"/>
          </p:cNvSpPr>
          <p:nvPr>
            <p:ph type="title"/>
          </p:nvPr>
        </p:nvSpPr>
        <p:spPr bwMode="auto"/>
        <p:txBody>
          <a:bodyPr vert="horz" wrap="square" lIns="91440" tIns="45720" rIns="91440" bIns="45720" numCol="1" anchorCtr="0" compatLnSpc="1">
            <a:prstTxWarp prst="textNoShape">
              <a:avLst/>
            </a:prstTxWarp>
            <a:normAutofit/>
          </a:bodyPr>
          <a:lstStyle/>
          <a:p>
            <a:pPr>
              <a:defRPr/>
            </a:pPr>
            <a:r>
              <a:rPr lang="en-US" altLang="en-US" sz="2900" dirty="0">
                <a:latin typeface="Arial Black" panose="020B0A04020102020204" pitchFamily="34" charset="0"/>
                <a:ea typeface="Arial Black" panose="020B0A04020102020204" pitchFamily="34" charset="0"/>
                <a:cs typeface="Arial Black" panose="020B0A04020102020204" pitchFamily="34" charset="0"/>
              </a:rPr>
              <a:t>What is SECURE 2.0?</a:t>
            </a:r>
            <a:br>
              <a:rPr lang="en-US" altLang="en-US" b="0" dirty="0">
                <a:latin typeface="Arial" panose="020B0604020202020204" pitchFamily="34" charset="0"/>
                <a:ea typeface="Arial Black" panose="020B0A04020102020204" pitchFamily="34" charset="0"/>
                <a:cs typeface="Arial" panose="020B0604020202020204" pitchFamily="34" charset="0"/>
              </a:rPr>
            </a:br>
            <a:endParaRPr lang="en-US" altLang="en-US" b="0" dirty="0">
              <a:latin typeface="Arial" panose="020B0604020202020204" pitchFamily="34" charset="0"/>
              <a:ea typeface="Arial Black" panose="020B0A040201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35E8B91-A55F-1414-9CC9-D68C53ECBEAD}"/>
              </a:ext>
            </a:extLst>
          </p:cNvPr>
          <p:cNvSpPr txBox="1"/>
          <p:nvPr/>
        </p:nvSpPr>
        <p:spPr>
          <a:xfrm>
            <a:off x="901701" y="2061810"/>
            <a:ext cx="10293736" cy="735423"/>
          </a:xfrm>
          <a:prstGeom prst="rect">
            <a:avLst/>
          </a:prstGeom>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1000"/>
              </a:spcBef>
              <a:defRPr/>
            </a:pPr>
            <a:r>
              <a:rPr lang="en-US" altLang="en-US" b="1" dirty="0">
                <a:solidFill>
                  <a:schemeClr val="tx2"/>
                </a:solidFill>
                <a:latin typeface="Arial" panose="020B0604020202020204" pitchFamily="34" charset="0"/>
                <a:ea typeface="Calibri" panose="020F0502020204030204" pitchFamily="34" charset="0"/>
                <a:cs typeface="Whitney-Book" pitchFamily="2" charset="77"/>
              </a:rPr>
              <a:t>The SECURE 2.0 Act of 2022, part of the Consolidated Appropriations Act, 2023 (CAA), builds on and expands the SECURE Act of 2019 to improve retirement savings opportunities</a:t>
            </a:r>
            <a:r>
              <a:rPr lang="en-US" b="1" dirty="0">
                <a:solidFill>
                  <a:schemeClr val="tx2"/>
                </a:solidFill>
                <a:latin typeface="Arial" panose="020B0604020202020204" pitchFamily="34" charset="0"/>
              </a:rPr>
              <a:t>:</a:t>
            </a:r>
            <a:endParaRPr lang="en-US" altLang="en-US" b="1" dirty="0">
              <a:solidFill>
                <a:schemeClr val="tx2"/>
              </a:solidFill>
              <a:latin typeface="Arial" panose="020B0604020202020204" pitchFamily="34" charset="0"/>
            </a:endParaRPr>
          </a:p>
        </p:txBody>
      </p:sp>
      <p:pic>
        <p:nvPicPr>
          <p:cNvPr id="12292" name="Graphic 3" descr="Court outline">
            <a:extLst>
              <a:ext uri="{FF2B5EF4-FFF2-40B4-BE49-F238E27FC236}">
                <a16:creationId xmlns:a16="http://schemas.microsoft.com/office/drawing/2014/main" id="{0EBC1AA7-6929-ECA5-4EE0-925025C86703}"/>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1271703" y="2917201"/>
            <a:ext cx="588962"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Graphic 9" descr="Postit Notes 3 outline">
            <a:extLst>
              <a:ext uri="{FF2B5EF4-FFF2-40B4-BE49-F238E27FC236}">
                <a16:creationId xmlns:a16="http://schemas.microsoft.com/office/drawing/2014/main" id="{CCDBB7E2-EE67-EE71-DB9D-964115626D15}"/>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1295515" y="3635263"/>
            <a:ext cx="5191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Graphic 11" descr="Clipboard Checked outline">
            <a:extLst>
              <a:ext uri="{FF2B5EF4-FFF2-40B4-BE49-F238E27FC236}">
                <a16:creationId xmlns:a16="http://schemas.microsoft.com/office/drawing/2014/main" id="{060345BF-F345-0835-9875-F27F3405C549}"/>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1320915" y="4333598"/>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87E6F46-2229-695B-CDCF-505D49CCE7F0}"/>
              </a:ext>
            </a:extLst>
          </p:cNvPr>
          <p:cNvSpPr txBox="1"/>
          <p:nvPr/>
        </p:nvSpPr>
        <p:spPr>
          <a:xfrm>
            <a:off x="838200" y="821738"/>
            <a:ext cx="6097280" cy="261610"/>
          </a:xfrm>
          <a:prstGeom prst="rect">
            <a:avLst/>
          </a:prstGeom>
          <a:noFill/>
        </p:spPr>
        <p:txBody>
          <a:bodyPr wrap="square">
            <a:spAutoFit/>
          </a:bodyPr>
          <a:lstStyle/>
          <a:p>
            <a:r>
              <a:rPr lang="en-US" sz="1100" b="1" dirty="0">
                <a:solidFill>
                  <a:schemeClr val="tx2"/>
                </a:solidFill>
                <a:latin typeface="Arial" panose="020B0604020202020204" pitchFamily="34" charset="0"/>
                <a:cs typeface="Arial" panose="020B0604020202020204" pitchFamily="34" charset="0"/>
              </a:rPr>
              <a:t>NEW LEGISLATION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B4981945-150D-255D-381A-D71FFFAB8D84}"/>
              </a:ext>
            </a:extLst>
          </p:cNvPr>
          <p:cNvSpPr/>
          <p:nvPr/>
        </p:nvSpPr>
        <p:spPr>
          <a:xfrm>
            <a:off x="7300254" y="2346889"/>
            <a:ext cx="2247608" cy="3366138"/>
          </a:xfrm>
          <a:prstGeom prst="roundRect">
            <a:avLst>
              <a:gd name="adj"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71B7DFC8-DC15-78BC-6CD4-525BFEF9059F}"/>
              </a:ext>
            </a:extLst>
          </p:cNvPr>
          <p:cNvSpPr/>
          <p:nvPr/>
        </p:nvSpPr>
        <p:spPr>
          <a:xfrm>
            <a:off x="316083" y="2346889"/>
            <a:ext cx="2247608" cy="3366138"/>
          </a:xfrm>
          <a:prstGeom prst="roundRect">
            <a:avLst>
              <a:gd name="adj"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116E76A-88A5-FC07-A57A-FE9EFD117018}"/>
              </a:ext>
            </a:extLst>
          </p:cNvPr>
          <p:cNvSpPr>
            <a:spLocks noGrp="1"/>
          </p:cNvSpPr>
          <p:nvPr>
            <p:ph type="title"/>
          </p:nvPr>
        </p:nvSpPr>
        <p:spPr>
          <a:xfrm>
            <a:off x="838200" y="1184494"/>
            <a:ext cx="10515600" cy="903013"/>
          </a:xfrm>
        </p:spPr>
        <p:txBody>
          <a:bodyPr>
            <a:normAutofit/>
          </a:bodyPr>
          <a:lstStyle/>
          <a:p>
            <a:r>
              <a:rPr lang="en-US" dirty="0"/>
              <a:t>SECURE ACT 2.0 — Setting Every Community Up for </a:t>
            </a:r>
            <a:br>
              <a:rPr lang="en-US" dirty="0"/>
            </a:br>
            <a:r>
              <a:rPr lang="en-US" dirty="0"/>
              <a:t>Retirement Enhancement</a:t>
            </a:r>
          </a:p>
        </p:txBody>
      </p:sp>
      <p:sp>
        <p:nvSpPr>
          <p:cNvPr id="4" name="Text Placeholder 3">
            <a:extLst>
              <a:ext uri="{FF2B5EF4-FFF2-40B4-BE49-F238E27FC236}">
                <a16:creationId xmlns:a16="http://schemas.microsoft.com/office/drawing/2014/main" id="{E00541ED-C0B2-2AFA-7AE5-7CBF488052EA}"/>
              </a:ext>
            </a:extLst>
          </p:cNvPr>
          <p:cNvSpPr>
            <a:spLocks noGrp="1"/>
          </p:cNvSpPr>
          <p:nvPr>
            <p:ph type="body" sz="quarter" idx="13"/>
          </p:nvPr>
        </p:nvSpPr>
        <p:spPr/>
        <p:txBody>
          <a:bodyPr/>
          <a:lstStyle/>
          <a:p>
            <a:r>
              <a:rPr lang="en-US" dirty="0"/>
              <a:t>NEW LEGISLATION</a:t>
            </a:r>
          </a:p>
        </p:txBody>
      </p:sp>
      <p:sp>
        <p:nvSpPr>
          <p:cNvPr id="6" name="TextBox 5">
            <a:extLst>
              <a:ext uri="{FF2B5EF4-FFF2-40B4-BE49-F238E27FC236}">
                <a16:creationId xmlns:a16="http://schemas.microsoft.com/office/drawing/2014/main" id="{A15EBE63-E52C-FB61-580B-4EB312D491F9}"/>
              </a:ext>
            </a:extLst>
          </p:cNvPr>
          <p:cNvSpPr txBox="1"/>
          <p:nvPr/>
        </p:nvSpPr>
        <p:spPr>
          <a:xfrm>
            <a:off x="838200" y="6154615"/>
            <a:ext cx="10515600" cy="338554"/>
          </a:xfrm>
          <a:prstGeom prst="rect">
            <a:avLst/>
          </a:prstGeom>
          <a:noFill/>
        </p:spPr>
        <p:txBody>
          <a:bodyPr wrap="square" rtlCol="0">
            <a:spAutoFit/>
          </a:bodyPr>
          <a:lstStyle/>
          <a:p>
            <a:r>
              <a:rPr lang="en-US" altLang="en-US" sz="800" dirty="0">
                <a:solidFill>
                  <a:schemeClr val="accent1"/>
                </a:solidFill>
                <a:latin typeface="Arial" panose="020B0604020202020204" pitchFamily="34" charset="0"/>
                <a:cs typeface="Arial" panose="020B0604020202020204" pitchFamily="34" charset="0"/>
              </a:rPr>
              <a:t>  *Contributions for employees earning more than $145,000 in the prior calendar year will need to be made in a Roth account as after-tax dollars. Employers will be able to offer vested matching contributions to Roth accounts.</a:t>
            </a:r>
          </a:p>
          <a:p>
            <a:r>
              <a:rPr lang="en-US" sz="800" dirty="0">
                <a:solidFill>
                  <a:schemeClr val="accent1"/>
                </a:solidFill>
                <a:latin typeface="Arial" panose="020B0604020202020204" pitchFamily="34" charset="0"/>
                <a:cs typeface="Arial" panose="020B0604020202020204" pitchFamily="34" charset="0"/>
              </a:rPr>
              <a:t>** There are exceptions for small employers, new employers, and non-ERISA church and governmental plans.</a:t>
            </a:r>
            <a:endParaRPr lang="en-US" sz="800" dirty="0">
              <a:solidFill>
                <a:schemeClr val="accent1"/>
              </a:solidFill>
            </a:endParaRPr>
          </a:p>
        </p:txBody>
      </p:sp>
      <p:sp>
        <p:nvSpPr>
          <p:cNvPr id="18" name="Content Placeholder 4">
            <a:extLst>
              <a:ext uri="{FF2B5EF4-FFF2-40B4-BE49-F238E27FC236}">
                <a16:creationId xmlns:a16="http://schemas.microsoft.com/office/drawing/2014/main" id="{1AFD2EFF-BFDB-B10D-3813-D92D821CD381}"/>
              </a:ext>
            </a:extLst>
          </p:cNvPr>
          <p:cNvSpPr txBox="1">
            <a:spLocks/>
          </p:cNvSpPr>
          <p:nvPr/>
        </p:nvSpPr>
        <p:spPr>
          <a:xfrm>
            <a:off x="7465366" y="3054399"/>
            <a:ext cx="1963790" cy="2433627"/>
          </a:xfrm>
          <a:prstGeom prst="rect">
            <a:avLst/>
          </a:prstGeom>
        </p:spPr>
        <p:txBody>
          <a:bodyPr/>
          <a:lstStyle>
            <a:lvl1pPr marL="228600" indent="-228600" algn="l" rtl="0" eaLnBrk="1" fontAlgn="base" hangingPunct="1">
              <a:lnSpc>
                <a:spcPct val="112000"/>
              </a:lnSpc>
              <a:spcBef>
                <a:spcPts val="1000"/>
              </a:spcBef>
              <a:spcAft>
                <a:spcPct val="0"/>
              </a:spcAft>
              <a:buClr>
                <a:srgbClr val="005094"/>
              </a:buClr>
              <a:buSzPct val="70000"/>
              <a:buFont typeface="Wingdings" pitchFamily="2" charset="2"/>
              <a:buChar char="§"/>
              <a:defRPr sz="1400" b="0" i="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005094"/>
              </a:buClr>
              <a:buSzPct val="70000"/>
              <a:buFont typeface="Wingdings" pitchFamily="2" charset="2"/>
              <a:buChar char="§"/>
              <a:defRPr sz="1200" b="0" i="0" kern="1200">
                <a:solidFill>
                  <a:srgbClr val="005094"/>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latin typeface="Arial" panose="020B0604020202020204" pitchFamily="34" charset="0"/>
                <a:cs typeface="Arial" panose="020B0604020202020204" pitchFamily="34" charset="0"/>
              </a:rPr>
              <a:t>Withdrawals of up to $1,000 a year for emergencies</a:t>
            </a:r>
          </a:p>
          <a:p>
            <a:pPr marL="0" indent="0">
              <a:lnSpc>
                <a:spcPct val="100000"/>
              </a:lnSpc>
              <a:spcBef>
                <a:spcPts val="0"/>
              </a:spcBef>
              <a:spcAft>
                <a:spcPts val="1200"/>
              </a:spcAft>
              <a:buNone/>
            </a:pPr>
            <a:r>
              <a:rPr lang="en-US" sz="1200" dirty="0">
                <a:latin typeface="Arial" panose="020B0604020202020204" pitchFamily="34" charset="0"/>
                <a:cs typeface="Arial" panose="020B0604020202020204" pitchFamily="34" charset="0"/>
              </a:rPr>
              <a:t>Up to $22,000 in hardship withdrawals related to a natural disaster</a:t>
            </a:r>
          </a:p>
          <a:p>
            <a:pPr marL="0" indent="0">
              <a:lnSpc>
                <a:spcPct val="100000"/>
              </a:lnSpc>
              <a:spcBef>
                <a:spcPts val="0"/>
              </a:spcBef>
              <a:spcAft>
                <a:spcPts val="1200"/>
              </a:spcAft>
              <a:buNone/>
            </a:pPr>
            <a:r>
              <a:rPr lang="en-US" sz="1200" dirty="0">
                <a:latin typeface="Arial" panose="020B0604020202020204" pitchFamily="34" charset="0"/>
                <a:cs typeface="Arial" panose="020B0604020202020204" pitchFamily="34" charset="0"/>
              </a:rPr>
              <a:t>Emergency savings account for Roth contributions up to $2,500 a year</a:t>
            </a:r>
            <a:endParaRPr lang="en-US" sz="1200" dirty="0"/>
          </a:p>
          <a:p>
            <a:pPr marL="0" indent="0">
              <a:buNone/>
            </a:pPr>
            <a:endParaRPr lang="en-US" sz="1200" dirty="0"/>
          </a:p>
        </p:txBody>
      </p:sp>
      <p:sp>
        <p:nvSpPr>
          <p:cNvPr id="31" name="Content Placeholder 4">
            <a:extLst>
              <a:ext uri="{FF2B5EF4-FFF2-40B4-BE49-F238E27FC236}">
                <a16:creationId xmlns:a16="http://schemas.microsoft.com/office/drawing/2014/main" id="{E6B3D518-17BC-4E06-5E34-B32BCC75FD6F}"/>
              </a:ext>
            </a:extLst>
          </p:cNvPr>
          <p:cNvSpPr txBox="1">
            <a:spLocks/>
          </p:cNvSpPr>
          <p:nvPr/>
        </p:nvSpPr>
        <p:spPr>
          <a:xfrm>
            <a:off x="481195" y="3054400"/>
            <a:ext cx="1891786" cy="2498908"/>
          </a:xfrm>
          <a:prstGeom prst="rect">
            <a:avLst/>
          </a:prstGeom>
        </p:spPr>
        <p:txBody>
          <a:bodyPr/>
          <a:lstStyle>
            <a:lvl1pPr marL="228600" indent="-228600" algn="l" rtl="0" eaLnBrk="1" fontAlgn="base" hangingPunct="1">
              <a:lnSpc>
                <a:spcPct val="112000"/>
              </a:lnSpc>
              <a:spcBef>
                <a:spcPts val="1000"/>
              </a:spcBef>
              <a:spcAft>
                <a:spcPct val="0"/>
              </a:spcAft>
              <a:buClr>
                <a:srgbClr val="005094"/>
              </a:buClr>
              <a:buSzPct val="70000"/>
              <a:buFont typeface="Wingdings" pitchFamily="2" charset="2"/>
              <a:buChar char="§"/>
              <a:defRPr sz="1400" b="0" i="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005094"/>
              </a:buClr>
              <a:buSzPct val="70000"/>
              <a:buFont typeface="Wingdings" pitchFamily="2" charset="2"/>
              <a:buChar char="§"/>
              <a:defRPr sz="1200" b="0" i="0" kern="1200">
                <a:solidFill>
                  <a:srgbClr val="005094"/>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altLang="en-US" sz="1200" b="0" dirty="0">
                <a:solidFill>
                  <a:schemeClr val="tx1"/>
                </a:solidFill>
                <a:latin typeface="Arial" panose="020B0604020202020204" pitchFamily="34" charset="0"/>
                <a:cs typeface="Arial" panose="020B0604020202020204" pitchFamily="34" charset="0"/>
              </a:rPr>
              <a:t>Higher catch-up contributions*</a:t>
            </a:r>
          </a:p>
          <a:p>
            <a:pPr marL="0" marR="0" lvl="0" indent="0" algn="l" defTabSz="914400" rtl="0" eaLnBrk="1" fontAlgn="auto" latinLnBrk="0" hangingPunct="1">
              <a:lnSpc>
                <a:spcPct val="100000"/>
              </a:lnSpc>
              <a:spcBef>
                <a:spcPts val="0"/>
              </a:spcBef>
              <a:spcAft>
                <a:spcPts val="1200"/>
              </a:spcAft>
              <a:buClrTx/>
              <a:buSzTx/>
              <a:buNone/>
              <a:tabLst/>
              <a:defRPr/>
            </a:pPr>
            <a:r>
              <a:rPr lang="en-US" altLang="en-US" sz="1200" b="0" dirty="0">
                <a:solidFill>
                  <a:schemeClr val="tx1"/>
                </a:solidFill>
                <a:latin typeface="Arial" panose="020B0604020202020204" pitchFamily="34" charset="0"/>
                <a:cs typeface="Arial" panose="020B0604020202020204" pitchFamily="34" charset="0"/>
              </a:rPr>
              <a:t>Later age requirements for required minimum distributions (RMDs)</a:t>
            </a:r>
          </a:p>
          <a:p>
            <a:pPr marL="0" indent="0">
              <a:buNone/>
            </a:pPr>
            <a:endParaRPr lang="en-US" sz="1200" dirty="0"/>
          </a:p>
        </p:txBody>
      </p:sp>
      <p:sp>
        <p:nvSpPr>
          <p:cNvPr id="11" name="Rectangle: Rounded Corners 10">
            <a:extLst>
              <a:ext uri="{FF2B5EF4-FFF2-40B4-BE49-F238E27FC236}">
                <a16:creationId xmlns:a16="http://schemas.microsoft.com/office/drawing/2014/main" id="{E85C0CB8-7C0E-F3D4-CF65-1B1F52CBAB55}"/>
              </a:ext>
            </a:extLst>
          </p:cNvPr>
          <p:cNvSpPr/>
          <p:nvPr/>
        </p:nvSpPr>
        <p:spPr>
          <a:xfrm>
            <a:off x="2644140" y="2346889"/>
            <a:ext cx="2247608" cy="3366138"/>
          </a:xfrm>
          <a:prstGeom prst="roundRect">
            <a:avLst>
              <a:gd name="adj"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4">
            <a:extLst>
              <a:ext uri="{FF2B5EF4-FFF2-40B4-BE49-F238E27FC236}">
                <a16:creationId xmlns:a16="http://schemas.microsoft.com/office/drawing/2014/main" id="{93AE4FAA-7709-4D04-2BD4-8121272785F3}"/>
              </a:ext>
            </a:extLst>
          </p:cNvPr>
          <p:cNvSpPr txBox="1">
            <a:spLocks/>
          </p:cNvSpPr>
          <p:nvPr/>
        </p:nvSpPr>
        <p:spPr>
          <a:xfrm>
            <a:off x="2766219" y="3054400"/>
            <a:ext cx="1972391" cy="1956550"/>
          </a:xfrm>
          <a:prstGeom prst="rect">
            <a:avLst/>
          </a:prstGeom>
        </p:spPr>
        <p:txBody>
          <a:bodyPr/>
          <a:lstStyle>
            <a:lvl1pPr marL="228600" indent="-228600" algn="l" rtl="0" eaLnBrk="1" fontAlgn="base" hangingPunct="1">
              <a:lnSpc>
                <a:spcPct val="112000"/>
              </a:lnSpc>
              <a:spcBef>
                <a:spcPts val="1000"/>
              </a:spcBef>
              <a:spcAft>
                <a:spcPct val="0"/>
              </a:spcAft>
              <a:buClr>
                <a:srgbClr val="005094"/>
              </a:buClr>
              <a:buSzPct val="70000"/>
              <a:buFont typeface="Wingdings" pitchFamily="2" charset="2"/>
              <a:buChar char="§"/>
              <a:defRPr sz="1400" b="0" i="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005094"/>
              </a:buClr>
              <a:buSzPct val="70000"/>
              <a:buFont typeface="Wingdings" pitchFamily="2" charset="2"/>
              <a:buChar char="§"/>
              <a:defRPr sz="1200" b="0" i="0" kern="1200">
                <a:solidFill>
                  <a:srgbClr val="005094"/>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latin typeface="Arial" panose="020B0604020202020204" pitchFamily="34" charset="0"/>
                <a:cs typeface="Arial" panose="020B0604020202020204" pitchFamily="34" charset="0"/>
              </a:rPr>
              <a:t>Matching contributions based on student loan repayments, 2024</a:t>
            </a:r>
          </a:p>
          <a:p>
            <a:pPr marL="0" indent="0">
              <a:lnSpc>
                <a:spcPct val="100000"/>
              </a:lnSpc>
              <a:spcBef>
                <a:spcPts val="0"/>
              </a:spcBef>
              <a:spcAft>
                <a:spcPts val="1200"/>
              </a:spcAft>
              <a:buNone/>
            </a:pPr>
            <a:r>
              <a:rPr lang="en-US" sz="1200" dirty="0">
                <a:latin typeface="Arial" panose="020B0604020202020204" pitchFamily="34" charset="0"/>
                <a:cs typeface="Arial" panose="020B0604020202020204" pitchFamily="34" charset="0"/>
              </a:rPr>
              <a:t>Automatic portability for transferring low-balance retirement accounts</a:t>
            </a:r>
            <a:endParaRPr lang="en-US" sz="1200" dirty="0"/>
          </a:p>
          <a:p>
            <a:pPr marL="0" indent="0">
              <a:buNone/>
            </a:pPr>
            <a:endParaRPr lang="en-US" sz="1200" dirty="0"/>
          </a:p>
        </p:txBody>
      </p:sp>
      <p:sp>
        <p:nvSpPr>
          <p:cNvPr id="13" name="TextBox 12">
            <a:extLst>
              <a:ext uri="{FF2B5EF4-FFF2-40B4-BE49-F238E27FC236}">
                <a16:creationId xmlns:a16="http://schemas.microsoft.com/office/drawing/2014/main" id="{5FB0530D-2438-390C-FA92-0502A98B1637}"/>
              </a:ext>
            </a:extLst>
          </p:cNvPr>
          <p:cNvSpPr txBox="1"/>
          <p:nvPr/>
        </p:nvSpPr>
        <p:spPr>
          <a:xfrm>
            <a:off x="2644140" y="2346889"/>
            <a:ext cx="2247607" cy="640080"/>
          </a:xfrm>
          <a:prstGeom prst="rect">
            <a:avLst/>
          </a:prstGeom>
          <a:solidFill>
            <a:srgbClr val="005093"/>
          </a:solidFill>
        </p:spPr>
        <p:txBody>
          <a:bodyPr wrap="square" lIns="228600" rIns="228600" rtlCol="0" anchor="ctr">
            <a:spAutoFit/>
          </a:bodyPr>
          <a:lstStyle/>
          <a:p>
            <a:r>
              <a:rPr lang="en-US" sz="1400" b="1" dirty="0">
                <a:solidFill>
                  <a:schemeClr val="bg1"/>
                </a:solidFill>
                <a:latin typeface="Arial" panose="020B0604020202020204" pitchFamily="34" charset="0"/>
                <a:cs typeface="Arial" panose="020B0604020202020204" pitchFamily="34" charset="0"/>
              </a:rPr>
              <a:t>Employees with student loan debt</a:t>
            </a:r>
          </a:p>
        </p:txBody>
      </p:sp>
      <p:sp>
        <p:nvSpPr>
          <p:cNvPr id="14" name="Rectangle: Rounded Corners 13">
            <a:extLst>
              <a:ext uri="{FF2B5EF4-FFF2-40B4-BE49-F238E27FC236}">
                <a16:creationId xmlns:a16="http://schemas.microsoft.com/office/drawing/2014/main" id="{878FD237-19AF-2039-AD8C-51C594DA99B2}"/>
              </a:ext>
            </a:extLst>
          </p:cNvPr>
          <p:cNvSpPr/>
          <p:nvPr/>
        </p:nvSpPr>
        <p:spPr>
          <a:xfrm>
            <a:off x="4972197" y="2346889"/>
            <a:ext cx="2247608" cy="3366138"/>
          </a:xfrm>
          <a:prstGeom prst="roundRect">
            <a:avLst>
              <a:gd name="adj"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4">
            <a:extLst>
              <a:ext uri="{FF2B5EF4-FFF2-40B4-BE49-F238E27FC236}">
                <a16:creationId xmlns:a16="http://schemas.microsoft.com/office/drawing/2014/main" id="{256D711D-B059-40FA-738F-EBBCD215C736}"/>
              </a:ext>
            </a:extLst>
          </p:cNvPr>
          <p:cNvSpPr txBox="1">
            <a:spLocks/>
          </p:cNvSpPr>
          <p:nvPr/>
        </p:nvSpPr>
        <p:spPr>
          <a:xfrm>
            <a:off x="5094274" y="3054400"/>
            <a:ext cx="2125529" cy="2433626"/>
          </a:xfrm>
          <a:prstGeom prst="rect">
            <a:avLst/>
          </a:prstGeom>
        </p:spPr>
        <p:txBody>
          <a:bodyPr/>
          <a:lstStyle>
            <a:lvl1pPr marL="228600" indent="-228600" algn="l" rtl="0" eaLnBrk="1" fontAlgn="base" hangingPunct="1">
              <a:lnSpc>
                <a:spcPct val="112000"/>
              </a:lnSpc>
              <a:spcBef>
                <a:spcPts val="1000"/>
              </a:spcBef>
              <a:spcAft>
                <a:spcPct val="0"/>
              </a:spcAft>
              <a:buClr>
                <a:srgbClr val="005094"/>
              </a:buClr>
              <a:buSzPct val="70000"/>
              <a:buFont typeface="Wingdings" pitchFamily="2" charset="2"/>
              <a:buChar char="§"/>
              <a:defRPr sz="1400" b="0" i="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005094"/>
              </a:buClr>
              <a:buSzPct val="70000"/>
              <a:buFont typeface="Wingdings" pitchFamily="2" charset="2"/>
              <a:buChar char="§"/>
              <a:defRPr sz="1200" b="0" i="0" kern="1200">
                <a:solidFill>
                  <a:srgbClr val="005094"/>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00000"/>
              </a:lnSpc>
              <a:spcBef>
                <a:spcPts val="0"/>
              </a:spcBef>
              <a:spcAft>
                <a:spcPts val="1200"/>
              </a:spcAft>
              <a:buNone/>
            </a:pPr>
            <a:r>
              <a:rPr lang="en-US" altLang="en-US" sz="1200" dirty="0">
                <a:latin typeface="Arial" panose="020B0604020202020204" pitchFamily="34" charset="0"/>
                <a:cs typeface="Arial" panose="020B0604020202020204" pitchFamily="34" charset="0"/>
              </a:rPr>
              <a:t>Saver’s Tax Credit helps lower- and middle-income Americans who contribute </a:t>
            </a:r>
            <a:br>
              <a:rPr lang="en-US" altLang="en-US" sz="1200" dirty="0">
                <a:latin typeface="Arial" panose="020B0604020202020204" pitchFamily="34" charset="0"/>
                <a:cs typeface="Arial" panose="020B0604020202020204" pitchFamily="34" charset="0"/>
              </a:rPr>
            </a:br>
            <a:r>
              <a:rPr lang="en-US" altLang="en-US" sz="1200" dirty="0">
                <a:latin typeface="Arial" panose="020B0604020202020204" pitchFamily="34" charset="0"/>
                <a:cs typeface="Arial" panose="020B0604020202020204" pitchFamily="34" charset="0"/>
              </a:rPr>
              <a:t>to a retirement plan by cutting up to $1,000 </a:t>
            </a:r>
            <a:br>
              <a:rPr lang="en-US" altLang="en-US" sz="1200" dirty="0">
                <a:latin typeface="Arial" panose="020B0604020202020204" pitchFamily="34" charset="0"/>
                <a:cs typeface="Arial" panose="020B0604020202020204" pitchFamily="34" charset="0"/>
              </a:rPr>
            </a:br>
            <a:r>
              <a:rPr lang="en-US" altLang="en-US" sz="1200" dirty="0">
                <a:latin typeface="Arial" panose="020B0604020202020204" pitchFamily="34" charset="0"/>
                <a:cs typeface="Arial" panose="020B0604020202020204" pitchFamily="34" charset="0"/>
              </a:rPr>
              <a:t>($2,000 for married </a:t>
            </a:r>
            <a:br>
              <a:rPr lang="en-US" altLang="en-US" sz="1200" dirty="0">
                <a:latin typeface="Arial" panose="020B0604020202020204" pitchFamily="34" charset="0"/>
                <a:cs typeface="Arial" panose="020B0604020202020204" pitchFamily="34" charset="0"/>
              </a:rPr>
            </a:br>
            <a:r>
              <a:rPr lang="en-US" altLang="en-US" sz="1200" dirty="0">
                <a:latin typeface="Arial" panose="020B0604020202020204" pitchFamily="34" charset="0"/>
                <a:cs typeface="Arial" panose="020B0604020202020204" pitchFamily="34" charset="0"/>
              </a:rPr>
              <a:t>couples) off their tax bill</a:t>
            </a:r>
          </a:p>
          <a:p>
            <a:pPr marL="0" indent="0" eaLnBrk="1" hangingPunct="1">
              <a:lnSpc>
                <a:spcPct val="100000"/>
              </a:lnSpc>
              <a:spcBef>
                <a:spcPts val="0"/>
              </a:spcBef>
              <a:spcAft>
                <a:spcPts val="1200"/>
              </a:spcAft>
              <a:buNone/>
            </a:pPr>
            <a:r>
              <a:rPr lang="en-US" altLang="en-US" sz="1200" dirty="0">
                <a:latin typeface="Arial" panose="020B0604020202020204" pitchFamily="34" charset="0"/>
                <a:cs typeface="Arial" panose="020B0604020202020204" pitchFamily="34" charset="0"/>
              </a:rPr>
              <a:t>Converts the Saver’s Tax Credit into a government matching program for retirement plan contributions</a:t>
            </a:r>
            <a:endParaRPr lang="en-US" sz="1200" dirty="0"/>
          </a:p>
        </p:txBody>
      </p:sp>
      <p:sp>
        <p:nvSpPr>
          <p:cNvPr id="16" name="TextBox 15">
            <a:extLst>
              <a:ext uri="{FF2B5EF4-FFF2-40B4-BE49-F238E27FC236}">
                <a16:creationId xmlns:a16="http://schemas.microsoft.com/office/drawing/2014/main" id="{D1240DA4-CB66-3A58-0C0C-7FB1E4B6FD82}"/>
              </a:ext>
            </a:extLst>
          </p:cNvPr>
          <p:cNvSpPr txBox="1"/>
          <p:nvPr/>
        </p:nvSpPr>
        <p:spPr>
          <a:xfrm>
            <a:off x="4972197" y="2346889"/>
            <a:ext cx="2247607" cy="640080"/>
          </a:xfrm>
          <a:prstGeom prst="rect">
            <a:avLst/>
          </a:prstGeom>
          <a:solidFill>
            <a:srgbClr val="005093"/>
          </a:solidFill>
        </p:spPr>
        <p:txBody>
          <a:bodyPr wrap="square" lIns="228600" rIns="228600" rtlCol="0" anchor="ctr">
            <a:spAutoFit/>
          </a:bodyPr>
          <a:lstStyle/>
          <a:p>
            <a:r>
              <a:rPr lang="en-US" sz="1400" b="1" dirty="0">
                <a:solidFill>
                  <a:schemeClr val="bg1"/>
                </a:solidFill>
                <a:latin typeface="Arial" panose="020B0604020202020204" pitchFamily="34" charset="0"/>
                <a:cs typeface="Arial" panose="020B0604020202020204" pitchFamily="34" charset="0"/>
              </a:rPr>
              <a:t>Saver’s Match</a:t>
            </a:r>
          </a:p>
        </p:txBody>
      </p:sp>
      <p:sp>
        <p:nvSpPr>
          <p:cNvPr id="19" name="TextBox 18">
            <a:extLst>
              <a:ext uri="{FF2B5EF4-FFF2-40B4-BE49-F238E27FC236}">
                <a16:creationId xmlns:a16="http://schemas.microsoft.com/office/drawing/2014/main" id="{55B2925F-C839-016B-61F7-8D223EAE617D}"/>
              </a:ext>
            </a:extLst>
          </p:cNvPr>
          <p:cNvSpPr txBox="1"/>
          <p:nvPr/>
        </p:nvSpPr>
        <p:spPr>
          <a:xfrm>
            <a:off x="7300254" y="2346889"/>
            <a:ext cx="2247607" cy="640080"/>
          </a:xfrm>
          <a:prstGeom prst="rect">
            <a:avLst/>
          </a:prstGeom>
          <a:solidFill>
            <a:srgbClr val="005093"/>
          </a:solidFill>
        </p:spPr>
        <p:txBody>
          <a:bodyPr wrap="square" lIns="228600" rIns="228600" rtlCol="0" anchor="ctr">
            <a:spAutoFit/>
          </a:bodyPr>
          <a:lstStyle/>
          <a:p>
            <a:r>
              <a:rPr lang="en-US" sz="1400" b="1" dirty="0">
                <a:solidFill>
                  <a:schemeClr val="bg1"/>
                </a:solidFill>
                <a:latin typeface="Arial" panose="020B0604020202020204" pitchFamily="34" charset="0"/>
                <a:cs typeface="Arial" panose="020B0604020202020204" pitchFamily="34" charset="0"/>
              </a:rPr>
              <a:t>Emergency savings and withdrawals</a:t>
            </a:r>
          </a:p>
        </p:txBody>
      </p:sp>
      <p:sp>
        <p:nvSpPr>
          <p:cNvPr id="20" name="Rectangle: Rounded Corners 19">
            <a:extLst>
              <a:ext uri="{FF2B5EF4-FFF2-40B4-BE49-F238E27FC236}">
                <a16:creationId xmlns:a16="http://schemas.microsoft.com/office/drawing/2014/main" id="{0E8272C2-0EA1-2332-3D3B-1DECF54ADFBC}"/>
              </a:ext>
            </a:extLst>
          </p:cNvPr>
          <p:cNvSpPr/>
          <p:nvPr/>
        </p:nvSpPr>
        <p:spPr>
          <a:xfrm>
            <a:off x="9628309" y="2346889"/>
            <a:ext cx="2247608" cy="3366138"/>
          </a:xfrm>
          <a:prstGeom prst="roundRect">
            <a:avLst>
              <a:gd name="adj"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4">
            <a:extLst>
              <a:ext uri="{FF2B5EF4-FFF2-40B4-BE49-F238E27FC236}">
                <a16:creationId xmlns:a16="http://schemas.microsoft.com/office/drawing/2014/main" id="{06E03133-A460-9137-BC13-33D3311B4AC0}"/>
              </a:ext>
            </a:extLst>
          </p:cNvPr>
          <p:cNvSpPr txBox="1">
            <a:spLocks/>
          </p:cNvSpPr>
          <p:nvPr/>
        </p:nvSpPr>
        <p:spPr>
          <a:xfrm>
            <a:off x="9750387" y="3054400"/>
            <a:ext cx="1986727" cy="1956550"/>
          </a:xfrm>
          <a:prstGeom prst="rect">
            <a:avLst/>
          </a:prstGeom>
        </p:spPr>
        <p:txBody>
          <a:bodyPr/>
          <a:lstStyle>
            <a:lvl1pPr marL="228600" indent="-228600" algn="l" rtl="0" eaLnBrk="1" fontAlgn="base" hangingPunct="1">
              <a:lnSpc>
                <a:spcPct val="112000"/>
              </a:lnSpc>
              <a:spcBef>
                <a:spcPts val="1000"/>
              </a:spcBef>
              <a:spcAft>
                <a:spcPct val="0"/>
              </a:spcAft>
              <a:buClr>
                <a:srgbClr val="005094"/>
              </a:buClr>
              <a:buSzPct val="70000"/>
              <a:buFont typeface="Wingdings" pitchFamily="2" charset="2"/>
              <a:buChar char="§"/>
              <a:defRPr sz="1400" b="0" i="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005094"/>
              </a:buClr>
              <a:buSzPct val="70000"/>
              <a:buFont typeface="Wingdings" pitchFamily="2" charset="2"/>
              <a:buChar char="§"/>
              <a:defRPr sz="1200" b="0" i="0" kern="1200">
                <a:solidFill>
                  <a:srgbClr val="005094"/>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latin typeface="Arial" panose="020B0604020202020204" pitchFamily="34" charset="0"/>
                <a:cs typeface="Arial" panose="020B0604020202020204" pitchFamily="34" charset="0"/>
              </a:rPr>
              <a:t>An extended remedial amendment date gives most plan sponsors until December 31, 2025 </a:t>
            </a:r>
          </a:p>
          <a:p>
            <a:pPr marL="0" indent="0">
              <a:lnSpc>
                <a:spcPct val="100000"/>
              </a:lnSpc>
              <a:spcBef>
                <a:spcPts val="0"/>
              </a:spcBef>
              <a:spcAft>
                <a:spcPts val="1200"/>
              </a:spcAft>
              <a:buNone/>
            </a:pPr>
            <a:r>
              <a:rPr lang="en-US" sz="1200" dirty="0">
                <a:latin typeface="Arial" panose="020B0604020202020204" pitchFamily="34" charset="0"/>
                <a:cs typeface="Arial" panose="020B0604020202020204" pitchFamily="34" charset="0"/>
              </a:rPr>
              <a:t>Required automatic enrollment and automatic escalation features for 401(k) and 403(b) plans to be established on or after January 1, 2025**</a:t>
            </a:r>
            <a:endParaRPr lang="en-US" sz="1200" dirty="0"/>
          </a:p>
          <a:p>
            <a:pPr marL="0" indent="0">
              <a:buNone/>
            </a:pPr>
            <a:endParaRPr lang="en-US" sz="1200" dirty="0"/>
          </a:p>
        </p:txBody>
      </p:sp>
      <p:sp>
        <p:nvSpPr>
          <p:cNvPr id="22" name="TextBox 21">
            <a:extLst>
              <a:ext uri="{FF2B5EF4-FFF2-40B4-BE49-F238E27FC236}">
                <a16:creationId xmlns:a16="http://schemas.microsoft.com/office/drawing/2014/main" id="{2DC9B1FA-28C6-927E-50EC-FB7F1E33160B}"/>
              </a:ext>
            </a:extLst>
          </p:cNvPr>
          <p:cNvSpPr txBox="1"/>
          <p:nvPr/>
        </p:nvSpPr>
        <p:spPr>
          <a:xfrm>
            <a:off x="9628309" y="2346889"/>
            <a:ext cx="2247607" cy="640080"/>
          </a:xfrm>
          <a:prstGeom prst="rect">
            <a:avLst/>
          </a:prstGeom>
          <a:solidFill>
            <a:srgbClr val="005093"/>
          </a:solidFill>
        </p:spPr>
        <p:txBody>
          <a:bodyPr wrap="square" lIns="228600" rIns="228600" rtlCol="0" anchor="ctr">
            <a:spAutoFit/>
          </a:bodyPr>
          <a:lstStyle/>
          <a:p>
            <a:r>
              <a:rPr lang="en-US" sz="1400" b="1" dirty="0">
                <a:solidFill>
                  <a:schemeClr val="bg1"/>
                </a:solidFill>
                <a:latin typeface="Arial" panose="020B0604020202020204" pitchFamily="34" charset="0"/>
                <a:cs typeface="Arial" panose="020B0604020202020204" pitchFamily="34" charset="0"/>
              </a:rPr>
              <a:t>Timing for implementation</a:t>
            </a:r>
          </a:p>
        </p:txBody>
      </p:sp>
      <p:sp>
        <p:nvSpPr>
          <p:cNvPr id="32" name="TextBox 31">
            <a:extLst>
              <a:ext uri="{FF2B5EF4-FFF2-40B4-BE49-F238E27FC236}">
                <a16:creationId xmlns:a16="http://schemas.microsoft.com/office/drawing/2014/main" id="{4C89170E-4B94-0763-3CBA-12DA2B5002BA}"/>
              </a:ext>
            </a:extLst>
          </p:cNvPr>
          <p:cNvSpPr txBox="1"/>
          <p:nvPr/>
        </p:nvSpPr>
        <p:spPr>
          <a:xfrm>
            <a:off x="316083" y="2346889"/>
            <a:ext cx="2247607" cy="640080"/>
          </a:xfrm>
          <a:prstGeom prst="rect">
            <a:avLst/>
          </a:prstGeom>
          <a:solidFill>
            <a:srgbClr val="005093"/>
          </a:solidFill>
        </p:spPr>
        <p:txBody>
          <a:bodyPr wrap="square" lIns="228600" rIns="228600" rtlCol="0" anchor="ctr">
            <a:spAutoFit/>
          </a:bodyPr>
          <a:lstStyle/>
          <a:p>
            <a:r>
              <a:rPr lang="en-US" sz="1400" b="1" dirty="0">
                <a:solidFill>
                  <a:schemeClr val="bg1"/>
                </a:solidFill>
                <a:latin typeface="Arial" panose="020B0604020202020204" pitchFamily="34" charset="0"/>
                <a:cs typeface="Arial" panose="020B0604020202020204" pitchFamily="34" charset="0"/>
              </a:rPr>
              <a:t>Employees 50+</a:t>
            </a:r>
          </a:p>
        </p:txBody>
      </p:sp>
    </p:spTree>
    <p:extLst>
      <p:ext uri="{BB962C8B-B14F-4D97-AF65-F5344CB8AC3E}">
        <p14:creationId xmlns:p14="http://schemas.microsoft.com/office/powerpoint/2010/main" val="170768810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C9E540-7B27-3DCD-7F15-68A2218A7E89}"/>
              </a:ext>
            </a:extLst>
          </p:cNvPr>
          <p:cNvSpPr>
            <a:spLocks noGrp="1"/>
          </p:cNvSpPr>
          <p:nvPr>
            <p:ph type="body" sz="quarter" idx="10"/>
          </p:nvPr>
        </p:nvSpPr>
        <p:spPr/>
        <p:txBody>
          <a:bodyPr/>
          <a:lstStyle/>
          <a:p>
            <a:pPr algn="ctr"/>
            <a:r>
              <a:rPr lang="en-US" dirty="0"/>
              <a:t>EDUCATION</a:t>
            </a:r>
          </a:p>
        </p:txBody>
      </p:sp>
    </p:spTree>
    <p:extLst>
      <p:ext uri="{BB962C8B-B14F-4D97-AF65-F5344CB8AC3E}">
        <p14:creationId xmlns:p14="http://schemas.microsoft.com/office/powerpoint/2010/main" val="55594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5C84192-412D-6EE3-B316-13CAEABC6953}"/>
              </a:ext>
            </a:extLst>
          </p:cNvPr>
          <p:cNvSpPr>
            <a:spLocks noGrp="1"/>
          </p:cNvSpPr>
          <p:nvPr>
            <p:ph type="title"/>
          </p:nvPr>
        </p:nvSpPr>
        <p:spPr>
          <a:xfrm>
            <a:off x="759995" y="895737"/>
            <a:ext cx="10515600" cy="536326"/>
          </a:xfrm>
        </p:spPr>
        <p:txBody>
          <a:bodyPr/>
          <a:lstStyle/>
          <a:p>
            <a:r>
              <a:rPr lang="en-US" dirty="0"/>
              <a:t>The Importance of Employee Education</a:t>
            </a:r>
          </a:p>
        </p:txBody>
      </p:sp>
      <p:sp>
        <p:nvSpPr>
          <p:cNvPr id="5" name="Rectangle 4">
            <a:extLst>
              <a:ext uri="{FF2B5EF4-FFF2-40B4-BE49-F238E27FC236}">
                <a16:creationId xmlns:a16="http://schemas.microsoft.com/office/drawing/2014/main" id="{ACC0073C-9962-E5B7-3179-7834F4D413AC}"/>
              </a:ext>
            </a:extLst>
          </p:cNvPr>
          <p:cNvSpPr/>
          <p:nvPr/>
        </p:nvSpPr>
        <p:spPr>
          <a:xfrm>
            <a:off x="5914322" y="2166633"/>
            <a:ext cx="5490904" cy="1290426"/>
          </a:xfrm>
          <a:prstGeom prst="rect">
            <a:avLst/>
          </a:prstGeom>
          <a:solidFill>
            <a:srgbClr val="D9DDD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022CA5B-3EC1-D212-397B-DCE5E6E28FA9}"/>
              </a:ext>
            </a:extLst>
          </p:cNvPr>
          <p:cNvSpPr/>
          <p:nvPr/>
        </p:nvSpPr>
        <p:spPr>
          <a:xfrm>
            <a:off x="5914322" y="3556113"/>
            <a:ext cx="5490904" cy="1290426"/>
          </a:xfrm>
          <a:prstGeom prst="rect">
            <a:avLst/>
          </a:prstGeom>
          <a:solidFill>
            <a:srgbClr val="D9DDD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631FB66-9701-D7A8-B67F-C84495CBE1DE}"/>
              </a:ext>
            </a:extLst>
          </p:cNvPr>
          <p:cNvSpPr/>
          <p:nvPr/>
        </p:nvSpPr>
        <p:spPr>
          <a:xfrm>
            <a:off x="5914322" y="4945594"/>
            <a:ext cx="5490904" cy="1290426"/>
          </a:xfrm>
          <a:prstGeom prst="rect">
            <a:avLst/>
          </a:prstGeom>
          <a:solidFill>
            <a:srgbClr val="D9DDD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11">
            <a:extLst>
              <a:ext uri="{FF2B5EF4-FFF2-40B4-BE49-F238E27FC236}">
                <a16:creationId xmlns:a16="http://schemas.microsoft.com/office/drawing/2014/main" id="{A34CA2D0-DF41-7822-B9D4-A084587ADF69}"/>
              </a:ext>
            </a:extLst>
          </p:cNvPr>
          <p:cNvSpPr>
            <a:spLocks noGrp="1"/>
          </p:cNvSpPr>
          <p:nvPr>
            <p:ph idx="1"/>
          </p:nvPr>
        </p:nvSpPr>
        <p:spPr>
          <a:xfrm>
            <a:off x="838200" y="2408375"/>
            <a:ext cx="4558111" cy="1132339"/>
          </a:xfrm>
        </p:spPr>
        <p:txBody>
          <a:bodyPr/>
          <a:lstStyle/>
          <a:p>
            <a:pPr marL="0" indent="0">
              <a:buNone/>
            </a:pPr>
            <a:r>
              <a:rPr lang="en-US" dirty="0"/>
              <a:t>Participant education is critical to success. We ensure that your employees receive the knowledge they need to make the right choices and participate fully in the retirement options you offer them.</a:t>
            </a:r>
          </a:p>
        </p:txBody>
      </p:sp>
      <p:sp>
        <p:nvSpPr>
          <p:cNvPr id="13" name="Content Placeholder 11">
            <a:extLst>
              <a:ext uri="{FF2B5EF4-FFF2-40B4-BE49-F238E27FC236}">
                <a16:creationId xmlns:a16="http://schemas.microsoft.com/office/drawing/2014/main" id="{B472DE97-797D-2695-2280-12AE12C75E06}"/>
              </a:ext>
            </a:extLst>
          </p:cNvPr>
          <p:cNvSpPr txBox="1">
            <a:spLocks/>
          </p:cNvSpPr>
          <p:nvPr/>
        </p:nvSpPr>
        <p:spPr>
          <a:xfrm>
            <a:off x="6096001" y="2412835"/>
            <a:ext cx="3052504" cy="777349"/>
          </a:xfrm>
          <a:prstGeom prst="rect">
            <a:avLst/>
          </a:prstGeom>
        </p:spPr>
        <p:txBody>
          <a:bodyPr/>
          <a:lstStyle>
            <a:lvl1pPr marL="228600" indent="-228600" algn="l" rtl="0" eaLnBrk="1" fontAlgn="base" hangingPunct="1">
              <a:lnSpc>
                <a:spcPct val="112000"/>
              </a:lnSpc>
              <a:spcBef>
                <a:spcPts val="1000"/>
              </a:spcBef>
              <a:spcAft>
                <a:spcPct val="0"/>
              </a:spcAft>
              <a:buClr>
                <a:srgbClr val="005094"/>
              </a:buClr>
              <a:buSzPct val="70000"/>
              <a:buFont typeface="Wingdings" pitchFamily="2" charset="2"/>
              <a:buChar char="§"/>
              <a:defRPr sz="1400" b="0" i="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005094"/>
              </a:buClr>
              <a:buSzPct val="70000"/>
              <a:buFont typeface="Wingdings" pitchFamily="2" charset="2"/>
              <a:buChar char="§"/>
              <a:defRPr sz="1200" b="0" i="0" kern="1200">
                <a:solidFill>
                  <a:srgbClr val="005094"/>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dirty="0"/>
              <a:t>Percentage of workers who expect workplace retirement savings to be a source of income in retirement:</a:t>
            </a:r>
          </a:p>
        </p:txBody>
      </p:sp>
      <p:sp>
        <p:nvSpPr>
          <p:cNvPr id="14" name="Content Placeholder 11">
            <a:extLst>
              <a:ext uri="{FF2B5EF4-FFF2-40B4-BE49-F238E27FC236}">
                <a16:creationId xmlns:a16="http://schemas.microsoft.com/office/drawing/2014/main" id="{7EBD939B-E29F-1351-592F-D19328CAF769}"/>
              </a:ext>
            </a:extLst>
          </p:cNvPr>
          <p:cNvSpPr txBox="1">
            <a:spLocks/>
          </p:cNvSpPr>
          <p:nvPr/>
        </p:nvSpPr>
        <p:spPr>
          <a:xfrm>
            <a:off x="6096000" y="3916245"/>
            <a:ext cx="3331779" cy="543138"/>
          </a:xfrm>
          <a:prstGeom prst="rect">
            <a:avLst/>
          </a:prstGeom>
        </p:spPr>
        <p:txBody>
          <a:bodyPr/>
          <a:lstStyle>
            <a:lvl1pPr marL="228600" indent="-228600" algn="l" rtl="0" eaLnBrk="1" fontAlgn="base" hangingPunct="1">
              <a:lnSpc>
                <a:spcPct val="112000"/>
              </a:lnSpc>
              <a:spcBef>
                <a:spcPts val="1000"/>
              </a:spcBef>
              <a:spcAft>
                <a:spcPct val="0"/>
              </a:spcAft>
              <a:buClr>
                <a:srgbClr val="005094"/>
              </a:buClr>
              <a:buSzPct val="70000"/>
              <a:buFont typeface="Wingdings" pitchFamily="2" charset="2"/>
              <a:buChar char="§"/>
              <a:defRPr sz="1400" b="0" i="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005094"/>
              </a:buClr>
              <a:buSzPct val="70000"/>
              <a:buFont typeface="Wingdings" pitchFamily="2" charset="2"/>
              <a:buChar char="§"/>
              <a:defRPr sz="1200" b="0" i="0" kern="1200">
                <a:solidFill>
                  <a:srgbClr val="005094"/>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dirty="0"/>
              <a:t>Percentage who report feeling stressed about preparing for retirement:</a:t>
            </a:r>
          </a:p>
        </p:txBody>
      </p:sp>
      <p:sp>
        <p:nvSpPr>
          <p:cNvPr id="15" name="Content Placeholder 11">
            <a:extLst>
              <a:ext uri="{FF2B5EF4-FFF2-40B4-BE49-F238E27FC236}">
                <a16:creationId xmlns:a16="http://schemas.microsoft.com/office/drawing/2014/main" id="{D165CCB6-6C85-158D-978D-7C188963666D}"/>
              </a:ext>
            </a:extLst>
          </p:cNvPr>
          <p:cNvSpPr txBox="1">
            <a:spLocks/>
          </p:cNvSpPr>
          <p:nvPr/>
        </p:nvSpPr>
        <p:spPr>
          <a:xfrm>
            <a:off x="6096000" y="5179647"/>
            <a:ext cx="3146131" cy="818203"/>
          </a:xfrm>
          <a:prstGeom prst="rect">
            <a:avLst/>
          </a:prstGeom>
        </p:spPr>
        <p:txBody>
          <a:bodyPr/>
          <a:lstStyle>
            <a:lvl1pPr marL="228600" indent="-228600" algn="l" rtl="0" eaLnBrk="1" fontAlgn="base" hangingPunct="1">
              <a:lnSpc>
                <a:spcPct val="112000"/>
              </a:lnSpc>
              <a:spcBef>
                <a:spcPts val="1000"/>
              </a:spcBef>
              <a:spcAft>
                <a:spcPct val="0"/>
              </a:spcAft>
              <a:buClr>
                <a:srgbClr val="005094"/>
              </a:buClr>
              <a:buSzPct val="70000"/>
              <a:buFont typeface="Wingdings" pitchFamily="2" charset="2"/>
              <a:buChar char="§"/>
              <a:defRPr sz="1400" b="0" i="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005094"/>
              </a:buClr>
              <a:buSzPct val="70000"/>
              <a:buFont typeface="Wingdings" pitchFamily="2" charset="2"/>
              <a:buChar char="§"/>
              <a:defRPr sz="1200" b="0" i="0" kern="1200">
                <a:solidFill>
                  <a:srgbClr val="005094"/>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dirty="0"/>
              <a:t>Percentage who believe workplace education about financial priorities would be helpful:</a:t>
            </a:r>
          </a:p>
        </p:txBody>
      </p:sp>
      <p:sp>
        <p:nvSpPr>
          <p:cNvPr id="16" name="Content Placeholder 11">
            <a:extLst>
              <a:ext uri="{FF2B5EF4-FFF2-40B4-BE49-F238E27FC236}">
                <a16:creationId xmlns:a16="http://schemas.microsoft.com/office/drawing/2014/main" id="{6076C853-81F6-A9AA-7D03-9D9BF6731EF1}"/>
              </a:ext>
            </a:extLst>
          </p:cNvPr>
          <p:cNvSpPr txBox="1">
            <a:spLocks/>
          </p:cNvSpPr>
          <p:nvPr/>
        </p:nvSpPr>
        <p:spPr>
          <a:xfrm>
            <a:off x="9427779" y="2338931"/>
            <a:ext cx="1797269" cy="871103"/>
          </a:xfrm>
          <a:prstGeom prst="rect">
            <a:avLst/>
          </a:prstGeom>
        </p:spPr>
        <p:txBody>
          <a:bodyPr/>
          <a:lstStyle>
            <a:lvl1pPr marL="228600" indent="-228600" algn="l" rtl="0" eaLnBrk="1" fontAlgn="base" hangingPunct="1">
              <a:lnSpc>
                <a:spcPct val="112000"/>
              </a:lnSpc>
              <a:spcBef>
                <a:spcPts val="1000"/>
              </a:spcBef>
              <a:spcAft>
                <a:spcPct val="0"/>
              </a:spcAft>
              <a:buClr>
                <a:srgbClr val="005094"/>
              </a:buClr>
              <a:buSzPct val="70000"/>
              <a:buFont typeface="Wingdings" pitchFamily="2" charset="2"/>
              <a:buChar char="§"/>
              <a:defRPr sz="1400" b="0" i="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005094"/>
              </a:buClr>
              <a:buSzPct val="70000"/>
              <a:buFont typeface="Wingdings" pitchFamily="2" charset="2"/>
              <a:buChar char="§"/>
              <a:defRPr sz="1200" b="0" i="0" kern="1200">
                <a:solidFill>
                  <a:srgbClr val="005094"/>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Wingdings" pitchFamily="2" charset="2"/>
              <a:buNone/>
            </a:pPr>
            <a:r>
              <a:rPr lang="en-US" sz="5400" dirty="0">
                <a:solidFill>
                  <a:srgbClr val="2DBFCC"/>
                </a:solidFill>
                <a:latin typeface="Arial Black" panose="020B0A04020102020204" pitchFamily="34" charset="0"/>
              </a:rPr>
              <a:t>82%</a:t>
            </a:r>
          </a:p>
        </p:txBody>
      </p:sp>
      <p:sp>
        <p:nvSpPr>
          <p:cNvPr id="17" name="Content Placeholder 11">
            <a:extLst>
              <a:ext uri="{FF2B5EF4-FFF2-40B4-BE49-F238E27FC236}">
                <a16:creationId xmlns:a16="http://schemas.microsoft.com/office/drawing/2014/main" id="{6E2F860B-1153-D898-E17D-24A4D7F8E290}"/>
              </a:ext>
            </a:extLst>
          </p:cNvPr>
          <p:cNvSpPr txBox="1">
            <a:spLocks/>
          </p:cNvSpPr>
          <p:nvPr/>
        </p:nvSpPr>
        <p:spPr>
          <a:xfrm>
            <a:off x="9427779" y="3704749"/>
            <a:ext cx="1797269" cy="871103"/>
          </a:xfrm>
          <a:prstGeom prst="rect">
            <a:avLst/>
          </a:prstGeom>
        </p:spPr>
        <p:txBody>
          <a:bodyPr/>
          <a:lstStyle>
            <a:lvl1pPr marL="228600" indent="-228600" algn="l" rtl="0" eaLnBrk="1" fontAlgn="base" hangingPunct="1">
              <a:lnSpc>
                <a:spcPct val="112000"/>
              </a:lnSpc>
              <a:spcBef>
                <a:spcPts val="1000"/>
              </a:spcBef>
              <a:spcAft>
                <a:spcPct val="0"/>
              </a:spcAft>
              <a:buClr>
                <a:srgbClr val="005094"/>
              </a:buClr>
              <a:buSzPct val="70000"/>
              <a:buFont typeface="Wingdings" pitchFamily="2" charset="2"/>
              <a:buChar char="§"/>
              <a:defRPr sz="1400" b="0" i="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005094"/>
              </a:buClr>
              <a:buSzPct val="70000"/>
              <a:buFont typeface="Wingdings" pitchFamily="2" charset="2"/>
              <a:buChar char="§"/>
              <a:defRPr sz="1200" b="0" i="0" kern="1200">
                <a:solidFill>
                  <a:srgbClr val="005094"/>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Wingdings" pitchFamily="2" charset="2"/>
              <a:buNone/>
            </a:pPr>
            <a:r>
              <a:rPr lang="en-US" sz="5400" dirty="0">
                <a:solidFill>
                  <a:srgbClr val="676EFF"/>
                </a:solidFill>
                <a:latin typeface="Arial Black" panose="020B0A04020102020204" pitchFamily="34" charset="0"/>
              </a:rPr>
              <a:t>59%</a:t>
            </a:r>
          </a:p>
        </p:txBody>
      </p:sp>
      <p:sp>
        <p:nvSpPr>
          <p:cNvPr id="18" name="Content Placeholder 11">
            <a:extLst>
              <a:ext uri="{FF2B5EF4-FFF2-40B4-BE49-F238E27FC236}">
                <a16:creationId xmlns:a16="http://schemas.microsoft.com/office/drawing/2014/main" id="{A50BF7D5-D87C-1562-A707-93835CDE3F23}"/>
              </a:ext>
            </a:extLst>
          </p:cNvPr>
          <p:cNvSpPr txBox="1">
            <a:spLocks/>
          </p:cNvSpPr>
          <p:nvPr/>
        </p:nvSpPr>
        <p:spPr>
          <a:xfrm>
            <a:off x="9427779" y="5080859"/>
            <a:ext cx="1797269" cy="871103"/>
          </a:xfrm>
          <a:prstGeom prst="rect">
            <a:avLst/>
          </a:prstGeom>
        </p:spPr>
        <p:txBody>
          <a:bodyPr/>
          <a:lstStyle>
            <a:lvl1pPr marL="228600" indent="-228600" algn="l" rtl="0" eaLnBrk="1" fontAlgn="base" hangingPunct="1">
              <a:lnSpc>
                <a:spcPct val="112000"/>
              </a:lnSpc>
              <a:spcBef>
                <a:spcPts val="1000"/>
              </a:spcBef>
              <a:spcAft>
                <a:spcPct val="0"/>
              </a:spcAft>
              <a:buClr>
                <a:srgbClr val="005094"/>
              </a:buClr>
              <a:buSzPct val="70000"/>
              <a:buFont typeface="Wingdings" pitchFamily="2" charset="2"/>
              <a:buChar char="§"/>
              <a:defRPr sz="1400" b="0" i="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005094"/>
              </a:buClr>
              <a:buSzPct val="70000"/>
              <a:buFont typeface="Wingdings" pitchFamily="2" charset="2"/>
              <a:buChar char="§"/>
              <a:defRPr sz="1200" b="0" i="0" kern="1200">
                <a:solidFill>
                  <a:srgbClr val="005094"/>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Wingdings" pitchFamily="2" charset="2"/>
              <a:buNone/>
            </a:pPr>
            <a:r>
              <a:rPr lang="en-US" sz="5400" dirty="0">
                <a:solidFill>
                  <a:srgbClr val="005093"/>
                </a:solidFill>
                <a:latin typeface="Arial Black" panose="020B0A04020102020204" pitchFamily="34" charset="0"/>
              </a:rPr>
              <a:t>70%</a:t>
            </a:r>
          </a:p>
        </p:txBody>
      </p:sp>
      <p:sp>
        <p:nvSpPr>
          <p:cNvPr id="20" name="TextBox 19">
            <a:extLst>
              <a:ext uri="{FF2B5EF4-FFF2-40B4-BE49-F238E27FC236}">
                <a16:creationId xmlns:a16="http://schemas.microsoft.com/office/drawing/2014/main" id="{D793F6C2-181D-C97B-E776-E41228CF52F4}"/>
              </a:ext>
            </a:extLst>
          </p:cNvPr>
          <p:cNvSpPr txBox="1"/>
          <p:nvPr/>
        </p:nvSpPr>
        <p:spPr>
          <a:xfrm>
            <a:off x="6096000" y="6247718"/>
            <a:ext cx="5257799" cy="200055"/>
          </a:xfrm>
          <a:prstGeom prst="rect">
            <a:avLst/>
          </a:prstGeom>
          <a:noFill/>
        </p:spPr>
        <p:txBody>
          <a:bodyPr wrap="square" rtlCol="0">
            <a:spAutoFit/>
          </a:bodyPr>
          <a:lstStyle/>
          <a:p>
            <a:r>
              <a:rPr lang="en-US" altLang="en-US" sz="700" dirty="0">
                <a:solidFill>
                  <a:schemeClr val="accent1"/>
                </a:solidFill>
                <a:latin typeface="Arial" panose="020B0604020202020204" pitchFamily="34" charset="0"/>
                <a:cs typeface="Arial" panose="020B0604020202020204" pitchFamily="34" charset="0"/>
              </a:rPr>
              <a:t>Source: "2019 Retirement Confidence Survey," Employee Benefit Research Institute/Greenwald &amp; Associates, April 2019.</a:t>
            </a:r>
            <a:endParaRPr lang="en-US" sz="700" dirty="0">
              <a:solidFill>
                <a:schemeClr val="accent1"/>
              </a:solidFill>
            </a:endParaRPr>
          </a:p>
        </p:txBody>
      </p:sp>
    </p:spTree>
    <p:extLst>
      <p:ext uri="{BB962C8B-B14F-4D97-AF65-F5344CB8AC3E}">
        <p14:creationId xmlns:p14="http://schemas.microsoft.com/office/powerpoint/2010/main" val="238435442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C0073C-9962-E5B7-3179-7834F4D413AC}"/>
              </a:ext>
            </a:extLst>
          </p:cNvPr>
          <p:cNvSpPr/>
          <p:nvPr/>
        </p:nvSpPr>
        <p:spPr>
          <a:xfrm>
            <a:off x="6026119" y="2151499"/>
            <a:ext cx="4638512" cy="3265745"/>
          </a:xfrm>
          <a:prstGeom prst="rect">
            <a:avLst/>
          </a:prstGeom>
          <a:solidFill>
            <a:srgbClr val="D9DDD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D5C84192-412D-6EE3-B316-13CAEABC6953}"/>
              </a:ext>
            </a:extLst>
          </p:cNvPr>
          <p:cNvSpPr>
            <a:spLocks noGrp="1"/>
          </p:cNvSpPr>
          <p:nvPr>
            <p:ph type="title"/>
          </p:nvPr>
        </p:nvSpPr>
        <p:spPr>
          <a:xfrm>
            <a:off x="675774" y="883705"/>
            <a:ext cx="10515600" cy="536326"/>
          </a:xfrm>
        </p:spPr>
        <p:txBody>
          <a:bodyPr/>
          <a:lstStyle/>
          <a:p>
            <a:r>
              <a:rPr lang="en-US" dirty="0"/>
              <a:t>Participant Resources and Tools</a:t>
            </a:r>
          </a:p>
        </p:txBody>
      </p:sp>
      <p:sp>
        <p:nvSpPr>
          <p:cNvPr id="4" name="Content Placeholder 2">
            <a:extLst>
              <a:ext uri="{FF2B5EF4-FFF2-40B4-BE49-F238E27FC236}">
                <a16:creationId xmlns:a16="http://schemas.microsoft.com/office/drawing/2014/main" id="{CB3DB907-9C00-5A5D-BD39-6E394DC8AD49}"/>
              </a:ext>
            </a:extLst>
          </p:cNvPr>
          <p:cNvSpPr txBox="1">
            <a:spLocks/>
          </p:cNvSpPr>
          <p:nvPr/>
        </p:nvSpPr>
        <p:spPr>
          <a:xfrm>
            <a:off x="6446891" y="2306074"/>
            <a:ext cx="3838993" cy="2801185"/>
          </a:xfrm>
          <a:prstGeom prst="rect">
            <a:avLst/>
          </a:prstGeom>
        </p:spPr>
        <p:txBody>
          <a:bodyPr/>
          <a:lstStyle>
            <a:lvl1pPr marL="228600" indent="-228600" algn="l" rtl="0" eaLnBrk="1" fontAlgn="base" hangingPunct="1">
              <a:lnSpc>
                <a:spcPct val="112000"/>
              </a:lnSpc>
              <a:spcBef>
                <a:spcPts val="1000"/>
              </a:spcBef>
              <a:spcAft>
                <a:spcPct val="0"/>
              </a:spcAft>
              <a:buClr>
                <a:srgbClr val="005094"/>
              </a:buClr>
              <a:buSzPct val="70000"/>
              <a:buFont typeface="Wingdings" pitchFamily="2" charset="2"/>
              <a:buChar char="§"/>
              <a:defRPr sz="1400" b="0" i="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005094"/>
              </a:buClr>
              <a:buSzPct val="70000"/>
              <a:buFont typeface="Wingdings" pitchFamily="2" charset="2"/>
              <a:buChar char="§"/>
              <a:defRPr sz="1200" b="0" i="0" kern="1200">
                <a:solidFill>
                  <a:srgbClr val="005094"/>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spcAft>
                <a:spcPts val="600"/>
              </a:spcAft>
              <a:buNone/>
            </a:pPr>
            <a:r>
              <a:rPr lang="en-US" sz="1600" b="1" i="0" dirty="0">
                <a:solidFill>
                  <a:srgbClr val="000000"/>
                </a:solidFill>
                <a:effectLst/>
              </a:rPr>
              <a:t>Retirement Planning Tools at </a:t>
            </a:r>
            <a:r>
              <a:rPr lang="en-US" b="1" i="0" dirty="0">
                <a:solidFill>
                  <a:schemeClr val="tx2"/>
                </a:solidFill>
                <a:effectLst/>
              </a:rPr>
              <a:t>mutualofamerica.com</a:t>
            </a:r>
          </a:p>
          <a:p>
            <a:pPr algn="l">
              <a:lnSpc>
                <a:spcPct val="100000"/>
              </a:lnSpc>
              <a:spcBef>
                <a:spcPts val="0"/>
              </a:spcBef>
              <a:spcAft>
                <a:spcPts val="0"/>
              </a:spcAft>
            </a:pPr>
            <a:r>
              <a:rPr lang="en-US" b="0" i="0" dirty="0">
                <a:solidFill>
                  <a:srgbClr val="000000"/>
                </a:solidFill>
                <a:effectLst/>
              </a:rPr>
              <a:t>Educational resources</a:t>
            </a:r>
          </a:p>
          <a:p>
            <a:pPr algn="l">
              <a:lnSpc>
                <a:spcPct val="100000"/>
              </a:lnSpc>
              <a:spcBef>
                <a:spcPts val="0"/>
              </a:spcBef>
              <a:spcAft>
                <a:spcPts val="0"/>
              </a:spcAft>
            </a:pPr>
            <a:r>
              <a:rPr lang="en-US" b="0" i="0" dirty="0">
                <a:solidFill>
                  <a:srgbClr val="000000"/>
                </a:solidFill>
                <a:effectLst/>
              </a:rPr>
              <a:t>Retirement </a:t>
            </a:r>
            <a:r>
              <a:rPr lang="en-US" dirty="0">
                <a:solidFill>
                  <a:srgbClr val="000000"/>
                </a:solidFill>
              </a:rPr>
              <a:t>C</a:t>
            </a:r>
            <a:r>
              <a:rPr lang="en-US" b="0" i="0" dirty="0">
                <a:solidFill>
                  <a:srgbClr val="000000"/>
                </a:solidFill>
                <a:effectLst/>
              </a:rPr>
              <a:t>alculators*</a:t>
            </a:r>
          </a:p>
          <a:p>
            <a:pPr algn="l">
              <a:lnSpc>
                <a:spcPct val="100000"/>
              </a:lnSpc>
              <a:spcBef>
                <a:spcPts val="0"/>
              </a:spcBef>
              <a:spcAft>
                <a:spcPts val="0"/>
              </a:spcAft>
            </a:pPr>
            <a:r>
              <a:rPr lang="en-US" b="0" i="0" dirty="0">
                <a:solidFill>
                  <a:srgbClr val="000000"/>
                </a:solidFill>
                <a:effectLst/>
              </a:rPr>
              <a:t>Account information</a:t>
            </a:r>
          </a:p>
          <a:p>
            <a:pPr algn="l">
              <a:lnSpc>
                <a:spcPct val="100000"/>
              </a:lnSpc>
              <a:spcBef>
                <a:spcPts val="0"/>
              </a:spcBef>
              <a:spcAft>
                <a:spcPts val="0"/>
              </a:spcAft>
            </a:pPr>
            <a:r>
              <a:rPr lang="en-US" b="0" i="0" dirty="0">
                <a:solidFill>
                  <a:srgbClr val="000000"/>
                </a:solidFill>
                <a:effectLst/>
              </a:rPr>
              <a:t>Personal rate of return</a:t>
            </a:r>
          </a:p>
          <a:p>
            <a:pPr algn="l">
              <a:lnSpc>
                <a:spcPct val="100000"/>
              </a:lnSpc>
              <a:spcBef>
                <a:spcPts val="0"/>
              </a:spcBef>
              <a:spcAft>
                <a:spcPts val="0"/>
              </a:spcAft>
            </a:pPr>
            <a:r>
              <a:rPr lang="en-US" b="0" i="0" dirty="0">
                <a:solidFill>
                  <a:srgbClr val="000000"/>
                </a:solidFill>
                <a:effectLst/>
              </a:rPr>
              <a:t>Recent </a:t>
            </a:r>
            <a:r>
              <a:rPr lang="en-US" dirty="0">
                <a:solidFill>
                  <a:srgbClr val="000000"/>
                </a:solidFill>
              </a:rPr>
              <a:t>f</a:t>
            </a:r>
            <a:r>
              <a:rPr lang="en-US" b="0" i="0" dirty="0">
                <a:solidFill>
                  <a:srgbClr val="000000"/>
                </a:solidFill>
                <a:effectLst/>
              </a:rPr>
              <a:t>inancial transactions</a:t>
            </a:r>
          </a:p>
          <a:p>
            <a:pPr algn="l">
              <a:lnSpc>
                <a:spcPct val="100000"/>
              </a:lnSpc>
              <a:spcBef>
                <a:spcPts val="0"/>
              </a:spcBef>
              <a:spcAft>
                <a:spcPts val="0"/>
              </a:spcAft>
            </a:pPr>
            <a:r>
              <a:rPr lang="en-US" b="0" i="0" dirty="0">
                <a:solidFill>
                  <a:srgbClr val="000000"/>
                </a:solidFill>
                <a:effectLst/>
              </a:rPr>
              <a:t>Balance and allocation information</a:t>
            </a:r>
          </a:p>
          <a:p>
            <a:pPr marL="0" indent="0" algn="l">
              <a:lnSpc>
                <a:spcPct val="100000"/>
              </a:lnSpc>
              <a:spcBef>
                <a:spcPts val="0"/>
              </a:spcBef>
              <a:spcAft>
                <a:spcPts val="0"/>
              </a:spcAft>
              <a:buNone/>
            </a:pPr>
            <a:endParaRPr lang="en-US" b="0" i="0" dirty="0">
              <a:solidFill>
                <a:srgbClr val="000000"/>
              </a:solidFill>
              <a:effectLst/>
            </a:endParaRPr>
          </a:p>
          <a:p>
            <a:pPr marL="0" indent="0" algn="l">
              <a:lnSpc>
                <a:spcPct val="100000"/>
              </a:lnSpc>
              <a:spcBef>
                <a:spcPts val="0"/>
              </a:spcBef>
              <a:spcAft>
                <a:spcPts val="0"/>
              </a:spcAft>
              <a:buNone/>
            </a:pPr>
            <a:r>
              <a:rPr lang="en-US" b="1" i="0" dirty="0">
                <a:solidFill>
                  <a:srgbClr val="000000"/>
                </a:solidFill>
                <a:effectLst/>
              </a:rPr>
              <a:t>Financial Consulting Services**</a:t>
            </a:r>
          </a:p>
          <a:p>
            <a:pPr algn="l">
              <a:lnSpc>
                <a:spcPct val="100000"/>
              </a:lnSpc>
              <a:spcBef>
                <a:spcPts val="0"/>
              </a:spcBef>
              <a:spcAft>
                <a:spcPts val="0"/>
              </a:spcAft>
            </a:pPr>
            <a:r>
              <a:rPr lang="en-US" b="0" i="0" dirty="0">
                <a:solidFill>
                  <a:srgbClr val="000000"/>
                </a:solidFill>
                <a:effectLst/>
              </a:rPr>
              <a:t>Help with assessing financial situation</a:t>
            </a:r>
          </a:p>
        </p:txBody>
      </p:sp>
      <p:sp>
        <p:nvSpPr>
          <p:cNvPr id="2" name="Rectangle 1">
            <a:extLst>
              <a:ext uri="{FF2B5EF4-FFF2-40B4-BE49-F238E27FC236}">
                <a16:creationId xmlns:a16="http://schemas.microsoft.com/office/drawing/2014/main" id="{E43059D5-3890-B8E9-9BE1-DCEE2597C8AC}"/>
              </a:ext>
            </a:extLst>
          </p:cNvPr>
          <p:cNvSpPr/>
          <p:nvPr/>
        </p:nvSpPr>
        <p:spPr>
          <a:xfrm>
            <a:off x="914796" y="2151499"/>
            <a:ext cx="4638512" cy="3265745"/>
          </a:xfrm>
          <a:prstGeom prst="rect">
            <a:avLst/>
          </a:prstGeom>
          <a:solidFill>
            <a:srgbClr val="8EDD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ED3244DA-81CF-597F-BFFE-E49C22BCA246}"/>
              </a:ext>
            </a:extLst>
          </p:cNvPr>
          <p:cNvSpPr txBox="1">
            <a:spLocks/>
          </p:cNvSpPr>
          <p:nvPr/>
        </p:nvSpPr>
        <p:spPr>
          <a:xfrm>
            <a:off x="1258997" y="2306074"/>
            <a:ext cx="3950110" cy="3010828"/>
          </a:xfrm>
          <a:prstGeom prst="rect">
            <a:avLst/>
          </a:prstGeom>
        </p:spPr>
        <p:txBody>
          <a:bodyPr/>
          <a:lstStyle>
            <a:lvl1pPr marL="228600" indent="-228600" algn="l" rtl="0" eaLnBrk="1" fontAlgn="base" hangingPunct="1">
              <a:lnSpc>
                <a:spcPct val="112000"/>
              </a:lnSpc>
              <a:spcBef>
                <a:spcPts val="1000"/>
              </a:spcBef>
              <a:spcAft>
                <a:spcPct val="0"/>
              </a:spcAft>
              <a:buClr>
                <a:srgbClr val="005094"/>
              </a:buClr>
              <a:buSzPct val="70000"/>
              <a:buFont typeface="Wingdings" pitchFamily="2" charset="2"/>
              <a:buChar char="§"/>
              <a:defRPr sz="1400" b="0" i="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005094"/>
              </a:buClr>
              <a:buSzPct val="70000"/>
              <a:buFont typeface="Wingdings" pitchFamily="2" charset="2"/>
              <a:buChar char="§"/>
              <a:defRPr sz="1200" b="0" i="0" kern="1200">
                <a:solidFill>
                  <a:srgbClr val="005094"/>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spcAft>
                <a:spcPts val="600"/>
              </a:spcAft>
              <a:buNone/>
            </a:pPr>
            <a:r>
              <a:rPr lang="en-US" sz="1600" b="1" i="0" dirty="0">
                <a:solidFill>
                  <a:srgbClr val="000000"/>
                </a:solidFill>
                <a:effectLst/>
              </a:rPr>
              <a:t>Participant Account Representatives</a:t>
            </a:r>
          </a:p>
          <a:p>
            <a:pPr algn="l">
              <a:lnSpc>
                <a:spcPct val="100000"/>
              </a:lnSpc>
              <a:spcBef>
                <a:spcPts val="0"/>
              </a:spcBef>
              <a:spcAft>
                <a:spcPts val="0"/>
              </a:spcAft>
            </a:pPr>
            <a:r>
              <a:rPr lang="en-US" b="0" i="0" dirty="0">
                <a:solidFill>
                  <a:srgbClr val="000000"/>
                </a:solidFill>
                <a:effectLst/>
              </a:rPr>
              <a:t>Group seminars / HR meetings</a:t>
            </a:r>
          </a:p>
          <a:p>
            <a:pPr algn="l">
              <a:lnSpc>
                <a:spcPct val="100000"/>
              </a:lnSpc>
              <a:spcBef>
                <a:spcPts val="0"/>
              </a:spcBef>
              <a:spcAft>
                <a:spcPts val="0"/>
              </a:spcAft>
            </a:pPr>
            <a:r>
              <a:rPr lang="en-US" b="0" i="0" dirty="0">
                <a:solidFill>
                  <a:srgbClr val="000000"/>
                </a:solidFill>
                <a:effectLst/>
              </a:rPr>
              <a:t>One-on-one employee meetings</a:t>
            </a:r>
          </a:p>
          <a:p>
            <a:pPr algn="l">
              <a:lnSpc>
                <a:spcPct val="100000"/>
              </a:lnSpc>
              <a:spcBef>
                <a:spcPts val="0"/>
              </a:spcBef>
              <a:spcAft>
                <a:spcPts val="0"/>
              </a:spcAft>
            </a:pPr>
            <a:r>
              <a:rPr lang="en-US" dirty="0">
                <a:solidFill>
                  <a:srgbClr val="000000"/>
                </a:solidFill>
              </a:rPr>
              <a:t>Customized</a:t>
            </a:r>
            <a:r>
              <a:rPr lang="en-US" b="0" i="0" dirty="0">
                <a:solidFill>
                  <a:srgbClr val="000000"/>
                </a:solidFill>
                <a:effectLst/>
              </a:rPr>
              <a:t> enrollment assistance</a:t>
            </a:r>
          </a:p>
          <a:p>
            <a:pPr algn="l">
              <a:lnSpc>
                <a:spcPct val="100000"/>
              </a:lnSpc>
              <a:spcBef>
                <a:spcPts val="0"/>
              </a:spcBef>
              <a:spcAft>
                <a:spcPts val="0"/>
              </a:spcAft>
            </a:pPr>
            <a:r>
              <a:rPr lang="en-US" b="0" i="0" dirty="0">
                <a:solidFill>
                  <a:srgbClr val="000000"/>
                </a:solidFill>
                <a:effectLst/>
              </a:rPr>
              <a:t>Termination/retirement/rollover assistance</a:t>
            </a:r>
          </a:p>
          <a:p>
            <a:pPr algn="l">
              <a:lnSpc>
                <a:spcPct val="100000"/>
              </a:lnSpc>
              <a:spcBef>
                <a:spcPts val="0"/>
              </a:spcBef>
              <a:spcAft>
                <a:spcPts val="0"/>
              </a:spcAft>
            </a:pPr>
            <a:r>
              <a:rPr lang="en-US" b="0" i="0" dirty="0">
                <a:solidFill>
                  <a:srgbClr val="000000"/>
                </a:solidFill>
                <a:effectLst/>
              </a:rPr>
              <a:t>New-hire orientations</a:t>
            </a:r>
          </a:p>
          <a:p>
            <a:pPr algn="l">
              <a:lnSpc>
                <a:spcPct val="100000"/>
              </a:lnSpc>
              <a:spcBef>
                <a:spcPts val="0"/>
              </a:spcBef>
              <a:spcAft>
                <a:spcPts val="0"/>
              </a:spcAft>
            </a:pPr>
            <a:r>
              <a:rPr lang="en-US" b="0" i="0" dirty="0">
                <a:solidFill>
                  <a:srgbClr val="000000"/>
                </a:solidFill>
                <a:effectLst/>
              </a:rPr>
              <a:t>Pre-retirement seminars</a:t>
            </a:r>
          </a:p>
          <a:p>
            <a:pPr algn="l">
              <a:lnSpc>
                <a:spcPct val="100000"/>
              </a:lnSpc>
              <a:spcBef>
                <a:spcPts val="0"/>
              </a:spcBef>
              <a:spcAft>
                <a:spcPts val="0"/>
              </a:spcAft>
            </a:pPr>
            <a:r>
              <a:rPr lang="en-US" b="0" i="0" dirty="0">
                <a:solidFill>
                  <a:srgbClr val="000000"/>
                </a:solidFill>
                <a:effectLst/>
              </a:rPr>
              <a:t>After-hours workshops</a:t>
            </a:r>
          </a:p>
          <a:p>
            <a:pPr algn="l">
              <a:lnSpc>
                <a:spcPct val="100000"/>
              </a:lnSpc>
              <a:spcBef>
                <a:spcPts val="0"/>
              </a:spcBef>
              <a:spcAft>
                <a:spcPts val="0"/>
              </a:spcAft>
            </a:pPr>
            <a:r>
              <a:rPr lang="en-US" b="0" i="0" dirty="0">
                <a:solidFill>
                  <a:srgbClr val="000000"/>
                </a:solidFill>
                <a:effectLst/>
              </a:rPr>
              <a:t>Account Representative support services</a:t>
            </a:r>
          </a:p>
          <a:p>
            <a:pPr algn="l">
              <a:lnSpc>
                <a:spcPct val="100000"/>
              </a:lnSpc>
              <a:spcBef>
                <a:spcPts val="0"/>
              </a:spcBef>
              <a:spcAft>
                <a:spcPts val="0"/>
              </a:spcAft>
            </a:pPr>
            <a:r>
              <a:rPr lang="en-US" b="0" i="0" dirty="0">
                <a:solidFill>
                  <a:srgbClr val="000000"/>
                </a:solidFill>
                <a:effectLst/>
              </a:rPr>
              <a:t>Group participant meetings (including unlimited on-site meetings) </a:t>
            </a:r>
          </a:p>
          <a:p>
            <a:pPr algn="l">
              <a:lnSpc>
                <a:spcPct val="100000"/>
              </a:lnSpc>
              <a:spcBef>
                <a:spcPts val="0"/>
              </a:spcBef>
              <a:spcAft>
                <a:spcPts val="0"/>
              </a:spcAft>
            </a:pPr>
            <a:r>
              <a:rPr lang="en-US" dirty="0">
                <a:solidFill>
                  <a:srgbClr val="000000"/>
                </a:solidFill>
              </a:rPr>
              <a:t>Services </a:t>
            </a:r>
            <a:r>
              <a:rPr lang="en-US" b="0" i="0" dirty="0">
                <a:solidFill>
                  <a:srgbClr val="000000"/>
                </a:solidFill>
                <a:effectLst/>
              </a:rPr>
              <a:t>provided at no additional cost</a:t>
            </a:r>
          </a:p>
        </p:txBody>
      </p:sp>
      <p:sp>
        <p:nvSpPr>
          <p:cNvPr id="7" name="TextBox 6">
            <a:extLst>
              <a:ext uri="{FF2B5EF4-FFF2-40B4-BE49-F238E27FC236}">
                <a16:creationId xmlns:a16="http://schemas.microsoft.com/office/drawing/2014/main" id="{0CEE786F-BCE0-6862-FBF7-25CF5437C1F7}"/>
              </a:ext>
            </a:extLst>
          </p:cNvPr>
          <p:cNvSpPr txBox="1"/>
          <p:nvPr/>
        </p:nvSpPr>
        <p:spPr>
          <a:xfrm>
            <a:off x="914796" y="5536519"/>
            <a:ext cx="9661021" cy="307777"/>
          </a:xfrm>
          <a:prstGeom prst="rect">
            <a:avLst/>
          </a:prstGeom>
          <a:noFill/>
        </p:spPr>
        <p:txBody>
          <a:bodyPr wrap="square" rtlCol="0">
            <a:spAutoFit/>
          </a:bodyPr>
          <a:lstStyle/>
          <a:p>
            <a:pPr marL="36576" indent="-457200" algn="l"/>
            <a:r>
              <a:rPr lang="en-US" sz="700" dirty="0">
                <a:solidFill>
                  <a:schemeClr val="accent1"/>
                </a:solidFill>
                <a:latin typeface="Arial" panose="020B0604020202020204" pitchFamily="34" charset="0"/>
                <a:cs typeface="Arial" panose="020B0604020202020204" pitchFamily="34" charset="0"/>
              </a:rPr>
              <a:t>*</a:t>
            </a:r>
            <a:r>
              <a:rPr lang="en-US" sz="700" i="0" dirty="0">
                <a:solidFill>
                  <a:schemeClr val="accent1"/>
                </a:solidFill>
                <a:effectLst/>
                <a:latin typeface="Arial" panose="020B0604020202020204" pitchFamily="34" charset="0"/>
                <a:cs typeface="Arial" panose="020B0604020202020204" pitchFamily="34" charset="0"/>
              </a:rPr>
              <a:t>Information and interactive calculators are made available as self-help tools for independent use and are not intended to provide investment advice. We cannot and do not guarantee their applicability or accuracy in regard to individual circumstances. All examples are hypothetical and are for illustrative purposes only. We encourage individuals to seek personalized advice from qualified professionals regarding all personal finance issues.</a:t>
            </a:r>
            <a:endParaRPr lang="en-US" sz="700" b="0" i="0" dirty="0">
              <a:solidFill>
                <a:schemeClr val="accent1"/>
              </a:solidFill>
              <a:effectLst/>
              <a:latin typeface="Whitney-Book"/>
            </a:endParaRPr>
          </a:p>
        </p:txBody>
      </p:sp>
      <p:sp>
        <p:nvSpPr>
          <p:cNvPr id="10" name="TextBox 9">
            <a:extLst>
              <a:ext uri="{FF2B5EF4-FFF2-40B4-BE49-F238E27FC236}">
                <a16:creationId xmlns:a16="http://schemas.microsoft.com/office/drawing/2014/main" id="{25E8FA34-3238-AB22-7499-EDA46CE65C1C}"/>
              </a:ext>
            </a:extLst>
          </p:cNvPr>
          <p:cNvSpPr txBox="1"/>
          <p:nvPr/>
        </p:nvSpPr>
        <p:spPr>
          <a:xfrm>
            <a:off x="878340" y="5840576"/>
            <a:ext cx="9697477" cy="630942"/>
          </a:xfrm>
          <a:prstGeom prst="rect">
            <a:avLst/>
          </a:prstGeom>
          <a:noFill/>
        </p:spPr>
        <p:txBody>
          <a:bodyPr wrap="square" rtlCol="0">
            <a:spAutoFit/>
          </a:bodyPr>
          <a:lstStyle/>
          <a:p>
            <a:pPr marL="73152" indent="-457200"/>
            <a:r>
              <a:rPr lang="en-US" sz="700" i="0" u="none" strike="noStrike" baseline="0" dirty="0">
                <a:solidFill>
                  <a:schemeClr val="accent1"/>
                </a:solidFill>
                <a:latin typeface="Arial" panose="020B0604020202020204" pitchFamily="34" charset="0"/>
                <a:cs typeface="Arial" panose="020B0604020202020204" pitchFamily="34" charset="0"/>
              </a:rPr>
              <a:t>**There is no separate fee for Mutual of America’s Financial Consulting Services, although there are minimum account balance requirements. The information provided by Mutual of America’s Financial Consultants is educational in nature and is not intended to serve as a primary basis for investment decisions. Mutual of America’s Financial Consulting Services do not create an investment advisory or a fiduciary relationship (including under ERISA) between you or your employees and Mutual of America. Mutual of America and its Financial Consultants do not provide tax or legal advice. Consult your personal tax adviser or attorney for matters involving taxation and tax planning and your attorney for matters involving personal trusts and estate planning. </a:t>
            </a:r>
            <a:r>
              <a:rPr lang="en-US" sz="700" b="0" i="0" u="none" strike="noStrike" baseline="0" dirty="0">
                <a:solidFill>
                  <a:schemeClr val="accent1"/>
                </a:solidFill>
                <a:latin typeface="Arial" panose="020B0604020202020204" pitchFamily="34" charset="0"/>
              </a:rPr>
              <a:t>	</a:t>
            </a:r>
          </a:p>
          <a:p>
            <a:pPr marL="73152" indent="-457200" algn="l"/>
            <a:endParaRPr lang="en-US" sz="700" b="0" i="0" dirty="0">
              <a:solidFill>
                <a:schemeClr val="accent1"/>
              </a:solidFill>
              <a:effectLst/>
              <a:latin typeface="Whitney-Book"/>
            </a:endParaRPr>
          </a:p>
        </p:txBody>
      </p:sp>
    </p:spTree>
    <p:extLst>
      <p:ext uri="{BB962C8B-B14F-4D97-AF65-F5344CB8AC3E}">
        <p14:creationId xmlns:p14="http://schemas.microsoft.com/office/powerpoint/2010/main" val="833309678"/>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4BAE5-42DE-7C4A-88AC-010BC27A3759}"/>
              </a:ext>
            </a:extLst>
          </p:cNvPr>
          <p:cNvSpPr>
            <a:spLocks noGrp="1"/>
          </p:cNvSpPr>
          <p:nvPr>
            <p:ph type="title"/>
          </p:nvPr>
        </p:nvSpPr>
        <p:spPr>
          <a:xfrm>
            <a:off x="859716" y="1507961"/>
            <a:ext cx="5675308" cy="1009651"/>
          </a:xfrm>
        </p:spPr>
        <p:txBody>
          <a:bodyPr>
            <a:noAutofit/>
          </a:bodyPr>
          <a:lstStyle/>
          <a:p>
            <a:r>
              <a:rPr lang="en-US" dirty="0"/>
              <a:t>Promoting retirement readiness through effective participant engagement</a:t>
            </a:r>
          </a:p>
        </p:txBody>
      </p:sp>
      <p:sp>
        <p:nvSpPr>
          <p:cNvPr id="3" name="Rectangle 2">
            <a:extLst>
              <a:ext uri="{FF2B5EF4-FFF2-40B4-BE49-F238E27FC236}">
                <a16:creationId xmlns:a16="http://schemas.microsoft.com/office/drawing/2014/main" id="{14CC3D47-EAA3-1941-A1B9-4E80F8313D5E}"/>
              </a:ext>
            </a:extLst>
          </p:cNvPr>
          <p:cNvSpPr/>
          <p:nvPr/>
        </p:nvSpPr>
        <p:spPr>
          <a:xfrm>
            <a:off x="859715" y="3694058"/>
            <a:ext cx="5314581"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Retirement readiness means being financially prepared to achieve one’s retirement objectives.</a:t>
            </a:r>
          </a:p>
        </p:txBody>
      </p:sp>
      <p:sp>
        <p:nvSpPr>
          <p:cNvPr id="8" name="Rectangle 7">
            <a:extLst>
              <a:ext uri="{FF2B5EF4-FFF2-40B4-BE49-F238E27FC236}">
                <a16:creationId xmlns:a16="http://schemas.microsoft.com/office/drawing/2014/main" id="{0FF74E03-FA6D-164D-8425-A67024D948B5}"/>
              </a:ext>
            </a:extLst>
          </p:cNvPr>
          <p:cNvSpPr/>
          <p:nvPr/>
        </p:nvSpPr>
        <p:spPr>
          <a:xfrm>
            <a:off x="7093340" y="585537"/>
            <a:ext cx="5098660" cy="6272464"/>
          </a:xfrm>
          <a:prstGeom prst="rect">
            <a:avLst/>
          </a:prstGeom>
          <a:solidFill>
            <a:schemeClr val="bg1">
              <a:lumMod val="9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518A58EB-EACD-F348-A7EC-148C3F4D6ECD}"/>
              </a:ext>
            </a:extLst>
          </p:cNvPr>
          <p:cNvSpPr txBox="1">
            <a:spLocks/>
          </p:cNvSpPr>
          <p:nvPr/>
        </p:nvSpPr>
        <p:spPr>
          <a:xfrm>
            <a:off x="7483599" y="1756631"/>
            <a:ext cx="4218065" cy="39907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rgbClr val="005094"/>
              </a:buClr>
              <a:buSzPct val="70000"/>
              <a:buFontTx/>
              <a:buNone/>
              <a:defRPr sz="14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Clr>
                <a:srgbClr val="005094"/>
              </a:buClr>
              <a:buSzPct val="70000"/>
              <a:buFontTx/>
              <a:buNone/>
              <a:defRPr sz="1200" b="0" i="0" kern="1200">
                <a:solidFill>
                  <a:srgbClr val="00509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1800" dirty="0"/>
          </a:p>
        </p:txBody>
      </p:sp>
      <p:graphicFrame>
        <p:nvGraphicFramePr>
          <p:cNvPr id="10" name="Table 9">
            <a:extLst>
              <a:ext uri="{FF2B5EF4-FFF2-40B4-BE49-F238E27FC236}">
                <a16:creationId xmlns:a16="http://schemas.microsoft.com/office/drawing/2014/main" id="{BD85CAB3-1C08-E44C-B2A1-92A73888A5C6}"/>
              </a:ext>
            </a:extLst>
          </p:cNvPr>
          <p:cNvGraphicFramePr>
            <a:graphicFrameLocks noGrp="1"/>
          </p:cNvGraphicFramePr>
          <p:nvPr/>
        </p:nvGraphicFramePr>
        <p:xfrm>
          <a:off x="7523295" y="1507961"/>
          <a:ext cx="4292979" cy="4025576"/>
        </p:xfrm>
        <a:graphic>
          <a:graphicData uri="http://schemas.openxmlformats.org/drawingml/2006/table">
            <a:tbl>
              <a:tblPr firstRow="1" bandRow="1">
                <a:tableStyleId>{2D5ABB26-0587-4C30-8999-92F81FD0307C}</a:tableStyleId>
              </a:tblPr>
              <a:tblGrid>
                <a:gridCol w="1430993">
                  <a:extLst>
                    <a:ext uri="{9D8B030D-6E8A-4147-A177-3AD203B41FA5}">
                      <a16:colId xmlns:a16="http://schemas.microsoft.com/office/drawing/2014/main" val="195281114"/>
                    </a:ext>
                  </a:extLst>
                </a:gridCol>
                <a:gridCol w="1430993">
                  <a:extLst>
                    <a:ext uri="{9D8B030D-6E8A-4147-A177-3AD203B41FA5}">
                      <a16:colId xmlns:a16="http://schemas.microsoft.com/office/drawing/2014/main" val="3755571537"/>
                    </a:ext>
                  </a:extLst>
                </a:gridCol>
                <a:gridCol w="1430993">
                  <a:extLst>
                    <a:ext uri="{9D8B030D-6E8A-4147-A177-3AD203B41FA5}">
                      <a16:colId xmlns:a16="http://schemas.microsoft.com/office/drawing/2014/main" val="3192078955"/>
                    </a:ext>
                  </a:extLst>
                </a:gridCol>
              </a:tblGrid>
              <a:tr h="69606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Evaluating readiness involves determining a participant’s ability to cover expenses … </a:t>
                      </a:r>
                      <a:endParaRPr lang="en-US" sz="1800" b="0" dirty="0">
                        <a:solidFill>
                          <a:schemeClr val="tx1"/>
                        </a:solidFill>
                        <a:latin typeface="Arial" panose="020B0604020202020204" pitchFamily="34" charset="0"/>
                        <a:cs typeface="Arial" panose="020B0604020202020204" pitchFamily="34"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919303196"/>
                  </a:ext>
                </a:extLst>
              </a:tr>
              <a:tr h="994374">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5929412"/>
                  </a:ext>
                </a:extLst>
              </a:tr>
              <a:tr h="1128265">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 for as long as he or she will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be in retirement.</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a:latin typeface="Arial" panose="020B0604020202020204" pitchFamily="34" charset="0"/>
                        <a:cs typeface="Arial" panose="020B0604020202020204" pitchFamily="34" charset="0"/>
                      </a:endParaRPr>
                    </a:p>
                  </a:txBody>
                  <a:tcPr/>
                </a:tc>
                <a:tc hMerge="1">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19815049"/>
                  </a:ext>
                </a:extLst>
              </a:tr>
              <a:tr h="928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E6C6D"/>
                          </a:solidFill>
                          <a:effectLst/>
                          <a:uLnTx/>
                          <a:uFillTx/>
                          <a:latin typeface="Arial Black" panose="020B0604020202020204" pitchFamily="34" charset="0"/>
                          <a:ea typeface="+mn-ea"/>
                          <a:cs typeface="Arial Black" panose="020B0604020202020204" pitchFamily="34" charset="0"/>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Years</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kumimoji="0" lang="en-US" sz="3600" b="1" i="0" u="none" strike="noStrike" kern="1200" cap="none" spc="0" normalizeH="0" baseline="0" dirty="0">
                          <a:ln>
                            <a:noFill/>
                          </a:ln>
                          <a:solidFill>
                            <a:srgbClr val="FE6C6D"/>
                          </a:solidFill>
                          <a:effectLst/>
                          <a:uLnTx/>
                          <a:uFillTx/>
                          <a:latin typeface="Arial Black" panose="020B0604020202020204" pitchFamily="34" charset="0"/>
                          <a:ea typeface="+mn-ea"/>
                          <a:cs typeface="Arial Black" panose="020B0604020202020204" pitchFamily="34" charset="0"/>
                        </a:rPr>
                        <a:t>30</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Years</a:t>
                      </a:r>
                      <a:endParaRPr kumimoji="0" lang="en-US" sz="1400" b="1"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E6C6D"/>
                          </a:solidFill>
                          <a:effectLst/>
                          <a:uLnTx/>
                          <a:uFillTx/>
                          <a:latin typeface="Arial Black" panose="020B0604020202020204" pitchFamily="34" charset="0"/>
                          <a:ea typeface="+mn-ea"/>
                          <a:cs typeface="Arial Black" panose="020B0604020202020204" pitchFamily="34" charset="0"/>
                        </a:rPr>
                        <a:t>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Years</a:t>
                      </a:r>
                      <a:endParaRPr kumimoji="0" lang="en-US" sz="1400" b="1" i="0" u="none" strike="noStrike" kern="1200" cap="none" spc="0" normalizeH="0" baseline="0" dirty="0">
                        <a:ln>
                          <a:noFill/>
                        </a:ln>
                        <a:solidFill>
                          <a:schemeClr val="tx1"/>
                        </a:solidFill>
                        <a:effectLst/>
                        <a:uLnTx/>
                        <a:uFillTx/>
                        <a:latin typeface="Arial Black" panose="020B0604020202020204" pitchFamily="34" charset="0"/>
                        <a:ea typeface="+mn-ea"/>
                        <a:cs typeface="Arial Black" panose="020B0604020202020204" pitchFamily="34" charset="0"/>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250807337"/>
                  </a:ext>
                </a:extLst>
              </a:tr>
            </a:tbl>
          </a:graphicData>
        </a:graphic>
      </p:graphicFrame>
      <p:pic>
        <p:nvPicPr>
          <p:cNvPr id="11" name="Graphic 10" descr="Suburban scene">
            <a:extLst>
              <a:ext uri="{FF2B5EF4-FFF2-40B4-BE49-F238E27FC236}">
                <a16:creationId xmlns:a16="http://schemas.microsoft.com/office/drawing/2014/main" id="{24499535-A584-DE4C-9FD4-079034B786D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36347" y="2585452"/>
            <a:ext cx="584073" cy="584073"/>
          </a:xfrm>
          <a:prstGeom prst="rect">
            <a:avLst/>
          </a:prstGeom>
        </p:spPr>
      </p:pic>
      <p:pic>
        <p:nvPicPr>
          <p:cNvPr id="12" name="Graphic 11" descr="Table setting">
            <a:extLst>
              <a:ext uri="{FF2B5EF4-FFF2-40B4-BE49-F238E27FC236}">
                <a16:creationId xmlns:a16="http://schemas.microsoft.com/office/drawing/2014/main" id="{DA52A28F-3AB4-BB43-AAFE-3BFA7EECEF8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363642" y="2583236"/>
            <a:ext cx="647120" cy="647120"/>
          </a:xfrm>
          <a:prstGeom prst="rect">
            <a:avLst/>
          </a:prstGeom>
        </p:spPr>
      </p:pic>
      <p:pic>
        <p:nvPicPr>
          <p:cNvPr id="13" name="Graphic 12" descr="Airplane">
            <a:extLst>
              <a:ext uri="{FF2B5EF4-FFF2-40B4-BE49-F238E27FC236}">
                <a16:creationId xmlns:a16="http://schemas.microsoft.com/office/drawing/2014/main" id="{14BE1E3F-526D-744D-B8CC-C44102A0429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2865571">
            <a:off x="10851343" y="2546189"/>
            <a:ext cx="647120" cy="647120"/>
          </a:xfrm>
          <a:prstGeom prst="rect">
            <a:avLst/>
          </a:prstGeom>
        </p:spPr>
      </p:pic>
    </p:spTree>
    <p:extLst>
      <p:ext uri="{BB962C8B-B14F-4D97-AF65-F5344CB8AC3E}">
        <p14:creationId xmlns:p14="http://schemas.microsoft.com/office/powerpoint/2010/main" val="180977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4BAE5-42DE-7C4A-88AC-010BC27A3759}"/>
              </a:ext>
            </a:extLst>
          </p:cNvPr>
          <p:cNvSpPr>
            <a:spLocks noGrp="1"/>
          </p:cNvSpPr>
          <p:nvPr>
            <p:ph type="title"/>
          </p:nvPr>
        </p:nvSpPr>
        <p:spPr>
          <a:xfrm>
            <a:off x="838200" y="1206573"/>
            <a:ext cx="9339470" cy="1593366"/>
          </a:xfrm>
        </p:spPr>
        <p:txBody>
          <a:bodyPr>
            <a:normAutofit/>
          </a:bodyPr>
          <a:lstStyle/>
          <a:p>
            <a:r>
              <a:rPr lang="en-US" dirty="0"/>
              <a:t>Financial Consulting Services can help participants develop their personalized retirement road maps</a:t>
            </a:r>
          </a:p>
        </p:txBody>
      </p:sp>
      <p:sp>
        <p:nvSpPr>
          <p:cNvPr id="4" name="Slide Number Placeholder 3">
            <a:extLst>
              <a:ext uri="{FF2B5EF4-FFF2-40B4-BE49-F238E27FC236}">
                <a16:creationId xmlns:a16="http://schemas.microsoft.com/office/drawing/2014/main" id="{977D74B9-6A1F-C242-9DE2-BBB576DE1062}"/>
              </a:ext>
            </a:extLst>
          </p:cNvPr>
          <p:cNvSpPr>
            <a:spLocks noGrp="1"/>
          </p:cNvSpPr>
          <p:nvPr>
            <p:ph type="sldNum" sz="quarter" idx="12"/>
          </p:nvPr>
        </p:nvSpPr>
        <p:spPr/>
        <p:txBody>
          <a:bodyPr/>
          <a:lstStyle/>
          <a:p>
            <a:fld id="{14E75BD9-FAC6-B64D-995E-A32CF9A4A68B}" type="slidenum">
              <a:rPr lang="en-US" smtClean="0"/>
              <a:pPr/>
              <a:t>19</a:t>
            </a:fld>
            <a:endParaRPr lang="en-US"/>
          </a:p>
        </p:txBody>
      </p:sp>
      <p:sp>
        <p:nvSpPr>
          <p:cNvPr id="7" name="Rectangle 6">
            <a:extLst>
              <a:ext uri="{FF2B5EF4-FFF2-40B4-BE49-F238E27FC236}">
                <a16:creationId xmlns:a16="http://schemas.microsoft.com/office/drawing/2014/main" id="{A6C38BA5-EF20-D54E-9C50-86479BA65A25}"/>
              </a:ext>
            </a:extLst>
          </p:cNvPr>
          <p:cNvSpPr/>
          <p:nvPr/>
        </p:nvSpPr>
        <p:spPr>
          <a:xfrm>
            <a:off x="858077" y="3027097"/>
            <a:ext cx="3933842" cy="2523768"/>
          </a:xfrm>
          <a:prstGeom prst="rect">
            <a:avLst/>
          </a:prstGeom>
        </p:spPr>
        <p:txBody>
          <a:bodyPr wrap="square">
            <a:spAutoFit/>
          </a:bodyPr>
          <a:lstStyle/>
          <a:p>
            <a:pPr>
              <a:spcAft>
                <a:spcPts val="1200"/>
              </a:spcAft>
              <a:buClr>
                <a:srgbClr val="00599E"/>
              </a:buClr>
              <a:buSzPct val="70000"/>
            </a:pPr>
            <a:r>
              <a:rPr lang="en-US" b="1" dirty="0">
                <a:latin typeface="Arial" panose="020B0604020202020204" pitchFamily="34" charset="0"/>
                <a:cs typeface="Arial" panose="020B0604020202020204" pitchFamily="34" charset="0"/>
              </a:rPr>
              <a:t>Individual education on:</a:t>
            </a:r>
          </a:p>
          <a:p>
            <a:pPr marL="285750" indent="-285750">
              <a:spcAft>
                <a:spcPts val="1200"/>
              </a:spcAft>
              <a:buClr>
                <a:srgbClr val="00599E"/>
              </a:buClr>
              <a:buSzPct val="100000"/>
              <a:buFont typeface="Wingdings" pitchFamily="2" charset="2"/>
              <a:buChar char="§"/>
            </a:pPr>
            <a:r>
              <a:rPr lang="en-US" dirty="0">
                <a:latin typeface="Arial" panose="020B0604020202020204" pitchFamily="34" charset="0"/>
                <a:cs typeface="Arial" panose="020B0604020202020204" pitchFamily="34" charset="0"/>
              </a:rPr>
              <a:t>Personal financial analysis </a:t>
            </a:r>
          </a:p>
          <a:p>
            <a:pPr marL="285750" indent="-285750">
              <a:spcAft>
                <a:spcPts val="1200"/>
              </a:spcAft>
              <a:buClr>
                <a:srgbClr val="00599E"/>
              </a:buClr>
              <a:buSzPct val="100000"/>
              <a:buFont typeface="Wingdings" pitchFamily="2" charset="2"/>
              <a:buChar char="§"/>
            </a:pPr>
            <a:r>
              <a:rPr lang="en-US" dirty="0">
                <a:latin typeface="Arial" panose="020B0604020202020204" pitchFamily="34" charset="0"/>
                <a:cs typeface="Arial" panose="020B0604020202020204" pitchFamily="34" charset="0"/>
              </a:rPr>
              <a:t>Estate planning</a:t>
            </a:r>
          </a:p>
          <a:p>
            <a:pPr marL="285750" indent="-285750">
              <a:spcAft>
                <a:spcPts val="1200"/>
              </a:spcAft>
              <a:buClr>
                <a:srgbClr val="00599E"/>
              </a:buClr>
              <a:buSzPct val="100000"/>
              <a:buFont typeface="Wingdings" pitchFamily="2" charset="2"/>
              <a:buChar char="§"/>
            </a:pPr>
            <a:r>
              <a:rPr lang="en-US" dirty="0">
                <a:latin typeface="Arial" panose="020B0604020202020204" pitchFamily="34" charset="0"/>
                <a:cs typeface="Arial" panose="020B0604020202020204" pitchFamily="34" charset="0"/>
              </a:rPr>
              <a:t>Retirement planning </a:t>
            </a:r>
          </a:p>
          <a:p>
            <a:pPr marL="285750" indent="-285750">
              <a:spcAft>
                <a:spcPts val="1200"/>
              </a:spcAft>
              <a:buClr>
                <a:srgbClr val="00599E"/>
              </a:buClr>
              <a:buSzPct val="100000"/>
              <a:buFont typeface="Wingdings" pitchFamily="2" charset="2"/>
              <a:buChar char="§"/>
            </a:pPr>
            <a:r>
              <a:rPr lang="en-US" dirty="0">
                <a:latin typeface="Arial" panose="020B0604020202020204" pitchFamily="34" charset="0"/>
                <a:cs typeface="Arial" panose="020B0604020202020204" pitchFamily="34" charset="0"/>
              </a:rPr>
              <a:t>Investment strategies </a:t>
            </a:r>
          </a:p>
          <a:p>
            <a:pPr marL="285750" indent="-285750">
              <a:spcAft>
                <a:spcPts val="1200"/>
              </a:spcAft>
              <a:buClr>
                <a:srgbClr val="00599E"/>
              </a:buClr>
              <a:buSzPct val="100000"/>
              <a:buFont typeface="Wingdings" pitchFamily="2" charset="2"/>
              <a:buChar char="§"/>
            </a:pPr>
            <a:r>
              <a:rPr lang="en-US" dirty="0">
                <a:latin typeface="Arial" panose="020B0604020202020204" pitchFamily="34" charset="0"/>
                <a:cs typeface="Arial" panose="020B0604020202020204" pitchFamily="34" charset="0"/>
              </a:rPr>
              <a:t>Insurance needs</a:t>
            </a:r>
            <a:endParaRPr lang="en-US" sz="14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BF34E89-0E9A-F542-BD86-FB3A6FDE973E}"/>
              </a:ext>
            </a:extLst>
          </p:cNvPr>
          <p:cNvSpPr/>
          <p:nvPr/>
        </p:nvSpPr>
        <p:spPr>
          <a:xfrm>
            <a:off x="858077" y="6196818"/>
            <a:ext cx="5148828" cy="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8A3FE060-24EF-6D47-A090-B0B030554BAD}"/>
              </a:ext>
            </a:extLst>
          </p:cNvPr>
          <p:cNvPicPr>
            <a:picLocks noChangeAspect="1"/>
          </p:cNvPicPr>
          <p:nvPr/>
        </p:nvPicPr>
        <p:blipFill rotWithShape="1">
          <a:blip r:embed="rId3"/>
          <a:srcRect b="12002"/>
          <a:stretch/>
        </p:blipFill>
        <p:spPr>
          <a:xfrm>
            <a:off x="5700615" y="2680847"/>
            <a:ext cx="5857674" cy="4099781"/>
          </a:xfrm>
          <a:prstGeom prst="rect">
            <a:avLst/>
          </a:prstGeom>
        </p:spPr>
      </p:pic>
      <p:sp>
        <p:nvSpPr>
          <p:cNvPr id="6" name="Rectangle 5">
            <a:extLst>
              <a:ext uri="{FF2B5EF4-FFF2-40B4-BE49-F238E27FC236}">
                <a16:creationId xmlns:a16="http://schemas.microsoft.com/office/drawing/2014/main" id="{6FF24E07-3B14-DD4A-A5BB-B99D66DA1145}"/>
              </a:ext>
            </a:extLst>
          </p:cNvPr>
          <p:cNvSpPr/>
          <p:nvPr/>
        </p:nvSpPr>
        <p:spPr>
          <a:xfrm>
            <a:off x="858831" y="5651427"/>
            <a:ext cx="4649104" cy="1077218"/>
          </a:xfrm>
          <a:prstGeom prst="rect">
            <a:avLst/>
          </a:prstGeom>
        </p:spPr>
        <p:txBody>
          <a:bodyPr wrap="square">
            <a:noAutofit/>
          </a:bodyPr>
          <a:lstStyle/>
          <a:p>
            <a:r>
              <a:rPr lang="en-US" sz="800" dirty="0">
                <a:solidFill>
                  <a:srgbClr val="000000"/>
                </a:solidFill>
                <a:latin typeface="Arial" panose="020B0604020202020204" pitchFamily="34" charset="0"/>
                <a:cs typeface="Arial" panose="020B0604020202020204" pitchFamily="34" charset="0"/>
              </a:rPr>
              <a:t>There is no separate fee for Mutual of America’s Financial Consulting Services, although there are minimum account balance requirements. The information provided by Mutual of America’s Financial Consultants is educational in nature and is not intended to serve as a primary basis for investment decisions. Mutual of America’s Financial Consulting Services do not create an investment advisory or a fiduciary relationship (including under ERISA) between you or your employees and Mutual of America. Mutual of America and its Financial Consultants do not provide tax or legal advice. Consult your personal tax adviser or attorney for matters involving taxation and tax planning and your attorney for matters involving personal trusts and estate planning. </a:t>
            </a:r>
            <a:endParaRPr lang="en-US" sz="80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725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71C622C-0527-D74A-A757-3CFF6D4381E3}"/>
              </a:ext>
            </a:extLst>
          </p:cNvPr>
          <p:cNvSpPr>
            <a:spLocks noGrp="1"/>
          </p:cNvSpPr>
          <p:nvPr>
            <p:ph type="body" sz="quarter" idx="10"/>
          </p:nvPr>
        </p:nvSpPr>
        <p:spPr>
          <a:xfrm>
            <a:off x="841248" y="2375694"/>
            <a:ext cx="10515600" cy="2106612"/>
          </a:xfrm>
        </p:spPr>
        <p:txBody>
          <a:bodyPr anchor="ctr">
            <a:normAutofit/>
          </a:bodyPr>
          <a:lstStyle/>
          <a:p>
            <a:pPr algn="ctr"/>
            <a:r>
              <a:rPr lang="en-US" dirty="0"/>
              <a:t>INTRODUCTIONS </a:t>
            </a:r>
          </a:p>
        </p:txBody>
      </p:sp>
    </p:spTree>
    <p:extLst>
      <p:ext uri="{BB962C8B-B14F-4D97-AF65-F5344CB8AC3E}">
        <p14:creationId xmlns:p14="http://schemas.microsoft.com/office/powerpoint/2010/main" val="844442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B44ECF-27D2-53BB-12CF-010E20022EA2}"/>
              </a:ext>
            </a:extLst>
          </p:cNvPr>
          <p:cNvSpPr>
            <a:spLocks noGrp="1"/>
          </p:cNvSpPr>
          <p:nvPr>
            <p:ph type="body" sz="quarter" idx="10"/>
          </p:nvPr>
        </p:nvSpPr>
        <p:spPr/>
        <p:txBody>
          <a:bodyPr/>
          <a:lstStyle/>
          <a:p>
            <a:pPr algn="ctr"/>
            <a:r>
              <a:rPr lang="en-US" dirty="0"/>
              <a:t>INVESTMENTS </a:t>
            </a:r>
          </a:p>
        </p:txBody>
      </p:sp>
    </p:spTree>
    <p:extLst>
      <p:ext uri="{BB962C8B-B14F-4D97-AF65-F5344CB8AC3E}">
        <p14:creationId xmlns:p14="http://schemas.microsoft.com/office/powerpoint/2010/main" val="124572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159A25-4151-4689-80E5-4A594C287E32}"/>
              </a:ext>
            </a:extLst>
          </p:cNvPr>
          <p:cNvSpPr txBox="1"/>
          <p:nvPr/>
        </p:nvSpPr>
        <p:spPr>
          <a:xfrm>
            <a:off x="1267799" y="1771965"/>
            <a:ext cx="10115388" cy="1958613"/>
          </a:xfrm>
          <a:prstGeom prst="rect">
            <a:avLst/>
          </a:prstGeom>
          <a:noFill/>
        </p:spPr>
        <p:txBody>
          <a:bodyPr wrap="square" rtlCol="0">
            <a:spAutoFit/>
          </a:bodyPr>
          <a:lstStyle/>
          <a:p>
            <a:pPr>
              <a:lnSpc>
                <a:spcPct val="107000"/>
              </a:lnSpc>
              <a:spcAft>
                <a:spcPts val="800"/>
              </a:spcAft>
            </a:pPr>
            <a:r>
              <a:rPr lang="en-US" dirty="0">
                <a:solidFill>
                  <a:schemeClr val="bg1"/>
                </a:solidFill>
                <a:ea typeface="Calibri" panose="020F0502020204030204" pitchFamily="34" charset="0"/>
                <a:cs typeface="Times New Roman" panose="02020603050405020304" pitchFamily="18" charset="0"/>
              </a:rPr>
              <a:t>Mutual of America Capital Management LLC presents</a:t>
            </a:r>
          </a:p>
          <a:p>
            <a:pPr>
              <a:lnSpc>
                <a:spcPct val="107000"/>
              </a:lnSpc>
              <a:spcAft>
                <a:spcPts val="800"/>
              </a:spcAft>
            </a:pPr>
            <a:r>
              <a:rPr lang="en-US" sz="2800" dirty="0">
                <a:solidFill>
                  <a:schemeClr val="bg1"/>
                </a:solidFill>
                <a:ea typeface="Calibri" panose="020F0502020204030204" pitchFamily="34" charset="0"/>
                <a:cs typeface="Times New Roman" panose="02020603050405020304" pitchFamily="18" charset="0"/>
              </a:rPr>
              <a:t>Economic &amp; Market Perspective</a:t>
            </a:r>
            <a:endParaRPr lang="en-US" sz="3600" dirty="0">
              <a:solidFill>
                <a:schemeClr val="bg1"/>
              </a:solidFill>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chemeClr val="bg1"/>
                </a:solidFill>
                <a:ea typeface="Calibri" panose="020F0502020204030204" pitchFamily="34" charset="0"/>
                <a:cs typeface="Times New Roman" panose="02020603050405020304" pitchFamily="18" charset="0"/>
              </a:rPr>
              <a:t>Investment Overview</a:t>
            </a:r>
            <a:endParaRPr lang="en-US" sz="2800" dirty="0">
              <a:solidFill>
                <a:schemeClr val="bg1"/>
              </a:solidFill>
              <a:ea typeface="Calibri" panose="020F0502020204030204" pitchFamily="34" charset="0"/>
              <a:cs typeface="Times New Roman" panose="02020603050405020304" pitchFamily="18" charset="0"/>
            </a:endParaRPr>
          </a:p>
          <a:p>
            <a:pPr>
              <a:lnSpc>
                <a:spcPct val="107000"/>
              </a:lnSpc>
              <a:spcAft>
                <a:spcPts val="800"/>
              </a:spcAft>
            </a:pPr>
            <a:endParaRPr lang="en-US" sz="3000" dirty="0">
              <a:solidFill>
                <a:schemeClr val="bg1"/>
              </a:solidFill>
              <a:latin typeface="+mj-lt"/>
            </a:endParaRPr>
          </a:p>
        </p:txBody>
      </p:sp>
      <p:sp>
        <p:nvSpPr>
          <p:cNvPr id="4" name="Title 1">
            <a:extLst>
              <a:ext uri="{FF2B5EF4-FFF2-40B4-BE49-F238E27FC236}">
                <a16:creationId xmlns:a16="http://schemas.microsoft.com/office/drawing/2014/main" id="{61A3E9CB-4587-1546-B2CA-35B092AFB725}"/>
              </a:ext>
            </a:extLst>
          </p:cNvPr>
          <p:cNvSpPr txBox="1">
            <a:spLocks/>
          </p:cNvSpPr>
          <p:nvPr/>
        </p:nvSpPr>
        <p:spPr>
          <a:xfrm>
            <a:off x="1267799" y="3410868"/>
            <a:ext cx="3802222" cy="1174681"/>
          </a:xfrm>
          <a:prstGeom prst="rect">
            <a:avLst/>
          </a:prstGeom>
          <a:ln>
            <a:noFill/>
          </a:ln>
        </p:spPr>
        <p:txBody>
          <a:bodyPr wrap="square">
            <a:spAutoFit/>
          </a:bodyPr>
          <a:lstStyle>
            <a:lvl1pPr algn="l" defTabSz="914400" rtl="0" eaLnBrk="1" latinLnBrk="0" hangingPunct="1">
              <a:lnSpc>
                <a:spcPct val="90000"/>
              </a:lnSpc>
              <a:spcBef>
                <a:spcPct val="0"/>
              </a:spcBef>
              <a:buNone/>
              <a:defRPr sz="4000" kern="1200" baseline="0">
                <a:solidFill>
                  <a:schemeClr val="bg1"/>
                </a:solidFill>
                <a:latin typeface="+mj-lt"/>
                <a:ea typeface="+mj-ea"/>
                <a:cs typeface="+mj-cs"/>
              </a:defRPr>
            </a:lvl1pPr>
          </a:lstStyle>
          <a:p>
            <a:pPr lvl="0" defTabSz="457200">
              <a:lnSpc>
                <a:spcPct val="100000"/>
              </a:lnSpc>
              <a:spcBef>
                <a:spcPts val="0"/>
              </a:spcBef>
              <a:spcAft>
                <a:spcPts val="800"/>
              </a:spcAft>
            </a:pPr>
            <a:br>
              <a:rPr lang="en-US" sz="1400" b="0" dirty="0">
                <a:latin typeface="+mn-lt"/>
              </a:rPr>
            </a:br>
            <a:endParaRPr lang="en-US" sz="1400" b="0" dirty="0">
              <a:latin typeface="+mn-lt"/>
            </a:endParaRPr>
          </a:p>
          <a:p>
            <a:pPr marL="0" marR="0" lvl="0" indent="0" algn="l" defTabSz="914400" rtl="0" eaLnBrk="1" fontAlgn="auto" latinLnBrk="0" hangingPunct="1">
              <a:lnSpc>
                <a:spcPct val="100000"/>
              </a:lnSpc>
              <a:spcBef>
                <a:spcPts val="2600"/>
              </a:spcBef>
              <a:spcAft>
                <a:spcPts val="0"/>
              </a:spcAft>
              <a:buClrTx/>
              <a:buSzTx/>
              <a:buFontTx/>
              <a:buNone/>
              <a:tabLst/>
              <a:defRPr/>
            </a:pPr>
            <a:endParaRPr lang="en-US" sz="1400" b="0" dirty="0">
              <a:latin typeface="+mn-lt"/>
            </a:endParaRPr>
          </a:p>
        </p:txBody>
      </p:sp>
      <p:sp>
        <p:nvSpPr>
          <p:cNvPr id="3" name="Title 1">
            <a:extLst>
              <a:ext uri="{FF2B5EF4-FFF2-40B4-BE49-F238E27FC236}">
                <a16:creationId xmlns:a16="http://schemas.microsoft.com/office/drawing/2014/main" id="{8F40661A-2926-B6BD-FBDF-1B5F01245C62}"/>
              </a:ext>
            </a:extLst>
          </p:cNvPr>
          <p:cNvSpPr txBox="1">
            <a:spLocks/>
          </p:cNvSpPr>
          <p:nvPr/>
        </p:nvSpPr>
        <p:spPr>
          <a:xfrm>
            <a:off x="1267799" y="4352151"/>
            <a:ext cx="3802222" cy="1595117"/>
          </a:xfrm>
          <a:prstGeom prst="rect">
            <a:avLst/>
          </a:prstGeom>
          <a:ln>
            <a:noFill/>
          </a:ln>
        </p:spPr>
        <p:txBody>
          <a:bodyPr wrap="square">
            <a:spAutoFit/>
          </a:bodyPr>
          <a:lstStyle>
            <a:lvl1pPr algn="l" defTabSz="914400" rtl="0" eaLnBrk="1" latinLnBrk="0" hangingPunct="1">
              <a:lnSpc>
                <a:spcPct val="90000"/>
              </a:lnSpc>
              <a:spcBef>
                <a:spcPct val="0"/>
              </a:spcBef>
              <a:buNone/>
              <a:defRPr sz="4000" kern="1200" baseline="0">
                <a:solidFill>
                  <a:schemeClr val="bg1"/>
                </a:solidFill>
                <a:latin typeface="+mj-lt"/>
                <a:ea typeface="+mj-ea"/>
                <a:cs typeface="+mj-cs"/>
              </a:defRPr>
            </a:lvl1pPr>
          </a:lstStyle>
          <a:p>
            <a:pPr marL="0" marR="0" lvl="0" indent="0" algn="l" defTabSz="914400" rtl="0" eaLnBrk="1" fontAlgn="auto" latinLnBrk="0" hangingPunct="1">
              <a:lnSpc>
                <a:spcPts val="2400"/>
              </a:lnSpc>
              <a:spcBef>
                <a:spcPts val="0"/>
              </a:spcBef>
              <a:spcAft>
                <a:spcPts val="0"/>
              </a:spcAft>
              <a:buClrTx/>
              <a:buSzTx/>
              <a:buFontTx/>
              <a:buNone/>
              <a:tabLst/>
              <a:defRPr/>
            </a:pPr>
            <a:endParaRPr lang="en-US" sz="2000" b="1" dirty="0">
              <a:latin typeface="+mn-lt"/>
            </a:endParaRPr>
          </a:p>
          <a:p>
            <a:pPr marL="0" marR="0" lvl="0" indent="0" algn="l" defTabSz="914400" rtl="0" eaLnBrk="1" fontAlgn="auto" latinLnBrk="0" hangingPunct="1">
              <a:lnSpc>
                <a:spcPts val="2400"/>
              </a:lnSpc>
              <a:spcBef>
                <a:spcPts val="0"/>
              </a:spcBef>
              <a:spcAft>
                <a:spcPts val="0"/>
              </a:spcAft>
              <a:buClrTx/>
              <a:buSzTx/>
              <a:buFontTx/>
              <a:buNone/>
              <a:tabLst/>
              <a:defRPr/>
            </a:pPr>
            <a:r>
              <a:rPr lang="en-US" sz="2000" b="1" dirty="0">
                <a:latin typeface="+mn-lt"/>
              </a:rPr>
              <a:t>Jamie Zendel, FRM</a:t>
            </a:r>
          </a:p>
          <a:p>
            <a:pPr marL="0" marR="0" lvl="0" indent="0" algn="l" defTabSz="914400" rtl="0" eaLnBrk="1" fontAlgn="auto" latinLnBrk="0" hangingPunct="1">
              <a:lnSpc>
                <a:spcPts val="2400"/>
              </a:lnSpc>
              <a:spcBef>
                <a:spcPts val="0"/>
              </a:spcBef>
              <a:spcAft>
                <a:spcPts val="0"/>
              </a:spcAft>
              <a:buClrTx/>
              <a:buSzTx/>
              <a:buFontTx/>
              <a:buNone/>
              <a:tabLst/>
              <a:defRPr/>
            </a:pPr>
            <a:r>
              <a:rPr lang="en-US" sz="1400" dirty="0">
                <a:latin typeface="+mn-lt"/>
              </a:rPr>
              <a:t>EVP, Head of Quantitative Strategies</a:t>
            </a:r>
          </a:p>
          <a:p>
            <a:pPr marL="0" marR="0" lvl="0" indent="0" algn="l" defTabSz="914400" rtl="0" eaLnBrk="1" fontAlgn="auto" latinLnBrk="0" hangingPunct="1">
              <a:lnSpc>
                <a:spcPts val="2400"/>
              </a:lnSpc>
              <a:spcBef>
                <a:spcPts val="0"/>
              </a:spcBef>
              <a:spcAft>
                <a:spcPts val="0"/>
              </a:spcAft>
              <a:buClrTx/>
              <a:buSzTx/>
              <a:buFontTx/>
              <a:buNone/>
              <a:tabLst/>
              <a:defRPr/>
            </a:pPr>
            <a:br>
              <a:rPr lang="en-US" sz="1400" b="0" dirty="0">
                <a:latin typeface="+mn-lt"/>
              </a:rPr>
            </a:br>
            <a:endParaRPr lang="en-US" sz="1400" b="0" dirty="0">
              <a:latin typeface="+mn-lt"/>
            </a:endParaRPr>
          </a:p>
        </p:txBody>
      </p:sp>
      <p:sp>
        <p:nvSpPr>
          <p:cNvPr id="5" name="Title 1">
            <a:extLst>
              <a:ext uri="{FF2B5EF4-FFF2-40B4-BE49-F238E27FC236}">
                <a16:creationId xmlns:a16="http://schemas.microsoft.com/office/drawing/2014/main" id="{99D2841D-D726-6468-570E-9333FD6FA6D3}"/>
              </a:ext>
            </a:extLst>
          </p:cNvPr>
          <p:cNvSpPr txBox="1">
            <a:spLocks/>
          </p:cNvSpPr>
          <p:nvPr/>
        </p:nvSpPr>
        <p:spPr>
          <a:xfrm>
            <a:off x="1267799" y="5374480"/>
            <a:ext cx="3802222" cy="1564531"/>
          </a:xfrm>
          <a:prstGeom prst="rect">
            <a:avLst/>
          </a:prstGeom>
          <a:ln>
            <a:noFill/>
          </a:ln>
        </p:spPr>
        <p:txBody>
          <a:bodyPr wrap="square">
            <a:spAutoFit/>
          </a:bodyPr>
          <a:lstStyle>
            <a:lvl1pPr algn="l" defTabSz="914400" rtl="0" eaLnBrk="1" latinLnBrk="0" hangingPunct="1">
              <a:lnSpc>
                <a:spcPct val="90000"/>
              </a:lnSpc>
              <a:spcBef>
                <a:spcPct val="0"/>
              </a:spcBef>
              <a:buNone/>
              <a:defRPr sz="4000" kern="1200" baseline="0">
                <a:solidFill>
                  <a:schemeClr val="bg1"/>
                </a:solidFill>
                <a:latin typeface="+mj-lt"/>
                <a:ea typeface="+mj-ea"/>
                <a:cs typeface="+mj-cs"/>
              </a:defRPr>
            </a:lvl1pPr>
          </a:lstStyle>
          <a:p>
            <a:pPr marL="0" marR="0" lvl="0" indent="0" algn="l" defTabSz="914400" rtl="0" eaLnBrk="1" fontAlgn="auto" latinLnBrk="0" hangingPunct="1">
              <a:lnSpc>
                <a:spcPts val="2400"/>
              </a:lnSpc>
              <a:spcBef>
                <a:spcPts val="0"/>
              </a:spcBef>
              <a:spcAft>
                <a:spcPts val="0"/>
              </a:spcAft>
              <a:buClrTx/>
              <a:buSzTx/>
              <a:buFontTx/>
              <a:buNone/>
              <a:tabLst/>
              <a:defRPr/>
            </a:pPr>
            <a:endParaRPr lang="en-US" sz="2000" b="1" dirty="0">
              <a:latin typeface="+mn-lt"/>
            </a:endParaRPr>
          </a:p>
          <a:p>
            <a:pPr marL="0" marR="0" lvl="0" indent="0" algn="l" defTabSz="914400" rtl="0" eaLnBrk="1" fontAlgn="auto" latinLnBrk="0" hangingPunct="1">
              <a:lnSpc>
                <a:spcPts val="2400"/>
              </a:lnSpc>
              <a:spcBef>
                <a:spcPts val="0"/>
              </a:spcBef>
              <a:spcAft>
                <a:spcPts val="0"/>
              </a:spcAft>
              <a:buClrTx/>
              <a:buSzTx/>
              <a:buFontTx/>
              <a:buNone/>
              <a:tabLst/>
              <a:defRPr/>
            </a:pPr>
            <a:br>
              <a:rPr lang="en-US" sz="1400" b="0" dirty="0">
                <a:latin typeface="+mn-lt"/>
              </a:rPr>
            </a:br>
            <a:endParaRPr lang="en-US" sz="1400" b="0" dirty="0">
              <a:latin typeface="+mn-lt"/>
            </a:endParaRPr>
          </a:p>
          <a:p>
            <a:pPr marL="0" marR="0" lvl="0" indent="0" algn="l" defTabSz="914400" rtl="0" eaLnBrk="1" fontAlgn="auto" latinLnBrk="0" hangingPunct="1">
              <a:lnSpc>
                <a:spcPct val="100000"/>
              </a:lnSpc>
              <a:spcBef>
                <a:spcPts val="2600"/>
              </a:spcBef>
              <a:spcAft>
                <a:spcPts val="0"/>
              </a:spcAft>
              <a:buClrTx/>
              <a:buSzTx/>
              <a:buFontTx/>
              <a:buNone/>
              <a:tabLst/>
              <a:defRPr/>
            </a:pPr>
            <a:endParaRPr lang="en-US" sz="1400" b="0" dirty="0">
              <a:latin typeface="+mn-lt"/>
            </a:endParaRPr>
          </a:p>
        </p:txBody>
      </p:sp>
    </p:spTree>
    <p:extLst>
      <p:ext uri="{BB962C8B-B14F-4D97-AF65-F5344CB8AC3E}">
        <p14:creationId xmlns:p14="http://schemas.microsoft.com/office/powerpoint/2010/main" val="149205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AE23A2F-5CD7-123B-FED8-1976154A5579}"/>
              </a:ext>
            </a:extLst>
          </p:cNvPr>
          <p:cNvSpPr>
            <a:spLocks noGrp="1"/>
          </p:cNvSpPr>
          <p:nvPr>
            <p:ph idx="1"/>
          </p:nvPr>
        </p:nvSpPr>
        <p:spPr/>
        <p:txBody>
          <a:bodyPr/>
          <a:lstStyle/>
          <a:p>
            <a:pPr marL="0" indent="0">
              <a:buNone/>
            </a:pPr>
            <a:endParaRPr lang="en-US" dirty="0"/>
          </a:p>
        </p:txBody>
      </p:sp>
      <p:sp>
        <p:nvSpPr>
          <p:cNvPr id="3" name="Title 2">
            <a:extLst>
              <a:ext uri="{FF2B5EF4-FFF2-40B4-BE49-F238E27FC236}">
                <a16:creationId xmlns:a16="http://schemas.microsoft.com/office/drawing/2014/main" id="{C5C0D244-43AB-F041-A315-37C75BA13427}"/>
              </a:ext>
            </a:extLst>
          </p:cNvPr>
          <p:cNvSpPr>
            <a:spLocks noGrp="1"/>
          </p:cNvSpPr>
          <p:nvPr>
            <p:ph type="title"/>
          </p:nvPr>
        </p:nvSpPr>
        <p:spPr>
          <a:xfrm>
            <a:off x="705853" y="973942"/>
            <a:ext cx="10515600" cy="536326"/>
          </a:xfrm>
        </p:spPr>
        <p:txBody>
          <a:bodyPr/>
          <a:lstStyle/>
          <a:p>
            <a:r>
              <a:rPr lang="en-US" dirty="0"/>
              <a:t>Strong Start for Stocks in 1</a:t>
            </a:r>
            <a:r>
              <a:rPr lang="en-US" baseline="30000" dirty="0"/>
              <a:t>st</a:t>
            </a:r>
            <a:r>
              <a:rPr lang="en-US" dirty="0"/>
              <a:t> Quarter 2024</a:t>
            </a:r>
            <a:endParaRPr lang="en-US" strike="sngStrike" dirty="0"/>
          </a:p>
        </p:txBody>
      </p:sp>
      <p:sp>
        <p:nvSpPr>
          <p:cNvPr id="4" name="Text Placeholder 3">
            <a:extLst>
              <a:ext uri="{FF2B5EF4-FFF2-40B4-BE49-F238E27FC236}">
                <a16:creationId xmlns:a16="http://schemas.microsoft.com/office/drawing/2014/main" id="{FBB5A9AE-375C-DF40-9BF1-595CD4634895}"/>
              </a:ext>
            </a:extLst>
          </p:cNvPr>
          <p:cNvSpPr>
            <a:spLocks noGrp="1"/>
          </p:cNvSpPr>
          <p:nvPr>
            <p:ph type="body" sz="quarter" idx="13"/>
          </p:nvPr>
        </p:nvSpPr>
        <p:spPr>
          <a:xfrm>
            <a:off x="627647" y="678080"/>
            <a:ext cx="3671888" cy="273050"/>
          </a:xfrm>
        </p:spPr>
        <p:txBody>
          <a:bodyPr/>
          <a:lstStyle/>
          <a:p>
            <a:pPr marL="0" indent="0">
              <a:buNone/>
            </a:pPr>
            <a:r>
              <a:rPr lang="en-US" dirty="0"/>
              <a:t>Source: FactSet.</a:t>
            </a:r>
          </a:p>
        </p:txBody>
      </p:sp>
      <p:sp>
        <p:nvSpPr>
          <p:cNvPr id="5" name="Slide Number Placeholder 4">
            <a:extLst>
              <a:ext uri="{FF2B5EF4-FFF2-40B4-BE49-F238E27FC236}">
                <a16:creationId xmlns:a16="http://schemas.microsoft.com/office/drawing/2014/main" id="{01F6302B-C8AA-874B-A591-B995244FDE83}"/>
              </a:ext>
            </a:extLst>
          </p:cNvPr>
          <p:cNvSpPr>
            <a:spLocks noGrp="1"/>
          </p:cNvSpPr>
          <p:nvPr>
            <p:ph type="sldNum" sz="quarter" idx="4294967295"/>
          </p:nvPr>
        </p:nvSpPr>
        <p:spPr>
          <a:xfrm>
            <a:off x="11734800" y="6356350"/>
            <a:ext cx="457200" cy="365125"/>
          </a:xfrm>
        </p:spPr>
        <p:txBody>
          <a:bodyPr/>
          <a:lstStyle/>
          <a:p>
            <a:fld id="{83016857-28FF-B140-959B-F6140844DC98}" type="slidenum">
              <a:rPr lang="en-US" smtClean="0"/>
              <a:pPr/>
              <a:t>22</a:t>
            </a:fld>
            <a:endParaRPr lang="en-US" dirty="0"/>
          </a:p>
        </p:txBody>
      </p:sp>
      <p:sp>
        <p:nvSpPr>
          <p:cNvPr id="7" name="TextBox 6">
            <a:extLst>
              <a:ext uri="{FF2B5EF4-FFF2-40B4-BE49-F238E27FC236}">
                <a16:creationId xmlns:a16="http://schemas.microsoft.com/office/drawing/2014/main" id="{59B7B301-6108-2242-87A1-A59A74BD6A71}"/>
              </a:ext>
            </a:extLst>
          </p:cNvPr>
          <p:cNvSpPr txBox="1"/>
          <p:nvPr/>
        </p:nvSpPr>
        <p:spPr>
          <a:xfrm>
            <a:off x="285363" y="1382384"/>
            <a:ext cx="3177892" cy="830997"/>
          </a:xfrm>
          <a:prstGeom prst="rect">
            <a:avLst/>
          </a:prstGeom>
          <a:noFill/>
          <a:effectLst/>
        </p:spPr>
        <p:txBody>
          <a:bodyPr wrap="square" lIns="0" rIns="0" rtlCol="0">
            <a:spAutoFit/>
          </a:bodyPr>
          <a:lstStyle/>
          <a:p>
            <a:pPr lvl="0">
              <a:lnSpc>
                <a:spcPct val="90000"/>
              </a:lnSpc>
            </a:pPr>
            <a:r>
              <a:rPr lang="en-US" sz="2000" b="1" dirty="0">
                <a:solidFill>
                  <a:schemeClr val="tx2"/>
                </a:solidFill>
              </a:rPr>
              <a:t>Performance of </a:t>
            </a:r>
            <a:br>
              <a:rPr lang="en-US" sz="2000" b="1" dirty="0">
                <a:solidFill>
                  <a:schemeClr val="tx2"/>
                </a:solidFill>
              </a:rPr>
            </a:br>
            <a:r>
              <a:rPr lang="en-US" sz="2000" b="1" dirty="0">
                <a:solidFill>
                  <a:schemeClr val="tx2"/>
                </a:solidFill>
              </a:rPr>
              <a:t>select indexes</a:t>
            </a:r>
            <a:endParaRPr lang="en-US" sz="2000" b="1" dirty="0">
              <a:solidFill>
                <a:srgbClr val="FF0000"/>
              </a:solidFill>
            </a:endParaRPr>
          </a:p>
          <a:p>
            <a:pPr lvl="0"/>
            <a:r>
              <a:rPr lang="en-US" sz="1200" dirty="0">
                <a:solidFill>
                  <a:schemeClr val="tx2"/>
                </a:solidFill>
              </a:rPr>
              <a:t>Year to date, as of March 31, 2024</a:t>
            </a:r>
          </a:p>
        </p:txBody>
      </p:sp>
      <p:grpSp>
        <p:nvGrpSpPr>
          <p:cNvPr id="21" name="Group 20">
            <a:extLst>
              <a:ext uri="{FF2B5EF4-FFF2-40B4-BE49-F238E27FC236}">
                <a16:creationId xmlns:a16="http://schemas.microsoft.com/office/drawing/2014/main" id="{D56E22C6-5EC6-6CF6-21F8-817906B7A0BA}"/>
              </a:ext>
            </a:extLst>
          </p:cNvPr>
          <p:cNvGrpSpPr/>
          <p:nvPr/>
        </p:nvGrpSpPr>
        <p:grpSpPr>
          <a:xfrm>
            <a:off x="4661648" y="5710770"/>
            <a:ext cx="5896983" cy="507831"/>
            <a:chOff x="4661648" y="5725518"/>
            <a:chExt cx="5896983" cy="507831"/>
          </a:xfrm>
        </p:grpSpPr>
        <p:sp>
          <p:nvSpPr>
            <p:cNvPr id="22" name="TextBox 21">
              <a:extLst>
                <a:ext uri="{FF2B5EF4-FFF2-40B4-BE49-F238E27FC236}">
                  <a16:creationId xmlns:a16="http://schemas.microsoft.com/office/drawing/2014/main" id="{64BC482A-3DDA-28DA-9D44-7BD05FCF9761}"/>
                </a:ext>
              </a:extLst>
            </p:cNvPr>
            <p:cNvSpPr txBox="1"/>
            <p:nvPr/>
          </p:nvSpPr>
          <p:spPr>
            <a:xfrm>
              <a:off x="6347013" y="5725518"/>
              <a:ext cx="822960" cy="507831"/>
            </a:xfrm>
            <a:prstGeom prst="rect">
              <a:avLst/>
            </a:prstGeom>
            <a:solidFill>
              <a:schemeClr val="bg1"/>
            </a:solidFill>
          </p:spPr>
          <p:txBody>
            <a:bodyPr wrap="square" lIns="0" tIns="0" rIns="0" bIns="0" rtlCol="0">
              <a:spAutoFit/>
            </a:bodyPr>
            <a:lstStyle/>
            <a:p>
              <a:pPr algn="ctr"/>
              <a:r>
                <a:rPr lang="en-US" sz="1100" dirty="0">
                  <a:solidFill>
                    <a:schemeClr val="tx1">
                      <a:lumMod val="65000"/>
                      <a:lumOff val="35000"/>
                    </a:schemeClr>
                  </a:solidFill>
                </a:rPr>
                <a:t>Russell 1000</a:t>
              </a:r>
              <a:r>
                <a:rPr lang="en-US" sz="1100" baseline="30000" dirty="0">
                  <a:solidFill>
                    <a:schemeClr val="tx1">
                      <a:lumMod val="65000"/>
                      <a:lumOff val="35000"/>
                    </a:schemeClr>
                  </a:solidFill>
                </a:rPr>
                <a:t>®</a:t>
              </a:r>
              <a:r>
                <a:rPr lang="en-US" sz="1100" dirty="0">
                  <a:solidFill>
                    <a:schemeClr val="tx1">
                      <a:lumMod val="65000"/>
                      <a:lumOff val="35000"/>
                    </a:schemeClr>
                  </a:solidFill>
                </a:rPr>
                <a:t> </a:t>
              </a:r>
              <a:br>
                <a:rPr lang="en-US" sz="1100" dirty="0">
                  <a:solidFill>
                    <a:schemeClr val="tx1">
                      <a:lumMod val="65000"/>
                      <a:lumOff val="35000"/>
                    </a:schemeClr>
                  </a:solidFill>
                </a:rPr>
              </a:br>
              <a:r>
                <a:rPr lang="en-US" sz="1100" dirty="0">
                  <a:solidFill>
                    <a:schemeClr val="tx1">
                      <a:lumMod val="65000"/>
                      <a:lumOff val="35000"/>
                    </a:schemeClr>
                  </a:solidFill>
                </a:rPr>
                <a:t>Growth</a:t>
              </a:r>
            </a:p>
          </p:txBody>
        </p:sp>
        <p:sp>
          <p:nvSpPr>
            <p:cNvPr id="23" name="TextBox 22">
              <a:extLst>
                <a:ext uri="{FF2B5EF4-FFF2-40B4-BE49-F238E27FC236}">
                  <a16:creationId xmlns:a16="http://schemas.microsoft.com/office/drawing/2014/main" id="{322B81B9-30AA-D503-FAD0-6DD77524C583}"/>
                </a:ext>
              </a:extLst>
            </p:cNvPr>
            <p:cNvSpPr txBox="1"/>
            <p:nvPr/>
          </p:nvSpPr>
          <p:spPr>
            <a:xfrm>
              <a:off x="7207624" y="5725518"/>
              <a:ext cx="822960" cy="507831"/>
            </a:xfrm>
            <a:prstGeom prst="rect">
              <a:avLst/>
            </a:prstGeom>
            <a:solidFill>
              <a:schemeClr val="bg1"/>
            </a:solidFill>
          </p:spPr>
          <p:txBody>
            <a:bodyPr wrap="square" lIns="0" tIns="0" rIns="0" bIns="0" rtlCol="0">
              <a:spAutoFit/>
            </a:bodyPr>
            <a:lstStyle/>
            <a:p>
              <a:pPr algn="ctr"/>
              <a:r>
                <a:rPr lang="en-US" sz="1100" dirty="0">
                  <a:solidFill>
                    <a:schemeClr val="tx1">
                      <a:lumMod val="65000"/>
                      <a:lumOff val="35000"/>
                    </a:schemeClr>
                  </a:solidFill>
                </a:rPr>
                <a:t>Russell 1000</a:t>
              </a:r>
              <a:r>
                <a:rPr lang="en-US" sz="1100" baseline="30000" dirty="0">
                  <a:solidFill>
                    <a:schemeClr val="tx1">
                      <a:lumMod val="65000"/>
                      <a:lumOff val="35000"/>
                    </a:schemeClr>
                  </a:solidFill>
                </a:rPr>
                <a:t>®</a:t>
              </a:r>
              <a:r>
                <a:rPr lang="en-US" sz="1100" dirty="0">
                  <a:solidFill>
                    <a:schemeClr val="tx1">
                      <a:lumMod val="65000"/>
                      <a:lumOff val="35000"/>
                    </a:schemeClr>
                  </a:solidFill>
                </a:rPr>
                <a:t> </a:t>
              </a:r>
              <a:br>
                <a:rPr lang="en-US" sz="1100" dirty="0">
                  <a:solidFill>
                    <a:schemeClr val="tx1">
                      <a:lumMod val="65000"/>
                      <a:lumOff val="35000"/>
                    </a:schemeClr>
                  </a:solidFill>
                </a:rPr>
              </a:br>
              <a:r>
                <a:rPr lang="en-US" sz="1100" dirty="0">
                  <a:solidFill>
                    <a:schemeClr val="tx1">
                      <a:lumMod val="65000"/>
                      <a:lumOff val="35000"/>
                    </a:schemeClr>
                  </a:solidFill>
                </a:rPr>
                <a:t>Value</a:t>
              </a:r>
            </a:p>
          </p:txBody>
        </p:sp>
        <p:sp>
          <p:nvSpPr>
            <p:cNvPr id="24" name="TextBox 23">
              <a:extLst>
                <a:ext uri="{FF2B5EF4-FFF2-40B4-BE49-F238E27FC236}">
                  <a16:creationId xmlns:a16="http://schemas.microsoft.com/office/drawing/2014/main" id="{6105722A-9A4D-67F8-56B3-86CDFB644D4B}"/>
                </a:ext>
              </a:extLst>
            </p:cNvPr>
            <p:cNvSpPr txBox="1"/>
            <p:nvPr/>
          </p:nvSpPr>
          <p:spPr>
            <a:xfrm>
              <a:off x="8050306" y="5725518"/>
              <a:ext cx="822960" cy="338554"/>
            </a:xfrm>
            <a:prstGeom prst="rect">
              <a:avLst/>
            </a:prstGeom>
            <a:solidFill>
              <a:schemeClr val="bg1"/>
            </a:solidFill>
          </p:spPr>
          <p:txBody>
            <a:bodyPr wrap="square" lIns="0" tIns="0" rIns="0" bIns="0" rtlCol="0">
              <a:spAutoFit/>
            </a:bodyPr>
            <a:lstStyle/>
            <a:p>
              <a:pPr algn="ctr"/>
              <a:r>
                <a:rPr lang="en-US" sz="1100" dirty="0">
                  <a:solidFill>
                    <a:schemeClr val="tx1">
                      <a:lumMod val="65000"/>
                      <a:lumOff val="35000"/>
                    </a:schemeClr>
                  </a:solidFill>
                </a:rPr>
                <a:t>Russell </a:t>
              </a:r>
              <a:br>
                <a:rPr lang="en-US" sz="1100" dirty="0">
                  <a:solidFill>
                    <a:schemeClr val="tx1">
                      <a:lumMod val="65000"/>
                      <a:lumOff val="35000"/>
                    </a:schemeClr>
                  </a:solidFill>
                </a:rPr>
              </a:br>
              <a:r>
                <a:rPr lang="en-US" sz="1100" dirty="0">
                  <a:solidFill>
                    <a:schemeClr val="tx1">
                      <a:lumMod val="65000"/>
                      <a:lumOff val="35000"/>
                    </a:schemeClr>
                  </a:solidFill>
                </a:rPr>
                <a:t>2000</a:t>
              </a:r>
              <a:r>
                <a:rPr lang="en-US" sz="1100" baseline="30000" dirty="0">
                  <a:solidFill>
                    <a:schemeClr val="tx1">
                      <a:lumMod val="65000"/>
                      <a:lumOff val="35000"/>
                    </a:schemeClr>
                  </a:solidFill>
                </a:rPr>
                <a:t>®</a:t>
              </a:r>
              <a:endParaRPr lang="en-US" sz="1100" dirty="0">
                <a:solidFill>
                  <a:schemeClr val="tx1">
                    <a:lumMod val="65000"/>
                    <a:lumOff val="35000"/>
                  </a:schemeClr>
                </a:solidFill>
              </a:endParaRPr>
            </a:p>
          </p:txBody>
        </p:sp>
        <p:sp>
          <p:nvSpPr>
            <p:cNvPr id="25" name="TextBox 24">
              <a:extLst>
                <a:ext uri="{FF2B5EF4-FFF2-40B4-BE49-F238E27FC236}">
                  <a16:creationId xmlns:a16="http://schemas.microsoft.com/office/drawing/2014/main" id="{82423F12-6A2D-491F-38DD-3C297AE4B9B7}"/>
                </a:ext>
              </a:extLst>
            </p:cNvPr>
            <p:cNvSpPr txBox="1"/>
            <p:nvPr/>
          </p:nvSpPr>
          <p:spPr>
            <a:xfrm>
              <a:off x="8892989" y="5725518"/>
              <a:ext cx="822960" cy="507831"/>
            </a:xfrm>
            <a:prstGeom prst="rect">
              <a:avLst/>
            </a:prstGeom>
            <a:solidFill>
              <a:schemeClr val="bg1"/>
            </a:solidFill>
          </p:spPr>
          <p:txBody>
            <a:bodyPr wrap="square" lIns="0" tIns="0" rIns="0" bIns="0" rtlCol="0">
              <a:spAutoFit/>
            </a:bodyPr>
            <a:lstStyle/>
            <a:p>
              <a:pPr algn="ctr"/>
              <a:r>
                <a:rPr lang="en-US" sz="1100" dirty="0">
                  <a:solidFill>
                    <a:schemeClr val="tx1">
                      <a:lumMod val="65000"/>
                      <a:lumOff val="35000"/>
                    </a:schemeClr>
                  </a:solidFill>
                </a:rPr>
                <a:t>Russell 2000</a:t>
              </a:r>
              <a:r>
                <a:rPr lang="en-US" sz="1100" baseline="30000" dirty="0">
                  <a:solidFill>
                    <a:schemeClr val="tx1">
                      <a:lumMod val="65000"/>
                      <a:lumOff val="35000"/>
                    </a:schemeClr>
                  </a:solidFill>
                </a:rPr>
                <a:t>®</a:t>
              </a:r>
              <a:r>
                <a:rPr lang="en-US" sz="1100" dirty="0">
                  <a:solidFill>
                    <a:schemeClr val="tx1">
                      <a:lumMod val="65000"/>
                      <a:lumOff val="35000"/>
                    </a:schemeClr>
                  </a:solidFill>
                </a:rPr>
                <a:t> </a:t>
              </a:r>
              <a:br>
                <a:rPr lang="en-US" sz="1100" dirty="0">
                  <a:solidFill>
                    <a:schemeClr val="tx1">
                      <a:lumMod val="65000"/>
                      <a:lumOff val="35000"/>
                    </a:schemeClr>
                  </a:solidFill>
                </a:rPr>
              </a:br>
              <a:r>
                <a:rPr lang="en-US" sz="1100" dirty="0">
                  <a:solidFill>
                    <a:schemeClr val="tx1">
                      <a:lumMod val="65000"/>
                      <a:lumOff val="35000"/>
                    </a:schemeClr>
                  </a:solidFill>
                </a:rPr>
                <a:t>Growth</a:t>
              </a:r>
            </a:p>
          </p:txBody>
        </p:sp>
        <p:sp>
          <p:nvSpPr>
            <p:cNvPr id="26" name="TextBox 25">
              <a:extLst>
                <a:ext uri="{FF2B5EF4-FFF2-40B4-BE49-F238E27FC236}">
                  <a16:creationId xmlns:a16="http://schemas.microsoft.com/office/drawing/2014/main" id="{4EF060A3-AB34-9B8C-D6F6-78737DF87BA4}"/>
                </a:ext>
              </a:extLst>
            </p:cNvPr>
            <p:cNvSpPr txBox="1"/>
            <p:nvPr/>
          </p:nvSpPr>
          <p:spPr>
            <a:xfrm>
              <a:off x="9735671" y="5725518"/>
              <a:ext cx="822960" cy="507831"/>
            </a:xfrm>
            <a:prstGeom prst="rect">
              <a:avLst/>
            </a:prstGeom>
            <a:solidFill>
              <a:schemeClr val="bg1"/>
            </a:solidFill>
          </p:spPr>
          <p:txBody>
            <a:bodyPr wrap="square" lIns="0" tIns="0" rIns="0" bIns="0" rtlCol="0">
              <a:spAutoFit/>
            </a:bodyPr>
            <a:lstStyle/>
            <a:p>
              <a:pPr algn="ctr"/>
              <a:r>
                <a:rPr lang="en-US" sz="1100" dirty="0">
                  <a:solidFill>
                    <a:schemeClr val="tx1">
                      <a:lumMod val="65000"/>
                      <a:lumOff val="35000"/>
                    </a:schemeClr>
                  </a:solidFill>
                </a:rPr>
                <a:t>Russell 2000</a:t>
              </a:r>
              <a:r>
                <a:rPr lang="en-US" sz="1100" baseline="30000" dirty="0">
                  <a:solidFill>
                    <a:schemeClr val="tx1">
                      <a:lumMod val="65000"/>
                      <a:lumOff val="35000"/>
                    </a:schemeClr>
                  </a:solidFill>
                </a:rPr>
                <a:t>®</a:t>
              </a:r>
              <a:r>
                <a:rPr lang="en-US" sz="1100" dirty="0">
                  <a:solidFill>
                    <a:schemeClr val="tx1">
                      <a:lumMod val="65000"/>
                      <a:lumOff val="35000"/>
                    </a:schemeClr>
                  </a:solidFill>
                </a:rPr>
                <a:t> </a:t>
              </a:r>
              <a:br>
                <a:rPr lang="en-US" sz="1100" dirty="0">
                  <a:solidFill>
                    <a:schemeClr val="tx1">
                      <a:lumMod val="65000"/>
                      <a:lumOff val="35000"/>
                    </a:schemeClr>
                  </a:solidFill>
                </a:rPr>
              </a:br>
              <a:r>
                <a:rPr lang="en-US" sz="1100" dirty="0">
                  <a:solidFill>
                    <a:schemeClr val="tx1">
                      <a:lumMod val="65000"/>
                      <a:lumOff val="35000"/>
                    </a:schemeClr>
                  </a:solidFill>
                </a:rPr>
                <a:t>Value</a:t>
              </a:r>
            </a:p>
          </p:txBody>
        </p:sp>
        <p:sp>
          <p:nvSpPr>
            <p:cNvPr id="27" name="TextBox 26">
              <a:extLst>
                <a:ext uri="{FF2B5EF4-FFF2-40B4-BE49-F238E27FC236}">
                  <a16:creationId xmlns:a16="http://schemas.microsoft.com/office/drawing/2014/main" id="{48F4E726-A7CF-46A6-2EFD-9435E5872B07}"/>
                </a:ext>
              </a:extLst>
            </p:cNvPr>
            <p:cNvSpPr txBox="1"/>
            <p:nvPr/>
          </p:nvSpPr>
          <p:spPr>
            <a:xfrm>
              <a:off x="4661648" y="5725518"/>
              <a:ext cx="822960" cy="338554"/>
            </a:xfrm>
            <a:prstGeom prst="rect">
              <a:avLst/>
            </a:prstGeom>
            <a:solidFill>
              <a:schemeClr val="bg1"/>
            </a:solidFill>
          </p:spPr>
          <p:txBody>
            <a:bodyPr wrap="square" lIns="0" tIns="0" rIns="0" bIns="0" rtlCol="0">
              <a:spAutoFit/>
            </a:bodyPr>
            <a:lstStyle/>
            <a:p>
              <a:pPr algn="ctr"/>
              <a:r>
                <a:rPr lang="en-US" sz="1100" dirty="0">
                  <a:solidFill>
                    <a:schemeClr val="tx1">
                      <a:lumMod val="65000"/>
                      <a:lumOff val="35000"/>
                    </a:schemeClr>
                  </a:solidFill>
                </a:rPr>
                <a:t>S&amp;P 500</a:t>
              </a:r>
              <a:r>
                <a:rPr lang="en-US" sz="1100" baseline="30000" dirty="0">
                  <a:solidFill>
                    <a:schemeClr val="tx1">
                      <a:lumMod val="65000"/>
                      <a:lumOff val="35000"/>
                    </a:schemeClr>
                  </a:solidFill>
                </a:rPr>
                <a:t>®</a:t>
              </a:r>
              <a:br>
                <a:rPr lang="en-US" sz="1100" baseline="30000" dirty="0">
                  <a:solidFill>
                    <a:schemeClr val="tx1">
                      <a:lumMod val="65000"/>
                      <a:lumOff val="35000"/>
                    </a:schemeClr>
                  </a:solidFill>
                </a:rPr>
              </a:br>
              <a:r>
                <a:rPr lang="en-US" sz="1100" dirty="0">
                  <a:solidFill>
                    <a:schemeClr val="tx1">
                      <a:lumMod val="65000"/>
                      <a:lumOff val="35000"/>
                    </a:schemeClr>
                  </a:solidFill>
                </a:rPr>
                <a:t>Index</a:t>
              </a:r>
            </a:p>
          </p:txBody>
        </p:sp>
      </p:grpSp>
      <p:sp>
        <p:nvSpPr>
          <p:cNvPr id="2" name="TextBox 1">
            <a:extLst>
              <a:ext uri="{FF2B5EF4-FFF2-40B4-BE49-F238E27FC236}">
                <a16:creationId xmlns:a16="http://schemas.microsoft.com/office/drawing/2014/main" id="{C49CE3D0-102A-B5AB-E7BD-3C4D0706C854}"/>
              </a:ext>
            </a:extLst>
          </p:cNvPr>
          <p:cNvSpPr txBox="1"/>
          <p:nvPr/>
        </p:nvSpPr>
        <p:spPr>
          <a:xfrm>
            <a:off x="351536" y="2978511"/>
            <a:ext cx="3015281" cy="1723549"/>
          </a:xfrm>
          <a:prstGeom prst="rect">
            <a:avLst/>
          </a:prstGeom>
          <a:noFill/>
        </p:spPr>
        <p:txBody>
          <a:bodyPr wrap="square" lIns="0" tIns="0" rIns="0" bIns="0" rtlCol="0">
            <a:spAutoFit/>
          </a:bodyPr>
          <a:lstStyle/>
          <a:p>
            <a:endParaRPr lang="en-US" sz="16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S&amp;P 500’s strongest start since 2019</a:t>
            </a:r>
          </a:p>
          <a:p>
            <a:endParaRPr lang="en-US" sz="16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S&amp;P 500 sets 22 new record highs</a:t>
            </a:r>
          </a:p>
          <a:p>
            <a:endParaRPr lang="en-US" sz="1600" dirty="0">
              <a:latin typeface="Arial" panose="020B0604020202020204" pitchFamily="34" charset="0"/>
              <a:cs typeface="Arial" panose="020B0604020202020204" pitchFamily="34" charset="0"/>
            </a:endParaRPr>
          </a:p>
        </p:txBody>
      </p:sp>
      <p:graphicFrame>
        <p:nvGraphicFramePr>
          <p:cNvPr id="8" name="Object 7">
            <a:extLst>
              <a:ext uri="{FF2B5EF4-FFF2-40B4-BE49-F238E27FC236}">
                <a16:creationId xmlns:a16="http://schemas.microsoft.com/office/drawing/2014/main" id="{6E209484-43E8-384C-02DA-C2BBB4D6CD1F}"/>
              </a:ext>
            </a:extLst>
          </p:cNvPr>
          <p:cNvGraphicFramePr>
            <a:graphicFrameLocks noChangeAspect="1"/>
          </p:cNvGraphicFramePr>
          <p:nvPr/>
        </p:nvGraphicFramePr>
        <p:xfrm>
          <a:off x="3365801" y="1603600"/>
          <a:ext cx="8475679" cy="4814888"/>
        </p:xfrm>
        <a:graphic>
          <a:graphicData uri="http://schemas.openxmlformats.org/presentationml/2006/ole">
            <mc:AlternateContent xmlns:mc="http://schemas.openxmlformats.org/markup-compatibility/2006">
              <mc:Choice xmlns:v="urn:schemas-microsoft-com:vml" Requires="v">
                <p:oleObj name="Worksheet" r:id="rId3" imgW="10448931" imgH="5972277" progId="Excel.Sheet.12">
                  <p:link updateAutomatic="1"/>
                </p:oleObj>
              </mc:Choice>
              <mc:Fallback>
                <p:oleObj name="Worksheet" r:id="rId3" imgW="10448931" imgH="5972277" progId="Excel.Sheet.12">
                  <p:link updateAutomatic="1"/>
                  <p:pic>
                    <p:nvPicPr>
                      <p:cNvPr id="8" name="Object 7">
                        <a:extLst>
                          <a:ext uri="{FF2B5EF4-FFF2-40B4-BE49-F238E27FC236}">
                            <a16:creationId xmlns:a16="http://schemas.microsoft.com/office/drawing/2014/main" id="{6E209484-43E8-384C-02DA-C2BBB4D6CD1F}"/>
                          </a:ext>
                        </a:extLst>
                      </p:cNvPr>
                      <p:cNvPicPr/>
                      <p:nvPr/>
                    </p:nvPicPr>
                    <p:blipFill>
                      <a:blip r:embed="rId4"/>
                      <a:stretch>
                        <a:fillRect/>
                      </a:stretch>
                    </p:blipFill>
                    <p:spPr>
                      <a:xfrm>
                        <a:off x="3365801" y="1603600"/>
                        <a:ext cx="8475679" cy="4814888"/>
                      </a:xfrm>
                      <a:prstGeom prst="rect">
                        <a:avLst/>
                      </a:prstGeom>
                    </p:spPr>
                  </p:pic>
                </p:oleObj>
              </mc:Fallback>
            </mc:AlternateContent>
          </a:graphicData>
        </a:graphic>
      </p:graphicFrame>
    </p:spTree>
    <p:extLst>
      <p:ext uri="{BB962C8B-B14F-4D97-AF65-F5344CB8AC3E}">
        <p14:creationId xmlns:p14="http://schemas.microsoft.com/office/powerpoint/2010/main" val="2242803295"/>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BDBBA53-DA0B-570F-153E-F71028C14309}"/>
              </a:ext>
            </a:extLst>
          </p:cNvPr>
          <p:cNvSpPr>
            <a:spLocks noGrp="1"/>
          </p:cNvSpPr>
          <p:nvPr>
            <p:ph idx="1"/>
          </p:nvPr>
        </p:nvSpPr>
        <p:spPr>
          <a:xfrm>
            <a:off x="366963" y="1702468"/>
            <a:ext cx="11405937" cy="4596064"/>
          </a:xfrm>
        </p:spPr>
        <p:txBody>
          <a:bodyPr/>
          <a:lstStyle/>
          <a:p>
            <a:pPr marL="0" indent="0">
              <a:buNone/>
            </a:pPr>
            <a:endParaRPr lang="en-US" dirty="0"/>
          </a:p>
        </p:txBody>
      </p:sp>
      <p:sp>
        <p:nvSpPr>
          <p:cNvPr id="3" name="Title 2">
            <a:extLst>
              <a:ext uri="{FF2B5EF4-FFF2-40B4-BE49-F238E27FC236}">
                <a16:creationId xmlns:a16="http://schemas.microsoft.com/office/drawing/2014/main" id="{C5C0D244-43AB-F041-A315-37C75BA13427}"/>
              </a:ext>
            </a:extLst>
          </p:cNvPr>
          <p:cNvSpPr>
            <a:spLocks noGrp="1"/>
          </p:cNvSpPr>
          <p:nvPr>
            <p:ph type="title"/>
          </p:nvPr>
        </p:nvSpPr>
        <p:spPr>
          <a:xfrm>
            <a:off x="669758" y="937847"/>
            <a:ext cx="10515600" cy="536326"/>
          </a:xfrm>
        </p:spPr>
        <p:txBody>
          <a:bodyPr/>
          <a:lstStyle/>
          <a:p>
            <a:r>
              <a:rPr lang="en-US" dirty="0"/>
              <a:t>1-Year Performance of Magnificent 7 Stocks</a:t>
            </a:r>
            <a:endParaRPr lang="en-US" strike="sngStrike" dirty="0"/>
          </a:p>
        </p:txBody>
      </p:sp>
      <p:sp>
        <p:nvSpPr>
          <p:cNvPr id="4" name="Text Placeholder 3">
            <a:extLst>
              <a:ext uri="{FF2B5EF4-FFF2-40B4-BE49-F238E27FC236}">
                <a16:creationId xmlns:a16="http://schemas.microsoft.com/office/drawing/2014/main" id="{FBB5A9AE-375C-DF40-9BF1-595CD4634895}"/>
              </a:ext>
            </a:extLst>
          </p:cNvPr>
          <p:cNvSpPr>
            <a:spLocks noGrp="1"/>
          </p:cNvSpPr>
          <p:nvPr>
            <p:ph type="body" sz="quarter" idx="13"/>
          </p:nvPr>
        </p:nvSpPr>
        <p:spPr>
          <a:xfrm>
            <a:off x="609600" y="678079"/>
            <a:ext cx="3671888" cy="273050"/>
          </a:xfrm>
        </p:spPr>
        <p:txBody>
          <a:bodyPr/>
          <a:lstStyle/>
          <a:p>
            <a:pPr marL="0" indent="0">
              <a:buNone/>
            </a:pPr>
            <a:r>
              <a:rPr lang="en-US" dirty="0"/>
              <a:t>Source: Bloomberg.</a:t>
            </a:r>
          </a:p>
        </p:txBody>
      </p:sp>
      <p:sp>
        <p:nvSpPr>
          <p:cNvPr id="5" name="Slide Number Placeholder 4">
            <a:extLst>
              <a:ext uri="{FF2B5EF4-FFF2-40B4-BE49-F238E27FC236}">
                <a16:creationId xmlns:a16="http://schemas.microsoft.com/office/drawing/2014/main" id="{01F6302B-C8AA-874B-A591-B995244FDE83}"/>
              </a:ext>
            </a:extLst>
          </p:cNvPr>
          <p:cNvSpPr>
            <a:spLocks noGrp="1"/>
          </p:cNvSpPr>
          <p:nvPr>
            <p:ph type="sldNum" sz="quarter" idx="4294967295"/>
          </p:nvPr>
        </p:nvSpPr>
        <p:spPr>
          <a:xfrm>
            <a:off x="11734800" y="6356350"/>
            <a:ext cx="457200" cy="365125"/>
          </a:xfrm>
        </p:spPr>
        <p:txBody>
          <a:bodyPr/>
          <a:lstStyle/>
          <a:p>
            <a:fld id="{83016857-28FF-B140-959B-F6140844DC98}" type="slidenum">
              <a:rPr lang="en-US" smtClean="0"/>
              <a:pPr/>
              <a:t>23</a:t>
            </a:fld>
            <a:endParaRPr lang="en-US" dirty="0"/>
          </a:p>
        </p:txBody>
      </p:sp>
      <p:sp>
        <p:nvSpPr>
          <p:cNvPr id="7" name="TextBox 6">
            <a:extLst>
              <a:ext uri="{FF2B5EF4-FFF2-40B4-BE49-F238E27FC236}">
                <a16:creationId xmlns:a16="http://schemas.microsoft.com/office/drawing/2014/main" id="{59B7B301-6108-2242-87A1-A59A74BD6A71}"/>
              </a:ext>
            </a:extLst>
          </p:cNvPr>
          <p:cNvSpPr txBox="1"/>
          <p:nvPr/>
        </p:nvSpPr>
        <p:spPr>
          <a:xfrm>
            <a:off x="476932" y="1812746"/>
            <a:ext cx="3177892" cy="1292662"/>
          </a:xfrm>
          <a:prstGeom prst="rect">
            <a:avLst/>
          </a:prstGeom>
          <a:noFill/>
          <a:effectLst/>
        </p:spPr>
        <p:txBody>
          <a:bodyPr wrap="square" lIns="0" rIns="0" rtlCol="0">
            <a:spAutoFit/>
          </a:bodyPr>
          <a:lstStyle/>
          <a:p>
            <a:pPr lvl="0">
              <a:lnSpc>
                <a:spcPct val="90000"/>
              </a:lnSpc>
            </a:pPr>
            <a:endParaRPr lang="en-US" sz="2000" b="1" dirty="0">
              <a:solidFill>
                <a:schemeClr val="tx2"/>
              </a:solidFill>
            </a:endParaRPr>
          </a:p>
          <a:p>
            <a:pPr lvl="0">
              <a:lnSpc>
                <a:spcPct val="90000"/>
              </a:lnSpc>
            </a:pPr>
            <a:r>
              <a:rPr lang="en-US" sz="2000" b="1" dirty="0">
                <a:solidFill>
                  <a:schemeClr val="tx2"/>
                </a:solidFill>
              </a:rPr>
              <a:t>Performance of </a:t>
            </a:r>
            <a:br>
              <a:rPr lang="en-US" sz="2000" b="1" dirty="0">
                <a:solidFill>
                  <a:schemeClr val="tx2"/>
                </a:solidFill>
              </a:rPr>
            </a:br>
            <a:r>
              <a:rPr lang="en-US" sz="2000" b="1" dirty="0">
                <a:solidFill>
                  <a:schemeClr val="tx2"/>
                </a:solidFill>
              </a:rPr>
              <a:t>select indexes</a:t>
            </a:r>
            <a:endParaRPr lang="en-US" sz="2000" b="1" dirty="0">
              <a:solidFill>
                <a:srgbClr val="FF0000"/>
              </a:solidFill>
            </a:endParaRPr>
          </a:p>
          <a:p>
            <a:pPr lvl="0"/>
            <a:endParaRPr lang="en-US" sz="1200" dirty="0">
              <a:solidFill>
                <a:schemeClr val="tx2"/>
              </a:solidFill>
            </a:endParaRPr>
          </a:p>
          <a:p>
            <a:pPr lvl="0"/>
            <a:r>
              <a:rPr lang="en-US" sz="1200" dirty="0">
                <a:solidFill>
                  <a:schemeClr val="tx2"/>
                </a:solidFill>
              </a:rPr>
              <a:t>Year over Year, as of March 31, 2024</a:t>
            </a:r>
          </a:p>
        </p:txBody>
      </p:sp>
      <p:sp>
        <p:nvSpPr>
          <p:cNvPr id="2" name="TextBox 1">
            <a:extLst>
              <a:ext uri="{FF2B5EF4-FFF2-40B4-BE49-F238E27FC236}">
                <a16:creationId xmlns:a16="http://schemas.microsoft.com/office/drawing/2014/main" id="{C49CE3D0-102A-B5AB-E7BD-3C4D0706C854}"/>
              </a:ext>
            </a:extLst>
          </p:cNvPr>
          <p:cNvSpPr txBox="1"/>
          <p:nvPr/>
        </p:nvSpPr>
        <p:spPr>
          <a:xfrm>
            <a:off x="729632" y="3172968"/>
            <a:ext cx="3015281" cy="221599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Five of seven stocks in Magnificent 7 had returns greater than 40%</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These seven names account for ~29% of the weight in the S&amp;P 500</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graphicFrame>
        <p:nvGraphicFramePr>
          <p:cNvPr id="10" name="Object 9">
            <a:extLst>
              <a:ext uri="{FF2B5EF4-FFF2-40B4-BE49-F238E27FC236}">
                <a16:creationId xmlns:a16="http://schemas.microsoft.com/office/drawing/2014/main" id="{FE73C5DD-3A29-ADA9-A651-D91E94C97172}"/>
              </a:ext>
            </a:extLst>
          </p:cNvPr>
          <p:cNvGraphicFramePr>
            <a:graphicFrameLocks noChangeAspect="1"/>
          </p:cNvGraphicFramePr>
          <p:nvPr/>
        </p:nvGraphicFramePr>
        <p:xfrm>
          <a:off x="3744913" y="1619250"/>
          <a:ext cx="8064500" cy="4659313"/>
        </p:xfrm>
        <a:graphic>
          <a:graphicData uri="http://schemas.openxmlformats.org/presentationml/2006/ole">
            <mc:AlternateContent xmlns:mc="http://schemas.openxmlformats.org/markup-compatibility/2006">
              <mc:Choice xmlns:v="urn:schemas-microsoft-com:vml" Requires="v">
                <p:oleObj name="Worksheet" r:id="rId3" imgW="10448931" imgH="5972277" progId="Excel.Sheet.12">
                  <p:link updateAutomatic="1"/>
                </p:oleObj>
              </mc:Choice>
              <mc:Fallback>
                <p:oleObj name="Worksheet" r:id="rId3" imgW="10448931" imgH="5972277" progId="Excel.Sheet.12">
                  <p:link updateAutomatic="1"/>
                  <p:pic>
                    <p:nvPicPr>
                      <p:cNvPr id="10" name="Object 9">
                        <a:extLst>
                          <a:ext uri="{FF2B5EF4-FFF2-40B4-BE49-F238E27FC236}">
                            <a16:creationId xmlns:a16="http://schemas.microsoft.com/office/drawing/2014/main" id="{FE73C5DD-3A29-ADA9-A651-D91E94C97172}"/>
                          </a:ext>
                        </a:extLst>
                      </p:cNvPr>
                      <p:cNvPicPr/>
                      <p:nvPr/>
                    </p:nvPicPr>
                    <p:blipFill>
                      <a:blip r:embed="rId4"/>
                      <a:stretch>
                        <a:fillRect/>
                      </a:stretch>
                    </p:blipFill>
                    <p:spPr>
                      <a:xfrm>
                        <a:off x="3744913" y="1619250"/>
                        <a:ext cx="8064500" cy="4659313"/>
                      </a:xfrm>
                      <a:prstGeom prst="rect">
                        <a:avLst/>
                      </a:prstGeom>
                    </p:spPr>
                  </p:pic>
                </p:oleObj>
              </mc:Fallback>
            </mc:AlternateContent>
          </a:graphicData>
        </a:graphic>
      </p:graphicFrame>
    </p:spTree>
    <p:extLst>
      <p:ext uri="{BB962C8B-B14F-4D97-AF65-F5344CB8AC3E}">
        <p14:creationId xmlns:p14="http://schemas.microsoft.com/office/powerpoint/2010/main" val="58561958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ECDDB3B8-52DA-06DD-0AD0-66DE65546D5A}"/>
              </a:ext>
            </a:extLst>
          </p:cNvPr>
          <p:cNvGraphicFramePr>
            <a:graphicFrameLocks/>
          </p:cNvGraphicFramePr>
          <p:nvPr/>
        </p:nvGraphicFramePr>
        <p:xfrm>
          <a:off x="4241032" y="2509451"/>
          <a:ext cx="7682091" cy="3771894"/>
        </p:xfrm>
        <a:graphic>
          <a:graphicData uri="http://schemas.openxmlformats.org/drawingml/2006/chart">
            <c:chart xmlns:c="http://schemas.openxmlformats.org/drawingml/2006/chart" xmlns:r="http://schemas.openxmlformats.org/officeDocument/2006/relationships" r:id="rId4"/>
          </a:graphicData>
        </a:graphic>
      </p:graphicFrame>
      <p:sp>
        <p:nvSpPr>
          <p:cNvPr id="15" name="Content Placeholder 14">
            <a:extLst>
              <a:ext uri="{FF2B5EF4-FFF2-40B4-BE49-F238E27FC236}">
                <a16:creationId xmlns:a16="http://schemas.microsoft.com/office/drawing/2014/main" id="{C3E927C0-B1D7-2973-9134-2BD061C31E2E}"/>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C5C0D244-43AB-F041-A315-37C75BA13427}"/>
              </a:ext>
            </a:extLst>
          </p:cNvPr>
          <p:cNvSpPr>
            <a:spLocks noGrp="1"/>
          </p:cNvSpPr>
          <p:nvPr>
            <p:ph type="title"/>
          </p:nvPr>
        </p:nvSpPr>
        <p:spPr/>
        <p:txBody>
          <a:bodyPr/>
          <a:lstStyle/>
          <a:p>
            <a:r>
              <a:rPr lang="en-US" dirty="0"/>
              <a:t>Inflation still above the Fed’s Target</a:t>
            </a:r>
            <a:endParaRPr lang="en-US" strike="sngStrike" dirty="0"/>
          </a:p>
        </p:txBody>
      </p:sp>
      <p:sp>
        <p:nvSpPr>
          <p:cNvPr id="4" name="Text Placeholder 3">
            <a:extLst>
              <a:ext uri="{FF2B5EF4-FFF2-40B4-BE49-F238E27FC236}">
                <a16:creationId xmlns:a16="http://schemas.microsoft.com/office/drawing/2014/main" id="{FBB5A9AE-375C-DF40-9BF1-595CD4634895}"/>
              </a:ext>
            </a:extLst>
          </p:cNvPr>
          <p:cNvSpPr>
            <a:spLocks noGrp="1"/>
          </p:cNvSpPr>
          <p:nvPr>
            <p:ph type="body" sz="quarter" idx="13"/>
          </p:nvPr>
        </p:nvSpPr>
        <p:spPr/>
        <p:txBody>
          <a:bodyPr/>
          <a:lstStyle/>
          <a:p>
            <a:pPr marL="0" indent="0">
              <a:buNone/>
            </a:pPr>
            <a:r>
              <a:rPr lang="en-US" dirty="0"/>
              <a:t>Sources: U.S. Bureau of Labor Statistics; FactSet.</a:t>
            </a:r>
          </a:p>
        </p:txBody>
      </p:sp>
      <p:sp>
        <p:nvSpPr>
          <p:cNvPr id="5" name="Slide Number Placeholder 4">
            <a:extLst>
              <a:ext uri="{FF2B5EF4-FFF2-40B4-BE49-F238E27FC236}">
                <a16:creationId xmlns:a16="http://schemas.microsoft.com/office/drawing/2014/main" id="{01F6302B-C8AA-874B-A591-B995244FDE83}"/>
              </a:ext>
            </a:extLst>
          </p:cNvPr>
          <p:cNvSpPr>
            <a:spLocks noGrp="1"/>
          </p:cNvSpPr>
          <p:nvPr>
            <p:ph type="sldNum" sz="quarter" idx="4294967295"/>
          </p:nvPr>
        </p:nvSpPr>
        <p:spPr>
          <a:xfrm>
            <a:off x="11734800" y="6356350"/>
            <a:ext cx="457200" cy="365125"/>
          </a:xfrm>
        </p:spPr>
        <p:txBody>
          <a:bodyPr/>
          <a:lstStyle/>
          <a:p>
            <a:fld id="{83016857-28FF-B140-959B-F6140844DC98}" type="slidenum">
              <a:rPr lang="en-US" smtClean="0"/>
              <a:pPr/>
              <a:t>24</a:t>
            </a:fld>
            <a:endParaRPr lang="en-US" dirty="0"/>
          </a:p>
        </p:txBody>
      </p:sp>
      <p:sp>
        <p:nvSpPr>
          <p:cNvPr id="7" name="TextBox 6">
            <a:extLst>
              <a:ext uri="{FF2B5EF4-FFF2-40B4-BE49-F238E27FC236}">
                <a16:creationId xmlns:a16="http://schemas.microsoft.com/office/drawing/2014/main" id="{59B7B301-6108-2242-87A1-A59A74BD6A71}"/>
              </a:ext>
            </a:extLst>
          </p:cNvPr>
          <p:cNvSpPr txBox="1"/>
          <p:nvPr/>
        </p:nvSpPr>
        <p:spPr>
          <a:xfrm>
            <a:off x="741625" y="1607095"/>
            <a:ext cx="4784879" cy="553998"/>
          </a:xfrm>
          <a:prstGeom prst="rect">
            <a:avLst/>
          </a:prstGeom>
          <a:noFill/>
          <a:effectLst/>
        </p:spPr>
        <p:txBody>
          <a:bodyPr wrap="square" lIns="0" rIns="0" rtlCol="0">
            <a:spAutoFit/>
          </a:bodyPr>
          <a:lstStyle/>
          <a:p>
            <a:pPr lvl="0">
              <a:lnSpc>
                <a:spcPct val="90000"/>
              </a:lnSpc>
            </a:pPr>
            <a:r>
              <a:rPr lang="en-US" sz="2000" b="1" dirty="0">
                <a:solidFill>
                  <a:schemeClr val="tx2"/>
                </a:solidFill>
              </a:rPr>
              <a:t>U.S. Consumer Price Index</a:t>
            </a:r>
          </a:p>
          <a:p>
            <a:pPr lvl="0"/>
            <a:r>
              <a:rPr lang="en-US" sz="1200" dirty="0">
                <a:solidFill>
                  <a:schemeClr val="tx2"/>
                </a:solidFill>
              </a:rPr>
              <a:t>% 1 year</a:t>
            </a:r>
          </a:p>
        </p:txBody>
      </p:sp>
      <p:grpSp>
        <p:nvGrpSpPr>
          <p:cNvPr id="18" name="Group 17">
            <a:extLst>
              <a:ext uri="{FF2B5EF4-FFF2-40B4-BE49-F238E27FC236}">
                <a16:creationId xmlns:a16="http://schemas.microsoft.com/office/drawing/2014/main" id="{DD6E1607-FF3F-D672-FB53-5449652028EB}"/>
              </a:ext>
            </a:extLst>
          </p:cNvPr>
          <p:cNvGrpSpPr/>
          <p:nvPr/>
        </p:nvGrpSpPr>
        <p:grpSpPr>
          <a:xfrm>
            <a:off x="8204352" y="3683725"/>
            <a:ext cx="1213708" cy="1187669"/>
            <a:chOff x="9177083" y="3485219"/>
            <a:chExt cx="1213708" cy="1187669"/>
          </a:xfrm>
        </p:grpSpPr>
        <p:sp>
          <p:nvSpPr>
            <p:cNvPr id="19" name="TextBox 18">
              <a:extLst>
                <a:ext uri="{FF2B5EF4-FFF2-40B4-BE49-F238E27FC236}">
                  <a16:creationId xmlns:a16="http://schemas.microsoft.com/office/drawing/2014/main" id="{E30BDE7A-CE29-DAF2-146C-5274759F6878}"/>
                </a:ext>
              </a:extLst>
            </p:cNvPr>
            <p:cNvSpPr txBox="1"/>
            <p:nvPr/>
          </p:nvSpPr>
          <p:spPr>
            <a:xfrm>
              <a:off x="9177083" y="3485219"/>
              <a:ext cx="895649" cy="609398"/>
            </a:xfrm>
            <a:prstGeom prst="rect">
              <a:avLst/>
            </a:prstGeom>
            <a:noFill/>
          </p:spPr>
          <p:txBody>
            <a:bodyPr wrap="square" lIns="0" tIns="0" rIns="0" bIns="0" rtlCol="0">
              <a:spAutoFit/>
            </a:bodyPr>
            <a:lstStyle/>
            <a:p>
              <a:pPr algn="r">
                <a:lnSpc>
                  <a:spcPct val="90000"/>
                </a:lnSpc>
              </a:pPr>
              <a:r>
                <a:rPr lang="en-US" sz="1600" b="1" dirty="0">
                  <a:solidFill>
                    <a:srgbClr val="005093"/>
                  </a:solidFill>
                </a:rPr>
                <a:t>1.5%</a:t>
              </a:r>
            </a:p>
            <a:p>
              <a:pPr algn="r">
                <a:lnSpc>
                  <a:spcPct val="90000"/>
                </a:lnSpc>
              </a:pPr>
              <a:r>
                <a:rPr lang="en-US" sz="1400" dirty="0">
                  <a:solidFill>
                    <a:srgbClr val="005093"/>
                  </a:solidFill>
                </a:rPr>
                <a:t>March 2020</a:t>
              </a:r>
            </a:p>
          </p:txBody>
        </p:sp>
        <p:cxnSp>
          <p:nvCxnSpPr>
            <p:cNvPr id="20" name="Elbow Connector 19">
              <a:extLst>
                <a:ext uri="{FF2B5EF4-FFF2-40B4-BE49-F238E27FC236}">
                  <a16:creationId xmlns:a16="http://schemas.microsoft.com/office/drawing/2014/main" id="{C36EB47D-22FD-61E4-1EC7-534E4C9552AA}"/>
                </a:ext>
              </a:extLst>
            </p:cNvPr>
            <p:cNvCxnSpPr/>
            <p:nvPr/>
          </p:nvCxnSpPr>
          <p:spPr>
            <a:xfrm rot="16200000" flipH="1">
              <a:off x="9682131" y="3964228"/>
              <a:ext cx="1143000" cy="274320"/>
            </a:xfrm>
            <a:prstGeom prst="bentConnector3">
              <a:avLst>
                <a:gd name="adj1" fmla="val 331"/>
              </a:avLst>
            </a:prstGeom>
            <a:ln w="9525">
              <a:solidFill>
                <a:srgbClr val="005093"/>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EC3D9FE4-E17A-F2FA-C398-920FD66161E5}"/>
              </a:ext>
            </a:extLst>
          </p:cNvPr>
          <p:cNvGrpSpPr/>
          <p:nvPr/>
        </p:nvGrpSpPr>
        <p:grpSpPr>
          <a:xfrm>
            <a:off x="9506776" y="2658845"/>
            <a:ext cx="1197864" cy="415498"/>
            <a:chOff x="9266732" y="3800902"/>
            <a:chExt cx="1195776" cy="1164496"/>
          </a:xfrm>
        </p:grpSpPr>
        <p:sp>
          <p:nvSpPr>
            <p:cNvPr id="13" name="TextBox 12">
              <a:extLst>
                <a:ext uri="{FF2B5EF4-FFF2-40B4-BE49-F238E27FC236}">
                  <a16:creationId xmlns:a16="http://schemas.microsoft.com/office/drawing/2014/main" id="{FEAEE29B-0206-EE6B-18A0-95796E9A589B}"/>
                </a:ext>
              </a:extLst>
            </p:cNvPr>
            <p:cNvSpPr txBox="1"/>
            <p:nvPr/>
          </p:nvSpPr>
          <p:spPr>
            <a:xfrm>
              <a:off x="9266732" y="3800902"/>
              <a:ext cx="895649" cy="1164496"/>
            </a:xfrm>
            <a:prstGeom prst="rect">
              <a:avLst/>
            </a:prstGeom>
            <a:noFill/>
          </p:spPr>
          <p:txBody>
            <a:bodyPr wrap="square" lIns="0" tIns="0" rIns="0" bIns="0" rtlCol="0">
              <a:spAutoFit/>
            </a:bodyPr>
            <a:lstStyle/>
            <a:p>
              <a:pPr algn="r">
                <a:lnSpc>
                  <a:spcPct val="90000"/>
                </a:lnSpc>
              </a:pPr>
              <a:r>
                <a:rPr lang="en-US" sz="1600" b="1" dirty="0">
                  <a:solidFill>
                    <a:srgbClr val="005093"/>
                  </a:solidFill>
                </a:rPr>
                <a:t>9.1%</a:t>
              </a:r>
            </a:p>
            <a:p>
              <a:pPr algn="r">
                <a:lnSpc>
                  <a:spcPct val="90000"/>
                </a:lnSpc>
              </a:pPr>
              <a:r>
                <a:rPr lang="en-US" sz="1400" dirty="0">
                  <a:solidFill>
                    <a:srgbClr val="005093"/>
                  </a:solidFill>
                </a:rPr>
                <a:t>June 2022</a:t>
              </a:r>
            </a:p>
          </p:txBody>
        </p:sp>
        <p:cxnSp>
          <p:nvCxnSpPr>
            <p:cNvPr id="14" name="Elbow Connector 13">
              <a:extLst>
                <a:ext uri="{FF2B5EF4-FFF2-40B4-BE49-F238E27FC236}">
                  <a16:creationId xmlns:a16="http://schemas.microsoft.com/office/drawing/2014/main" id="{F588CFDE-06C4-62BC-C27F-AEF8D4D2BB49}"/>
                </a:ext>
              </a:extLst>
            </p:cNvPr>
            <p:cNvCxnSpPr/>
            <p:nvPr/>
          </p:nvCxnSpPr>
          <p:spPr>
            <a:xfrm rot="16200000" flipH="1">
              <a:off x="9868148" y="4231640"/>
              <a:ext cx="914400" cy="274320"/>
            </a:xfrm>
            <a:prstGeom prst="bentConnector3">
              <a:avLst>
                <a:gd name="adj1" fmla="val 1399"/>
              </a:avLst>
            </a:prstGeom>
            <a:ln w="9525">
              <a:solidFill>
                <a:srgbClr val="005093"/>
              </a:solidFill>
              <a:tailEnd type="triangle" w="lg" len="lg"/>
            </a:ln>
          </p:spPr>
          <p:style>
            <a:lnRef idx="1">
              <a:schemeClr val="accent1"/>
            </a:lnRef>
            <a:fillRef idx="0">
              <a:schemeClr val="accent1"/>
            </a:fillRef>
            <a:effectRef idx="0">
              <a:schemeClr val="accent1"/>
            </a:effectRef>
            <a:fontRef idx="minor">
              <a:schemeClr val="tx1"/>
            </a:fontRef>
          </p:style>
        </p:cxnSp>
      </p:grpSp>
      <p:graphicFrame>
        <p:nvGraphicFramePr>
          <p:cNvPr id="2" name="Table 5">
            <a:extLst>
              <a:ext uri="{FF2B5EF4-FFF2-40B4-BE49-F238E27FC236}">
                <a16:creationId xmlns:a16="http://schemas.microsoft.com/office/drawing/2014/main" id="{C840C519-D7C6-2DC3-527C-D4DCDD7EA4F7}"/>
              </a:ext>
            </a:extLst>
          </p:cNvPr>
          <p:cNvGraphicFramePr>
            <a:graphicFrameLocks noGrp="1"/>
          </p:cNvGraphicFramePr>
          <p:nvPr>
            <p:custDataLst>
              <p:tags r:id="rId1"/>
            </p:custDataLst>
          </p:nvPr>
        </p:nvGraphicFramePr>
        <p:xfrm>
          <a:off x="812800" y="3090672"/>
          <a:ext cx="3017520" cy="2225040"/>
        </p:xfrm>
        <a:graphic>
          <a:graphicData uri="http://schemas.openxmlformats.org/drawingml/2006/table">
            <a:tbl>
              <a:tblPr>
                <a:tableStyleId>{2D5ABB26-0587-4C30-8999-92F81FD0307C}</a:tableStyleId>
              </a:tblPr>
              <a:tblGrid>
                <a:gridCol w="2201333">
                  <a:extLst>
                    <a:ext uri="{9D8B030D-6E8A-4147-A177-3AD203B41FA5}">
                      <a16:colId xmlns:a16="http://schemas.microsoft.com/office/drawing/2014/main" val="2029110800"/>
                    </a:ext>
                  </a:extLst>
                </a:gridCol>
                <a:gridCol w="816187">
                  <a:extLst>
                    <a:ext uri="{9D8B030D-6E8A-4147-A177-3AD203B41FA5}">
                      <a16:colId xmlns:a16="http://schemas.microsoft.com/office/drawing/2014/main" val="3982805529"/>
                    </a:ext>
                  </a:extLst>
                </a:gridCol>
              </a:tblGrid>
              <a:tr h="370840">
                <a:tc>
                  <a:txBody>
                    <a:bodyPr/>
                    <a:lstStyle/>
                    <a:p>
                      <a:r>
                        <a:rPr lang="en-US" sz="1600" dirty="0">
                          <a:solidFill>
                            <a:schemeClr val="tx2"/>
                          </a:solidFill>
                        </a:rPr>
                        <a:t>March 2024</a:t>
                      </a:r>
                    </a:p>
                  </a:txBody>
                  <a:tcPr marL="0" marR="0" anchor="ct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pPr algn="r"/>
                      <a:r>
                        <a:rPr lang="en-US" sz="1600" b="1" dirty="0">
                          <a:solidFill>
                            <a:schemeClr val="accent2"/>
                          </a:solidFill>
                        </a:rPr>
                        <a:t>3.5%</a:t>
                      </a:r>
                    </a:p>
                  </a:txBody>
                  <a:tcPr marL="0" marR="0" anchor="ct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18340391"/>
                  </a:ext>
                </a:extLst>
              </a:tr>
              <a:tr h="370840">
                <a:tc>
                  <a:txBody>
                    <a:bodyPr/>
                    <a:lstStyle/>
                    <a:p>
                      <a:r>
                        <a:rPr lang="en-US" sz="1600" dirty="0">
                          <a:solidFill>
                            <a:schemeClr val="tx2"/>
                          </a:solidFill>
                        </a:rPr>
                        <a:t>February 2024</a:t>
                      </a:r>
                    </a:p>
                  </a:txBody>
                  <a:tcPr marL="0" marR="0" anchor="ct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2"/>
                          </a:solidFill>
                        </a:rPr>
                        <a:t>3.2%</a:t>
                      </a:r>
                    </a:p>
                  </a:txBody>
                  <a:tcPr marL="0" marR="0" anchor="ct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38410816"/>
                  </a:ext>
                </a:extLst>
              </a:tr>
              <a:tr h="370840">
                <a:tc>
                  <a:txBody>
                    <a:bodyPr/>
                    <a:lstStyle/>
                    <a:p>
                      <a:r>
                        <a:rPr lang="en-US" sz="1600" dirty="0">
                          <a:solidFill>
                            <a:schemeClr val="tx2"/>
                          </a:solidFill>
                        </a:rPr>
                        <a:t>January 2024</a:t>
                      </a:r>
                    </a:p>
                  </a:txBody>
                  <a:tcPr marL="0" marR="0" anchor="ct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pPr algn="r"/>
                      <a:r>
                        <a:rPr lang="en-US" sz="1600" b="1" dirty="0">
                          <a:solidFill>
                            <a:schemeClr val="accent2"/>
                          </a:solidFill>
                        </a:rPr>
                        <a:t>3.1%</a:t>
                      </a:r>
                    </a:p>
                  </a:txBody>
                  <a:tcPr marL="0" marR="0" anchor="ct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00487626"/>
                  </a:ext>
                </a:extLst>
              </a:tr>
              <a:tr h="370840">
                <a:tc>
                  <a:txBody>
                    <a:bodyPr/>
                    <a:lstStyle/>
                    <a:p>
                      <a:r>
                        <a:rPr lang="en-US" sz="1600" dirty="0">
                          <a:solidFill>
                            <a:schemeClr val="tx2"/>
                          </a:solidFill>
                        </a:rPr>
                        <a:t>December 2023</a:t>
                      </a:r>
                    </a:p>
                  </a:txBody>
                  <a:tcPr marL="0" marR="0" anchor="ct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pPr algn="r"/>
                      <a:r>
                        <a:rPr lang="en-US" sz="1600" b="1" dirty="0">
                          <a:solidFill>
                            <a:schemeClr val="accent2"/>
                          </a:solidFill>
                        </a:rPr>
                        <a:t>3.3%</a:t>
                      </a:r>
                    </a:p>
                  </a:txBody>
                  <a:tcPr marL="0" marR="0" anchor="ct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24748731"/>
                  </a:ext>
                </a:extLst>
              </a:tr>
              <a:tr h="370840">
                <a:tc>
                  <a:txBody>
                    <a:bodyPr/>
                    <a:lstStyle/>
                    <a:p>
                      <a:r>
                        <a:rPr lang="en-US" sz="1600" dirty="0">
                          <a:solidFill>
                            <a:schemeClr val="tx2"/>
                          </a:solidFill>
                        </a:rPr>
                        <a:t>November 2023</a:t>
                      </a:r>
                    </a:p>
                  </a:txBody>
                  <a:tcPr marL="0" marR="0" anchor="ct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pPr algn="r"/>
                      <a:r>
                        <a:rPr lang="en-US" sz="1600" b="1" dirty="0">
                          <a:solidFill>
                            <a:schemeClr val="accent2"/>
                          </a:solidFill>
                        </a:rPr>
                        <a:t>3.1%</a:t>
                      </a:r>
                    </a:p>
                  </a:txBody>
                  <a:tcPr marL="0" marR="0" anchor="ct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80389097"/>
                  </a:ext>
                </a:extLst>
              </a:tr>
              <a:tr h="370840">
                <a:tc>
                  <a:txBody>
                    <a:bodyPr/>
                    <a:lstStyle/>
                    <a:p>
                      <a:r>
                        <a:rPr lang="en-US" sz="1600" dirty="0">
                          <a:solidFill>
                            <a:schemeClr val="tx2"/>
                          </a:solidFill>
                        </a:rPr>
                        <a:t>October 2023</a:t>
                      </a:r>
                    </a:p>
                  </a:txBody>
                  <a:tcPr marL="0" marR="0" anchor="ct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pPr algn="r"/>
                      <a:r>
                        <a:rPr lang="en-US" sz="1600" b="1" dirty="0">
                          <a:solidFill>
                            <a:schemeClr val="accent2"/>
                          </a:solidFill>
                        </a:rPr>
                        <a:t>3.2%</a:t>
                      </a:r>
                    </a:p>
                  </a:txBody>
                  <a:tcPr marL="0" marR="0" anchor="ct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130383750"/>
                  </a:ext>
                </a:extLst>
              </a:tr>
            </a:tbl>
          </a:graphicData>
        </a:graphic>
      </p:graphicFrame>
      <p:grpSp>
        <p:nvGrpSpPr>
          <p:cNvPr id="6" name="Group 5">
            <a:extLst>
              <a:ext uri="{FF2B5EF4-FFF2-40B4-BE49-F238E27FC236}">
                <a16:creationId xmlns:a16="http://schemas.microsoft.com/office/drawing/2014/main" id="{8A766E0B-AD85-82BA-DA4F-F1C1922E3B60}"/>
              </a:ext>
            </a:extLst>
          </p:cNvPr>
          <p:cNvGrpSpPr/>
          <p:nvPr/>
        </p:nvGrpSpPr>
        <p:grpSpPr>
          <a:xfrm>
            <a:off x="10012886" y="2081518"/>
            <a:ext cx="1763851" cy="2211605"/>
            <a:chOff x="9256668" y="3800902"/>
            <a:chExt cx="1760767" cy="6198309"/>
          </a:xfrm>
        </p:grpSpPr>
        <p:sp>
          <p:nvSpPr>
            <p:cNvPr id="8" name="TextBox 7">
              <a:extLst>
                <a:ext uri="{FF2B5EF4-FFF2-40B4-BE49-F238E27FC236}">
                  <a16:creationId xmlns:a16="http://schemas.microsoft.com/office/drawing/2014/main" id="{9A094A7E-EFF4-0AC2-EDA4-3EA4FABA6F42}"/>
                </a:ext>
              </a:extLst>
            </p:cNvPr>
            <p:cNvSpPr txBox="1"/>
            <p:nvPr/>
          </p:nvSpPr>
          <p:spPr>
            <a:xfrm>
              <a:off x="9256668" y="3800902"/>
              <a:ext cx="1162252" cy="1164495"/>
            </a:xfrm>
            <a:prstGeom prst="rect">
              <a:avLst/>
            </a:prstGeom>
            <a:noFill/>
          </p:spPr>
          <p:txBody>
            <a:bodyPr wrap="square" lIns="0" tIns="0" rIns="0" bIns="0" rtlCol="0">
              <a:spAutoFit/>
            </a:bodyPr>
            <a:lstStyle/>
            <a:p>
              <a:pPr algn="r">
                <a:lnSpc>
                  <a:spcPct val="90000"/>
                </a:lnSpc>
              </a:pPr>
              <a:r>
                <a:rPr lang="en-US" sz="1600" b="1" dirty="0">
                  <a:solidFill>
                    <a:srgbClr val="005093"/>
                  </a:solidFill>
                </a:rPr>
                <a:t>3.5%</a:t>
              </a:r>
            </a:p>
            <a:p>
              <a:pPr algn="r">
                <a:lnSpc>
                  <a:spcPct val="90000"/>
                </a:lnSpc>
              </a:pPr>
              <a:r>
                <a:rPr lang="en-US" sz="1400" dirty="0">
                  <a:solidFill>
                    <a:srgbClr val="005093"/>
                  </a:solidFill>
                </a:rPr>
                <a:t>March 2024</a:t>
              </a:r>
            </a:p>
          </p:txBody>
        </p:sp>
        <p:cxnSp>
          <p:nvCxnSpPr>
            <p:cNvPr id="10" name="Elbow Connector 13">
              <a:extLst>
                <a:ext uri="{FF2B5EF4-FFF2-40B4-BE49-F238E27FC236}">
                  <a16:creationId xmlns:a16="http://schemas.microsoft.com/office/drawing/2014/main" id="{99FC14AB-8BC1-C02A-6991-5C676FDF3F24}"/>
                </a:ext>
              </a:extLst>
            </p:cNvPr>
            <p:cNvCxnSpPr>
              <a:cxnSpLocks/>
            </p:cNvCxnSpPr>
            <p:nvPr/>
          </p:nvCxnSpPr>
          <p:spPr>
            <a:xfrm rot="16200000" flipH="1">
              <a:off x="7693053" y="6674829"/>
              <a:ext cx="6099918" cy="548846"/>
            </a:xfrm>
            <a:prstGeom prst="bentConnector3">
              <a:avLst>
                <a:gd name="adj1" fmla="val 485"/>
              </a:avLst>
            </a:prstGeom>
            <a:ln w="9525">
              <a:solidFill>
                <a:srgbClr val="005093"/>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6DE5812A-E8ED-A628-A842-32188555DD8B}"/>
              </a:ext>
            </a:extLst>
          </p:cNvPr>
          <p:cNvSpPr txBox="1"/>
          <p:nvPr/>
        </p:nvSpPr>
        <p:spPr>
          <a:xfrm>
            <a:off x="813815" y="5510893"/>
            <a:ext cx="3016505"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t>6-Month Average CPI is 3.2%</a:t>
            </a:r>
          </a:p>
        </p:txBody>
      </p:sp>
    </p:spTree>
    <p:extLst>
      <p:ext uri="{BB962C8B-B14F-4D97-AF65-F5344CB8AC3E}">
        <p14:creationId xmlns:p14="http://schemas.microsoft.com/office/powerpoint/2010/main" val="34012889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750"/>
                                        <p:tgtEl>
                                          <p:spTgt spid="18"/>
                                        </p:tgtEl>
                                      </p:cBhvr>
                                    </p:animEffect>
                                  </p:childTnLst>
                                </p:cTn>
                              </p:par>
                            </p:childTnLst>
                          </p:cTn>
                        </p:par>
                        <p:par>
                          <p:cTn id="8" fill="hold">
                            <p:stCondLst>
                              <p:cond delay="950"/>
                            </p:stCondLst>
                            <p:childTnLst>
                              <p:par>
                                <p:cTn id="9" presetID="22" presetClass="entr" presetSubtype="1" fill="hold" nodeType="afterEffect">
                                  <p:stCondLst>
                                    <p:cond delay="20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750"/>
                                        <p:tgtEl>
                                          <p:spTgt spid="11"/>
                                        </p:tgtEl>
                                      </p:cBhvr>
                                    </p:animEffect>
                                  </p:childTnLst>
                                </p:cTn>
                              </p:par>
                            </p:childTnLst>
                          </p:cTn>
                        </p:par>
                        <p:par>
                          <p:cTn id="12" fill="hold">
                            <p:stCondLst>
                              <p:cond delay="1900"/>
                            </p:stCondLst>
                            <p:childTnLst>
                              <p:par>
                                <p:cTn id="13" presetID="22" presetClass="entr" presetSubtype="1" fill="hold" nodeType="afterEffect">
                                  <p:stCondLst>
                                    <p:cond delay="20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9AE12BB-2716-52DD-0981-132EB95D30B0}"/>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0EAC7221-9652-46D7-A8A3-AE512B44DB9B}"/>
              </a:ext>
            </a:extLst>
          </p:cNvPr>
          <p:cNvSpPr>
            <a:spLocks noGrp="1"/>
          </p:cNvSpPr>
          <p:nvPr>
            <p:ph type="title"/>
          </p:nvPr>
        </p:nvSpPr>
        <p:spPr/>
        <p:txBody>
          <a:bodyPr>
            <a:normAutofit fontScale="90000"/>
          </a:bodyPr>
          <a:lstStyle/>
          <a:p>
            <a:r>
              <a:rPr lang="en-US" dirty="0"/>
              <a:t>Consumer Price Index – </a:t>
            </a:r>
            <a:br>
              <a:rPr lang="en-US" dirty="0"/>
            </a:br>
            <a:r>
              <a:rPr lang="en-US" dirty="0"/>
              <a:t>Select Categories See Prices are Sticky</a:t>
            </a:r>
          </a:p>
        </p:txBody>
      </p:sp>
      <p:sp>
        <p:nvSpPr>
          <p:cNvPr id="4" name="Text Placeholder 3">
            <a:extLst>
              <a:ext uri="{FF2B5EF4-FFF2-40B4-BE49-F238E27FC236}">
                <a16:creationId xmlns:a16="http://schemas.microsoft.com/office/drawing/2014/main" id="{B4043F5C-D113-4BE4-A9B0-4BEABB6D6622}"/>
              </a:ext>
            </a:extLst>
          </p:cNvPr>
          <p:cNvSpPr>
            <a:spLocks noGrp="1"/>
          </p:cNvSpPr>
          <p:nvPr>
            <p:ph type="body" sz="quarter" idx="13"/>
          </p:nvPr>
        </p:nvSpPr>
        <p:spPr/>
        <p:txBody>
          <a:bodyPr/>
          <a:lstStyle/>
          <a:p>
            <a:pPr marL="0" indent="0">
              <a:buNone/>
            </a:pPr>
            <a:r>
              <a:rPr lang="en-US" dirty="0"/>
              <a:t>Source: U.S. Bureau of Labor Statistics; FactSet.</a:t>
            </a:r>
          </a:p>
          <a:p>
            <a:pPr marL="0" indent="0">
              <a:buNone/>
            </a:pPr>
            <a:endParaRPr lang="en-US" dirty="0"/>
          </a:p>
        </p:txBody>
      </p:sp>
      <p:sp>
        <p:nvSpPr>
          <p:cNvPr id="5" name="Slide Number Placeholder 4">
            <a:extLst>
              <a:ext uri="{FF2B5EF4-FFF2-40B4-BE49-F238E27FC236}">
                <a16:creationId xmlns:a16="http://schemas.microsoft.com/office/drawing/2014/main" id="{845715F2-0D72-4AE8-9A68-6D52644CB365}"/>
              </a:ext>
            </a:extLst>
          </p:cNvPr>
          <p:cNvSpPr>
            <a:spLocks noGrp="1"/>
          </p:cNvSpPr>
          <p:nvPr>
            <p:ph type="sldNum" sz="quarter" idx="4294967295"/>
          </p:nvPr>
        </p:nvSpPr>
        <p:spPr>
          <a:xfrm>
            <a:off x="11734800" y="6356350"/>
            <a:ext cx="457200" cy="365125"/>
          </a:xfrm>
        </p:spPr>
        <p:txBody>
          <a:bodyPr/>
          <a:lstStyle/>
          <a:p>
            <a:fld id="{83016857-28FF-B140-959B-F6140844DC98}" type="slidenum">
              <a:rPr lang="en-US" smtClean="0"/>
              <a:pPr/>
              <a:t>25</a:t>
            </a:fld>
            <a:endParaRPr lang="en-US" dirty="0"/>
          </a:p>
        </p:txBody>
      </p:sp>
      <p:sp>
        <p:nvSpPr>
          <p:cNvPr id="7" name="TextBox 6">
            <a:extLst>
              <a:ext uri="{FF2B5EF4-FFF2-40B4-BE49-F238E27FC236}">
                <a16:creationId xmlns:a16="http://schemas.microsoft.com/office/drawing/2014/main" id="{6773E6D5-9CC0-4DCB-8B43-B2456735592C}"/>
              </a:ext>
            </a:extLst>
          </p:cNvPr>
          <p:cNvSpPr txBox="1"/>
          <p:nvPr/>
        </p:nvSpPr>
        <p:spPr>
          <a:xfrm>
            <a:off x="812800" y="2136178"/>
            <a:ext cx="3415284" cy="863826"/>
          </a:xfrm>
          <a:prstGeom prst="rect">
            <a:avLst/>
          </a:prstGeom>
          <a:noFill/>
          <a:effectLst/>
        </p:spPr>
        <p:txBody>
          <a:bodyPr wrap="square" lIns="0" rIns="0" rtlCol="0">
            <a:spAutoFit/>
          </a:bodyPr>
          <a:lstStyle/>
          <a:p>
            <a:pPr lvl="0">
              <a:lnSpc>
                <a:spcPct val="90000"/>
              </a:lnSpc>
            </a:pPr>
            <a:r>
              <a:rPr lang="en-US" sz="2000" b="1" dirty="0">
                <a:solidFill>
                  <a:schemeClr val="tx2"/>
                </a:solidFill>
              </a:rPr>
              <a:t>Year-over-Year</a:t>
            </a:r>
            <a:br>
              <a:rPr lang="en-US" sz="2000" b="1" dirty="0">
                <a:solidFill>
                  <a:schemeClr val="tx2"/>
                </a:solidFill>
              </a:rPr>
            </a:br>
            <a:r>
              <a:rPr lang="en-US" sz="2000" b="1" dirty="0">
                <a:solidFill>
                  <a:schemeClr val="tx2"/>
                </a:solidFill>
              </a:rPr>
              <a:t>percentage change</a:t>
            </a:r>
          </a:p>
          <a:p>
            <a:pPr lvl="0">
              <a:lnSpc>
                <a:spcPct val="90000"/>
              </a:lnSpc>
              <a:spcBef>
                <a:spcPts val="400"/>
              </a:spcBef>
            </a:pPr>
            <a:r>
              <a:rPr lang="en-US" sz="1200" dirty="0">
                <a:solidFill>
                  <a:schemeClr val="tx2"/>
                </a:solidFill>
              </a:rPr>
              <a:t>As of March 31, 2024, 2023 and 2022</a:t>
            </a:r>
          </a:p>
        </p:txBody>
      </p:sp>
      <p:graphicFrame>
        <p:nvGraphicFramePr>
          <p:cNvPr id="2" name="Object 1">
            <a:extLst>
              <a:ext uri="{FF2B5EF4-FFF2-40B4-BE49-F238E27FC236}">
                <a16:creationId xmlns:a16="http://schemas.microsoft.com/office/drawing/2014/main" id="{0B0AAEB7-8CE0-BC5B-A99C-676B43EB5676}"/>
              </a:ext>
            </a:extLst>
          </p:cNvPr>
          <p:cNvGraphicFramePr>
            <a:graphicFrameLocks noChangeAspect="1"/>
          </p:cNvGraphicFramePr>
          <p:nvPr/>
        </p:nvGraphicFramePr>
        <p:xfrm>
          <a:off x="3572192" y="2136178"/>
          <a:ext cx="8040688" cy="3929433"/>
        </p:xfrm>
        <a:graphic>
          <a:graphicData uri="http://schemas.openxmlformats.org/presentationml/2006/ole">
            <mc:AlternateContent xmlns:mc="http://schemas.openxmlformats.org/markup-compatibility/2006">
              <mc:Choice xmlns:v="urn:schemas-microsoft-com:vml" Requires="v">
                <p:oleObj name="Worksheet" r:id="rId3" imgW="8372585" imgH="3800475" progId="Excel.Sheet.12">
                  <p:link updateAutomatic="1"/>
                </p:oleObj>
              </mc:Choice>
              <mc:Fallback>
                <p:oleObj name="Worksheet" r:id="rId3" imgW="8372585" imgH="3800475" progId="Excel.Sheet.12">
                  <p:link updateAutomatic="1"/>
                  <p:pic>
                    <p:nvPicPr>
                      <p:cNvPr id="2" name="Object 1">
                        <a:extLst>
                          <a:ext uri="{FF2B5EF4-FFF2-40B4-BE49-F238E27FC236}">
                            <a16:creationId xmlns:a16="http://schemas.microsoft.com/office/drawing/2014/main" id="{0B0AAEB7-8CE0-BC5B-A99C-676B43EB5676}"/>
                          </a:ext>
                        </a:extLst>
                      </p:cNvPr>
                      <p:cNvPicPr/>
                      <p:nvPr/>
                    </p:nvPicPr>
                    <p:blipFill>
                      <a:blip r:embed="rId4"/>
                      <a:stretch>
                        <a:fillRect/>
                      </a:stretch>
                    </p:blipFill>
                    <p:spPr>
                      <a:xfrm>
                        <a:off x="3572192" y="2136178"/>
                        <a:ext cx="8040688" cy="3929433"/>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889728D-523B-2278-68BE-237CAC889F8C}"/>
              </a:ext>
            </a:extLst>
          </p:cNvPr>
          <p:cNvSpPr txBox="1"/>
          <p:nvPr/>
        </p:nvSpPr>
        <p:spPr>
          <a:xfrm>
            <a:off x="873579" y="3200400"/>
            <a:ext cx="2465614" cy="2677656"/>
          </a:xfrm>
          <a:prstGeom prst="rect">
            <a:avLst/>
          </a:prstGeom>
          <a:noFill/>
        </p:spPr>
        <p:txBody>
          <a:bodyPr wrap="square" rtlCol="0">
            <a:spAutoFit/>
          </a:bodyPr>
          <a:lstStyle/>
          <a:p>
            <a:r>
              <a:rPr lang="en-US" sz="1400" b="1" dirty="0"/>
              <a:t>Dining Out</a:t>
            </a:r>
            <a:r>
              <a:rPr lang="en-US" sz="1400" dirty="0"/>
              <a:t>: Food away from home</a:t>
            </a:r>
          </a:p>
          <a:p>
            <a:endParaRPr lang="en-US" sz="1400" dirty="0"/>
          </a:p>
          <a:p>
            <a:r>
              <a:rPr lang="en-US" sz="1400" b="1" dirty="0"/>
              <a:t>Housing/Rent</a:t>
            </a:r>
            <a:r>
              <a:rPr lang="en-US" sz="1400" dirty="0"/>
              <a:t>: Shelter</a:t>
            </a:r>
          </a:p>
          <a:p>
            <a:endParaRPr lang="en-US" sz="1400" dirty="0"/>
          </a:p>
          <a:p>
            <a:r>
              <a:rPr lang="en-US" sz="1400" b="1" dirty="0"/>
              <a:t>Pet Services</a:t>
            </a:r>
            <a:r>
              <a:rPr lang="en-US" sz="1400" dirty="0"/>
              <a:t>: Includes veterinary services</a:t>
            </a:r>
          </a:p>
          <a:p>
            <a:endParaRPr lang="en-US" sz="1400" dirty="0"/>
          </a:p>
          <a:p>
            <a:r>
              <a:rPr lang="en-US" sz="1400" b="1" dirty="0"/>
              <a:t>Vehicle Insurance</a:t>
            </a:r>
            <a:r>
              <a:rPr lang="en-US" sz="1400" dirty="0"/>
              <a:t>: Motor Vehicle Insurance</a:t>
            </a:r>
          </a:p>
          <a:p>
            <a:endParaRPr lang="en-US" sz="1400" dirty="0"/>
          </a:p>
          <a:p>
            <a:endParaRPr lang="en-US" sz="1400" dirty="0"/>
          </a:p>
        </p:txBody>
      </p:sp>
    </p:spTree>
    <p:extLst>
      <p:ext uri="{BB962C8B-B14F-4D97-AF65-F5344CB8AC3E}">
        <p14:creationId xmlns:p14="http://schemas.microsoft.com/office/powerpoint/2010/main" val="3617286615"/>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88D5FB-E873-BD22-75C3-CABB6B5C82F3}"/>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C5C0D244-43AB-F041-A315-37C75BA13427}"/>
              </a:ext>
            </a:extLst>
          </p:cNvPr>
          <p:cNvSpPr>
            <a:spLocks noGrp="1"/>
          </p:cNvSpPr>
          <p:nvPr>
            <p:ph type="title"/>
          </p:nvPr>
        </p:nvSpPr>
        <p:spPr>
          <a:xfrm>
            <a:off x="790074" y="1052148"/>
            <a:ext cx="10515600" cy="536326"/>
          </a:xfrm>
        </p:spPr>
        <p:txBody>
          <a:bodyPr>
            <a:normAutofit fontScale="90000"/>
          </a:bodyPr>
          <a:lstStyle/>
          <a:p>
            <a:r>
              <a:rPr lang="en-US" sz="2800" b="1" dirty="0">
                <a:cs typeface="Arial" panose="020B0604020202020204" pitchFamily="34" charset="0"/>
              </a:rPr>
              <a:t>Federal Reserve interest rates are on hold for now</a:t>
            </a:r>
            <a:br>
              <a:rPr lang="en-US" sz="2800" b="1" dirty="0">
                <a:cs typeface="Arial" panose="020B0604020202020204" pitchFamily="34" charset="0"/>
              </a:rPr>
            </a:br>
            <a:endParaRPr lang="en-US" dirty="0"/>
          </a:p>
        </p:txBody>
      </p:sp>
      <p:sp>
        <p:nvSpPr>
          <p:cNvPr id="4" name="Text Placeholder 3">
            <a:extLst>
              <a:ext uri="{FF2B5EF4-FFF2-40B4-BE49-F238E27FC236}">
                <a16:creationId xmlns:a16="http://schemas.microsoft.com/office/drawing/2014/main" id="{FBB5A9AE-375C-DF40-9BF1-595CD4634895}"/>
              </a:ext>
            </a:extLst>
          </p:cNvPr>
          <p:cNvSpPr>
            <a:spLocks noGrp="1"/>
          </p:cNvSpPr>
          <p:nvPr>
            <p:ph type="body" sz="quarter" idx="13"/>
          </p:nvPr>
        </p:nvSpPr>
        <p:spPr>
          <a:xfrm>
            <a:off x="814137" y="732221"/>
            <a:ext cx="3671888" cy="273050"/>
          </a:xfrm>
        </p:spPr>
        <p:txBody>
          <a:bodyPr/>
          <a:lstStyle/>
          <a:p>
            <a:pPr marL="0" indent="0">
              <a:buNone/>
            </a:pPr>
            <a:r>
              <a:rPr lang="en-US" dirty="0"/>
              <a:t>Sources: U.S. Federal Reserve; FactSet.</a:t>
            </a:r>
          </a:p>
        </p:txBody>
      </p:sp>
      <p:sp>
        <p:nvSpPr>
          <p:cNvPr id="5" name="Slide Number Placeholder 4">
            <a:extLst>
              <a:ext uri="{FF2B5EF4-FFF2-40B4-BE49-F238E27FC236}">
                <a16:creationId xmlns:a16="http://schemas.microsoft.com/office/drawing/2014/main" id="{01F6302B-C8AA-874B-A591-B995244FDE83}"/>
              </a:ext>
            </a:extLst>
          </p:cNvPr>
          <p:cNvSpPr>
            <a:spLocks noGrp="1"/>
          </p:cNvSpPr>
          <p:nvPr>
            <p:ph type="sldNum" sz="quarter" idx="4294967295"/>
          </p:nvPr>
        </p:nvSpPr>
        <p:spPr>
          <a:xfrm>
            <a:off x="11734800" y="6356350"/>
            <a:ext cx="457200" cy="365125"/>
          </a:xfrm>
        </p:spPr>
        <p:txBody>
          <a:bodyPr/>
          <a:lstStyle/>
          <a:p>
            <a:fld id="{83016857-28FF-B140-959B-F6140844DC98}" type="slidenum">
              <a:rPr lang="en-US" smtClean="0"/>
              <a:pPr/>
              <a:t>26</a:t>
            </a:fld>
            <a:endParaRPr lang="en-US" dirty="0"/>
          </a:p>
        </p:txBody>
      </p:sp>
      <p:sp>
        <p:nvSpPr>
          <p:cNvPr id="31" name="TextBox 30">
            <a:extLst>
              <a:ext uri="{FF2B5EF4-FFF2-40B4-BE49-F238E27FC236}">
                <a16:creationId xmlns:a16="http://schemas.microsoft.com/office/drawing/2014/main" id="{3A46673D-8D7A-4DE8-B9E6-3AD0F877058C}"/>
              </a:ext>
            </a:extLst>
          </p:cNvPr>
          <p:cNvSpPr txBox="1"/>
          <p:nvPr/>
        </p:nvSpPr>
        <p:spPr>
          <a:xfrm>
            <a:off x="759674" y="1560083"/>
            <a:ext cx="3415284" cy="584775"/>
          </a:xfrm>
          <a:prstGeom prst="rect">
            <a:avLst/>
          </a:prstGeom>
          <a:noFill/>
          <a:effectLst/>
        </p:spPr>
        <p:txBody>
          <a:bodyPr wrap="square" lIns="0" rIns="0" rtlCol="0">
            <a:spAutoFit/>
          </a:bodyPr>
          <a:lstStyle/>
          <a:p>
            <a:pPr lvl="0"/>
            <a:r>
              <a:rPr lang="en-US" sz="2000" b="1" dirty="0">
                <a:solidFill>
                  <a:schemeClr val="tx2"/>
                </a:solidFill>
              </a:rPr>
              <a:t>Federal Funds target rate</a:t>
            </a:r>
          </a:p>
          <a:p>
            <a:pPr lvl="0"/>
            <a:r>
              <a:rPr lang="en-US" sz="1200" dirty="0">
                <a:solidFill>
                  <a:schemeClr val="tx2"/>
                </a:solidFill>
              </a:rPr>
              <a:t>As of March 31, 2024</a:t>
            </a:r>
          </a:p>
        </p:txBody>
      </p:sp>
      <p:sp>
        <p:nvSpPr>
          <p:cNvPr id="6" name="TextBox 5">
            <a:extLst>
              <a:ext uri="{FF2B5EF4-FFF2-40B4-BE49-F238E27FC236}">
                <a16:creationId xmlns:a16="http://schemas.microsoft.com/office/drawing/2014/main" id="{2638865D-026C-4196-5C93-9DF435DE0A38}"/>
              </a:ext>
            </a:extLst>
          </p:cNvPr>
          <p:cNvSpPr txBox="1"/>
          <p:nvPr/>
        </p:nvSpPr>
        <p:spPr>
          <a:xfrm>
            <a:off x="812800" y="3172968"/>
            <a:ext cx="3015281" cy="2154436"/>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400" dirty="0">
                <a:solidFill>
                  <a:schemeClr val="tx2"/>
                </a:solidFill>
                <a:cs typeface="Arial" panose="020B0604020202020204" pitchFamily="34" charset="0"/>
              </a:rPr>
              <a:t>11 interest rate hikes for a total increase of 5.25% since </a:t>
            </a:r>
            <a:br>
              <a:rPr lang="en-US" sz="1400" dirty="0">
                <a:solidFill>
                  <a:schemeClr val="tx2"/>
                </a:solidFill>
                <a:cs typeface="Arial" panose="020B0604020202020204" pitchFamily="34" charset="0"/>
              </a:rPr>
            </a:br>
            <a:r>
              <a:rPr lang="en-US" sz="1400" dirty="0">
                <a:solidFill>
                  <a:schemeClr val="tx2"/>
                </a:solidFill>
                <a:cs typeface="Arial" panose="020B0604020202020204" pitchFamily="34" charset="0"/>
              </a:rPr>
              <a:t>March 2022</a:t>
            </a:r>
          </a:p>
          <a:p>
            <a:pPr lvl="1"/>
            <a:endParaRPr lang="en-US" sz="1400" dirty="0">
              <a:solidFill>
                <a:schemeClr val="tx2"/>
              </a:solidFill>
              <a:cs typeface="Arial" panose="020B0604020202020204" pitchFamily="34" charset="0"/>
            </a:endParaRPr>
          </a:p>
          <a:p>
            <a:pPr marL="171450" indent="-171450">
              <a:buFont typeface="Arial" panose="020B0604020202020204" pitchFamily="34" charset="0"/>
              <a:buChar char="•"/>
            </a:pPr>
            <a:r>
              <a:rPr lang="en-US" sz="1400" dirty="0">
                <a:solidFill>
                  <a:schemeClr val="tx2"/>
                </a:solidFill>
                <a:cs typeface="Arial" panose="020B0604020202020204" pitchFamily="34" charset="0"/>
              </a:rPr>
              <a:t>What will the Fed do in 2024 and beyond?</a:t>
            </a:r>
          </a:p>
          <a:p>
            <a:pPr marL="171450" indent="-171450">
              <a:buFont typeface="Arial" panose="020B0604020202020204" pitchFamily="34" charset="0"/>
              <a:buChar char="•"/>
            </a:pPr>
            <a:endParaRPr lang="en-US" sz="1400" dirty="0">
              <a:solidFill>
                <a:schemeClr val="tx2"/>
              </a:solidFill>
              <a:cs typeface="Arial" panose="020B0604020202020204" pitchFamily="34" charset="0"/>
            </a:endParaRPr>
          </a:p>
          <a:p>
            <a:pPr marL="171450" indent="-171450">
              <a:buFont typeface="Arial" panose="020B0604020202020204" pitchFamily="34" charset="0"/>
              <a:buChar char="•"/>
            </a:pPr>
            <a:r>
              <a:rPr lang="en-US" sz="1400" dirty="0">
                <a:solidFill>
                  <a:schemeClr val="tx2"/>
                </a:solidFill>
                <a:cs typeface="Arial" panose="020B0604020202020204" pitchFamily="34" charset="0"/>
              </a:rPr>
              <a:t>Market participants expect two rate cuts of 0.50% during 2024. Will it happen?</a:t>
            </a:r>
          </a:p>
        </p:txBody>
      </p:sp>
      <p:graphicFrame>
        <p:nvGraphicFramePr>
          <p:cNvPr id="7" name="Object 6">
            <a:extLst>
              <a:ext uri="{FF2B5EF4-FFF2-40B4-BE49-F238E27FC236}">
                <a16:creationId xmlns:a16="http://schemas.microsoft.com/office/drawing/2014/main" id="{BE488834-4A2A-5B90-600D-44517AC4F383}"/>
              </a:ext>
            </a:extLst>
          </p:cNvPr>
          <p:cNvGraphicFramePr>
            <a:graphicFrameLocks noChangeAspect="1"/>
          </p:cNvGraphicFramePr>
          <p:nvPr/>
        </p:nvGraphicFramePr>
        <p:xfrm>
          <a:off x="4225925" y="1751013"/>
          <a:ext cx="7477125" cy="4427537"/>
        </p:xfrm>
        <a:graphic>
          <a:graphicData uri="http://schemas.openxmlformats.org/presentationml/2006/ole">
            <mc:AlternateContent xmlns:mc="http://schemas.openxmlformats.org/markup-compatibility/2006">
              <mc:Choice xmlns:v="urn:schemas-microsoft-com:vml" Requires="v">
                <p:oleObj name="Worksheet" r:id="rId3" imgW="7638947" imgH="4686300" progId="Excel.Sheet.12">
                  <p:link updateAutomatic="1"/>
                </p:oleObj>
              </mc:Choice>
              <mc:Fallback>
                <p:oleObj name="Worksheet" r:id="rId3" imgW="7638947" imgH="4686300" progId="Excel.Sheet.12">
                  <p:link updateAutomatic="1"/>
                  <p:pic>
                    <p:nvPicPr>
                      <p:cNvPr id="7" name="Object 6">
                        <a:extLst>
                          <a:ext uri="{FF2B5EF4-FFF2-40B4-BE49-F238E27FC236}">
                            <a16:creationId xmlns:a16="http://schemas.microsoft.com/office/drawing/2014/main" id="{BE488834-4A2A-5B90-600D-44517AC4F383}"/>
                          </a:ext>
                        </a:extLst>
                      </p:cNvPr>
                      <p:cNvPicPr/>
                      <p:nvPr/>
                    </p:nvPicPr>
                    <p:blipFill>
                      <a:blip r:embed="rId4"/>
                      <a:stretch>
                        <a:fillRect/>
                      </a:stretch>
                    </p:blipFill>
                    <p:spPr>
                      <a:xfrm>
                        <a:off x="4225925" y="1751013"/>
                        <a:ext cx="7477125" cy="4427537"/>
                      </a:xfrm>
                      <a:prstGeom prst="rect">
                        <a:avLst/>
                      </a:prstGeom>
                    </p:spPr>
                  </p:pic>
                </p:oleObj>
              </mc:Fallback>
            </mc:AlternateContent>
          </a:graphicData>
        </a:graphic>
      </p:graphicFrame>
    </p:spTree>
    <p:extLst>
      <p:ext uri="{BB962C8B-B14F-4D97-AF65-F5344CB8AC3E}">
        <p14:creationId xmlns:p14="http://schemas.microsoft.com/office/powerpoint/2010/main" val="3146082428"/>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284149A-419B-C09E-AABC-4C31FD3EAF0B}"/>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C5C0D244-43AB-F041-A315-37C75BA13427}"/>
              </a:ext>
            </a:extLst>
          </p:cNvPr>
          <p:cNvSpPr>
            <a:spLocks noGrp="1"/>
          </p:cNvSpPr>
          <p:nvPr>
            <p:ph type="title"/>
          </p:nvPr>
        </p:nvSpPr>
        <p:spPr/>
        <p:txBody>
          <a:bodyPr/>
          <a:lstStyle/>
          <a:p>
            <a:r>
              <a:rPr lang="en-US" dirty="0"/>
              <a:t>Unemployment rate remains below 4%</a:t>
            </a:r>
            <a:endParaRPr lang="en-US" strike="sngStrike" dirty="0"/>
          </a:p>
        </p:txBody>
      </p:sp>
      <p:sp>
        <p:nvSpPr>
          <p:cNvPr id="4" name="Text Placeholder 3">
            <a:extLst>
              <a:ext uri="{FF2B5EF4-FFF2-40B4-BE49-F238E27FC236}">
                <a16:creationId xmlns:a16="http://schemas.microsoft.com/office/drawing/2014/main" id="{FBB5A9AE-375C-DF40-9BF1-595CD4634895}"/>
              </a:ext>
            </a:extLst>
          </p:cNvPr>
          <p:cNvSpPr>
            <a:spLocks noGrp="1"/>
          </p:cNvSpPr>
          <p:nvPr>
            <p:ph type="body" sz="quarter" idx="13"/>
          </p:nvPr>
        </p:nvSpPr>
        <p:spPr/>
        <p:txBody>
          <a:bodyPr/>
          <a:lstStyle/>
          <a:p>
            <a:pPr marL="0" indent="0">
              <a:buNone/>
            </a:pPr>
            <a:r>
              <a:rPr lang="en-US" dirty="0"/>
              <a:t>Sources: U.S. Bureau of Labor Statistics; FactSet.</a:t>
            </a:r>
          </a:p>
        </p:txBody>
      </p:sp>
      <p:sp>
        <p:nvSpPr>
          <p:cNvPr id="5" name="Slide Number Placeholder 4">
            <a:extLst>
              <a:ext uri="{FF2B5EF4-FFF2-40B4-BE49-F238E27FC236}">
                <a16:creationId xmlns:a16="http://schemas.microsoft.com/office/drawing/2014/main" id="{01F6302B-C8AA-874B-A591-B995244FDE83}"/>
              </a:ext>
            </a:extLst>
          </p:cNvPr>
          <p:cNvSpPr>
            <a:spLocks noGrp="1"/>
          </p:cNvSpPr>
          <p:nvPr>
            <p:ph type="sldNum" sz="quarter" idx="4294967295"/>
          </p:nvPr>
        </p:nvSpPr>
        <p:spPr>
          <a:xfrm>
            <a:off x="11734800" y="6356350"/>
            <a:ext cx="457200" cy="365125"/>
          </a:xfrm>
        </p:spPr>
        <p:txBody>
          <a:bodyPr/>
          <a:lstStyle/>
          <a:p>
            <a:fld id="{83016857-28FF-B140-959B-F6140844DC98}" type="slidenum">
              <a:rPr lang="en-US" smtClean="0"/>
              <a:pPr/>
              <a:t>27</a:t>
            </a:fld>
            <a:endParaRPr lang="en-US" dirty="0"/>
          </a:p>
        </p:txBody>
      </p:sp>
      <p:sp>
        <p:nvSpPr>
          <p:cNvPr id="23" name="TextBox 22">
            <a:extLst>
              <a:ext uri="{FF2B5EF4-FFF2-40B4-BE49-F238E27FC236}">
                <a16:creationId xmlns:a16="http://schemas.microsoft.com/office/drawing/2014/main" id="{88E703A9-8213-4E19-AB8D-8C48AA0AC35F}"/>
              </a:ext>
            </a:extLst>
          </p:cNvPr>
          <p:cNvSpPr txBox="1"/>
          <p:nvPr/>
        </p:nvSpPr>
        <p:spPr>
          <a:xfrm>
            <a:off x="813816" y="1921030"/>
            <a:ext cx="3415284" cy="584775"/>
          </a:xfrm>
          <a:prstGeom prst="rect">
            <a:avLst/>
          </a:prstGeom>
          <a:noFill/>
          <a:effectLst/>
        </p:spPr>
        <p:txBody>
          <a:bodyPr wrap="square" lIns="0" rIns="0" rtlCol="0">
            <a:spAutoFit/>
          </a:bodyPr>
          <a:lstStyle/>
          <a:p>
            <a:pPr lvl="0"/>
            <a:r>
              <a:rPr lang="en-US" sz="2000" b="1" dirty="0">
                <a:solidFill>
                  <a:schemeClr val="tx2"/>
                </a:solidFill>
              </a:rPr>
              <a:t>U.S. unemployment rate</a:t>
            </a:r>
          </a:p>
          <a:p>
            <a:pPr lvl="0"/>
            <a:r>
              <a:rPr lang="en-US" sz="1200" dirty="0">
                <a:solidFill>
                  <a:schemeClr val="tx2"/>
                </a:solidFill>
              </a:rPr>
              <a:t>As of March 31, 2024</a:t>
            </a:r>
          </a:p>
        </p:txBody>
      </p:sp>
      <p:sp>
        <p:nvSpPr>
          <p:cNvPr id="6" name="TextBox 5">
            <a:extLst>
              <a:ext uri="{FF2B5EF4-FFF2-40B4-BE49-F238E27FC236}">
                <a16:creationId xmlns:a16="http://schemas.microsoft.com/office/drawing/2014/main" id="{E18412BD-EA51-2266-F468-728DCEAA72F0}"/>
              </a:ext>
            </a:extLst>
          </p:cNvPr>
          <p:cNvSpPr txBox="1"/>
          <p:nvPr/>
        </p:nvSpPr>
        <p:spPr>
          <a:xfrm>
            <a:off x="812800" y="2904035"/>
            <a:ext cx="3100378" cy="2585323"/>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400" b="0" dirty="0">
                <a:solidFill>
                  <a:schemeClr val="tx2"/>
                </a:solidFill>
                <a:cs typeface="Arial" panose="020B0604020202020204" pitchFamily="34" charset="0"/>
              </a:rPr>
              <a:t>Reached 3.4% in January, lowest since 1969</a:t>
            </a:r>
          </a:p>
          <a:p>
            <a:endParaRPr lang="en-US" sz="1400" b="0" dirty="0">
              <a:solidFill>
                <a:schemeClr val="tx2"/>
              </a:solidFill>
              <a:cs typeface="Arial" panose="020B0604020202020204" pitchFamily="34" charset="0"/>
            </a:endParaRPr>
          </a:p>
          <a:p>
            <a:pPr marL="171450" indent="-171450">
              <a:buFont typeface="Arial" panose="020B0604020202020204" pitchFamily="34" charset="0"/>
              <a:buChar char="•"/>
            </a:pPr>
            <a:r>
              <a:rPr lang="en-US" sz="1400" b="0" dirty="0">
                <a:solidFill>
                  <a:schemeClr val="tx2"/>
                </a:solidFill>
                <a:cs typeface="Arial" panose="020B0604020202020204" pitchFamily="34" charset="0"/>
              </a:rPr>
              <a:t>26 straight months of the unemployment rate below 4%, longest streak since the 1960s</a:t>
            </a:r>
          </a:p>
          <a:p>
            <a:pPr marL="171450" indent="-171450">
              <a:buFont typeface="Arial" panose="020B0604020202020204" pitchFamily="34" charset="0"/>
              <a:buChar char="•"/>
            </a:pPr>
            <a:endParaRPr lang="en-US" sz="1400" b="0" dirty="0">
              <a:solidFill>
                <a:schemeClr val="tx2"/>
              </a:solidFill>
              <a:cs typeface="Arial" panose="020B0604020202020204" pitchFamily="34" charset="0"/>
            </a:endParaRPr>
          </a:p>
          <a:p>
            <a:pPr marL="171450" indent="-171450">
              <a:buFont typeface="Arial" panose="020B0604020202020204" pitchFamily="34" charset="0"/>
              <a:buChar char="•"/>
            </a:pPr>
            <a:r>
              <a:rPr lang="en-US" sz="1400" b="0" dirty="0">
                <a:solidFill>
                  <a:schemeClr val="tx2"/>
                </a:solidFill>
                <a:cs typeface="Arial" panose="020B0604020202020204" pitchFamily="34" charset="0"/>
              </a:rPr>
              <a:t>Average hourly earnings up 4.1% year over year</a:t>
            </a:r>
          </a:p>
          <a:p>
            <a:endParaRPr lang="en-US" sz="1400" b="0" dirty="0">
              <a:solidFill>
                <a:schemeClr val="tx2"/>
              </a:solidFill>
              <a:cs typeface="Arial" panose="020B0604020202020204" pitchFamily="34" charset="0"/>
            </a:endParaRPr>
          </a:p>
          <a:p>
            <a:pPr marL="171450" indent="-171450">
              <a:buFont typeface="Arial" panose="020B0604020202020204" pitchFamily="34" charset="0"/>
              <a:buChar char="•"/>
            </a:pPr>
            <a:r>
              <a:rPr lang="en-US" sz="1400" b="0" dirty="0">
                <a:solidFill>
                  <a:schemeClr val="tx2"/>
                </a:solidFill>
                <a:cs typeface="Arial" panose="020B0604020202020204" pitchFamily="34" charset="0"/>
              </a:rPr>
              <a:t>8</a:t>
            </a:r>
            <a:r>
              <a:rPr lang="en-US" sz="1400" dirty="0">
                <a:solidFill>
                  <a:schemeClr val="tx2"/>
                </a:solidFill>
                <a:cs typeface="Arial" panose="020B0604020202020204" pitchFamily="34" charset="0"/>
              </a:rPr>
              <a:t>.8</a:t>
            </a:r>
            <a:r>
              <a:rPr lang="en-US" sz="1400" b="0" dirty="0">
                <a:solidFill>
                  <a:schemeClr val="tx2"/>
                </a:solidFill>
                <a:cs typeface="Arial" panose="020B0604020202020204" pitchFamily="34" charset="0"/>
              </a:rPr>
              <a:t> million job openings nationwide</a:t>
            </a:r>
          </a:p>
          <a:p>
            <a:pPr lvl="1"/>
            <a:endParaRPr lang="en-US" sz="1400" b="0" dirty="0">
              <a:solidFill>
                <a:schemeClr val="tx2"/>
              </a:solidFill>
              <a:cs typeface="Arial" panose="020B0604020202020204" pitchFamily="34" charset="0"/>
            </a:endParaRPr>
          </a:p>
        </p:txBody>
      </p:sp>
      <p:graphicFrame>
        <p:nvGraphicFramePr>
          <p:cNvPr id="2" name="Object 1">
            <a:extLst>
              <a:ext uri="{FF2B5EF4-FFF2-40B4-BE49-F238E27FC236}">
                <a16:creationId xmlns:a16="http://schemas.microsoft.com/office/drawing/2014/main" id="{A89C5CBA-D296-BED1-DE2B-CCCE3B30ED37}"/>
              </a:ext>
            </a:extLst>
          </p:cNvPr>
          <p:cNvGraphicFramePr>
            <a:graphicFrameLocks noChangeAspect="1"/>
          </p:cNvGraphicFramePr>
          <p:nvPr/>
        </p:nvGraphicFramePr>
        <p:xfrm>
          <a:off x="3910013" y="1793875"/>
          <a:ext cx="8010525" cy="4438650"/>
        </p:xfrm>
        <a:graphic>
          <a:graphicData uri="http://schemas.openxmlformats.org/presentationml/2006/ole">
            <mc:AlternateContent xmlns:mc="http://schemas.openxmlformats.org/markup-compatibility/2006">
              <mc:Choice xmlns:v="urn:schemas-microsoft-com:vml" Requires="v">
                <p:oleObj name="Worksheet" r:id="rId3" imgW="8801188" imgH="5524500" progId="Excel.Sheet.12">
                  <p:link updateAutomatic="1"/>
                </p:oleObj>
              </mc:Choice>
              <mc:Fallback>
                <p:oleObj name="Worksheet" r:id="rId3" imgW="8801188" imgH="5524500" progId="Excel.Sheet.12">
                  <p:link updateAutomatic="1"/>
                  <p:pic>
                    <p:nvPicPr>
                      <p:cNvPr id="2" name="Object 1">
                        <a:extLst>
                          <a:ext uri="{FF2B5EF4-FFF2-40B4-BE49-F238E27FC236}">
                            <a16:creationId xmlns:a16="http://schemas.microsoft.com/office/drawing/2014/main" id="{A89C5CBA-D296-BED1-DE2B-CCCE3B30ED37}"/>
                          </a:ext>
                        </a:extLst>
                      </p:cNvPr>
                      <p:cNvPicPr/>
                      <p:nvPr/>
                    </p:nvPicPr>
                    <p:blipFill>
                      <a:blip r:embed="rId4"/>
                      <a:stretch>
                        <a:fillRect/>
                      </a:stretch>
                    </p:blipFill>
                    <p:spPr>
                      <a:xfrm>
                        <a:off x="3910013" y="1793875"/>
                        <a:ext cx="8010525" cy="4438650"/>
                      </a:xfrm>
                      <a:prstGeom prst="rect">
                        <a:avLst/>
                      </a:prstGeom>
                    </p:spPr>
                  </p:pic>
                </p:oleObj>
              </mc:Fallback>
            </mc:AlternateContent>
          </a:graphicData>
        </a:graphic>
      </p:graphicFrame>
    </p:spTree>
    <p:extLst>
      <p:ext uri="{BB962C8B-B14F-4D97-AF65-F5344CB8AC3E}">
        <p14:creationId xmlns:p14="http://schemas.microsoft.com/office/powerpoint/2010/main" val="2542659786"/>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22648C-95D1-DC90-50F8-C5F14F2EDD7A}"/>
              </a:ext>
            </a:extLst>
          </p:cNvPr>
          <p:cNvSpPr>
            <a:spLocks noGrp="1"/>
          </p:cNvSpPr>
          <p:nvPr>
            <p:ph idx="1"/>
          </p:nvPr>
        </p:nvSpPr>
        <p:spPr/>
        <p:txBody>
          <a:bodyPr/>
          <a:lstStyle/>
          <a:p>
            <a:pPr lvl="2" fontAlgn="base">
              <a:spcBef>
                <a:spcPct val="0"/>
              </a:spcBef>
              <a:spcAft>
                <a:spcPct val="0"/>
              </a:spcAft>
              <a:buClr>
                <a:schemeClr val="accent1"/>
              </a:buClr>
            </a:pPr>
            <a:r>
              <a:rPr lang="en-US" altLang="en-US" sz="2000" dirty="0">
                <a:cs typeface="Arial" charset="0"/>
              </a:rPr>
              <a:t>Offer a Diverse Menu of Investment Funds that are Appropriate and  Prudent for Retirement Savings</a:t>
            </a:r>
          </a:p>
          <a:p>
            <a:pPr lvl="2" fontAlgn="base">
              <a:spcBef>
                <a:spcPct val="0"/>
              </a:spcBef>
              <a:spcAft>
                <a:spcPct val="0"/>
              </a:spcAft>
              <a:buClr>
                <a:schemeClr val="accent1"/>
              </a:buClr>
            </a:pPr>
            <a:endParaRPr lang="en-US" altLang="en-US" sz="2000" dirty="0">
              <a:cs typeface="Arial" charset="0"/>
            </a:endParaRPr>
          </a:p>
          <a:p>
            <a:pPr lvl="2" fontAlgn="base">
              <a:spcBef>
                <a:spcPct val="0"/>
              </a:spcBef>
              <a:spcAft>
                <a:spcPct val="0"/>
              </a:spcAft>
              <a:buClr>
                <a:schemeClr val="accent1"/>
              </a:buClr>
            </a:pPr>
            <a:endParaRPr lang="en-US" altLang="en-US" sz="2000" dirty="0">
              <a:cs typeface="Arial" charset="0"/>
            </a:endParaRPr>
          </a:p>
          <a:p>
            <a:pPr lvl="2" fontAlgn="base">
              <a:spcBef>
                <a:spcPts val="0"/>
              </a:spcBef>
              <a:buClr>
                <a:schemeClr val="accent1"/>
              </a:buClr>
            </a:pPr>
            <a:r>
              <a:rPr lang="en-US" altLang="en-US" sz="2000" dirty="0">
                <a:cs typeface="Arial" charset="0"/>
              </a:rPr>
              <a:t>Seek Funds with Strong Risk-Adjusted Performance over Full Market Cycles</a:t>
            </a:r>
            <a:endParaRPr lang="en-US" sz="1800" dirty="0">
              <a:effectLst/>
              <a:latin typeface="Arial" panose="020B0604020202020204" pitchFamily="34" charset="0"/>
              <a:ea typeface="Calibri" panose="020F0502020204030204" pitchFamily="34" charset="0"/>
            </a:endParaRPr>
          </a:p>
          <a:p>
            <a:pPr lvl="2" fontAlgn="base">
              <a:spcBef>
                <a:spcPts val="0"/>
              </a:spcBef>
              <a:buClr>
                <a:schemeClr val="accent1"/>
              </a:buClr>
            </a:pPr>
            <a:endParaRPr lang="en-US" sz="1800" dirty="0">
              <a:effectLst/>
              <a:latin typeface="Arial" panose="020B0604020202020204" pitchFamily="34" charset="0"/>
              <a:ea typeface="Calibri" panose="020F0502020204030204" pitchFamily="34" charset="0"/>
            </a:endParaRPr>
          </a:p>
          <a:p>
            <a:pPr lvl="2" fontAlgn="base">
              <a:spcBef>
                <a:spcPts val="0"/>
              </a:spcBef>
              <a:buClr>
                <a:schemeClr val="accent1"/>
              </a:buClr>
            </a:pPr>
            <a:endParaRPr lang="en-US" sz="2000" dirty="0"/>
          </a:p>
          <a:p>
            <a:pPr lvl="2">
              <a:spcBef>
                <a:spcPts val="0"/>
              </a:spcBef>
              <a:buClr>
                <a:schemeClr val="accent1"/>
              </a:buClr>
            </a:pPr>
            <a:r>
              <a:rPr lang="en-US" altLang="en-US" sz="2000" dirty="0">
                <a:cs typeface="Arial" charset="0"/>
              </a:rPr>
              <a:t>Avoid Market Timing – for the Long Term</a:t>
            </a:r>
          </a:p>
          <a:p>
            <a:pPr lvl="2">
              <a:spcBef>
                <a:spcPts val="0"/>
              </a:spcBef>
              <a:buClr>
                <a:schemeClr val="accent1"/>
              </a:buClr>
            </a:pPr>
            <a:endParaRPr lang="en-US" altLang="en-US" sz="2000" dirty="0">
              <a:cs typeface="Arial" charset="0"/>
            </a:endParaRPr>
          </a:p>
          <a:p>
            <a:pPr>
              <a:spcBef>
                <a:spcPts val="0"/>
              </a:spcBef>
              <a:buClr>
                <a:schemeClr val="accent1"/>
              </a:buClr>
            </a:pPr>
            <a:endParaRPr lang="en-US" altLang="en-US" sz="2000" dirty="0">
              <a:solidFill>
                <a:schemeClr val="tx1"/>
              </a:solidFill>
              <a:cs typeface="Arial" charset="0"/>
            </a:endParaRPr>
          </a:p>
          <a:p>
            <a:pPr lvl="2">
              <a:spcBef>
                <a:spcPts val="0"/>
              </a:spcBef>
              <a:buClr>
                <a:schemeClr val="accent1"/>
              </a:buClr>
            </a:pPr>
            <a:r>
              <a:rPr lang="en-US" altLang="en-US" sz="2000" dirty="0">
                <a:cs typeface="Arial" charset="0"/>
              </a:rPr>
              <a:t>Asset Allocation is the Key Driver of Success in Retirement Investing</a:t>
            </a:r>
            <a:endParaRPr lang="en-US" dirty="0"/>
          </a:p>
        </p:txBody>
      </p:sp>
      <p:sp>
        <p:nvSpPr>
          <p:cNvPr id="3" name="Title 2">
            <a:extLst>
              <a:ext uri="{FF2B5EF4-FFF2-40B4-BE49-F238E27FC236}">
                <a16:creationId xmlns:a16="http://schemas.microsoft.com/office/drawing/2014/main" id="{FEA98ED0-7A53-753F-7611-455EBCF5D2B5}"/>
              </a:ext>
            </a:extLst>
          </p:cNvPr>
          <p:cNvSpPr>
            <a:spLocks noGrp="1"/>
          </p:cNvSpPr>
          <p:nvPr>
            <p:ph type="title"/>
          </p:nvPr>
        </p:nvSpPr>
        <p:spPr/>
        <p:txBody>
          <a:bodyPr/>
          <a:lstStyle/>
          <a:p>
            <a:r>
              <a:rPr lang="en-US" sz="3200" dirty="0"/>
              <a:t>Retirement Plan Investment Fund Selection</a:t>
            </a:r>
          </a:p>
        </p:txBody>
      </p:sp>
      <p:sp>
        <p:nvSpPr>
          <p:cNvPr id="5" name="Slide Number Placeholder 4">
            <a:extLst>
              <a:ext uri="{FF2B5EF4-FFF2-40B4-BE49-F238E27FC236}">
                <a16:creationId xmlns:a16="http://schemas.microsoft.com/office/drawing/2014/main" id="{7B4DDF0F-80EF-21B9-B72E-129333FCF372}"/>
              </a:ext>
            </a:extLst>
          </p:cNvPr>
          <p:cNvSpPr>
            <a:spLocks noGrp="1"/>
          </p:cNvSpPr>
          <p:nvPr>
            <p:ph type="sldNum" sz="quarter" idx="4294967295"/>
          </p:nvPr>
        </p:nvSpPr>
        <p:spPr>
          <a:xfrm>
            <a:off x="11734800" y="6356350"/>
            <a:ext cx="457200" cy="365125"/>
          </a:xfrm>
        </p:spPr>
        <p:txBody>
          <a:bodyPr/>
          <a:lstStyle/>
          <a:p>
            <a:fld id="{83016857-28FF-B140-959B-F6140844DC98}" type="slidenum">
              <a:rPr lang="en-US" smtClean="0"/>
              <a:pPr/>
              <a:t>28</a:t>
            </a:fld>
            <a:endParaRPr lang="en-US" dirty="0"/>
          </a:p>
        </p:txBody>
      </p:sp>
    </p:spTree>
    <p:extLst>
      <p:ext uri="{BB962C8B-B14F-4D97-AF65-F5344CB8AC3E}">
        <p14:creationId xmlns:p14="http://schemas.microsoft.com/office/powerpoint/2010/main" val="1838079454"/>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F0211CB-AE5C-644B-A28F-9A542D8A85B4}"/>
              </a:ext>
            </a:extLst>
          </p:cNvPr>
          <p:cNvSpPr>
            <a:spLocks noGrp="1" noChangeArrowheads="1"/>
          </p:cNvSpPr>
          <p:nvPr>
            <p:ph type="title"/>
          </p:nvPr>
        </p:nvSpPr>
        <p:spPr bwMode="auto">
          <a:xfrm>
            <a:off x="839449" y="1238143"/>
            <a:ext cx="4680813" cy="36261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kumimoji="0" lang="en-US" altLang="en-US" sz="3200" b="1" i="0" u="none" strike="noStrike" kern="1200" cap="none" spc="0" normalizeH="0" baseline="0" noProof="0" dirty="0">
                <a:ln>
                  <a:noFill/>
                </a:ln>
                <a:solidFill>
                  <a:prstClr val="black"/>
                </a:solidFill>
                <a:effectLst/>
                <a:uLnTx/>
                <a:uFillTx/>
                <a:latin typeface="Arial Black" panose="020B0604020202020204" pitchFamily="34" charset="0"/>
                <a:ea typeface="Arial Black" panose="020B0604020202020204" pitchFamily="34" charset="0"/>
              </a:rPr>
              <a:t>A diverse range</a:t>
            </a:r>
            <a:br>
              <a:rPr kumimoji="0" lang="en-US" altLang="en-US" sz="3200" b="1" i="0" u="none" strike="noStrike" kern="1200" cap="none" spc="0" normalizeH="0" baseline="0" noProof="0" dirty="0">
                <a:ln>
                  <a:noFill/>
                </a:ln>
                <a:solidFill>
                  <a:prstClr val="black"/>
                </a:solidFill>
                <a:effectLst/>
                <a:uLnTx/>
                <a:uFillTx/>
                <a:latin typeface="Arial Black" panose="020B0604020202020204" pitchFamily="34" charset="0"/>
                <a:ea typeface="Arial Black" panose="020B0604020202020204" pitchFamily="34" charset="0"/>
              </a:rPr>
            </a:br>
            <a:r>
              <a:rPr kumimoji="0" lang="en-US" altLang="en-US" sz="3200" b="1" i="0" u="none" strike="noStrike" kern="1200" cap="none" spc="0" normalizeH="0" baseline="0" noProof="0" dirty="0">
                <a:ln>
                  <a:noFill/>
                </a:ln>
                <a:solidFill>
                  <a:prstClr val="black"/>
                </a:solidFill>
                <a:effectLst/>
                <a:uLnTx/>
                <a:uFillTx/>
                <a:latin typeface="Arial Black" panose="020B0604020202020204" pitchFamily="34" charset="0"/>
                <a:ea typeface="Arial Black" panose="020B0604020202020204" pitchFamily="34" charset="0"/>
              </a:rPr>
              <a:t>of available,</a:t>
            </a:r>
            <a:br>
              <a:rPr kumimoji="0" lang="en-US" altLang="en-US" sz="3200" b="1" i="0" u="none" strike="noStrike" kern="1200" cap="none" spc="0" normalizeH="0" baseline="0" noProof="0" dirty="0">
                <a:ln>
                  <a:noFill/>
                </a:ln>
                <a:solidFill>
                  <a:prstClr val="black"/>
                </a:solidFill>
                <a:effectLst/>
                <a:uLnTx/>
                <a:uFillTx/>
                <a:latin typeface="Arial Black" panose="020B0604020202020204" pitchFamily="34" charset="0"/>
                <a:ea typeface="Arial Black" panose="020B0604020202020204" pitchFamily="34" charset="0"/>
              </a:rPr>
            </a:br>
            <a:r>
              <a:rPr kumimoji="0" lang="en-US" altLang="en-US" sz="3200" b="1" i="0" u="none" strike="noStrike" kern="1200" cap="none" spc="0" normalizeH="0" baseline="0" noProof="0" dirty="0">
                <a:ln>
                  <a:noFill/>
                </a:ln>
                <a:solidFill>
                  <a:prstClr val="black"/>
                </a:solidFill>
                <a:effectLst/>
                <a:uLnTx/>
                <a:uFillTx/>
                <a:latin typeface="Arial Black" panose="020B0604020202020204" pitchFamily="34" charset="0"/>
                <a:ea typeface="Arial Black" panose="020B0604020202020204" pitchFamily="34" charset="0"/>
              </a:rPr>
              <a:t>pre-screened choices</a:t>
            </a:r>
            <a:r>
              <a:rPr lang="en-US" altLang="en-US" sz="3200" dirty="0">
                <a:ea typeface="Arial Black" panose="020B0604020202020204" pitchFamily="34" charset="0"/>
              </a:rPr>
              <a:t> diverse </a:t>
            </a:r>
            <a:r>
              <a:rPr lang="en-US" altLang="en-US" dirty="0">
                <a:ea typeface="Arial Black" panose="020B0604020202020204" pitchFamily="34" charset="0"/>
              </a:rPr>
              <a:t>range</a:t>
            </a:r>
            <a:br>
              <a:rPr lang="en-US" altLang="en-US" dirty="0">
                <a:ea typeface="Arial Black" panose="020B0604020202020204" pitchFamily="34" charset="0"/>
              </a:rPr>
            </a:br>
            <a:r>
              <a:rPr lang="en-US" altLang="en-US" dirty="0">
                <a:ea typeface="Arial Black" panose="020B0604020202020204" pitchFamily="34" charset="0"/>
              </a:rPr>
              <a:t>of available,</a:t>
            </a:r>
            <a:br>
              <a:rPr lang="en-US" altLang="en-US" dirty="0">
                <a:ea typeface="Arial Black" panose="020B0604020202020204" pitchFamily="34" charset="0"/>
              </a:rPr>
            </a:br>
            <a:r>
              <a:rPr lang="en-US" altLang="en-US" dirty="0">
                <a:ea typeface="Arial Black" panose="020B0604020202020204" pitchFamily="34" charset="0"/>
              </a:rPr>
              <a:t>pre-screened choices</a:t>
            </a:r>
          </a:p>
        </p:txBody>
      </p:sp>
      <p:sp>
        <p:nvSpPr>
          <p:cNvPr id="14339" name="Content Placeholder 2">
            <a:extLst>
              <a:ext uri="{FF2B5EF4-FFF2-40B4-BE49-F238E27FC236}">
                <a16:creationId xmlns:a16="http://schemas.microsoft.com/office/drawing/2014/main" id="{530DD3F9-689E-5542-9D36-6DA6F78636B5}"/>
              </a:ext>
            </a:extLst>
          </p:cNvPr>
          <p:cNvSpPr>
            <a:spLocks noGrp="1" noChangeArrowheads="1"/>
          </p:cNvSpPr>
          <p:nvPr>
            <p:ph idx="1"/>
          </p:nvPr>
        </p:nvSpPr>
        <p:spPr bwMode="auto">
          <a:xfrm>
            <a:off x="873068" y="5005742"/>
            <a:ext cx="4986131" cy="9987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rgbClr val="000000"/>
                </a:solidFill>
              </a:rPr>
              <a:t>The pre-screened investment options available through Mutual of America offer a variety of risk/return levels to satisfy a range of investor goals and styles. </a:t>
            </a:r>
            <a:r>
              <a:rPr lang="en-US" altLang="en-US" dirty="0"/>
              <a:t>As the level of potential return increases, so too does the level of risk.</a:t>
            </a:r>
            <a:r>
              <a:rPr lang="en-US" altLang="en-US" dirty="0">
                <a:solidFill>
                  <a:srgbClr val="000000"/>
                </a:solidFill>
              </a:rPr>
              <a:t> </a:t>
            </a:r>
            <a:endParaRPr lang="en-US" altLang="en-US" sz="3600" dirty="0">
              <a:solidFill>
                <a:srgbClr val="000000"/>
              </a:solidFill>
            </a:endParaRPr>
          </a:p>
        </p:txBody>
      </p:sp>
      <p:sp>
        <p:nvSpPr>
          <p:cNvPr id="4" name="Slide Number Placeholder 3">
            <a:extLst>
              <a:ext uri="{FF2B5EF4-FFF2-40B4-BE49-F238E27FC236}">
                <a16:creationId xmlns:a16="http://schemas.microsoft.com/office/drawing/2014/main" id="{1629C32E-9815-8E49-94EC-F3685623A3C6}"/>
              </a:ext>
            </a:extLst>
          </p:cNvPr>
          <p:cNvSpPr>
            <a:spLocks noGrp="1"/>
          </p:cNvSpPr>
          <p:nvPr>
            <p:ph type="sldNum" sz="quarter" idx="12"/>
          </p:nvPr>
        </p:nvSpPr>
        <p:spPr>
          <a:prstGeom prst="rect">
            <a:avLst/>
          </a:prstGeom>
        </p:spPr>
        <p:txBody>
          <a:bodyPr/>
          <a:lstStyle>
            <a:defPPr>
              <a:defRPr lang="en-US"/>
            </a:defPPr>
            <a:lvl1pPr algn="l" rtl="0" eaLnBrk="1" fontAlgn="auto" hangingPunct="1">
              <a:spcBef>
                <a:spcPts val="0"/>
              </a:spcBef>
              <a:spcAft>
                <a:spcPts val="0"/>
              </a:spcAft>
              <a:defRPr sz="800" b="0" i="0" kern="1200">
                <a:solidFill>
                  <a:schemeClr val="bg1">
                    <a:lumMod val="7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692B9EBA-0DEF-5847-BC63-E173560A2555}" type="slidenum">
              <a:rPr lang="en-US" smtClean="0"/>
              <a:pPr>
                <a:defRPr/>
              </a:pPr>
              <a:t>29</a:t>
            </a:fld>
            <a:endParaRPr lang="en-US"/>
          </a:p>
        </p:txBody>
      </p:sp>
      <p:sp>
        <p:nvSpPr>
          <p:cNvPr id="14341" name="Text Placeholder 4">
            <a:extLst>
              <a:ext uri="{FF2B5EF4-FFF2-40B4-BE49-F238E27FC236}">
                <a16:creationId xmlns:a16="http://schemas.microsoft.com/office/drawing/2014/main" id="{EC37C17E-EC30-F64A-842B-B98F5B93DF6C}"/>
              </a:ext>
            </a:extLst>
          </p:cNvPr>
          <p:cNvSpPr>
            <a:spLocks noGrp="1" noChangeArrowheads="1"/>
          </p:cNvSpPr>
          <p:nvPr>
            <p:ph type="body" sz="quarter" idx="13"/>
          </p:nvPr>
        </p:nvSpPr>
        <p:spPr bwMode="auto">
          <a:xfrm>
            <a:off x="823210" y="837525"/>
            <a:ext cx="3671888" cy="27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FLEXIBLE, CUSTOMIZABLE INVESTMENT LINEUPS</a:t>
            </a:r>
          </a:p>
        </p:txBody>
      </p:sp>
      <p:sp>
        <p:nvSpPr>
          <p:cNvPr id="55" name="TextBox 43">
            <a:extLst>
              <a:ext uri="{FF2B5EF4-FFF2-40B4-BE49-F238E27FC236}">
                <a16:creationId xmlns:a16="http://schemas.microsoft.com/office/drawing/2014/main" id="{54BD1A55-11E6-B846-A1C9-86D117A5D61A}"/>
              </a:ext>
            </a:extLst>
          </p:cNvPr>
          <p:cNvSpPr txBox="1"/>
          <p:nvPr/>
        </p:nvSpPr>
        <p:spPr>
          <a:xfrm>
            <a:off x="9074150" y="170951"/>
            <a:ext cx="2748337"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000" b="1" dirty="0">
              <a:solidFill>
                <a:srgbClr val="8FDCFB"/>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DB7E3416-0C74-6C4A-BE13-FBC868409B63}"/>
              </a:ext>
            </a:extLst>
          </p:cNvPr>
          <p:cNvGrpSpPr/>
          <p:nvPr/>
        </p:nvGrpSpPr>
        <p:grpSpPr>
          <a:xfrm>
            <a:off x="6566890" y="1088721"/>
            <a:ext cx="4969881" cy="4680559"/>
            <a:chOff x="6566890" y="1141745"/>
            <a:chExt cx="4969881" cy="4680559"/>
          </a:xfrm>
        </p:grpSpPr>
        <p:sp>
          <p:nvSpPr>
            <p:cNvPr id="60" name="Rectangle 59">
              <a:extLst>
                <a:ext uri="{FF2B5EF4-FFF2-40B4-BE49-F238E27FC236}">
                  <a16:creationId xmlns:a16="http://schemas.microsoft.com/office/drawing/2014/main" id="{0D489117-05C1-854B-86D6-AEF89D45F3B0}"/>
                </a:ext>
              </a:extLst>
            </p:cNvPr>
            <p:cNvSpPr/>
            <p:nvPr/>
          </p:nvSpPr>
          <p:spPr>
            <a:xfrm>
              <a:off x="6652672" y="1144255"/>
              <a:ext cx="4844936" cy="3487976"/>
            </a:xfrm>
            <a:prstGeom prst="rect">
              <a:avLst/>
            </a:prstGeom>
            <a:solidFill>
              <a:srgbClr val="8FDCF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3" name="Title 1">
              <a:extLst>
                <a:ext uri="{FF2B5EF4-FFF2-40B4-BE49-F238E27FC236}">
                  <a16:creationId xmlns:a16="http://schemas.microsoft.com/office/drawing/2014/main" id="{839B4FE3-8CA3-6849-B0AC-9993651E1E8C}"/>
                </a:ext>
              </a:extLst>
            </p:cNvPr>
            <p:cNvSpPr txBox="1">
              <a:spLocks/>
            </p:cNvSpPr>
            <p:nvPr/>
          </p:nvSpPr>
          <p:spPr>
            <a:xfrm>
              <a:off x="6885951" y="3732283"/>
              <a:ext cx="573954" cy="219425"/>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tx1"/>
                  </a:solidFill>
                  <a:latin typeface="Arial Black" panose="020B0604020202020204" pitchFamily="34" charset="0"/>
                  <a:ea typeface="+mj-ea"/>
                  <a:cs typeface="Arial Black" panose="020B0604020202020204" pitchFamily="34" charset="0"/>
                </a:defRPr>
              </a:lvl1pPr>
            </a:lstStyle>
            <a:p>
              <a:pPr fontAlgn="auto">
                <a:spcAft>
                  <a:spcPts val="0"/>
                </a:spcAft>
                <a:defRPr/>
              </a:pPr>
              <a:r>
                <a:rPr lang="en-US" sz="800" dirty="0">
                  <a:solidFill>
                    <a:srgbClr val="00599E"/>
                  </a:solidFill>
                  <a:latin typeface="Arial" panose="020B0604020202020204" pitchFamily="34" charset="0"/>
                  <a:cs typeface="Arial" panose="020B0604020202020204" pitchFamily="34" charset="0"/>
                </a:rPr>
                <a:t>Money Market</a:t>
              </a:r>
            </a:p>
          </p:txBody>
        </p:sp>
        <p:sp>
          <p:nvSpPr>
            <p:cNvPr id="74" name="Title 1">
              <a:extLst>
                <a:ext uri="{FF2B5EF4-FFF2-40B4-BE49-F238E27FC236}">
                  <a16:creationId xmlns:a16="http://schemas.microsoft.com/office/drawing/2014/main" id="{E8E5F485-C986-2141-88A8-773F9F2C1F2D}"/>
                </a:ext>
              </a:extLst>
            </p:cNvPr>
            <p:cNvSpPr txBox="1">
              <a:spLocks/>
            </p:cNvSpPr>
            <p:nvPr/>
          </p:nvSpPr>
          <p:spPr>
            <a:xfrm>
              <a:off x="7454023" y="3550717"/>
              <a:ext cx="553780" cy="234829"/>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tx1"/>
                  </a:solidFill>
                  <a:latin typeface="Arial Black" panose="020B0604020202020204" pitchFamily="34" charset="0"/>
                  <a:ea typeface="+mj-ea"/>
                  <a:cs typeface="Arial Black" panose="020B0604020202020204" pitchFamily="34" charset="0"/>
                </a:defRPr>
              </a:lvl1pPr>
            </a:lstStyle>
            <a:p>
              <a:pPr fontAlgn="auto">
                <a:spcAft>
                  <a:spcPts val="0"/>
                </a:spcAft>
                <a:defRPr/>
              </a:pPr>
              <a:r>
                <a:rPr lang="en-US" sz="800" dirty="0">
                  <a:solidFill>
                    <a:srgbClr val="00599E"/>
                  </a:solidFill>
                  <a:latin typeface="Arial" panose="020B0604020202020204" pitchFamily="34" charset="0"/>
                  <a:cs typeface="Arial" panose="020B0604020202020204" pitchFamily="34" charset="0"/>
                </a:rPr>
                <a:t>Fixed Income</a:t>
              </a:r>
            </a:p>
          </p:txBody>
        </p:sp>
        <p:sp>
          <p:nvSpPr>
            <p:cNvPr id="75" name="Title 1">
              <a:extLst>
                <a:ext uri="{FF2B5EF4-FFF2-40B4-BE49-F238E27FC236}">
                  <a16:creationId xmlns:a16="http://schemas.microsoft.com/office/drawing/2014/main" id="{2BAB95CF-3F8B-4844-95C2-AC32DA6B4C35}"/>
                </a:ext>
              </a:extLst>
            </p:cNvPr>
            <p:cNvSpPr txBox="1">
              <a:spLocks/>
            </p:cNvSpPr>
            <p:nvPr/>
          </p:nvSpPr>
          <p:spPr>
            <a:xfrm>
              <a:off x="7917396" y="3305988"/>
              <a:ext cx="726781" cy="334333"/>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tx1"/>
                  </a:solidFill>
                  <a:latin typeface="Arial Black" panose="020B0604020202020204" pitchFamily="34" charset="0"/>
                  <a:ea typeface="+mj-ea"/>
                  <a:cs typeface="Arial Black" panose="020B0604020202020204" pitchFamily="34" charset="0"/>
                </a:defRPr>
              </a:lvl1pPr>
            </a:lstStyle>
            <a:p>
              <a:pPr fontAlgn="auto">
                <a:lnSpc>
                  <a:spcPct val="100000"/>
                </a:lnSpc>
                <a:spcAft>
                  <a:spcPts val="0"/>
                </a:spcAft>
                <a:defRPr/>
              </a:pPr>
              <a:r>
                <a:rPr lang="en-US" sz="800" dirty="0">
                  <a:solidFill>
                    <a:srgbClr val="00599E"/>
                  </a:solidFill>
                  <a:latin typeface="Arial" panose="020B0604020202020204" pitchFamily="34" charset="0"/>
                  <a:cs typeface="Arial" panose="020B0604020202020204" pitchFamily="34" charset="0"/>
                </a:rPr>
                <a:t>Balanced / Target Date</a:t>
              </a:r>
            </a:p>
          </p:txBody>
        </p:sp>
        <p:sp>
          <p:nvSpPr>
            <p:cNvPr id="76" name="Title 1">
              <a:extLst>
                <a:ext uri="{FF2B5EF4-FFF2-40B4-BE49-F238E27FC236}">
                  <a16:creationId xmlns:a16="http://schemas.microsoft.com/office/drawing/2014/main" id="{34256A7F-BC7A-4F4F-9FA6-33A4E62FD14B}"/>
                </a:ext>
              </a:extLst>
            </p:cNvPr>
            <p:cNvSpPr txBox="1">
              <a:spLocks/>
            </p:cNvSpPr>
            <p:nvPr/>
          </p:nvSpPr>
          <p:spPr>
            <a:xfrm>
              <a:off x="8613902" y="3139755"/>
              <a:ext cx="495155" cy="304846"/>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tx1"/>
                  </a:solidFill>
                  <a:latin typeface="Arial Black" panose="020B0604020202020204" pitchFamily="34" charset="0"/>
                  <a:ea typeface="+mj-ea"/>
                  <a:cs typeface="Arial Black" panose="020B0604020202020204" pitchFamily="34" charset="0"/>
                </a:defRPr>
              </a:lvl1pPr>
            </a:lstStyle>
            <a:p>
              <a:pPr fontAlgn="auto">
                <a:spcAft>
                  <a:spcPts val="0"/>
                </a:spcAft>
                <a:defRPr/>
              </a:pPr>
              <a:r>
                <a:rPr lang="en-US" sz="800" dirty="0">
                  <a:solidFill>
                    <a:srgbClr val="00599E"/>
                  </a:solidFill>
                  <a:latin typeface="Arial" panose="020B0604020202020204" pitchFamily="34" charset="0"/>
                  <a:cs typeface="Arial" panose="020B0604020202020204" pitchFamily="34" charset="0"/>
                </a:rPr>
                <a:t>Large Cap </a:t>
              </a:r>
              <a:br>
                <a:rPr lang="en-US" sz="800" dirty="0">
                  <a:solidFill>
                    <a:srgbClr val="00599E"/>
                  </a:solidFill>
                  <a:latin typeface="Arial" panose="020B0604020202020204" pitchFamily="34" charset="0"/>
                  <a:cs typeface="Arial" panose="020B0604020202020204" pitchFamily="34" charset="0"/>
                </a:rPr>
              </a:br>
              <a:r>
                <a:rPr lang="en-US" sz="800" dirty="0">
                  <a:solidFill>
                    <a:srgbClr val="00599E"/>
                  </a:solidFill>
                  <a:latin typeface="Arial" panose="020B0604020202020204" pitchFamily="34" charset="0"/>
                  <a:cs typeface="Arial" panose="020B0604020202020204" pitchFamily="34" charset="0"/>
                </a:rPr>
                <a:t>Equity</a:t>
              </a:r>
            </a:p>
          </p:txBody>
        </p:sp>
        <p:sp>
          <p:nvSpPr>
            <p:cNvPr id="77" name="Title 1">
              <a:extLst>
                <a:ext uri="{FF2B5EF4-FFF2-40B4-BE49-F238E27FC236}">
                  <a16:creationId xmlns:a16="http://schemas.microsoft.com/office/drawing/2014/main" id="{A8ABF8B4-8FDC-ED47-9FC2-123EC866E8B6}"/>
                </a:ext>
              </a:extLst>
            </p:cNvPr>
            <p:cNvSpPr txBox="1">
              <a:spLocks/>
            </p:cNvSpPr>
            <p:nvPr/>
          </p:nvSpPr>
          <p:spPr>
            <a:xfrm>
              <a:off x="9162347" y="2964157"/>
              <a:ext cx="495155" cy="432210"/>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tx1"/>
                  </a:solidFill>
                  <a:latin typeface="Arial Black" panose="020B0604020202020204" pitchFamily="34" charset="0"/>
                  <a:ea typeface="+mj-ea"/>
                  <a:cs typeface="Arial Black" panose="020B0604020202020204" pitchFamily="34" charset="0"/>
                </a:defRPr>
              </a:lvl1pPr>
            </a:lstStyle>
            <a:p>
              <a:pPr fontAlgn="auto">
                <a:spcAft>
                  <a:spcPts val="0"/>
                </a:spcAft>
                <a:defRPr/>
              </a:pPr>
              <a:r>
                <a:rPr lang="en-US" sz="800" dirty="0">
                  <a:solidFill>
                    <a:srgbClr val="00599E"/>
                  </a:solidFill>
                  <a:latin typeface="Arial" panose="020B0604020202020204" pitchFamily="34" charset="0"/>
                  <a:cs typeface="Arial" panose="020B0604020202020204" pitchFamily="34" charset="0"/>
                </a:rPr>
                <a:t>Mid Cap</a:t>
              </a:r>
              <a:br>
                <a:rPr lang="en-US" sz="800" dirty="0">
                  <a:solidFill>
                    <a:srgbClr val="00599E"/>
                  </a:solidFill>
                  <a:latin typeface="Arial" panose="020B0604020202020204" pitchFamily="34" charset="0"/>
                  <a:cs typeface="Arial" panose="020B0604020202020204" pitchFamily="34" charset="0"/>
                </a:rPr>
              </a:br>
              <a:r>
                <a:rPr lang="en-US" sz="800" dirty="0">
                  <a:solidFill>
                    <a:srgbClr val="00599E"/>
                  </a:solidFill>
                  <a:latin typeface="Arial" panose="020B0604020202020204" pitchFamily="34" charset="0"/>
                  <a:cs typeface="Arial" panose="020B0604020202020204" pitchFamily="34" charset="0"/>
                </a:rPr>
                <a:t>Equity</a:t>
              </a:r>
            </a:p>
          </p:txBody>
        </p:sp>
        <p:sp>
          <p:nvSpPr>
            <p:cNvPr id="78" name="Title 1">
              <a:extLst>
                <a:ext uri="{FF2B5EF4-FFF2-40B4-BE49-F238E27FC236}">
                  <a16:creationId xmlns:a16="http://schemas.microsoft.com/office/drawing/2014/main" id="{22220CE4-54E6-2545-BA63-2B7ECDC58569}"/>
                </a:ext>
              </a:extLst>
            </p:cNvPr>
            <p:cNvSpPr txBox="1">
              <a:spLocks/>
            </p:cNvSpPr>
            <p:nvPr/>
          </p:nvSpPr>
          <p:spPr>
            <a:xfrm>
              <a:off x="9698377" y="2917425"/>
              <a:ext cx="496969" cy="326530"/>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tx1"/>
                  </a:solidFill>
                  <a:latin typeface="Arial Black" panose="020B0604020202020204" pitchFamily="34" charset="0"/>
                  <a:ea typeface="+mj-ea"/>
                  <a:cs typeface="Arial Black" panose="020B0604020202020204" pitchFamily="34" charset="0"/>
                </a:defRPr>
              </a:lvl1pPr>
            </a:lstStyle>
            <a:p>
              <a:pPr fontAlgn="auto">
                <a:spcAft>
                  <a:spcPts val="0"/>
                </a:spcAft>
                <a:defRPr/>
              </a:pPr>
              <a:r>
                <a:rPr lang="en-US" sz="800" dirty="0">
                  <a:solidFill>
                    <a:srgbClr val="00599E"/>
                  </a:solidFill>
                  <a:latin typeface="Arial" panose="020B0604020202020204" pitchFamily="34" charset="0"/>
                  <a:cs typeface="Arial" panose="020B0604020202020204" pitchFamily="34" charset="0"/>
                </a:rPr>
                <a:t>Int’l</a:t>
              </a:r>
              <a:br>
                <a:rPr lang="en-US" sz="800" dirty="0">
                  <a:solidFill>
                    <a:srgbClr val="00599E"/>
                  </a:solidFill>
                  <a:latin typeface="Arial" panose="020B0604020202020204" pitchFamily="34" charset="0"/>
                  <a:cs typeface="Arial" panose="020B0604020202020204" pitchFamily="34" charset="0"/>
                </a:rPr>
              </a:br>
              <a:r>
                <a:rPr lang="en-US" sz="800" dirty="0">
                  <a:solidFill>
                    <a:srgbClr val="00599E"/>
                  </a:solidFill>
                  <a:latin typeface="Arial" panose="020B0604020202020204" pitchFamily="34" charset="0"/>
                  <a:cs typeface="Arial" panose="020B0604020202020204" pitchFamily="34" charset="0"/>
                </a:rPr>
                <a:t>Equity</a:t>
              </a:r>
            </a:p>
          </p:txBody>
        </p:sp>
        <p:sp>
          <p:nvSpPr>
            <p:cNvPr id="79" name="Title 1">
              <a:extLst>
                <a:ext uri="{FF2B5EF4-FFF2-40B4-BE49-F238E27FC236}">
                  <a16:creationId xmlns:a16="http://schemas.microsoft.com/office/drawing/2014/main" id="{3722B0D8-C88A-D949-926B-652E0DA26AAD}"/>
                </a:ext>
              </a:extLst>
            </p:cNvPr>
            <p:cNvSpPr txBox="1">
              <a:spLocks/>
            </p:cNvSpPr>
            <p:nvPr/>
          </p:nvSpPr>
          <p:spPr>
            <a:xfrm>
              <a:off x="10230577" y="2687022"/>
              <a:ext cx="494284" cy="405939"/>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tx1"/>
                  </a:solidFill>
                  <a:latin typeface="Arial Black" panose="020B0604020202020204" pitchFamily="34" charset="0"/>
                  <a:ea typeface="+mj-ea"/>
                  <a:cs typeface="Arial Black" panose="020B0604020202020204" pitchFamily="34" charset="0"/>
                </a:defRPr>
              </a:lvl1pPr>
            </a:lstStyle>
            <a:p>
              <a:pPr fontAlgn="auto">
                <a:spcAft>
                  <a:spcPts val="0"/>
                </a:spcAft>
                <a:defRPr/>
              </a:pPr>
              <a:r>
                <a:rPr lang="en-US" sz="800" dirty="0">
                  <a:solidFill>
                    <a:srgbClr val="00599E"/>
                  </a:solidFill>
                  <a:latin typeface="Arial" panose="020B0604020202020204" pitchFamily="34" charset="0"/>
                  <a:cs typeface="Arial" panose="020B0604020202020204" pitchFamily="34" charset="0"/>
                </a:rPr>
                <a:t>Small Cap </a:t>
              </a:r>
              <a:br>
                <a:rPr lang="en-US" sz="800" dirty="0">
                  <a:solidFill>
                    <a:srgbClr val="00599E"/>
                  </a:solidFill>
                  <a:latin typeface="Arial" panose="020B0604020202020204" pitchFamily="34" charset="0"/>
                  <a:cs typeface="Arial" panose="020B0604020202020204" pitchFamily="34" charset="0"/>
                </a:rPr>
              </a:br>
              <a:r>
                <a:rPr lang="en-US" sz="800" dirty="0">
                  <a:solidFill>
                    <a:srgbClr val="00599E"/>
                  </a:solidFill>
                  <a:latin typeface="Arial" panose="020B0604020202020204" pitchFamily="34" charset="0"/>
                  <a:cs typeface="Arial" panose="020B0604020202020204" pitchFamily="34" charset="0"/>
                </a:rPr>
                <a:t>Equity</a:t>
              </a:r>
            </a:p>
          </p:txBody>
        </p:sp>
        <p:sp>
          <p:nvSpPr>
            <p:cNvPr id="80" name="Title 1">
              <a:extLst>
                <a:ext uri="{FF2B5EF4-FFF2-40B4-BE49-F238E27FC236}">
                  <a16:creationId xmlns:a16="http://schemas.microsoft.com/office/drawing/2014/main" id="{894F1A72-758C-9344-9930-4A1D2DCA9429}"/>
                </a:ext>
              </a:extLst>
            </p:cNvPr>
            <p:cNvSpPr txBox="1">
              <a:spLocks/>
            </p:cNvSpPr>
            <p:nvPr/>
          </p:nvSpPr>
          <p:spPr>
            <a:xfrm>
              <a:off x="10787353" y="2634209"/>
              <a:ext cx="494284" cy="283216"/>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tx1"/>
                  </a:solidFill>
                  <a:latin typeface="Arial Black" panose="020B0604020202020204" pitchFamily="34" charset="0"/>
                  <a:ea typeface="+mj-ea"/>
                  <a:cs typeface="Arial Black" panose="020B0604020202020204" pitchFamily="34" charset="0"/>
                </a:defRPr>
              </a:lvl1pPr>
            </a:lstStyle>
            <a:p>
              <a:pPr fontAlgn="auto">
                <a:spcAft>
                  <a:spcPts val="0"/>
                </a:spcAft>
                <a:defRPr/>
              </a:pPr>
              <a:r>
                <a:rPr lang="en-US" sz="800" dirty="0">
                  <a:solidFill>
                    <a:srgbClr val="00599E"/>
                  </a:solidFill>
                  <a:latin typeface="Arial" panose="020B0604020202020204" pitchFamily="34" charset="0"/>
                  <a:cs typeface="Arial" panose="020B0604020202020204" pitchFamily="34" charset="0"/>
                </a:rPr>
                <a:t>Real Estate</a:t>
              </a:r>
              <a:br>
                <a:rPr lang="en-US" sz="800" dirty="0">
                  <a:solidFill>
                    <a:srgbClr val="00599E"/>
                  </a:solidFill>
                  <a:latin typeface="Arial" panose="020B0604020202020204" pitchFamily="34" charset="0"/>
                  <a:cs typeface="Arial" panose="020B0604020202020204" pitchFamily="34" charset="0"/>
                </a:rPr>
              </a:br>
              <a:r>
                <a:rPr lang="en-US" sz="800" dirty="0">
                  <a:solidFill>
                    <a:srgbClr val="00599E"/>
                  </a:solidFill>
                  <a:latin typeface="Arial" panose="020B0604020202020204" pitchFamily="34" charset="0"/>
                  <a:cs typeface="Arial" panose="020B0604020202020204" pitchFamily="34" charset="0"/>
                </a:rPr>
                <a:t> </a:t>
              </a:r>
            </a:p>
          </p:txBody>
        </p:sp>
        <p:sp>
          <p:nvSpPr>
            <p:cNvPr id="46" name="Rectangle 45">
              <a:extLst>
                <a:ext uri="{FF2B5EF4-FFF2-40B4-BE49-F238E27FC236}">
                  <a16:creationId xmlns:a16="http://schemas.microsoft.com/office/drawing/2014/main" id="{67BC67CA-6A49-8047-94AD-C7A9D421C77B}"/>
                </a:ext>
              </a:extLst>
            </p:cNvPr>
            <p:cNvSpPr/>
            <p:nvPr/>
          </p:nvSpPr>
          <p:spPr>
            <a:xfrm>
              <a:off x="6652672" y="4868197"/>
              <a:ext cx="4844936" cy="954107"/>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This chart shows how Mutual of America’s investment options, available through your retirement plan, compare in terms of risk and potential return. The spacing between funds is not meant to be exact, but rather to illustrate relative risk and potential return. The Retirement and Allocation Funds are grouped together above with the other balanced funds for illustrative purposes. The asset composition of these funds can differ significantly and therefore can have different risk and potential return characteristics among different asset classes. The actual performance of the funds may differ depending on the investment options selected, timing of transactions, market conditions and other factors. </a:t>
              </a:r>
            </a:p>
          </p:txBody>
        </p:sp>
        <p:cxnSp>
          <p:nvCxnSpPr>
            <p:cNvPr id="22" name="Straight Arrow Connector 21">
              <a:extLst>
                <a:ext uri="{FF2B5EF4-FFF2-40B4-BE49-F238E27FC236}">
                  <a16:creationId xmlns:a16="http://schemas.microsoft.com/office/drawing/2014/main" id="{A449BF84-0BC8-46DD-9075-FA09F734C51B}"/>
                </a:ext>
              </a:extLst>
            </p:cNvPr>
            <p:cNvCxnSpPr>
              <a:cxnSpLocks/>
              <a:stCxn id="14" idx="7"/>
            </p:cNvCxnSpPr>
            <p:nvPr/>
          </p:nvCxnSpPr>
          <p:spPr>
            <a:xfrm flipV="1">
              <a:off x="7220498" y="2979570"/>
              <a:ext cx="4061139" cy="110520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9C4750FC-D44D-4E1D-AF1F-C61DD25D9CC2}"/>
                </a:ext>
              </a:extLst>
            </p:cNvPr>
            <p:cNvSpPr/>
            <p:nvPr/>
          </p:nvSpPr>
          <p:spPr>
            <a:xfrm rot="309764">
              <a:off x="7124597" y="4065275"/>
              <a:ext cx="108493" cy="108493"/>
            </a:xfrm>
            <a:prstGeom prst="ellipse">
              <a:avLst/>
            </a:prstGeom>
            <a:solidFill>
              <a:srgbClr val="2AB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4F672990-169D-4D90-9A5C-AFD495E784A6}"/>
                </a:ext>
              </a:extLst>
            </p:cNvPr>
            <p:cNvSpPr/>
            <p:nvPr/>
          </p:nvSpPr>
          <p:spPr>
            <a:xfrm rot="309764">
              <a:off x="7679882" y="3893159"/>
              <a:ext cx="108493" cy="108493"/>
            </a:xfrm>
            <a:prstGeom prst="ellipse">
              <a:avLst/>
            </a:prstGeom>
            <a:solidFill>
              <a:srgbClr val="2AB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6098F1E8-055A-426A-B514-29510D6753EB}"/>
                </a:ext>
              </a:extLst>
            </p:cNvPr>
            <p:cNvSpPr/>
            <p:nvPr/>
          </p:nvSpPr>
          <p:spPr>
            <a:xfrm rot="309764">
              <a:off x="8235167" y="3741671"/>
              <a:ext cx="108493" cy="108493"/>
            </a:xfrm>
            <a:prstGeom prst="ellipse">
              <a:avLst/>
            </a:prstGeom>
            <a:solidFill>
              <a:srgbClr val="2AB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466D18E9-149A-4483-ACF1-DAF486CD4521}"/>
                </a:ext>
              </a:extLst>
            </p:cNvPr>
            <p:cNvSpPr/>
            <p:nvPr/>
          </p:nvSpPr>
          <p:spPr>
            <a:xfrm rot="309764">
              <a:off x="8790452" y="3590183"/>
              <a:ext cx="108493" cy="108493"/>
            </a:xfrm>
            <a:prstGeom prst="ellipse">
              <a:avLst/>
            </a:prstGeom>
            <a:solidFill>
              <a:srgbClr val="2AB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84217F34-41F8-45F5-8B86-E5AAA86198B2}"/>
                </a:ext>
              </a:extLst>
            </p:cNvPr>
            <p:cNvSpPr/>
            <p:nvPr/>
          </p:nvSpPr>
          <p:spPr>
            <a:xfrm rot="309764">
              <a:off x="9345737" y="3435257"/>
              <a:ext cx="108493" cy="108493"/>
            </a:xfrm>
            <a:prstGeom prst="ellipse">
              <a:avLst/>
            </a:prstGeom>
            <a:solidFill>
              <a:srgbClr val="2AB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00CAB58-E251-4D6B-980E-EED79EE983E1}"/>
                </a:ext>
              </a:extLst>
            </p:cNvPr>
            <p:cNvSpPr/>
            <p:nvPr/>
          </p:nvSpPr>
          <p:spPr>
            <a:xfrm rot="309764">
              <a:off x="9901022" y="3283769"/>
              <a:ext cx="108493" cy="108493"/>
            </a:xfrm>
            <a:prstGeom prst="ellipse">
              <a:avLst/>
            </a:prstGeom>
            <a:solidFill>
              <a:srgbClr val="2AB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A0DE6D02-F97C-4605-865B-3C47F584FBD6}"/>
                </a:ext>
              </a:extLst>
            </p:cNvPr>
            <p:cNvSpPr/>
            <p:nvPr/>
          </p:nvSpPr>
          <p:spPr>
            <a:xfrm rot="309764">
              <a:off x="10456307" y="3135719"/>
              <a:ext cx="108493" cy="108493"/>
            </a:xfrm>
            <a:prstGeom prst="ellipse">
              <a:avLst/>
            </a:prstGeom>
            <a:solidFill>
              <a:srgbClr val="2AB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FBF93E6A-E7EA-4DBE-B936-04115B979028}"/>
                </a:ext>
              </a:extLst>
            </p:cNvPr>
            <p:cNvSpPr/>
            <p:nvPr/>
          </p:nvSpPr>
          <p:spPr>
            <a:xfrm rot="309764">
              <a:off x="11011591" y="2980793"/>
              <a:ext cx="108493" cy="108493"/>
            </a:xfrm>
            <a:prstGeom prst="ellipse">
              <a:avLst/>
            </a:prstGeom>
            <a:solidFill>
              <a:srgbClr val="2AB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AEE46F3-C952-E647-8CA9-616A1B7C8991}"/>
                </a:ext>
              </a:extLst>
            </p:cNvPr>
            <p:cNvSpPr txBox="1"/>
            <p:nvPr/>
          </p:nvSpPr>
          <p:spPr>
            <a:xfrm>
              <a:off x="7397862" y="1683806"/>
              <a:ext cx="3352576"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Our platform offers a solid mix of asset classes</a:t>
              </a:r>
            </a:p>
          </p:txBody>
        </p:sp>
        <p:sp>
          <p:nvSpPr>
            <p:cNvPr id="6" name="Right Arrow 5">
              <a:extLst>
                <a:ext uri="{FF2B5EF4-FFF2-40B4-BE49-F238E27FC236}">
                  <a16:creationId xmlns:a16="http://schemas.microsoft.com/office/drawing/2014/main" id="{4B36DEDF-00F5-484C-9772-D41360DA37E0}"/>
                </a:ext>
              </a:extLst>
            </p:cNvPr>
            <p:cNvSpPr/>
            <p:nvPr/>
          </p:nvSpPr>
          <p:spPr>
            <a:xfrm>
              <a:off x="6652672" y="4407737"/>
              <a:ext cx="4884099" cy="312100"/>
            </a:xfrm>
            <a:prstGeom prst="rightArrow">
              <a:avLst/>
            </a:prstGeom>
            <a:solidFill>
              <a:srgbClr val="005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890E41D-EE86-8D40-B626-3C0D31B5C981}"/>
                </a:ext>
              </a:extLst>
            </p:cNvPr>
            <p:cNvSpPr txBox="1"/>
            <p:nvPr/>
          </p:nvSpPr>
          <p:spPr>
            <a:xfrm>
              <a:off x="8607248" y="4463617"/>
              <a:ext cx="974946" cy="200055"/>
            </a:xfrm>
            <a:prstGeom prst="rect">
              <a:avLst/>
            </a:prstGeom>
            <a:noFill/>
          </p:spPr>
          <p:txBody>
            <a:bodyPr wrap="none" rtlCol="0">
              <a:spAutoFit/>
            </a:bodyPr>
            <a:lstStyle/>
            <a:p>
              <a:pPr algn="ctr"/>
              <a:r>
                <a:rPr lang="en-US" sz="700" dirty="0">
                  <a:solidFill>
                    <a:schemeClr val="bg1"/>
                  </a:solidFill>
                  <a:latin typeface="Arial" panose="020B0604020202020204" pitchFamily="34" charset="0"/>
                  <a:cs typeface="Arial" panose="020B0604020202020204" pitchFamily="34" charset="0"/>
                </a:rPr>
                <a:t>INCREASING RISK</a:t>
              </a:r>
            </a:p>
          </p:txBody>
        </p:sp>
        <p:sp>
          <p:nvSpPr>
            <p:cNvPr id="48" name="Right Arrow 47">
              <a:extLst>
                <a:ext uri="{FF2B5EF4-FFF2-40B4-BE49-F238E27FC236}">
                  <a16:creationId xmlns:a16="http://schemas.microsoft.com/office/drawing/2014/main" id="{4212E9D5-8006-EF4B-BB1B-B9D144BB9955}"/>
                </a:ext>
              </a:extLst>
            </p:cNvPr>
            <p:cNvSpPr/>
            <p:nvPr/>
          </p:nvSpPr>
          <p:spPr>
            <a:xfrm rot="16200000">
              <a:off x="4978952" y="2729683"/>
              <a:ext cx="3487976" cy="312100"/>
            </a:xfrm>
            <a:prstGeom prst="rightArrow">
              <a:avLst/>
            </a:prstGeom>
            <a:solidFill>
              <a:srgbClr val="005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A0DA5C68-C495-D94E-833A-3E4C6A616551}"/>
                </a:ext>
              </a:extLst>
            </p:cNvPr>
            <p:cNvSpPr txBox="1"/>
            <p:nvPr/>
          </p:nvSpPr>
          <p:spPr>
            <a:xfrm rot="16200000">
              <a:off x="5887754" y="2790382"/>
              <a:ext cx="1659429" cy="200055"/>
            </a:xfrm>
            <a:prstGeom prst="rect">
              <a:avLst/>
            </a:prstGeom>
            <a:noFill/>
          </p:spPr>
          <p:txBody>
            <a:bodyPr wrap="none" rtlCol="0">
              <a:spAutoFit/>
            </a:bodyPr>
            <a:lstStyle/>
            <a:p>
              <a:pPr algn="ctr"/>
              <a:r>
                <a:rPr lang="en-US" sz="700" dirty="0">
                  <a:solidFill>
                    <a:schemeClr val="bg1"/>
                  </a:solidFill>
                  <a:latin typeface="Arial" panose="020B0604020202020204" pitchFamily="34" charset="0"/>
                  <a:cs typeface="Arial" panose="020B0604020202020204" pitchFamily="34" charset="0"/>
                </a:rPr>
                <a:t>INCREASING POTENTIAL RETURN</a:t>
              </a:r>
            </a:p>
          </p:txBody>
        </p:sp>
      </p:grpSp>
    </p:spTree>
    <p:extLst>
      <p:ext uri="{BB962C8B-B14F-4D97-AF65-F5344CB8AC3E}">
        <p14:creationId xmlns:p14="http://schemas.microsoft.com/office/powerpoint/2010/main" val="383535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5935272C-C3F4-BEE8-C4F3-F097462767D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5383128" y="1997243"/>
            <a:ext cx="5489557" cy="3074152"/>
          </a:xfrm>
          <a:prstGeom prst="rect">
            <a:avLst/>
          </a:prstGeom>
        </p:spPr>
      </p:pic>
      <p:sp>
        <p:nvSpPr>
          <p:cNvPr id="4" name="Title 3">
            <a:extLst>
              <a:ext uri="{FF2B5EF4-FFF2-40B4-BE49-F238E27FC236}">
                <a16:creationId xmlns:a16="http://schemas.microsoft.com/office/drawing/2014/main" id="{A95CA4D7-C45D-46D9-AF89-8BBA56199206}"/>
              </a:ext>
            </a:extLst>
          </p:cNvPr>
          <p:cNvSpPr>
            <a:spLocks noGrp="1"/>
          </p:cNvSpPr>
          <p:nvPr>
            <p:ph type="title"/>
          </p:nvPr>
        </p:nvSpPr>
        <p:spPr>
          <a:xfrm>
            <a:off x="639679" y="787452"/>
            <a:ext cx="10515600" cy="536326"/>
          </a:xfrm>
        </p:spPr>
        <p:txBody>
          <a:bodyPr vert="horz" lIns="91440" tIns="45720" rIns="91440" bIns="45720" rtlCol="0" anchor="b">
            <a:normAutofit/>
          </a:bodyPr>
          <a:lstStyle/>
          <a:p>
            <a:r>
              <a:rPr lang="en-US" sz="3200" kern="1200" dirty="0">
                <a:solidFill>
                  <a:schemeClr val="tx1"/>
                </a:solidFill>
                <a:latin typeface="+mj-lt"/>
                <a:ea typeface="+mj-ea"/>
                <a:cs typeface="+mj-cs"/>
              </a:rPr>
              <a:t>PURPOSE </a:t>
            </a:r>
          </a:p>
        </p:txBody>
      </p:sp>
      <p:sp>
        <p:nvSpPr>
          <p:cNvPr id="62" name="Slide Number Placeholder 6">
            <a:extLst>
              <a:ext uri="{FF2B5EF4-FFF2-40B4-BE49-F238E27FC236}">
                <a16:creationId xmlns:a16="http://schemas.microsoft.com/office/drawing/2014/main" id="{051370EA-A087-4130-84D9-9550EBF0119C}"/>
              </a:ext>
            </a:extLst>
          </p:cNvPr>
          <p:cNvSpPr>
            <a:spLocks noGrp="1"/>
          </p:cNvSpPr>
          <p:nvPr>
            <p:ph type="sldNum" sz="quarter" idx="4294967295"/>
          </p:nvPr>
        </p:nvSpPr>
        <p:spPr>
          <a:xfrm>
            <a:off x="9448800" y="6356350"/>
            <a:ext cx="2743200" cy="365125"/>
          </a:xfrm>
        </p:spPr>
        <p:txBody>
          <a:bodyPr vert="horz" lIns="91440" tIns="45720" rIns="91440" bIns="45720" rtlCol="0" anchor="ctr">
            <a:normAutofit/>
          </a:bodyPr>
          <a:lstStyle/>
          <a:p>
            <a:pPr>
              <a:spcAft>
                <a:spcPts val="600"/>
              </a:spcAft>
            </a:pPr>
            <a:fld id="{19C70DFF-E2D6-4570-9B9B-8F24A6B0C707}" type="slidenum">
              <a:rPr lang="en-US" sz="1200" smtClean="0">
                <a:solidFill>
                  <a:schemeClr val="tx1">
                    <a:tint val="75000"/>
                  </a:schemeClr>
                </a:solidFill>
                <a:latin typeface="+mn-lt"/>
                <a:cs typeface="+mn-cs"/>
              </a:rPr>
              <a:pPr>
                <a:spcAft>
                  <a:spcPts val="600"/>
                </a:spcAft>
              </a:pPr>
              <a:t>3</a:t>
            </a:fld>
            <a:endParaRPr lang="en-US" sz="1200">
              <a:solidFill>
                <a:schemeClr val="tx1">
                  <a:tint val="75000"/>
                </a:schemeClr>
              </a:solidFill>
              <a:latin typeface="+mn-lt"/>
              <a:cs typeface="+mn-cs"/>
            </a:endParaRPr>
          </a:p>
        </p:txBody>
      </p:sp>
      <p:graphicFrame>
        <p:nvGraphicFramePr>
          <p:cNvPr id="64" name="Content Placeholder 4">
            <a:extLst>
              <a:ext uri="{FF2B5EF4-FFF2-40B4-BE49-F238E27FC236}">
                <a16:creationId xmlns:a16="http://schemas.microsoft.com/office/drawing/2014/main" id="{A989A6BF-6FB8-2726-AE9E-E0168244E1D8}"/>
              </a:ext>
            </a:extLst>
          </p:cNvPr>
          <p:cNvGraphicFramePr>
            <a:graphicFrameLocks noGrp="1"/>
          </p:cNvGraphicFramePr>
          <p:nvPr>
            <p:ph sz="quarter" idx="4294967295"/>
            <p:extLst>
              <p:ext uri="{D42A27DB-BD31-4B8C-83A1-F6EECF244321}">
                <p14:modId xmlns:p14="http://schemas.microsoft.com/office/powerpoint/2010/main" val="1049935254"/>
              </p:ext>
            </p:extLst>
          </p:nvPr>
        </p:nvGraphicFramePr>
        <p:xfrm>
          <a:off x="0" y="1601788"/>
          <a:ext cx="5199063" cy="4738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33299147"/>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290677F-DDC2-B34C-8D18-53BBE7A54205}"/>
              </a:ext>
            </a:extLst>
          </p:cNvPr>
          <p:cNvSpPr>
            <a:spLocks noGrp="1"/>
          </p:cNvSpPr>
          <p:nvPr>
            <p:ph type="title"/>
          </p:nvPr>
        </p:nvSpPr>
        <p:spPr>
          <a:xfrm>
            <a:off x="838199" y="1302544"/>
            <a:ext cx="5542723" cy="1570196"/>
          </a:xfrm>
        </p:spPr>
        <p:txBody>
          <a:bodyPr>
            <a:noAutofit/>
          </a:bodyPr>
          <a:lstStyle/>
          <a:p>
            <a:pPr>
              <a:spcAft>
                <a:spcPts val="600"/>
              </a:spcAft>
            </a:pPr>
            <a:r>
              <a:rPr lang="en-US" dirty="0">
                <a:solidFill>
                  <a:schemeClr val="tx1"/>
                </a:solidFill>
              </a:rPr>
              <a:t>Rigorously selected, pre-screened investment options across multiple asset classes</a:t>
            </a:r>
          </a:p>
        </p:txBody>
      </p:sp>
      <p:sp>
        <p:nvSpPr>
          <p:cNvPr id="4" name="Slide Number Placeholder 3">
            <a:extLst>
              <a:ext uri="{FF2B5EF4-FFF2-40B4-BE49-F238E27FC236}">
                <a16:creationId xmlns:a16="http://schemas.microsoft.com/office/drawing/2014/main" id="{977D74B9-6A1F-C242-9DE2-BBB576DE1062}"/>
              </a:ext>
            </a:extLst>
          </p:cNvPr>
          <p:cNvSpPr>
            <a:spLocks noGrp="1"/>
          </p:cNvSpPr>
          <p:nvPr>
            <p:ph type="sldNum" sz="quarter" idx="12"/>
          </p:nvPr>
        </p:nvSpPr>
        <p:spPr>
          <a:xfrm>
            <a:off x="633711" y="6364902"/>
            <a:ext cx="448733" cy="365125"/>
          </a:xfrm>
          <a:prstGeom prst="rect">
            <a:avLst/>
          </a:prstGeom>
        </p:spPr>
        <p:txBody>
          <a:bodyPr>
            <a:noAutofit/>
          </a:bodyPr>
          <a:lstStyle>
            <a:defPPr>
              <a:defRPr lang="en-US"/>
            </a:defPPr>
            <a:lvl1pPr marL="0" algn="l" defTabSz="914400" rtl="0" eaLnBrk="1" latinLnBrk="0" hangingPunct="1">
              <a:defRPr sz="800" b="0" i="0" kern="120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E75BD9-FAC6-B64D-995E-A32CF9A4A68B}" type="slidenum">
              <a:rPr lang="en-US" smtClean="0"/>
              <a:pPr/>
              <a:t>30</a:t>
            </a:fld>
            <a:endParaRPr lang="en-US"/>
          </a:p>
        </p:txBody>
      </p:sp>
      <p:sp>
        <p:nvSpPr>
          <p:cNvPr id="5" name="Text Placeholder 4">
            <a:extLst>
              <a:ext uri="{FF2B5EF4-FFF2-40B4-BE49-F238E27FC236}">
                <a16:creationId xmlns:a16="http://schemas.microsoft.com/office/drawing/2014/main" id="{AF3E6B8B-49B9-CD49-B1BA-8D1C18DEF779}"/>
              </a:ext>
            </a:extLst>
          </p:cNvPr>
          <p:cNvSpPr>
            <a:spLocks noGrp="1"/>
          </p:cNvSpPr>
          <p:nvPr>
            <p:ph type="body" sz="quarter" idx="13"/>
          </p:nvPr>
        </p:nvSpPr>
        <p:spPr>
          <a:xfrm>
            <a:off x="848830" y="987332"/>
            <a:ext cx="3671888" cy="273050"/>
          </a:xfrm>
        </p:spPr>
        <p:txBody>
          <a:bodyPr/>
          <a:lstStyle/>
          <a:p>
            <a:r>
              <a:rPr lang="en-US" dirty="0"/>
              <a:t>FLEXIBLE, CUSTOMIZABLE INVESTMENT LINEUPS</a:t>
            </a:r>
          </a:p>
        </p:txBody>
      </p:sp>
      <p:sp>
        <p:nvSpPr>
          <p:cNvPr id="10" name="Rectangle 9">
            <a:extLst>
              <a:ext uri="{FF2B5EF4-FFF2-40B4-BE49-F238E27FC236}">
                <a16:creationId xmlns:a16="http://schemas.microsoft.com/office/drawing/2014/main" id="{D9E1089A-A366-4043-8401-C2CECCD7AD85}"/>
              </a:ext>
            </a:extLst>
          </p:cNvPr>
          <p:cNvSpPr/>
          <p:nvPr/>
        </p:nvSpPr>
        <p:spPr>
          <a:xfrm>
            <a:off x="7093340" y="578204"/>
            <a:ext cx="5098660" cy="62797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2792F9-547F-E14F-9A63-54CF3188FAE7}"/>
              </a:ext>
            </a:extLst>
          </p:cNvPr>
          <p:cNvGrpSpPr/>
          <p:nvPr/>
        </p:nvGrpSpPr>
        <p:grpSpPr>
          <a:xfrm>
            <a:off x="7800587" y="611581"/>
            <a:ext cx="3684165" cy="5669342"/>
            <a:chOff x="7697254" y="987332"/>
            <a:chExt cx="3684165" cy="5669342"/>
          </a:xfrm>
        </p:grpSpPr>
        <p:sp>
          <p:nvSpPr>
            <p:cNvPr id="11" name="Rectangle 10">
              <a:extLst>
                <a:ext uri="{FF2B5EF4-FFF2-40B4-BE49-F238E27FC236}">
                  <a16:creationId xmlns:a16="http://schemas.microsoft.com/office/drawing/2014/main" id="{BB34F1F0-D807-B44A-B57B-DFDBC5C36FFE}"/>
                </a:ext>
              </a:extLst>
            </p:cNvPr>
            <p:cNvSpPr/>
            <p:nvPr/>
          </p:nvSpPr>
          <p:spPr>
            <a:xfrm>
              <a:off x="7697254" y="2332413"/>
              <a:ext cx="3684165" cy="4324261"/>
            </a:xfrm>
            <a:prstGeom prst="rect">
              <a:avLst/>
            </a:prstGeom>
          </p:spPr>
          <p:txBody>
            <a:bodyPr wrap="square" numCol="1" spcCol="274320">
              <a:spAutoFit/>
            </a:bodyPr>
            <a:lstStyle/>
            <a:p>
              <a:pPr marL="285750" lvl="0" indent="-285750">
                <a:spcAft>
                  <a:spcPts val="600"/>
                </a:spcAft>
                <a:buClr>
                  <a:srgbClr val="00599E"/>
                </a:buClr>
                <a:buSzPct val="100000"/>
                <a:buFont typeface="Wingdings" pitchFamily="2" charset="2"/>
                <a:buChar char="§"/>
              </a:pPr>
              <a:r>
                <a:rPr lang="en-US" sz="1600" dirty="0">
                  <a:solidFill>
                    <a:prstClr val="black"/>
                  </a:solidFill>
                  <a:latin typeface="Arial" panose="020B0604020202020204" pitchFamily="34" charset="0"/>
                  <a:cs typeface="Arial" panose="020B0604020202020204" pitchFamily="34" charset="0"/>
                </a:rPr>
                <a:t>Category, style of fund </a:t>
              </a:r>
            </a:p>
            <a:p>
              <a:pPr marL="285750" lvl="0" indent="-285750">
                <a:spcAft>
                  <a:spcPts val="600"/>
                </a:spcAft>
                <a:buClr>
                  <a:srgbClr val="00599E"/>
                </a:buClr>
                <a:buSzPct val="100000"/>
                <a:buFont typeface="Wingdings" pitchFamily="2" charset="2"/>
                <a:buChar char="§"/>
              </a:pPr>
              <a:r>
                <a:rPr lang="en-US" sz="1600" dirty="0">
                  <a:solidFill>
                    <a:prstClr val="black"/>
                  </a:solidFill>
                  <a:latin typeface="Arial" panose="020B0604020202020204" pitchFamily="34" charset="0"/>
                  <a:cs typeface="Arial" panose="020B0604020202020204" pitchFamily="34" charset="0"/>
                </a:rPr>
                <a:t>Fit within the existing mix of funds, managers </a:t>
              </a:r>
            </a:p>
            <a:p>
              <a:pPr marL="285750" lvl="0" indent="-285750">
                <a:spcAft>
                  <a:spcPts val="600"/>
                </a:spcAft>
                <a:buClr>
                  <a:srgbClr val="00599E"/>
                </a:buClr>
                <a:buSzPct val="100000"/>
                <a:buFont typeface="Wingdings" pitchFamily="2" charset="2"/>
                <a:buChar char="§"/>
              </a:pPr>
              <a:r>
                <a:rPr lang="en-US" sz="1600" dirty="0">
                  <a:solidFill>
                    <a:prstClr val="black"/>
                  </a:solidFill>
                  <a:latin typeface="Arial" panose="020B0604020202020204" pitchFamily="34" charset="0"/>
                  <a:cs typeface="Arial" panose="020B0604020202020204" pitchFamily="34" charset="0"/>
                </a:rPr>
                <a:t>Fund investment policy and objectives </a:t>
              </a:r>
            </a:p>
            <a:p>
              <a:pPr marL="285750" indent="-285750">
                <a:spcAft>
                  <a:spcPts val="600"/>
                </a:spcAft>
                <a:buClr>
                  <a:srgbClr val="00599E"/>
                </a:buClr>
                <a:buSzPct val="100000"/>
                <a:buFont typeface="Wingdings" pitchFamily="2" charset="2"/>
                <a:buChar char="§"/>
              </a:pPr>
              <a:r>
                <a:rPr lang="en-US" sz="1600" dirty="0">
                  <a:solidFill>
                    <a:prstClr val="black"/>
                  </a:solidFill>
                  <a:latin typeface="Arial" panose="020B0604020202020204" pitchFamily="34" charset="0"/>
                  <a:cs typeface="Arial" panose="020B0604020202020204" pitchFamily="34" charset="0"/>
                </a:rPr>
                <a:t>Adherence to stated investment objectives and style </a:t>
              </a:r>
            </a:p>
            <a:p>
              <a:pPr marL="285750" lvl="0" indent="-285750">
                <a:spcAft>
                  <a:spcPts val="600"/>
                </a:spcAft>
                <a:buClr>
                  <a:srgbClr val="00599E"/>
                </a:buClr>
                <a:buSzPct val="100000"/>
                <a:buFont typeface="Wingdings" pitchFamily="2" charset="2"/>
                <a:buChar char="§"/>
              </a:pPr>
              <a:r>
                <a:rPr lang="en-US" sz="1600" dirty="0">
                  <a:solidFill>
                    <a:prstClr val="black"/>
                  </a:solidFill>
                  <a:latin typeface="Arial" panose="020B0604020202020204" pitchFamily="34" charset="0"/>
                  <a:cs typeface="Arial" panose="020B0604020202020204" pitchFamily="34" charset="0"/>
                </a:rPr>
                <a:t>Investment management fees </a:t>
              </a:r>
            </a:p>
            <a:p>
              <a:pPr marL="285750" lvl="0" indent="-285750">
                <a:spcAft>
                  <a:spcPts val="600"/>
                </a:spcAft>
                <a:buClr>
                  <a:srgbClr val="00599E"/>
                </a:buClr>
                <a:buSzPct val="100000"/>
                <a:buFont typeface="Wingdings" pitchFamily="2" charset="2"/>
                <a:buChar char="§"/>
              </a:pPr>
              <a:r>
                <a:rPr lang="en-US" sz="1600" dirty="0">
                  <a:solidFill>
                    <a:prstClr val="black"/>
                  </a:solidFill>
                  <a:latin typeface="Arial" panose="020B0604020202020204" pitchFamily="34" charset="0"/>
                  <a:cs typeface="Arial" panose="020B0604020202020204" pitchFamily="34" charset="0"/>
                </a:rPr>
                <a:t>Expertise, reputation and stability of fund’s investment </a:t>
              </a:r>
              <a:br>
                <a:rPr lang="en-US" sz="1600" dirty="0">
                  <a:solidFill>
                    <a:prstClr val="black"/>
                  </a:solidFill>
                  <a:latin typeface="Arial" panose="020B0604020202020204" pitchFamily="34" charset="0"/>
                  <a:cs typeface="Arial" panose="020B0604020202020204" pitchFamily="34" charset="0"/>
                </a:rPr>
              </a:br>
              <a:r>
                <a:rPr lang="en-US" sz="1600" dirty="0">
                  <a:solidFill>
                    <a:prstClr val="black"/>
                  </a:solidFill>
                  <a:latin typeface="Arial" panose="020B0604020202020204" pitchFamily="34" charset="0"/>
                  <a:cs typeface="Arial" panose="020B0604020202020204" pitchFamily="34" charset="0"/>
                </a:rPr>
                <a:t>management team </a:t>
              </a:r>
            </a:p>
            <a:p>
              <a:pPr marL="285750" lvl="0" indent="-285750">
                <a:spcAft>
                  <a:spcPts val="600"/>
                </a:spcAft>
                <a:buClr>
                  <a:srgbClr val="00599E"/>
                </a:buClr>
                <a:buSzPct val="100000"/>
                <a:buFont typeface="Wingdings" pitchFamily="2" charset="2"/>
                <a:buChar char="§"/>
              </a:pPr>
              <a:r>
                <a:rPr lang="en-US" sz="1600" dirty="0">
                  <a:solidFill>
                    <a:prstClr val="black"/>
                  </a:solidFill>
                  <a:latin typeface="Arial" panose="020B0604020202020204" pitchFamily="34" charset="0"/>
                  <a:cs typeface="Arial" panose="020B0604020202020204" pitchFamily="34" charset="0"/>
                </a:rPr>
                <a:t>Competitive historical fund performance* </a:t>
              </a:r>
            </a:p>
            <a:p>
              <a:pPr marL="285750" indent="-285750">
                <a:spcAft>
                  <a:spcPts val="600"/>
                </a:spcAft>
                <a:buClr>
                  <a:srgbClr val="00599E"/>
                </a:buClr>
                <a:buSzPct val="100000"/>
                <a:buFont typeface="Wingdings" pitchFamily="2" charset="2"/>
                <a:buChar char="§"/>
              </a:pPr>
              <a:r>
                <a:rPr lang="en-US" sz="1600" dirty="0">
                  <a:solidFill>
                    <a:prstClr val="black"/>
                  </a:solidFill>
                  <a:latin typeface="Arial" panose="020B0604020202020204" pitchFamily="34" charset="0"/>
                  <a:cs typeface="Arial" panose="020B0604020202020204" pitchFamily="34" charset="0"/>
                </a:rPr>
                <a:t>Effectiveness of the investment manager’s research </a:t>
              </a:r>
            </a:p>
          </p:txBody>
        </p:sp>
        <p:sp>
          <p:nvSpPr>
            <p:cNvPr id="13" name="Rectangle 12">
              <a:extLst>
                <a:ext uri="{FF2B5EF4-FFF2-40B4-BE49-F238E27FC236}">
                  <a16:creationId xmlns:a16="http://schemas.microsoft.com/office/drawing/2014/main" id="{75A759B6-05F4-A14A-805D-CC00D637C9EF}"/>
                </a:ext>
              </a:extLst>
            </p:cNvPr>
            <p:cNvSpPr/>
            <p:nvPr/>
          </p:nvSpPr>
          <p:spPr>
            <a:xfrm>
              <a:off x="7756257" y="987332"/>
              <a:ext cx="3566160" cy="1200329"/>
            </a:xfrm>
            <a:prstGeom prst="rect">
              <a:avLst/>
            </a:prstGeom>
          </p:spPr>
          <p:txBody>
            <a:bodyPr wrap="square">
              <a:spAutoFit/>
            </a:bodyPr>
            <a:lstStyle/>
            <a:p>
              <a:pPr>
                <a:spcAft>
                  <a:spcPts val="1200"/>
                </a:spcAft>
                <a:buClr>
                  <a:srgbClr val="00599E"/>
                </a:buClr>
                <a:buSzPct val="70000"/>
              </a:pPr>
              <a:r>
                <a:rPr lang="en-US" b="1" dirty="0">
                  <a:latin typeface="Arial" panose="020B0604020202020204" pitchFamily="34" charset="0"/>
                  <a:cs typeface="Arial" panose="020B0604020202020204" pitchFamily="34" charset="0"/>
                </a:rPr>
                <a:t>We regularly review investment options against a wide array of quantifiable criteria, including:</a:t>
              </a:r>
            </a:p>
          </p:txBody>
        </p:sp>
      </p:grpSp>
      <p:sp>
        <p:nvSpPr>
          <p:cNvPr id="2" name="TextBox 1">
            <a:extLst>
              <a:ext uri="{FF2B5EF4-FFF2-40B4-BE49-F238E27FC236}">
                <a16:creationId xmlns:a16="http://schemas.microsoft.com/office/drawing/2014/main" id="{9C6F4B24-E479-40F3-B760-5B29193590A6}"/>
              </a:ext>
            </a:extLst>
          </p:cNvPr>
          <p:cNvSpPr txBox="1"/>
          <p:nvPr/>
        </p:nvSpPr>
        <p:spPr>
          <a:xfrm>
            <a:off x="7859590" y="6440468"/>
            <a:ext cx="3685592" cy="461665"/>
          </a:xfrm>
          <a:prstGeom prst="rect">
            <a:avLst/>
          </a:prstGeom>
          <a:noFill/>
        </p:spPr>
        <p:txBody>
          <a:bodyPr wrap="square" rtlCol="0">
            <a:spAutoFit/>
          </a:bodyPr>
          <a:lstStyle/>
          <a:p>
            <a:r>
              <a:rPr lang="en-US" sz="1200" dirty="0">
                <a:solidFill>
                  <a:prstClr val="black"/>
                </a:solidFill>
                <a:latin typeface="Arial" panose="020B0604020202020204" pitchFamily="34" charset="0"/>
                <a:cs typeface="Arial" panose="020B0604020202020204" pitchFamily="34" charset="0"/>
              </a:rPr>
              <a:t>*Past performance is no guarantee of future results.</a:t>
            </a:r>
          </a:p>
          <a:p>
            <a:endParaRPr lang="en-US" sz="1200" dirty="0"/>
          </a:p>
        </p:txBody>
      </p:sp>
    </p:spTree>
    <p:extLst>
      <p:ext uri="{BB962C8B-B14F-4D97-AF65-F5344CB8AC3E}">
        <p14:creationId xmlns:p14="http://schemas.microsoft.com/office/powerpoint/2010/main" val="63274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A picture containing knife&#10;&#10;Description automatically generated">
            <a:extLst>
              <a:ext uri="{FF2B5EF4-FFF2-40B4-BE49-F238E27FC236}">
                <a16:creationId xmlns:a16="http://schemas.microsoft.com/office/drawing/2014/main" id="{954A03E1-286A-EA0C-338C-A9CE3F39D80A}"/>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27288" y="1131888"/>
            <a:ext cx="8505825"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3" descr="A close up of smoke&#10;&#10;Description automatically generated">
            <a:extLst>
              <a:ext uri="{FF2B5EF4-FFF2-40B4-BE49-F238E27FC236}">
                <a16:creationId xmlns:a16="http://schemas.microsoft.com/office/drawing/2014/main" id="{49F084F8-47C5-85A5-AE47-14E1FCD051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8563" y="1217613"/>
            <a:ext cx="84201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itle 5">
            <a:extLst>
              <a:ext uri="{FF2B5EF4-FFF2-40B4-BE49-F238E27FC236}">
                <a16:creationId xmlns:a16="http://schemas.microsoft.com/office/drawing/2014/main" id="{956D92E2-9D32-18E8-4792-AE1858EE30C4}"/>
              </a:ext>
            </a:extLst>
          </p:cNvPr>
          <p:cNvSpPr>
            <a:spLocks noGrp="1" noChangeArrowheads="1"/>
          </p:cNvSpPr>
          <p:nvPr>
            <p:ph type="title"/>
          </p:nvPr>
        </p:nvSpPr>
        <p:spPr bwMode="auto">
          <a:xfrm>
            <a:off x="838200" y="1143000"/>
            <a:ext cx="10515600" cy="1009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dirty="0">
                <a:solidFill>
                  <a:srgbClr val="000000"/>
                </a:solidFill>
                <a:latin typeface="Arial Black" panose="020B0A04020102020204" pitchFamily="34" charset="0"/>
                <a:ea typeface="Arial Black" panose="020B0A04020102020204" pitchFamily="34" charset="0"/>
              </a:rPr>
              <a:t>Market ups and downs are normal.</a:t>
            </a:r>
            <a:endParaRPr lang="en-US" altLang="en-US" dirty="0">
              <a:latin typeface="Arial Black" panose="020B0A04020102020204" pitchFamily="34" charset="0"/>
              <a:ea typeface="Arial Black" panose="020B0A04020102020204" pitchFamily="34" charset="0"/>
            </a:endParaRPr>
          </a:p>
        </p:txBody>
      </p:sp>
      <p:sp>
        <p:nvSpPr>
          <p:cNvPr id="14341" name="Text Placeholder 7">
            <a:extLst>
              <a:ext uri="{FF2B5EF4-FFF2-40B4-BE49-F238E27FC236}">
                <a16:creationId xmlns:a16="http://schemas.microsoft.com/office/drawing/2014/main" id="{D1D9F780-2A8A-2D2C-C38E-EDA221BD938E}"/>
              </a:ext>
            </a:extLst>
          </p:cNvPr>
          <p:cNvSpPr>
            <a:spLocks noGrp="1" noChangeArrowheads="1"/>
          </p:cNvSpPr>
          <p:nvPr>
            <p:ph type="body" sz="quarter" idx="13"/>
          </p:nvPr>
        </p:nvSpPr>
        <p:spPr bwMode="auto">
          <a:xfrm>
            <a:off x="838200" y="839788"/>
            <a:ext cx="3671888" cy="27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MARKET VOLATILITY</a:t>
            </a:r>
          </a:p>
        </p:txBody>
      </p:sp>
      <p:sp>
        <p:nvSpPr>
          <p:cNvPr id="14342" name="Slide Number Placeholder 3">
            <a:extLst>
              <a:ext uri="{FF2B5EF4-FFF2-40B4-BE49-F238E27FC236}">
                <a16:creationId xmlns:a16="http://schemas.microsoft.com/office/drawing/2014/main" id="{C37D431A-2403-BE06-8A7A-C0BD10571DE0}"/>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F06A8C1-7588-4EC5-AEB1-6F0670F970C8}" type="slidenum">
              <a:rPr lang="en-US" altLang="en-US" smtClean="0">
                <a:solidFill>
                  <a:srgbClr val="BFBFBF"/>
                </a:solidFill>
                <a:latin typeface="Arial" panose="020B0604020202020204" pitchFamily="34" charset="0"/>
              </a:rPr>
              <a:pPr/>
              <a:t>31</a:t>
            </a:fld>
            <a:endParaRPr lang="en-US" altLang="en-US">
              <a:solidFill>
                <a:srgbClr val="BFBFBF"/>
              </a:solidFill>
              <a:latin typeface="Arial" panose="020B0604020202020204" pitchFamily="34" charset="0"/>
            </a:endParaRPr>
          </a:p>
        </p:txBody>
      </p:sp>
      <p:sp>
        <p:nvSpPr>
          <p:cNvPr id="14343" name="Content Placeholder 10">
            <a:extLst>
              <a:ext uri="{FF2B5EF4-FFF2-40B4-BE49-F238E27FC236}">
                <a16:creationId xmlns:a16="http://schemas.microsoft.com/office/drawing/2014/main" id="{5590F942-0D50-3935-07B3-FC29114CC4AE}"/>
              </a:ext>
            </a:extLst>
          </p:cNvPr>
          <p:cNvSpPr txBox="1">
            <a:spLocks noChangeArrowheads="1"/>
          </p:cNvSpPr>
          <p:nvPr/>
        </p:nvSpPr>
        <p:spPr bwMode="auto">
          <a:xfrm>
            <a:off x="838200" y="1624013"/>
            <a:ext cx="4756150"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Clr>
                <a:srgbClr val="005094"/>
              </a:buClr>
              <a:buSzPct val="70000"/>
            </a:pPr>
            <a:r>
              <a:rPr lang="en-US" altLang="en-US" sz="1400">
                <a:latin typeface="Arial" panose="020B0604020202020204" pitchFamily="34" charset="0"/>
                <a:cs typeface="Arial" panose="020B0604020202020204" pitchFamily="34" charset="0"/>
              </a:rPr>
              <a:t>The bull market that ended this year was the longest in history, having begun its run in 2009. And while we may not like to think about it, market downturns are normal. Economic recessions are normal. We’ve had many over the years—and valuations, overall, have always come back—and exceeded their previous highs. </a:t>
            </a:r>
          </a:p>
        </p:txBody>
      </p:sp>
      <p:sp>
        <p:nvSpPr>
          <p:cNvPr id="12" name="TextBox 11">
            <a:extLst>
              <a:ext uri="{FF2B5EF4-FFF2-40B4-BE49-F238E27FC236}">
                <a16:creationId xmlns:a16="http://schemas.microsoft.com/office/drawing/2014/main" id="{9B2B652A-C795-D0B3-C73A-DB0ECC9FE50C}"/>
              </a:ext>
            </a:extLst>
          </p:cNvPr>
          <p:cNvSpPr txBox="1"/>
          <p:nvPr/>
        </p:nvSpPr>
        <p:spPr>
          <a:xfrm>
            <a:off x="7467600" y="6386513"/>
            <a:ext cx="4017963" cy="168275"/>
          </a:xfrm>
          <a:prstGeom prst="rect">
            <a:avLst/>
          </a:prstGeom>
          <a:solidFill>
            <a:schemeClr val="bg1"/>
          </a:solidFill>
        </p:spPr>
        <p:txBody>
          <a:bodyPr>
            <a:spAutoFit/>
          </a:bodyPr>
          <a:lstStyle/>
          <a:p>
            <a:pPr algn="r" eaLnBrk="1" fontAlgn="auto" hangingPunct="1">
              <a:spcBef>
                <a:spcPts val="0"/>
              </a:spcBef>
              <a:spcAft>
                <a:spcPts val="0"/>
              </a:spcAft>
              <a:defRPr/>
            </a:pPr>
            <a:r>
              <a:rPr lang="en-US" sz="500" dirty="0">
                <a:solidFill>
                  <a:schemeClr val="tx1">
                    <a:lumMod val="65000"/>
                    <a:lumOff val="35000"/>
                  </a:schemeClr>
                </a:solidFill>
                <a:latin typeface="Arial" panose="020B0604020202020204" pitchFamily="34" charset="0"/>
                <a:cs typeface="Arial" panose="020B0604020202020204" pitchFamily="34" charset="0"/>
              </a:rPr>
              <a:t>Source: Recession data: Federal Reserve Bank of St. Louis, </a:t>
            </a:r>
            <a:r>
              <a:rPr lang="en-US" sz="500" dirty="0" err="1">
                <a:solidFill>
                  <a:schemeClr val="tx1">
                    <a:lumMod val="65000"/>
                    <a:lumOff val="35000"/>
                  </a:schemeClr>
                </a:solidFill>
                <a:latin typeface="Arial" panose="020B0604020202020204" pitchFamily="34" charset="0"/>
                <a:cs typeface="Arial" panose="020B0604020202020204" pitchFamily="34" charset="0"/>
              </a:rPr>
              <a:t>www.fred.stlouisfed.org</a:t>
            </a:r>
            <a:r>
              <a:rPr lang="en-US" sz="500" dirty="0">
                <a:solidFill>
                  <a:schemeClr val="tx1">
                    <a:lumMod val="65000"/>
                    <a:lumOff val="35000"/>
                  </a:schemeClr>
                </a:solidFill>
                <a:latin typeface="Arial" panose="020B0604020202020204" pitchFamily="34" charset="0"/>
                <a:cs typeface="Arial" panose="020B0604020202020204" pitchFamily="34" charset="0"/>
              </a:rPr>
              <a:t>; Annual S&amp;P 500 Index data: </a:t>
            </a:r>
            <a:r>
              <a:rPr lang="en-US" sz="500" dirty="0" err="1">
                <a:solidFill>
                  <a:schemeClr val="tx1">
                    <a:lumMod val="65000"/>
                    <a:lumOff val="35000"/>
                  </a:schemeClr>
                </a:solidFill>
                <a:latin typeface="Arial" panose="020B0604020202020204" pitchFamily="34" charset="0"/>
                <a:cs typeface="Arial" panose="020B0604020202020204" pitchFamily="34" charset="0"/>
              </a:rPr>
              <a:t>www.slickcharts.com</a:t>
            </a:r>
            <a:r>
              <a:rPr lang="en-US" sz="500" dirty="0">
                <a:solidFill>
                  <a:schemeClr val="tx1">
                    <a:lumMod val="65000"/>
                    <a:lumOff val="35000"/>
                  </a:schemeClr>
                </a:solidFill>
                <a:latin typeface="Arial" panose="020B0604020202020204" pitchFamily="34" charset="0"/>
                <a:cs typeface="Arial" panose="020B0604020202020204" pitchFamily="34" charset="0"/>
              </a:rPr>
              <a:t>.</a:t>
            </a:r>
          </a:p>
        </p:txBody>
      </p:sp>
      <p:sp>
        <p:nvSpPr>
          <p:cNvPr id="14345" name="Rectangle 9">
            <a:extLst>
              <a:ext uri="{FF2B5EF4-FFF2-40B4-BE49-F238E27FC236}">
                <a16:creationId xmlns:a16="http://schemas.microsoft.com/office/drawing/2014/main" id="{3921CE77-17AD-8C6C-1BD7-279FCB14DDB9}"/>
              </a:ext>
            </a:extLst>
          </p:cNvPr>
          <p:cNvSpPr>
            <a:spLocks noChangeArrowheads="1"/>
          </p:cNvSpPr>
          <p:nvPr/>
        </p:nvSpPr>
        <p:spPr bwMode="auto">
          <a:xfrm>
            <a:off x="841375" y="3625850"/>
            <a:ext cx="3494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latin typeface="Arial" panose="020B0604020202020204" pitchFamily="34" charset="0"/>
                <a:cs typeface="Arial" panose="020B0604020202020204" pitchFamily="34" charset="0"/>
              </a:rPr>
              <a:t>Economic recessions and cumulative growth of the S&amp;P 500</a:t>
            </a:r>
            <a:r>
              <a:rPr lang="en-US" altLang="en-US" sz="1400" b="1" baseline="30000">
                <a:latin typeface="Arial" panose="020B0604020202020204" pitchFamily="34" charset="0"/>
                <a:cs typeface="Arial" panose="020B0604020202020204" pitchFamily="34" charset="0"/>
              </a:rPr>
              <a:t>®</a:t>
            </a:r>
            <a:r>
              <a:rPr lang="en-US" altLang="en-US" sz="1400" b="1">
                <a:latin typeface="Arial" panose="020B0604020202020204" pitchFamily="34" charset="0"/>
                <a:cs typeface="Arial" panose="020B0604020202020204" pitchFamily="34" charset="0"/>
              </a:rPr>
              <a:t> Index</a:t>
            </a:r>
          </a:p>
        </p:txBody>
      </p:sp>
      <p:sp>
        <p:nvSpPr>
          <p:cNvPr id="14346" name="Rectangle 12">
            <a:extLst>
              <a:ext uri="{FF2B5EF4-FFF2-40B4-BE49-F238E27FC236}">
                <a16:creationId xmlns:a16="http://schemas.microsoft.com/office/drawing/2014/main" id="{66D074C2-D8F4-F028-BD4B-4C1E52FE838E}"/>
              </a:ext>
            </a:extLst>
          </p:cNvPr>
          <p:cNvSpPr>
            <a:spLocks noChangeArrowheads="1"/>
          </p:cNvSpPr>
          <p:nvPr/>
        </p:nvSpPr>
        <p:spPr bwMode="auto">
          <a:xfrm>
            <a:off x="838200" y="4211638"/>
            <a:ext cx="34940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000">
                <a:latin typeface="Arial" panose="020B0604020202020204" pitchFamily="34" charset="0"/>
                <a:cs typeface="Arial" panose="020B0604020202020204" pitchFamily="34" charset="0"/>
              </a:rPr>
              <a:t>The U.S. economy typically has experienced recession once or twice per decade, with each recession lasting nine months on average. Despite these setbacks, over the long term, the market has followed an upward trend.</a:t>
            </a:r>
          </a:p>
        </p:txBody>
      </p:sp>
      <p:sp>
        <p:nvSpPr>
          <p:cNvPr id="15" name="Oval 14">
            <a:extLst>
              <a:ext uri="{FF2B5EF4-FFF2-40B4-BE49-F238E27FC236}">
                <a16:creationId xmlns:a16="http://schemas.microsoft.com/office/drawing/2014/main" id="{22860C83-26B8-C123-ABD2-D2FE6BE427F4}"/>
              </a:ext>
            </a:extLst>
          </p:cNvPr>
          <p:cNvSpPr/>
          <p:nvPr/>
        </p:nvSpPr>
        <p:spPr>
          <a:xfrm>
            <a:off x="2519363" y="5608638"/>
            <a:ext cx="439737" cy="439737"/>
          </a:xfrm>
          <a:prstGeom prst="ellipse">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Oval 15">
            <a:extLst>
              <a:ext uri="{FF2B5EF4-FFF2-40B4-BE49-F238E27FC236}">
                <a16:creationId xmlns:a16="http://schemas.microsoft.com/office/drawing/2014/main" id="{10769335-B82F-3E92-84B5-FBA23F74E8C9}"/>
              </a:ext>
            </a:extLst>
          </p:cNvPr>
          <p:cNvSpPr/>
          <p:nvPr/>
        </p:nvSpPr>
        <p:spPr>
          <a:xfrm>
            <a:off x="3327400" y="5627688"/>
            <a:ext cx="131763" cy="1317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Oval 16">
            <a:extLst>
              <a:ext uri="{FF2B5EF4-FFF2-40B4-BE49-F238E27FC236}">
                <a16:creationId xmlns:a16="http://schemas.microsoft.com/office/drawing/2014/main" id="{17D7BEB4-ABA8-1188-5486-035E8C302BEE}"/>
              </a:ext>
            </a:extLst>
          </p:cNvPr>
          <p:cNvSpPr/>
          <p:nvPr/>
        </p:nvSpPr>
        <p:spPr>
          <a:xfrm>
            <a:off x="4100513" y="5448300"/>
            <a:ext cx="77787" cy="777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Oval 17">
            <a:extLst>
              <a:ext uri="{FF2B5EF4-FFF2-40B4-BE49-F238E27FC236}">
                <a16:creationId xmlns:a16="http://schemas.microsoft.com/office/drawing/2014/main" id="{B3A8B3FD-0188-1450-B7F4-EB5D16CBA54D}"/>
              </a:ext>
            </a:extLst>
          </p:cNvPr>
          <p:cNvSpPr/>
          <p:nvPr/>
        </p:nvSpPr>
        <p:spPr>
          <a:xfrm>
            <a:off x="4386263" y="5322888"/>
            <a:ext cx="92075" cy="920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Oval 18">
            <a:extLst>
              <a:ext uri="{FF2B5EF4-FFF2-40B4-BE49-F238E27FC236}">
                <a16:creationId xmlns:a16="http://schemas.microsoft.com/office/drawing/2014/main" id="{383B2BF1-127D-4775-479B-FF45728AD35B}"/>
              </a:ext>
            </a:extLst>
          </p:cNvPr>
          <p:cNvSpPr/>
          <p:nvPr/>
        </p:nvSpPr>
        <p:spPr>
          <a:xfrm>
            <a:off x="4813300" y="4864100"/>
            <a:ext cx="92075" cy="920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Oval 19">
            <a:extLst>
              <a:ext uri="{FF2B5EF4-FFF2-40B4-BE49-F238E27FC236}">
                <a16:creationId xmlns:a16="http://schemas.microsoft.com/office/drawing/2014/main" id="{5ED7A0F1-AC5E-4821-C130-6FB009BE1CA5}"/>
              </a:ext>
            </a:extLst>
          </p:cNvPr>
          <p:cNvSpPr/>
          <p:nvPr/>
        </p:nvSpPr>
        <p:spPr>
          <a:xfrm>
            <a:off x="5165725" y="4467225"/>
            <a:ext cx="92075" cy="920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Oval 20">
            <a:extLst>
              <a:ext uri="{FF2B5EF4-FFF2-40B4-BE49-F238E27FC236}">
                <a16:creationId xmlns:a16="http://schemas.microsoft.com/office/drawing/2014/main" id="{2ED4B5CD-8B03-91AF-61D4-1E8284505DCF}"/>
              </a:ext>
            </a:extLst>
          </p:cNvPr>
          <p:cNvSpPr/>
          <p:nvPr/>
        </p:nvSpPr>
        <p:spPr>
          <a:xfrm>
            <a:off x="5518150" y="4238625"/>
            <a:ext cx="92075" cy="920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Oval 21">
            <a:extLst>
              <a:ext uri="{FF2B5EF4-FFF2-40B4-BE49-F238E27FC236}">
                <a16:creationId xmlns:a16="http://schemas.microsoft.com/office/drawing/2014/main" id="{F8EE8B50-83BC-0773-3821-869DEBF87A68}"/>
              </a:ext>
            </a:extLst>
          </p:cNvPr>
          <p:cNvSpPr/>
          <p:nvPr/>
        </p:nvSpPr>
        <p:spPr>
          <a:xfrm>
            <a:off x="6364288" y="3841750"/>
            <a:ext cx="93662" cy="920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6451FEDC-2C28-F937-5436-5C5E8D7454AD}"/>
              </a:ext>
            </a:extLst>
          </p:cNvPr>
          <p:cNvSpPr/>
          <p:nvPr/>
        </p:nvSpPr>
        <p:spPr>
          <a:xfrm>
            <a:off x="6632575" y="3713163"/>
            <a:ext cx="150813" cy="1508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Oval 23">
            <a:extLst>
              <a:ext uri="{FF2B5EF4-FFF2-40B4-BE49-F238E27FC236}">
                <a16:creationId xmlns:a16="http://schemas.microsoft.com/office/drawing/2014/main" id="{8972423B-BB35-E453-1DE0-B720D442A8B8}"/>
              </a:ext>
            </a:extLst>
          </p:cNvPr>
          <p:cNvSpPr/>
          <p:nvPr/>
        </p:nvSpPr>
        <p:spPr>
          <a:xfrm>
            <a:off x="7129463" y="3656013"/>
            <a:ext cx="92075" cy="920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49952D03-3A2F-345C-7728-173E55EDAC58}"/>
              </a:ext>
            </a:extLst>
          </p:cNvPr>
          <p:cNvSpPr/>
          <p:nvPr/>
        </p:nvSpPr>
        <p:spPr>
          <a:xfrm>
            <a:off x="7316788" y="3408363"/>
            <a:ext cx="150812" cy="1508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Oval 25">
            <a:extLst>
              <a:ext uri="{FF2B5EF4-FFF2-40B4-BE49-F238E27FC236}">
                <a16:creationId xmlns:a16="http://schemas.microsoft.com/office/drawing/2014/main" id="{5293EF4A-1F7D-A0F7-AADA-D115AD738C04}"/>
              </a:ext>
            </a:extLst>
          </p:cNvPr>
          <p:cNvSpPr/>
          <p:nvPr/>
        </p:nvSpPr>
        <p:spPr>
          <a:xfrm>
            <a:off x="8107363" y="2709863"/>
            <a:ext cx="92075" cy="920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224DE8BB-8E85-EFDE-93A8-5CE8C7F9077B}"/>
              </a:ext>
            </a:extLst>
          </p:cNvPr>
          <p:cNvSpPr/>
          <p:nvPr/>
        </p:nvSpPr>
        <p:spPr>
          <a:xfrm>
            <a:off x="9147175" y="1876425"/>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 name="Oval 27">
            <a:extLst>
              <a:ext uri="{FF2B5EF4-FFF2-40B4-BE49-F238E27FC236}">
                <a16:creationId xmlns:a16="http://schemas.microsoft.com/office/drawing/2014/main" id="{BFEDAB57-18CF-1ED5-C982-84329A78A9DD}"/>
              </a:ext>
            </a:extLst>
          </p:cNvPr>
          <p:cNvSpPr/>
          <p:nvPr/>
        </p:nvSpPr>
        <p:spPr>
          <a:xfrm>
            <a:off x="9704388" y="1782763"/>
            <a:ext cx="168275" cy="1682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29" name="Straight Connector 28">
            <a:extLst>
              <a:ext uri="{FF2B5EF4-FFF2-40B4-BE49-F238E27FC236}">
                <a16:creationId xmlns:a16="http://schemas.microsoft.com/office/drawing/2014/main" id="{EDD5C04F-0ADC-7D1A-E491-95441CCE75F3}"/>
              </a:ext>
            </a:extLst>
          </p:cNvPr>
          <p:cNvCxnSpPr>
            <a:cxnSpLocks/>
          </p:cNvCxnSpPr>
          <p:nvPr/>
        </p:nvCxnSpPr>
        <p:spPr>
          <a:xfrm>
            <a:off x="10718800" y="1182688"/>
            <a:ext cx="25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7BA4444-F55F-FB47-8EA4-1E190A406F54}"/>
              </a:ext>
            </a:extLst>
          </p:cNvPr>
          <p:cNvCxnSpPr>
            <a:cxnSpLocks/>
          </p:cNvCxnSpPr>
          <p:nvPr/>
        </p:nvCxnSpPr>
        <p:spPr>
          <a:xfrm>
            <a:off x="8694738" y="2401888"/>
            <a:ext cx="227806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1EADA90-18AA-EAD3-39E6-4F28CDF70F3C}"/>
              </a:ext>
            </a:extLst>
          </p:cNvPr>
          <p:cNvCxnSpPr>
            <a:cxnSpLocks/>
          </p:cNvCxnSpPr>
          <p:nvPr/>
        </p:nvCxnSpPr>
        <p:spPr>
          <a:xfrm>
            <a:off x="7221538" y="3621088"/>
            <a:ext cx="375126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B189447-6249-865F-F83E-93930487650B}"/>
              </a:ext>
            </a:extLst>
          </p:cNvPr>
          <p:cNvCxnSpPr>
            <a:cxnSpLocks/>
          </p:cNvCxnSpPr>
          <p:nvPr/>
        </p:nvCxnSpPr>
        <p:spPr>
          <a:xfrm>
            <a:off x="4905375" y="4840288"/>
            <a:ext cx="6067425"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4">
            <a:extLst>
              <a:ext uri="{FF2B5EF4-FFF2-40B4-BE49-F238E27FC236}">
                <a16:creationId xmlns:a16="http://schemas.microsoft.com/office/drawing/2014/main" id="{8B919889-6F87-B6FA-E085-1BF847CAB2CF}"/>
              </a:ext>
            </a:extLst>
          </p:cNvPr>
          <p:cNvSpPr txBox="1">
            <a:spLocks/>
          </p:cNvSpPr>
          <p:nvPr/>
        </p:nvSpPr>
        <p:spPr>
          <a:xfrm>
            <a:off x="10980738" y="1096963"/>
            <a:ext cx="623887" cy="220662"/>
          </a:xfrm>
          <a:prstGeom prst="rect">
            <a:avLst/>
          </a:prstGeom>
        </p:spPr>
        <p:txBody>
          <a:bodyPr>
            <a:normAutofit/>
          </a:bodyPr>
          <a:lstStyle>
            <a:lvl1pPr marL="0" indent="0" algn="l" defTabSz="914400" rtl="0" eaLnBrk="1" latinLnBrk="0" hangingPunct="1">
              <a:lnSpc>
                <a:spcPct val="90000"/>
              </a:lnSpc>
              <a:spcBef>
                <a:spcPts val="1000"/>
              </a:spcBef>
              <a:buFontTx/>
              <a:buNone/>
              <a:defRPr sz="1100" b="1" i="0" kern="1200">
                <a:solidFill>
                  <a:srgbClr val="0050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sz="800">
                <a:solidFill>
                  <a:schemeClr val="bg1">
                    <a:lumMod val="50000"/>
                  </a:schemeClr>
                </a:solidFill>
              </a:rPr>
              <a:t>$10,000</a:t>
            </a:r>
            <a:endParaRPr lang="en-US" sz="800" dirty="0">
              <a:solidFill>
                <a:schemeClr val="bg1">
                  <a:lumMod val="50000"/>
                </a:schemeClr>
              </a:solidFill>
            </a:endParaRPr>
          </a:p>
        </p:txBody>
      </p:sp>
      <p:sp>
        <p:nvSpPr>
          <p:cNvPr id="35" name="Text Placeholder 4">
            <a:extLst>
              <a:ext uri="{FF2B5EF4-FFF2-40B4-BE49-F238E27FC236}">
                <a16:creationId xmlns:a16="http://schemas.microsoft.com/office/drawing/2014/main" id="{225819C0-E33A-2FFD-A598-972A23788805}"/>
              </a:ext>
            </a:extLst>
          </p:cNvPr>
          <p:cNvSpPr txBox="1">
            <a:spLocks/>
          </p:cNvSpPr>
          <p:nvPr/>
        </p:nvSpPr>
        <p:spPr>
          <a:xfrm>
            <a:off x="10980738" y="2311400"/>
            <a:ext cx="623887" cy="220663"/>
          </a:xfrm>
          <a:prstGeom prst="rect">
            <a:avLst/>
          </a:prstGeom>
        </p:spPr>
        <p:txBody>
          <a:bodyPr>
            <a:normAutofit/>
          </a:bodyPr>
          <a:lstStyle>
            <a:lvl1pPr marL="0" indent="0" algn="l" defTabSz="914400" rtl="0" eaLnBrk="1" latinLnBrk="0" hangingPunct="1">
              <a:lnSpc>
                <a:spcPct val="90000"/>
              </a:lnSpc>
              <a:spcBef>
                <a:spcPts val="1000"/>
              </a:spcBef>
              <a:buFontTx/>
              <a:buNone/>
              <a:defRPr sz="1100" b="1" i="0" kern="1200">
                <a:solidFill>
                  <a:srgbClr val="0050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sz="800" dirty="0">
                <a:solidFill>
                  <a:schemeClr val="bg1">
                    <a:lumMod val="50000"/>
                  </a:schemeClr>
                </a:solidFill>
              </a:rPr>
              <a:t>$1,000</a:t>
            </a:r>
          </a:p>
        </p:txBody>
      </p:sp>
      <p:sp>
        <p:nvSpPr>
          <p:cNvPr id="36" name="Text Placeholder 4">
            <a:extLst>
              <a:ext uri="{FF2B5EF4-FFF2-40B4-BE49-F238E27FC236}">
                <a16:creationId xmlns:a16="http://schemas.microsoft.com/office/drawing/2014/main" id="{46D2C8FB-D559-D5F9-E5BB-6DF4B3C11F2B}"/>
              </a:ext>
            </a:extLst>
          </p:cNvPr>
          <p:cNvSpPr txBox="1">
            <a:spLocks/>
          </p:cNvSpPr>
          <p:nvPr/>
        </p:nvSpPr>
        <p:spPr>
          <a:xfrm>
            <a:off x="10980738" y="3525838"/>
            <a:ext cx="623887" cy="220662"/>
          </a:xfrm>
          <a:prstGeom prst="rect">
            <a:avLst/>
          </a:prstGeom>
        </p:spPr>
        <p:txBody>
          <a:bodyPr>
            <a:normAutofit/>
          </a:bodyPr>
          <a:lstStyle>
            <a:lvl1pPr marL="0" indent="0" algn="l" defTabSz="914400" rtl="0" eaLnBrk="1" latinLnBrk="0" hangingPunct="1">
              <a:lnSpc>
                <a:spcPct val="90000"/>
              </a:lnSpc>
              <a:spcBef>
                <a:spcPts val="1000"/>
              </a:spcBef>
              <a:buFontTx/>
              <a:buNone/>
              <a:defRPr sz="1100" b="1" i="0" kern="1200">
                <a:solidFill>
                  <a:srgbClr val="0050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sz="800" dirty="0">
                <a:solidFill>
                  <a:schemeClr val="bg1">
                    <a:lumMod val="50000"/>
                  </a:schemeClr>
                </a:solidFill>
              </a:rPr>
              <a:t>$100</a:t>
            </a:r>
          </a:p>
        </p:txBody>
      </p:sp>
      <p:sp>
        <p:nvSpPr>
          <p:cNvPr id="37" name="Text Placeholder 4">
            <a:extLst>
              <a:ext uri="{FF2B5EF4-FFF2-40B4-BE49-F238E27FC236}">
                <a16:creationId xmlns:a16="http://schemas.microsoft.com/office/drawing/2014/main" id="{4E325CBD-7027-0B65-E871-4A7830DE5FD4}"/>
              </a:ext>
            </a:extLst>
          </p:cNvPr>
          <p:cNvSpPr txBox="1">
            <a:spLocks/>
          </p:cNvSpPr>
          <p:nvPr/>
        </p:nvSpPr>
        <p:spPr>
          <a:xfrm>
            <a:off x="10980738" y="4738688"/>
            <a:ext cx="623887" cy="220662"/>
          </a:xfrm>
          <a:prstGeom prst="rect">
            <a:avLst/>
          </a:prstGeom>
        </p:spPr>
        <p:txBody>
          <a:bodyPr>
            <a:normAutofit/>
          </a:bodyPr>
          <a:lstStyle>
            <a:lvl1pPr marL="0" indent="0" algn="l" defTabSz="914400" rtl="0" eaLnBrk="1" latinLnBrk="0" hangingPunct="1">
              <a:lnSpc>
                <a:spcPct val="90000"/>
              </a:lnSpc>
              <a:spcBef>
                <a:spcPts val="1000"/>
              </a:spcBef>
              <a:buFontTx/>
              <a:buNone/>
              <a:defRPr sz="1100" b="1" i="0" kern="1200">
                <a:solidFill>
                  <a:srgbClr val="0050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sz="800" dirty="0">
                <a:solidFill>
                  <a:schemeClr val="bg1">
                    <a:lumMod val="50000"/>
                  </a:schemeClr>
                </a:solidFill>
              </a:rPr>
              <a:t>$10</a:t>
            </a:r>
          </a:p>
        </p:txBody>
      </p:sp>
      <p:sp>
        <p:nvSpPr>
          <p:cNvPr id="38" name="Text Placeholder 4">
            <a:extLst>
              <a:ext uri="{FF2B5EF4-FFF2-40B4-BE49-F238E27FC236}">
                <a16:creationId xmlns:a16="http://schemas.microsoft.com/office/drawing/2014/main" id="{2DA52B75-8D85-E486-E38E-4C22B6DA20D9}"/>
              </a:ext>
            </a:extLst>
          </p:cNvPr>
          <p:cNvSpPr txBox="1">
            <a:spLocks/>
          </p:cNvSpPr>
          <p:nvPr/>
        </p:nvSpPr>
        <p:spPr>
          <a:xfrm>
            <a:off x="10980738" y="5953125"/>
            <a:ext cx="623887" cy="220663"/>
          </a:xfrm>
          <a:prstGeom prst="rect">
            <a:avLst/>
          </a:prstGeom>
        </p:spPr>
        <p:txBody>
          <a:bodyPr>
            <a:normAutofit/>
          </a:bodyPr>
          <a:lstStyle>
            <a:lvl1pPr marL="0" indent="0" algn="l" defTabSz="914400" rtl="0" eaLnBrk="1" latinLnBrk="0" hangingPunct="1">
              <a:lnSpc>
                <a:spcPct val="90000"/>
              </a:lnSpc>
              <a:spcBef>
                <a:spcPts val="1000"/>
              </a:spcBef>
              <a:buFontTx/>
              <a:buNone/>
              <a:defRPr sz="1100" b="1" i="0" kern="1200">
                <a:solidFill>
                  <a:srgbClr val="0050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sz="800" dirty="0">
                <a:solidFill>
                  <a:schemeClr val="bg1">
                    <a:lumMod val="50000"/>
                  </a:schemeClr>
                </a:solidFill>
              </a:rPr>
              <a:t>$1</a:t>
            </a:r>
          </a:p>
        </p:txBody>
      </p:sp>
      <p:sp>
        <p:nvSpPr>
          <p:cNvPr id="39" name="Text Placeholder 4">
            <a:extLst>
              <a:ext uri="{FF2B5EF4-FFF2-40B4-BE49-F238E27FC236}">
                <a16:creationId xmlns:a16="http://schemas.microsoft.com/office/drawing/2014/main" id="{E61D3749-9ADC-4957-F7D8-C48B348DA7CF}"/>
              </a:ext>
            </a:extLst>
          </p:cNvPr>
          <p:cNvSpPr txBox="1">
            <a:spLocks/>
          </p:cNvSpPr>
          <p:nvPr/>
        </p:nvSpPr>
        <p:spPr>
          <a:xfrm>
            <a:off x="2252663" y="6121400"/>
            <a:ext cx="369887" cy="217488"/>
          </a:xfrm>
          <a:prstGeom prst="rect">
            <a:avLst/>
          </a:prstGeom>
        </p:spPr>
        <p:txBody>
          <a:bodyPr>
            <a:normAutofit/>
          </a:bodyPr>
          <a:lstStyle>
            <a:lvl1pPr marL="0" indent="0" algn="l" defTabSz="914400" rtl="0" eaLnBrk="1" latinLnBrk="0" hangingPunct="1">
              <a:lnSpc>
                <a:spcPct val="90000"/>
              </a:lnSpc>
              <a:spcBef>
                <a:spcPts val="1000"/>
              </a:spcBef>
              <a:buFontTx/>
              <a:buNone/>
              <a:defRPr sz="1100" b="1" i="0" kern="1200">
                <a:solidFill>
                  <a:srgbClr val="0050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defRPr/>
            </a:pPr>
            <a:r>
              <a:rPr lang="en-US" sz="600" dirty="0">
                <a:solidFill>
                  <a:schemeClr val="bg1">
                    <a:lumMod val="50000"/>
                  </a:schemeClr>
                </a:solidFill>
              </a:rPr>
              <a:t>1926</a:t>
            </a:r>
          </a:p>
        </p:txBody>
      </p:sp>
      <p:sp>
        <p:nvSpPr>
          <p:cNvPr id="40" name="Text Placeholder 4">
            <a:extLst>
              <a:ext uri="{FF2B5EF4-FFF2-40B4-BE49-F238E27FC236}">
                <a16:creationId xmlns:a16="http://schemas.microsoft.com/office/drawing/2014/main" id="{EDFB91EB-05FA-0D22-6102-9E8D1A8A1E7D}"/>
              </a:ext>
            </a:extLst>
          </p:cNvPr>
          <p:cNvSpPr txBox="1">
            <a:spLocks/>
          </p:cNvSpPr>
          <p:nvPr/>
        </p:nvSpPr>
        <p:spPr>
          <a:xfrm>
            <a:off x="2805113" y="6121400"/>
            <a:ext cx="369887" cy="217488"/>
          </a:xfrm>
          <a:prstGeom prst="rect">
            <a:avLst/>
          </a:prstGeom>
        </p:spPr>
        <p:txBody>
          <a:bodyPr>
            <a:normAutofit/>
          </a:bodyPr>
          <a:lstStyle>
            <a:lvl1pPr marL="0" indent="0" algn="l" defTabSz="914400" rtl="0" eaLnBrk="1" latinLnBrk="0" hangingPunct="1">
              <a:lnSpc>
                <a:spcPct val="90000"/>
              </a:lnSpc>
              <a:spcBef>
                <a:spcPts val="1000"/>
              </a:spcBef>
              <a:buFontTx/>
              <a:buNone/>
              <a:defRPr sz="1100" b="1" i="0" kern="1200">
                <a:solidFill>
                  <a:srgbClr val="0050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defRPr/>
            </a:pPr>
            <a:r>
              <a:rPr lang="en-US" sz="600" dirty="0">
                <a:solidFill>
                  <a:schemeClr val="bg1">
                    <a:lumMod val="50000"/>
                  </a:schemeClr>
                </a:solidFill>
              </a:rPr>
              <a:t>1932</a:t>
            </a:r>
          </a:p>
        </p:txBody>
      </p:sp>
      <p:sp>
        <p:nvSpPr>
          <p:cNvPr id="41" name="Text Placeholder 4">
            <a:extLst>
              <a:ext uri="{FF2B5EF4-FFF2-40B4-BE49-F238E27FC236}">
                <a16:creationId xmlns:a16="http://schemas.microsoft.com/office/drawing/2014/main" id="{882019D5-22E8-FD38-C152-A3AF6D1DA13C}"/>
              </a:ext>
            </a:extLst>
          </p:cNvPr>
          <p:cNvSpPr txBox="1">
            <a:spLocks/>
          </p:cNvSpPr>
          <p:nvPr/>
        </p:nvSpPr>
        <p:spPr>
          <a:xfrm>
            <a:off x="3355975" y="6121400"/>
            <a:ext cx="369888" cy="217488"/>
          </a:xfrm>
          <a:prstGeom prst="rect">
            <a:avLst/>
          </a:prstGeom>
        </p:spPr>
        <p:txBody>
          <a:bodyPr>
            <a:normAutofit/>
          </a:bodyPr>
          <a:lstStyle>
            <a:lvl1pPr marL="0" indent="0" algn="l" defTabSz="914400" rtl="0" eaLnBrk="1" latinLnBrk="0" hangingPunct="1">
              <a:lnSpc>
                <a:spcPct val="90000"/>
              </a:lnSpc>
              <a:spcBef>
                <a:spcPts val="1000"/>
              </a:spcBef>
              <a:buFontTx/>
              <a:buNone/>
              <a:defRPr sz="1100" b="1" i="0" kern="1200">
                <a:solidFill>
                  <a:srgbClr val="0050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defRPr/>
            </a:pPr>
            <a:r>
              <a:rPr lang="en-US" sz="600" dirty="0">
                <a:solidFill>
                  <a:schemeClr val="bg1">
                    <a:lumMod val="50000"/>
                  </a:schemeClr>
                </a:solidFill>
              </a:rPr>
              <a:t>1938</a:t>
            </a:r>
          </a:p>
        </p:txBody>
      </p:sp>
      <p:sp>
        <p:nvSpPr>
          <p:cNvPr id="42" name="Text Placeholder 4">
            <a:extLst>
              <a:ext uri="{FF2B5EF4-FFF2-40B4-BE49-F238E27FC236}">
                <a16:creationId xmlns:a16="http://schemas.microsoft.com/office/drawing/2014/main" id="{67835DB6-59DF-F871-0013-8B1A8D47B2D7}"/>
              </a:ext>
            </a:extLst>
          </p:cNvPr>
          <p:cNvSpPr txBox="1">
            <a:spLocks/>
          </p:cNvSpPr>
          <p:nvPr/>
        </p:nvSpPr>
        <p:spPr>
          <a:xfrm>
            <a:off x="3908425" y="6121400"/>
            <a:ext cx="369888" cy="217488"/>
          </a:xfrm>
          <a:prstGeom prst="rect">
            <a:avLst/>
          </a:prstGeom>
        </p:spPr>
        <p:txBody>
          <a:bodyPr>
            <a:normAutofit/>
          </a:bodyPr>
          <a:lstStyle>
            <a:lvl1pPr marL="0" indent="0" algn="l" defTabSz="914400" rtl="0" eaLnBrk="1" latinLnBrk="0" hangingPunct="1">
              <a:lnSpc>
                <a:spcPct val="90000"/>
              </a:lnSpc>
              <a:spcBef>
                <a:spcPts val="1000"/>
              </a:spcBef>
              <a:buFontTx/>
              <a:buNone/>
              <a:defRPr sz="1100" b="1" i="0" kern="1200">
                <a:solidFill>
                  <a:srgbClr val="0050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defRPr/>
            </a:pPr>
            <a:r>
              <a:rPr lang="en-US" sz="600" dirty="0">
                <a:solidFill>
                  <a:schemeClr val="bg1">
                    <a:lumMod val="50000"/>
                  </a:schemeClr>
                </a:solidFill>
              </a:rPr>
              <a:t>1944</a:t>
            </a:r>
          </a:p>
        </p:txBody>
      </p:sp>
      <p:sp>
        <p:nvSpPr>
          <p:cNvPr id="43" name="Text Placeholder 4">
            <a:extLst>
              <a:ext uri="{FF2B5EF4-FFF2-40B4-BE49-F238E27FC236}">
                <a16:creationId xmlns:a16="http://schemas.microsoft.com/office/drawing/2014/main" id="{39E1330A-F5CD-C206-D076-89A5229AAF00}"/>
              </a:ext>
            </a:extLst>
          </p:cNvPr>
          <p:cNvSpPr txBox="1">
            <a:spLocks/>
          </p:cNvSpPr>
          <p:nvPr/>
        </p:nvSpPr>
        <p:spPr>
          <a:xfrm>
            <a:off x="4460875" y="6121400"/>
            <a:ext cx="369888" cy="217488"/>
          </a:xfrm>
          <a:prstGeom prst="rect">
            <a:avLst/>
          </a:prstGeom>
        </p:spPr>
        <p:txBody>
          <a:bodyPr>
            <a:normAutofit/>
          </a:bodyPr>
          <a:lstStyle>
            <a:lvl1pPr marL="0" indent="0" algn="l" defTabSz="914400" rtl="0" eaLnBrk="1" latinLnBrk="0" hangingPunct="1">
              <a:lnSpc>
                <a:spcPct val="90000"/>
              </a:lnSpc>
              <a:spcBef>
                <a:spcPts val="1000"/>
              </a:spcBef>
              <a:buFontTx/>
              <a:buNone/>
              <a:defRPr sz="1100" b="1" i="0" kern="1200">
                <a:solidFill>
                  <a:srgbClr val="0050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defRPr/>
            </a:pPr>
            <a:r>
              <a:rPr lang="en-US" sz="600" dirty="0">
                <a:solidFill>
                  <a:schemeClr val="bg1">
                    <a:lumMod val="50000"/>
                  </a:schemeClr>
                </a:solidFill>
              </a:rPr>
              <a:t>1950</a:t>
            </a:r>
          </a:p>
        </p:txBody>
      </p:sp>
      <p:sp>
        <p:nvSpPr>
          <p:cNvPr id="44" name="Text Placeholder 4">
            <a:extLst>
              <a:ext uri="{FF2B5EF4-FFF2-40B4-BE49-F238E27FC236}">
                <a16:creationId xmlns:a16="http://schemas.microsoft.com/office/drawing/2014/main" id="{ADEEB5B1-2486-39AB-9AD2-30013FF0EC67}"/>
              </a:ext>
            </a:extLst>
          </p:cNvPr>
          <p:cNvSpPr txBox="1">
            <a:spLocks/>
          </p:cNvSpPr>
          <p:nvPr/>
        </p:nvSpPr>
        <p:spPr>
          <a:xfrm>
            <a:off x="5013325" y="6121400"/>
            <a:ext cx="369888" cy="217488"/>
          </a:xfrm>
          <a:prstGeom prst="rect">
            <a:avLst/>
          </a:prstGeom>
        </p:spPr>
        <p:txBody>
          <a:bodyPr>
            <a:normAutofit/>
          </a:bodyPr>
          <a:lstStyle>
            <a:lvl1pPr marL="0" indent="0" algn="l" defTabSz="914400" rtl="0" eaLnBrk="1" latinLnBrk="0" hangingPunct="1">
              <a:lnSpc>
                <a:spcPct val="90000"/>
              </a:lnSpc>
              <a:spcBef>
                <a:spcPts val="1000"/>
              </a:spcBef>
              <a:buFontTx/>
              <a:buNone/>
              <a:defRPr sz="1100" b="1" i="0" kern="1200">
                <a:solidFill>
                  <a:srgbClr val="0050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defRPr/>
            </a:pPr>
            <a:r>
              <a:rPr lang="en-US" sz="600" dirty="0">
                <a:solidFill>
                  <a:schemeClr val="bg1">
                    <a:lumMod val="50000"/>
                  </a:schemeClr>
                </a:solidFill>
              </a:rPr>
              <a:t>1956</a:t>
            </a:r>
          </a:p>
        </p:txBody>
      </p:sp>
      <p:sp>
        <p:nvSpPr>
          <p:cNvPr id="45" name="Text Placeholder 4">
            <a:extLst>
              <a:ext uri="{FF2B5EF4-FFF2-40B4-BE49-F238E27FC236}">
                <a16:creationId xmlns:a16="http://schemas.microsoft.com/office/drawing/2014/main" id="{379F1BC2-0696-EFC6-1D4C-0D93AF7C8F8D}"/>
              </a:ext>
            </a:extLst>
          </p:cNvPr>
          <p:cNvSpPr txBox="1">
            <a:spLocks/>
          </p:cNvSpPr>
          <p:nvPr/>
        </p:nvSpPr>
        <p:spPr>
          <a:xfrm>
            <a:off x="5564188" y="6121400"/>
            <a:ext cx="369887" cy="217488"/>
          </a:xfrm>
          <a:prstGeom prst="rect">
            <a:avLst/>
          </a:prstGeom>
        </p:spPr>
        <p:txBody>
          <a:bodyPr>
            <a:normAutofit/>
          </a:bodyPr>
          <a:lstStyle>
            <a:lvl1pPr marL="0" indent="0" algn="l" defTabSz="914400" rtl="0" eaLnBrk="1" latinLnBrk="0" hangingPunct="1">
              <a:lnSpc>
                <a:spcPct val="90000"/>
              </a:lnSpc>
              <a:spcBef>
                <a:spcPts val="1000"/>
              </a:spcBef>
              <a:buFontTx/>
              <a:buNone/>
              <a:defRPr sz="1100" b="1" i="0" kern="1200">
                <a:solidFill>
                  <a:srgbClr val="0050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defRPr/>
            </a:pPr>
            <a:r>
              <a:rPr lang="en-US" sz="600" dirty="0">
                <a:solidFill>
                  <a:schemeClr val="bg1">
                    <a:lumMod val="50000"/>
                  </a:schemeClr>
                </a:solidFill>
              </a:rPr>
              <a:t>1962</a:t>
            </a:r>
          </a:p>
        </p:txBody>
      </p:sp>
      <p:sp>
        <p:nvSpPr>
          <p:cNvPr id="46" name="Text Placeholder 4">
            <a:extLst>
              <a:ext uri="{FF2B5EF4-FFF2-40B4-BE49-F238E27FC236}">
                <a16:creationId xmlns:a16="http://schemas.microsoft.com/office/drawing/2014/main" id="{44A7207E-B691-A421-0836-5476C69499FC}"/>
              </a:ext>
            </a:extLst>
          </p:cNvPr>
          <p:cNvSpPr txBox="1">
            <a:spLocks/>
          </p:cNvSpPr>
          <p:nvPr/>
        </p:nvSpPr>
        <p:spPr>
          <a:xfrm>
            <a:off x="6116638" y="6121400"/>
            <a:ext cx="369887" cy="217488"/>
          </a:xfrm>
          <a:prstGeom prst="rect">
            <a:avLst/>
          </a:prstGeom>
        </p:spPr>
        <p:txBody>
          <a:bodyPr>
            <a:normAutofit/>
          </a:bodyPr>
          <a:lstStyle>
            <a:lvl1pPr marL="0" indent="0" algn="l" defTabSz="914400" rtl="0" eaLnBrk="1" latinLnBrk="0" hangingPunct="1">
              <a:lnSpc>
                <a:spcPct val="90000"/>
              </a:lnSpc>
              <a:spcBef>
                <a:spcPts val="1000"/>
              </a:spcBef>
              <a:buFontTx/>
              <a:buNone/>
              <a:defRPr sz="1100" b="1" i="0" kern="1200">
                <a:solidFill>
                  <a:srgbClr val="0050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defRPr/>
            </a:pPr>
            <a:r>
              <a:rPr lang="en-US" sz="600" dirty="0">
                <a:solidFill>
                  <a:schemeClr val="bg1">
                    <a:lumMod val="50000"/>
                  </a:schemeClr>
                </a:solidFill>
              </a:rPr>
              <a:t>1968</a:t>
            </a:r>
          </a:p>
        </p:txBody>
      </p:sp>
      <p:sp>
        <p:nvSpPr>
          <p:cNvPr id="47" name="Text Placeholder 4">
            <a:extLst>
              <a:ext uri="{FF2B5EF4-FFF2-40B4-BE49-F238E27FC236}">
                <a16:creationId xmlns:a16="http://schemas.microsoft.com/office/drawing/2014/main" id="{BB119FDC-9E41-244B-ABC9-F7126C2CD5CE}"/>
              </a:ext>
            </a:extLst>
          </p:cNvPr>
          <p:cNvSpPr txBox="1">
            <a:spLocks/>
          </p:cNvSpPr>
          <p:nvPr/>
        </p:nvSpPr>
        <p:spPr>
          <a:xfrm>
            <a:off x="6669088" y="6121400"/>
            <a:ext cx="369887" cy="217488"/>
          </a:xfrm>
          <a:prstGeom prst="rect">
            <a:avLst/>
          </a:prstGeom>
        </p:spPr>
        <p:txBody>
          <a:bodyPr>
            <a:normAutofit/>
          </a:bodyPr>
          <a:lstStyle>
            <a:lvl1pPr marL="0" indent="0" algn="l" defTabSz="914400" rtl="0" eaLnBrk="1" latinLnBrk="0" hangingPunct="1">
              <a:lnSpc>
                <a:spcPct val="90000"/>
              </a:lnSpc>
              <a:spcBef>
                <a:spcPts val="1000"/>
              </a:spcBef>
              <a:buFontTx/>
              <a:buNone/>
              <a:defRPr sz="1100" b="1" i="0" kern="1200">
                <a:solidFill>
                  <a:srgbClr val="0050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defRPr/>
            </a:pPr>
            <a:r>
              <a:rPr lang="en-US" sz="600" dirty="0">
                <a:solidFill>
                  <a:schemeClr val="bg1">
                    <a:lumMod val="50000"/>
                  </a:schemeClr>
                </a:solidFill>
              </a:rPr>
              <a:t>1974</a:t>
            </a:r>
          </a:p>
        </p:txBody>
      </p:sp>
      <p:sp>
        <p:nvSpPr>
          <p:cNvPr id="48" name="Text Placeholder 4">
            <a:extLst>
              <a:ext uri="{FF2B5EF4-FFF2-40B4-BE49-F238E27FC236}">
                <a16:creationId xmlns:a16="http://schemas.microsoft.com/office/drawing/2014/main" id="{D8509EAC-3A2E-9A00-4C0D-280FDD9D5C24}"/>
              </a:ext>
            </a:extLst>
          </p:cNvPr>
          <p:cNvSpPr txBox="1">
            <a:spLocks/>
          </p:cNvSpPr>
          <p:nvPr/>
        </p:nvSpPr>
        <p:spPr>
          <a:xfrm>
            <a:off x="7221538" y="6121400"/>
            <a:ext cx="369887" cy="217488"/>
          </a:xfrm>
          <a:prstGeom prst="rect">
            <a:avLst/>
          </a:prstGeom>
        </p:spPr>
        <p:txBody>
          <a:bodyPr>
            <a:normAutofit/>
          </a:bodyPr>
          <a:lstStyle>
            <a:lvl1pPr marL="0" indent="0" algn="l" defTabSz="914400" rtl="0" eaLnBrk="1" latinLnBrk="0" hangingPunct="1">
              <a:lnSpc>
                <a:spcPct val="90000"/>
              </a:lnSpc>
              <a:spcBef>
                <a:spcPts val="1000"/>
              </a:spcBef>
              <a:buFontTx/>
              <a:buNone/>
              <a:defRPr sz="1100" b="1" i="0" kern="1200">
                <a:solidFill>
                  <a:srgbClr val="0050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defRPr/>
            </a:pPr>
            <a:r>
              <a:rPr lang="en-US" sz="600" dirty="0">
                <a:solidFill>
                  <a:schemeClr val="bg1">
                    <a:lumMod val="50000"/>
                  </a:schemeClr>
                </a:solidFill>
              </a:rPr>
              <a:t>1980</a:t>
            </a:r>
          </a:p>
        </p:txBody>
      </p:sp>
      <p:sp>
        <p:nvSpPr>
          <p:cNvPr id="49" name="Text Placeholder 4">
            <a:extLst>
              <a:ext uri="{FF2B5EF4-FFF2-40B4-BE49-F238E27FC236}">
                <a16:creationId xmlns:a16="http://schemas.microsoft.com/office/drawing/2014/main" id="{D2E8FB34-7E2E-21FF-420D-C48BE842C207}"/>
              </a:ext>
            </a:extLst>
          </p:cNvPr>
          <p:cNvSpPr txBox="1">
            <a:spLocks/>
          </p:cNvSpPr>
          <p:nvPr/>
        </p:nvSpPr>
        <p:spPr>
          <a:xfrm>
            <a:off x="7772400" y="6121400"/>
            <a:ext cx="369888" cy="217488"/>
          </a:xfrm>
          <a:prstGeom prst="rect">
            <a:avLst/>
          </a:prstGeom>
        </p:spPr>
        <p:txBody>
          <a:bodyPr>
            <a:normAutofit/>
          </a:bodyPr>
          <a:lstStyle>
            <a:lvl1pPr marL="0" indent="0" algn="l" defTabSz="914400" rtl="0" eaLnBrk="1" latinLnBrk="0" hangingPunct="1">
              <a:lnSpc>
                <a:spcPct val="90000"/>
              </a:lnSpc>
              <a:spcBef>
                <a:spcPts val="1000"/>
              </a:spcBef>
              <a:buFontTx/>
              <a:buNone/>
              <a:defRPr sz="1100" b="1" i="0" kern="1200">
                <a:solidFill>
                  <a:srgbClr val="0050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defRPr/>
            </a:pPr>
            <a:r>
              <a:rPr lang="en-US" sz="600" dirty="0">
                <a:solidFill>
                  <a:schemeClr val="bg1">
                    <a:lumMod val="50000"/>
                  </a:schemeClr>
                </a:solidFill>
              </a:rPr>
              <a:t>1986</a:t>
            </a:r>
          </a:p>
        </p:txBody>
      </p:sp>
      <p:sp>
        <p:nvSpPr>
          <p:cNvPr id="50" name="Text Placeholder 4">
            <a:extLst>
              <a:ext uri="{FF2B5EF4-FFF2-40B4-BE49-F238E27FC236}">
                <a16:creationId xmlns:a16="http://schemas.microsoft.com/office/drawing/2014/main" id="{FF6B2FCC-37DD-1F7C-31BE-78964D8608F8}"/>
              </a:ext>
            </a:extLst>
          </p:cNvPr>
          <p:cNvSpPr txBox="1">
            <a:spLocks/>
          </p:cNvSpPr>
          <p:nvPr/>
        </p:nvSpPr>
        <p:spPr>
          <a:xfrm>
            <a:off x="8324850" y="6121400"/>
            <a:ext cx="369888" cy="217488"/>
          </a:xfrm>
          <a:prstGeom prst="rect">
            <a:avLst/>
          </a:prstGeom>
        </p:spPr>
        <p:txBody>
          <a:bodyPr>
            <a:normAutofit/>
          </a:bodyPr>
          <a:lstStyle>
            <a:lvl1pPr marL="0" indent="0" algn="l" defTabSz="914400" rtl="0" eaLnBrk="1" latinLnBrk="0" hangingPunct="1">
              <a:lnSpc>
                <a:spcPct val="90000"/>
              </a:lnSpc>
              <a:spcBef>
                <a:spcPts val="1000"/>
              </a:spcBef>
              <a:buFontTx/>
              <a:buNone/>
              <a:defRPr sz="1100" b="1" i="0" kern="1200">
                <a:solidFill>
                  <a:srgbClr val="0050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defRPr/>
            </a:pPr>
            <a:r>
              <a:rPr lang="en-US" sz="600" dirty="0">
                <a:solidFill>
                  <a:schemeClr val="bg1">
                    <a:lumMod val="50000"/>
                  </a:schemeClr>
                </a:solidFill>
              </a:rPr>
              <a:t>1992</a:t>
            </a:r>
          </a:p>
        </p:txBody>
      </p:sp>
      <p:sp>
        <p:nvSpPr>
          <p:cNvPr id="51" name="Text Placeholder 4">
            <a:extLst>
              <a:ext uri="{FF2B5EF4-FFF2-40B4-BE49-F238E27FC236}">
                <a16:creationId xmlns:a16="http://schemas.microsoft.com/office/drawing/2014/main" id="{C61AEBA0-535E-78A1-0AAE-5E1955E1B715}"/>
              </a:ext>
            </a:extLst>
          </p:cNvPr>
          <p:cNvSpPr txBox="1">
            <a:spLocks/>
          </p:cNvSpPr>
          <p:nvPr/>
        </p:nvSpPr>
        <p:spPr>
          <a:xfrm>
            <a:off x="8877300" y="6121400"/>
            <a:ext cx="369888" cy="217488"/>
          </a:xfrm>
          <a:prstGeom prst="rect">
            <a:avLst/>
          </a:prstGeom>
        </p:spPr>
        <p:txBody>
          <a:bodyPr>
            <a:normAutofit/>
          </a:bodyPr>
          <a:lstStyle>
            <a:lvl1pPr marL="0" indent="0" algn="l" defTabSz="914400" rtl="0" eaLnBrk="1" latinLnBrk="0" hangingPunct="1">
              <a:lnSpc>
                <a:spcPct val="90000"/>
              </a:lnSpc>
              <a:spcBef>
                <a:spcPts val="1000"/>
              </a:spcBef>
              <a:buFontTx/>
              <a:buNone/>
              <a:defRPr sz="1100" b="1" i="0" kern="1200">
                <a:solidFill>
                  <a:srgbClr val="0050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defRPr/>
            </a:pPr>
            <a:r>
              <a:rPr lang="en-US" sz="600" dirty="0">
                <a:solidFill>
                  <a:schemeClr val="bg1">
                    <a:lumMod val="50000"/>
                  </a:schemeClr>
                </a:solidFill>
              </a:rPr>
              <a:t>1998</a:t>
            </a:r>
          </a:p>
        </p:txBody>
      </p:sp>
      <p:sp>
        <p:nvSpPr>
          <p:cNvPr id="52" name="Text Placeholder 4">
            <a:extLst>
              <a:ext uri="{FF2B5EF4-FFF2-40B4-BE49-F238E27FC236}">
                <a16:creationId xmlns:a16="http://schemas.microsoft.com/office/drawing/2014/main" id="{8640E498-014A-962E-871A-A90F0011AA38}"/>
              </a:ext>
            </a:extLst>
          </p:cNvPr>
          <p:cNvSpPr txBox="1">
            <a:spLocks/>
          </p:cNvSpPr>
          <p:nvPr/>
        </p:nvSpPr>
        <p:spPr>
          <a:xfrm>
            <a:off x="9429750" y="6121400"/>
            <a:ext cx="369888" cy="217488"/>
          </a:xfrm>
          <a:prstGeom prst="rect">
            <a:avLst/>
          </a:prstGeom>
        </p:spPr>
        <p:txBody>
          <a:bodyPr>
            <a:normAutofit/>
          </a:bodyPr>
          <a:lstStyle>
            <a:lvl1pPr marL="0" indent="0" algn="l" defTabSz="914400" rtl="0" eaLnBrk="1" latinLnBrk="0" hangingPunct="1">
              <a:lnSpc>
                <a:spcPct val="90000"/>
              </a:lnSpc>
              <a:spcBef>
                <a:spcPts val="1000"/>
              </a:spcBef>
              <a:buFontTx/>
              <a:buNone/>
              <a:defRPr sz="1100" b="1" i="0" kern="1200">
                <a:solidFill>
                  <a:srgbClr val="0050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defRPr/>
            </a:pPr>
            <a:r>
              <a:rPr lang="en-US" sz="600" dirty="0">
                <a:solidFill>
                  <a:schemeClr val="bg1">
                    <a:lumMod val="50000"/>
                  </a:schemeClr>
                </a:solidFill>
              </a:rPr>
              <a:t>2004</a:t>
            </a:r>
          </a:p>
        </p:txBody>
      </p:sp>
      <p:sp>
        <p:nvSpPr>
          <p:cNvPr id="53" name="Text Placeholder 4">
            <a:extLst>
              <a:ext uri="{FF2B5EF4-FFF2-40B4-BE49-F238E27FC236}">
                <a16:creationId xmlns:a16="http://schemas.microsoft.com/office/drawing/2014/main" id="{78731F23-0C8A-C98F-57CD-1C6D0F3F24A2}"/>
              </a:ext>
            </a:extLst>
          </p:cNvPr>
          <p:cNvSpPr txBox="1">
            <a:spLocks/>
          </p:cNvSpPr>
          <p:nvPr/>
        </p:nvSpPr>
        <p:spPr>
          <a:xfrm>
            <a:off x="9980613" y="6121400"/>
            <a:ext cx="369887" cy="217488"/>
          </a:xfrm>
          <a:prstGeom prst="rect">
            <a:avLst/>
          </a:prstGeom>
        </p:spPr>
        <p:txBody>
          <a:bodyPr>
            <a:normAutofit/>
          </a:bodyPr>
          <a:lstStyle>
            <a:lvl1pPr marL="0" indent="0" algn="l" defTabSz="914400" rtl="0" eaLnBrk="1" latinLnBrk="0" hangingPunct="1">
              <a:lnSpc>
                <a:spcPct val="90000"/>
              </a:lnSpc>
              <a:spcBef>
                <a:spcPts val="1000"/>
              </a:spcBef>
              <a:buFontTx/>
              <a:buNone/>
              <a:defRPr sz="1100" b="1" i="0" kern="1200">
                <a:solidFill>
                  <a:srgbClr val="0050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defRPr/>
            </a:pPr>
            <a:r>
              <a:rPr lang="en-US" sz="600" dirty="0">
                <a:solidFill>
                  <a:schemeClr val="bg1">
                    <a:lumMod val="50000"/>
                  </a:schemeClr>
                </a:solidFill>
              </a:rPr>
              <a:t>2010</a:t>
            </a:r>
          </a:p>
        </p:txBody>
      </p:sp>
      <p:sp>
        <p:nvSpPr>
          <p:cNvPr id="54" name="Text Placeholder 4">
            <a:extLst>
              <a:ext uri="{FF2B5EF4-FFF2-40B4-BE49-F238E27FC236}">
                <a16:creationId xmlns:a16="http://schemas.microsoft.com/office/drawing/2014/main" id="{CF09C167-68B4-F4BB-CDD8-4EE631EA943C}"/>
              </a:ext>
            </a:extLst>
          </p:cNvPr>
          <p:cNvSpPr txBox="1">
            <a:spLocks/>
          </p:cNvSpPr>
          <p:nvPr/>
        </p:nvSpPr>
        <p:spPr>
          <a:xfrm>
            <a:off x="10533063" y="6121400"/>
            <a:ext cx="369887" cy="217488"/>
          </a:xfrm>
          <a:prstGeom prst="rect">
            <a:avLst/>
          </a:prstGeom>
        </p:spPr>
        <p:txBody>
          <a:bodyPr>
            <a:normAutofit/>
          </a:bodyPr>
          <a:lstStyle>
            <a:lvl1pPr marL="0" indent="0" algn="l" defTabSz="914400" rtl="0" eaLnBrk="1" latinLnBrk="0" hangingPunct="1">
              <a:lnSpc>
                <a:spcPct val="90000"/>
              </a:lnSpc>
              <a:spcBef>
                <a:spcPts val="1000"/>
              </a:spcBef>
              <a:buFontTx/>
              <a:buNone/>
              <a:defRPr sz="1100" b="1" i="0" kern="1200">
                <a:solidFill>
                  <a:srgbClr val="0050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defRPr/>
            </a:pPr>
            <a:r>
              <a:rPr lang="en-US" sz="600" dirty="0">
                <a:solidFill>
                  <a:schemeClr val="bg1">
                    <a:lumMod val="50000"/>
                  </a:schemeClr>
                </a:solidFill>
              </a:rPr>
              <a:t>2016</a:t>
            </a:r>
          </a:p>
        </p:txBody>
      </p:sp>
      <p:sp>
        <p:nvSpPr>
          <p:cNvPr id="55" name="Text Placeholder 4">
            <a:extLst>
              <a:ext uri="{FF2B5EF4-FFF2-40B4-BE49-F238E27FC236}">
                <a16:creationId xmlns:a16="http://schemas.microsoft.com/office/drawing/2014/main" id="{DA3AA2A7-6215-B2A9-CA02-05F51E6A6A34}"/>
              </a:ext>
            </a:extLst>
          </p:cNvPr>
          <p:cNvSpPr txBox="1">
            <a:spLocks/>
          </p:cNvSpPr>
          <p:nvPr/>
        </p:nvSpPr>
        <p:spPr>
          <a:xfrm>
            <a:off x="1098550" y="5159375"/>
            <a:ext cx="863600" cy="276225"/>
          </a:xfrm>
          <a:prstGeom prst="rect">
            <a:avLst/>
          </a:prstGeom>
        </p:spPr>
        <p:txBody>
          <a:bodyPr>
            <a:normAutofit/>
          </a:bodyPr>
          <a:lstStyle>
            <a:lvl1pPr marL="0" indent="0" algn="l" defTabSz="914400" rtl="0" eaLnBrk="1" latinLnBrk="0" hangingPunct="1">
              <a:lnSpc>
                <a:spcPct val="90000"/>
              </a:lnSpc>
              <a:spcBef>
                <a:spcPts val="1000"/>
              </a:spcBef>
              <a:buFontTx/>
              <a:buNone/>
              <a:defRPr sz="1100" b="1" i="0" kern="1200">
                <a:solidFill>
                  <a:srgbClr val="0050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sz="800" dirty="0">
                <a:solidFill>
                  <a:schemeClr val="bg1">
                    <a:lumMod val="50000"/>
                  </a:schemeClr>
                </a:solidFill>
              </a:rPr>
              <a:t>Recession</a:t>
            </a:r>
          </a:p>
        </p:txBody>
      </p:sp>
      <p:sp>
        <p:nvSpPr>
          <p:cNvPr id="56" name="Oval 55">
            <a:extLst>
              <a:ext uri="{FF2B5EF4-FFF2-40B4-BE49-F238E27FC236}">
                <a16:creationId xmlns:a16="http://schemas.microsoft.com/office/drawing/2014/main" id="{FBE9F8A5-749D-A737-9D34-11BA5B1576C6}"/>
              </a:ext>
            </a:extLst>
          </p:cNvPr>
          <p:cNvSpPr/>
          <p:nvPr/>
        </p:nvSpPr>
        <p:spPr>
          <a:xfrm>
            <a:off x="935038" y="5176838"/>
            <a:ext cx="150812" cy="1508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2" name="Straight Connector 61">
            <a:extLst>
              <a:ext uri="{FF2B5EF4-FFF2-40B4-BE49-F238E27FC236}">
                <a16:creationId xmlns:a16="http://schemas.microsoft.com/office/drawing/2014/main" id="{CDC14D15-3A43-018D-DBB0-49FF9BC36B3B}"/>
              </a:ext>
            </a:extLst>
          </p:cNvPr>
          <p:cNvCxnSpPr>
            <a:cxnSpLocks/>
          </p:cNvCxnSpPr>
          <p:nvPr/>
        </p:nvCxnSpPr>
        <p:spPr>
          <a:xfrm>
            <a:off x="935038" y="3316288"/>
            <a:ext cx="420846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4389" name="Rectangle 1">
            <a:extLst>
              <a:ext uri="{FF2B5EF4-FFF2-40B4-BE49-F238E27FC236}">
                <a16:creationId xmlns:a16="http://schemas.microsoft.com/office/drawing/2014/main" id="{0AC87A18-94D1-5E19-ED03-9E5AFDA7A6B6}"/>
              </a:ext>
            </a:extLst>
          </p:cNvPr>
          <p:cNvSpPr>
            <a:spLocks noChangeArrowheads="1"/>
          </p:cNvSpPr>
          <p:nvPr/>
        </p:nvSpPr>
        <p:spPr bwMode="auto">
          <a:xfrm>
            <a:off x="9032875" y="6524625"/>
            <a:ext cx="2511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800">
                <a:latin typeface="Arial" panose="020B0604020202020204" pitchFamily="34" charset="0"/>
                <a:cs typeface="Arial" panose="020B0604020202020204" pitchFamily="34" charset="0"/>
              </a:rPr>
              <a:t>Past performance is no guarantee of future results.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a:extLst>
              <a:ext uri="{FF2B5EF4-FFF2-40B4-BE49-F238E27FC236}">
                <a16:creationId xmlns:a16="http://schemas.microsoft.com/office/drawing/2014/main" id="{5834671C-8E0C-377E-A1E5-18436AAD5306}"/>
              </a:ext>
            </a:extLst>
          </p:cNvPr>
          <p:cNvSpPr>
            <a:spLocks noGrp="1" noChangeArrowheads="1"/>
          </p:cNvSpPr>
          <p:nvPr>
            <p:ph type="title"/>
          </p:nvPr>
        </p:nvSpPr>
        <p:spPr bwMode="auto">
          <a:xfrm>
            <a:off x="838200" y="1664975"/>
            <a:ext cx="4310063" cy="1341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dirty="0">
                <a:solidFill>
                  <a:srgbClr val="000000"/>
                </a:solidFill>
                <a:latin typeface="Arial Black" panose="020B0A04020102020204" pitchFamily="34" charset="0"/>
                <a:ea typeface="Arial Black" panose="020B0A04020102020204" pitchFamily="34" charset="0"/>
              </a:rPr>
              <a:t>Don’t try to time the market.</a:t>
            </a:r>
            <a:endParaRPr lang="en-US" altLang="en-US" dirty="0">
              <a:latin typeface="Arial Black" panose="020B0A04020102020204" pitchFamily="34" charset="0"/>
              <a:ea typeface="Arial Black" panose="020B0A04020102020204" pitchFamily="34" charset="0"/>
            </a:endParaRPr>
          </a:p>
        </p:txBody>
      </p:sp>
      <p:sp>
        <p:nvSpPr>
          <p:cNvPr id="18435" name="Content Placeholder 10">
            <a:extLst>
              <a:ext uri="{FF2B5EF4-FFF2-40B4-BE49-F238E27FC236}">
                <a16:creationId xmlns:a16="http://schemas.microsoft.com/office/drawing/2014/main" id="{80F568D3-9E80-3A1B-D52F-F357E83CCCFA}"/>
              </a:ext>
            </a:extLst>
          </p:cNvPr>
          <p:cNvSpPr>
            <a:spLocks noGrp="1" noChangeArrowheads="1"/>
          </p:cNvSpPr>
          <p:nvPr>
            <p:ph idx="1"/>
          </p:nvPr>
        </p:nvSpPr>
        <p:spPr bwMode="auto">
          <a:xfrm>
            <a:off x="858838" y="2996346"/>
            <a:ext cx="4216400" cy="2944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Trying to time the market—to get out before it dips and get back in before it shoots back up—sounds like a great idea. Unfortunately, it’s almost impossible to execute. Simply staying invested </a:t>
            </a:r>
            <a:br>
              <a:rPr lang="en-US" altLang="en-US" dirty="0"/>
            </a:br>
            <a:r>
              <a:rPr lang="en-US" altLang="en-US" dirty="0"/>
              <a:t>and riding out the downswing typically leads to the best outcome.</a:t>
            </a:r>
          </a:p>
          <a:p>
            <a:pPr eaLnBrk="1" hangingPunct="1"/>
            <a:r>
              <a:rPr lang="en-US" altLang="en-US" dirty="0"/>
              <a:t>A helpful strategy for many people is </a:t>
            </a:r>
            <a:r>
              <a:rPr lang="en-US" altLang="en-US" b="1" dirty="0"/>
              <a:t>dollar cost averaging</a:t>
            </a:r>
            <a:r>
              <a:rPr lang="en-US" altLang="en-US" dirty="0"/>
              <a:t>—adding the same dollar amount to your retirement account every month, regardless of market value. This approach automatically ensures that you buy more when share prices dip and less when prices are high. </a:t>
            </a:r>
          </a:p>
        </p:txBody>
      </p:sp>
      <p:sp>
        <p:nvSpPr>
          <p:cNvPr id="18436" name="Slide Number Placeholder 3">
            <a:extLst>
              <a:ext uri="{FF2B5EF4-FFF2-40B4-BE49-F238E27FC236}">
                <a16:creationId xmlns:a16="http://schemas.microsoft.com/office/drawing/2014/main" id="{68FCC880-AC1C-0DF3-F34A-E08AB7AE8E0E}"/>
              </a:ext>
            </a:extLst>
          </p:cNvPr>
          <p:cNvSpPr>
            <a:spLocks noGrp="1" noChangeArrowheads="1"/>
          </p:cNvSpPr>
          <p:nvPr>
            <p:ph type="sldNum" sz="quarter" idx="14"/>
          </p:nvPr>
        </p:nvSpPr>
        <p:spPr bwMode="auto">
          <a:xfrm>
            <a:off x="633413" y="6364288"/>
            <a:ext cx="44926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01B1B81-AF17-46A1-A700-DC37DA7418A5}" type="slidenum">
              <a:rPr lang="en-US" altLang="en-US" smtClean="0"/>
              <a:pPr>
                <a:defRPr/>
              </a:pPr>
              <a:t>32</a:t>
            </a:fld>
            <a:endParaRPr lang="en-US" altLang="en-US">
              <a:solidFill>
                <a:srgbClr val="BFBFBF"/>
              </a:solidFill>
              <a:latin typeface="Arial" panose="020B0604020202020204" pitchFamily="34" charset="0"/>
            </a:endParaRPr>
          </a:p>
        </p:txBody>
      </p:sp>
      <p:sp>
        <p:nvSpPr>
          <p:cNvPr id="18437" name="Text Placeholder 7">
            <a:extLst>
              <a:ext uri="{FF2B5EF4-FFF2-40B4-BE49-F238E27FC236}">
                <a16:creationId xmlns:a16="http://schemas.microsoft.com/office/drawing/2014/main" id="{A54D791F-7B53-B0AC-2D09-8EE2AF57B730}"/>
              </a:ext>
            </a:extLst>
          </p:cNvPr>
          <p:cNvSpPr>
            <a:spLocks noGrp="1" noChangeArrowheads="1"/>
          </p:cNvSpPr>
          <p:nvPr>
            <p:ph type="body" sz="quarter" idx="13"/>
          </p:nvPr>
        </p:nvSpPr>
        <p:spPr bwMode="auto">
          <a:xfrm>
            <a:off x="858838" y="1262141"/>
            <a:ext cx="3671888" cy="27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MARKET VOLATILITY</a:t>
            </a:r>
          </a:p>
        </p:txBody>
      </p:sp>
      <p:sp>
        <p:nvSpPr>
          <p:cNvPr id="18438" name="TextBox 13">
            <a:extLst>
              <a:ext uri="{FF2B5EF4-FFF2-40B4-BE49-F238E27FC236}">
                <a16:creationId xmlns:a16="http://schemas.microsoft.com/office/drawing/2014/main" id="{C11799E2-954B-5162-1222-201A6C35E2FA}"/>
              </a:ext>
            </a:extLst>
          </p:cNvPr>
          <p:cNvSpPr txBox="1">
            <a:spLocks noChangeArrowheads="1"/>
          </p:cNvSpPr>
          <p:nvPr/>
        </p:nvSpPr>
        <p:spPr bwMode="auto">
          <a:xfrm>
            <a:off x="6164263" y="1222375"/>
            <a:ext cx="5816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a:latin typeface="Arial" panose="020B0604020202020204" pitchFamily="34" charset="0"/>
                <a:cs typeface="Arial" panose="020B0604020202020204" pitchFamily="34" charset="0"/>
              </a:rPr>
              <a:t>The power of staying invested</a:t>
            </a:r>
          </a:p>
          <a:p>
            <a:pPr eaLnBrk="1" hangingPunct="1"/>
            <a:r>
              <a:rPr lang="en-US" altLang="en-US" sz="1200">
                <a:latin typeface="Arial" panose="020B0604020202020204" pitchFamily="34" charset="0"/>
                <a:cs typeface="Arial" panose="020B0604020202020204" pitchFamily="34" charset="0"/>
              </a:rPr>
              <a:t>Comparison of end wealth values after the December. 2007–June 2009 recession</a:t>
            </a:r>
          </a:p>
        </p:txBody>
      </p:sp>
      <p:sp>
        <p:nvSpPr>
          <p:cNvPr id="18439" name="TextBox 16">
            <a:extLst>
              <a:ext uri="{FF2B5EF4-FFF2-40B4-BE49-F238E27FC236}">
                <a16:creationId xmlns:a16="http://schemas.microsoft.com/office/drawing/2014/main" id="{46E2865E-395F-8D24-05E5-760E110A4357}"/>
              </a:ext>
            </a:extLst>
          </p:cNvPr>
          <p:cNvSpPr txBox="1">
            <a:spLocks noChangeArrowheads="1"/>
          </p:cNvSpPr>
          <p:nvPr/>
        </p:nvSpPr>
        <p:spPr bwMode="auto">
          <a:xfrm>
            <a:off x="10888663" y="6373813"/>
            <a:ext cx="7747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500">
                <a:latin typeface="Arial" panose="020B0604020202020204" pitchFamily="34" charset="0"/>
                <a:cs typeface="Arial" panose="020B0604020202020204" pitchFamily="34" charset="0"/>
              </a:rPr>
              <a:t>Source: Morningstar.</a:t>
            </a:r>
          </a:p>
        </p:txBody>
      </p:sp>
      <p:sp>
        <p:nvSpPr>
          <p:cNvPr id="18440" name="TextBox 17">
            <a:extLst>
              <a:ext uri="{FF2B5EF4-FFF2-40B4-BE49-F238E27FC236}">
                <a16:creationId xmlns:a16="http://schemas.microsoft.com/office/drawing/2014/main" id="{609EEE2A-FA27-E2CE-DB64-BE2FB698C863}"/>
              </a:ext>
            </a:extLst>
          </p:cNvPr>
          <p:cNvSpPr txBox="1">
            <a:spLocks noChangeArrowheads="1"/>
          </p:cNvSpPr>
          <p:nvPr/>
        </p:nvSpPr>
        <p:spPr bwMode="auto">
          <a:xfrm>
            <a:off x="6164263" y="5748338"/>
            <a:ext cx="553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000">
                <a:latin typeface="Arial" panose="020B0604020202020204" pitchFamily="34" charset="0"/>
                <a:cs typeface="Arial" panose="020B0604020202020204" pitchFamily="34" charset="0"/>
              </a:rPr>
              <a:t>This comparison shows that those who stayed invested in the market at the bottom did better than those who sold at the bottom.</a:t>
            </a:r>
          </a:p>
        </p:txBody>
      </p:sp>
      <p:cxnSp>
        <p:nvCxnSpPr>
          <p:cNvPr id="5" name="Straight Connector 4">
            <a:extLst>
              <a:ext uri="{FF2B5EF4-FFF2-40B4-BE49-F238E27FC236}">
                <a16:creationId xmlns:a16="http://schemas.microsoft.com/office/drawing/2014/main" id="{630DDDE2-DF46-ACAF-48B1-8DA4936983DD}"/>
              </a:ext>
            </a:extLst>
          </p:cNvPr>
          <p:cNvCxnSpPr/>
          <p:nvPr/>
        </p:nvCxnSpPr>
        <p:spPr>
          <a:xfrm>
            <a:off x="6632575" y="6470650"/>
            <a:ext cx="41497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8442" name="Rectangle 1">
            <a:extLst>
              <a:ext uri="{FF2B5EF4-FFF2-40B4-BE49-F238E27FC236}">
                <a16:creationId xmlns:a16="http://schemas.microsoft.com/office/drawing/2014/main" id="{40B96D65-42AC-5932-BA59-BE35F9150AA6}"/>
              </a:ext>
            </a:extLst>
          </p:cNvPr>
          <p:cNvSpPr>
            <a:spLocks noChangeArrowheads="1"/>
          </p:cNvSpPr>
          <p:nvPr/>
        </p:nvSpPr>
        <p:spPr bwMode="auto">
          <a:xfrm>
            <a:off x="858838" y="6018213"/>
            <a:ext cx="4441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000">
                <a:latin typeface="Arial" panose="020B0604020202020204" pitchFamily="34" charset="0"/>
                <a:cs typeface="Arial" panose="020B0604020202020204" pitchFamily="34" charset="0"/>
              </a:rPr>
              <a:t>Dollar cost averaging can be a helpful tool for lowering risk. Investors who use dollar cost averaging may forfeit potentially higher returns, as a result. </a:t>
            </a:r>
          </a:p>
        </p:txBody>
      </p:sp>
      <p:sp>
        <p:nvSpPr>
          <p:cNvPr id="18443" name="Rectangle 15">
            <a:extLst>
              <a:ext uri="{FF2B5EF4-FFF2-40B4-BE49-F238E27FC236}">
                <a16:creationId xmlns:a16="http://schemas.microsoft.com/office/drawing/2014/main" id="{53AC84D6-3F5C-CC7B-880D-D81AA6200B65}"/>
              </a:ext>
            </a:extLst>
          </p:cNvPr>
          <p:cNvSpPr>
            <a:spLocks noChangeArrowheads="1"/>
          </p:cNvSpPr>
          <p:nvPr/>
        </p:nvSpPr>
        <p:spPr bwMode="auto">
          <a:xfrm>
            <a:off x="9186863" y="6527800"/>
            <a:ext cx="2511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800">
                <a:latin typeface="Arial" panose="020B0604020202020204" pitchFamily="34" charset="0"/>
                <a:cs typeface="Arial" panose="020B0604020202020204" pitchFamily="34" charset="0"/>
              </a:rPr>
              <a:t>Past performance is no guarantee of future results.</a:t>
            </a:r>
          </a:p>
        </p:txBody>
      </p:sp>
      <p:pic>
        <p:nvPicPr>
          <p:cNvPr id="18444" name="Picture 5" descr="A screenshot of a cell phone&#10;&#10;Description automatically generated">
            <a:extLst>
              <a:ext uri="{FF2B5EF4-FFF2-40B4-BE49-F238E27FC236}">
                <a16:creationId xmlns:a16="http://schemas.microsoft.com/office/drawing/2014/main" id="{52C88165-D5CB-8900-9C11-671C531ED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4263" y="1981200"/>
            <a:ext cx="561657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 close up of a map&#10;&#10;Description automatically generated">
            <a:extLst>
              <a:ext uri="{FF2B5EF4-FFF2-40B4-BE49-F238E27FC236}">
                <a16:creationId xmlns:a16="http://schemas.microsoft.com/office/drawing/2014/main" id="{99B20E7D-5969-A79E-B166-DF567155A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3825" y="1604963"/>
            <a:ext cx="6592888"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5">
            <a:extLst>
              <a:ext uri="{FF2B5EF4-FFF2-40B4-BE49-F238E27FC236}">
                <a16:creationId xmlns:a16="http://schemas.microsoft.com/office/drawing/2014/main" id="{0CB06A17-24D4-FF63-4BA3-BB6F5A65EA03}"/>
              </a:ext>
            </a:extLst>
          </p:cNvPr>
          <p:cNvSpPr>
            <a:spLocks noGrp="1" noChangeArrowheads="1"/>
          </p:cNvSpPr>
          <p:nvPr>
            <p:ph type="title"/>
          </p:nvPr>
        </p:nvSpPr>
        <p:spPr bwMode="auto">
          <a:xfrm>
            <a:off x="838200" y="1858963"/>
            <a:ext cx="4273550" cy="1341437"/>
          </a:xfrm>
        </p:spPr>
        <p:txBody>
          <a:bodyPr vert="horz" wrap="square" lIns="91440" tIns="45720" rIns="91440" bIns="45720" numCol="1" anchorCtr="0" compatLnSpc="1">
            <a:prstTxWarp prst="textNoShape">
              <a:avLst/>
            </a:prstTxWarp>
            <a:normAutofit fontScale="90000"/>
          </a:bodyPr>
          <a:lstStyle/>
          <a:p>
            <a:pPr eaLnBrk="1" hangingPunct="1">
              <a:defRPr/>
            </a:pPr>
            <a:r>
              <a:rPr lang="en-US" altLang="en-US" dirty="0">
                <a:solidFill>
                  <a:srgbClr val="000000"/>
                </a:solidFill>
              </a:rPr>
              <a:t>B</a:t>
            </a:r>
            <a:r>
              <a:rPr lang="en-US" altLang="en-US" dirty="0">
                <a:solidFill>
                  <a:srgbClr val="000000"/>
                </a:solidFill>
                <a:ea typeface="Arial Black" panose="020B0604020202020204" pitchFamily="34" charset="0"/>
              </a:rPr>
              <a:t>e sure your portfolio is diversified and balanced.</a:t>
            </a:r>
            <a:endParaRPr lang="en-US" altLang="en-US" dirty="0">
              <a:ea typeface="Arial Black" panose="020B0604020202020204" pitchFamily="34" charset="0"/>
            </a:endParaRPr>
          </a:p>
        </p:txBody>
      </p:sp>
      <p:sp>
        <p:nvSpPr>
          <p:cNvPr id="11" name="Content Placeholder 10">
            <a:extLst>
              <a:ext uri="{FF2B5EF4-FFF2-40B4-BE49-F238E27FC236}">
                <a16:creationId xmlns:a16="http://schemas.microsoft.com/office/drawing/2014/main" id="{5E83D737-5F2A-7F9B-207D-F84A5B66669A}"/>
              </a:ext>
            </a:extLst>
          </p:cNvPr>
          <p:cNvSpPr>
            <a:spLocks noGrp="1"/>
          </p:cNvSpPr>
          <p:nvPr>
            <p:ph idx="1"/>
          </p:nvPr>
        </p:nvSpPr>
        <p:spPr>
          <a:xfrm>
            <a:off x="847725" y="4017963"/>
            <a:ext cx="4254500" cy="1925637"/>
          </a:xfrm>
        </p:spPr>
        <p:txBody>
          <a:bodyPr/>
          <a:lstStyle/>
          <a:p>
            <a:pPr eaLnBrk="1" fontAlgn="auto" hangingPunct="1">
              <a:spcAft>
                <a:spcPts val="600"/>
              </a:spcAft>
              <a:defRPr/>
            </a:pPr>
            <a:r>
              <a:rPr lang="en-US" dirty="0"/>
              <a:t>Make sure your portfolio is diversified and appropriately balanced based on your:</a:t>
            </a:r>
          </a:p>
          <a:p>
            <a:pPr marL="285750" indent="-285750" eaLnBrk="1" fontAlgn="auto" hangingPunct="1">
              <a:spcBef>
                <a:spcPts val="0"/>
              </a:spcBef>
              <a:spcAft>
                <a:spcPts val="600"/>
              </a:spcAft>
              <a:buFont typeface="Wingdings" pitchFamily="2" charset="2"/>
              <a:buChar char="§"/>
              <a:defRPr/>
            </a:pPr>
            <a:r>
              <a:rPr lang="en-US" dirty="0"/>
              <a:t>Age and time horizon </a:t>
            </a:r>
          </a:p>
          <a:p>
            <a:pPr marL="285750" indent="-285750" eaLnBrk="1" fontAlgn="auto" hangingPunct="1">
              <a:spcBef>
                <a:spcPts val="0"/>
              </a:spcBef>
              <a:spcAft>
                <a:spcPts val="600"/>
              </a:spcAft>
              <a:buFont typeface="Wingdings" pitchFamily="2" charset="2"/>
              <a:buChar char="§"/>
              <a:defRPr/>
            </a:pPr>
            <a:r>
              <a:rPr lang="en-US" dirty="0"/>
              <a:t>Goals </a:t>
            </a:r>
          </a:p>
          <a:p>
            <a:pPr marL="285750" indent="-285750" eaLnBrk="1" fontAlgn="auto" hangingPunct="1">
              <a:spcBef>
                <a:spcPts val="0"/>
              </a:spcBef>
              <a:spcAft>
                <a:spcPts val="600"/>
              </a:spcAft>
              <a:buFont typeface="Wingdings" pitchFamily="2" charset="2"/>
              <a:buChar char="§"/>
              <a:defRPr/>
            </a:pPr>
            <a:r>
              <a:rPr lang="en-US" dirty="0"/>
              <a:t>Tolerance for risk </a:t>
            </a:r>
          </a:p>
        </p:txBody>
      </p:sp>
      <p:sp>
        <p:nvSpPr>
          <p:cNvPr id="22533" name="Slide Number Placeholder 3">
            <a:extLst>
              <a:ext uri="{FF2B5EF4-FFF2-40B4-BE49-F238E27FC236}">
                <a16:creationId xmlns:a16="http://schemas.microsoft.com/office/drawing/2014/main" id="{E8B2A619-80B5-C18F-45D0-CBF080A0AD62}"/>
              </a:ext>
            </a:extLst>
          </p:cNvPr>
          <p:cNvSpPr>
            <a:spLocks noGrp="1" noChangeArrowheads="1"/>
          </p:cNvSpPr>
          <p:nvPr>
            <p:ph type="sldNum" sz="quarter" idx="14"/>
          </p:nvPr>
        </p:nvSpPr>
        <p:spPr bwMode="auto">
          <a:xfrm>
            <a:off x="633413" y="6364288"/>
            <a:ext cx="44926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01B1B81-AF17-46A1-A700-DC37DA7418A5}" type="slidenum">
              <a:rPr lang="en-US" altLang="en-US" smtClean="0"/>
              <a:pPr>
                <a:defRPr/>
              </a:pPr>
              <a:t>33</a:t>
            </a:fld>
            <a:endParaRPr lang="en-US" altLang="en-US">
              <a:solidFill>
                <a:srgbClr val="BFBFBF"/>
              </a:solidFill>
              <a:latin typeface="Arial" panose="020B0604020202020204" pitchFamily="34" charset="0"/>
            </a:endParaRPr>
          </a:p>
        </p:txBody>
      </p:sp>
      <p:sp>
        <p:nvSpPr>
          <p:cNvPr id="22534" name="Text Placeholder 7">
            <a:extLst>
              <a:ext uri="{FF2B5EF4-FFF2-40B4-BE49-F238E27FC236}">
                <a16:creationId xmlns:a16="http://schemas.microsoft.com/office/drawing/2014/main" id="{36D2EF29-8E9A-42FA-4A7C-2DE20EEE1786}"/>
              </a:ext>
            </a:extLst>
          </p:cNvPr>
          <p:cNvSpPr>
            <a:spLocks noGrp="1" noChangeArrowheads="1"/>
          </p:cNvSpPr>
          <p:nvPr>
            <p:ph type="body" sz="quarter" idx="13"/>
          </p:nvPr>
        </p:nvSpPr>
        <p:spPr bwMode="auto">
          <a:xfrm>
            <a:off x="838200" y="1543050"/>
            <a:ext cx="3671888" cy="27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WHAT YOU CAN DO</a:t>
            </a:r>
          </a:p>
        </p:txBody>
      </p:sp>
      <p:sp>
        <p:nvSpPr>
          <p:cNvPr id="22535" name="TextBox 64">
            <a:extLst>
              <a:ext uri="{FF2B5EF4-FFF2-40B4-BE49-F238E27FC236}">
                <a16:creationId xmlns:a16="http://schemas.microsoft.com/office/drawing/2014/main" id="{8657A3CE-8ECE-3B14-2FAC-0AC6FA4BA958}"/>
              </a:ext>
            </a:extLst>
          </p:cNvPr>
          <p:cNvSpPr txBox="1">
            <a:spLocks noChangeArrowheads="1"/>
          </p:cNvSpPr>
          <p:nvPr/>
        </p:nvSpPr>
        <p:spPr bwMode="auto">
          <a:xfrm>
            <a:off x="5837238" y="806450"/>
            <a:ext cx="568642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a:latin typeface="Arial" panose="020B0604020202020204" pitchFamily="34" charset="0"/>
                <a:cs typeface="Arial" panose="020B0604020202020204" pitchFamily="34" charset="0"/>
              </a:rPr>
              <a:t>Asset allocation and diversification can determine potential returns and portfolio volatility. </a:t>
            </a:r>
          </a:p>
        </p:txBody>
      </p:sp>
      <p:sp>
        <p:nvSpPr>
          <p:cNvPr id="22536" name="Rectangle 2">
            <a:extLst>
              <a:ext uri="{FF2B5EF4-FFF2-40B4-BE49-F238E27FC236}">
                <a16:creationId xmlns:a16="http://schemas.microsoft.com/office/drawing/2014/main" id="{92DBBEB4-1C08-4A12-39EF-3A7364414123}"/>
              </a:ext>
            </a:extLst>
          </p:cNvPr>
          <p:cNvSpPr>
            <a:spLocks noChangeArrowheads="1"/>
          </p:cNvSpPr>
          <p:nvPr/>
        </p:nvSpPr>
        <p:spPr bwMode="auto">
          <a:xfrm>
            <a:off x="5521325" y="5722938"/>
            <a:ext cx="3832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000000"/>
                </a:solidFill>
                <a:latin typeface="Arial" panose="020B0604020202020204" pitchFamily="34" charset="0"/>
                <a:cs typeface="Arial" panose="020B0604020202020204" pitchFamily="34" charset="0"/>
              </a:rPr>
              <a:t>Comparison of volatility for sample conservative, moderate and aggressive portfolios over one-, five- and ten-year time frames.</a:t>
            </a:r>
          </a:p>
        </p:txBody>
      </p:sp>
      <p:sp>
        <p:nvSpPr>
          <p:cNvPr id="10" name="Rectangle 9">
            <a:extLst>
              <a:ext uri="{FF2B5EF4-FFF2-40B4-BE49-F238E27FC236}">
                <a16:creationId xmlns:a16="http://schemas.microsoft.com/office/drawing/2014/main" id="{EFCA9BCE-5F8B-EE32-3E8F-D4E2DD1D0F67}"/>
              </a:ext>
            </a:extLst>
          </p:cNvPr>
          <p:cNvSpPr/>
          <p:nvPr/>
        </p:nvSpPr>
        <p:spPr>
          <a:xfrm>
            <a:off x="5521325" y="6364288"/>
            <a:ext cx="1189038" cy="182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4" name="TextBox 63">
            <a:extLst>
              <a:ext uri="{FF2B5EF4-FFF2-40B4-BE49-F238E27FC236}">
                <a16:creationId xmlns:a16="http://schemas.microsoft.com/office/drawing/2014/main" id="{914ECEED-6F7E-0C3C-F447-3CAD2DABAAF9}"/>
              </a:ext>
            </a:extLst>
          </p:cNvPr>
          <p:cNvSpPr txBox="1"/>
          <p:nvPr/>
        </p:nvSpPr>
        <p:spPr>
          <a:xfrm>
            <a:off x="5521325" y="6086475"/>
            <a:ext cx="6275388" cy="738188"/>
          </a:xfrm>
          <a:prstGeom prst="rect">
            <a:avLst/>
          </a:prstGeom>
          <a:noFill/>
        </p:spPr>
        <p:txBody>
          <a:bodyPr>
            <a:spAutoFit/>
          </a:bodyPr>
          <a:lstStyle/>
          <a:p>
            <a:pPr eaLnBrk="1" fontAlgn="auto" hangingPunct="1">
              <a:spcBef>
                <a:spcPts val="0"/>
              </a:spcBef>
              <a:spcAft>
                <a:spcPts val="0"/>
              </a:spcAft>
              <a:defRPr/>
            </a:pPr>
            <a:r>
              <a:rPr lang="en-US" sz="700" dirty="0">
                <a:solidFill>
                  <a:schemeClr val="tx1">
                    <a:lumMod val="65000"/>
                    <a:lumOff val="35000"/>
                  </a:schemeClr>
                </a:solidFill>
                <a:latin typeface="Arial" panose="020B0604020202020204" pitchFamily="34" charset="0"/>
                <a:cs typeface="Arial" panose="020B0604020202020204" pitchFamily="34" charset="0"/>
              </a:rPr>
              <a:t>This chart's hypothetical illustration uses historical annual performance from January 1, 1990, through December 31, 2019, from Morningstar Direct. Stocks are represented by the S&amp;P 500 Index, bonds are represented by the Bloomberg Barclays U.S. Aggregate Bond Index ("BB </a:t>
            </a:r>
            <a:r>
              <a:rPr lang="en-US" sz="700" dirty="0" err="1">
                <a:solidFill>
                  <a:schemeClr val="tx1">
                    <a:lumMod val="65000"/>
                    <a:lumOff val="35000"/>
                  </a:schemeClr>
                </a:solidFill>
                <a:latin typeface="Arial" panose="020B0604020202020204" pitchFamily="34" charset="0"/>
                <a:cs typeface="Arial" panose="020B0604020202020204" pitchFamily="34" charset="0"/>
              </a:rPr>
              <a:t>Agg</a:t>
            </a:r>
            <a:r>
              <a:rPr lang="en-US" sz="700" dirty="0">
                <a:solidFill>
                  <a:schemeClr val="tx1">
                    <a:lumMod val="65000"/>
                    <a:lumOff val="35000"/>
                  </a:schemeClr>
                </a:solidFill>
                <a:latin typeface="Arial" panose="020B0604020202020204" pitchFamily="34" charset="0"/>
                <a:cs typeface="Arial" panose="020B0604020202020204" pitchFamily="34" charset="0"/>
              </a:rPr>
              <a:t> Index"). The hypothetical portfolios are composed as follows: Conservative (20% S&amp;P 500 Index/80% BB </a:t>
            </a:r>
            <a:r>
              <a:rPr lang="en-US" sz="700" dirty="0" err="1">
                <a:solidFill>
                  <a:schemeClr val="tx1">
                    <a:lumMod val="65000"/>
                    <a:lumOff val="35000"/>
                  </a:schemeClr>
                </a:solidFill>
                <a:latin typeface="Arial" panose="020B0604020202020204" pitchFamily="34" charset="0"/>
                <a:cs typeface="Arial" panose="020B0604020202020204" pitchFamily="34" charset="0"/>
              </a:rPr>
              <a:t>Agg</a:t>
            </a:r>
            <a:r>
              <a:rPr lang="en-US" sz="700" dirty="0">
                <a:solidFill>
                  <a:schemeClr val="tx1">
                    <a:lumMod val="65000"/>
                    <a:lumOff val="35000"/>
                  </a:schemeClr>
                </a:solidFill>
                <a:latin typeface="Arial" panose="020B0604020202020204" pitchFamily="34" charset="0"/>
                <a:cs typeface="Arial" panose="020B0604020202020204" pitchFamily="34" charset="0"/>
              </a:rPr>
              <a:t> Index); Moderate (60% S&amp;P 500 Index/40% BB </a:t>
            </a:r>
            <a:r>
              <a:rPr lang="en-US" sz="700" dirty="0" err="1">
                <a:solidFill>
                  <a:schemeClr val="tx1">
                    <a:lumMod val="65000"/>
                    <a:lumOff val="35000"/>
                  </a:schemeClr>
                </a:solidFill>
                <a:latin typeface="Arial" panose="020B0604020202020204" pitchFamily="34" charset="0"/>
                <a:cs typeface="Arial" panose="020B0604020202020204" pitchFamily="34" charset="0"/>
              </a:rPr>
              <a:t>Agg</a:t>
            </a:r>
            <a:r>
              <a:rPr lang="en-US" sz="700" dirty="0">
                <a:solidFill>
                  <a:schemeClr val="tx1">
                    <a:lumMod val="65000"/>
                    <a:lumOff val="35000"/>
                  </a:schemeClr>
                </a:solidFill>
                <a:latin typeface="Arial" panose="020B0604020202020204" pitchFamily="34" charset="0"/>
                <a:cs typeface="Arial" panose="020B0604020202020204" pitchFamily="34" charset="0"/>
              </a:rPr>
              <a:t> Index); Aggressive (80% S&amp;P 500 Index/20% BB </a:t>
            </a:r>
            <a:r>
              <a:rPr lang="en-US" sz="700" dirty="0" err="1">
                <a:solidFill>
                  <a:schemeClr val="tx1">
                    <a:lumMod val="65000"/>
                    <a:lumOff val="35000"/>
                  </a:schemeClr>
                </a:solidFill>
                <a:latin typeface="Arial" panose="020B0604020202020204" pitchFamily="34" charset="0"/>
                <a:cs typeface="Arial" panose="020B0604020202020204" pitchFamily="34" charset="0"/>
              </a:rPr>
              <a:t>Agg</a:t>
            </a:r>
            <a:r>
              <a:rPr lang="en-US" sz="700" dirty="0">
                <a:solidFill>
                  <a:schemeClr val="tx1">
                    <a:lumMod val="65000"/>
                    <a:lumOff val="35000"/>
                  </a:schemeClr>
                </a:solidFill>
                <a:latin typeface="Arial" panose="020B0604020202020204" pitchFamily="34" charset="0"/>
                <a:cs typeface="Arial" panose="020B0604020202020204" pitchFamily="34" charset="0"/>
              </a:rPr>
              <a:t> Index). This chart is for illustrative and educational purposes only and is not indicative of any investment. Past performance is no guarantee of future results. It is not possible to invest directly in an index. Diversification does not guarantee investment returns or eliminate the risk of loss.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980D1-82C4-DB5D-FF9F-1FCFBF0B8CF7}"/>
              </a:ext>
            </a:extLst>
          </p:cNvPr>
          <p:cNvSpPr>
            <a:spLocks noGrp="1"/>
          </p:cNvSpPr>
          <p:nvPr>
            <p:ph type="title"/>
          </p:nvPr>
        </p:nvSpPr>
        <p:spPr>
          <a:xfrm>
            <a:off x="349313" y="741221"/>
            <a:ext cx="10515600" cy="580585"/>
          </a:xfrm>
        </p:spPr>
        <p:txBody>
          <a:bodyPr>
            <a:normAutofit fontScale="90000"/>
          </a:bodyPr>
          <a:lstStyle/>
          <a:p>
            <a:r>
              <a:rPr lang="en-US" dirty="0"/>
              <a:t>Target Date Fund Background</a:t>
            </a:r>
          </a:p>
        </p:txBody>
      </p:sp>
      <p:pic>
        <p:nvPicPr>
          <p:cNvPr id="6" name="Picture 5">
            <a:extLst>
              <a:ext uri="{FF2B5EF4-FFF2-40B4-BE49-F238E27FC236}">
                <a16:creationId xmlns:a16="http://schemas.microsoft.com/office/drawing/2014/main" id="{03BE1860-54CE-54AB-AE65-D03CFB2384B4}"/>
              </a:ext>
            </a:extLst>
          </p:cNvPr>
          <p:cNvPicPr>
            <a:picLocks noChangeAspect="1"/>
          </p:cNvPicPr>
          <p:nvPr/>
        </p:nvPicPr>
        <p:blipFill>
          <a:blip r:embed="rId3"/>
          <a:stretch>
            <a:fillRect/>
          </a:stretch>
        </p:blipFill>
        <p:spPr>
          <a:xfrm>
            <a:off x="6579251" y="1964603"/>
            <a:ext cx="5373363" cy="4661392"/>
          </a:xfrm>
          <a:prstGeom prst="rect">
            <a:avLst/>
          </a:prstGeom>
        </p:spPr>
      </p:pic>
      <p:graphicFrame>
        <p:nvGraphicFramePr>
          <p:cNvPr id="9" name="Chart 8">
            <a:extLst>
              <a:ext uri="{FF2B5EF4-FFF2-40B4-BE49-F238E27FC236}">
                <a16:creationId xmlns:a16="http://schemas.microsoft.com/office/drawing/2014/main" id="{6D093A0C-2A7D-1B08-8BE5-F36235791C83}"/>
              </a:ext>
            </a:extLst>
          </p:cNvPr>
          <p:cNvGraphicFramePr>
            <a:graphicFrameLocks/>
          </p:cNvGraphicFramePr>
          <p:nvPr/>
        </p:nvGraphicFramePr>
        <p:xfrm>
          <a:off x="968721" y="3626633"/>
          <a:ext cx="5006566" cy="29993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Diagram 9">
            <a:extLst>
              <a:ext uri="{FF2B5EF4-FFF2-40B4-BE49-F238E27FC236}">
                <a16:creationId xmlns:a16="http://schemas.microsoft.com/office/drawing/2014/main" id="{7CFDFD84-037F-6119-A20D-76F3E2590CC2}"/>
              </a:ext>
            </a:extLst>
          </p:cNvPr>
          <p:cNvGraphicFramePr/>
          <p:nvPr/>
        </p:nvGraphicFramePr>
        <p:xfrm>
          <a:off x="968721" y="1605569"/>
          <a:ext cx="5006566" cy="17101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itle 5">
            <a:extLst>
              <a:ext uri="{FF2B5EF4-FFF2-40B4-BE49-F238E27FC236}">
                <a16:creationId xmlns:a16="http://schemas.microsoft.com/office/drawing/2014/main" id="{865637A0-BC14-0BD5-6872-409A0B333541}"/>
              </a:ext>
            </a:extLst>
          </p:cNvPr>
          <p:cNvSpPr txBox="1">
            <a:spLocks noChangeArrowheads="1"/>
          </p:cNvSpPr>
          <p:nvPr/>
        </p:nvSpPr>
        <p:spPr bwMode="auto">
          <a:xfrm>
            <a:off x="262328" y="1161755"/>
            <a:ext cx="10484370" cy="14090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defTabSz="914400" rtl="0" eaLnBrk="1" latinLnBrk="0" hangingPunct="1">
              <a:lnSpc>
                <a:spcPct val="90000"/>
              </a:lnSpc>
              <a:spcBef>
                <a:spcPct val="0"/>
              </a:spcBef>
              <a:buNone/>
              <a:defRPr sz="3600" kern="1200" baseline="0">
                <a:solidFill>
                  <a:schemeClr val="bg1"/>
                </a:solidFill>
                <a:latin typeface="Arial Black"/>
                <a:ea typeface="Arial Black"/>
                <a:cs typeface="Arial Black"/>
                <a:sym typeface="Arial Black"/>
              </a:defRPr>
            </a:lvl1pPr>
          </a:lstStyle>
          <a:p>
            <a:r>
              <a:rPr lang="en-US" altLang="en-US" sz="3200" dirty="0">
                <a:solidFill>
                  <a:srgbClr val="000000"/>
                </a:solidFill>
                <a:latin typeface="Arial Black" panose="020B0A04020102020204" pitchFamily="34" charset="0"/>
                <a:ea typeface="Arial Black" panose="020B0A04020102020204" pitchFamily="34" charset="0"/>
              </a:rPr>
              <a:t>A Good Target Date Series is a Great Option</a:t>
            </a:r>
          </a:p>
          <a:p>
            <a:endParaRPr lang="en-US" altLang="en-US" sz="3200" dirty="0">
              <a:solidFill>
                <a:srgbClr val="000000"/>
              </a:solidFill>
              <a:latin typeface="Arial Black" panose="020B0A04020102020204" pitchFamily="34" charset="0"/>
              <a:ea typeface="Arial Black" panose="020B0A04020102020204" pitchFamily="34" charset="0"/>
            </a:endParaRPr>
          </a:p>
          <a:p>
            <a:endParaRPr lang="en-US" altLang="en-US" sz="3200" dirty="0">
              <a:latin typeface="Arial Black" panose="020B0A04020102020204" pitchFamily="34" charset="0"/>
              <a:ea typeface="Arial Black" panose="020B0A04020102020204" pitchFamily="34" charset="0"/>
            </a:endParaRPr>
          </a:p>
        </p:txBody>
      </p:sp>
    </p:spTree>
    <p:extLst>
      <p:ext uri="{BB962C8B-B14F-4D97-AF65-F5344CB8AC3E}">
        <p14:creationId xmlns:p14="http://schemas.microsoft.com/office/powerpoint/2010/main" val="76441374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2554126A-6D82-1F97-4943-346C439542F4}"/>
              </a:ext>
            </a:extLst>
          </p:cNvPr>
          <p:cNvPicPr>
            <a:picLocks noChangeAspect="1"/>
          </p:cNvPicPr>
          <p:nvPr/>
        </p:nvPicPr>
        <p:blipFill rotWithShape="1">
          <a:blip r:embed="rId3">
            <a:extLst>
              <a:ext uri="{28A0092B-C50C-407E-A947-70E740481C1C}">
                <a14:useLocalDpi xmlns:a14="http://schemas.microsoft.com/office/drawing/2010/main" val="0"/>
              </a:ext>
            </a:extLst>
          </a:blip>
          <a:srcRect t="427" b="427"/>
          <a:stretch/>
        </p:blipFill>
        <p:spPr>
          <a:xfrm>
            <a:off x="4966083" y="0"/>
            <a:ext cx="7292309" cy="6809338"/>
          </a:xfrm>
          <a:prstGeom prst="rect">
            <a:avLst/>
          </a:prstGeom>
        </p:spPr>
      </p:pic>
      <p:sp>
        <p:nvSpPr>
          <p:cNvPr id="16" name="Rectangle 15">
            <a:extLst>
              <a:ext uri="{FF2B5EF4-FFF2-40B4-BE49-F238E27FC236}">
                <a16:creationId xmlns:a16="http://schemas.microsoft.com/office/drawing/2014/main" id="{E56ECEA1-E970-2445-A4B1-5232A6E70B1E}"/>
              </a:ext>
            </a:extLst>
          </p:cNvPr>
          <p:cNvSpPr/>
          <p:nvPr/>
        </p:nvSpPr>
        <p:spPr>
          <a:xfrm>
            <a:off x="0" y="6654297"/>
            <a:ext cx="12258392" cy="203703"/>
          </a:xfrm>
          <a:prstGeom prst="rect">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bg object 17">
            <a:extLst>
              <a:ext uri="{FF2B5EF4-FFF2-40B4-BE49-F238E27FC236}">
                <a16:creationId xmlns:a16="http://schemas.microsoft.com/office/drawing/2014/main" id="{A92AA2C6-0499-EC58-CF54-CEDE51C282C0}"/>
              </a:ext>
            </a:extLst>
          </p:cNvPr>
          <p:cNvSpPr/>
          <p:nvPr/>
        </p:nvSpPr>
        <p:spPr>
          <a:xfrm>
            <a:off x="7620" y="372819"/>
            <a:ext cx="6817250" cy="1466344"/>
          </a:xfrm>
          <a:custGeom>
            <a:avLst/>
            <a:gdLst/>
            <a:ahLst/>
            <a:cxnLst/>
            <a:rect l="l" t="t" r="r" b="b"/>
            <a:pathLst>
              <a:path w="5852160" h="3328670">
                <a:moveTo>
                  <a:pt x="5852160" y="0"/>
                </a:moveTo>
                <a:lnTo>
                  <a:pt x="0" y="0"/>
                </a:lnTo>
                <a:lnTo>
                  <a:pt x="0" y="3328416"/>
                </a:lnTo>
                <a:lnTo>
                  <a:pt x="5852160" y="3328416"/>
                </a:lnTo>
                <a:lnTo>
                  <a:pt x="5852160" y="0"/>
                </a:lnTo>
                <a:close/>
              </a:path>
            </a:pathLst>
          </a:custGeom>
          <a:solidFill>
            <a:srgbClr val="F1EB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a:cs typeface="Helvetica"/>
            </a:endParaRPr>
          </a:p>
        </p:txBody>
      </p:sp>
      <p:sp>
        <p:nvSpPr>
          <p:cNvPr id="15" name="object 4">
            <a:extLst>
              <a:ext uri="{FF2B5EF4-FFF2-40B4-BE49-F238E27FC236}">
                <a16:creationId xmlns:a16="http://schemas.microsoft.com/office/drawing/2014/main" id="{5C0B207D-3FC1-8608-0721-82F317A3E72F}"/>
              </a:ext>
            </a:extLst>
          </p:cNvPr>
          <p:cNvSpPr/>
          <p:nvPr/>
        </p:nvSpPr>
        <p:spPr>
          <a:xfrm>
            <a:off x="575945" y="689557"/>
            <a:ext cx="719455" cy="45719"/>
          </a:xfrm>
          <a:custGeom>
            <a:avLst/>
            <a:gdLst/>
            <a:ahLst/>
            <a:cxnLst/>
            <a:rect l="l" t="t" r="r" b="b"/>
            <a:pathLst>
              <a:path w="2908300">
                <a:moveTo>
                  <a:pt x="2907792" y="0"/>
                </a:moveTo>
                <a:lnTo>
                  <a:pt x="0" y="0"/>
                </a:lnTo>
              </a:path>
            </a:pathLst>
          </a:custGeom>
          <a:ln w="101600">
            <a:solidFill>
              <a:srgbClr val="1C345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a:cs typeface="Helvetica"/>
            </a:endParaRPr>
          </a:p>
        </p:txBody>
      </p:sp>
      <p:sp>
        <p:nvSpPr>
          <p:cNvPr id="17" name="object 17">
            <a:extLst>
              <a:ext uri="{FF2B5EF4-FFF2-40B4-BE49-F238E27FC236}">
                <a16:creationId xmlns:a16="http://schemas.microsoft.com/office/drawing/2014/main" id="{697E8B8A-2B64-39B5-D403-76A4BA0EEA1B}"/>
              </a:ext>
            </a:extLst>
          </p:cNvPr>
          <p:cNvSpPr txBox="1"/>
          <p:nvPr/>
        </p:nvSpPr>
        <p:spPr>
          <a:xfrm>
            <a:off x="595183" y="820155"/>
            <a:ext cx="5124637"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0" normalizeH="0" baseline="0" noProof="0" dirty="0" err="1">
                <a:ln>
                  <a:noFill/>
                </a:ln>
                <a:solidFill>
                  <a:srgbClr val="E31F26"/>
                </a:solidFill>
                <a:effectLst/>
                <a:uLnTx/>
                <a:uFillTx/>
                <a:latin typeface="GT America Black"/>
                <a:cs typeface="GT America Black"/>
              </a:rPr>
              <a:t>MoA</a:t>
            </a:r>
            <a:r>
              <a:rPr kumimoji="0" lang="en-US" sz="1200" b="0" i="0" u="none" strike="noStrike" kern="1200" cap="none" spc="0" normalizeH="0" baseline="0" noProof="0" dirty="0">
                <a:ln>
                  <a:noFill/>
                </a:ln>
                <a:solidFill>
                  <a:srgbClr val="E31F26"/>
                </a:solidFill>
                <a:effectLst/>
                <a:uLnTx/>
                <a:uFillTx/>
                <a:latin typeface="GT America Black"/>
                <a:cs typeface="GT America Black"/>
              </a:rPr>
              <a:t> CLEAR PASSAGE FUNDS™</a:t>
            </a:r>
            <a:endParaRPr kumimoji="0" lang="en-US" sz="1200" b="0" i="0" u="none" strike="noStrike" kern="1200" cap="none" spc="0" normalizeH="0" baseline="0" noProof="0" dirty="0">
              <a:ln>
                <a:noFill/>
              </a:ln>
              <a:solidFill>
                <a:srgbClr val="000000"/>
              </a:solidFill>
              <a:effectLst/>
              <a:uLnTx/>
              <a:uFillTx/>
              <a:latin typeface="GT America Black"/>
              <a:cs typeface="GT America Black"/>
            </a:endParaRPr>
          </a:p>
        </p:txBody>
      </p:sp>
      <p:sp>
        <p:nvSpPr>
          <p:cNvPr id="21" name="object 18">
            <a:extLst>
              <a:ext uri="{FF2B5EF4-FFF2-40B4-BE49-F238E27FC236}">
                <a16:creationId xmlns:a16="http://schemas.microsoft.com/office/drawing/2014/main" id="{6681DB1E-0A37-DB09-07FA-57DF0498BAED}"/>
              </a:ext>
            </a:extLst>
          </p:cNvPr>
          <p:cNvSpPr txBox="1">
            <a:spLocks noGrp="1"/>
          </p:cNvSpPr>
          <p:nvPr>
            <p:ph type="title"/>
          </p:nvPr>
        </p:nvSpPr>
        <p:spPr>
          <a:xfrm>
            <a:off x="575944" y="1114270"/>
            <a:ext cx="10999284" cy="397545"/>
          </a:xfrm>
          <a:prstGeom prst="rect">
            <a:avLst/>
          </a:prstGeom>
        </p:spPr>
        <p:txBody>
          <a:bodyPr vert="horz" wrap="square" lIns="0" tIns="76200" rIns="0" bIns="0" rtlCol="0">
            <a:spAutoFit/>
          </a:bodyPr>
          <a:lstStyle/>
          <a:p>
            <a:pPr marL="12700" marR="5080">
              <a:lnSpc>
                <a:spcPts val="2500"/>
              </a:lnSpc>
              <a:spcBef>
                <a:spcPts val="600"/>
              </a:spcBef>
            </a:pPr>
            <a:r>
              <a:rPr lang="en-US" sz="2400" dirty="0">
                <a:solidFill>
                  <a:srgbClr val="203354"/>
                </a:solidFill>
                <a:latin typeface="Tiempos Headline Regular" panose="02020503060303060403" pitchFamily="18" charset="0"/>
              </a:rPr>
              <a:t>The Glide Path Governs The Asset Allocation</a:t>
            </a:r>
          </a:p>
        </p:txBody>
      </p:sp>
      <p:sp>
        <p:nvSpPr>
          <p:cNvPr id="24" name="object 14">
            <a:extLst>
              <a:ext uri="{FF2B5EF4-FFF2-40B4-BE49-F238E27FC236}">
                <a16:creationId xmlns:a16="http://schemas.microsoft.com/office/drawing/2014/main" id="{AE1489AE-0019-F687-6E2B-19D5AFC1DE06}"/>
              </a:ext>
            </a:extLst>
          </p:cNvPr>
          <p:cNvSpPr/>
          <p:nvPr/>
        </p:nvSpPr>
        <p:spPr>
          <a:xfrm>
            <a:off x="1358899" y="650112"/>
            <a:ext cx="3896389" cy="48662"/>
          </a:xfrm>
          <a:custGeom>
            <a:avLst/>
            <a:gdLst/>
            <a:ahLst/>
            <a:cxnLst/>
            <a:rect l="l" t="t" r="r" b="b"/>
            <a:pathLst>
              <a:path w="2734310">
                <a:moveTo>
                  <a:pt x="0" y="0"/>
                </a:moveTo>
                <a:lnTo>
                  <a:pt x="2734056" y="0"/>
                </a:lnTo>
              </a:path>
            </a:pathLst>
          </a:custGeom>
          <a:ln w="19050">
            <a:solidFill>
              <a:srgbClr val="1C345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a:cs typeface="Helvetica"/>
            </a:endParaRPr>
          </a:p>
        </p:txBody>
      </p:sp>
      <p:sp>
        <p:nvSpPr>
          <p:cNvPr id="27" name="object 16">
            <a:extLst>
              <a:ext uri="{FF2B5EF4-FFF2-40B4-BE49-F238E27FC236}">
                <a16:creationId xmlns:a16="http://schemas.microsoft.com/office/drawing/2014/main" id="{C79616D5-08A2-9A8F-0609-709623A0F120}"/>
              </a:ext>
            </a:extLst>
          </p:cNvPr>
          <p:cNvSpPr/>
          <p:nvPr/>
        </p:nvSpPr>
        <p:spPr>
          <a:xfrm>
            <a:off x="6075586" y="2116457"/>
            <a:ext cx="5474665" cy="4335780"/>
          </a:xfrm>
          <a:custGeom>
            <a:avLst/>
            <a:gdLst/>
            <a:ahLst/>
            <a:cxnLst/>
            <a:rect l="l" t="t" r="r" b="b"/>
            <a:pathLst>
              <a:path w="1035684" h="2957829">
                <a:moveTo>
                  <a:pt x="1035176" y="0"/>
                </a:moveTo>
                <a:lnTo>
                  <a:pt x="0" y="0"/>
                </a:lnTo>
                <a:lnTo>
                  <a:pt x="0" y="2957575"/>
                </a:lnTo>
                <a:lnTo>
                  <a:pt x="1035176" y="2957575"/>
                </a:lnTo>
                <a:lnTo>
                  <a:pt x="1035176" y="0"/>
                </a:lnTo>
                <a:close/>
              </a:path>
            </a:pathLst>
          </a:custGeom>
          <a:solidFill>
            <a:srgbClr val="1C345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Helvetica"/>
              <a:cs typeface="Helvetica"/>
            </a:endParaRPr>
          </a:p>
        </p:txBody>
      </p:sp>
      <p:sp>
        <p:nvSpPr>
          <p:cNvPr id="28" name="object 17">
            <a:extLst>
              <a:ext uri="{FF2B5EF4-FFF2-40B4-BE49-F238E27FC236}">
                <a16:creationId xmlns:a16="http://schemas.microsoft.com/office/drawing/2014/main" id="{EA937E23-9EBD-5E76-D2E7-920538F02DF3}"/>
              </a:ext>
            </a:extLst>
          </p:cNvPr>
          <p:cNvSpPr/>
          <p:nvPr/>
        </p:nvSpPr>
        <p:spPr>
          <a:xfrm>
            <a:off x="72168" y="2211409"/>
            <a:ext cx="11373968" cy="4118537"/>
          </a:xfrm>
          <a:custGeom>
            <a:avLst/>
            <a:gdLst/>
            <a:ahLst/>
            <a:cxnLst/>
            <a:rect l="l" t="t" r="r" b="b"/>
            <a:pathLst>
              <a:path w="1877695" h="2702559">
                <a:moveTo>
                  <a:pt x="1877440" y="0"/>
                </a:moveTo>
                <a:lnTo>
                  <a:pt x="0" y="0"/>
                </a:lnTo>
                <a:lnTo>
                  <a:pt x="0" y="2702560"/>
                </a:lnTo>
                <a:lnTo>
                  <a:pt x="1877440" y="2702560"/>
                </a:lnTo>
                <a:lnTo>
                  <a:pt x="187744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a:cs typeface="Helvetica"/>
            </a:endParaRPr>
          </a:p>
        </p:txBody>
      </p:sp>
      <p:sp>
        <p:nvSpPr>
          <p:cNvPr id="29" name="Rectangle 28">
            <a:extLst>
              <a:ext uri="{FF2B5EF4-FFF2-40B4-BE49-F238E27FC236}">
                <a16:creationId xmlns:a16="http://schemas.microsoft.com/office/drawing/2014/main" id="{2FD78C82-3FC8-F899-2FEA-763A88B728A0}"/>
              </a:ext>
            </a:extLst>
          </p:cNvPr>
          <p:cNvSpPr/>
          <p:nvPr/>
        </p:nvSpPr>
        <p:spPr>
          <a:xfrm rot="5400000">
            <a:off x="-1160886" y="4547396"/>
            <a:ext cx="3519382" cy="45719"/>
          </a:xfrm>
          <a:prstGeom prst="rect">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 name="TextBox 1">
            <a:extLst>
              <a:ext uri="{FF2B5EF4-FFF2-40B4-BE49-F238E27FC236}">
                <a16:creationId xmlns:a16="http://schemas.microsoft.com/office/drawing/2014/main" id="{234DAFD4-A41F-75B2-F976-BC59338C6C97}"/>
              </a:ext>
            </a:extLst>
          </p:cNvPr>
          <p:cNvSpPr txBox="1"/>
          <p:nvPr/>
        </p:nvSpPr>
        <p:spPr>
          <a:xfrm>
            <a:off x="11790710" y="6323888"/>
            <a:ext cx="589660"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fld id="{F07C3A38-6F36-414C-AC32-438E136900D0}" type="slidenum">
              <a:rPr kumimoji="0" lang="en-US" sz="1000" b="0" i="0" u="none" strike="noStrike" kern="0" cap="none" spc="0" normalizeH="0" baseline="0" noProof="0" smtClean="0">
                <a:ln>
                  <a:noFill/>
                </a:ln>
                <a:solidFill>
                  <a:srgbClr val="203354"/>
                </a:solidFill>
                <a:effectLst/>
                <a:uLnTx/>
                <a:uFillTx/>
                <a:latin typeface="Calibri"/>
                <a:ea typeface="Calibri"/>
                <a:cs typeface="Calibri"/>
                <a:sym typeface="Calibri"/>
              </a:rPr>
              <a:pPr marL="0" marR="0" lvl="0" indent="0" algn="l" defTabSz="914400" rtl="0" eaLnBrk="1" fontAlgn="auto" latinLnBrk="0" hangingPunct="0">
                <a:lnSpc>
                  <a:spcPct val="100000"/>
                </a:lnSpc>
                <a:spcBef>
                  <a:spcPts val="0"/>
                </a:spcBef>
                <a:spcAft>
                  <a:spcPts val="0"/>
                </a:spcAft>
                <a:buClrTx/>
                <a:buSzTx/>
                <a:buFontTx/>
                <a:buNone/>
                <a:tabLst/>
                <a:defRPr/>
              </a:pPr>
              <a:t>35</a:t>
            </a:fld>
            <a:endParaRPr kumimoji="0" lang="en-US" sz="1000" b="0" i="0" u="none" strike="noStrike" kern="0" cap="none" spc="0" normalizeH="0" baseline="0" noProof="0" dirty="0">
              <a:ln>
                <a:noFill/>
              </a:ln>
              <a:solidFill>
                <a:srgbClr val="203354"/>
              </a:solidFill>
              <a:effectLst/>
              <a:uLnTx/>
              <a:uFillTx/>
              <a:latin typeface="Calibri"/>
              <a:ea typeface="Calibri"/>
              <a:cs typeface="Calibri"/>
              <a:sym typeface="Calibri"/>
            </a:endParaRPr>
          </a:p>
        </p:txBody>
      </p:sp>
      <p:graphicFrame>
        <p:nvGraphicFramePr>
          <p:cNvPr id="3" name="Chart 2">
            <a:extLst>
              <a:ext uri="{FF2B5EF4-FFF2-40B4-BE49-F238E27FC236}">
                <a16:creationId xmlns:a16="http://schemas.microsoft.com/office/drawing/2014/main" id="{0687E1E7-37C8-016D-A48A-DB1F68565793}"/>
              </a:ext>
            </a:extLst>
          </p:cNvPr>
          <p:cNvGraphicFramePr>
            <a:graphicFrameLocks/>
          </p:cNvGraphicFramePr>
          <p:nvPr/>
        </p:nvGraphicFramePr>
        <p:xfrm>
          <a:off x="880601" y="2171062"/>
          <a:ext cx="10579278" cy="4686938"/>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4">
            <a:extLst>
              <a:ext uri="{FF2B5EF4-FFF2-40B4-BE49-F238E27FC236}">
                <a16:creationId xmlns:a16="http://schemas.microsoft.com/office/drawing/2014/main" id="{D787A9A5-262B-6A9E-2F11-110EBF96CD7E}"/>
              </a:ext>
            </a:extLst>
          </p:cNvPr>
          <p:cNvGrpSpPr/>
          <p:nvPr/>
        </p:nvGrpSpPr>
        <p:grpSpPr>
          <a:xfrm>
            <a:off x="2192980" y="5329798"/>
            <a:ext cx="9253156" cy="824424"/>
            <a:chOff x="1900718" y="5630234"/>
            <a:chExt cx="8974228" cy="824424"/>
          </a:xfrm>
        </p:grpSpPr>
        <p:grpSp>
          <p:nvGrpSpPr>
            <p:cNvPr id="6" name="Group 5">
              <a:extLst>
                <a:ext uri="{FF2B5EF4-FFF2-40B4-BE49-F238E27FC236}">
                  <a16:creationId xmlns:a16="http://schemas.microsoft.com/office/drawing/2014/main" id="{13EE2347-7392-EE18-AD75-08727FB77250}"/>
                </a:ext>
              </a:extLst>
            </p:cNvPr>
            <p:cNvGrpSpPr/>
            <p:nvPr/>
          </p:nvGrpSpPr>
          <p:grpSpPr>
            <a:xfrm>
              <a:off x="1900718" y="5630234"/>
              <a:ext cx="8659746" cy="436538"/>
              <a:chOff x="1866917" y="5495928"/>
              <a:chExt cx="8659746" cy="436538"/>
            </a:xfrm>
          </p:grpSpPr>
          <p:grpSp>
            <p:nvGrpSpPr>
              <p:cNvPr id="11" name="Group 10">
                <a:extLst>
                  <a:ext uri="{FF2B5EF4-FFF2-40B4-BE49-F238E27FC236}">
                    <a16:creationId xmlns:a16="http://schemas.microsoft.com/office/drawing/2014/main" id="{EFA05F32-B0F3-B4B9-2B83-52B811B952D1}"/>
                  </a:ext>
                </a:extLst>
              </p:cNvPr>
              <p:cNvGrpSpPr/>
              <p:nvPr/>
            </p:nvGrpSpPr>
            <p:grpSpPr>
              <a:xfrm>
                <a:off x="1866917" y="5495928"/>
                <a:ext cx="8588732" cy="419493"/>
                <a:chOff x="2152649" y="5324251"/>
                <a:chExt cx="8469085" cy="442620"/>
              </a:xfrm>
            </p:grpSpPr>
            <p:sp>
              <p:nvSpPr>
                <p:cNvPr id="20" name="Rectangle 19">
                  <a:extLst>
                    <a:ext uri="{FF2B5EF4-FFF2-40B4-BE49-F238E27FC236}">
                      <a16:creationId xmlns:a16="http://schemas.microsoft.com/office/drawing/2014/main" id="{05A8458F-3677-020D-4A96-EE353A20E79F}"/>
                    </a:ext>
                  </a:extLst>
                </p:cNvPr>
                <p:cNvSpPr/>
                <p:nvPr/>
              </p:nvSpPr>
              <p:spPr>
                <a:xfrm>
                  <a:off x="2152649" y="5324251"/>
                  <a:ext cx="3842881" cy="442194"/>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cs typeface="Helvetica"/>
                  </a:endParaRPr>
                </a:p>
              </p:txBody>
            </p:sp>
            <p:sp>
              <p:nvSpPr>
                <p:cNvPr id="22" name="Rectangle 21">
                  <a:extLst>
                    <a:ext uri="{FF2B5EF4-FFF2-40B4-BE49-F238E27FC236}">
                      <a16:creationId xmlns:a16="http://schemas.microsoft.com/office/drawing/2014/main" id="{6FEAE2A3-5C77-4284-47EC-80499872C2FE}"/>
                    </a:ext>
                  </a:extLst>
                </p:cNvPr>
                <p:cNvSpPr/>
                <p:nvPr/>
              </p:nvSpPr>
              <p:spPr>
                <a:xfrm>
                  <a:off x="5995532" y="5324251"/>
                  <a:ext cx="2294722" cy="442194"/>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cs typeface="Helvetica"/>
                  </a:endParaRPr>
                </a:p>
              </p:txBody>
            </p:sp>
            <p:sp>
              <p:nvSpPr>
                <p:cNvPr id="23" name="Rectangle 22">
                  <a:extLst>
                    <a:ext uri="{FF2B5EF4-FFF2-40B4-BE49-F238E27FC236}">
                      <a16:creationId xmlns:a16="http://schemas.microsoft.com/office/drawing/2014/main" id="{7D7318F5-F11E-31FB-28BA-18629B801434}"/>
                    </a:ext>
                  </a:extLst>
                </p:cNvPr>
                <p:cNvSpPr/>
                <p:nvPr/>
              </p:nvSpPr>
              <p:spPr>
                <a:xfrm>
                  <a:off x="8290255" y="5324677"/>
                  <a:ext cx="860316" cy="442194"/>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cs typeface="Helvetica"/>
                  </a:endParaRPr>
                </a:p>
              </p:txBody>
            </p:sp>
            <p:sp>
              <p:nvSpPr>
                <p:cNvPr id="25" name="Rectangle 24">
                  <a:extLst>
                    <a:ext uri="{FF2B5EF4-FFF2-40B4-BE49-F238E27FC236}">
                      <a16:creationId xmlns:a16="http://schemas.microsoft.com/office/drawing/2014/main" id="{193C4A41-6538-5D62-8D70-FAE4FE4F206A}"/>
                    </a:ext>
                  </a:extLst>
                </p:cNvPr>
                <p:cNvSpPr/>
                <p:nvPr/>
              </p:nvSpPr>
              <p:spPr>
                <a:xfrm>
                  <a:off x="9154402" y="5324251"/>
                  <a:ext cx="1467332" cy="442194"/>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cs typeface="Helvetica"/>
                  </a:endParaRPr>
                </a:p>
              </p:txBody>
            </p:sp>
          </p:grpSp>
          <p:sp>
            <p:nvSpPr>
              <p:cNvPr id="12" name="TextBox 11">
                <a:extLst>
                  <a:ext uri="{FF2B5EF4-FFF2-40B4-BE49-F238E27FC236}">
                    <a16:creationId xmlns:a16="http://schemas.microsoft.com/office/drawing/2014/main" id="{125ACA67-0EEE-A11E-4FD7-60D19C57AF7F}"/>
                  </a:ext>
                </a:extLst>
              </p:cNvPr>
              <p:cNvSpPr txBox="1"/>
              <p:nvPr/>
            </p:nvSpPr>
            <p:spPr>
              <a:xfrm>
                <a:off x="1866917" y="5570274"/>
                <a:ext cx="390105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Narrow" panose="020B0606020202030204" pitchFamily="34" charset="0"/>
                    <a:ea typeface="GT America Compressed Regular" pitchFamily="50" charset="0"/>
                    <a:cs typeface="GT America Compressed Regular" pitchFamily="50" charset="0"/>
                  </a:rPr>
                  <a:t>Accumulation</a:t>
                </a:r>
              </a:p>
            </p:txBody>
          </p:sp>
          <p:sp>
            <p:nvSpPr>
              <p:cNvPr id="14" name="TextBox 13">
                <a:extLst>
                  <a:ext uri="{FF2B5EF4-FFF2-40B4-BE49-F238E27FC236}">
                    <a16:creationId xmlns:a16="http://schemas.microsoft.com/office/drawing/2014/main" id="{B057E3B6-71B3-9571-B8CC-D4C9F9B93FAA}"/>
                  </a:ext>
                </a:extLst>
              </p:cNvPr>
              <p:cNvSpPr txBox="1"/>
              <p:nvPr/>
            </p:nvSpPr>
            <p:spPr>
              <a:xfrm>
                <a:off x="5778849" y="5570273"/>
                <a:ext cx="236441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Narrow" panose="020B0606020202030204" pitchFamily="34" charset="0"/>
                    <a:ea typeface="GT America Compressed Regular" pitchFamily="50" charset="0"/>
                    <a:cs typeface="GT America Compressed Regular" pitchFamily="50" charset="0"/>
                  </a:rPr>
                  <a:t>Transition</a:t>
                </a:r>
              </a:p>
            </p:txBody>
          </p:sp>
          <p:sp>
            <p:nvSpPr>
              <p:cNvPr id="18" name="TextBox 17">
                <a:extLst>
                  <a:ext uri="{FF2B5EF4-FFF2-40B4-BE49-F238E27FC236}">
                    <a16:creationId xmlns:a16="http://schemas.microsoft.com/office/drawing/2014/main" id="{A8ED7334-2774-1CBB-B60F-E4F371EF6FD6}"/>
                  </a:ext>
                </a:extLst>
              </p:cNvPr>
              <p:cNvSpPr txBox="1"/>
              <p:nvPr/>
            </p:nvSpPr>
            <p:spPr>
              <a:xfrm>
                <a:off x="8091232" y="5501579"/>
                <a:ext cx="847471" cy="43088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FFFF"/>
                    </a:solidFill>
                    <a:latin typeface="Arial Narrow" panose="020B0606020202030204" pitchFamily="34" charset="0"/>
                    <a:ea typeface="GT America Compressed Regular" pitchFamily="50" charset="0"/>
                    <a:cs typeface="GT America Compressed Regular" pitchFamily="50" charset="0"/>
                  </a:rPr>
                  <a:t>Pre-Target Date</a:t>
                </a:r>
                <a:endParaRPr kumimoji="0" lang="en-US" sz="1100" b="1" i="0" u="none" strike="noStrike" kern="1200" cap="none" spc="0" normalizeH="0" baseline="0" noProof="0" dirty="0">
                  <a:ln>
                    <a:noFill/>
                  </a:ln>
                  <a:solidFill>
                    <a:srgbClr val="FFFFFF"/>
                  </a:solidFill>
                  <a:effectLst/>
                  <a:uLnTx/>
                  <a:uFillTx/>
                  <a:latin typeface="Arial Narrow" panose="020B0606020202030204" pitchFamily="34" charset="0"/>
                  <a:ea typeface="GT America Compressed Regular" pitchFamily="50" charset="0"/>
                  <a:cs typeface="GT America Compressed Regular" pitchFamily="50" charset="0"/>
                </a:endParaRPr>
              </a:p>
            </p:txBody>
          </p:sp>
          <p:sp>
            <p:nvSpPr>
              <p:cNvPr id="19" name="TextBox 18">
                <a:extLst>
                  <a:ext uri="{FF2B5EF4-FFF2-40B4-BE49-F238E27FC236}">
                    <a16:creationId xmlns:a16="http://schemas.microsoft.com/office/drawing/2014/main" id="{CD2B4DCE-9DF7-BF2A-4E04-BE913E05E220}"/>
                  </a:ext>
                </a:extLst>
              </p:cNvPr>
              <p:cNvSpPr txBox="1"/>
              <p:nvPr/>
            </p:nvSpPr>
            <p:spPr>
              <a:xfrm>
                <a:off x="9017789" y="5577988"/>
                <a:ext cx="150887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Narrow" panose="020B0606020202030204" pitchFamily="34" charset="0"/>
                    <a:ea typeface="GT America Compressed Regular" pitchFamily="50" charset="0"/>
                    <a:cs typeface="GT America Compressed Regular" pitchFamily="50" charset="0"/>
                  </a:rPr>
                  <a:t>Post-Target Date</a:t>
                </a:r>
              </a:p>
            </p:txBody>
          </p:sp>
        </p:grpSp>
        <p:sp>
          <p:nvSpPr>
            <p:cNvPr id="7" name="TextBox 6">
              <a:extLst>
                <a:ext uri="{FF2B5EF4-FFF2-40B4-BE49-F238E27FC236}">
                  <a16:creationId xmlns:a16="http://schemas.microsoft.com/office/drawing/2014/main" id="{E3C2E966-E47B-A135-96B1-138D5311CCA6}"/>
                </a:ext>
              </a:extLst>
            </p:cNvPr>
            <p:cNvSpPr txBox="1"/>
            <p:nvPr/>
          </p:nvSpPr>
          <p:spPr>
            <a:xfrm>
              <a:off x="2783697" y="6046394"/>
              <a:ext cx="213783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GT America Compressed Regular" pitchFamily="50" charset="0"/>
                  <a:cs typeface="GT America Compressed Regular" pitchFamily="50" charset="0"/>
                </a:rPr>
                <a:t>Asset growth</a:t>
              </a:r>
            </a:p>
          </p:txBody>
        </p:sp>
        <p:sp>
          <p:nvSpPr>
            <p:cNvPr id="8" name="TextBox 7">
              <a:extLst>
                <a:ext uri="{FF2B5EF4-FFF2-40B4-BE49-F238E27FC236}">
                  <a16:creationId xmlns:a16="http://schemas.microsoft.com/office/drawing/2014/main" id="{DBB33B4C-0A93-FDBB-1BFB-CDBF048EB67B}"/>
                </a:ext>
              </a:extLst>
            </p:cNvPr>
            <p:cNvSpPr txBox="1"/>
            <p:nvPr/>
          </p:nvSpPr>
          <p:spPr>
            <a:xfrm>
              <a:off x="5925940" y="6054548"/>
              <a:ext cx="213783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GT America Compressed Regular" pitchFamily="50" charset="0"/>
                  <a:cs typeface="GT America Compressed Regular" pitchFamily="50" charset="0"/>
                </a:rPr>
                <a:t>Asset growth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GT America Compressed Regular" pitchFamily="50" charset="0"/>
                  <a:cs typeface="GT America Compressed Regular" pitchFamily="50" charset="0"/>
                </a:rPr>
                <a:t>Gradual risk reduction</a:t>
              </a:r>
            </a:p>
          </p:txBody>
        </p:sp>
        <p:sp>
          <p:nvSpPr>
            <p:cNvPr id="9" name="TextBox 8">
              <a:extLst>
                <a:ext uri="{FF2B5EF4-FFF2-40B4-BE49-F238E27FC236}">
                  <a16:creationId xmlns:a16="http://schemas.microsoft.com/office/drawing/2014/main" id="{903382B5-349D-125C-3262-5BDE943214DE}"/>
                </a:ext>
              </a:extLst>
            </p:cNvPr>
            <p:cNvSpPr txBox="1"/>
            <p:nvPr/>
          </p:nvSpPr>
          <p:spPr>
            <a:xfrm>
              <a:off x="7492349" y="6044427"/>
              <a:ext cx="213783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GT America Compressed Regular" pitchFamily="50" charset="0"/>
                  <a:cs typeface="GT America Compressed Regular" pitchFamily="50" charset="0"/>
                </a:rPr>
                <a:t>Capital preservation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GT America Compressed Regular" pitchFamily="50" charset="0"/>
                  <a:cs typeface="GT America Compressed Regular" pitchFamily="50" charset="0"/>
                </a:rPr>
                <a:t>Asset growth</a:t>
              </a:r>
            </a:p>
          </p:txBody>
        </p:sp>
        <p:sp>
          <p:nvSpPr>
            <p:cNvPr id="10" name="TextBox 9">
              <a:extLst>
                <a:ext uri="{FF2B5EF4-FFF2-40B4-BE49-F238E27FC236}">
                  <a16:creationId xmlns:a16="http://schemas.microsoft.com/office/drawing/2014/main" id="{E7A750A2-2AD0-D389-38A4-DA5ADAE92D4B}"/>
                </a:ext>
              </a:extLst>
            </p:cNvPr>
            <p:cNvSpPr txBox="1"/>
            <p:nvPr/>
          </p:nvSpPr>
          <p:spPr>
            <a:xfrm>
              <a:off x="8737108" y="6042133"/>
              <a:ext cx="213783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GT America Compressed Regular" pitchFamily="50" charset="0"/>
                  <a:cs typeface="GT America Compressed Regular" pitchFamily="50" charset="0"/>
                </a:rPr>
                <a:t>Capital preservation</a:t>
              </a:r>
            </a:p>
          </p:txBody>
        </p:sp>
      </p:grpSp>
      <p:sp>
        <p:nvSpPr>
          <p:cNvPr id="26" name="TextBox 25">
            <a:extLst>
              <a:ext uri="{FF2B5EF4-FFF2-40B4-BE49-F238E27FC236}">
                <a16:creationId xmlns:a16="http://schemas.microsoft.com/office/drawing/2014/main" id="{FA9EFF00-225A-15F9-015E-0692E4C39F6D}"/>
              </a:ext>
            </a:extLst>
          </p:cNvPr>
          <p:cNvSpPr txBox="1"/>
          <p:nvPr/>
        </p:nvSpPr>
        <p:spPr>
          <a:xfrm>
            <a:off x="879956" y="6345546"/>
            <a:ext cx="6189784"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dirty="0">
                <a:solidFill>
                  <a:srgbClr val="000000"/>
                </a:solidFill>
                <a:latin typeface="balto"/>
              </a:rPr>
              <a:t>For illustrative purposes only.  Fund allocations will vary and are subject to change.</a:t>
            </a:r>
            <a:endParaRPr lang="en-US" sz="900" dirty="0">
              <a:solidFill>
                <a:prstClr val="black"/>
              </a:solidFill>
              <a:latin typeface="balto"/>
            </a:endParaRPr>
          </a:p>
        </p:txBody>
      </p:sp>
    </p:spTree>
    <p:extLst>
      <p:ext uri="{BB962C8B-B14F-4D97-AF65-F5344CB8AC3E}">
        <p14:creationId xmlns:p14="http://schemas.microsoft.com/office/powerpoint/2010/main" val="33972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5EE3D1-9070-865A-E613-71BB2CF49E09}"/>
              </a:ext>
            </a:extLst>
          </p:cNvPr>
          <p:cNvSpPr>
            <a:spLocks noGrp="1"/>
          </p:cNvSpPr>
          <p:nvPr>
            <p:ph type="body" sz="quarter" idx="10"/>
          </p:nvPr>
        </p:nvSpPr>
        <p:spPr/>
        <p:txBody>
          <a:bodyPr/>
          <a:lstStyle/>
          <a:p>
            <a:pPr algn="ctr"/>
            <a:r>
              <a:rPr lang="en-US" dirty="0"/>
              <a:t>MINOR’S TRUST PROGRAM</a:t>
            </a:r>
          </a:p>
        </p:txBody>
      </p:sp>
    </p:spTree>
    <p:extLst>
      <p:ext uri="{BB962C8B-B14F-4D97-AF65-F5344CB8AC3E}">
        <p14:creationId xmlns:p14="http://schemas.microsoft.com/office/powerpoint/2010/main" val="3589042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00A8D-13BB-96AF-4BDC-12C719897865}"/>
              </a:ext>
            </a:extLst>
          </p:cNvPr>
          <p:cNvSpPr>
            <a:spLocks noGrp="1"/>
          </p:cNvSpPr>
          <p:nvPr>
            <p:ph type="title"/>
          </p:nvPr>
        </p:nvSpPr>
        <p:spPr>
          <a:xfrm>
            <a:off x="838200" y="1429546"/>
            <a:ext cx="10515600" cy="1009652"/>
          </a:xfrm>
        </p:spPr>
        <p:txBody>
          <a:bodyPr>
            <a:normAutofit/>
          </a:bodyPr>
          <a:lstStyle/>
          <a:p>
            <a:r>
              <a:rPr lang="en-US" sz="3200" dirty="0">
                <a:solidFill>
                  <a:schemeClr val="tx1"/>
                </a:solidFill>
              </a:rPr>
              <a:t>Our Minors Trust Solution</a:t>
            </a:r>
          </a:p>
        </p:txBody>
      </p:sp>
      <p:sp>
        <p:nvSpPr>
          <p:cNvPr id="3" name="Text Placeholder 2">
            <a:extLst>
              <a:ext uri="{FF2B5EF4-FFF2-40B4-BE49-F238E27FC236}">
                <a16:creationId xmlns:a16="http://schemas.microsoft.com/office/drawing/2014/main" id="{67780A56-731A-C8D4-A5A4-8ECBCA8244C7}"/>
              </a:ext>
            </a:extLst>
          </p:cNvPr>
          <p:cNvSpPr>
            <a:spLocks noGrp="1"/>
          </p:cNvSpPr>
          <p:nvPr>
            <p:ph type="body" idx="1"/>
          </p:nvPr>
        </p:nvSpPr>
        <p:spPr/>
        <p:txBody>
          <a:bodyPr/>
          <a:lstStyle/>
          <a:p>
            <a:pPr>
              <a:buNone/>
            </a:pPr>
            <a:r>
              <a:rPr lang="en-US" b="1" dirty="0">
                <a:solidFill>
                  <a:schemeClr val="tx1"/>
                </a:solidFill>
              </a:rPr>
              <a:t>	    INVESTMENT MANAGEMENT TO SERVE MINORS OF ALL AGES</a:t>
            </a:r>
          </a:p>
          <a:p>
            <a:pPr lvl="2"/>
            <a:r>
              <a:rPr lang="en-US" b="1" dirty="0"/>
              <a:t>Whether the child is a newborn or a teenager, Mutual of America Capital Management can provide expert investment management for all minor tribe members. Using our specialized approach to asset allocation, we offer date specific allocations from birth through age 18 or 21. </a:t>
            </a:r>
          </a:p>
          <a:p>
            <a:pPr lvl="1">
              <a:spcBef>
                <a:spcPts val="750"/>
              </a:spcBef>
              <a:spcAft>
                <a:spcPts val="0"/>
              </a:spcAft>
              <a:buNone/>
            </a:pPr>
            <a:endParaRPr lang="en-US" dirty="0"/>
          </a:p>
          <a:p>
            <a:pPr lvl="1">
              <a:spcBef>
                <a:spcPts val="750"/>
              </a:spcBef>
              <a:spcAft>
                <a:spcPts val="0"/>
              </a:spcAft>
              <a:buNone/>
            </a:pPr>
            <a:r>
              <a:rPr lang="en-US" b="1" dirty="0"/>
              <a:t>MEMBER ADMINISTRATION BECOMES OUR RESPONSIBILITY</a:t>
            </a:r>
          </a:p>
          <a:p>
            <a:pPr lvl="2"/>
            <a:r>
              <a:rPr lang="en-US" dirty="0"/>
              <a:t>Unlike current self-administered plans that require labor-intensive recordkeeping, Mutual of America Capital Management can take the administrative burden away. Our Minors Trust Program provides comprehensive recordkeeping, an online portal, statements for each member, and tribal government reporting. </a:t>
            </a:r>
          </a:p>
          <a:p>
            <a:pPr lvl="1">
              <a:spcBef>
                <a:spcPts val="750"/>
              </a:spcBef>
              <a:spcAft>
                <a:spcPts val="0"/>
              </a:spcAft>
            </a:pPr>
            <a:endParaRPr lang="en-US" b="1" dirty="0"/>
          </a:p>
          <a:p>
            <a:pPr lvl="1">
              <a:spcBef>
                <a:spcPts val="750"/>
              </a:spcBef>
              <a:spcAft>
                <a:spcPts val="0"/>
              </a:spcAft>
              <a:buNone/>
            </a:pPr>
            <a:r>
              <a:rPr lang="en-US" b="1" dirty="0"/>
              <a:t>TEACHING YOUTH TO BECOME FINANCIALLY SMART YOUNG ADULTS</a:t>
            </a:r>
          </a:p>
          <a:p>
            <a:pPr lvl="2">
              <a:spcBef>
                <a:spcPts val="750"/>
              </a:spcBef>
            </a:pPr>
            <a:r>
              <a:rPr lang="en-US" dirty="0"/>
              <a:t>Financial success later in life is often a function of education regarding a host of topics that focus on borrowing, saving, and budgeting. Our Minors Trust Program includes education on an array of financial topics geared to your high-school age members.</a:t>
            </a:r>
          </a:p>
          <a:p>
            <a:pPr lvl="2"/>
            <a:endParaRPr lang="en-US" dirty="0"/>
          </a:p>
        </p:txBody>
      </p:sp>
    </p:spTree>
    <p:extLst>
      <p:ext uri="{BB962C8B-B14F-4D97-AF65-F5344CB8AC3E}">
        <p14:creationId xmlns:p14="http://schemas.microsoft.com/office/powerpoint/2010/main" val="229242797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5EE3D1-9070-865A-E613-71BB2CF49E09}"/>
              </a:ext>
            </a:extLst>
          </p:cNvPr>
          <p:cNvSpPr>
            <a:spLocks noGrp="1"/>
          </p:cNvSpPr>
          <p:nvPr>
            <p:ph type="body" sz="quarter" idx="10"/>
          </p:nvPr>
        </p:nvSpPr>
        <p:spPr/>
        <p:txBody>
          <a:bodyPr/>
          <a:lstStyle/>
          <a:p>
            <a:pPr algn="ctr"/>
            <a:r>
              <a:rPr lang="en-US" dirty="0"/>
              <a:t>Class Participation Time </a:t>
            </a:r>
          </a:p>
        </p:txBody>
      </p:sp>
    </p:spTree>
    <p:extLst>
      <p:ext uri="{BB962C8B-B14F-4D97-AF65-F5344CB8AC3E}">
        <p14:creationId xmlns:p14="http://schemas.microsoft.com/office/powerpoint/2010/main" val="4080782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5935272C-C3F4-BEE8-C4F3-F097462767D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6711668" y="2069432"/>
            <a:ext cx="4221906" cy="3162354"/>
          </a:xfrm>
          <a:prstGeom prst="rect">
            <a:avLst/>
          </a:prstGeom>
        </p:spPr>
      </p:pic>
      <p:sp>
        <p:nvSpPr>
          <p:cNvPr id="4" name="Title 3">
            <a:extLst>
              <a:ext uri="{FF2B5EF4-FFF2-40B4-BE49-F238E27FC236}">
                <a16:creationId xmlns:a16="http://schemas.microsoft.com/office/drawing/2014/main" id="{A95CA4D7-C45D-46D9-AF89-8BBA56199206}"/>
              </a:ext>
            </a:extLst>
          </p:cNvPr>
          <p:cNvSpPr>
            <a:spLocks noGrp="1"/>
          </p:cNvSpPr>
          <p:nvPr>
            <p:ph type="title"/>
          </p:nvPr>
        </p:nvSpPr>
        <p:spPr>
          <a:xfrm>
            <a:off x="236621" y="805500"/>
            <a:ext cx="10515600" cy="536326"/>
          </a:xfrm>
        </p:spPr>
        <p:txBody>
          <a:bodyPr vert="horz" lIns="91440" tIns="45720" rIns="91440" bIns="45720" rtlCol="0" anchor="b">
            <a:normAutofit/>
          </a:bodyPr>
          <a:lstStyle/>
          <a:p>
            <a:r>
              <a:rPr lang="en-US" sz="3200" kern="1200" dirty="0">
                <a:solidFill>
                  <a:schemeClr val="tx1"/>
                </a:solidFill>
                <a:latin typeface="+mj-lt"/>
                <a:ea typeface="+mj-ea"/>
                <a:cs typeface="+mj-cs"/>
              </a:rPr>
              <a:t>ADMINISTRATION</a:t>
            </a:r>
          </a:p>
        </p:txBody>
      </p:sp>
      <p:sp>
        <p:nvSpPr>
          <p:cNvPr id="62" name="Slide Number Placeholder 6">
            <a:extLst>
              <a:ext uri="{FF2B5EF4-FFF2-40B4-BE49-F238E27FC236}">
                <a16:creationId xmlns:a16="http://schemas.microsoft.com/office/drawing/2014/main" id="{051370EA-A087-4130-84D9-9550EBF0119C}"/>
              </a:ext>
            </a:extLst>
          </p:cNvPr>
          <p:cNvSpPr>
            <a:spLocks noGrp="1"/>
          </p:cNvSpPr>
          <p:nvPr>
            <p:ph type="sldNum" sz="quarter" idx="4294967295"/>
          </p:nvPr>
        </p:nvSpPr>
        <p:spPr>
          <a:xfrm>
            <a:off x="9448800" y="6356350"/>
            <a:ext cx="2743200" cy="365125"/>
          </a:xfrm>
        </p:spPr>
        <p:txBody>
          <a:bodyPr vert="horz" lIns="91440" tIns="45720" rIns="91440" bIns="45720" rtlCol="0" anchor="ctr">
            <a:normAutofit/>
          </a:bodyPr>
          <a:lstStyle/>
          <a:p>
            <a:pPr>
              <a:spcAft>
                <a:spcPts val="600"/>
              </a:spcAft>
            </a:pPr>
            <a:fld id="{19C70DFF-E2D6-4570-9B9B-8F24A6B0C707}" type="slidenum">
              <a:rPr lang="en-US" sz="1200" smtClean="0">
                <a:solidFill>
                  <a:schemeClr val="tx1">
                    <a:tint val="75000"/>
                  </a:schemeClr>
                </a:solidFill>
                <a:latin typeface="+mn-lt"/>
                <a:cs typeface="+mn-cs"/>
              </a:rPr>
              <a:pPr>
                <a:spcAft>
                  <a:spcPts val="600"/>
                </a:spcAft>
              </a:pPr>
              <a:t>39</a:t>
            </a:fld>
            <a:endParaRPr lang="en-US" sz="1200">
              <a:solidFill>
                <a:schemeClr val="tx1">
                  <a:tint val="75000"/>
                </a:schemeClr>
              </a:solidFill>
              <a:latin typeface="+mn-lt"/>
              <a:cs typeface="+mn-cs"/>
            </a:endParaRPr>
          </a:p>
        </p:txBody>
      </p:sp>
      <p:graphicFrame>
        <p:nvGraphicFramePr>
          <p:cNvPr id="64" name="Content Placeholder 4">
            <a:extLst>
              <a:ext uri="{FF2B5EF4-FFF2-40B4-BE49-F238E27FC236}">
                <a16:creationId xmlns:a16="http://schemas.microsoft.com/office/drawing/2014/main" id="{A989A6BF-6FB8-2726-AE9E-E0168244E1D8}"/>
              </a:ext>
            </a:extLst>
          </p:cNvPr>
          <p:cNvGraphicFramePr>
            <a:graphicFrameLocks noGrp="1"/>
          </p:cNvGraphicFramePr>
          <p:nvPr>
            <p:ph sz="quarter" idx="4294967295"/>
            <p:extLst>
              <p:ext uri="{D42A27DB-BD31-4B8C-83A1-F6EECF244321}">
                <p14:modId xmlns:p14="http://schemas.microsoft.com/office/powerpoint/2010/main" val="3627951502"/>
              </p:ext>
            </p:extLst>
          </p:nvPr>
        </p:nvGraphicFramePr>
        <p:xfrm>
          <a:off x="445168" y="1876926"/>
          <a:ext cx="5444289" cy="3491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9697526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71C622C-0527-D74A-A757-3CFF6D4381E3}"/>
              </a:ext>
            </a:extLst>
          </p:cNvPr>
          <p:cNvSpPr>
            <a:spLocks noGrp="1"/>
          </p:cNvSpPr>
          <p:nvPr>
            <p:ph type="body" sz="quarter" idx="10"/>
          </p:nvPr>
        </p:nvSpPr>
        <p:spPr>
          <a:xfrm>
            <a:off x="841248" y="2375694"/>
            <a:ext cx="10515600" cy="2106612"/>
          </a:xfrm>
        </p:spPr>
        <p:txBody>
          <a:bodyPr anchor="ctr">
            <a:normAutofit/>
          </a:bodyPr>
          <a:lstStyle/>
          <a:p>
            <a:pPr algn="ctr"/>
            <a:r>
              <a:rPr lang="en-US" dirty="0"/>
              <a:t>ABOUT MUTUAL OF AMERICA</a:t>
            </a:r>
          </a:p>
        </p:txBody>
      </p:sp>
    </p:spTree>
    <p:extLst>
      <p:ext uri="{BB962C8B-B14F-4D97-AF65-F5344CB8AC3E}">
        <p14:creationId xmlns:p14="http://schemas.microsoft.com/office/powerpoint/2010/main" val="463847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Hands held up high during a conference">
            <a:extLst>
              <a:ext uri="{FF2B5EF4-FFF2-40B4-BE49-F238E27FC236}">
                <a16:creationId xmlns:a16="http://schemas.microsoft.com/office/drawing/2014/main" id="{7285412A-266C-43C1-D92F-9467BDAC1A83}"/>
              </a:ext>
            </a:extLst>
          </p:cNvPr>
          <p:cNvPicPr>
            <a:picLocks noGrp="1" noChangeAspect="1"/>
          </p:cNvPicPr>
          <p:nvPr>
            <p:ph idx="1"/>
          </p:nvPr>
        </p:nvPicPr>
        <p:blipFill rotWithShape="1">
          <a:blip r:embed="rId3">
            <a:duotone>
              <a:prstClr val="black"/>
              <a:schemeClr val="tx2">
                <a:tint val="45000"/>
                <a:satMod val="400000"/>
              </a:schemeClr>
            </a:duotone>
            <a:alphaModFix amt="25000"/>
            <a:extLst>
              <a:ext uri="{28A0092B-C50C-407E-A947-70E740481C1C}">
                <a14:useLocalDpi xmlns:a14="http://schemas.microsoft.com/office/drawing/2010/main" val="0"/>
              </a:ext>
            </a:extLst>
          </a:blip>
          <a:stretch/>
        </p:blipFill>
        <p:spPr>
          <a:xfrm>
            <a:off x="3000375" y="2081213"/>
            <a:ext cx="6191250" cy="4127500"/>
          </a:xfrm>
          <a:prstGeom prst="rect">
            <a:avLst/>
          </a:prstGeom>
        </p:spPr>
      </p:pic>
      <p:sp>
        <p:nvSpPr>
          <p:cNvPr id="4" name="Title 3">
            <a:extLst>
              <a:ext uri="{FF2B5EF4-FFF2-40B4-BE49-F238E27FC236}">
                <a16:creationId xmlns:a16="http://schemas.microsoft.com/office/drawing/2014/main" id="{A95CA4D7-C45D-46D9-AF89-8BBA56199206}"/>
              </a:ext>
            </a:extLst>
          </p:cNvPr>
          <p:cNvSpPr>
            <a:spLocks noGrp="1"/>
          </p:cNvSpPr>
          <p:nvPr>
            <p:ph type="title"/>
          </p:nvPr>
        </p:nvSpPr>
        <p:spPr>
          <a:xfrm>
            <a:off x="290763" y="769405"/>
            <a:ext cx="10515600" cy="536326"/>
          </a:xfrm>
        </p:spPr>
        <p:txBody>
          <a:bodyPr vert="horz" lIns="91440" tIns="45720" rIns="91440" bIns="45720" rtlCol="0" anchor="ctr">
            <a:normAutofit fontScale="90000"/>
          </a:bodyPr>
          <a:lstStyle/>
          <a:p>
            <a:r>
              <a:rPr lang="en-US" sz="4400" dirty="0">
                <a:latin typeface="+mj-lt"/>
                <a:cs typeface="+mj-cs"/>
              </a:rPr>
              <a:t>EDUCATION</a:t>
            </a:r>
          </a:p>
        </p:txBody>
      </p:sp>
      <p:sp>
        <p:nvSpPr>
          <p:cNvPr id="62" name="Slide Number Placeholder 6">
            <a:extLst>
              <a:ext uri="{FF2B5EF4-FFF2-40B4-BE49-F238E27FC236}">
                <a16:creationId xmlns:a16="http://schemas.microsoft.com/office/drawing/2014/main" id="{051370EA-A087-4130-84D9-9550EBF0119C}"/>
              </a:ext>
            </a:extLst>
          </p:cNvPr>
          <p:cNvSpPr>
            <a:spLocks noGrp="1"/>
          </p:cNvSpPr>
          <p:nvPr>
            <p:ph type="sldNum" sz="quarter" idx="4294967295"/>
          </p:nvPr>
        </p:nvSpPr>
        <p:spPr>
          <a:xfrm>
            <a:off x="9448800" y="6356350"/>
            <a:ext cx="2743200" cy="365125"/>
          </a:xfrm>
        </p:spPr>
        <p:txBody>
          <a:bodyPr vert="horz" lIns="91440" tIns="45720" rIns="91440" bIns="45720" rtlCol="0" anchor="ctr">
            <a:normAutofit/>
          </a:bodyPr>
          <a:lstStyle/>
          <a:p>
            <a:pPr>
              <a:spcAft>
                <a:spcPts val="600"/>
              </a:spcAft>
              <a:defRPr/>
            </a:pPr>
            <a:fld id="{19C70DFF-E2D6-4570-9B9B-8F24A6B0C707}" type="slidenum">
              <a:rPr lang="en-US" sz="1200">
                <a:solidFill>
                  <a:schemeClr val="tx1"/>
                </a:solidFill>
                <a:latin typeface="Calibri" panose="020F0502020204030204"/>
                <a:cs typeface="+mn-cs"/>
              </a:rPr>
              <a:pPr>
                <a:spcAft>
                  <a:spcPts val="600"/>
                </a:spcAft>
                <a:defRPr/>
              </a:pPr>
              <a:t>40</a:t>
            </a:fld>
            <a:endParaRPr lang="en-US" sz="1200">
              <a:solidFill>
                <a:schemeClr val="tx1"/>
              </a:solidFill>
              <a:latin typeface="Calibri" panose="020F0502020204030204"/>
              <a:cs typeface="+mn-cs"/>
            </a:endParaRPr>
          </a:p>
        </p:txBody>
      </p:sp>
      <p:graphicFrame>
        <p:nvGraphicFramePr>
          <p:cNvPr id="64" name="Content Placeholder 4">
            <a:extLst>
              <a:ext uri="{FF2B5EF4-FFF2-40B4-BE49-F238E27FC236}">
                <a16:creationId xmlns:a16="http://schemas.microsoft.com/office/drawing/2014/main" id="{A989A6BF-6FB8-2726-AE9E-E0168244E1D8}"/>
              </a:ext>
            </a:extLst>
          </p:cNvPr>
          <p:cNvGraphicFramePr>
            <a:graphicFrameLocks noGrp="1"/>
          </p:cNvGraphicFramePr>
          <p:nvPr>
            <p:ph sz="quarter" idx="4294967295"/>
          </p:nvPr>
        </p:nvGraphicFramePr>
        <p:xfrm>
          <a:off x="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35132421"/>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95995B6C-57A1-79BA-2DD5-382929F23C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956216" y="2322095"/>
            <a:ext cx="5360649" cy="3001963"/>
          </a:xfrm>
        </p:spPr>
      </p:pic>
      <p:sp>
        <p:nvSpPr>
          <p:cNvPr id="4" name="Title 3">
            <a:extLst>
              <a:ext uri="{FF2B5EF4-FFF2-40B4-BE49-F238E27FC236}">
                <a16:creationId xmlns:a16="http://schemas.microsoft.com/office/drawing/2014/main" id="{A95CA4D7-C45D-46D9-AF89-8BBA56199206}"/>
              </a:ext>
            </a:extLst>
          </p:cNvPr>
          <p:cNvSpPr>
            <a:spLocks noGrp="1"/>
          </p:cNvSpPr>
          <p:nvPr>
            <p:ph type="title"/>
          </p:nvPr>
        </p:nvSpPr>
        <p:spPr>
          <a:xfrm>
            <a:off x="465221" y="787453"/>
            <a:ext cx="10515600" cy="536326"/>
          </a:xfrm>
        </p:spPr>
        <p:txBody>
          <a:bodyPr anchor="t">
            <a:normAutofit/>
          </a:bodyPr>
          <a:lstStyle/>
          <a:p>
            <a:r>
              <a:rPr lang="en-US" dirty="0"/>
              <a:t>INVESTMENTS</a:t>
            </a:r>
          </a:p>
        </p:txBody>
      </p:sp>
      <p:sp>
        <p:nvSpPr>
          <p:cNvPr id="62" name="Slide Number Placeholder 6">
            <a:extLst>
              <a:ext uri="{FF2B5EF4-FFF2-40B4-BE49-F238E27FC236}">
                <a16:creationId xmlns:a16="http://schemas.microsoft.com/office/drawing/2014/main" id="{051370EA-A087-4130-84D9-9550EBF0119C}"/>
              </a:ext>
            </a:extLst>
          </p:cNvPr>
          <p:cNvSpPr>
            <a:spLocks noGrp="1"/>
          </p:cNvSpPr>
          <p:nvPr>
            <p:ph type="sldNum" sz="quarter" idx="4294967295"/>
          </p:nvPr>
        </p:nvSpPr>
        <p:spPr>
          <a:xfrm>
            <a:off x="0" y="6391275"/>
            <a:ext cx="498475" cy="177800"/>
          </a:xfrm>
        </p:spPr>
        <p:txBody>
          <a:bodyPr anchor="ctr">
            <a:normAutofit/>
          </a:bodyPr>
          <a:lstStyle/>
          <a:p>
            <a:pPr>
              <a:lnSpc>
                <a:spcPct val="90000"/>
              </a:lnSpc>
              <a:spcAft>
                <a:spcPts val="600"/>
              </a:spcAft>
            </a:pPr>
            <a:fld id="{19C70DFF-E2D6-4570-9B9B-8F24A6B0C707}" type="slidenum">
              <a:rPr lang="en-US" sz="600" smtClean="0"/>
              <a:pPr>
                <a:lnSpc>
                  <a:spcPct val="90000"/>
                </a:lnSpc>
                <a:spcAft>
                  <a:spcPts val="600"/>
                </a:spcAft>
              </a:pPr>
              <a:t>41</a:t>
            </a:fld>
            <a:endParaRPr lang="en-US" sz="600"/>
          </a:p>
        </p:txBody>
      </p:sp>
      <p:graphicFrame>
        <p:nvGraphicFramePr>
          <p:cNvPr id="64" name="Content Placeholder 4">
            <a:extLst>
              <a:ext uri="{FF2B5EF4-FFF2-40B4-BE49-F238E27FC236}">
                <a16:creationId xmlns:a16="http://schemas.microsoft.com/office/drawing/2014/main" id="{A989A6BF-6FB8-2726-AE9E-E0168244E1D8}"/>
              </a:ext>
            </a:extLst>
          </p:cNvPr>
          <p:cNvGraphicFramePr>
            <a:graphicFrameLocks noGrp="1"/>
          </p:cNvGraphicFramePr>
          <p:nvPr>
            <p:ph sz="quarter" idx="4294967295"/>
          </p:nvPr>
        </p:nvGraphicFramePr>
        <p:xfrm>
          <a:off x="7151688" y="1543050"/>
          <a:ext cx="5040312" cy="466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60837306"/>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B1F9BA85-9A8D-EA74-5BCA-35C7F2AC1C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7044261" y="1635021"/>
            <a:ext cx="4686493" cy="3118648"/>
          </a:xfrm>
          <a:prstGeom prst="rect">
            <a:avLst/>
          </a:prstGeom>
        </p:spPr>
      </p:pic>
      <p:sp>
        <p:nvSpPr>
          <p:cNvPr id="4" name="Title 3">
            <a:extLst>
              <a:ext uri="{FF2B5EF4-FFF2-40B4-BE49-F238E27FC236}">
                <a16:creationId xmlns:a16="http://schemas.microsoft.com/office/drawing/2014/main" id="{A95CA4D7-C45D-46D9-AF89-8BBA56199206}"/>
              </a:ext>
            </a:extLst>
          </p:cNvPr>
          <p:cNvSpPr>
            <a:spLocks noGrp="1"/>
          </p:cNvSpPr>
          <p:nvPr>
            <p:ph type="title"/>
          </p:nvPr>
        </p:nvSpPr>
        <p:spPr>
          <a:xfrm>
            <a:off x="135747" y="742434"/>
            <a:ext cx="10515600" cy="536326"/>
          </a:xfrm>
        </p:spPr>
        <p:txBody>
          <a:bodyPr vert="horz" lIns="91440" tIns="45720" rIns="91440" bIns="45720" rtlCol="0" anchor="b">
            <a:normAutofit/>
          </a:bodyPr>
          <a:lstStyle/>
          <a:p>
            <a:r>
              <a:rPr lang="en-US" sz="3200" kern="1200" dirty="0">
                <a:solidFill>
                  <a:schemeClr val="tx1"/>
                </a:solidFill>
                <a:latin typeface="+mj-lt"/>
                <a:ea typeface="+mj-ea"/>
                <a:cs typeface="+mj-cs"/>
              </a:rPr>
              <a:t>MINOR’S TRUST PROGRAM</a:t>
            </a:r>
          </a:p>
        </p:txBody>
      </p:sp>
      <p:sp>
        <p:nvSpPr>
          <p:cNvPr id="62" name="Slide Number Placeholder 6">
            <a:extLst>
              <a:ext uri="{FF2B5EF4-FFF2-40B4-BE49-F238E27FC236}">
                <a16:creationId xmlns:a16="http://schemas.microsoft.com/office/drawing/2014/main" id="{051370EA-A087-4130-84D9-9550EBF0119C}"/>
              </a:ext>
            </a:extLst>
          </p:cNvPr>
          <p:cNvSpPr>
            <a:spLocks noGrp="1"/>
          </p:cNvSpPr>
          <p:nvPr>
            <p:ph type="sldNum" sz="quarter" idx="4294967295"/>
          </p:nvPr>
        </p:nvSpPr>
        <p:spPr>
          <a:xfrm>
            <a:off x="9448800" y="6356350"/>
            <a:ext cx="2743200" cy="365125"/>
          </a:xfrm>
        </p:spPr>
        <p:txBody>
          <a:bodyPr vert="horz" lIns="91440" tIns="45720" rIns="91440" bIns="45720" rtlCol="0" anchor="ctr">
            <a:normAutofit/>
          </a:bodyPr>
          <a:lstStyle/>
          <a:p>
            <a:pPr>
              <a:spcAft>
                <a:spcPts val="600"/>
              </a:spcAft>
            </a:pPr>
            <a:fld id="{19C70DFF-E2D6-4570-9B9B-8F24A6B0C707}" type="slidenum">
              <a:rPr lang="en-US" sz="1200" smtClean="0">
                <a:solidFill>
                  <a:schemeClr val="tx1">
                    <a:tint val="75000"/>
                  </a:schemeClr>
                </a:solidFill>
                <a:latin typeface="+mn-lt"/>
                <a:cs typeface="+mn-cs"/>
              </a:rPr>
              <a:pPr>
                <a:spcAft>
                  <a:spcPts val="600"/>
                </a:spcAft>
              </a:pPr>
              <a:t>42</a:t>
            </a:fld>
            <a:endParaRPr lang="en-US" sz="1200">
              <a:solidFill>
                <a:schemeClr val="tx1">
                  <a:tint val="75000"/>
                </a:schemeClr>
              </a:solidFill>
              <a:latin typeface="+mn-lt"/>
              <a:cs typeface="+mn-cs"/>
            </a:endParaRPr>
          </a:p>
        </p:txBody>
      </p:sp>
      <p:graphicFrame>
        <p:nvGraphicFramePr>
          <p:cNvPr id="64" name="Content Placeholder 4">
            <a:extLst>
              <a:ext uri="{FF2B5EF4-FFF2-40B4-BE49-F238E27FC236}">
                <a16:creationId xmlns:a16="http://schemas.microsoft.com/office/drawing/2014/main" id="{A989A6BF-6FB8-2726-AE9E-E0168244E1D8}"/>
              </a:ext>
            </a:extLst>
          </p:cNvPr>
          <p:cNvGraphicFramePr>
            <a:graphicFrameLocks noGrp="1"/>
          </p:cNvGraphicFramePr>
          <p:nvPr>
            <p:ph sz="quarter" idx="4294967295"/>
            <p:extLst>
              <p:ext uri="{D42A27DB-BD31-4B8C-83A1-F6EECF244321}">
                <p14:modId xmlns:p14="http://schemas.microsoft.com/office/powerpoint/2010/main" val="1822034667"/>
              </p:ext>
            </p:extLst>
          </p:nvPr>
        </p:nvGraphicFramePr>
        <p:xfrm>
          <a:off x="1071847" y="2058283"/>
          <a:ext cx="4598988" cy="34480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55848458"/>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DB06C-EE24-B252-96C5-94F0D0398120}"/>
              </a:ext>
            </a:extLst>
          </p:cNvPr>
          <p:cNvSpPr>
            <a:spLocks noGrp="1"/>
          </p:cNvSpPr>
          <p:nvPr>
            <p:ph type="title"/>
          </p:nvPr>
        </p:nvSpPr>
        <p:spPr>
          <a:xfrm>
            <a:off x="838200" y="1248216"/>
            <a:ext cx="10515600" cy="1009651"/>
          </a:xfrm>
        </p:spPr>
        <p:txBody>
          <a:bodyPr anchor="t">
            <a:normAutofit/>
          </a:bodyPr>
          <a:lstStyle/>
          <a:p>
            <a:r>
              <a:rPr lang="en-US" dirty="0"/>
              <a:t>Q &amp; A Session</a:t>
            </a:r>
          </a:p>
        </p:txBody>
      </p:sp>
      <p:sp>
        <p:nvSpPr>
          <p:cNvPr id="4" name="Text Placeholder 3">
            <a:extLst>
              <a:ext uri="{FF2B5EF4-FFF2-40B4-BE49-F238E27FC236}">
                <a16:creationId xmlns:a16="http://schemas.microsoft.com/office/drawing/2014/main" id="{F6E73759-CFC7-6F09-30DC-634658727A69}"/>
              </a:ext>
            </a:extLst>
          </p:cNvPr>
          <p:cNvSpPr>
            <a:spLocks noGrp="1"/>
          </p:cNvSpPr>
          <p:nvPr>
            <p:ph type="body" sz="quarter" idx="13"/>
          </p:nvPr>
        </p:nvSpPr>
        <p:spPr>
          <a:xfrm>
            <a:off x="838200" y="945200"/>
            <a:ext cx="10515600" cy="273050"/>
          </a:xfrm>
        </p:spPr>
        <p:txBody>
          <a:bodyPr>
            <a:normAutofit/>
          </a:bodyPr>
          <a:lstStyle/>
          <a:p>
            <a:r>
              <a:rPr lang="en-US" dirty="0"/>
              <a:t>National accounts</a:t>
            </a:r>
          </a:p>
        </p:txBody>
      </p:sp>
      <p:sp>
        <p:nvSpPr>
          <p:cNvPr id="5" name="Slide Number Placeholder 4">
            <a:extLst>
              <a:ext uri="{FF2B5EF4-FFF2-40B4-BE49-F238E27FC236}">
                <a16:creationId xmlns:a16="http://schemas.microsoft.com/office/drawing/2014/main" id="{25BD80FD-9884-3148-6B60-F3E93AB89246}"/>
              </a:ext>
            </a:extLst>
          </p:cNvPr>
          <p:cNvSpPr>
            <a:spLocks noGrp="1"/>
          </p:cNvSpPr>
          <p:nvPr>
            <p:ph type="sldNum" sz="quarter" idx="18"/>
          </p:nvPr>
        </p:nvSpPr>
        <p:spPr>
          <a:xfrm>
            <a:off x="452672" y="6391656"/>
            <a:ext cx="498695" cy="177800"/>
          </a:xfrm>
        </p:spPr>
        <p:txBody>
          <a:bodyPr anchor="ctr">
            <a:normAutofit/>
          </a:bodyPr>
          <a:lstStyle/>
          <a:p>
            <a:pPr>
              <a:lnSpc>
                <a:spcPct val="90000"/>
              </a:lnSpc>
              <a:spcAft>
                <a:spcPts val="600"/>
              </a:spcAft>
            </a:pPr>
            <a:fld id="{19C70DFF-E2D6-4570-9B9B-8F24A6B0C707}" type="slidenum">
              <a:rPr lang="en-US" sz="600" smtClean="0"/>
              <a:pPr>
                <a:lnSpc>
                  <a:spcPct val="90000"/>
                </a:lnSpc>
                <a:spcAft>
                  <a:spcPts val="600"/>
                </a:spcAft>
              </a:pPr>
              <a:t>43</a:t>
            </a:fld>
            <a:endParaRPr lang="en-US" sz="600" dirty="0"/>
          </a:p>
        </p:txBody>
      </p:sp>
      <p:graphicFrame>
        <p:nvGraphicFramePr>
          <p:cNvPr id="7" name="Content Placeholder 2">
            <a:extLst>
              <a:ext uri="{FF2B5EF4-FFF2-40B4-BE49-F238E27FC236}">
                <a16:creationId xmlns:a16="http://schemas.microsoft.com/office/drawing/2014/main" id="{F74D3A82-0710-73B1-0D09-024F101A0D34}"/>
              </a:ext>
            </a:extLst>
          </p:cNvPr>
          <p:cNvGraphicFramePr>
            <a:graphicFrameLocks noGrp="1"/>
          </p:cNvGraphicFramePr>
          <p:nvPr>
            <p:ph idx="1"/>
          </p:nvPr>
        </p:nvGraphicFramePr>
        <p:xfrm>
          <a:off x="838200" y="2439199"/>
          <a:ext cx="10515600" cy="3769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974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6F522B-3201-9243-B093-897ED5B83AE1}"/>
              </a:ext>
            </a:extLst>
          </p:cNvPr>
          <p:cNvSpPr>
            <a:spLocks noGrp="1"/>
          </p:cNvSpPr>
          <p:nvPr>
            <p:ph type="title"/>
          </p:nvPr>
        </p:nvSpPr>
        <p:spPr>
          <a:xfrm>
            <a:off x="838200" y="1858804"/>
            <a:ext cx="5098663" cy="2075522"/>
          </a:xfrm>
        </p:spPr>
        <p:txBody>
          <a:bodyPr>
            <a:noAutofit/>
          </a:bodyPr>
          <a:lstStyle/>
          <a:p>
            <a:r>
              <a:rPr lang="en-US" dirty="0">
                <a:solidFill>
                  <a:prstClr val="black"/>
                </a:solidFill>
              </a:rPr>
              <a:t>More than 75 years’ experience in Retirement Services </a:t>
            </a:r>
            <a:endParaRPr lang="en-US" dirty="0"/>
          </a:p>
        </p:txBody>
      </p:sp>
      <p:sp>
        <p:nvSpPr>
          <p:cNvPr id="11" name="Content Placeholder 10">
            <a:extLst>
              <a:ext uri="{FF2B5EF4-FFF2-40B4-BE49-F238E27FC236}">
                <a16:creationId xmlns:a16="http://schemas.microsoft.com/office/drawing/2014/main" id="{CAA6F542-771B-7C4E-9A51-6AA6CBC6764F}"/>
              </a:ext>
            </a:extLst>
          </p:cNvPr>
          <p:cNvSpPr>
            <a:spLocks noGrp="1"/>
          </p:cNvSpPr>
          <p:nvPr>
            <p:ph idx="1"/>
          </p:nvPr>
        </p:nvSpPr>
        <p:spPr>
          <a:xfrm>
            <a:off x="858078" y="4157699"/>
            <a:ext cx="4862498" cy="1926264"/>
          </a:xfrm>
        </p:spPr>
        <p:txBody>
          <a:bodyPr/>
          <a:lstStyle/>
          <a:p>
            <a:r>
              <a:rPr lang="en-US" sz="1800" dirty="0"/>
              <a:t>In 1945, Mutual of America was founded with a mission: to provide retirement services to nonprofit organizations. Our product offering has evolved over time, but our reason for being remains the same to this day.</a:t>
            </a:r>
          </a:p>
        </p:txBody>
      </p:sp>
      <p:sp>
        <p:nvSpPr>
          <p:cNvPr id="4" name="Slide Number Placeholder 3">
            <a:extLst>
              <a:ext uri="{FF2B5EF4-FFF2-40B4-BE49-F238E27FC236}">
                <a16:creationId xmlns:a16="http://schemas.microsoft.com/office/drawing/2014/main" id="{7FD4F134-1DBB-7A46-913B-AC7C7B938F21}"/>
              </a:ext>
            </a:extLst>
          </p:cNvPr>
          <p:cNvSpPr>
            <a:spLocks noGrp="1"/>
          </p:cNvSpPr>
          <p:nvPr>
            <p:ph type="sldNum" sz="quarter" idx="12"/>
          </p:nvPr>
        </p:nvSpPr>
        <p:spPr>
          <a:xfrm>
            <a:off x="633711" y="6364902"/>
            <a:ext cx="448733" cy="365125"/>
          </a:xfrm>
          <a:prstGeom prst="rect">
            <a:avLst/>
          </a:prstGeom>
        </p:spPr>
        <p:txBody>
          <a:bodyPr>
            <a:noAutofit/>
          </a:bodyPr>
          <a:lstStyle>
            <a:defPPr>
              <a:defRPr lang="en-US"/>
            </a:defPPr>
            <a:lvl1pPr marL="0" algn="l" defTabSz="914400" rtl="0" eaLnBrk="1" latinLnBrk="0" hangingPunct="1">
              <a:defRPr sz="800" b="0" i="0" kern="120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E75BD9-FAC6-B64D-995E-A32CF9A4A68B}" type="slidenum">
              <a:rPr lang="en-US" smtClean="0"/>
              <a:pPr/>
              <a:t>5</a:t>
            </a:fld>
            <a:endParaRPr lang="en-US"/>
          </a:p>
        </p:txBody>
      </p:sp>
      <p:pic>
        <p:nvPicPr>
          <p:cNvPr id="13" name="Picture 12" descr="A tall building in a city&#10;&#10;Description automatically generated">
            <a:extLst>
              <a:ext uri="{FF2B5EF4-FFF2-40B4-BE49-F238E27FC236}">
                <a16:creationId xmlns:a16="http://schemas.microsoft.com/office/drawing/2014/main" id="{BAF6FAD4-2357-974B-BF38-8295E6E725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93337" y="585536"/>
            <a:ext cx="5098663" cy="6272463"/>
          </a:xfrm>
          <a:prstGeom prst="rect">
            <a:avLst/>
          </a:prstGeom>
        </p:spPr>
      </p:pic>
    </p:spTree>
    <p:extLst>
      <p:ext uri="{BB962C8B-B14F-4D97-AF65-F5344CB8AC3E}">
        <p14:creationId xmlns:p14="http://schemas.microsoft.com/office/powerpoint/2010/main" val="288116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6F522B-3201-9243-B093-897ED5B83AE1}"/>
              </a:ext>
            </a:extLst>
          </p:cNvPr>
          <p:cNvSpPr>
            <a:spLocks noGrp="1"/>
          </p:cNvSpPr>
          <p:nvPr>
            <p:ph type="title"/>
          </p:nvPr>
        </p:nvSpPr>
        <p:spPr>
          <a:xfrm>
            <a:off x="374983" y="830103"/>
            <a:ext cx="4894386" cy="1341597"/>
          </a:xfrm>
        </p:spPr>
        <p:txBody>
          <a:bodyPr>
            <a:noAutofit/>
          </a:bodyPr>
          <a:lstStyle/>
          <a:p>
            <a:r>
              <a:rPr lang="en-US" dirty="0">
                <a:solidFill>
                  <a:prstClr val="black"/>
                </a:solidFill>
              </a:rPr>
              <a:t>Flexibility: Because one size does not fit all</a:t>
            </a:r>
            <a:endParaRPr lang="en-US" dirty="0"/>
          </a:p>
        </p:txBody>
      </p:sp>
      <p:sp>
        <p:nvSpPr>
          <p:cNvPr id="11" name="Content Placeholder 10">
            <a:extLst>
              <a:ext uri="{FF2B5EF4-FFF2-40B4-BE49-F238E27FC236}">
                <a16:creationId xmlns:a16="http://schemas.microsoft.com/office/drawing/2014/main" id="{CAA6F542-771B-7C4E-9A51-6AA6CBC6764F}"/>
              </a:ext>
            </a:extLst>
          </p:cNvPr>
          <p:cNvSpPr>
            <a:spLocks noGrp="1"/>
          </p:cNvSpPr>
          <p:nvPr>
            <p:ph idx="1"/>
          </p:nvPr>
        </p:nvSpPr>
        <p:spPr>
          <a:xfrm>
            <a:off x="749793" y="2701089"/>
            <a:ext cx="4894386" cy="1926264"/>
          </a:xfrm>
        </p:spPr>
        <p:txBody>
          <a:bodyPr/>
          <a:lstStyle/>
          <a:p>
            <a:r>
              <a:rPr lang="en-US" sz="1800" dirty="0"/>
              <a:t>People are diverse. Business needs are different. </a:t>
            </a:r>
          </a:p>
          <a:p>
            <a:endParaRPr lang="en-US" sz="1800" dirty="0"/>
          </a:p>
          <a:p>
            <a:r>
              <a:rPr lang="en-US" sz="1800" dirty="0"/>
              <a:t>Flexibility to customize your retirement plan options to align with your retirement objectives and your employees' objectives.</a:t>
            </a:r>
          </a:p>
        </p:txBody>
      </p:sp>
      <p:sp>
        <p:nvSpPr>
          <p:cNvPr id="4" name="Slide Number Placeholder 3">
            <a:extLst>
              <a:ext uri="{FF2B5EF4-FFF2-40B4-BE49-F238E27FC236}">
                <a16:creationId xmlns:a16="http://schemas.microsoft.com/office/drawing/2014/main" id="{7FD4F134-1DBB-7A46-913B-AC7C7B938F21}"/>
              </a:ext>
            </a:extLst>
          </p:cNvPr>
          <p:cNvSpPr>
            <a:spLocks noGrp="1"/>
          </p:cNvSpPr>
          <p:nvPr>
            <p:ph type="sldNum" sz="quarter" idx="12"/>
          </p:nvPr>
        </p:nvSpPr>
        <p:spPr>
          <a:xfrm>
            <a:off x="633711" y="6364902"/>
            <a:ext cx="448733" cy="365125"/>
          </a:xfrm>
          <a:prstGeom prst="rect">
            <a:avLst/>
          </a:prstGeom>
        </p:spPr>
        <p:txBody>
          <a:bodyPr>
            <a:noAutofit/>
          </a:bodyPr>
          <a:lstStyle>
            <a:defPPr>
              <a:defRPr lang="en-US"/>
            </a:defPPr>
            <a:lvl1pPr marL="0" algn="l" defTabSz="914400" rtl="0" eaLnBrk="1" latinLnBrk="0" hangingPunct="1">
              <a:defRPr sz="800" b="0" i="0" kern="120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E75BD9-FAC6-B64D-995E-A32CF9A4A68B}" type="slidenum">
              <a:rPr lang="en-US" smtClean="0"/>
              <a:pPr/>
              <a:t>6</a:t>
            </a:fld>
            <a:endParaRPr lang="en-US"/>
          </a:p>
        </p:txBody>
      </p:sp>
      <p:pic>
        <p:nvPicPr>
          <p:cNvPr id="12" name="Picture 11" descr="A group of people posing for the camera&#10;&#10;Description automatically generated">
            <a:extLst>
              <a:ext uri="{FF2B5EF4-FFF2-40B4-BE49-F238E27FC236}">
                <a16:creationId xmlns:a16="http://schemas.microsoft.com/office/drawing/2014/main" id="{716BA4D3-2CBC-3945-8F14-96A80AFB77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54614" y="576991"/>
            <a:ext cx="4737386" cy="6281009"/>
          </a:xfrm>
          <a:prstGeom prst="rect">
            <a:avLst/>
          </a:prstGeom>
        </p:spPr>
      </p:pic>
      <p:pic>
        <p:nvPicPr>
          <p:cNvPr id="3" name="Picture 2" descr="A person posing for the camera&#10;&#10;Description automatically generated">
            <a:extLst>
              <a:ext uri="{FF2B5EF4-FFF2-40B4-BE49-F238E27FC236}">
                <a16:creationId xmlns:a16="http://schemas.microsoft.com/office/drawing/2014/main" id="{C87239DB-4E0F-8349-81AD-0E505BB1B03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30292" y="2146234"/>
            <a:ext cx="1579111" cy="1580219"/>
          </a:xfrm>
          <a:prstGeom prst="rect">
            <a:avLst/>
          </a:prstGeom>
        </p:spPr>
      </p:pic>
    </p:spTree>
    <p:extLst>
      <p:ext uri="{BB962C8B-B14F-4D97-AF65-F5344CB8AC3E}">
        <p14:creationId xmlns:p14="http://schemas.microsoft.com/office/powerpoint/2010/main" val="293284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7E6884D-07A2-644E-9E51-ACFB7E8D1846}"/>
              </a:ext>
            </a:extLst>
          </p:cNvPr>
          <p:cNvSpPr/>
          <p:nvPr/>
        </p:nvSpPr>
        <p:spPr>
          <a:xfrm>
            <a:off x="7093340" y="585537"/>
            <a:ext cx="5098660" cy="6272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04BAE5-42DE-7C4A-88AC-010BC27A3759}"/>
              </a:ext>
            </a:extLst>
          </p:cNvPr>
          <p:cNvSpPr>
            <a:spLocks noGrp="1"/>
          </p:cNvSpPr>
          <p:nvPr>
            <p:ph type="title"/>
          </p:nvPr>
        </p:nvSpPr>
        <p:spPr>
          <a:xfrm>
            <a:off x="597568" y="1264682"/>
            <a:ext cx="5689334" cy="1654286"/>
          </a:xfrm>
        </p:spPr>
        <p:txBody>
          <a:bodyPr>
            <a:noAutofit/>
          </a:bodyPr>
          <a:lstStyle/>
          <a:p>
            <a:r>
              <a:rPr lang="en-US" dirty="0"/>
              <a:t>Plan Sponsors may have challenges running a retirement plan</a:t>
            </a:r>
          </a:p>
        </p:txBody>
      </p:sp>
      <p:sp>
        <p:nvSpPr>
          <p:cNvPr id="4" name="Slide Number Placeholder 3">
            <a:extLst>
              <a:ext uri="{FF2B5EF4-FFF2-40B4-BE49-F238E27FC236}">
                <a16:creationId xmlns:a16="http://schemas.microsoft.com/office/drawing/2014/main" id="{977D74B9-6A1F-C242-9DE2-BBB576DE1062}"/>
              </a:ext>
            </a:extLst>
          </p:cNvPr>
          <p:cNvSpPr>
            <a:spLocks noGrp="1"/>
          </p:cNvSpPr>
          <p:nvPr>
            <p:ph type="sldNum" sz="quarter" idx="12"/>
          </p:nvPr>
        </p:nvSpPr>
        <p:spPr>
          <a:xfrm>
            <a:off x="633711" y="6364902"/>
            <a:ext cx="448733" cy="365125"/>
          </a:xfrm>
          <a:prstGeom prst="rect">
            <a:avLst/>
          </a:prstGeom>
        </p:spPr>
        <p:txBody>
          <a:bodyPr>
            <a:noAutofit/>
          </a:bodyPr>
          <a:lstStyle>
            <a:defPPr>
              <a:defRPr lang="en-US"/>
            </a:defPPr>
            <a:lvl1pPr marL="0" algn="l" defTabSz="914400" rtl="0" eaLnBrk="1" latinLnBrk="0" hangingPunct="1">
              <a:defRPr sz="800" b="0" i="0" kern="120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E75BD9-FAC6-B64D-995E-A32CF9A4A68B}" type="slidenum">
              <a:rPr lang="en-US" smtClean="0"/>
              <a:pPr/>
              <a:t>7</a:t>
            </a:fld>
            <a:endParaRPr lang="en-US"/>
          </a:p>
        </p:txBody>
      </p:sp>
      <p:sp>
        <p:nvSpPr>
          <p:cNvPr id="14" name="Title 1">
            <a:extLst>
              <a:ext uri="{FF2B5EF4-FFF2-40B4-BE49-F238E27FC236}">
                <a16:creationId xmlns:a16="http://schemas.microsoft.com/office/drawing/2014/main" id="{E416AD8C-FFF9-DB4F-ACEB-9168709C6112}"/>
              </a:ext>
            </a:extLst>
          </p:cNvPr>
          <p:cNvSpPr txBox="1">
            <a:spLocks/>
          </p:cNvSpPr>
          <p:nvPr/>
        </p:nvSpPr>
        <p:spPr>
          <a:xfrm>
            <a:off x="7784815" y="1149204"/>
            <a:ext cx="3715710" cy="5215697"/>
          </a:xfrm>
          <a:prstGeom prst="rect">
            <a:avLst/>
          </a:prstGeom>
        </p:spPr>
        <p:txBody>
          <a:bodyPr anchor="t">
            <a:noAutofit/>
          </a:bodyPr>
          <a:lstStyle>
            <a:lvl1pPr algn="l" defTabSz="914400" rtl="0" eaLnBrk="1" latinLnBrk="0" hangingPunct="1">
              <a:lnSpc>
                <a:spcPct val="90000"/>
              </a:lnSpc>
              <a:spcBef>
                <a:spcPct val="0"/>
              </a:spcBef>
              <a:buNone/>
              <a:defRPr sz="3600" b="1" i="0" kern="1200">
                <a:solidFill>
                  <a:schemeClr val="tx1"/>
                </a:solidFill>
                <a:latin typeface="Arial Black" panose="020B0604020202020204" pitchFamily="34" charset="0"/>
                <a:ea typeface="+mj-ea"/>
                <a:cs typeface="Arial Black" panose="020B0604020202020204" pitchFamily="34" charset="0"/>
              </a:defRPr>
            </a:lvl1pPr>
          </a:lstStyle>
          <a:p>
            <a:pPr>
              <a:lnSpc>
                <a:spcPct val="100000"/>
              </a:lnSpc>
              <a:spcAft>
                <a:spcPts val="1200"/>
              </a:spcAft>
              <a:buClr>
                <a:srgbClr val="005094"/>
              </a:buClr>
              <a:buSzPct val="70000"/>
            </a:pPr>
            <a:r>
              <a:rPr lang="en-US" sz="1600" dirty="0">
                <a:latin typeface="Arial" panose="020B0604020202020204" pitchFamily="34" charset="0"/>
                <a:cs typeface="Arial" panose="020B0604020202020204" pitchFamily="34" charset="0"/>
              </a:rPr>
              <a:t>Participants may:</a:t>
            </a:r>
            <a:endParaRPr lang="en-US" sz="1600" b="0" dirty="0">
              <a:latin typeface="Arial" panose="020B0604020202020204" pitchFamily="34" charset="0"/>
              <a:cs typeface="Arial" panose="020B0604020202020204" pitchFamily="34" charset="0"/>
            </a:endParaRPr>
          </a:p>
          <a:p>
            <a:pPr marL="285750" indent="-285750">
              <a:lnSpc>
                <a:spcPct val="100000"/>
              </a:lnSpc>
              <a:spcAft>
                <a:spcPts val="1200"/>
              </a:spcAft>
              <a:buClr>
                <a:srgbClr val="00599E"/>
              </a:buClr>
              <a:buSzPct val="100000"/>
              <a:buFont typeface="Wingdings" pitchFamily="2" charset="2"/>
              <a:buChar char="§"/>
            </a:pPr>
            <a:r>
              <a:rPr lang="en-US" sz="1600" b="0" dirty="0">
                <a:latin typeface="Arial" panose="020B0604020202020204" pitchFamily="34" charset="0"/>
                <a:cs typeface="Arial" panose="020B0604020202020204" pitchFamily="34" charset="0"/>
              </a:rPr>
              <a:t>Feel they can’t afford to save</a:t>
            </a:r>
          </a:p>
          <a:p>
            <a:pPr marL="285750" indent="-285750">
              <a:lnSpc>
                <a:spcPct val="100000"/>
              </a:lnSpc>
              <a:spcAft>
                <a:spcPts val="1200"/>
              </a:spcAft>
              <a:buClr>
                <a:srgbClr val="00599E"/>
              </a:buClr>
              <a:buSzPct val="100000"/>
              <a:buFont typeface="Wingdings" pitchFamily="2" charset="2"/>
              <a:buChar char="§"/>
            </a:pPr>
            <a:r>
              <a:rPr lang="en-US" sz="1600" b="0" dirty="0">
                <a:latin typeface="Arial" panose="020B0604020202020204" pitchFamily="34" charset="0"/>
                <a:cs typeface="Arial" panose="020B0604020202020204" pitchFamily="34" charset="0"/>
              </a:rPr>
              <a:t>Believe they have plenty of time </a:t>
            </a:r>
            <a:br>
              <a:rPr lang="en-US" sz="1600" b="0" dirty="0">
                <a:latin typeface="Arial" panose="020B0604020202020204" pitchFamily="34" charset="0"/>
                <a:cs typeface="Arial" panose="020B0604020202020204" pitchFamily="34" charset="0"/>
              </a:rPr>
            </a:br>
            <a:r>
              <a:rPr lang="en-US" sz="1600" b="0" dirty="0">
                <a:latin typeface="Arial" panose="020B0604020202020204" pitchFamily="34" charset="0"/>
                <a:cs typeface="Arial" panose="020B0604020202020204" pitchFamily="34" charset="0"/>
              </a:rPr>
              <a:t>before retirement</a:t>
            </a:r>
          </a:p>
          <a:p>
            <a:pPr marL="285750" lvl="0" indent="-285750">
              <a:lnSpc>
                <a:spcPct val="100000"/>
              </a:lnSpc>
              <a:spcAft>
                <a:spcPts val="1200"/>
              </a:spcAft>
              <a:buClr>
                <a:srgbClr val="00599E"/>
              </a:buClr>
              <a:buSzPct val="100000"/>
              <a:buFont typeface="Wingdings" pitchFamily="2" charset="2"/>
              <a:buChar char="§"/>
            </a:pPr>
            <a:r>
              <a:rPr lang="en-US" sz="1600" b="0" dirty="0">
                <a:latin typeface="Arial" panose="020B0604020202020204" pitchFamily="34" charset="0"/>
                <a:cs typeface="Arial" panose="020B0604020202020204" pitchFamily="34" charset="0"/>
              </a:rPr>
              <a:t>Save at a rate too low to reach retirement readiness</a:t>
            </a:r>
          </a:p>
          <a:p>
            <a:pPr lvl="0">
              <a:lnSpc>
                <a:spcPct val="100000"/>
              </a:lnSpc>
              <a:spcAft>
                <a:spcPts val="1200"/>
              </a:spcAft>
              <a:buClr>
                <a:srgbClr val="005094"/>
              </a:buClr>
              <a:buSzPct val="70000"/>
            </a:pPr>
            <a:endParaRPr lang="en-US" sz="1600" dirty="0">
              <a:latin typeface="Arial" panose="020B0604020202020204" pitchFamily="34" charset="0"/>
              <a:cs typeface="Arial" panose="020B0604020202020204" pitchFamily="34" charset="0"/>
            </a:endParaRPr>
          </a:p>
          <a:p>
            <a:pPr lvl="0">
              <a:lnSpc>
                <a:spcPct val="100000"/>
              </a:lnSpc>
              <a:spcAft>
                <a:spcPts val="1200"/>
              </a:spcAft>
              <a:buClr>
                <a:srgbClr val="005094"/>
              </a:buClr>
              <a:buSzPct val="70000"/>
            </a:pPr>
            <a:r>
              <a:rPr lang="en-US" sz="1600" dirty="0">
                <a:latin typeface="Arial" panose="020B0604020202020204" pitchFamily="34" charset="0"/>
                <a:cs typeface="Arial" panose="020B0604020202020204" pitchFamily="34" charset="0"/>
              </a:rPr>
              <a:t>Sponsors may:</a:t>
            </a:r>
          </a:p>
          <a:p>
            <a:pPr marL="285750" lvl="0" indent="-285750">
              <a:lnSpc>
                <a:spcPct val="100000"/>
              </a:lnSpc>
              <a:spcAft>
                <a:spcPts val="1200"/>
              </a:spcAft>
              <a:buClr>
                <a:srgbClr val="00599E"/>
              </a:buClr>
              <a:buSzPct val="100000"/>
              <a:buFont typeface="Wingdings" panose="05000000000000000000" pitchFamily="2" charset="2"/>
              <a:buChar char="§"/>
            </a:pPr>
            <a:r>
              <a:rPr lang="en-US" sz="1600" b="0" dirty="0">
                <a:latin typeface="Arial" panose="020B0604020202020204" pitchFamily="34" charset="0"/>
                <a:cs typeface="Arial" panose="020B0604020202020204" pitchFamily="34" charset="0"/>
              </a:rPr>
              <a:t>Have limited personnel to manage a retirement program</a:t>
            </a:r>
          </a:p>
          <a:p>
            <a:pPr marL="285750" indent="-285750">
              <a:lnSpc>
                <a:spcPct val="100000"/>
              </a:lnSpc>
              <a:spcAft>
                <a:spcPts val="1200"/>
              </a:spcAft>
              <a:buClr>
                <a:srgbClr val="00599E"/>
              </a:buClr>
              <a:buSzPct val="100000"/>
              <a:buFont typeface="Wingdings" panose="05000000000000000000" pitchFamily="2" charset="2"/>
              <a:buChar char="§"/>
            </a:pPr>
            <a:r>
              <a:rPr lang="en-US" sz="1600" b="0" dirty="0">
                <a:latin typeface="Arial" panose="020B0604020202020204" pitchFamily="34" charset="0"/>
                <a:cs typeface="Arial" panose="020B0604020202020204" pitchFamily="34" charset="0"/>
              </a:rPr>
              <a:t>Have limited ability to match employee contributions</a:t>
            </a:r>
          </a:p>
          <a:p>
            <a:pPr marL="285750" indent="-285750">
              <a:lnSpc>
                <a:spcPct val="100000"/>
              </a:lnSpc>
              <a:spcAft>
                <a:spcPts val="1200"/>
              </a:spcAft>
              <a:buClr>
                <a:srgbClr val="00599E"/>
              </a:buClr>
              <a:buSzPct val="100000"/>
              <a:buFont typeface="Wingdings" panose="05000000000000000000" pitchFamily="2" charset="2"/>
              <a:buChar char="§"/>
            </a:pPr>
            <a:r>
              <a:rPr lang="en-US" sz="1600" b="0" dirty="0">
                <a:latin typeface="Arial" panose="020B0604020202020204" pitchFamily="34" charset="0"/>
                <a:cs typeface="Arial" panose="020B0604020202020204" pitchFamily="34" charset="0"/>
              </a:rPr>
              <a:t>Want to reduce the cost of administering a plan</a:t>
            </a:r>
          </a:p>
        </p:txBody>
      </p:sp>
      <p:sp>
        <p:nvSpPr>
          <p:cNvPr id="3" name="Rectangle 2">
            <a:extLst>
              <a:ext uri="{FF2B5EF4-FFF2-40B4-BE49-F238E27FC236}">
                <a16:creationId xmlns:a16="http://schemas.microsoft.com/office/drawing/2014/main" id="{E842CB03-61D0-E948-BCB8-0C1EC04D1CB7}"/>
              </a:ext>
            </a:extLst>
          </p:cNvPr>
          <p:cNvSpPr/>
          <p:nvPr/>
        </p:nvSpPr>
        <p:spPr>
          <a:xfrm>
            <a:off x="858077" y="3703107"/>
            <a:ext cx="5594797" cy="646331"/>
          </a:xfrm>
          <a:prstGeom prst="rect">
            <a:avLst/>
          </a:prstGeom>
        </p:spPr>
        <p:txBody>
          <a:bodyPr wrap="square">
            <a:spAutoFit/>
          </a:bodyPr>
          <a:lstStyle/>
          <a:p>
            <a:pPr>
              <a:lnSpc>
                <a:spcPct val="100000"/>
              </a:lnSpc>
              <a:spcAft>
                <a:spcPts val="1200"/>
              </a:spcAft>
              <a:buClr>
                <a:srgbClr val="005094"/>
              </a:buClr>
              <a:buSzPct val="70000"/>
            </a:pPr>
            <a:r>
              <a:rPr lang="en-US" dirty="0">
                <a:latin typeface="Arial" panose="020B0604020202020204" pitchFamily="34" charset="0"/>
                <a:cs typeface="Arial" panose="020B0604020202020204" pitchFamily="34" charset="0"/>
              </a:rPr>
              <a:t>That said, a well-run retirement program can be a differentiator in attracting and retaining employees.</a:t>
            </a:r>
          </a:p>
        </p:txBody>
      </p:sp>
    </p:spTree>
    <p:extLst>
      <p:ext uri="{BB962C8B-B14F-4D97-AF65-F5344CB8AC3E}">
        <p14:creationId xmlns:p14="http://schemas.microsoft.com/office/powerpoint/2010/main" val="25037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C9E540-7B27-3DCD-7F15-68A2218A7E89}"/>
              </a:ext>
            </a:extLst>
          </p:cNvPr>
          <p:cNvSpPr>
            <a:spLocks noGrp="1"/>
          </p:cNvSpPr>
          <p:nvPr>
            <p:ph type="body" sz="quarter" idx="10"/>
          </p:nvPr>
        </p:nvSpPr>
        <p:spPr/>
        <p:txBody>
          <a:bodyPr/>
          <a:lstStyle/>
          <a:p>
            <a:pPr algn="ctr"/>
            <a:r>
              <a:rPr lang="en-US" dirty="0"/>
              <a:t>ADMINISTRATION</a:t>
            </a:r>
          </a:p>
        </p:txBody>
      </p:sp>
    </p:spTree>
    <p:extLst>
      <p:ext uri="{BB962C8B-B14F-4D97-AF65-F5344CB8AC3E}">
        <p14:creationId xmlns:p14="http://schemas.microsoft.com/office/powerpoint/2010/main" val="2325488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7D74B9-6A1F-C242-9DE2-BBB576DE1062}"/>
              </a:ext>
            </a:extLst>
          </p:cNvPr>
          <p:cNvSpPr>
            <a:spLocks noGrp="1"/>
          </p:cNvSpPr>
          <p:nvPr>
            <p:ph type="sldNum" sz="quarter" idx="12"/>
          </p:nvPr>
        </p:nvSpPr>
        <p:spPr/>
        <p:txBody>
          <a:bodyPr/>
          <a:lstStyle/>
          <a:p>
            <a:fld id="{14E75BD9-FAC6-B64D-995E-A32CF9A4A68B}" type="slidenum">
              <a:rPr lang="en-US" smtClean="0"/>
              <a:pPr/>
              <a:t>9</a:t>
            </a:fld>
            <a:endParaRPr lang="en-US"/>
          </a:p>
        </p:txBody>
      </p:sp>
      <p:sp>
        <p:nvSpPr>
          <p:cNvPr id="7" name="Title 6">
            <a:extLst>
              <a:ext uri="{FF2B5EF4-FFF2-40B4-BE49-F238E27FC236}">
                <a16:creationId xmlns:a16="http://schemas.microsoft.com/office/drawing/2014/main" id="{2290677F-DDC2-B34C-8D18-53BBE7A54205}"/>
              </a:ext>
            </a:extLst>
          </p:cNvPr>
          <p:cNvSpPr>
            <a:spLocks noGrp="1"/>
          </p:cNvSpPr>
          <p:nvPr>
            <p:ph type="title"/>
          </p:nvPr>
        </p:nvSpPr>
        <p:spPr>
          <a:xfrm>
            <a:off x="851452" y="1500995"/>
            <a:ext cx="5257800" cy="1885408"/>
          </a:xfrm>
        </p:spPr>
        <p:txBody>
          <a:bodyPr>
            <a:noAutofit/>
          </a:bodyPr>
          <a:lstStyle/>
          <a:p>
            <a:r>
              <a:rPr lang="en-US"/>
              <a:t>Mutual of America facilitates plan committee review meetings</a:t>
            </a:r>
            <a:endParaRPr lang="en-US" dirty="0">
              <a:solidFill>
                <a:srgbClr val="FF0000"/>
              </a:solidFill>
            </a:endParaRPr>
          </a:p>
        </p:txBody>
      </p:sp>
      <p:sp>
        <p:nvSpPr>
          <p:cNvPr id="2" name="Rectangle 1">
            <a:extLst>
              <a:ext uri="{FF2B5EF4-FFF2-40B4-BE49-F238E27FC236}">
                <a16:creationId xmlns:a16="http://schemas.microsoft.com/office/drawing/2014/main" id="{446FF6BE-14EB-5F47-8B50-83C351D2BA4A}"/>
              </a:ext>
            </a:extLst>
          </p:cNvPr>
          <p:cNvSpPr/>
          <p:nvPr/>
        </p:nvSpPr>
        <p:spPr>
          <a:xfrm>
            <a:off x="872968" y="3708971"/>
            <a:ext cx="5257800" cy="2523768"/>
          </a:xfrm>
          <a:prstGeom prst="rect">
            <a:avLst/>
          </a:prstGeom>
        </p:spPr>
        <p:txBody>
          <a:bodyPr wrap="square">
            <a:spAutoFit/>
          </a:bodyPr>
          <a:lstStyle/>
          <a:p>
            <a:pPr marL="285750" marR="0" lvl="0" indent="-285750">
              <a:spcBef>
                <a:spcPts val="0"/>
              </a:spcBef>
              <a:spcAft>
                <a:spcPts val="1200"/>
              </a:spcAft>
              <a:buClr>
                <a:srgbClr val="005094"/>
              </a:buClr>
              <a:buSzPct val="100000"/>
              <a:buFont typeface="Wingdings" pitchFamily="2" charset="2"/>
              <a:buChar char="§"/>
              <a:tabLst>
                <a:tab pos="457200" algn="l"/>
              </a:tabLs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Industry and economic trends </a:t>
            </a:r>
          </a:p>
          <a:p>
            <a:pPr marL="285750" marR="0" lvl="0" indent="-285750">
              <a:spcBef>
                <a:spcPts val="0"/>
              </a:spcBef>
              <a:spcAft>
                <a:spcPts val="1200"/>
              </a:spcAft>
              <a:buClr>
                <a:srgbClr val="005094"/>
              </a:buClr>
              <a:buSzPct val="100000"/>
              <a:buFont typeface="Wingdings" pitchFamily="2" charset="2"/>
              <a:buChar char="§"/>
              <a:tabLst>
                <a:tab pos="457200" algn="l"/>
              </a:tabLs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Plan participation analysis </a:t>
            </a:r>
          </a:p>
          <a:p>
            <a:pPr marL="285750" marR="0" lvl="0" indent="-285750">
              <a:spcBef>
                <a:spcPts val="0"/>
              </a:spcBef>
              <a:spcAft>
                <a:spcPts val="1200"/>
              </a:spcAft>
              <a:buClr>
                <a:srgbClr val="005094"/>
              </a:buClr>
              <a:buSzPct val="100000"/>
              <a:buFont typeface="Wingdings" pitchFamily="2" charset="2"/>
              <a:buChar char="§"/>
              <a:tabLst>
                <a:tab pos="457200" algn="l"/>
              </a:tabLs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Legislative and regulatory updates </a:t>
            </a:r>
          </a:p>
          <a:p>
            <a:pPr marL="285750" marR="0" lvl="0" indent="-285750">
              <a:spcBef>
                <a:spcPts val="0"/>
              </a:spcBef>
              <a:spcAft>
                <a:spcPts val="1200"/>
              </a:spcAft>
              <a:buClr>
                <a:srgbClr val="005094"/>
              </a:buClr>
              <a:buSzPct val="100000"/>
              <a:buFont typeface="Wingdings" pitchFamily="2" charset="2"/>
              <a:buChar char="§"/>
              <a:tabLst>
                <a:tab pos="457200" algn="l"/>
              </a:tabLs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Plan design and compliance review </a:t>
            </a:r>
          </a:p>
          <a:p>
            <a:pPr marL="285750" indent="-285750">
              <a:spcAft>
                <a:spcPts val="1200"/>
              </a:spcAft>
              <a:buClr>
                <a:srgbClr val="005094"/>
              </a:buClr>
              <a:buSzPct val="100000"/>
              <a:buFont typeface="Wingdings" pitchFamily="2" charset="2"/>
              <a:buChar char="§"/>
              <a:tabLst>
                <a:tab pos="457200" algn="l"/>
              </a:tabLs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Summary of investment option characteristics </a:t>
            </a:r>
          </a:p>
          <a:p>
            <a:pPr marL="285750" indent="-285750">
              <a:spcAft>
                <a:spcPts val="1200"/>
              </a:spcAft>
              <a:buClr>
                <a:srgbClr val="005094"/>
              </a:buClr>
              <a:buSzPct val="100000"/>
              <a:buFont typeface="Wingdings" pitchFamily="2" charset="2"/>
              <a:buChar char="§"/>
              <a:tabLst>
                <a:tab pos="457200" algn="l"/>
              </a:tabLs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Independent assessment of fees and services </a:t>
            </a:r>
          </a:p>
        </p:txBody>
      </p:sp>
      <p:pic>
        <p:nvPicPr>
          <p:cNvPr id="8" name="Picture 7">
            <a:extLst>
              <a:ext uri="{FF2B5EF4-FFF2-40B4-BE49-F238E27FC236}">
                <a16:creationId xmlns:a16="http://schemas.microsoft.com/office/drawing/2014/main" id="{DCBEAA9D-F614-4E6D-A9BD-CD2F40BAC7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83631" y="565100"/>
            <a:ext cx="5108369" cy="6287636"/>
          </a:xfrm>
          <a:prstGeom prst="rect">
            <a:avLst/>
          </a:prstGeom>
        </p:spPr>
      </p:pic>
    </p:spTree>
    <p:extLst>
      <p:ext uri="{BB962C8B-B14F-4D97-AF65-F5344CB8AC3E}">
        <p14:creationId xmlns:p14="http://schemas.microsoft.com/office/powerpoint/2010/main" val="154003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22A70F3AB65F45937171D0D00A0495" ma:contentTypeVersion="13" ma:contentTypeDescription="Create a new document." ma:contentTypeScope="" ma:versionID="80b9c57f6e7b252a87fa821740394bc1">
  <xsd:schema xmlns:xsd="http://www.w3.org/2001/XMLSchema" xmlns:xs="http://www.w3.org/2001/XMLSchema" xmlns:p="http://schemas.microsoft.com/office/2006/metadata/properties" xmlns:ns3="dc0e9c14-e9b7-4820-ae02-090291bf2dff" xmlns:ns4="e4a7c651-42a9-4994-b88b-1895a8f4e1db" targetNamespace="http://schemas.microsoft.com/office/2006/metadata/properties" ma:root="true" ma:fieldsID="913a0cd22ae92b0248c1726fb7be42d4" ns3:_="" ns4:_="">
    <xsd:import namespace="dc0e9c14-e9b7-4820-ae02-090291bf2dff"/>
    <xsd:import namespace="e4a7c651-42a9-4994-b88b-1895a8f4e1db"/>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0e9c14-e9b7-4820-ae02-090291bf2d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a7c651-42a9-4994-b88b-1895a8f4e1d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c0e9c14-e9b7-4820-ae02-090291bf2dff" xsi:nil="true"/>
  </documentManagement>
</p:properties>
</file>

<file path=customXml/itemProps1.xml><?xml version="1.0" encoding="utf-8"?>
<ds:datastoreItem xmlns:ds="http://schemas.openxmlformats.org/officeDocument/2006/customXml" ds:itemID="{50A23FBA-2B46-4B59-9B70-491A9CDC3D70}">
  <ds:schemaRefs>
    <ds:schemaRef ds:uri="http://schemas.microsoft.com/sharepoint/v3/contenttype/forms"/>
  </ds:schemaRefs>
</ds:datastoreItem>
</file>

<file path=customXml/itemProps2.xml><?xml version="1.0" encoding="utf-8"?>
<ds:datastoreItem xmlns:ds="http://schemas.openxmlformats.org/officeDocument/2006/customXml" ds:itemID="{AF48469B-1CCD-4515-AAE8-0409D70910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0e9c14-e9b7-4820-ae02-090291bf2dff"/>
    <ds:schemaRef ds:uri="e4a7c651-42a9-4994-b88b-1895a8f4e1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EB1960-E4FE-40CB-AE4B-FDB4AEBA2B9F}">
  <ds:schemaRefs>
    <ds:schemaRef ds:uri="http://schemas.microsoft.com/office/2006/documentManagement/types"/>
    <ds:schemaRef ds:uri="http://www.w3.org/XML/1998/namespace"/>
    <ds:schemaRef ds:uri="http://purl.org/dc/terms/"/>
    <ds:schemaRef ds:uri="dc0e9c14-e9b7-4820-ae02-090291bf2dff"/>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e4a7c651-42a9-4994-b88b-1895a8f4e1db"/>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10686</TotalTime>
  <Words>3326</Words>
  <Application>Microsoft Office PowerPoint</Application>
  <PresentationFormat>Widescreen</PresentationFormat>
  <Paragraphs>514</Paragraphs>
  <Slides>43</Slides>
  <Notes>43</Notes>
  <HiddenSlides>0</HiddenSlides>
  <MMClips>0</MMClips>
  <ScaleCrop>false</ScaleCrop>
  <HeadingPairs>
    <vt:vector size="8" baseType="variant">
      <vt:variant>
        <vt:lpstr>Fonts Used</vt:lpstr>
      </vt:variant>
      <vt:variant>
        <vt:i4>13</vt:i4>
      </vt:variant>
      <vt:variant>
        <vt:lpstr>Theme</vt:lpstr>
      </vt:variant>
      <vt:variant>
        <vt:i4>3</vt:i4>
      </vt:variant>
      <vt:variant>
        <vt:lpstr>Links</vt:lpstr>
      </vt:variant>
      <vt:variant>
        <vt:i4>5</vt:i4>
      </vt:variant>
      <vt:variant>
        <vt:lpstr>Slide Titles</vt:lpstr>
      </vt:variant>
      <vt:variant>
        <vt:i4>43</vt:i4>
      </vt:variant>
    </vt:vector>
  </HeadingPairs>
  <TitlesOfParts>
    <vt:vector size="64" baseType="lpstr">
      <vt:lpstr>Aptos</vt:lpstr>
      <vt:lpstr>Aptos Display</vt:lpstr>
      <vt:lpstr>Arial</vt:lpstr>
      <vt:lpstr>Arial Black</vt:lpstr>
      <vt:lpstr>Arial Narrow</vt:lpstr>
      <vt:lpstr>balto</vt:lpstr>
      <vt:lpstr>Calibri</vt:lpstr>
      <vt:lpstr>GT America Black</vt:lpstr>
      <vt:lpstr>Helvetica</vt:lpstr>
      <vt:lpstr>Symbol</vt:lpstr>
      <vt:lpstr>Tiempos Headline Regular</vt:lpstr>
      <vt:lpstr>Whitney-Book</vt:lpstr>
      <vt:lpstr>Wingdings</vt:lpstr>
      <vt:lpstr>Office Theme</vt:lpstr>
      <vt:lpstr>1_Custom Design</vt:lpstr>
      <vt:lpstr>Custom Design</vt:lpstr>
      <vt:lpstr>file:///\\nynas1\nynds4\vol2\data\EQUITY\QUANT\Asset%20Allocation%20Portfolios\AA_Asset%20Allocation%20Clients\Asset%20Allocation%20Quarter%20End%20Template%20Excel%20File.xlsx!QTD%20YTD%20Performance!%5bAsset%20Allocation%20Quarter%20End%20Template%20Excel%20File.xlsx%5dQTD%20YTD%20Performance%20Chart%202</vt:lpstr>
      <vt:lpstr>file:///\\nynas1\nynds4\vol2\data\EQUITY\QUANT\Asset%20Allocation%20Portfolios\AA_Asset%20Allocation%20Clients\Asset%20Allocation%20Quarter%20End%20Template%20Excel%20File.xlsx!Mag%207%20Performance!%5bAsset%20Allocation%20Quarter%20End%20Template%20Excel%20File.xlsx%5dMag%207%20Performance%20Chart%201</vt:lpstr>
      <vt:lpstr>file:///\\nynas1\nynds4\vol2\data\EQUITY\QUANT\Asset%20Allocation%20Portfolios\Economic%20&amp;%20Market%20Data\Economic%20and%20Market%20Perspective%20Presentations\Economic%20and%20Market%20Perspectives%20Template%20Excel%20File.xlsx!Fed%20Target%20Rate%20Page%2011!%5bEconomic%20and%20Market%20Perspectives%20Template%20Excel%20File.xlsx%5dFed%20Target%20Rate%20Page%2011%20Chart%202</vt:lpstr>
      <vt:lpstr>file:///\\nynas1\nynds4\vol2\data\EQUITY\QUANT\Asset%20Allocation%20Portfolios\Economic%20&amp;%20Market%20Data\Economic%20and%20Market%20Perspective%20Presentations\Economic%20and%20Market%20Perspectives%20Template%20Excel%20File.xlsx!CPI%20Sticky%20Prices!%5bEconomic%20and%20Market%20Perspectives%20Template%20Excel%20File.xlsx%5dCPI%20Sticky%20Prices%20Chart%201</vt:lpstr>
      <vt:lpstr>file:///\\nynas1\nynds4\vol2\data\EQUITY\QUANT\Asset%20Allocation%20Portfolios\Economic%20&amp;%20Market%20Data\Economic%20and%20Market%20Perspective%20Presentations\Economic%20and%20Market%20Perspectives%20Template%20Excel%20File.xlsx!Unemployment%20Rate%20Page%2013!%5bEconomic%20and%20Market%20Perspectives%20Template%20Excel%20File.xlsx%5dUnemployment%20Rate%20Page%2013%20Chart%202</vt:lpstr>
      <vt:lpstr>PowerPoint Presentation</vt:lpstr>
      <vt:lpstr>PowerPoint Presentation</vt:lpstr>
      <vt:lpstr>PURPOSE </vt:lpstr>
      <vt:lpstr>PowerPoint Presentation</vt:lpstr>
      <vt:lpstr>More than 75 years’ experience in Retirement Services </vt:lpstr>
      <vt:lpstr>Flexibility: Because one size does not fit all</vt:lpstr>
      <vt:lpstr>Plan Sponsors may have challenges running a retirement plan</vt:lpstr>
      <vt:lpstr>PowerPoint Presentation</vt:lpstr>
      <vt:lpstr>Mutual of America facilitates plan committee review meetings</vt:lpstr>
      <vt:lpstr>Our recordkeeping and administrative services mean less work for you</vt:lpstr>
      <vt:lpstr>Recordkeeping services help ensure your plan is compliant</vt:lpstr>
      <vt:lpstr>Plan Overview</vt:lpstr>
      <vt:lpstr>What is SECURE 2.0? </vt:lpstr>
      <vt:lpstr>SECURE ACT 2.0 — Setting Every Community Up for  Retirement Enhancement</vt:lpstr>
      <vt:lpstr>PowerPoint Presentation</vt:lpstr>
      <vt:lpstr>The Importance of Employee Education</vt:lpstr>
      <vt:lpstr>Participant Resources and Tools</vt:lpstr>
      <vt:lpstr>Promoting retirement readiness through effective participant engagement</vt:lpstr>
      <vt:lpstr>Financial Consulting Services can help participants develop their personalized retirement road maps</vt:lpstr>
      <vt:lpstr>PowerPoint Presentation</vt:lpstr>
      <vt:lpstr>PowerPoint Presentation</vt:lpstr>
      <vt:lpstr>Strong Start for Stocks in 1st Quarter 2024</vt:lpstr>
      <vt:lpstr>1-Year Performance of Magnificent 7 Stocks</vt:lpstr>
      <vt:lpstr>Inflation still above the Fed’s Target</vt:lpstr>
      <vt:lpstr>Consumer Price Index –  Select Categories See Prices are Sticky</vt:lpstr>
      <vt:lpstr>Federal Reserve interest rates are on hold for now </vt:lpstr>
      <vt:lpstr>Unemployment rate remains below 4%</vt:lpstr>
      <vt:lpstr>Retirement Plan Investment Fund Selection</vt:lpstr>
      <vt:lpstr>A diverse range of available, pre-screened choices diverse range of available, pre-screened choices</vt:lpstr>
      <vt:lpstr>Rigorously selected, pre-screened investment options across multiple asset classes</vt:lpstr>
      <vt:lpstr>Market ups and downs are normal.</vt:lpstr>
      <vt:lpstr>Don’t try to time the market.</vt:lpstr>
      <vt:lpstr>Be sure your portfolio is diversified and balanced.</vt:lpstr>
      <vt:lpstr>Target Date Fund Background</vt:lpstr>
      <vt:lpstr>The Glide Path Governs The Asset Allocation</vt:lpstr>
      <vt:lpstr>PowerPoint Presentation</vt:lpstr>
      <vt:lpstr>Our Minors Trust Solution</vt:lpstr>
      <vt:lpstr>PowerPoint Presentation</vt:lpstr>
      <vt:lpstr>ADMINISTRATION</vt:lpstr>
      <vt:lpstr>EDUCATION</vt:lpstr>
      <vt:lpstr>INVESTMENTS</vt:lpstr>
      <vt:lpstr>MINOR’S TRUST PROGRAM</vt:lpstr>
      <vt:lpstr>Q &amp; A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Morsette, Lorilee</dc:creator>
  <cp:lastModifiedBy>Zendel, Jamie</cp:lastModifiedBy>
  <cp:revision>6</cp:revision>
  <dcterms:created xsi:type="dcterms:W3CDTF">2024-04-18T19:23:14Z</dcterms:created>
  <dcterms:modified xsi:type="dcterms:W3CDTF">2024-05-21T15:52:46Z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0x0101002122A70F3AB65F45937171D0D00A0495</vt:lpwstr>
  </property>
</Properties>
</file>