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26"/>
  </p:notesMasterIdLst>
  <p:sldIdLst>
    <p:sldId id="257" r:id="rId3"/>
    <p:sldId id="271" r:id="rId4"/>
    <p:sldId id="299" r:id="rId5"/>
    <p:sldId id="297" r:id="rId6"/>
    <p:sldId id="294" r:id="rId7"/>
    <p:sldId id="268" r:id="rId8"/>
    <p:sldId id="298" r:id="rId9"/>
    <p:sldId id="291" r:id="rId10"/>
    <p:sldId id="263" r:id="rId11"/>
    <p:sldId id="300" r:id="rId12"/>
    <p:sldId id="295" r:id="rId13"/>
    <p:sldId id="261" r:id="rId14"/>
    <p:sldId id="296" r:id="rId15"/>
    <p:sldId id="273" r:id="rId16"/>
    <p:sldId id="275" r:id="rId17"/>
    <p:sldId id="274" r:id="rId18"/>
    <p:sldId id="304" r:id="rId19"/>
    <p:sldId id="279" r:id="rId20"/>
    <p:sldId id="301" r:id="rId21"/>
    <p:sldId id="306" r:id="rId22"/>
    <p:sldId id="305" r:id="rId23"/>
    <p:sldId id="272" r:id="rId24"/>
    <p:sldId id="2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598D"/>
    <a:srgbClr val="137840"/>
    <a:srgbClr val="3333CC"/>
    <a:srgbClr val="0000FF"/>
    <a:srgbClr val="EDD87F"/>
    <a:srgbClr val="D6D8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3E7B8E-2AC1-4D40-AE66-8761B217DF32}" v="12" dt="2024-05-13T05:04:13.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1038"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ata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C2415C-B775-4F72-BAEE-10DF000FD00A}"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76462796-1C7A-4C3A-9B73-C55F106B9266}">
      <dgm:prSet/>
      <dgm:spPr/>
      <dgm:t>
        <a:bodyPr/>
        <a:lstStyle/>
        <a:p>
          <a:endParaRPr lang="en-US"/>
        </a:p>
      </dgm:t>
    </dgm:pt>
    <dgm:pt modelId="{D6A6F37C-F445-4CE6-A916-5436C1949479}" type="parTrans" cxnId="{D843FBA7-77DC-4E25-B3E9-70710A8F7C04}">
      <dgm:prSet/>
      <dgm:spPr/>
      <dgm:t>
        <a:bodyPr/>
        <a:lstStyle/>
        <a:p>
          <a:endParaRPr lang="en-US"/>
        </a:p>
      </dgm:t>
    </dgm:pt>
    <dgm:pt modelId="{4A4DA331-B40B-4030-A7F7-D1D686ADCEFF}" type="sibTrans" cxnId="{D843FBA7-77DC-4E25-B3E9-70710A8F7C04}">
      <dgm:prSet/>
      <dgm:spPr/>
      <dgm:t>
        <a:bodyPr/>
        <a:lstStyle/>
        <a:p>
          <a:endParaRPr lang="en-US"/>
        </a:p>
      </dgm:t>
    </dgm:pt>
    <dgm:pt modelId="{E0CFB245-A367-43A0-97F3-F151F844561B}">
      <dgm:prSet/>
      <dgm:spPr/>
      <dgm:t>
        <a:bodyPr/>
        <a:lstStyle/>
        <a:p>
          <a:endParaRPr lang="en-US"/>
        </a:p>
      </dgm:t>
    </dgm:pt>
    <dgm:pt modelId="{98D372E8-6D90-4BC1-A33C-77FC24A5B22B}" type="parTrans" cxnId="{972FF0E4-D7E7-40B4-B653-DC591598082D}">
      <dgm:prSet/>
      <dgm:spPr/>
      <dgm:t>
        <a:bodyPr/>
        <a:lstStyle/>
        <a:p>
          <a:endParaRPr lang="en-US"/>
        </a:p>
      </dgm:t>
    </dgm:pt>
    <dgm:pt modelId="{D57ED53D-0DA5-42A8-A75A-7073EFDB77FB}" type="sibTrans" cxnId="{972FF0E4-D7E7-40B4-B653-DC591598082D}">
      <dgm:prSet/>
      <dgm:spPr/>
      <dgm:t>
        <a:bodyPr/>
        <a:lstStyle/>
        <a:p>
          <a:endParaRPr lang="en-US"/>
        </a:p>
      </dgm:t>
    </dgm:pt>
    <dgm:pt modelId="{55A06CDD-F035-4D87-A163-AB6CEF5789DB}">
      <dgm:prSet/>
      <dgm:spPr/>
      <dgm:t>
        <a:bodyPr/>
        <a:lstStyle/>
        <a:p>
          <a:endParaRPr lang="en-US"/>
        </a:p>
      </dgm:t>
    </dgm:pt>
    <dgm:pt modelId="{416BE15F-FC64-492F-B038-B519E6C4E571}" type="parTrans" cxnId="{F1DE139F-9731-4BEA-A728-91FD7B613E89}">
      <dgm:prSet/>
      <dgm:spPr/>
      <dgm:t>
        <a:bodyPr/>
        <a:lstStyle/>
        <a:p>
          <a:endParaRPr lang="en-US"/>
        </a:p>
      </dgm:t>
    </dgm:pt>
    <dgm:pt modelId="{FA70FE0A-6144-43BC-9794-8DBE86ED9F90}" type="sibTrans" cxnId="{F1DE139F-9731-4BEA-A728-91FD7B613E89}">
      <dgm:prSet/>
      <dgm:spPr/>
      <dgm:t>
        <a:bodyPr/>
        <a:lstStyle/>
        <a:p>
          <a:endParaRPr lang="en-US"/>
        </a:p>
      </dgm:t>
    </dgm:pt>
    <dgm:pt modelId="{A15943B3-D1F7-4D0D-B575-9362E97D8321}">
      <dgm:prSet/>
      <dgm:spPr/>
      <dgm:t>
        <a:bodyPr/>
        <a:lstStyle/>
        <a:p>
          <a:endParaRPr lang="en-US"/>
        </a:p>
      </dgm:t>
    </dgm:pt>
    <dgm:pt modelId="{5607A47D-4DB8-49A3-A626-3278D0A46F05}" type="parTrans" cxnId="{BD896B5B-09D3-4EA7-B5AB-1DE0E44EB56C}">
      <dgm:prSet/>
      <dgm:spPr/>
      <dgm:t>
        <a:bodyPr/>
        <a:lstStyle/>
        <a:p>
          <a:endParaRPr lang="en-US"/>
        </a:p>
      </dgm:t>
    </dgm:pt>
    <dgm:pt modelId="{830AA390-5C97-452F-A7EF-FBA304DB07F4}" type="sibTrans" cxnId="{BD896B5B-09D3-4EA7-B5AB-1DE0E44EB56C}">
      <dgm:prSet/>
      <dgm:spPr/>
      <dgm:t>
        <a:bodyPr/>
        <a:lstStyle/>
        <a:p>
          <a:endParaRPr lang="en-US"/>
        </a:p>
      </dgm:t>
    </dgm:pt>
    <dgm:pt modelId="{5B82E218-83CC-48D0-B71F-8F6526AAC97A}">
      <dgm:prSet/>
      <dgm:spPr/>
      <dgm:t>
        <a:bodyPr/>
        <a:lstStyle/>
        <a:p>
          <a:endParaRPr lang="en-US"/>
        </a:p>
      </dgm:t>
    </dgm:pt>
    <dgm:pt modelId="{96BC69A6-A2F7-4C78-B564-4AA9878E9F9A}" type="parTrans" cxnId="{DC8C992F-E6BA-4D62-822C-7BDD4A125A1B}">
      <dgm:prSet/>
      <dgm:spPr/>
      <dgm:t>
        <a:bodyPr/>
        <a:lstStyle/>
        <a:p>
          <a:endParaRPr lang="en-US"/>
        </a:p>
      </dgm:t>
    </dgm:pt>
    <dgm:pt modelId="{935E41B2-D8F4-4281-B4AF-B3F34C8762BE}" type="sibTrans" cxnId="{DC8C992F-E6BA-4D62-822C-7BDD4A125A1B}">
      <dgm:prSet/>
      <dgm:spPr/>
      <dgm:t>
        <a:bodyPr/>
        <a:lstStyle/>
        <a:p>
          <a:endParaRPr lang="en-US"/>
        </a:p>
      </dgm:t>
    </dgm:pt>
    <dgm:pt modelId="{BDE2463B-9C50-4B15-9D14-AE20FF0B7280}">
      <dgm:prSet/>
      <dgm:spPr/>
      <dgm:t>
        <a:bodyPr/>
        <a:lstStyle/>
        <a:p>
          <a:endParaRPr lang="en-US"/>
        </a:p>
      </dgm:t>
    </dgm:pt>
    <dgm:pt modelId="{5EA3A49A-AB02-47DD-A85D-20C132971874}" type="parTrans" cxnId="{F90E2DB6-6F32-470F-9875-32853B68F6B8}">
      <dgm:prSet/>
      <dgm:spPr/>
      <dgm:t>
        <a:bodyPr/>
        <a:lstStyle/>
        <a:p>
          <a:endParaRPr lang="en-US"/>
        </a:p>
      </dgm:t>
    </dgm:pt>
    <dgm:pt modelId="{099C1B6A-563A-4D1A-9ECB-0F0EAF38378B}" type="sibTrans" cxnId="{F90E2DB6-6F32-470F-9875-32853B68F6B8}">
      <dgm:prSet/>
      <dgm:spPr/>
      <dgm:t>
        <a:bodyPr/>
        <a:lstStyle/>
        <a:p>
          <a:endParaRPr lang="en-US"/>
        </a:p>
      </dgm:t>
    </dgm:pt>
    <dgm:pt modelId="{EA732CD3-BCF0-4441-AB01-AFAEFF97F313}" type="pres">
      <dgm:prSet presAssocID="{C8C2415C-B775-4F72-BAEE-10DF000FD00A}" presName="vert0" presStyleCnt="0">
        <dgm:presLayoutVars>
          <dgm:dir/>
          <dgm:animOne val="branch"/>
          <dgm:animLvl val="lvl"/>
        </dgm:presLayoutVars>
      </dgm:prSet>
      <dgm:spPr/>
    </dgm:pt>
    <dgm:pt modelId="{5BEB59C9-AA1C-424B-AD63-62973540594E}" type="pres">
      <dgm:prSet presAssocID="{76462796-1C7A-4C3A-9B73-C55F106B9266}" presName="thickLine" presStyleLbl="alignNode1" presStyleIdx="0" presStyleCnt="6"/>
      <dgm:spPr/>
    </dgm:pt>
    <dgm:pt modelId="{97E495DA-4DA6-4722-8F40-C589D731313F}" type="pres">
      <dgm:prSet presAssocID="{76462796-1C7A-4C3A-9B73-C55F106B9266}" presName="horz1" presStyleCnt="0"/>
      <dgm:spPr/>
    </dgm:pt>
    <dgm:pt modelId="{58ABC58C-88A2-4E6B-8E69-717087769977}" type="pres">
      <dgm:prSet presAssocID="{76462796-1C7A-4C3A-9B73-C55F106B9266}" presName="tx1" presStyleLbl="revTx" presStyleIdx="0" presStyleCnt="6"/>
      <dgm:spPr/>
    </dgm:pt>
    <dgm:pt modelId="{D2076723-E902-4BED-8F84-1EE1376B5DAF}" type="pres">
      <dgm:prSet presAssocID="{76462796-1C7A-4C3A-9B73-C55F106B9266}" presName="vert1" presStyleCnt="0"/>
      <dgm:spPr/>
    </dgm:pt>
    <dgm:pt modelId="{2C730843-AE9E-4EED-B8C8-0C4EF10770DA}" type="pres">
      <dgm:prSet presAssocID="{E0CFB245-A367-43A0-97F3-F151F844561B}" presName="thickLine" presStyleLbl="alignNode1" presStyleIdx="1" presStyleCnt="6"/>
      <dgm:spPr/>
    </dgm:pt>
    <dgm:pt modelId="{9D062731-35BD-4037-9AAA-F10D231F341E}" type="pres">
      <dgm:prSet presAssocID="{E0CFB245-A367-43A0-97F3-F151F844561B}" presName="horz1" presStyleCnt="0"/>
      <dgm:spPr/>
    </dgm:pt>
    <dgm:pt modelId="{54C56BAE-1183-4457-A98D-AC2F5484E2CF}" type="pres">
      <dgm:prSet presAssocID="{E0CFB245-A367-43A0-97F3-F151F844561B}" presName="tx1" presStyleLbl="revTx" presStyleIdx="1" presStyleCnt="6"/>
      <dgm:spPr/>
    </dgm:pt>
    <dgm:pt modelId="{EFD27D12-E0B0-48B5-A2CD-2854BE3B72A9}" type="pres">
      <dgm:prSet presAssocID="{E0CFB245-A367-43A0-97F3-F151F844561B}" presName="vert1" presStyleCnt="0"/>
      <dgm:spPr/>
    </dgm:pt>
    <dgm:pt modelId="{132B1DEF-6167-4BE4-8096-5E3CFB31105C}" type="pres">
      <dgm:prSet presAssocID="{55A06CDD-F035-4D87-A163-AB6CEF5789DB}" presName="thickLine" presStyleLbl="alignNode1" presStyleIdx="2" presStyleCnt="6"/>
      <dgm:spPr/>
    </dgm:pt>
    <dgm:pt modelId="{1018AE22-2351-4AFA-BE58-8FC662A117DC}" type="pres">
      <dgm:prSet presAssocID="{55A06CDD-F035-4D87-A163-AB6CEF5789DB}" presName="horz1" presStyleCnt="0"/>
      <dgm:spPr/>
    </dgm:pt>
    <dgm:pt modelId="{FE59EB46-4D7F-4CE6-B29B-E88F672139E8}" type="pres">
      <dgm:prSet presAssocID="{55A06CDD-F035-4D87-A163-AB6CEF5789DB}" presName="tx1" presStyleLbl="revTx" presStyleIdx="2" presStyleCnt="6"/>
      <dgm:spPr/>
    </dgm:pt>
    <dgm:pt modelId="{946535AC-AAE7-406A-A65B-B922A551E5AB}" type="pres">
      <dgm:prSet presAssocID="{55A06CDD-F035-4D87-A163-AB6CEF5789DB}" presName="vert1" presStyleCnt="0"/>
      <dgm:spPr/>
    </dgm:pt>
    <dgm:pt modelId="{5EC90C53-0849-40EC-B8F9-43121CF15681}" type="pres">
      <dgm:prSet presAssocID="{A15943B3-D1F7-4D0D-B575-9362E97D8321}" presName="thickLine" presStyleLbl="alignNode1" presStyleIdx="3" presStyleCnt="6"/>
      <dgm:spPr/>
    </dgm:pt>
    <dgm:pt modelId="{1FDCB858-D527-455D-9B1A-48BFB68A6063}" type="pres">
      <dgm:prSet presAssocID="{A15943B3-D1F7-4D0D-B575-9362E97D8321}" presName="horz1" presStyleCnt="0"/>
      <dgm:spPr/>
    </dgm:pt>
    <dgm:pt modelId="{CEB12EB5-95DA-4654-B602-2B8485AF79EF}" type="pres">
      <dgm:prSet presAssocID="{A15943B3-D1F7-4D0D-B575-9362E97D8321}" presName="tx1" presStyleLbl="revTx" presStyleIdx="3" presStyleCnt="6"/>
      <dgm:spPr/>
    </dgm:pt>
    <dgm:pt modelId="{F47342FE-2E0B-40DB-A79C-6C875313C791}" type="pres">
      <dgm:prSet presAssocID="{A15943B3-D1F7-4D0D-B575-9362E97D8321}" presName="vert1" presStyleCnt="0"/>
      <dgm:spPr/>
    </dgm:pt>
    <dgm:pt modelId="{87D0024C-9FA9-4049-B618-F974FE5F0BA3}" type="pres">
      <dgm:prSet presAssocID="{5B82E218-83CC-48D0-B71F-8F6526AAC97A}" presName="thickLine" presStyleLbl="alignNode1" presStyleIdx="4" presStyleCnt="6"/>
      <dgm:spPr/>
    </dgm:pt>
    <dgm:pt modelId="{77F07EB9-F38E-4554-BAC9-8318CC779974}" type="pres">
      <dgm:prSet presAssocID="{5B82E218-83CC-48D0-B71F-8F6526AAC97A}" presName="horz1" presStyleCnt="0"/>
      <dgm:spPr/>
    </dgm:pt>
    <dgm:pt modelId="{5F8661F0-90D8-44B8-B500-3EF049ECCEDC}" type="pres">
      <dgm:prSet presAssocID="{5B82E218-83CC-48D0-B71F-8F6526AAC97A}" presName="tx1" presStyleLbl="revTx" presStyleIdx="4" presStyleCnt="6"/>
      <dgm:spPr/>
    </dgm:pt>
    <dgm:pt modelId="{F355FAB0-D184-4BED-A994-C7C48ED90FAA}" type="pres">
      <dgm:prSet presAssocID="{5B82E218-83CC-48D0-B71F-8F6526AAC97A}" presName="vert1" presStyleCnt="0"/>
      <dgm:spPr/>
    </dgm:pt>
    <dgm:pt modelId="{BF2B9EDE-6429-412F-B1BC-B737153FCD1D}" type="pres">
      <dgm:prSet presAssocID="{BDE2463B-9C50-4B15-9D14-AE20FF0B7280}" presName="thickLine" presStyleLbl="alignNode1" presStyleIdx="5" presStyleCnt="6"/>
      <dgm:spPr/>
    </dgm:pt>
    <dgm:pt modelId="{A3778E15-F2EE-4520-9916-04AAA2F3DC9B}" type="pres">
      <dgm:prSet presAssocID="{BDE2463B-9C50-4B15-9D14-AE20FF0B7280}" presName="horz1" presStyleCnt="0"/>
      <dgm:spPr/>
    </dgm:pt>
    <dgm:pt modelId="{FAEB8905-11ED-4545-A19E-9F25172C9B54}" type="pres">
      <dgm:prSet presAssocID="{BDE2463B-9C50-4B15-9D14-AE20FF0B7280}" presName="tx1" presStyleLbl="revTx" presStyleIdx="5" presStyleCnt="6"/>
      <dgm:spPr/>
    </dgm:pt>
    <dgm:pt modelId="{7AA46E8E-C1AC-4F12-B825-E0AFF8139F7A}" type="pres">
      <dgm:prSet presAssocID="{BDE2463B-9C50-4B15-9D14-AE20FF0B7280}" presName="vert1" presStyleCnt="0"/>
      <dgm:spPr/>
    </dgm:pt>
  </dgm:ptLst>
  <dgm:cxnLst>
    <dgm:cxn modelId="{DC8C992F-E6BA-4D62-822C-7BDD4A125A1B}" srcId="{C8C2415C-B775-4F72-BAEE-10DF000FD00A}" destId="{5B82E218-83CC-48D0-B71F-8F6526AAC97A}" srcOrd="4" destOrd="0" parTransId="{96BC69A6-A2F7-4C78-B564-4AA9878E9F9A}" sibTransId="{935E41B2-D8F4-4281-B4AF-B3F34C8762BE}"/>
    <dgm:cxn modelId="{FEB9E23C-5C19-47B4-97D8-9EFBD6F41B3E}" type="presOf" srcId="{76462796-1C7A-4C3A-9B73-C55F106B9266}" destId="{58ABC58C-88A2-4E6B-8E69-717087769977}" srcOrd="0" destOrd="0" presId="urn:microsoft.com/office/officeart/2008/layout/LinedList"/>
    <dgm:cxn modelId="{BD896B5B-09D3-4EA7-B5AB-1DE0E44EB56C}" srcId="{C8C2415C-B775-4F72-BAEE-10DF000FD00A}" destId="{A15943B3-D1F7-4D0D-B575-9362E97D8321}" srcOrd="3" destOrd="0" parTransId="{5607A47D-4DB8-49A3-A626-3278D0A46F05}" sibTransId="{830AA390-5C97-452F-A7EF-FBA304DB07F4}"/>
    <dgm:cxn modelId="{19B01D44-D8A3-469F-A270-925CB30E2389}" type="presOf" srcId="{E0CFB245-A367-43A0-97F3-F151F844561B}" destId="{54C56BAE-1183-4457-A98D-AC2F5484E2CF}" srcOrd="0" destOrd="0" presId="urn:microsoft.com/office/officeart/2008/layout/LinedList"/>
    <dgm:cxn modelId="{A8284C54-C038-46EA-B119-127681CA6746}" type="presOf" srcId="{5B82E218-83CC-48D0-B71F-8F6526AAC97A}" destId="{5F8661F0-90D8-44B8-B500-3EF049ECCEDC}" srcOrd="0" destOrd="0" presId="urn:microsoft.com/office/officeart/2008/layout/LinedList"/>
    <dgm:cxn modelId="{F1DE139F-9731-4BEA-A728-91FD7B613E89}" srcId="{C8C2415C-B775-4F72-BAEE-10DF000FD00A}" destId="{55A06CDD-F035-4D87-A163-AB6CEF5789DB}" srcOrd="2" destOrd="0" parTransId="{416BE15F-FC64-492F-B038-B519E6C4E571}" sibTransId="{FA70FE0A-6144-43BC-9794-8DBE86ED9F90}"/>
    <dgm:cxn modelId="{D843FBA7-77DC-4E25-B3E9-70710A8F7C04}" srcId="{C8C2415C-B775-4F72-BAEE-10DF000FD00A}" destId="{76462796-1C7A-4C3A-9B73-C55F106B9266}" srcOrd="0" destOrd="0" parTransId="{D6A6F37C-F445-4CE6-A916-5436C1949479}" sibTransId="{4A4DA331-B40B-4030-A7F7-D1D686ADCEFF}"/>
    <dgm:cxn modelId="{6200C0A9-DC23-46E2-B9BD-BE63ADD85D3A}" type="presOf" srcId="{BDE2463B-9C50-4B15-9D14-AE20FF0B7280}" destId="{FAEB8905-11ED-4545-A19E-9F25172C9B54}" srcOrd="0" destOrd="0" presId="urn:microsoft.com/office/officeart/2008/layout/LinedList"/>
    <dgm:cxn modelId="{7AD4F3AF-BFA9-4B32-8880-E60B5028FE8C}" type="presOf" srcId="{55A06CDD-F035-4D87-A163-AB6CEF5789DB}" destId="{FE59EB46-4D7F-4CE6-B29B-E88F672139E8}" srcOrd="0" destOrd="0" presId="urn:microsoft.com/office/officeart/2008/layout/LinedList"/>
    <dgm:cxn modelId="{F90E2DB6-6F32-470F-9875-32853B68F6B8}" srcId="{C8C2415C-B775-4F72-BAEE-10DF000FD00A}" destId="{BDE2463B-9C50-4B15-9D14-AE20FF0B7280}" srcOrd="5" destOrd="0" parTransId="{5EA3A49A-AB02-47DD-A85D-20C132971874}" sibTransId="{099C1B6A-563A-4D1A-9ECB-0F0EAF38378B}"/>
    <dgm:cxn modelId="{5186C5BE-E6C2-4794-9425-CCA5330FA405}" type="presOf" srcId="{A15943B3-D1F7-4D0D-B575-9362E97D8321}" destId="{CEB12EB5-95DA-4654-B602-2B8485AF79EF}" srcOrd="0" destOrd="0" presId="urn:microsoft.com/office/officeart/2008/layout/LinedList"/>
    <dgm:cxn modelId="{D01657C0-C3F2-4E41-80DE-47052984BBD0}" type="presOf" srcId="{C8C2415C-B775-4F72-BAEE-10DF000FD00A}" destId="{EA732CD3-BCF0-4441-AB01-AFAEFF97F313}" srcOrd="0" destOrd="0" presId="urn:microsoft.com/office/officeart/2008/layout/LinedList"/>
    <dgm:cxn modelId="{972FF0E4-D7E7-40B4-B653-DC591598082D}" srcId="{C8C2415C-B775-4F72-BAEE-10DF000FD00A}" destId="{E0CFB245-A367-43A0-97F3-F151F844561B}" srcOrd="1" destOrd="0" parTransId="{98D372E8-6D90-4BC1-A33C-77FC24A5B22B}" sibTransId="{D57ED53D-0DA5-42A8-A75A-7073EFDB77FB}"/>
    <dgm:cxn modelId="{7DFF36BC-85B5-4057-8BC5-A80E2E8E9AE3}" type="presParOf" srcId="{EA732CD3-BCF0-4441-AB01-AFAEFF97F313}" destId="{5BEB59C9-AA1C-424B-AD63-62973540594E}" srcOrd="0" destOrd="0" presId="urn:microsoft.com/office/officeart/2008/layout/LinedList"/>
    <dgm:cxn modelId="{370A4968-1BBC-46AB-99D0-19D70A45D79A}" type="presParOf" srcId="{EA732CD3-BCF0-4441-AB01-AFAEFF97F313}" destId="{97E495DA-4DA6-4722-8F40-C589D731313F}" srcOrd="1" destOrd="0" presId="urn:microsoft.com/office/officeart/2008/layout/LinedList"/>
    <dgm:cxn modelId="{E08BE810-5FC2-43FD-8ACD-F1121D24EFBE}" type="presParOf" srcId="{97E495DA-4DA6-4722-8F40-C589D731313F}" destId="{58ABC58C-88A2-4E6B-8E69-717087769977}" srcOrd="0" destOrd="0" presId="urn:microsoft.com/office/officeart/2008/layout/LinedList"/>
    <dgm:cxn modelId="{7B71EDC9-38EC-4F40-A8EE-A74936478744}" type="presParOf" srcId="{97E495DA-4DA6-4722-8F40-C589D731313F}" destId="{D2076723-E902-4BED-8F84-1EE1376B5DAF}" srcOrd="1" destOrd="0" presId="urn:microsoft.com/office/officeart/2008/layout/LinedList"/>
    <dgm:cxn modelId="{69D6F385-8F61-4F9F-A47A-BCE2F535449C}" type="presParOf" srcId="{EA732CD3-BCF0-4441-AB01-AFAEFF97F313}" destId="{2C730843-AE9E-4EED-B8C8-0C4EF10770DA}" srcOrd="2" destOrd="0" presId="urn:microsoft.com/office/officeart/2008/layout/LinedList"/>
    <dgm:cxn modelId="{D18AF0EE-94F6-4C1A-9F8F-C182AEC72122}" type="presParOf" srcId="{EA732CD3-BCF0-4441-AB01-AFAEFF97F313}" destId="{9D062731-35BD-4037-9AAA-F10D231F341E}" srcOrd="3" destOrd="0" presId="urn:microsoft.com/office/officeart/2008/layout/LinedList"/>
    <dgm:cxn modelId="{A7BA0A21-4224-4002-B6E2-4676CE3592B3}" type="presParOf" srcId="{9D062731-35BD-4037-9AAA-F10D231F341E}" destId="{54C56BAE-1183-4457-A98D-AC2F5484E2CF}" srcOrd="0" destOrd="0" presId="urn:microsoft.com/office/officeart/2008/layout/LinedList"/>
    <dgm:cxn modelId="{69A085D9-780F-4916-9EAF-7EA9071185E2}" type="presParOf" srcId="{9D062731-35BD-4037-9AAA-F10D231F341E}" destId="{EFD27D12-E0B0-48B5-A2CD-2854BE3B72A9}" srcOrd="1" destOrd="0" presId="urn:microsoft.com/office/officeart/2008/layout/LinedList"/>
    <dgm:cxn modelId="{6B56C6E7-EA34-406A-9248-931A148B262F}" type="presParOf" srcId="{EA732CD3-BCF0-4441-AB01-AFAEFF97F313}" destId="{132B1DEF-6167-4BE4-8096-5E3CFB31105C}" srcOrd="4" destOrd="0" presId="urn:microsoft.com/office/officeart/2008/layout/LinedList"/>
    <dgm:cxn modelId="{C73A2AD0-8587-4DB7-8C75-E71DD5CE470F}" type="presParOf" srcId="{EA732CD3-BCF0-4441-AB01-AFAEFF97F313}" destId="{1018AE22-2351-4AFA-BE58-8FC662A117DC}" srcOrd="5" destOrd="0" presId="urn:microsoft.com/office/officeart/2008/layout/LinedList"/>
    <dgm:cxn modelId="{FF8844C6-FFFA-4AF8-9799-3E7289738650}" type="presParOf" srcId="{1018AE22-2351-4AFA-BE58-8FC662A117DC}" destId="{FE59EB46-4D7F-4CE6-B29B-E88F672139E8}" srcOrd="0" destOrd="0" presId="urn:microsoft.com/office/officeart/2008/layout/LinedList"/>
    <dgm:cxn modelId="{AA25D0BD-21F8-4ED2-810F-9EB96342E71F}" type="presParOf" srcId="{1018AE22-2351-4AFA-BE58-8FC662A117DC}" destId="{946535AC-AAE7-406A-A65B-B922A551E5AB}" srcOrd="1" destOrd="0" presId="urn:microsoft.com/office/officeart/2008/layout/LinedList"/>
    <dgm:cxn modelId="{F78AF105-2049-460C-8EE9-014A3EC3BBD8}" type="presParOf" srcId="{EA732CD3-BCF0-4441-AB01-AFAEFF97F313}" destId="{5EC90C53-0849-40EC-B8F9-43121CF15681}" srcOrd="6" destOrd="0" presId="urn:microsoft.com/office/officeart/2008/layout/LinedList"/>
    <dgm:cxn modelId="{E05BAC58-B24E-45EC-BC36-1A4F6884AB74}" type="presParOf" srcId="{EA732CD3-BCF0-4441-AB01-AFAEFF97F313}" destId="{1FDCB858-D527-455D-9B1A-48BFB68A6063}" srcOrd="7" destOrd="0" presId="urn:microsoft.com/office/officeart/2008/layout/LinedList"/>
    <dgm:cxn modelId="{13ED20BC-B103-41FA-A6A5-9D8D4D463632}" type="presParOf" srcId="{1FDCB858-D527-455D-9B1A-48BFB68A6063}" destId="{CEB12EB5-95DA-4654-B602-2B8485AF79EF}" srcOrd="0" destOrd="0" presId="urn:microsoft.com/office/officeart/2008/layout/LinedList"/>
    <dgm:cxn modelId="{6E6A6929-2FFA-495B-9282-7B17022922B3}" type="presParOf" srcId="{1FDCB858-D527-455D-9B1A-48BFB68A6063}" destId="{F47342FE-2E0B-40DB-A79C-6C875313C791}" srcOrd="1" destOrd="0" presId="urn:microsoft.com/office/officeart/2008/layout/LinedList"/>
    <dgm:cxn modelId="{E0CF95CD-51E5-4AB1-A32D-DF471AFBEC12}" type="presParOf" srcId="{EA732CD3-BCF0-4441-AB01-AFAEFF97F313}" destId="{87D0024C-9FA9-4049-B618-F974FE5F0BA3}" srcOrd="8" destOrd="0" presId="urn:microsoft.com/office/officeart/2008/layout/LinedList"/>
    <dgm:cxn modelId="{C1C82B08-58FF-432C-A018-D0E24AC8A4A4}" type="presParOf" srcId="{EA732CD3-BCF0-4441-AB01-AFAEFF97F313}" destId="{77F07EB9-F38E-4554-BAC9-8318CC779974}" srcOrd="9" destOrd="0" presId="urn:microsoft.com/office/officeart/2008/layout/LinedList"/>
    <dgm:cxn modelId="{58EBD34A-AD9F-42AB-AD9D-77CC8E68F8F2}" type="presParOf" srcId="{77F07EB9-F38E-4554-BAC9-8318CC779974}" destId="{5F8661F0-90D8-44B8-B500-3EF049ECCEDC}" srcOrd="0" destOrd="0" presId="urn:microsoft.com/office/officeart/2008/layout/LinedList"/>
    <dgm:cxn modelId="{2690446A-C4D0-4EC9-B039-2E921DD99E50}" type="presParOf" srcId="{77F07EB9-F38E-4554-BAC9-8318CC779974}" destId="{F355FAB0-D184-4BED-A994-C7C48ED90FAA}" srcOrd="1" destOrd="0" presId="urn:microsoft.com/office/officeart/2008/layout/LinedList"/>
    <dgm:cxn modelId="{7A51C1F8-C793-4456-8ED5-42BA985ABA40}" type="presParOf" srcId="{EA732CD3-BCF0-4441-AB01-AFAEFF97F313}" destId="{BF2B9EDE-6429-412F-B1BC-B737153FCD1D}" srcOrd="10" destOrd="0" presId="urn:microsoft.com/office/officeart/2008/layout/LinedList"/>
    <dgm:cxn modelId="{5D8AB108-4BD8-4844-AB49-73217AD2EDE7}" type="presParOf" srcId="{EA732CD3-BCF0-4441-AB01-AFAEFF97F313}" destId="{A3778E15-F2EE-4520-9916-04AAA2F3DC9B}" srcOrd="11" destOrd="0" presId="urn:microsoft.com/office/officeart/2008/layout/LinedList"/>
    <dgm:cxn modelId="{F8C978BE-31C0-4447-B284-EF26DB4B5FCD}" type="presParOf" srcId="{A3778E15-F2EE-4520-9916-04AAA2F3DC9B}" destId="{FAEB8905-11ED-4545-A19E-9F25172C9B54}" srcOrd="0" destOrd="0" presId="urn:microsoft.com/office/officeart/2008/layout/LinedList"/>
    <dgm:cxn modelId="{86EA34C2-BD20-4011-ACF9-94956D227B26}" type="presParOf" srcId="{A3778E15-F2EE-4520-9916-04AAA2F3DC9B}" destId="{7AA46E8E-C1AC-4F12-B825-E0AFF8139F7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C2415C-B775-4F72-BAEE-10DF000FD00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76462796-1C7A-4C3A-9B73-C55F106B9266}">
      <dgm:prSet/>
      <dgm:spPr/>
      <dgm:t>
        <a:bodyPr/>
        <a:lstStyle/>
        <a:p>
          <a:r>
            <a:rPr lang="en-US"/>
            <a:t>Applying for a Social Security Account</a:t>
          </a:r>
        </a:p>
      </dgm:t>
    </dgm:pt>
    <dgm:pt modelId="{D6A6F37C-F445-4CE6-A916-5436C1949479}" type="parTrans" cxnId="{D843FBA7-77DC-4E25-B3E9-70710A8F7C04}">
      <dgm:prSet/>
      <dgm:spPr/>
      <dgm:t>
        <a:bodyPr/>
        <a:lstStyle/>
        <a:p>
          <a:endParaRPr lang="en-US"/>
        </a:p>
      </dgm:t>
    </dgm:pt>
    <dgm:pt modelId="{4A4DA331-B40B-4030-A7F7-D1D686ADCEFF}" type="sibTrans" cxnId="{D843FBA7-77DC-4E25-B3E9-70710A8F7C04}">
      <dgm:prSet/>
      <dgm:spPr/>
      <dgm:t>
        <a:bodyPr/>
        <a:lstStyle/>
        <a:p>
          <a:endParaRPr lang="en-US"/>
        </a:p>
      </dgm:t>
    </dgm:pt>
    <dgm:pt modelId="{55A06CDD-F035-4D87-A163-AB6CEF5789DB}">
      <dgm:prSet/>
      <dgm:spPr/>
      <dgm:t>
        <a:bodyPr/>
        <a:lstStyle/>
        <a:p>
          <a:r>
            <a:rPr lang="en-US"/>
            <a:t>62 Age first eligible</a:t>
          </a:r>
        </a:p>
      </dgm:t>
    </dgm:pt>
    <dgm:pt modelId="{416BE15F-FC64-492F-B038-B519E6C4E571}" type="parTrans" cxnId="{F1DE139F-9731-4BEA-A728-91FD7B613E89}">
      <dgm:prSet/>
      <dgm:spPr/>
      <dgm:t>
        <a:bodyPr/>
        <a:lstStyle/>
        <a:p>
          <a:endParaRPr lang="en-US"/>
        </a:p>
      </dgm:t>
    </dgm:pt>
    <dgm:pt modelId="{FA70FE0A-6144-43BC-9794-8DBE86ED9F90}" type="sibTrans" cxnId="{F1DE139F-9731-4BEA-A728-91FD7B613E89}">
      <dgm:prSet/>
      <dgm:spPr/>
      <dgm:t>
        <a:bodyPr/>
        <a:lstStyle/>
        <a:p>
          <a:endParaRPr lang="en-US"/>
        </a:p>
      </dgm:t>
    </dgm:pt>
    <dgm:pt modelId="{A15943B3-D1F7-4D0D-B575-9362E97D8321}">
      <dgm:prSet/>
      <dgm:spPr/>
      <dgm:t>
        <a:bodyPr/>
        <a:lstStyle/>
        <a:p>
          <a:r>
            <a:rPr lang="en-US"/>
            <a:t>67 Full Retirement Age (FRA-NRA)</a:t>
          </a:r>
        </a:p>
      </dgm:t>
    </dgm:pt>
    <dgm:pt modelId="{5607A47D-4DB8-49A3-A626-3278D0A46F05}" type="parTrans" cxnId="{BD896B5B-09D3-4EA7-B5AB-1DE0E44EB56C}">
      <dgm:prSet/>
      <dgm:spPr/>
      <dgm:t>
        <a:bodyPr/>
        <a:lstStyle/>
        <a:p>
          <a:endParaRPr lang="en-US"/>
        </a:p>
      </dgm:t>
    </dgm:pt>
    <dgm:pt modelId="{830AA390-5C97-452F-A7EF-FBA304DB07F4}" type="sibTrans" cxnId="{BD896B5B-09D3-4EA7-B5AB-1DE0E44EB56C}">
      <dgm:prSet/>
      <dgm:spPr/>
      <dgm:t>
        <a:bodyPr/>
        <a:lstStyle/>
        <a:p>
          <a:endParaRPr lang="en-US"/>
        </a:p>
      </dgm:t>
    </dgm:pt>
    <dgm:pt modelId="{5B82E218-83CC-48D0-B71F-8F6526AAC97A}">
      <dgm:prSet/>
      <dgm:spPr/>
      <dgm:t>
        <a:bodyPr/>
        <a:lstStyle/>
        <a:p>
          <a:r>
            <a:rPr lang="en-US"/>
            <a:t>70 Maximum earning benefit</a:t>
          </a:r>
        </a:p>
      </dgm:t>
    </dgm:pt>
    <dgm:pt modelId="{96BC69A6-A2F7-4C78-B564-4AA9878E9F9A}" type="parTrans" cxnId="{DC8C992F-E6BA-4D62-822C-7BDD4A125A1B}">
      <dgm:prSet/>
      <dgm:spPr/>
      <dgm:t>
        <a:bodyPr/>
        <a:lstStyle/>
        <a:p>
          <a:endParaRPr lang="en-US"/>
        </a:p>
      </dgm:t>
    </dgm:pt>
    <dgm:pt modelId="{935E41B2-D8F4-4281-B4AF-B3F34C8762BE}" type="sibTrans" cxnId="{DC8C992F-E6BA-4D62-822C-7BDD4A125A1B}">
      <dgm:prSet/>
      <dgm:spPr/>
      <dgm:t>
        <a:bodyPr/>
        <a:lstStyle/>
        <a:p>
          <a:endParaRPr lang="en-US"/>
        </a:p>
      </dgm:t>
    </dgm:pt>
    <dgm:pt modelId="{BDE2463B-9C50-4B15-9D14-AE20FF0B7280}">
      <dgm:prSet/>
      <dgm:spPr/>
      <dgm:t>
        <a:bodyPr/>
        <a:lstStyle/>
        <a:p>
          <a:r>
            <a:rPr lang="en-US"/>
            <a:t>70+ No additional earning benefits</a:t>
          </a:r>
        </a:p>
      </dgm:t>
    </dgm:pt>
    <dgm:pt modelId="{5EA3A49A-AB02-47DD-A85D-20C132971874}" type="parTrans" cxnId="{F90E2DB6-6F32-470F-9875-32853B68F6B8}">
      <dgm:prSet/>
      <dgm:spPr/>
      <dgm:t>
        <a:bodyPr/>
        <a:lstStyle/>
        <a:p>
          <a:endParaRPr lang="en-US"/>
        </a:p>
      </dgm:t>
    </dgm:pt>
    <dgm:pt modelId="{099C1B6A-563A-4D1A-9ECB-0F0EAF38378B}" type="sibTrans" cxnId="{F90E2DB6-6F32-470F-9875-32853B68F6B8}">
      <dgm:prSet/>
      <dgm:spPr/>
      <dgm:t>
        <a:bodyPr/>
        <a:lstStyle/>
        <a:p>
          <a:endParaRPr lang="en-US"/>
        </a:p>
      </dgm:t>
    </dgm:pt>
    <dgm:pt modelId="{EA732CD3-BCF0-4441-AB01-AFAEFF97F313}" type="pres">
      <dgm:prSet presAssocID="{C8C2415C-B775-4F72-BAEE-10DF000FD00A}" presName="vert0" presStyleCnt="0">
        <dgm:presLayoutVars>
          <dgm:dir/>
          <dgm:animOne val="branch"/>
          <dgm:animLvl val="lvl"/>
        </dgm:presLayoutVars>
      </dgm:prSet>
      <dgm:spPr/>
    </dgm:pt>
    <dgm:pt modelId="{5BEB59C9-AA1C-424B-AD63-62973540594E}" type="pres">
      <dgm:prSet presAssocID="{76462796-1C7A-4C3A-9B73-C55F106B9266}" presName="thickLine" presStyleLbl="alignNode1" presStyleIdx="0" presStyleCnt="5"/>
      <dgm:spPr/>
    </dgm:pt>
    <dgm:pt modelId="{97E495DA-4DA6-4722-8F40-C589D731313F}" type="pres">
      <dgm:prSet presAssocID="{76462796-1C7A-4C3A-9B73-C55F106B9266}" presName="horz1" presStyleCnt="0"/>
      <dgm:spPr/>
    </dgm:pt>
    <dgm:pt modelId="{58ABC58C-88A2-4E6B-8E69-717087769977}" type="pres">
      <dgm:prSet presAssocID="{76462796-1C7A-4C3A-9B73-C55F106B9266}" presName="tx1" presStyleLbl="revTx" presStyleIdx="0" presStyleCnt="5"/>
      <dgm:spPr/>
    </dgm:pt>
    <dgm:pt modelId="{D2076723-E902-4BED-8F84-1EE1376B5DAF}" type="pres">
      <dgm:prSet presAssocID="{76462796-1C7A-4C3A-9B73-C55F106B9266}" presName="vert1" presStyleCnt="0"/>
      <dgm:spPr/>
    </dgm:pt>
    <dgm:pt modelId="{132B1DEF-6167-4BE4-8096-5E3CFB31105C}" type="pres">
      <dgm:prSet presAssocID="{55A06CDD-F035-4D87-A163-AB6CEF5789DB}" presName="thickLine" presStyleLbl="alignNode1" presStyleIdx="1" presStyleCnt="5"/>
      <dgm:spPr/>
    </dgm:pt>
    <dgm:pt modelId="{1018AE22-2351-4AFA-BE58-8FC662A117DC}" type="pres">
      <dgm:prSet presAssocID="{55A06CDD-F035-4D87-A163-AB6CEF5789DB}" presName="horz1" presStyleCnt="0"/>
      <dgm:spPr/>
    </dgm:pt>
    <dgm:pt modelId="{FE59EB46-4D7F-4CE6-B29B-E88F672139E8}" type="pres">
      <dgm:prSet presAssocID="{55A06CDD-F035-4D87-A163-AB6CEF5789DB}" presName="tx1" presStyleLbl="revTx" presStyleIdx="1" presStyleCnt="5"/>
      <dgm:spPr/>
    </dgm:pt>
    <dgm:pt modelId="{946535AC-AAE7-406A-A65B-B922A551E5AB}" type="pres">
      <dgm:prSet presAssocID="{55A06CDD-F035-4D87-A163-AB6CEF5789DB}" presName="vert1" presStyleCnt="0"/>
      <dgm:spPr/>
    </dgm:pt>
    <dgm:pt modelId="{5EC90C53-0849-40EC-B8F9-43121CF15681}" type="pres">
      <dgm:prSet presAssocID="{A15943B3-D1F7-4D0D-B575-9362E97D8321}" presName="thickLine" presStyleLbl="alignNode1" presStyleIdx="2" presStyleCnt="5"/>
      <dgm:spPr/>
    </dgm:pt>
    <dgm:pt modelId="{1FDCB858-D527-455D-9B1A-48BFB68A6063}" type="pres">
      <dgm:prSet presAssocID="{A15943B3-D1F7-4D0D-B575-9362E97D8321}" presName="horz1" presStyleCnt="0"/>
      <dgm:spPr/>
    </dgm:pt>
    <dgm:pt modelId="{CEB12EB5-95DA-4654-B602-2B8485AF79EF}" type="pres">
      <dgm:prSet presAssocID="{A15943B3-D1F7-4D0D-B575-9362E97D8321}" presName="tx1" presStyleLbl="revTx" presStyleIdx="2" presStyleCnt="5"/>
      <dgm:spPr/>
    </dgm:pt>
    <dgm:pt modelId="{F47342FE-2E0B-40DB-A79C-6C875313C791}" type="pres">
      <dgm:prSet presAssocID="{A15943B3-D1F7-4D0D-B575-9362E97D8321}" presName="vert1" presStyleCnt="0"/>
      <dgm:spPr/>
    </dgm:pt>
    <dgm:pt modelId="{87D0024C-9FA9-4049-B618-F974FE5F0BA3}" type="pres">
      <dgm:prSet presAssocID="{5B82E218-83CC-48D0-B71F-8F6526AAC97A}" presName="thickLine" presStyleLbl="alignNode1" presStyleIdx="3" presStyleCnt="5"/>
      <dgm:spPr/>
    </dgm:pt>
    <dgm:pt modelId="{77F07EB9-F38E-4554-BAC9-8318CC779974}" type="pres">
      <dgm:prSet presAssocID="{5B82E218-83CC-48D0-B71F-8F6526AAC97A}" presName="horz1" presStyleCnt="0"/>
      <dgm:spPr/>
    </dgm:pt>
    <dgm:pt modelId="{5F8661F0-90D8-44B8-B500-3EF049ECCEDC}" type="pres">
      <dgm:prSet presAssocID="{5B82E218-83CC-48D0-B71F-8F6526AAC97A}" presName="tx1" presStyleLbl="revTx" presStyleIdx="3" presStyleCnt="5"/>
      <dgm:spPr/>
    </dgm:pt>
    <dgm:pt modelId="{F355FAB0-D184-4BED-A994-C7C48ED90FAA}" type="pres">
      <dgm:prSet presAssocID="{5B82E218-83CC-48D0-B71F-8F6526AAC97A}" presName="vert1" presStyleCnt="0"/>
      <dgm:spPr/>
    </dgm:pt>
    <dgm:pt modelId="{BF2B9EDE-6429-412F-B1BC-B737153FCD1D}" type="pres">
      <dgm:prSet presAssocID="{BDE2463B-9C50-4B15-9D14-AE20FF0B7280}" presName="thickLine" presStyleLbl="alignNode1" presStyleIdx="4" presStyleCnt="5"/>
      <dgm:spPr/>
    </dgm:pt>
    <dgm:pt modelId="{A3778E15-F2EE-4520-9916-04AAA2F3DC9B}" type="pres">
      <dgm:prSet presAssocID="{BDE2463B-9C50-4B15-9D14-AE20FF0B7280}" presName="horz1" presStyleCnt="0"/>
      <dgm:spPr/>
    </dgm:pt>
    <dgm:pt modelId="{FAEB8905-11ED-4545-A19E-9F25172C9B54}" type="pres">
      <dgm:prSet presAssocID="{BDE2463B-9C50-4B15-9D14-AE20FF0B7280}" presName="tx1" presStyleLbl="revTx" presStyleIdx="4" presStyleCnt="5"/>
      <dgm:spPr/>
    </dgm:pt>
    <dgm:pt modelId="{7AA46E8E-C1AC-4F12-B825-E0AFF8139F7A}" type="pres">
      <dgm:prSet presAssocID="{BDE2463B-9C50-4B15-9D14-AE20FF0B7280}" presName="vert1" presStyleCnt="0"/>
      <dgm:spPr/>
    </dgm:pt>
  </dgm:ptLst>
  <dgm:cxnLst>
    <dgm:cxn modelId="{DC8C992F-E6BA-4D62-822C-7BDD4A125A1B}" srcId="{C8C2415C-B775-4F72-BAEE-10DF000FD00A}" destId="{5B82E218-83CC-48D0-B71F-8F6526AAC97A}" srcOrd="3" destOrd="0" parTransId="{96BC69A6-A2F7-4C78-B564-4AA9878E9F9A}" sibTransId="{935E41B2-D8F4-4281-B4AF-B3F34C8762BE}"/>
    <dgm:cxn modelId="{FEB9E23C-5C19-47B4-97D8-9EFBD6F41B3E}" type="presOf" srcId="{76462796-1C7A-4C3A-9B73-C55F106B9266}" destId="{58ABC58C-88A2-4E6B-8E69-717087769977}" srcOrd="0" destOrd="0" presId="urn:microsoft.com/office/officeart/2008/layout/LinedList"/>
    <dgm:cxn modelId="{BD896B5B-09D3-4EA7-B5AB-1DE0E44EB56C}" srcId="{C8C2415C-B775-4F72-BAEE-10DF000FD00A}" destId="{A15943B3-D1F7-4D0D-B575-9362E97D8321}" srcOrd="2" destOrd="0" parTransId="{5607A47D-4DB8-49A3-A626-3278D0A46F05}" sibTransId="{830AA390-5C97-452F-A7EF-FBA304DB07F4}"/>
    <dgm:cxn modelId="{A8284C54-C038-46EA-B119-127681CA6746}" type="presOf" srcId="{5B82E218-83CC-48D0-B71F-8F6526AAC97A}" destId="{5F8661F0-90D8-44B8-B500-3EF049ECCEDC}" srcOrd="0" destOrd="0" presId="urn:microsoft.com/office/officeart/2008/layout/LinedList"/>
    <dgm:cxn modelId="{F1DE139F-9731-4BEA-A728-91FD7B613E89}" srcId="{C8C2415C-B775-4F72-BAEE-10DF000FD00A}" destId="{55A06CDD-F035-4D87-A163-AB6CEF5789DB}" srcOrd="1" destOrd="0" parTransId="{416BE15F-FC64-492F-B038-B519E6C4E571}" sibTransId="{FA70FE0A-6144-43BC-9794-8DBE86ED9F90}"/>
    <dgm:cxn modelId="{D843FBA7-77DC-4E25-B3E9-70710A8F7C04}" srcId="{C8C2415C-B775-4F72-BAEE-10DF000FD00A}" destId="{76462796-1C7A-4C3A-9B73-C55F106B9266}" srcOrd="0" destOrd="0" parTransId="{D6A6F37C-F445-4CE6-A916-5436C1949479}" sibTransId="{4A4DA331-B40B-4030-A7F7-D1D686ADCEFF}"/>
    <dgm:cxn modelId="{6200C0A9-DC23-46E2-B9BD-BE63ADD85D3A}" type="presOf" srcId="{BDE2463B-9C50-4B15-9D14-AE20FF0B7280}" destId="{FAEB8905-11ED-4545-A19E-9F25172C9B54}" srcOrd="0" destOrd="0" presId="urn:microsoft.com/office/officeart/2008/layout/LinedList"/>
    <dgm:cxn modelId="{7AD4F3AF-BFA9-4B32-8880-E60B5028FE8C}" type="presOf" srcId="{55A06CDD-F035-4D87-A163-AB6CEF5789DB}" destId="{FE59EB46-4D7F-4CE6-B29B-E88F672139E8}" srcOrd="0" destOrd="0" presId="urn:microsoft.com/office/officeart/2008/layout/LinedList"/>
    <dgm:cxn modelId="{F90E2DB6-6F32-470F-9875-32853B68F6B8}" srcId="{C8C2415C-B775-4F72-BAEE-10DF000FD00A}" destId="{BDE2463B-9C50-4B15-9D14-AE20FF0B7280}" srcOrd="4" destOrd="0" parTransId="{5EA3A49A-AB02-47DD-A85D-20C132971874}" sibTransId="{099C1B6A-563A-4D1A-9ECB-0F0EAF38378B}"/>
    <dgm:cxn modelId="{5186C5BE-E6C2-4794-9425-CCA5330FA405}" type="presOf" srcId="{A15943B3-D1F7-4D0D-B575-9362E97D8321}" destId="{CEB12EB5-95DA-4654-B602-2B8485AF79EF}" srcOrd="0" destOrd="0" presId="urn:microsoft.com/office/officeart/2008/layout/LinedList"/>
    <dgm:cxn modelId="{D01657C0-C3F2-4E41-80DE-47052984BBD0}" type="presOf" srcId="{C8C2415C-B775-4F72-BAEE-10DF000FD00A}" destId="{EA732CD3-BCF0-4441-AB01-AFAEFF97F313}" srcOrd="0" destOrd="0" presId="urn:microsoft.com/office/officeart/2008/layout/LinedList"/>
    <dgm:cxn modelId="{7DFF36BC-85B5-4057-8BC5-A80E2E8E9AE3}" type="presParOf" srcId="{EA732CD3-BCF0-4441-AB01-AFAEFF97F313}" destId="{5BEB59C9-AA1C-424B-AD63-62973540594E}" srcOrd="0" destOrd="0" presId="urn:microsoft.com/office/officeart/2008/layout/LinedList"/>
    <dgm:cxn modelId="{370A4968-1BBC-46AB-99D0-19D70A45D79A}" type="presParOf" srcId="{EA732CD3-BCF0-4441-AB01-AFAEFF97F313}" destId="{97E495DA-4DA6-4722-8F40-C589D731313F}" srcOrd="1" destOrd="0" presId="urn:microsoft.com/office/officeart/2008/layout/LinedList"/>
    <dgm:cxn modelId="{E08BE810-5FC2-43FD-8ACD-F1121D24EFBE}" type="presParOf" srcId="{97E495DA-4DA6-4722-8F40-C589D731313F}" destId="{58ABC58C-88A2-4E6B-8E69-717087769977}" srcOrd="0" destOrd="0" presId="urn:microsoft.com/office/officeart/2008/layout/LinedList"/>
    <dgm:cxn modelId="{7B71EDC9-38EC-4F40-A8EE-A74936478744}" type="presParOf" srcId="{97E495DA-4DA6-4722-8F40-C589D731313F}" destId="{D2076723-E902-4BED-8F84-1EE1376B5DAF}" srcOrd="1" destOrd="0" presId="urn:microsoft.com/office/officeart/2008/layout/LinedList"/>
    <dgm:cxn modelId="{6B56C6E7-EA34-406A-9248-931A148B262F}" type="presParOf" srcId="{EA732CD3-BCF0-4441-AB01-AFAEFF97F313}" destId="{132B1DEF-6167-4BE4-8096-5E3CFB31105C}" srcOrd="2" destOrd="0" presId="urn:microsoft.com/office/officeart/2008/layout/LinedList"/>
    <dgm:cxn modelId="{C73A2AD0-8587-4DB7-8C75-E71DD5CE470F}" type="presParOf" srcId="{EA732CD3-BCF0-4441-AB01-AFAEFF97F313}" destId="{1018AE22-2351-4AFA-BE58-8FC662A117DC}" srcOrd="3" destOrd="0" presId="urn:microsoft.com/office/officeart/2008/layout/LinedList"/>
    <dgm:cxn modelId="{FF8844C6-FFFA-4AF8-9799-3E7289738650}" type="presParOf" srcId="{1018AE22-2351-4AFA-BE58-8FC662A117DC}" destId="{FE59EB46-4D7F-4CE6-B29B-E88F672139E8}" srcOrd="0" destOrd="0" presId="urn:microsoft.com/office/officeart/2008/layout/LinedList"/>
    <dgm:cxn modelId="{AA25D0BD-21F8-4ED2-810F-9EB96342E71F}" type="presParOf" srcId="{1018AE22-2351-4AFA-BE58-8FC662A117DC}" destId="{946535AC-AAE7-406A-A65B-B922A551E5AB}" srcOrd="1" destOrd="0" presId="urn:microsoft.com/office/officeart/2008/layout/LinedList"/>
    <dgm:cxn modelId="{F78AF105-2049-460C-8EE9-014A3EC3BBD8}" type="presParOf" srcId="{EA732CD3-BCF0-4441-AB01-AFAEFF97F313}" destId="{5EC90C53-0849-40EC-B8F9-43121CF15681}" srcOrd="4" destOrd="0" presId="urn:microsoft.com/office/officeart/2008/layout/LinedList"/>
    <dgm:cxn modelId="{E05BAC58-B24E-45EC-BC36-1A4F6884AB74}" type="presParOf" srcId="{EA732CD3-BCF0-4441-AB01-AFAEFF97F313}" destId="{1FDCB858-D527-455D-9B1A-48BFB68A6063}" srcOrd="5" destOrd="0" presId="urn:microsoft.com/office/officeart/2008/layout/LinedList"/>
    <dgm:cxn modelId="{13ED20BC-B103-41FA-A6A5-9D8D4D463632}" type="presParOf" srcId="{1FDCB858-D527-455D-9B1A-48BFB68A6063}" destId="{CEB12EB5-95DA-4654-B602-2B8485AF79EF}" srcOrd="0" destOrd="0" presId="urn:microsoft.com/office/officeart/2008/layout/LinedList"/>
    <dgm:cxn modelId="{6E6A6929-2FFA-495B-9282-7B17022922B3}" type="presParOf" srcId="{1FDCB858-D527-455D-9B1A-48BFB68A6063}" destId="{F47342FE-2E0B-40DB-A79C-6C875313C791}" srcOrd="1" destOrd="0" presId="urn:microsoft.com/office/officeart/2008/layout/LinedList"/>
    <dgm:cxn modelId="{E0CF95CD-51E5-4AB1-A32D-DF471AFBEC12}" type="presParOf" srcId="{EA732CD3-BCF0-4441-AB01-AFAEFF97F313}" destId="{87D0024C-9FA9-4049-B618-F974FE5F0BA3}" srcOrd="6" destOrd="0" presId="urn:microsoft.com/office/officeart/2008/layout/LinedList"/>
    <dgm:cxn modelId="{C1C82B08-58FF-432C-A018-D0E24AC8A4A4}" type="presParOf" srcId="{EA732CD3-BCF0-4441-AB01-AFAEFF97F313}" destId="{77F07EB9-F38E-4554-BAC9-8318CC779974}" srcOrd="7" destOrd="0" presId="urn:microsoft.com/office/officeart/2008/layout/LinedList"/>
    <dgm:cxn modelId="{58EBD34A-AD9F-42AB-AD9D-77CC8E68F8F2}" type="presParOf" srcId="{77F07EB9-F38E-4554-BAC9-8318CC779974}" destId="{5F8661F0-90D8-44B8-B500-3EF049ECCEDC}" srcOrd="0" destOrd="0" presId="urn:microsoft.com/office/officeart/2008/layout/LinedList"/>
    <dgm:cxn modelId="{2690446A-C4D0-4EC9-B039-2E921DD99E50}" type="presParOf" srcId="{77F07EB9-F38E-4554-BAC9-8318CC779974}" destId="{F355FAB0-D184-4BED-A994-C7C48ED90FAA}" srcOrd="1" destOrd="0" presId="urn:microsoft.com/office/officeart/2008/layout/LinedList"/>
    <dgm:cxn modelId="{7A51C1F8-C793-4456-8ED5-42BA985ABA40}" type="presParOf" srcId="{EA732CD3-BCF0-4441-AB01-AFAEFF97F313}" destId="{BF2B9EDE-6429-412F-B1BC-B737153FCD1D}" srcOrd="8" destOrd="0" presId="urn:microsoft.com/office/officeart/2008/layout/LinedList"/>
    <dgm:cxn modelId="{5D8AB108-4BD8-4844-AB49-73217AD2EDE7}" type="presParOf" srcId="{EA732CD3-BCF0-4441-AB01-AFAEFF97F313}" destId="{A3778E15-F2EE-4520-9916-04AAA2F3DC9B}" srcOrd="9" destOrd="0" presId="urn:microsoft.com/office/officeart/2008/layout/LinedList"/>
    <dgm:cxn modelId="{F8C978BE-31C0-4447-B284-EF26DB4B5FCD}" type="presParOf" srcId="{A3778E15-F2EE-4520-9916-04AAA2F3DC9B}" destId="{FAEB8905-11ED-4545-A19E-9F25172C9B54}" srcOrd="0" destOrd="0" presId="urn:microsoft.com/office/officeart/2008/layout/LinedList"/>
    <dgm:cxn modelId="{86EA34C2-BD20-4011-ACF9-94956D227B26}" type="presParOf" srcId="{A3778E15-F2EE-4520-9916-04AAA2F3DC9B}" destId="{7AA46E8E-C1AC-4F12-B825-E0AFF8139F7A}"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92AD20-BCC3-4F40-BFCB-DE2544C280F3}"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7A22C06C-C4D6-467A-9ED7-8EC105CA3928}">
      <dgm:prSet phldrT="[Text]" custT="1"/>
      <dgm:spPr/>
      <dgm:t>
        <a:bodyPr/>
        <a:lstStyle/>
        <a:p>
          <a:r>
            <a:rPr lang="en-US" sz="4000"/>
            <a:t>Robo Advisor – “Do-it-yourself” mentality</a:t>
          </a:r>
        </a:p>
      </dgm:t>
    </dgm:pt>
    <dgm:pt modelId="{02A19B79-AAD7-4E7D-A7D8-EFDDF16A9583}" type="parTrans" cxnId="{87CB806C-3C67-476A-BA04-E3681DBAEEF7}">
      <dgm:prSet/>
      <dgm:spPr/>
      <dgm:t>
        <a:bodyPr/>
        <a:lstStyle/>
        <a:p>
          <a:endParaRPr lang="en-US"/>
        </a:p>
      </dgm:t>
    </dgm:pt>
    <dgm:pt modelId="{46AB6092-6B3A-4BD1-805A-C874C6036E5C}" type="sibTrans" cxnId="{87CB806C-3C67-476A-BA04-E3681DBAEEF7}">
      <dgm:prSet/>
      <dgm:spPr/>
      <dgm:t>
        <a:bodyPr/>
        <a:lstStyle/>
        <a:p>
          <a:endParaRPr lang="en-US"/>
        </a:p>
      </dgm:t>
    </dgm:pt>
    <dgm:pt modelId="{3F4AE42E-E114-4EE8-BE97-9D851CAF9A3D}">
      <dgm:prSet phldrT="[Text]" custT="1"/>
      <dgm:spPr/>
      <dgm:t>
        <a:bodyPr/>
        <a:lstStyle/>
        <a:p>
          <a:pPr rtl="0"/>
          <a:r>
            <a:rPr lang="en-US" sz="4000">
              <a:latin typeface="Times New Roman"/>
            </a:rPr>
            <a:t>                                                              </a:t>
          </a:r>
          <a:r>
            <a:rPr lang="en-US" sz="4000"/>
            <a:t>Online Financial Planners</a:t>
          </a:r>
        </a:p>
      </dgm:t>
    </dgm:pt>
    <dgm:pt modelId="{530CA09B-1DBE-4AAD-A46A-60B9A87DA1C9}" type="parTrans" cxnId="{861D359D-41BF-46C5-82FF-C1EDAA7C4868}">
      <dgm:prSet/>
      <dgm:spPr/>
      <dgm:t>
        <a:bodyPr/>
        <a:lstStyle/>
        <a:p>
          <a:endParaRPr lang="en-US"/>
        </a:p>
      </dgm:t>
    </dgm:pt>
    <dgm:pt modelId="{29E72138-89C9-461E-8904-1989F24CF2F3}" type="sibTrans" cxnId="{861D359D-41BF-46C5-82FF-C1EDAA7C4868}">
      <dgm:prSet/>
      <dgm:spPr/>
      <dgm:t>
        <a:bodyPr/>
        <a:lstStyle/>
        <a:p>
          <a:endParaRPr lang="en-US"/>
        </a:p>
      </dgm:t>
    </dgm:pt>
    <dgm:pt modelId="{6A2EE2E7-E46A-4A1E-847B-ECE4B02EF393}">
      <dgm:prSet phldrT="[Text]" custT="1"/>
      <dgm:spPr/>
      <dgm:t>
        <a:bodyPr/>
        <a:lstStyle/>
        <a:p>
          <a:endParaRPr lang="en-US" sz="3200"/>
        </a:p>
      </dgm:t>
    </dgm:pt>
    <dgm:pt modelId="{43F3623A-BF1E-42D1-89DE-E7D555B87221}" type="parTrans" cxnId="{6270458D-16D5-4BEE-878C-683CD9CC906A}">
      <dgm:prSet/>
      <dgm:spPr/>
      <dgm:t>
        <a:bodyPr/>
        <a:lstStyle/>
        <a:p>
          <a:endParaRPr lang="en-US"/>
        </a:p>
      </dgm:t>
    </dgm:pt>
    <dgm:pt modelId="{A2923EB1-AB15-48AE-B550-50867FBAEEAD}" type="sibTrans" cxnId="{6270458D-16D5-4BEE-878C-683CD9CC906A}">
      <dgm:prSet/>
      <dgm:spPr/>
      <dgm:t>
        <a:bodyPr/>
        <a:lstStyle/>
        <a:p>
          <a:endParaRPr lang="en-US"/>
        </a:p>
      </dgm:t>
    </dgm:pt>
    <dgm:pt modelId="{DC234A8E-FAA9-41A8-93C1-1F500CBA6A0F}">
      <dgm:prSet phldrT="[Text]" custT="1"/>
      <dgm:spPr/>
      <dgm:t>
        <a:bodyPr/>
        <a:lstStyle/>
        <a:p>
          <a:pPr rtl="0"/>
          <a:r>
            <a:rPr lang="en-US" sz="4000">
              <a:latin typeface="Times New Roman"/>
            </a:rPr>
            <a:t>                                                             </a:t>
          </a:r>
          <a:r>
            <a:rPr lang="en-US" sz="4000"/>
            <a:t>Traditional Financial</a:t>
          </a:r>
          <a:r>
            <a:rPr lang="en-US" sz="4000">
              <a:latin typeface="Times New Roman"/>
            </a:rPr>
            <a:t> </a:t>
          </a:r>
          <a:r>
            <a:rPr lang="en-US" sz="4000"/>
            <a:t> Advisor</a:t>
          </a:r>
        </a:p>
      </dgm:t>
    </dgm:pt>
    <dgm:pt modelId="{23DA8313-7273-4CBB-A6E1-96834CD35765}" type="parTrans" cxnId="{C05FF5AB-8DBC-4002-A289-1AFEE48FE987}">
      <dgm:prSet/>
      <dgm:spPr/>
      <dgm:t>
        <a:bodyPr/>
        <a:lstStyle/>
        <a:p>
          <a:endParaRPr lang="en-US"/>
        </a:p>
      </dgm:t>
    </dgm:pt>
    <dgm:pt modelId="{D68B9B14-6820-4795-9363-F55F3EABDB94}" type="sibTrans" cxnId="{C05FF5AB-8DBC-4002-A289-1AFEE48FE987}">
      <dgm:prSet/>
      <dgm:spPr/>
      <dgm:t>
        <a:bodyPr/>
        <a:lstStyle/>
        <a:p>
          <a:endParaRPr lang="en-US"/>
        </a:p>
      </dgm:t>
    </dgm:pt>
    <dgm:pt modelId="{4BD354CA-5E9E-45C9-AC8F-5BE3E2F17981}">
      <dgm:prSet phldrT="[Text]" custT="1"/>
      <dgm:spPr/>
      <dgm:t>
        <a:bodyPr/>
        <a:lstStyle/>
        <a:p>
          <a:endParaRPr lang="en-US" sz="3200"/>
        </a:p>
      </dgm:t>
    </dgm:pt>
    <dgm:pt modelId="{C6FB949D-6C73-4154-BE79-A9BD81B4EFD1}" type="parTrans" cxnId="{E12076F2-D64C-4F3E-B6DA-0E14C7389215}">
      <dgm:prSet/>
      <dgm:spPr/>
      <dgm:t>
        <a:bodyPr/>
        <a:lstStyle/>
        <a:p>
          <a:endParaRPr lang="en-US"/>
        </a:p>
      </dgm:t>
    </dgm:pt>
    <dgm:pt modelId="{FDD797C7-D1B7-48EE-A623-46DB7C84EF73}" type="sibTrans" cxnId="{E12076F2-D64C-4F3E-B6DA-0E14C7389215}">
      <dgm:prSet/>
      <dgm:spPr/>
      <dgm:t>
        <a:bodyPr/>
        <a:lstStyle/>
        <a:p>
          <a:endParaRPr lang="en-US"/>
        </a:p>
      </dgm:t>
    </dgm:pt>
    <dgm:pt modelId="{04EFE012-0104-480F-A12C-4B84E9FA9FBB}" type="pres">
      <dgm:prSet presAssocID="{8E92AD20-BCC3-4F40-BFCB-DE2544C280F3}" presName="linear" presStyleCnt="0">
        <dgm:presLayoutVars>
          <dgm:dir/>
          <dgm:resizeHandles val="exact"/>
        </dgm:presLayoutVars>
      </dgm:prSet>
      <dgm:spPr/>
    </dgm:pt>
    <dgm:pt modelId="{02A14DF8-8A9B-4BE7-90E3-0635B45024FE}" type="pres">
      <dgm:prSet presAssocID="{7A22C06C-C4D6-467A-9ED7-8EC105CA3928}" presName="comp" presStyleCnt="0"/>
      <dgm:spPr/>
    </dgm:pt>
    <dgm:pt modelId="{F0A87EBA-CDFF-41E6-8FD8-C1A20F8979D9}" type="pres">
      <dgm:prSet presAssocID="{7A22C06C-C4D6-467A-9ED7-8EC105CA3928}" presName="box" presStyleLbl="node1" presStyleIdx="0" presStyleCnt="3" custLinFactNeighborX="1" custLinFactNeighborY="1318"/>
      <dgm:spPr/>
    </dgm:pt>
    <dgm:pt modelId="{DBE3B7A2-A777-489E-8FFE-64A55DCE5AEF}" type="pres">
      <dgm:prSet presAssocID="{7A22C06C-C4D6-467A-9ED7-8EC105CA3928}" presName="img" presStyleLbl="fgImgPlace1" presStyleIdx="0" presStyleCnt="3"/>
      <dgm:spPr>
        <a:blipFill rotWithShape="1">
          <a:blip xmlns:r="http://schemas.openxmlformats.org/officeDocument/2006/relationships" r:embed="rId1"/>
          <a:srcRect/>
          <a:stretch>
            <a:fillRect t="-4000" b="-4000"/>
          </a:stretch>
        </a:blipFill>
      </dgm:spPr>
    </dgm:pt>
    <dgm:pt modelId="{27DBE465-2297-418F-8365-8734D4DFC7C7}" type="pres">
      <dgm:prSet presAssocID="{7A22C06C-C4D6-467A-9ED7-8EC105CA3928}" presName="text" presStyleLbl="node1" presStyleIdx="0" presStyleCnt="3">
        <dgm:presLayoutVars>
          <dgm:bulletEnabled val="1"/>
        </dgm:presLayoutVars>
      </dgm:prSet>
      <dgm:spPr/>
    </dgm:pt>
    <dgm:pt modelId="{4AFD6D24-C57D-49C5-93DD-6C930E09C143}" type="pres">
      <dgm:prSet presAssocID="{46AB6092-6B3A-4BD1-805A-C874C6036E5C}" presName="spacer" presStyleCnt="0"/>
      <dgm:spPr/>
    </dgm:pt>
    <dgm:pt modelId="{CC122AC3-61D8-48FA-B997-BA7EB55931F5}" type="pres">
      <dgm:prSet presAssocID="{3F4AE42E-E114-4EE8-BE97-9D851CAF9A3D}" presName="comp" presStyleCnt="0"/>
      <dgm:spPr/>
    </dgm:pt>
    <dgm:pt modelId="{621AC82D-0153-40DD-A563-B7C4F0C57433}" type="pres">
      <dgm:prSet presAssocID="{3F4AE42E-E114-4EE8-BE97-9D851CAF9A3D}" presName="box" presStyleLbl="node1" presStyleIdx="1" presStyleCnt="3"/>
      <dgm:spPr/>
    </dgm:pt>
    <dgm:pt modelId="{F37F5E5F-9DEB-4298-839F-314D85F08F56}" type="pres">
      <dgm:prSet presAssocID="{3F4AE42E-E114-4EE8-BE97-9D851CAF9A3D}" presName="img" presStyleLbl="fgImgPlace1" presStyleIdx="1" presStyleCnt="3"/>
      <dgm:spPr>
        <a:blipFill rotWithShape="1">
          <a:blip xmlns:r="http://schemas.openxmlformats.org/officeDocument/2006/relationships" r:embed="rId2"/>
          <a:srcRect/>
          <a:stretch>
            <a:fillRect t="-2000" b="-2000"/>
          </a:stretch>
        </a:blipFill>
      </dgm:spPr>
    </dgm:pt>
    <dgm:pt modelId="{1DDCE478-14B3-46AA-8E66-84340E5997DE}" type="pres">
      <dgm:prSet presAssocID="{3F4AE42E-E114-4EE8-BE97-9D851CAF9A3D}" presName="text" presStyleLbl="node1" presStyleIdx="1" presStyleCnt="3">
        <dgm:presLayoutVars>
          <dgm:bulletEnabled val="1"/>
        </dgm:presLayoutVars>
      </dgm:prSet>
      <dgm:spPr/>
    </dgm:pt>
    <dgm:pt modelId="{A4361CCD-99AE-4331-A8E8-0D79654E82E5}" type="pres">
      <dgm:prSet presAssocID="{29E72138-89C9-461E-8904-1989F24CF2F3}" presName="spacer" presStyleCnt="0"/>
      <dgm:spPr/>
    </dgm:pt>
    <dgm:pt modelId="{B187BA2D-E3D0-4E8A-8B31-BA2401FAC34E}" type="pres">
      <dgm:prSet presAssocID="{DC234A8E-FAA9-41A8-93C1-1F500CBA6A0F}" presName="comp" presStyleCnt="0"/>
      <dgm:spPr/>
    </dgm:pt>
    <dgm:pt modelId="{FC67CBD6-1285-42FE-AAE6-CF18A8022A82}" type="pres">
      <dgm:prSet presAssocID="{DC234A8E-FAA9-41A8-93C1-1F500CBA6A0F}" presName="box" presStyleLbl="node1" presStyleIdx="2" presStyleCnt="3"/>
      <dgm:spPr/>
    </dgm:pt>
    <dgm:pt modelId="{AFC79841-7081-4C79-9690-84CFEFAF0AB8}" type="pres">
      <dgm:prSet presAssocID="{DC234A8E-FAA9-41A8-93C1-1F500CBA6A0F}" presName="img" presStyleLbl="fgImgPlace1" presStyleIdx="2" presStyleCnt="3"/>
      <dgm:spPr>
        <a:blipFill rotWithShape="1">
          <a:blip xmlns:r="http://schemas.openxmlformats.org/officeDocument/2006/relationships" r:embed="rId3"/>
          <a:srcRect/>
          <a:stretch>
            <a:fillRect t="-2000" b="-2000"/>
          </a:stretch>
        </a:blipFill>
      </dgm:spPr>
    </dgm:pt>
    <dgm:pt modelId="{A2B4AFEF-B933-449E-B04E-3C42EC524413}" type="pres">
      <dgm:prSet presAssocID="{DC234A8E-FAA9-41A8-93C1-1F500CBA6A0F}" presName="text" presStyleLbl="node1" presStyleIdx="2" presStyleCnt="3">
        <dgm:presLayoutVars>
          <dgm:bulletEnabled val="1"/>
        </dgm:presLayoutVars>
      </dgm:prSet>
      <dgm:spPr/>
    </dgm:pt>
  </dgm:ptLst>
  <dgm:cxnLst>
    <dgm:cxn modelId="{C0BAE107-210D-4D36-91E7-33E6F751C552}" type="presOf" srcId="{4BD354CA-5E9E-45C9-AC8F-5BE3E2F17981}" destId="{FC67CBD6-1285-42FE-AAE6-CF18A8022A82}" srcOrd="0" destOrd="1" presId="urn:microsoft.com/office/officeart/2005/8/layout/vList4"/>
    <dgm:cxn modelId="{CB84F019-0502-4EAE-94A2-2D9DBBA3B20D}" type="presOf" srcId="{7A22C06C-C4D6-467A-9ED7-8EC105CA3928}" destId="{27DBE465-2297-418F-8365-8734D4DFC7C7}" srcOrd="1" destOrd="0" presId="urn:microsoft.com/office/officeart/2005/8/layout/vList4"/>
    <dgm:cxn modelId="{B914113A-3057-4000-B563-871AD005A2EC}" type="presOf" srcId="{3F4AE42E-E114-4EE8-BE97-9D851CAF9A3D}" destId="{621AC82D-0153-40DD-A563-B7C4F0C57433}" srcOrd="0" destOrd="0" presId="urn:microsoft.com/office/officeart/2005/8/layout/vList4"/>
    <dgm:cxn modelId="{B0F41064-B079-43FA-99C0-AD1D017D1BFE}" type="presOf" srcId="{6A2EE2E7-E46A-4A1E-847B-ECE4B02EF393}" destId="{621AC82D-0153-40DD-A563-B7C4F0C57433}" srcOrd="0" destOrd="1" presId="urn:microsoft.com/office/officeart/2005/8/layout/vList4"/>
    <dgm:cxn modelId="{632A8449-A6F6-4B7C-A29C-9309E241F31A}" type="presOf" srcId="{3F4AE42E-E114-4EE8-BE97-9D851CAF9A3D}" destId="{1DDCE478-14B3-46AA-8E66-84340E5997DE}" srcOrd="1" destOrd="0" presId="urn:microsoft.com/office/officeart/2005/8/layout/vList4"/>
    <dgm:cxn modelId="{87CB806C-3C67-476A-BA04-E3681DBAEEF7}" srcId="{8E92AD20-BCC3-4F40-BFCB-DE2544C280F3}" destId="{7A22C06C-C4D6-467A-9ED7-8EC105CA3928}" srcOrd="0" destOrd="0" parTransId="{02A19B79-AAD7-4E7D-A7D8-EFDDF16A9583}" sibTransId="{46AB6092-6B3A-4BD1-805A-C874C6036E5C}"/>
    <dgm:cxn modelId="{2E8ED74C-D2D1-4ED3-B072-3B649DB442A9}" type="presOf" srcId="{4BD354CA-5E9E-45C9-AC8F-5BE3E2F17981}" destId="{A2B4AFEF-B933-449E-B04E-3C42EC524413}" srcOrd="1" destOrd="1" presId="urn:microsoft.com/office/officeart/2005/8/layout/vList4"/>
    <dgm:cxn modelId="{0E636059-4F2A-4576-8AB9-AF506A6D2BBF}" type="presOf" srcId="{DC234A8E-FAA9-41A8-93C1-1F500CBA6A0F}" destId="{A2B4AFEF-B933-449E-B04E-3C42EC524413}" srcOrd="1" destOrd="0" presId="urn:microsoft.com/office/officeart/2005/8/layout/vList4"/>
    <dgm:cxn modelId="{6270458D-16D5-4BEE-878C-683CD9CC906A}" srcId="{3F4AE42E-E114-4EE8-BE97-9D851CAF9A3D}" destId="{6A2EE2E7-E46A-4A1E-847B-ECE4B02EF393}" srcOrd="0" destOrd="0" parTransId="{43F3623A-BF1E-42D1-89DE-E7D555B87221}" sibTransId="{A2923EB1-AB15-48AE-B550-50867FBAEEAD}"/>
    <dgm:cxn modelId="{861D359D-41BF-46C5-82FF-C1EDAA7C4868}" srcId="{8E92AD20-BCC3-4F40-BFCB-DE2544C280F3}" destId="{3F4AE42E-E114-4EE8-BE97-9D851CAF9A3D}" srcOrd="1" destOrd="0" parTransId="{530CA09B-1DBE-4AAD-A46A-60B9A87DA1C9}" sibTransId="{29E72138-89C9-461E-8904-1989F24CF2F3}"/>
    <dgm:cxn modelId="{C05FF5AB-8DBC-4002-A289-1AFEE48FE987}" srcId="{8E92AD20-BCC3-4F40-BFCB-DE2544C280F3}" destId="{DC234A8E-FAA9-41A8-93C1-1F500CBA6A0F}" srcOrd="2" destOrd="0" parTransId="{23DA8313-7273-4CBB-A6E1-96834CD35765}" sibTransId="{D68B9B14-6820-4795-9363-F55F3EABDB94}"/>
    <dgm:cxn modelId="{FFF24CC4-023D-4BE3-9132-27A960EF64C7}" type="presOf" srcId="{DC234A8E-FAA9-41A8-93C1-1F500CBA6A0F}" destId="{FC67CBD6-1285-42FE-AAE6-CF18A8022A82}" srcOrd="0" destOrd="0" presId="urn:microsoft.com/office/officeart/2005/8/layout/vList4"/>
    <dgm:cxn modelId="{3AAEF6D1-92A8-4CA8-A951-FB458CFCC097}" type="presOf" srcId="{7A22C06C-C4D6-467A-9ED7-8EC105CA3928}" destId="{F0A87EBA-CDFF-41E6-8FD8-C1A20F8979D9}" srcOrd="0" destOrd="0" presId="urn:microsoft.com/office/officeart/2005/8/layout/vList4"/>
    <dgm:cxn modelId="{3226EEDA-1482-490A-B8BB-7BE6554F2A72}" type="presOf" srcId="{6A2EE2E7-E46A-4A1E-847B-ECE4B02EF393}" destId="{1DDCE478-14B3-46AA-8E66-84340E5997DE}" srcOrd="1" destOrd="1" presId="urn:microsoft.com/office/officeart/2005/8/layout/vList4"/>
    <dgm:cxn modelId="{E12076F2-D64C-4F3E-B6DA-0E14C7389215}" srcId="{DC234A8E-FAA9-41A8-93C1-1F500CBA6A0F}" destId="{4BD354CA-5E9E-45C9-AC8F-5BE3E2F17981}" srcOrd="0" destOrd="0" parTransId="{C6FB949D-6C73-4154-BE79-A9BD81B4EFD1}" sibTransId="{FDD797C7-D1B7-48EE-A623-46DB7C84EF73}"/>
    <dgm:cxn modelId="{E70827F5-ADF8-4824-9877-6D1235DA54BC}" type="presOf" srcId="{8E92AD20-BCC3-4F40-BFCB-DE2544C280F3}" destId="{04EFE012-0104-480F-A12C-4B84E9FA9FBB}" srcOrd="0" destOrd="0" presId="urn:microsoft.com/office/officeart/2005/8/layout/vList4"/>
    <dgm:cxn modelId="{30247ADD-A546-440E-94BD-612BC1C77F9D}" type="presParOf" srcId="{04EFE012-0104-480F-A12C-4B84E9FA9FBB}" destId="{02A14DF8-8A9B-4BE7-90E3-0635B45024FE}" srcOrd="0" destOrd="0" presId="urn:microsoft.com/office/officeart/2005/8/layout/vList4"/>
    <dgm:cxn modelId="{6F5E6E42-25B0-4999-9D91-AE1EB6B118D1}" type="presParOf" srcId="{02A14DF8-8A9B-4BE7-90E3-0635B45024FE}" destId="{F0A87EBA-CDFF-41E6-8FD8-C1A20F8979D9}" srcOrd="0" destOrd="0" presId="urn:microsoft.com/office/officeart/2005/8/layout/vList4"/>
    <dgm:cxn modelId="{5127C4B2-D837-4529-869B-38C01024E97C}" type="presParOf" srcId="{02A14DF8-8A9B-4BE7-90E3-0635B45024FE}" destId="{DBE3B7A2-A777-489E-8FFE-64A55DCE5AEF}" srcOrd="1" destOrd="0" presId="urn:microsoft.com/office/officeart/2005/8/layout/vList4"/>
    <dgm:cxn modelId="{876A6EB3-4247-448E-B19C-F6B5E6F59215}" type="presParOf" srcId="{02A14DF8-8A9B-4BE7-90E3-0635B45024FE}" destId="{27DBE465-2297-418F-8365-8734D4DFC7C7}" srcOrd="2" destOrd="0" presId="urn:microsoft.com/office/officeart/2005/8/layout/vList4"/>
    <dgm:cxn modelId="{48617BAE-DB30-4F4D-A494-6A5861CD3C25}" type="presParOf" srcId="{04EFE012-0104-480F-A12C-4B84E9FA9FBB}" destId="{4AFD6D24-C57D-49C5-93DD-6C930E09C143}" srcOrd="1" destOrd="0" presId="urn:microsoft.com/office/officeart/2005/8/layout/vList4"/>
    <dgm:cxn modelId="{E760ABD3-EAC9-4133-AD74-1230C223B874}" type="presParOf" srcId="{04EFE012-0104-480F-A12C-4B84E9FA9FBB}" destId="{CC122AC3-61D8-48FA-B997-BA7EB55931F5}" srcOrd="2" destOrd="0" presId="urn:microsoft.com/office/officeart/2005/8/layout/vList4"/>
    <dgm:cxn modelId="{3E574253-D86C-4BC6-8E0E-86727127D1C3}" type="presParOf" srcId="{CC122AC3-61D8-48FA-B997-BA7EB55931F5}" destId="{621AC82D-0153-40DD-A563-B7C4F0C57433}" srcOrd="0" destOrd="0" presId="urn:microsoft.com/office/officeart/2005/8/layout/vList4"/>
    <dgm:cxn modelId="{A8EDEEC7-1FF0-4F93-82D8-A4358DB0417A}" type="presParOf" srcId="{CC122AC3-61D8-48FA-B997-BA7EB55931F5}" destId="{F37F5E5F-9DEB-4298-839F-314D85F08F56}" srcOrd="1" destOrd="0" presId="urn:microsoft.com/office/officeart/2005/8/layout/vList4"/>
    <dgm:cxn modelId="{E8C17758-A31E-43A8-9F30-B55924B4E4D4}" type="presParOf" srcId="{CC122AC3-61D8-48FA-B997-BA7EB55931F5}" destId="{1DDCE478-14B3-46AA-8E66-84340E5997DE}" srcOrd="2" destOrd="0" presId="urn:microsoft.com/office/officeart/2005/8/layout/vList4"/>
    <dgm:cxn modelId="{EF25CB3C-398F-4DE7-BE76-C2452D7E4948}" type="presParOf" srcId="{04EFE012-0104-480F-A12C-4B84E9FA9FBB}" destId="{A4361CCD-99AE-4331-A8E8-0D79654E82E5}" srcOrd="3" destOrd="0" presId="urn:microsoft.com/office/officeart/2005/8/layout/vList4"/>
    <dgm:cxn modelId="{6C57DC33-9751-4788-AAD3-7C7096D3EE42}" type="presParOf" srcId="{04EFE012-0104-480F-A12C-4B84E9FA9FBB}" destId="{B187BA2D-E3D0-4E8A-8B31-BA2401FAC34E}" srcOrd="4" destOrd="0" presId="urn:microsoft.com/office/officeart/2005/8/layout/vList4"/>
    <dgm:cxn modelId="{2B848F90-A691-4A0A-AA8E-4709EFBCFD44}" type="presParOf" srcId="{B187BA2D-E3D0-4E8A-8B31-BA2401FAC34E}" destId="{FC67CBD6-1285-42FE-AAE6-CF18A8022A82}" srcOrd="0" destOrd="0" presId="urn:microsoft.com/office/officeart/2005/8/layout/vList4"/>
    <dgm:cxn modelId="{4E8CDCD7-1ABD-417A-ACA7-27BA2C4C9648}" type="presParOf" srcId="{B187BA2D-E3D0-4E8A-8B31-BA2401FAC34E}" destId="{AFC79841-7081-4C79-9690-84CFEFAF0AB8}" srcOrd="1" destOrd="0" presId="urn:microsoft.com/office/officeart/2005/8/layout/vList4"/>
    <dgm:cxn modelId="{E01791B9-BA8A-4E37-BDF0-56AE247AC126}" type="presParOf" srcId="{B187BA2D-E3D0-4E8A-8B31-BA2401FAC34E}" destId="{A2B4AFEF-B933-449E-B04E-3C42EC524413}"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92AD20-BCC3-4F40-BFCB-DE2544C280F3}"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7A22C06C-C4D6-467A-9ED7-8EC105CA3928}">
      <dgm:prSet phldrT="[Text]" custT="1"/>
      <dgm:spPr/>
      <dgm:t>
        <a:bodyPr/>
        <a:lstStyle/>
        <a:p>
          <a:pPr rtl="0"/>
          <a:r>
            <a:rPr lang="en-US" sz="4000" b="0"/>
            <a:t>MEDICARE</a:t>
          </a:r>
          <a:r>
            <a:rPr lang="en-US" sz="4000" b="0">
              <a:latin typeface="Times New Roman"/>
            </a:rPr>
            <a:t> </a:t>
          </a:r>
          <a:r>
            <a:rPr lang="en-US" sz="4000" b="0"/>
            <a:t> – </a:t>
          </a:r>
          <a:r>
            <a:rPr lang="en-US" sz="4000" b="0">
              <a:latin typeface="Times New Roman"/>
            </a:rPr>
            <a:t>Timelines</a:t>
          </a:r>
          <a:endParaRPr lang="en-US" sz="4000" b="0"/>
        </a:p>
      </dgm:t>
    </dgm:pt>
    <dgm:pt modelId="{02A19B79-AAD7-4E7D-A7D8-EFDDF16A9583}" type="parTrans" cxnId="{87CB806C-3C67-476A-BA04-E3681DBAEEF7}">
      <dgm:prSet/>
      <dgm:spPr/>
      <dgm:t>
        <a:bodyPr/>
        <a:lstStyle/>
        <a:p>
          <a:endParaRPr lang="en-US"/>
        </a:p>
      </dgm:t>
    </dgm:pt>
    <dgm:pt modelId="{46AB6092-6B3A-4BD1-805A-C874C6036E5C}" type="sibTrans" cxnId="{87CB806C-3C67-476A-BA04-E3681DBAEEF7}">
      <dgm:prSet/>
      <dgm:spPr/>
      <dgm:t>
        <a:bodyPr/>
        <a:lstStyle/>
        <a:p>
          <a:endParaRPr lang="en-US"/>
        </a:p>
      </dgm:t>
    </dgm:pt>
    <dgm:pt modelId="{6AC0FEC3-E185-4426-93CE-7D522CC44D9D}">
      <dgm:prSet phldrT="[Text]" phldr="0" custT="1"/>
      <dgm:spPr/>
      <dgm:t>
        <a:bodyPr/>
        <a:lstStyle/>
        <a:p>
          <a:pPr rtl="0"/>
          <a:r>
            <a:rPr lang="en-US" sz="3200">
              <a:latin typeface="Times New Roman"/>
            </a:rPr>
            <a:t>Resources – Avoid Penalties &amp; Coverage Gaps</a:t>
          </a:r>
          <a:endParaRPr lang="en-US" sz="3200"/>
        </a:p>
      </dgm:t>
    </dgm:pt>
    <dgm:pt modelId="{1C3ACAC4-7050-454B-A211-E51375064A3F}" type="parTrans" cxnId="{7F330DFC-34AD-4773-A1BA-7A284514031F}">
      <dgm:prSet/>
      <dgm:spPr/>
      <dgm:t>
        <a:bodyPr/>
        <a:lstStyle/>
        <a:p>
          <a:endParaRPr lang="en-US"/>
        </a:p>
      </dgm:t>
    </dgm:pt>
    <dgm:pt modelId="{27B05DFE-C61C-4CCF-A5B9-7D3019B39EC8}" type="sibTrans" cxnId="{7F330DFC-34AD-4773-A1BA-7A284514031F}">
      <dgm:prSet/>
      <dgm:spPr/>
      <dgm:t>
        <a:bodyPr/>
        <a:lstStyle/>
        <a:p>
          <a:endParaRPr lang="en-US"/>
        </a:p>
      </dgm:t>
    </dgm:pt>
    <dgm:pt modelId="{3F4AE42E-E114-4EE8-BE97-9D851CAF9A3D}">
      <dgm:prSet phldrT="[Text]" custT="1"/>
      <dgm:spPr/>
      <dgm:t>
        <a:bodyPr/>
        <a:lstStyle/>
        <a:p>
          <a:r>
            <a:rPr lang="en-US" sz="4000" b="0"/>
            <a:t>SOCIAL SECURITY – Target </a:t>
          </a:r>
          <a:r>
            <a:rPr lang="en-US" sz="4000" b="0">
              <a:latin typeface="Times New Roman"/>
            </a:rPr>
            <a:t>Dates</a:t>
          </a:r>
          <a:endParaRPr lang="en-US" sz="4000" b="0"/>
        </a:p>
      </dgm:t>
    </dgm:pt>
    <dgm:pt modelId="{530CA09B-1DBE-4AAD-A46A-60B9A87DA1C9}" type="parTrans" cxnId="{861D359D-41BF-46C5-82FF-C1EDAA7C4868}">
      <dgm:prSet/>
      <dgm:spPr/>
      <dgm:t>
        <a:bodyPr/>
        <a:lstStyle/>
        <a:p>
          <a:endParaRPr lang="en-US"/>
        </a:p>
      </dgm:t>
    </dgm:pt>
    <dgm:pt modelId="{29E72138-89C9-461E-8904-1989F24CF2F3}" type="sibTrans" cxnId="{861D359D-41BF-46C5-82FF-C1EDAA7C4868}">
      <dgm:prSet/>
      <dgm:spPr/>
      <dgm:t>
        <a:bodyPr/>
        <a:lstStyle/>
        <a:p>
          <a:endParaRPr lang="en-US"/>
        </a:p>
      </dgm:t>
    </dgm:pt>
    <dgm:pt modelId="{DC234A8E-FAA9-41A8-93C1-1F500CBA6A0F}">
      <dgm:prSet phldrT="[Text]" custT="1"/>
      <dgm:spPr/>
      <dgm:t>
        <a:bodyPr/>
        <a:lstStyle/>
        <a:p>
          <a:r>
            <a:rPr lang="en-US" sz="4000" b="0"/>
            <a:t>401K – Distribution Strategy</a:t>
          </a:r>
        </a:p>
      </dgm:t>
    </dgm:pt>
    <dgm:pt modelId="{23DA8313-7273-4CBB-A6E1-96834CD35765}" type="parTrans" cxnId="{C05FF5AB-8DBC-4002-A289-1AFEE48FE987}">
      <dgm:prSet/>
      <dgm:spPr/>
      <dgm:t>
        <a:bodyPr/>
        <a:lstStyle/>
        <a:p>
          <a:endParaRPr lang="en-US"/>
        </a:p>
      </dgm:t>
    </dgm:pt>
    <dgm:pt modelId="{D68B9B14-6820-4795-9363-F55F3EABDB94}" type="sibTrans" cxnId="{C05FF5AB-8DBC-4002-A289-1AFEE48FE987}">
      <dgm:prSet/>
      <dgm:spPr/>
      <dgm:t>
        <a:bodyPr/>
        <a:lstStyle/>
        <a:p>
          <a:endParaRPr lang="en-US"/>
        </a:p>
      </dgm:t>
    </dgm:pt>
    <dgm:pt modelId="{065C2E97-E9A5-4172-A194-10A6DDA24ACB}">
      <dgm:prSet phldrT="[Text]" custT="1"/>
      <dgm:spPr/>
      <dgm:t>
        <a:bodyPr/>
        <a:lstStyle/>
        <a:p>
          <a:pPr rtl="0"/>
          <a:r>
            <a:rPr lang="en-US" sz="3200">
              <a:latin typeface="Times New Roman"/>
            </a:rPr>
            <a:t>Emergency Funds and Estate Planning</a:t>
          </a:r>
          <a:endParaRPr lang="en-US" sz="3200"/>
        </a:p>
      </dgm:t>
    </dgm:pt>
    <dgm:pt modelId="{1BD3CE77-907E-413E-8CC3-DCF4AC1B7D98}" type="parTrans" cxnId="{373FC7CB-0455-4487-B7E9-3AF86D7F7C86}">
      <dgm:prSet/>
      <dgm:spPr/>
      <dgm:t>
        <a:bodyPr/>
        <a:lstStyle/>
        <a:p>
          <a:endParaRPr lang="en-US"/>
        </a:p>
      </dgm:t>
    </dgm:pt>
    <dgm:pt modelId="{630E4EE4-0EE4-4F39-B005-117B84B423CD}" type="sibTrans" cxnId="{373FC7CB-0455-4487-B7E9-3AF86D7F7C86}">
      <dgm:prSet/>
      <dgm:spPr/>
      <dgm:t>
        <a:bodyPr/>
        <a:lstStyle/>
        <a:p>
          <a:endParaRPr lang="en-US"/>
        </a:p>
      </dgm:t>
    </dgm:pt>
    <dgm:pt modelId="{4BD354CA-5E9E-45C9-AC8F-5BE3E2F17981}">
      <dgm:prSet phldrT="[Text]" custT="1"/>
      <dgm:spPr/>
      <dgm:t>
        <a:bodyPr/>
        <a:lstStyle/>
        <a:p>
          <a:r>
            <a:rPr lang="en-US" sz="3200"/>
            <a:t>Strategies and risk tolerance</a:t>
          </a:r>
        </a:p>
      </dgm:t>
    </dgm:pt>
    <dgm:pt modelId="{C6FB949D-6C73-4154-BE79-A9BD81B4EFD1}" type="parTrans" cxnId="{E12076F2-D64C-4F3E-B6DA-0E14C7389215}">
      <dgm:prSet/>
      <dgm:spPr/>
      <dgm:t>
        <a:bodyPr/>
        <a:lstStyle/>
        <a:p>
          <a:endParaRPr lang="en-US"/>
        </a:p>
      </dgm:t>
    </dgm:pt>
    <dgm:pt modelId="{FDD797C7-D1B7-48EE-A623-46DB7C84EF73}" type="sibTrans" cxnId="{E12076F2-D64C-4F3E-B6DA-0E14C7389215}">
      <dgm:prSet/>
      <dgm:spPr/>
      <dgm:t>
        <a:bodyPr/>
        <a:lstStyle/>
        <a:p>
          <a:endParaRPr lang="en-US"/>
        </a:p>
      </dgm:t>
    </dgm:pt>
    <dgm:pt modelId="{F536EAA6-870B-4A9A-A75E-2C207616E85C}">
      <dgm:prSet phldrT="[Text]" phldr="0" custT="1"/>
      <dgm:spPr/>
      <dgm:t>
        <a:bodyPr/>
        <a:lstStyle/>
        <a:p>
          <a:pPr rtl="0"/>
          <a:r>
            <a:rPr lang="en-US" sz="3200">
              <a:latin typeface="Times New Roman"/>
            </a:rPr>
            <a:t>Retirement Benefit Consultations</a:t>
          </a:r>
          <a:endParaRPr lang="en-US" sz="3200"/>
        </a:p>
      </dgm:t>
    </dgm:pt>
    <dgm:pt modelId="{4F704F0A-9E10-4C12-89A5-E79A4F19E2CD}" type="sibTrans" cxnId="{83BF7C82-53AD-4184-B793-6B7F966213BC}">
      <dgm:prSet/>
      <dgm:spPr/>
      <dgm:t>
        <a:bodyPr/>
        <a:lstStyle/>
        <a:p>
          <a:endParaRPr lang="en-US"/>
        </a:p>
      </dgm:t>
    </dgm:pt>
    <dgm:pt modelId="{0005CE23-602C-4F45-AB80-6191789A1616}" type="parTrans" cxnId="{83BF7C82-53AD-4184-B793-6B7F966213BC}">
      <dgm:prSet/>
      <dgm:spPr/>
      <dgm:t>
        <a:bodyPr/>
        <a:lstStyle/>
        <a:p>
          <a:endParaRPr lang="en-US"/>
        </a:p>
      </dgm:t>
    </dgm:pt>
    <dgm:pt modelId="{7422E3A8-8BAC-40CB-89A4-8B02645C08F2}">
      <dgm:prSet phldrT="[Text]" custT="1"/>
      <dgm:spPr/>
      <dgm:t>
        <a:bodyPr/>
        <a:lstStyle/>
        <a:p>
          <a:r>
            <a:rPr lang="en-US" sz="3200"/>
            <a:t>How and when to apply?</a:t>
          </a:r>
        </a:p>
      </dgm:t>
    </dgm:pt>
    <dgm:pt modelId="{4F3275C1-8034-40EE-B83A-953D08C23B97}" type="parTrans" cxnId="{C7984819-732A-4C83-99E4-C878B5106B59}">
      <dgm:prSet/>
      <dgm:spPr/>
      <dgm:t>
        <a:bodyPr/>
        <a:lstStyle/>
        <a:p>
          <a:endParaRPr lang="en-US"/>
        </a:p>
      </dgm:t>
    </dgm:pt>
    <dgm:pt modelId="{8678E1A9-E043-407B-8AAF-2C75C4308BBB}" type="sibTrans" cxnId="{C7984819-732A-4C83-99E4-C878B5106B59}">
      <dgm:prSet/>
      <dgm:spPr/>
      <dgm:t>
        <a:bodyPr/>
        <a:lstStyle/>
        <a:p>
          <a:endParaRPr lang="en-US"/>
        </a:p>
      </dgm:t>
    </dgm:pt>
    <dgm:pt modelId="{5065048A-3B8A-43AB-A71C-FEA6EB78BB01}">
      <dgm:prSet phldrT="[Text]" custT="1"/>
      <dgm:spPr/>
      <dgm:t>
        <a:bodyPr/>
        <a:lstStyle/>
        <a:p>
          <a:r>
            <a:rPr lang="en-US" sz="3200"/>
            <a:t>Financial effect</a:t>
          </a:r>
        </a:p>
      </dgm:t>
    </dgm:pt>
    <dgm:pt modelId="{435983E1-5B8A-43B0-9570-6F77DAADD873}" type="parTrans" cxnId="{DCD57983-B8B0-40BF-8621-41839697CBD3}">
      <dgm:prSet/>
      <dgm:spPr/>
      <dgm:t>
        <a:bodyPr/>
        <a:lstStyle/>
        <a:p>
          <a:endParaRPr lang="en-US"/>
        </a:p>
      </dgm:t>
    </dgm:pt>
    <dgm:pt modelId="{AD860506-F9D1-48B3-937E-F0BCC1963E7D}" type="sibTrans" cxnId="{DCD57983-B8B0-40BF-8621-41839697CBD3}">
      <dgm:prSet/>
      <dgm:spPr/>
      <dgm:t>
        <a:bodyPr/>
        <a:lstStyle/>
        <a:p>
          <a:endParaRPr lang="en-US"/>
        </a:p>
      </dgm:t>
    </dgm:pt>
    <dgm:pt modelId="{04EFE012-0104-480F-A12C-4B84E9FA9FBB}" type="pres">
      <dgm:prSet presAssocID="{8E92AD20-BCC3-4F40-BFCB-DE2544C280F3}" presName="linear" presStyleCnt="0">
        <dgm:presLayoutVars>
          <dgm:dir/>
          <dgm:resizeHandles val="exact"/>
        </dgm:presLayoutVars>
      </dgm:prSet>
      <dgm:spPr/>
    </dgm:pt>
    <dgm:pt modelId="{02A14DF8-8A9B-4BE7-90E3-0635B45024FE}" type="pres">
      <dgm:prSet presAssocID="{7A22C06C-C4D6-467A-9ED7-8EC105CA3928}" presName="comp" presStyleCnt="0"/>
      <dgm:spPr/>
    </dgm:pt>
    <dgm:pt modelId="{F0A87EBA-CDFF-41E6-8FD8-C1A20F8979D9}" type="pres">
      <dgm:prSet presAssocID="{7A22C06C-C4D6-467A-9ED7-8EC105CA3928}" presName="box" presStyleLbl="node1" presStyleIdx="0" presStyleCnt="3" custLinFactNeighborX="1" custLinFactNeighborY="1318"/>
      <dgm:spPr/>
    </dgm:pt>
    <dgm:pt modelId="{DBE3B7A2-A777-489E-8FFE-64A55DCE5AEF}" type="pres">
      <dgm:prSet presAssocID="{7A22C06C-C4D6-467A-9ED7-8EC105CA3928}" presName="img" presStyleLbl="fgImgPlace1" presStyleIdx="0" presStyleCnt="3"/>
      <dgm:spPr>
        <a:blipFill rotWithShape="1">
          <a:blip xmlns:r="http://schemas.openxmlformats.org/officeDocument/2006/relationships" r:embed="rId1"/>
          <a:srcRect/>
          <a:stretch>
            <a:fillRect t="-23000" b="-23000"/>
          </a:stretch>
        </a:blipFill>
      </dgm:spPr>
    </dgm:pt>
    <dgm:pt modelId="{27DBE465-2297-418F-8365-8734D4DFC7C7}" type="pres">
      <dgm:prSet presAssocID="{7A22C06C-C4D6-467A-9ED7-8EC105CA3928}" presName="text" presStyleLbl="node1" presStyleIdx="0" presStyleCnt="3">
        <dgm:presLayoutVars>
          <dgm:bulletEnabled val="1"/>
        </dgm:presLayoutVars>
      </dgm:prSet>
      <dgm:spPr/>
    </dgm:pt>
    <dgm:pt modelId="{4AFD6D24-C57D-49C5-93DD-6C930E09C143}" type="pres">
      <dgm:prSet presAssocID="{46AB6092-6B3A-4BD1-805A-C874C6036E5C}" presName="spacer" presStyleCnt="0"/>
      <dgm:spPr/>
    </dgm:pt>
    <dgm:pt modelId="{CC122AC3-61D8-48FA-B997-BA7EB55931F5}" type="pres">
      <dgm:prSet presAssocID="{3F4AE42E-E114-4EE8-BE97-9D851CAF9A3D}" presName="comp" presStyleCnt="0"/>
      <dgm:spPr/>
    </dgm:pt>
    <dgm:pt modelId="{621AC82D-0153-40DD-A563-B7C4F0C57433}" type="pres">
      <dgm:prSet presAssocID="{3F4AE42E-E114-4EE8-BE97-9D851CAF9A3D}" presName="box" presStyleLbl="node1" presStyleIdx="1" presStyleCnt="3"/>
      <dgm:spPr/>
    </dgm:pt>
    <dgm:pt modelId="{F37F5E5F-9DEB-4298-839F-314D85F08F56}" type="pres">
      <dgm:prSet presAssocID="{3F4AE42E-E114-4EE8-BE97-9D851CAF9A3D}" presName="img" presStyleLbl="fgImgPlace1" presStyleIdx="1" presStyleCnt="3"/>
      <dgm:spPr>
        <a:blipFill rotWithShape="1">
          <a:blip xmlns:r="http://schemas.openxmlformats.org/officeDocument/2006/relationships" r:embed="rId2"/>
          <a:srcRect/>
          <a:stretch>
            <a:fillRect t="-7000" b="-7000"/>
          </a:stretch>
        </a:blipFill>
      </dgm:spPr>
    </dgm:pt>
    <dgm:pt modelId="{1DDCE478-14B3-46AA-8E66-84340E5997DE}" type="pres">
      <dgm:prSet presAssocID="{3F4AE42E-E114-4EE8-BE97-9D851CAF9A3D}" presName="text" presStyleLbl="node1" presStyleIdx="1" presStyleCnt="3">
        <dgm:presLayoutVars>
          <dgm:bulletEnabled val="1"/>
        </dgm:presLayoutVars>
      </dgm:prSet>
      <dgm:spPr/>
    </dgm:pt>
    <dgm:pt modelId="{A4361CCD-99AE-4331-A8E8-0D79654E82E5}" type="pres">
      <dgm:prSet presAssocID="{29E72138-89C9-461E-8904-1989F24CF2F3}" presName="spacer" presStyleCnt="0"/>
      <dgm:spPr/>
    </dgm:pt>
    <dgm:pt modelId="{B187BA2D-E3D0-4E8A-8B31-BA2401FAC34E}" type="pres">
      <dgm:prSet presAssocID="{DC234A8E-FAA9-41A8-93C1-1F500CBA6A0F}" presName="comp" presStyleCnt="0"/>
      <dgm:spPr/>
    </dgm:pt>
    <dgm:pt modelId="{FC67CBD6-1285-42FE-AAE6-CF18A8022A82}" type="pres">
      <dgm:prSet presAssocID="{DC234A8E-FAA9-41A8-93C1-1F500CBA6A0F}" presName="box" presStyleLbl="node1" presStyleIdx="2" presStyleCnt="3"/>
      <dgm:spPr/>
    </dgm:pt>
    <dgm:pt modelId="{AFC79841-7081-4C79-9690-84CFEFAF0AB8}" type="pres">
      <dgm:prSet presAssocID="{DC234A8E-FAA9-41A8-93C1-1F500CBA6A0F}" presName="img" presStyleLbl="fgImgPlace1" presStyleIdx="2" presStyleCnt="3"/>
      <dgm:spPr>
        <a:blipFill rotWithShape="1">
          <a:blip xmlns:r="http://schemas.openxmlformats.org/officeDocument/2006/relationships" r:embed="rId3"/>
          <a:srcRect/>
          <a:stretch>
            <a:fillRect t="-6000" b="-6000"/>
          </a:stretch>
        </a:blipFill>
      </dgm:spPr>
    </dgm:pt>
    <dgm:pt modelId="{A2B4AFEF-B933-449E-B04E-3C42EC524413}" type="pres">
      <dgm:prSet presAssocID="{DC234A8E-FAA9-41A8-93C1-1F500CBA6A0F}" presName="text" presStyleLbl="node1" presStyleIdx="2" presStyleCnt="3">
        <dgm:presLayoutVars>
          <dgm:bulletEnabled val="1"/>
        </dgm:presLayoutVars>
      </dgm:prSet>
      <dgm:spPr/>
    </dgm:pt>
  </dgm:ptLst>
  <dgm:cxnLst>
    <dgm:cxn modelId="{B7191D17-D3AF-4A0B-81E6-C50184BF4CE2}" type="presOf" srcId="{065C2E97-E9A5-4172-A194-10A6DDA24ACB}" destId="{FC67CBD6-1285-42FE-AAE6-CF18A8022A82}" srcOrd="0" destOrd="1" presId="urn:microsoft.com/office/officeart/2005/8/layout/vList4"/>
    <dgm:cxn modelId="{C7984819-732A-4C83-99E4-C878B5106B59}" srcId="{3F4AE42E-E114-4EE8-BE97-9D851CAF9A3D}" destId="{7422E3A8-8BAC-40CB-89A4-8B02645C08F2}" srcOrd="0" destOrd="0" parTransId="{4F3275C1-8034-40EE-B83A-953D08C23B97}" sibTransId="{8678E1A9-E043-407B-8AAF-2C75C4308BBB}"/>
    <dgm:cxn modelId="{51F7F763-E7EA-49FB-B618-D57909806EBD}" type="presOf" srcId="{DC234A8E-FAA9-41A8-93C1-1F500CBA6A0F}" destId="{A2B4AFEF-B933-449E-B04E-3C42EC524413}" srcOrd="1" destOrd="0" presId="urn:microsoft.com/office/officeart/2005/8/layout/vList4"/>
    <dgm:cxn modelId="{41BAB74A-3530-441E-971D-CF519F0EDA9A}" type="presOf" srcId="{7A22C06C-C4D6-467A-9ED7-8EC105CA3928}" destId="{27DBE465-2297-418F-8365-8734D4DFC7C7}" srcOrd="1" destOrd="0" presId="urn:microsoft.com/office/officeart/2005/8/layout/vList4"/>
    <dgm:cxn modelId="{EFEC794B-EF01-4D59-AE27-9A00894C4434}" type="presOf" srcId="{F536EAA6-870B-4A9A-A75E-2C207616E85C}" destId="{27DBE465-2297-418F-8365-8734D4DFC7C7}" srcOrd="1" destOrd="1" presId="urn:microsoft.com/office/officeart/2005/8/layout/vList4"/>
    <dgm:cxn modelId="{87CB806C-3C67-476A-BA04-E3681DBAEEF7}" srcId="{8E92AD20-BCC3-4F40-BFCB-DE2544C280F3}" destId="{7A22C06C-C4D6-467A-9ED7-8EC105CA3928}" srcOrd="0" destOrd="0" parTransId="{02A19B79-AAD7-4E7D-A7D8-EFDDF16A9583}" sibTransId="{46AB6092-6B3A-4BD1-805A-C874C6036E5C}"/>
    <dgm:cxn modelId="{F0E1EF74-D1A4-4391-8F9C-A25646AEF620}" type="presOf" srcId="{7422E3A8-8BAC-40CB-89A4-8B02645C08F2}" destId="{1DDCE478-14B3-46AA-8E66-84340E5997DE}" srcOrd="1" destOrd="1" presId="urn:microsoft.com/office/officeart/2005/8/layout/vList4"/>
    <dgm:cxn modelId="{99532276-DA00-4952-A0D6-265FC934D3ED}" type="presOf" srcId="{4BD354CA-5E9E-45C9-AC8F-5BE3E2F17981}" destId="{FC67CBD6-1285-42FE-AAE6-CF18A8022A82}" srcOrd="0" destOrd="2" presId="urn:microsoft.com/office/officeart/2005/8/layout/vList4"/>
    <dgm:cxn modelId="{83BF7C82-53AD-4184-B793-6B7F966213BC}" srcId="{7A22C06C-C4D6-467A-9ED7-8EC105CA3928}" destId="{F536EAA6-870B-4A9A-A75E-2C207616E85C}" srcOrd="0" destOrd="0" parTransId="{0005CE23-602C-4F45-AB80-6191789A1616}" sibTransId="{4F704F0A-9E10-4C12-89A5-E79A4F19E2CD}"/>
    <dgm:cxn modelId="{DCD57983-B8B0-40BF-8621-41839697CBD3}" srcId="{3F4AE42E-E114-4EE8-BE97-9D851CAF9A3D}" destId="{5065048A-3B8A-43AB-A71C-FEA6EB78BB01}" srcOrd="1" destOrd="0" parTransId="{435983E1-5B8A-43B0-9570-6F77DAADD873}" sibTransId="{AD860506-F9D1-48B3-937E-F0BCC1963E7D}"/>
    <dgm:cxn modelId="{842FE98B-83D5-44FC-802E-E3C23887040F}" type="presOf" srcId="{F536EAA6-870B-4A9A-A75E-2C207616E85C}" destId="{F0A87EBA-CDFF-41E6-8FD8-C1A20F8979D9}" srcOrd="0" destOrd="1" presId="urn:microsoft.com/office/officeart/2005/8/layout/vList4"/>
    <dgm:cxn modelId="{3539AD90-192B-4B71-9285-79C2F0B44621}" type="presOf" srcId="{3F4AE42E-E114-4EE8-BE97-9D851CAF9A3D}" destId="{621AC82D-0153-40DD-A563-B7C4F0C57433}" srcOrd="0" destOrd="0" presId="urn:microsoft.com/office/officeart/2005/8/layout/vList4"/>
    <dgm:cxn modelId="{DB42429C-4FF0-48A3-8D93-7AD640D15732}" type="presOf" srcId="{DC234A8E-FAA9-41A8-93C1-1F500CBA6A0F}" destId="{FC67CBD6-1285-42FE-AAE6-CF18A8022A82}" srcOrd="0" destOrd="0" presId="urn:microsoft.com/office/officeart/2005/8/layout/vList4"/>
    <dgm:cxn modelId="{861D359D-41BF-46C5-82FF-C1EDAA7C4868}" srcId="{8E92AD20-BCC3-4F40-BFCB-DE2544C280F3}" destId="{3F4AE42E-E114-4EE8-BE97-9D851CAF9A3D}" srcOrd="1" destOrd="0" parTransId="{530CA09B-1DBE-4AAD-A46A-60B9A87DA1C9}" sibTransId="{29E72138-89C9-461E-8904-1989F24CF2F3}"/>
    <dgm:cxn modelId="{F6A8A1A7-923C-4312-B708-0A199B6D9465}" type="presOf" srcId="{6AC0FEC3-E185-4426-93CE-7D522CC44D9D}" destId="{F0A87EBA-CDFF-41E6-8FD8-C1A20F8979D9}" srcOrd="0" destOrd="2" presId="urn:microsoft.com/office/officeart/2005/8/layout/vList4"/>
    <dgm:cxn modelId="{C05FF5AB-8DBC-4002-A289-1AFEE48FE987}" srcId="{8E92AD20-BCC3-4F40-BFCB-DE2544C280F3}" destId="{DC234A8E-FAA9-41A8-93C1-1F500CBA6A0F}" srcOrd="2" destOrd="0" parTransId="{23DA8313-7273-4CBB-A6E1-96834CD35765}" sibTransId="{D68B9B14-6820-4795-9363-F55F3EABDB94}"/>
    <dgm:cxn modelId="{102D4CAD-D18E-4677-AFAD-3D380CA0F37F}" type="presOf" srcId="{5065048A-3B8A-43AB-A71C-FEA6EB78BB01}" destId="{1DDCE478-14B3-46AA-8E66-84340E5997DE}" srcOrd="1" destOrd="2" presId="urn:microsoft.com/office/officeart/2005/8/layout/vList4"/>
    <dgm:cxn modelId="{725B77B3-8461-4224-9299-6A96F217C884}" type="presOf" srcId="{3F4AE42E-E114-4EE8-BE97-9D851CAF9A3D}" destId="{1DDCE478-14B3-46AA-8E66-84340E5997DE}" srcOrd="1" destOrd="0" presId="urn:microsoft.com/office/officeart/2005/8/layout/vList4"/>
    <dgm:cxn modelId="{BED9F8B4-0E32-423A-9CEA-039EF0552F63}" type="presOf" srcId="{7A22C06C-C4D6-467A-9ED7-8EC105CA3928}" destId="{F0A87EBA-CDFF-41E6-8FD8-C1A20F8979D9}" srcOrd="0" destOrd="0" presId="urn:microsoft.com/office/officeart/2005/8/layout/vList4"/>
    <dgm:cxn modelId="{4386B8C4-ED62-47DF-AC49-4FB469B24CF5}" type="presOf" srcId="{065C2E97-E9A5-4172-A194-10A6DDA24ACB}" destId="{A2B4AFEF-B933-449E-B04E-3C42EC524413}" srcOrd="1" destOrd="1" presId="urn:microsoft.com/office/officeart/2005/8/layout/vList4"/>
    <dgm:cxn modelId="{373FC7CB-0455-4487-B7E9-3AF86D7F7C86}" srcId="{DC234A8E-FAA9-41A8-93C1-1F500CBA6A0F}" destId="{065C2E97-E9A5-4172-A194-10A6DDA24ACB}" srcOrd="0" destOrd="0" parTransId="{1BD3CE77-907E-413E-8CC3-DCF4AC1B7D98}" sibTransId="{630E4EE4-0EE4-4F39-B005-117B84B423CD}"/>
    <dgm:cxn modelId="{3DA93DD0-5FF4-40F0-9592-C54A6FDE9E13}" type="presOf" srcId="{4BD354CA-5E9E-45C9-AC8F-5BE3E2F17981}" destId="{A2B4AFEF-B933-449E-B04E-3C42EC524413}" srcOrd="1" destOrd="2" presId="urn:microsoft.com/office/officeart/2005/8/layout/vList4"/>
    <dgm:cxn modelId="{B76B8BD4-A039-49EB-A9F0-C782E2E84C12}" type="presOf" srcId="{6AC0FEC3-E185-4426-93CE-7D522CC44D9D}" destId="{27DBE465-2297-418F-8365-8734D4DFC7C7}" srcOrd="1" destOrd="2" presId="urn:microsoft.com/office/officeart/2005/8/layout/vList4"/>
    <dgm:cxn modelId="{3C76A3DF-6DB9-4E14-ACA4-C3293FD222CB}" type="presOf" srcId="{5065048A-3B8A-43AB-A71C-FEA6EB78BB01}" destId="{621AC82D-0153-40DD-A563-B7C4F0C57433}" srcOrd="0" destOrd="2" presId="urn:microsoft.com/office/officeart/2005/8/layout/vList4"/>
    <dgm:cxn modelId="{3AAD2FEB-C750-4095-8101-C21B2C8B6468}" type="presOf" srcId="{7422E3A8-8BAC-40CB-89A4-8B02645C08F2}" destId="{621AC82D-0153-40DD-A563-B7C4F0C57433}" srcOrd="0" destOrd="1" presId="urn:microsoft.com/office/officeart/2005/8/layout/vList4"/>
    <dgm:cxn modelId="{E12076F2-D64C-4F3E-B6DA-0E14C7389215}" srcId="{DC234A8E-FAA9-41A8-93C1-1F500CBA6A0F}" destId="{4BD354CA-5E9E-45C9-AC8F-5BE3E2F17981}" srcOrd="1" destOrd="0" parTransId="{C6FB949D-6C73-4154-BE79-A9BD81B4EFD1}" sibTransId="{FDD797C7-D1B7-48EE-A623-46DB7C84EF73}"/>
    <dgm:cxn modelId="{E70827F5-ADF8-4824-9877-6D1235DA54BC}" type="presOf" srcId="{8E92AD20-BCC3-4F40-BFCB-DE2544C280F3}" destId="{04EFE012-0104-480F-A12C-4B84E9FA9FBB}" srcOrd="0" destOrd="0" presId="urn:microsoft.com/office/officeart/2005/8/layout/vList4"/>
    <dgm:cxn modelId="{7F330DFC-34AD-4773-A1BA-7A284514031F}" srcId="{7A22C06C-C4D6-467A-9ED7-8EC105CA3928}" destId="{6AC0FEC3-E185-4426-93CE-7D522CC44D9D}" srcOrd="1" destOrd="0" parTransId="{1C3ACAC4-7050-454B-A211-E51375064A3F}" sibTransId="{27B05DFE-C61C-4CCF-A5B9-7D3019B39EC8}"/>
    <dgm:cxn modelId="{B96F74AA-FF09-4260-A6EA-D16FEC1FFEF6}" type="presParOf" srcId="{04EFE012-0104-480F-A12C-4B84E9FA9FBB}" destId="{02A14DF8-8A9B-4BE7-90E3-0635B45024FE}" srcOrd="0" destOrd="0" presId="urn:microsoft.com/office/officeart/2005/8/layout/vList4"/>
    <dgm:cxn modelId="{C652A780-3B70-467D-A54E-209CC093D802}" type="presParOf" srcId="{02A14DF8-8A9B-4BE7-90E3-0635B45024FE}" destId="{F0A87EBA-CDFF-41E6-8FD8-C1A20F8979D9}" srcOrd="0" destOrd="0" presId="urn:microsoft.com/office/officeart/2005/8/layout/vList4"/>
    <dgm:cxn modelId="{80146DE9-1D37-4B4D-8EEC-D8D14AE874CE}" type="presParOf" srcId="{02A14DF8-8A9B-4BE7-90E3-0635B45024FE}" destId="{DBE3B7A2-A777-489E-8FFE-64A55DCE5AEF}" srcOrd="1" destOrd="0" presId="urn:microsoft.com/office/officeart/2005/8/layout/vList4"/>
    <dgm:cxn modelId="{C869FFBB-4D68-484D-A3C1-EAA5CF420634}" type="presParOf" srcId="{02A14DF8-8A9B-4BE7-90E3-0635B45024FE}" destId="{27DBE465-2297-418F-8365-8734D4DFC7C7}" srcOrd="2" destOrd="0" presId="urn:microsoft.com/office/officeart/2005/8/layout/vList4"/>
    <dgm:cxn modelId="{F0AE642C-7EB0-4483-9C9F-02F96E7604F2}" type="presParOf" srcId="{04EFE012-0104-480F-A12C-4B84E9FA9FBB}" destId="{4AFD6D24-C57D-49C5-93DD-6C930E09C143}" srcOrd="1" destOrd="0" presId="urn:microsoft.com/office/officeart/2005/8/layout/vList4"/>
    <dgm:cxn modelId="{5AA616FC-A94B-4DAF-B0F2-7DD508CDA7B6}" type="presParOf" srcId="{04EFE012-0104-480F-A12C-4B84E9FA9FBB}" destId="{CC122AC3-61D8-48FA-B997-BA7EB55931F5}" srcOrd="2" destOrd="0" presId="urn:microsoft.com/office/officeart/2005/8/layout/vList4"/>
    <dgm:cxn modelId="{68A2D60C-92EA-4511-B3E7-6ECD362762B9}" type="presParOf" srcId="{CC122AC3-61D8-48FA-B997-BA7EB55931F5}" destId="{621AC82D-0153-40DD-A563-B7C4F0C57433}" srcOrd="0" destOrd="0" presId="urn:microsoft.com/office/officeart/2005/8/layout/vList4"/>
    <dgm:cxn modelId="{CEE6AF87-AF39-4148-A4DC-F1DC1DCDBE7D}" type="presParOf" srcId="{CC122AC3-61D8-48FA-B997-BA7EB55931F5}" destId="{F37F5E5F-9DEB-4298-839F-314D85F08F56}" srcOrd="1" destOrd="0" presId="urn:microsoft.com/office/officeart/2005/8/layout/vList4"/>
    <dgm:cxn modelId="{BE7FAFEA-1DB7-4997-AD6F-50750A5D404C}" type="presParOf" srcId="{CC122AC3-61D8-48FA-B997-BA7EB55931F5}" destId="{1DDCE478-14B3-46AA-8E66-84340E5997DE}" srcOrd="2" destOrd="0" presId="urn:microsoft.com/office/officeart/2005/8/layout/vList4"/>
    <dgm:cxn modelId="{6D155A03-9E3C-4DCB-A3D9-DE180B56F221}" type="presParOf" srcId="{04EFE012-0104-480F-A12C-4B84E9FA9FBB}" destId="{A4361CCD-99AE-4331-A8E8-0D79654E82E5}" srcOrd="3" destOrd="0" presId="urn:microsoft.com/office/officeart/2005/8/layout/vList4"/>
    <dgm:cxn modelId="{3BE61074-66FD-4E97-A193-A1681DDA86AA}" type="presParOf" srcId="{04EFE012-0104-480F-A12C-4B84E9FA9FBB}" destId="{B187BA2D-E3D0-4E8A-8B31-BA2401FAC34E}" srcOrd="4" destOrd="0" presId="urn:microsoft.com/office/officeart/2005/8/layout/vList4"/>
    <dgm:cxn modelId="{18A8D452-D57D-4B8F-941D-53474F17EFC0}" type="presParOf" srcId="{B187BA2D-E3D0-4E8A-8B31-BA2401FAC34E}" destId="{FC67CBD6-1285-42FE-AAE6-CF18A8022A82}" srcOrd="0" destOrd="0" presId="urn:microsoft.com/office/officeart/2005/8/layout/vList4"/>
    <dgm:cxn modelId="{9456101E-9EBF-4A8B-ADE5-72FFF5886491}" type="presParOf" srcId="{B187BA2D-E3D0-4E8A-8B31-BA2401FAC34E}" destId="{AFC79841-7081-4C79-9690-84CFEFAF0AB8}" srcOrd="1" destOrd="0" presId="urn:microsoft.com/office/officeart/2005/8/layout/vList4"/>
    <dgm:cxn modelId="{F2ABC505-389B-482E-A1D4-9F6743DA1D90}" type="presParOf" srcId="{B187BA2D-E3D0-4E8A-8B31-BA2401FAC34E}" destId="{A2B4AFEF-B933-449E-B04E-3C42EC524413}"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B59C9-AA1C-424B-AD63-62973540594E}">
      <dsp:nvSpPr>
        <dsp:cNvPr id="0" name=""/>
        <dsp:cNvSpPr/>
      </dsp:nvSpPr>
      <dsp:spPr>
        <a:xfrm>
          <a:off x="0" y="2214"/>
          <a:ext cx="1024142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8ABC58C-88A2-4E6B-8E69-717087769977}">
      <dsp:nvSpPr>
        <dsp:cNvPr id="0" name=""/>
        <dsp:cNvSpPr/>
      </dsp:nvSpPr>
      <dsp:spPr>
        <a:xfrm>
          <a:off x="0" y="2214"/>
          <a:ext cx="10241421" cy="755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endParaRPr lang="en-US" sz="3600" kern="1200"/>
        </a:p>
      </dsp:txBody>
      <dsp:txXfrm>
        <a:off x="0" y="2214"/>
        <a:ext cx="10241421" cy="755165"/>
      </dsp:txXfrm>
    </dsp:sp>
    <dsp:sp modelId="{2C730843-AE9E-4EED-B8C8-0C4EF10770DA}">
      <dsp:nvSpPr>
        <dsp:cNvPr id="0" name=""/>
        <dsp:cNvSpPr/>
      </dsp:nvSpPr>
      <dsp:spPr>
        <a:xfrm>
          <a:off x="0" y="757380"/>
          <a:ext cx="1024142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4C56BAE-1183-4457-A98D-AC2F5484E2CF}">
      <dsp:nvSpPr>
        <dsp:cNvPr id="0" name=""/>
        <dsp:cNvSpPr/>
      </dsp:nvSpPr>
      <dsp:spPr>
        <a:xfrm>
          <a:off x="0" y="757380"/>
          <a:ext cx="10241421" cy="755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endParaRPr lang="en-US" sz="3600" kern="1200"/>
        </a:p>
      </dsp:txBody>
      <dsp:txXfrm>
        <a:off x="0" y="757380"/>
        <a:ext cx="10241421" cy="755165"/>
      </dsp:txXfrm>
    </dsp:sp>
    <dsp:sp modelId="{132B1DEF-6167-4BE4-8096-5E3CFB31105C}">
      <dsp:nvSpPr>
        <dsp:cNvPr id="0" name=""/>
        <dsp:cNvSpPr/>
      </dsp:nvSpPr>
      <dsp:spPr>
        <a:xfrm>
          <a:off x="0" y="1512546"/>
          <a:ext cx="1024142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E59EB46-4D7F-4CE6-B29B-E88F672139E8}">
      <dsp:nvSpPr>
        <dsp:cNvPr id="0" name=""/>
        <dsp:cNvSpPr/>
      </dsp:nvSpPr>
      <dsp:spPr>
        <a:xfrm>
          <a:off x="0" y="1512546"/>
          <a:ext cx="10241421" cy="755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endParaRPr lang="en-US" sz="3600" kern="1200"/>
        </a:p>
      </dsp:txBody>
      <dsp:txXfrm>
        <a:off x="0" y="1512546"/>
        <a:ext cx="10241421" cy="755165"/>
      </dsp:txXfrm>
    </dsp:sp>
    <dsp:sp modelId="{5EC90C53-0849-40EC-B8F9-43121CF15681}">
      <dsp:nvSpPr>
        <dsp:cNvPr id="0" name=""/>
        <dsp:cNvSpPr/>
      </dsp:nvSpPr>
      <dsp:spPr>
        <a:xfrm>
          <a:off x="0" y="2267712"/>
          <a:ext cx="1024142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EB12EB5-95DA-4654-B602-2B8485AF79EF}">
      <dsp:nvSpPr>
        <dsp:cNvPr id="0" name=""/>
        <dsp:cNvSpPr/>
      </dsp:nvSpPr>
      <dsp:spPr>
        <a:xfrm>
          <a:off x="0" y="2267711"/>
          <a:ext cx="10241421" cy="755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endParaRPr lang="en-US" sz="3600" kern="1200"/>
        </a:p>
      </dsp:txBody>
      <dsp:txXfrm>
        <a:off x="0" y="2267711"/>
        <a:ext cx="10241421" cy="755165"/>
      </dsp:txXfrm>
    </dsp:sp>
    <dsp:sp modelId="{87D0024C-9FA9-4049-B618-F974FE5F0BA3}">
      <dsp:nvSpPr>
        <dsp:cNvPr id="0" name=""/>
        <dsp:cNvSpPr/>
      </dsp:nvSpPr>
      <dsp:spPr>
        <a:xfrm>
          <a:off x="0" y="3022877"/>
          <a:ext cx="1024142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F8661F0-90D8-44B8-B500-3EF049ECCEDC}">
      <dsp:nvSpPr>
        <dsp:cNvPr id="0" name=""/>
        <dsp:cNvSpPr/>
      </dsp:nvSpPr>
      <dsp:spPr>
        <a:xfrm>
          <a:off x="0" y="3022877"/>
          <a:ext cx="10241421" cy="755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endParaRPr lang="en-US" sz="3600" kern="1200"/>
        </a:p>
      </dsp:txBody>
      <dsp:txXfrm>
        <a:off x="0" y="3022877"/>
        <a:ext cx="10241421" cy="755165"/>
      </dsp:txXfrm>
    </dsp:sp>
    <dsp:sp modelId="{BF2B9EDE-6429-412F-B1BC-B737153FCD1D}">
      <dsp:nvSpPr>
        <dsp:cNvPr id="0" name=""/>
        <dsp:cNvSpPr/>
      </dsp:nvSpPr>
      <dsp:spPr>
        <a:xfrm>
          <a:off x="0" y="3778043"/>
          <a:ext cx="1024142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AEB8905-11ED-4545-A19E-9F25172C9B54}">
      <dsp:nvSpPr>
        <dsp:cNvPr id="0" name=""/>
        <dsp:cNvSpPr/>
      </dsp:nvSpPr>
      <dsp:spPr>
        <a:xfrm>
          <a:off x="0" y="3778043"/>
          <a:ext cx="10241421" cy="755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endParaRPr lang="en-US" sz="3600" kern="1200"/>
        </a:p>
      </dsp:txBody>
      <dsp:txXfrm>
        <a:off x="0" y="3778043"/>
        <a:ext cx="10241421" cy="7551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B59C9-AA1C-424B-AD63-62973540594E}">
      <dsp:nvSpPr>
        <dsp:cNvPr id="0" name=""/>
        <dsp:cNvSpPr/>
      </dsp:nvSpPr>
      <dsp:spPr>
        <a:xfrm>
          <a:off x="0" y="548"/>
          <a:ext cx="837277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ABC58C-88A2-4E6B-8E69-717087769977}">
      <dsp:nvSpPr>
        <dsp:cNvPr id="0" name=""/>
        <dsp:cNvSpPr/>
      </dsp:nvSpPr>
      <dsp:spPr>
        <a:xfrm>
          <a:off x="0" y="548"/>
          <a:ext cx="8372777" cy="898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Applying for a Social Security Account</a:t>
          </a:r>
        </a:p>
      </dsp:txBody>
      <dsp:txXfrm>
        <a:off x="0" y="548"/>
        <a:ext cx="8372777" cy="898488"/>
      </dsp:txXfrm>
    </dsp:sp>
    <dsp:sp modelId="{132B1DEF-6167-4BE4-8096-5E3CFB31105C}">
      <dsp:nvSpPr>
        <dsp:cNvPr id="0" name=""/>
        <dsp:cNvSpPr/>
      </dsp:nvSpPr>
      <dsp:spPr>
        <a:xfrm>
          <a:off x="0" y="899036"/>
          <a:ext cx="837277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59EB46-4D7F-4CE6-B29B-E88F672139E8}">
      <dsp:nvSpPr>
        <dsp:cNvPr id="0" name=""/>
        <dsp:cNvSpPr/>
      </dsp:nvSpPr>
      <dsp:spPr>
        <a:xfrm>
          <a:off x="0" y="899036"/>
          <a:ext cx="8372777" cy="898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62 Age first eligible</a:t>
          </a:r>
        </a:p>
      </dsp:txBody>
      <dsp:txXfrm>
        <a:off x="0" y="899036"/>
        <a:ext cx="8372777" cy="898488"/>
      </dsp:txXfrm>
    </dsp:sp>
    <dsp:sp modelId="{5EC90C53-0849-40EC-B8F9-43121CF15681}">
      <dsp:nvSpPr>
        <dsp:cNvPr id="0" name=""/>
        <dsp:cNvSpPr/>
      </dsp:nvSpPr>
      <dsp:spPr>
        <a:xfrm>
          <a:off x="0" y="1797524"/>
          <a:ext cx="837277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B12EB5-95DA-4654-B602-2B8485AF79EF}">
      <dsp:nvSpPr>
        <dsp:cNvPr id="0" name=""/>
        <dsp:cNvSpPr/>
      </dsp:nvSpPr>
      <dsp:spPr>
        <a:xfrm>
          <a:off x="0" y="1797524"/>
          <a:ext cx="8372777" cy="898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67 Full Retirement Age (FRA-NRA)</a:t>
          </a:r>
        </a:p>
      </dsp:txBody>
      <dsp:txXfrm>
        <a:off x="0" y="1797524"/>
        <a:ext cx="8372777" cy="898488"/>
      </dsp:txXfrm>
    </dsp:sp>
    <dsp:sp modelId="{87D0024C-9FA9-4049-B618-F974FE5F0BA3}">
      <dsp:nvSpPr>
        <dsp:cNvPr id="0" name=""/>
        <dsp:cNvSpPr/>
      </dsp:nvSpPr>
      <dsp:spPr>
        <a:xfrm>
          <a:off x="0" y="2696013"/>
          <a:ext cx="837277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8661F0-90D8-44B8-B500-3EF049ECCEDC}">
      <dsp:nvSpPr>
        <dsp:cNvPr id="0" name=""/>
        <dsp:cNvSpPr/>
      </dsp:nvSpPr>
      <dsp:spPr>
        <a:xfrm>
          <a:off x="0" y="2696013"/>
          <a:ext cx="8372777" cy="898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70 Maximum earning benefit</a:t>
          </a:r>
        </a:p>
      </dsp:txBody>
      <dsp:txXfrm>
        <a:off x="0" y="2696013"/>
        <a:ext cx="8372777" cy="898488"/>
      </dsp:txXfrm>
    </dsp:sp>
    <dsp:sp modelId="{BF2B9EDE-6429-412F-B1BC-B737153FCD1D}">
      <dsp:nvSpPr>
        <dsp:cNvPr id="0" name=""/>
        <dsp:cNvSpPr/>
      </dsp:nvSpPr>
      <dsp:spPr>
        <a:xfrm>
          <a:off x="0" y="3594501"/>
          <a:ext cx="837277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EB8905-11ED-4545-A19E-9F25172C9B54}">
      <dsp:nvSpPr>
        <dsp:cNvPr id="0" name=""/>
        <dsp:cNvSpPr/>
      </dsp:nvSpPr>
      <dsp:spPr>
        <a:xfrm>
          <a:off x="0" y="3594501"/>
          <a:ext cx="8372777" cy="898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70+ No additional earning benefits</a:t>
          </a:r>
        </a:p>
      </dsp:txBody>
      <dsp:txXfrm>
        <a:off x="0" y="3594501"/>
        <a:ext cx="8372777" cy="8984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87EBA-CDFF-41E6-8FD8-C1A20F8979D9}">
      <dsp:nvSpPr>
        <dsp:cNvPr id="0" name=""/>
        <dsp:cNvSpPr/>
      </dsp:nvSpPr>
      <dsp:spPr>
        <a:xfrm>
          <a:off x="0" y="23478"/>
          <a:ext cx="11858615" cy="17813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Robo Advisor – “Do-it-yourself” mentality</a:t>
          </a:r>
        </a:p>
      </dsp:txBody>
      <dsp:txXfrm>
        <a:off x="2549861" y="23478"/>
        <a:ext cx="9308753" cy="1781386"/>
      </dsp:txXfrm>
    </dsp:sp>
    <dsp:sp modelId="{DBE3B7A2-A777-489E-8FFE-64A55DCE5AEF}">
      <dsp:nvSpPr>
        <dsp:cNvPr id="0" name=""/>
        <dsp:cNvSpPr/>
      </dsp:nvSpPr>
      <dsp:spPr>
        <a:xfrm>
          <a:off x="178138" y="178138"/>
          <a:ext cx="2371723" cy="1425109"/>
        </a:xfrm>
        <a:prstGeom prst="roundRect">
          <a:avLst>
            <a:gd name="adj" fmla="val 10000"/>
          </a:avLst>
        </a:prstGeom>
        <a:blipFill rotWithShape="1">
          <a:blip xmlns:r="http://schemas.openxmlformats.org/officeDocument/2006/relationships" r:embed="rId1"/>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1AC82D-0153-40DD-A563-B7C4F0C57433}">
      <dsp:nvSpPr>
        <dsp:cNvPr id="0" name=""/>
        <dsp:cNvSpPr/>
      </dsp:nvSpPr>
      <dsp:spPr>
        <a:xfrm>
          <a:off x="0" y="1959525"/>
          <a:ext cx="11858615" cy="17813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1778000" rtl="0">
            <a:lnSpc>
              <a:spcPct val="90000"/>
            </a:lnSpc>
            <a:spcBef>
              <a:spcPct val="0"/>
            </a:spcBef>
            <a:spcAft>
              <a:spcPct val="35000"/>
            </a:spcAft>
            <a:buNone/>
          </a:pPr>
          <a:r>
            <a:rPr lang="en-US" sz="4000" kern="1200">
              <a:latin typeface="Times New Roman"/>
            </a:rPr>
            <a:t>                                                              </a:t>
          </a:r>
          <a:r>
            <a:rPr lang="en-US" sz="4000" kern="1200"/>
            <a:t>Online Financial Planners</a:t>
          </a:r>
        </a:p>
        <a:p>
          <a:pPr marL="285750" lvl="1" indent="-285750" algn="l" defTabSz="1422400">
            <a:lnSpc>
              <a:spcPct val="90000"/>
            </a:lnSpc>
            <a:spcBef>
              <a:spcPct val="0"/>
            </a:spcBef>
            <a:spcAft>
              <a:spcPct val="15000"/>
            </a:spcAft>
            <a:buChar char="•"/>
          </a:pPr>
          <a:endParaRPr lang="en-US" sz="3200" kern="1200"/>
        </a:p>
      </dsp:txBody>
      <dsp:txXfrm>
        <a:off x="2549861" y="1959525"/>
        <a:ext cx="9308753" cy="1781386"/>
      </dsp:txXfrm>
    </dsp:sp>
    <dsp:sp modelId="{F37F5E5F-9DEB-4298-839F-314D85F08F56}">
      <dsp:nvSpPr>
        <dsp:cNvPr id="0" name=""/>
        <dsp:cNvSpPr/>
      </dsp:nvSpPr>
      <dsp:spPr>
        <a:xfrm>
          <a:off x="178138" y="2137664"/>
          <a:ext cx="2371723" cy="1425109"/>
        </a:xfrm>
        <a:prstGeom prst="roundRect">
          <a:avLst>
            <a:gd name="adj" fmla="val 10000"/>
          </a:avLst>
        </a:prstGeom>
        <a:blipFill rotWithShape="1">
          <a:blip xmlns:r="http://schemas.openxmlformats.org/officeDocument/2006/relationships" r:embed="rId2"/>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67CBD6-1285-42FE-AAE6-CF18A8022A82}">
      <dsp:nvSpPr>
        <dsp:cNvPr id="0" name=""/>
        <dsp:cNvSpPr/>
      </dsp:nvSpPr>
      <dsp:spPr>
        <a:xfrm>
          <a:off x="0" y="3919051"/>
          <a:ext cx="11858615" cy="17813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1778000" rtl="0">
            <a:lnSpc>
              <a:spcPct val="90000"/>
            </a:lnSpc>
            <a:spcBef>
              <a:spcPct val="0"/>
            </a:spcBef>
            <a:spcAft>
              <a:spcPct val="35000"/>
            </a:spcAft>
            <a:buNone/>
          </a:pPr>
          <a:r>
            <a:rPr lang="en-US" sz="4000" kern="1200">
              <a:latin typeface="Times New Roman"/>
            </a:rPr>
            <a:t>                                                             </a:t>
          </a:r>
          <a:r>
            <a:rPr lang="en-US" sz="4000" kern="1200"/>
            <a:t>Traditional Financial</a:t>
          </a:r>
          <a:r>
            <a:rPr lang="en-US" sz="4000" kern="1200">
              <a:latin typeface="Times New Roman"/>
            </a:rPr>
            <a:t> </a:t>
          </a:r>
          <a:r>
            <a:rPr lang="en-US" sz="4000" kern="1200"/>
            <a:t> Advisor</a:t>
          </a:r>
        </a:p>
        <a:p>
          <a:pPr marL="285750" lvl="1" indent="-285750" algn="l" defTabSz="1422400">
            <a:lnSpc>
              <a:spcPct val="90000"/>
            </a:lnSpc>
            <a:spcBef>
              <a:spcPct val="0"/>
            </a:spcBef>
            <a:spcAft>
              <a:spcPct val="15000"/>
            </a:spcAft>
            <a:buChar char="•"/>
          </a:pPr>
          <a:endParaRPr lang="en-US" sz="3200" kern="1200"/>
        </a:p>
      </dsp:txBody>
      <dsp:txXfrm>
        <a:off x="2549861" y="3919051"/>
        <a:ext cx="9308753" cy="1781386"/>
      </dsp:txXfrm>
    </dsp:sp>
    <dsp:sp modelId="{AFC79841-7081-4C79-9690-84CFEFAF0AB8}">
      <dsp:nvSpPr>
        <dsp:cNvPr id="0" name=""/>
        <dsp:cNvSpPr/>
      </dsp:nvSpPr>
      <dsp:spPr>
        <a:xfrm>
          <a:off x="178138" y="4097189"/>
          <a:ext cx="2371723" cy="1425109"/>
        </a:xfrm>
        <a:prstGeom prst="roundRect">
          <a:avLst>
            <a:gd name="adj" fmla="val 10000"/>
          </a:avLst>
        </a:prstGeom>
        <a:blipFill rotWithShape="1">
          <a:blip xmlns:r="http://schemas.openxmlformats.org/officeDocument/2006/relationships" r:embed="rId3"/>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87EBA-CDFF-41E6-8FD8-C1A20F8979D9}">
      <dsp:nvSpPr>
        <dsp:cNvPr id="0" name=""/>
        <dsp:cNvSpPr/>
      </dsp:nvSpPr>
      <dsp:spPr>
        <a:xfrm>
          <a:off x="0" y="23478"/>
          <a:ext cx="11858615" cy="17813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1778000" rtl="0">
            <a:lnSpc>
              <a:spcPct val="90000"/>
            </a:lnSpc>
            <a:spcBef>
              <a:spcPct val="0"/>
            </a:spcBef>
            <a:spcAft>
              <a:spcPct val="35000"/>
            </a:spcAft>
            <a:buNone/>
          </a:pPr>
          <a:r>
            <a:rPr lang="en-US" sz="4000" b="0" kern="1200"/>
            <a:t>MEDICARE</a:t>
          </a:r>
          <a:r>
            <a:rPr lang="en-US" sz="4000" b="0" kern="1200">
              <a:latin typeface="Times New Roman"/>
            </a:rPr>
            <a:t> </a:t>
          </a:r>
          <a:r>
            <a:rPr lang="en-US" sz="4000" b="0" kern="1200"/>
            <a:t> – </a:t>
          </a:r>
          <a:r>
            <a:rPr lang="en-US" sz="4000" b="0" kern="1200">
              <a:latin typeface="Times New Roman"/>
            </a:rPr>
            <a:t>Timelines</a:t>
          </a:r>
          <a:endParaRPr lang="en-US" sz="4000" b="0" kern="1200"/>
        </a:p>
        <a:p>
          <a:pPr marL="285750" lvl="1" indent="-285750" algn="l" defTabSz="1422400" rtl="0">
            <a:lnSpc>
              <a:spcPct val="90000"/>
            </a:lnSpc>
            <a:spcBef>
              <a:spcPct val="0"/>
            </a:spcBef>
            <a:spcAft>
              <a:spcPct val="15000"/>
            </a:spcAft>
            <a:buChar char="•"/>
          </a:pPr>
          <a:r>
            <a:rPr lang="en-US" sz="3200" kern="1200">
              <a:latin typeface="Times New Roman"/>
            </a:rPr>
            <a:t>Retirement Benefit Consultations</a:t>
          </a:r>
          <a:endParaRPr lang="en-US" sz="3200" kern="1200"/>
        </a:p>
        <a:p>
          <a:pPr marL="285750" lvl="1" indent="-285750" algn="l" defTabSz="1422400" rtl="0">
            <a:lnSpc>
              <a:spcPct val="90000"/>
            </a:lnSpc>
            <a:spcBef>
              <a:spcPct val="0"/>
            </a:spcBef>
            <a:spcAft>
              <a:spcPct val="15000"/>
            </a:spcAft>
            <a:buChar char="•"/>
          </a:pPr>
          <a:r>
            <a:rPr lang="en-US" sz="3200" kern="1200">
              <a:latin typeface="Times New Roman"/>
            </a:rPr>
            <a:t>Resources – Avoid Penalties &amp; Coverage Gaps</a:t>
          </a:r>
          <a:endParaRPr lang="en-US" sz="3200" kern="1200"/>
        </a:p>
      </dsp:txBody>
      <dsp:txXfrm>
        <a:off x="2549861" y="23478"/>
        <a:ext cx="9308753" cy="1781386"/>
      </dsp:txXfrm>
    </dsp:sp>
    <dsp:sp modelId="{DBE3B7A2-A777-489E-8FFE-64A55DCE5AEF}">
      <dsp:nvSpPr>
        <dsp:cNvPr id="0" name=""/>
        <dsp:cNvSpPr/>
      </dsp:nvSpPr>
      <dsp:spPr>
        <a:xfrm>
          <a:off x="178138" y="178138"/>
          <a:ext cx="2371723" cy="1425109"/>
        </a:xfrm>
        <a:prstGeom prst="roundRect">
          <a:avLst>
            <a:gd name="adj" fmla="val 10000"/>
          </a:avLst>
        </a:prstGeom>
        <a:blipFill rotWithShape="1">
          <a:blip xmlns:r="http://schemas.openxmlformats.org/officeDocument/2006/relationships" r:embed="rId1"/>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1AC82D-0153-40DD-A563-B7C4F0C57433}">
      <dsp:nvSpPr>
        <dsp:cNvPr id="0" name=""/>
        <dsp:cNvSpPr/>
      </dsp:nvSpPr>
      <dsp:spPr>
        <a:xfrm>
          <a:off x="0" y="1959525"/>
          <a:ext cx="11858615" cy="17813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0" kern="1200"/>
            <a:t>SOCIAL SECURITY – Target </a:t>
          </a:r>
          <a:r>
            <a:rPr lang="en-US" sz="4000" b="0" kern="1200">
              <a:latin typeface="Times New Roman"/>
            </a:rPr>
            <a:t>Dates</a:t>
          </a:r>
          <a:endParaRPr lang="en-US" sz="4000" b="0" kern="1200"/>
        </a:p>
        <a:p>
          <a:pPr marL="285750" lvl="1" indent="-285750" algn="l" defTabSz="1422400">
            <a:lnSpc>
              <a:spcPct val="90000"/>
            </a:lnSpc>
            <a:spcBef>
              <a:spcPct val="0"/>
            </a:spcBef>
            <a:spcAft>
              <a:spcPct val="15000"/>
            </a:spcAft>
            <a:buChar char="•"/>
          </a:pPr>
          <a:r>
            <a:rPr lang="en-US" sz="3200" kern="1200"/>
            <a:t>How and when to apply?</a:t>
          </a:r>
        </a:p>
        <a:p>
          <a:pPr marL="285750" lvl="1" indent="-285750" algn="l" defTabSz="1422400">
            <a:lnSpc>
              <a:spcPct val="90000"/>
            </a:lnSpc>
            <a:spcBef>
              <a:spcPct val="0"/>
            </a:spcBef>
            <a:spcAft>
              <a:spcPct val="15000"/>
            </a:spcAft>
            <a:buChar char="•"/>
          </a:pPr>
          <a:r>
            <a:rPr lang="en-US" sz="3200" kern="1200"/>
            <a:t>Financial effect</a:t>
          </a:r>
        </a:p>
      </dsp:txBody>
      <dsp:txXfrm>
        <a:off x="2549861" y="1959525"/>
        <a:ext cx="9308753" cy="1781386"/>
      </dsp:txXfrm>
    </dsp:sp>
    <dsp:sp modelId="{F37F5E5F-9DEB-4298-839F-314D85F08F56}">
      <dsp:nvSpPr>
        <dsp:cNvPr id="0" name=""/>
        <dsp:cNvSpPr/>
      </dsp:nvSpPr>
      <dsp:spPr>
        <a:xfrm>
          <a:off x="178138" y="2137664"/>
          <a:ext cx="2371723" cy="1425109"/>
        </a:xfrm>
        <a:prstGeom prst="roundRect">
          <a:avLst>
            <a:gd name="adj" fmla="val 10000"/>
          </a:avLst>
        </a:prstGeom>
        <a:blipFill rotWithShape="1">
          <a:blip xmlns:r="http://schemas.openxmlformats.org/officeDocument/2006/relationships" r:embed="rId2"/>
          <a:srcRect/>
          <a:stretch>
            <a:fillRect t="-7000" b="-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67CBD6-1285-42FE-AAE6-CF18A8022A82}">
      <dsp:nvSpPr>
        <dsp:cNvPr id="0" name=""/>
        <dsp:cNvSpPr/>
      </dsp:nvSpPr>
      <dsp:spPr>
        <a:xfrm>
          <a:off x="0" y="3919051"/>
          <a:ext cx="11858615" cy="17813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b="0" kern="1200"/>
            <a:t>401K – Distribution Strategy</a:t>
          </a:r>
        </a:p>
        <a:p>
          <a:pPr marL="285750" lvl="1" indent="-285750" algn="l" defTabSz="1422400" rtl="0">
            <a:lnSpc>
              <a:spcPct val="90000"/>
            </a:lnSpc>
            <a:spcBef>
              <a:spcPct val="0"/>
            </a:spcBef>
            <a:spcAft>
              <a:spcPct val="15000"/>
            </a:spcAft>
            <a:buChar char="•"/>
          </a:pPr>
          <a:r>
            <a:rPr lang="en-US" sz="3200" kern="1200">
              <a:latin typeface="Times New Roman"/>
            </a:rPr>
            <a:t>Emergency Funds and Estate Planning</a:t>
          </a:r>
          <a:endParaRPr lang="en-US" sz="3200" kern="1200"/>
        </a:p>
        <a:p>
          <a:pPr marL="285750" lvl="1" indent="-285750" algn="l" defTabSz="1422400">
            <a:lnSpc>
              <a:spcPct val="90000"/>
            </a:lnSpc>
            <a:spcBef>
              <a:spcPct val="0"/>
            </a:spcBef>
            <a:spcAft>
              <a:spcPct val="15000"/>
            </a:spcAft>
            <a:buChar char="•"/>
          </a:pPr>
          <a:r>
            <a:rPr lang="en-US" sz="3200" kern="1200"/>
            <a:t>Strategies and risk tolerance</a:t>
          </a:r>
        </a:p>
      </dsp:txBody>
      <dsp:txXfrm>
        <a:off x="2549861" y="3919051"/>
        <a:ext cx="9308753" cy="1781386"/>
      </dsp:txXfrm>
    </dsp:sp>
    <dsp:sp modelId="{AFC79841-7081-4C79-9690-84CFEFAF0AB8}">
      <dsp:nvSpPr>
        <dsp:cNvPr id="0" name=""/>
        <dsp:cNvSpPr/>
      </dsp:nvSpPr>
      <dsp:spPr>
        <a:xfrm>
          <a:off x="178138" y="4097189"/>
          <a:ext cx="2371723" cy="1425109"/>
        </a:xfrm>
        <a:prstGeom prst="roundRect">
          <a:avLst>
            <a:gd name="adj" fmla="val 10000"/>
          </a:avLst>
        </a:prstGeom>
        <a:blipFill rotWithShape="1">
          <a:blip xmlns:r="http://schemas.openxmlformats.org/officeDocument/2006/relationships" r:embed="rId3"/>
          <a:srcRect/>
          <a:stretch>
            <a:fillRect t="-6000" b="-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2C77DF-A313-49A0-A4EC-1C06CE6557CB}" type="datetimeFigureOut">
              <a:rPr lang="en-US" smtClean="0"/>
              <a:t>5/12/2024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E7F59-EB73-4C8E-9B68-3248A9BA7C50}" type="slidenum">
              <a:rPr lang="en-US" smtClean="0"/>
              <a:t>‹#›</a:t>
            </a:fld>
            <a:endParaRPr lang="en-US"/>
          </a:p>
        </p:txBody>
      </p:sp>
    </p:spTree>
    <p:extLst>
      <p:ext uri="{BB962C8B-B14F-4D97-AF65-F5344CB8AC3E}">
        <p14:creationId xmlns:p14="http://schemas.microsoft.com/office/powerpoint/2010/main" val="4245335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INTRODUCTION: Thank you Mike. </a:t>
            </a:r>
            <a:r>
              <a:rPr lang="en-US"/>
              <a:t>Thank you for this opportunity.</a:t>
            </a:r>
            <a:r>
              <a:rPr lang="en-US" b="1"/>
              <a:t> </a:t>
            </a:r>
            <a:r>
              <a:rPr lang="en-US"/>
              <a:t>It’s an honor to be here.</a:t>
            </a:r>
            <a:r>
              <a:rPr lang="en-US" b="1"/>
              <a:t> </a:t>
            </a:r>
            <a:r>
              <a:rPr lang="en-US"/>
              <a:t>A famous person once said “Genius is not knowing all the answers, it’s knowing where to find all the answers. Your job is difficult, and the goal is to provide you with a simplified offboarding process.</a:t>
            </a:r>
          </a:p>
          <a:p>
            <a:endParaRPr lang="en-US"/>
          </a:p>
        </p:txBody>
      </p:sp>
      <p:sp>
        <p:nvSpPr>
          <p:cNvPr id="4" name="Slide Number Placeholder 3"/>
          <p:cNvSpPr>
            <a:spLocks noGrp="1"/>
          </p:cNvSpPr>
          <p:nvPr>
            <p:ph type="sldNum" sz="quarter" idx="5"/>
          </p:nvPr>
        </p:nvSpPr>
        <p:spPr/>
        <p:txBody>
          <a:bodyPr/>
          <a:lstStyle/>
          <a:p>
            <a:fld id="{1B9E7F59-EB73-4C8E-9B68-3248A9BA7C50}" type="slidenum">
              <a:rPr lang="en-US" smtClean="0"/>
              <a:t>1</a:t>
            </a:fld>
            <a:endParaRPr lang="en-US"/>
          </a:p>
        </p:txBody>
      </p:sp>
    </p:spTree>
    <p:extLst>
      <p:ext uri="{BB962C8B-B14F-4D97-AF65-F5344CB8AC3E}">
        <p14:creationId xmlns:p14="http://schemas.microsoft.com/office/powerpoint/2010/main" val="2554784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LIFETIME REALLY!!!!! </a:t>
            </a:r>
          </a:p>
          <a:p>
            <a:r>
              <a:rPr lang="en-US"/>
              <a:t> </a:t>
            </a:r>
          </a:p>
          <a:p>
            <a:r>
              <a:rPr lang="en-US" b="1"/>
              <a:t>MEDICARE TIMELINE AND RULES</a:t>
            </a:r>
            <a:endParaRPr lang="en-US"/>
          </a:p>
          <a:p>
            <a:r>
              <a:rPr lang="en-US"/>
              <a:t>YOU DON'T KNOW WHAT YOU DON'T KNOW     I see it over and over again, no off boarding in the workplace and people getting advice from friends and family .</a:t>
            </a:r>
          </a:p>
          <a:p>
            <a:r>
              <a:rPr lang="en-US"/>
              <a:t> </a:t>
            </a:r>
          </a:p>
          <a:p>
            <a:r>
              <a:rPr lang="en-US" b="1"/>
              <a:t> </a:t>
            </a:r>
            <a:endParaRPr lang="en-US"/>
          </a:p>
          <a:p>
            <a:r>
              <a:rPr lang="en-US" b="1"/>
              <a:t> </a:t>
            </a:r>
            <a:endParaRPr lang="en-US"/>
          </a:p>
          <a:p>
            <a:r>
              <a:rPr lang="en-US" b="1"/>
              <a:t>Avoid Lifetime Penalties</a:t>
            </a:r>
            <a:endParaRPr lang="en-US"/>
          </a:p>
          <a:p>
            <a:r>
              <a:rPr lang="en-US"/>
              <a:t> </a:t>
            </a:r>
          </a:p>
          <a:p>
            <a:r>
              <a:rPr lang="en-US"/>
              <a:t>SAD STORY: VA NO PART B MC I tried to help a client whose husband was very ill and needed more care than she could offer. He never signed up for Part B.  He was told by someone since he was a Veteran and received benefits at the VA, he didn't REALLY need Part B. No one ever explained THE LIFETIME PENALTIES FOR NOT SIGNING UP.  The LIFETIME penalties were so high, they couldn't afford to get Part B now when they wanted to go outside the VA facility. Had they completely understood the ramifications of NO PART B, they may have made a different choice. </a:t>
            </a:r>
          </a:p>
          <a:p>
            <a:r>
              <a:rPr lang="en-US"/>
              <a:t> </a:t>
            </a:r>
          </a:p>
          <a:p>
            <a:r>
              <a:rPr lang="en-US" b="1"/>
              <a:t>Understanding Options</a:t>
            </a:r>
            <a:r>
              <a:rPr lang="en-US"/>
              <a:t> We all talk to our friends and family about our life changes, because we want to get an opinion from someone we know and trust. I HEAR… My friend said… THIS IS WHAT I SHOULD DO WITH MY HEALTH CARE. This is the ONE time that you cannot use that advice, we all have unique health needs and prescriptions. That’s why they call It “PRACTICING MEDICINE, they’re practicing on you, because we’re all so different. Transitioning from Employer Plans to Medicare Plans can be a significant change. We know your employees want to talk to someone they know and trust. I don’t blame them, we all do.   We recognize the importance of building trust and rapport with employees. Let’s not wait until the REITREMENT day. Starting educational training WITH US well in advance gives ample time to know us and creates a culture of continuous learning. Employees feel supported and valued, knowing that resources are available to help them navigate important life transitions effectively.  </a:t>
            </a:r>
          </a:p>
          <a:p>
            <a:r>
              <a:rPr lang="en-US"/>
              <a:t> </a:t>
            </a:r>
          </a:p>
          <a:p>
            <a:r>
              <a:rPr lang="en-US" b="1"/>
              <a:t>Easy Pay for Medicare </a:t>
            </a:r>
            <a:r>
              <a:rPr lang="en-US"/>
              <a:t>A person referred to me had lost their Part B Premium and didn’t know what to do. This is a HUGE deal, a nightmare actually. He forgot to pay his bill. It took 5 months to reinstate, the entire 5 months he had no coverage. Social Security isn’t very kind about this error. “EASY PAY” could have been set up for recurring payments had he known. A simple fix could have avoided this devastating situation. This is for individuals who aren’t collecting their SSA benefits yet. This also takes care of “lump </a:t>
            </a:r>
            <a:r>
              <a:rPr lang="en-US" err="1"/>
              <a:t>sump</a:t>
            </a:r>
            <a:r>
              <a:rPr lang="en-US"/>
              <a:t> amount due” when you first apply for Medicare Part B.</a:t>
            </a:r>
          </a:p>
          <a:p>
            <a:r>
              <a:rPr lang="en-US"/>
              <a:t> </a:t>
            </a:r>
          </a:p>
          <a:p>
            <a:endParaRPr lang="en-US"/>
          </a:p>
        </p:txBody>
      </p:sp>
      <p:sp>
        <p:nvSpPr>
          <p:cNvPr id="4" name="Slide Number Placeholder 3"/>
          <p:cNvSpPr>
            <a:spLocks noGrp="1"/>
          </p:cNvSpPr>
          <p:nvPr>
            <p:ph type="sldNum" sz="quarter" idx="5"/>
          </p:nvPr>
        </p:nvSpPr>
        <p:spPr/>
        <p:txBody>
          <a:bodyPr/>
          <a:lstStyle/>
          <a:p>
            <a:fld id="{1B9E7F59-EB73-4C8E-9B68-3248A9BA7C50}" type="slidenum">
              <a:rPr lang="en-US" smtClean="0"/>
              <a:t>10</a:t>
            </a:fld>
            <a:endParaRPr lang="en-US"/>
          </a:p>
        </p:txBody>
      </p:sp>
    </p:spTree>
    <p:extLst>
      <p:ext uri="{BB962C8B-B14F-4D97-AF65-F5344CB8AC3E}">
        <p14:creationId xmlns:p14="http://schemas.microsoft.com/office/powerpoint/2010/main" val="4245173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a:solidFill>
                <a:srgbClr val="0D0D0D"/>
              </a:solidFill>
              <a:effectLst/>
              <a:highlight>
                <a:srgbClr val="FFFFFF"/>
              </a:highlight>
              <a:latin typeface="Söhne"/>
            </a:endParaRPr>
          </a:p>
        </p:txBody>
      </p:sp>
      <p:sp>
        <p:nvSpPr>
          <p:cNvPr id="4" name="Slide Number Placeholder 3"/>
          <p:cNvSpPr>
            <a:spLocks noGrp="1"/>
          </p:cNvSpPr>
          <p:nvPr>
            <p:ph type="sldNum" sz="quarter" idx="5"/>
          </p:nvPr>
        </p:nvSpPr>
        <p:spPr/>
        <p:txBody>
          <a:bodyPr/>
          <a:lstStyle/>
          <a:p>
            <a:fld id="{1B9E7F59-EB73-4C8E-9B68-3248A9BA7C50}" type="slidenum">
              <a:rPr lang="en-US" smtClean="0"/>
              <a:t>11</a:t>
            </a:fld>
            <a:endParaRPr lang="en-US"/>
          </a:p>
        </p:txBody>
      </p:sp>
    </p:spTree>
    <p:extLst>
      <p:ext uri="{BB962C8B-B14F-4D97-AF65-F5344CB8AC3E}">
        <p14:creationId xmlns:p14="http://schemas.microsoft.com/office/powerpoint/2010/main" val="4136253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READ SLIDE </a:t>
            </a:r>
            <a:endParaRPr lang="en-US"/>
          </a:p>
          <a:p>
            <a:r>
              <a:rPr lang="en-US"/>
              <a:t>CMS considers IHS credible for Part D. Members can use any Physician prescription to be filled at IHS  Even people eligible for IHS </a:t>
            </a:r>
            <a:r>
              <a:rPr lang="en-US" b="1"/>
              <a:t>need to have</a:t>
            </a:r>
            <a:r>
              <a:rPr lang="en-US"/>
              <a:t> Health insurance, also this benefits the tribal health program by providing increased resources to provide more services . IHS gladly accepts many forms of Health Insurance </a:t>
            </a:r>
          </a:p>
          <a:p>
            <a:endParaRPr lang="en-US"/>
          </a:p>
        </p:txBody>
      </p:sp>
      <p:sp>
        <p:nvSpPr>
          <p:cNvPr id="4" name="Slide Number Placeholder 3"/>
          <p:cNvSpPr>
            <a:spLocks noGrp="1"/>
          </p:cNvSpPr>
          <p:nvPr>
            <p:ph type="sldNum" sz="quarter" idx="5"/>
          </p:nvPr>
        </p:nvSpPr>
        <p:spPr/>
        <p:txBody>
          <a:bodyPr/>
          <a:lstStyle/>
          <a:p>
            <a:fld id="{1B9E7F59-EB73-4C8E-9B68-3248A9BA7C50}" type="slidenum">
              <a:rPr lang="en-US" smtClean="0"/>
              <a:t>12</a:t>
            </a:fld>
            <a:endParaRPr lang="en-US"/>
          </a:p>
        </p:txBody>
      </p:sp>
    </p:spTree>
    <p:extLst>
      <p:ext uri="{BB962C8B-B14F-4D97-AF65-F5344CB8AC3E}">
        <p14:creationId xmlns:p14="http://schemas.microsoft.com/office/powerpoint/2010/main" val="407414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a:solidFill>
                <a:srgbClr val="0D0D0D"/>
              </a:solidFill>
              <a:effectLst/>
              <a:highlight>
                <a:srgbClr val="FFFFFF"/>
              </a:highlight>
              <a:latin typeface="Söhne"/>
            </a:endParaRPr>
          </a:p>
        </p:txBody>
      </p:sp>
      <p:sp>
        <p:nvSpPr>
          <p:cNvPr id="4" name="Slide Number Placeholder 3"/>
          <p:cNvSpPr>
            <a:spLocks noGrp="1"/>
          </p:cNvSpPr>
          <p:nvPr>
            <p:ph type="sldNum" sz="quarter" idx="5"/>
          </p:nvPr>
        </p:nvSpPr>
        <p:spPr/>
        <p:txBody>
          <a:bodyPr/>
          <a:lstStyle/>
          <a:p>
            <a:fld id="{1B9E7F59-EB73-4C8E-9B68-3248A9BA7C50}" type="slidenum">
              <a:rPr lang="en-US" smtClean="0"/>
              <a:t>13</a:t>
            </a:fld>
            <a:endParaRPr lang="en-US"/>
          </a:p>
        </p:txBody>
      </p:sp>
    </p:spTree>
    <p:extLst>
      <p:ext uri="{BB962C8B-B14F-4D97-AF65-F5344CB8AC3E}">
        <p14:creationId xmlns:p14="http://schemas.microsoft.com/office/powerpoint/2010/main" val="3834484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SLIDE  About 56% of individuals feel they're behind on money saved for retirement?  </a:t>
            </a:r>
          </a:p>
          <a:p>
            <a:r>
              <a:rPr lang="en-US"/>
              <a:t>A top concern is when is the best time to start collecting benefits and how much they will receive.</a:t>
            </a:r>
          </a:p>
          <a:p>
            <a:r>
              <a:rPr lang="en-US"/>
              <a:t>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7B204919-FE06-48C9-98E3-95FB6FE5B8AD}" type="slidenum">
              <a:rPr lang="en-US" smtClean="0"/>
              <a:t>14</a:t>
            </a:fld>
            <a:endParaRPr lang="en-US"/>
          </a:p>
        </p:txBody>
      </p:sp>
    </p:spTree>
    <p:extLst>
      <p:ext uri="{BB962C8B-B14F-4D97-AF65-F5344CB8AC3E}">
        <p14:creationId xmlns:p14="http://schemas.microsoft.com/office/powerpoint/2010/main" val="1743347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0D0D0D"/>
                </a:solidFill>
                <a:highlight>
                  <a:srgbClr val="FFFFFF"/>
                </a:highlight>
              </a:rPr>
              <a:t>Another component of our OFFBOARDING PACKET   CLEARLY shows the large gap in benefits. Taking benefits at 62 years old, one receive 30% less of FRA; or waiting until 70 and one receives 24% more income than at FRA Benefit . Knowing the implications helps individuals choose when to take benefits.</a:t>
            </a:r>
            <a:endParaRPr lang="en-US"/>
          </a:p>
          <a:p>
            <a:pPr>
              <a:defRPr/>
            </a:pPr>
            <a:endParaRPr lang="en-US" sz="1800">
              <a:solidFill>
                <a:srgbClr val="0D0D0D"/>
              </a:solidFill>
              <a:highlight>
                <a:srgbClr val="FFFFFF"/>
              </a:highlight>
              <a:latin typeface="Segoe UI"/>
              <a:cs typeface="Segoe UI"/>
            </a:endParaRPr>
          </a:p>
        </p:txBody>
      </p:sp>
      <p:sp>
        <p:nvSpPr>
          <p:cNvPr id="4" name="Slide Number Placeholder 3"/>
          <p:cNvSpPr>
            <a:spLocks noGrp="1"/>
          </p:cNvSpPr>
          <p:nvPr>
            <p:ph type="sldNum" sz="quarter" idx="5"/>
          </p:nvPr>
        </p:nvSpPr>
        <p:spPr/>
        <p:txBody>
          <a:bodyPr/>
          <a:lstStyle/>
          <a:p>
            <a:fld id="{1B9E7F59-EB73-4C8E-9B68-3248A9BA7C50}" type="slidenum">
              <a:rPr lang="en-US" smtClean="0"/>
              <a:t>15</a:t>
            </a:fld>
            <a:endParaRPr lang="en-US"/>
          </a:p>
        </p:txBody>
      </p:sp>
    </p:spTree>
    <p:extLst>
      <p:ext uri="{BB962C8B-B14F-4D97-AF65-F5344CB8AC3E}">
        <p14:creationId xmlns:p14="http://schemas.microsoft.com/office/powerpoint/2010/main" val="3970459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kern="0">
                <a:effectLst/>
              </a:rPr>
              <a:t>Our offboarding packet includes crucial information on Medicare, IHS, Social Security, and 401(k). Unlike the 128 page "Medicare handbook, </a:t>
            </a:r>
            <a:r>
              <a:rPr lang="en-US" kern="0"/>
              <a:t>by </a:t>
            </a:r>
            <a:r>
              <a:rPr lang="en-US" kern="0">
                <a:effectLst/>
              </a:rPr>
              <a:t>condensing the </a:t>
            </a:r>
            <a:r>
              <a:rPr lang="en-US" kern="0"/>
              <a:t>vital </a:t>
            </a:r>
            <a:r>
              <a:rPr lang="en-US" kern="0">
                <a:effectLst/>
              </a:rPr>
              <a:t>information into a shorter, </a:t>
            </a:r>
            <a:r>
              <a:rPr lang="en-US" kern="0"/>
              <a:t>simpler </a:t>
            </a:r>
            <a:r>
              <a:rPr lang="en-US" kern="0">
                <a:effectLst/>
              </a:rPr>
              <a:t>format, </a:t>
            </a:r>
            <a:r>
              <a:rPr lang="en-US" kern="0"/>
              <a:t>we’re </a:t>
            </a:r>
            <a:r>
              <a:rPr lang="en-US" kern="0">
                <a:effectLst/>
              </a:rPr>
              <a:t>making it easier for employees to understand and navigate these complex topics.</a:t>
            </a:r>
            <a:r>
              <a:rPr lang="en-US" kern="0"/>
              <a:t> </a:t>
            </a:r>
            <a:endParaRPr lang="en-US"/>
          </a:p>
          <a:p>
            <a:pPr>
              <a:defRPr/>
            </a:pPr>
            <a:r>
              <a:rPr lang="en-US" kern="0"/>
              <a:t> </a:t>
            </a:r>
            <a:endParaRPr lang="en-US"/>
          </a:p>
          <a:p>
            <a:r>
              <a:rPr lang="en-US" kern="0"/>
              <a:t>We encourage and assist people to set up an SSA which helps prevent Fraud and allows them to verify earnings, address changes and order cards .</a:t>
            </a:r>
            <a:endParaRPr lang="en-US"/>
          </a:p>
          <a:p>
            <a:r>
              <a:rPr lang="en-US" kern="0"/>
              <a:t> </a:t>
            </a:r>
            <a:endParaRPr lang="en-US"/>
          </a:p>
          <a:p>
            <a:r>
              <a:rPr lang="en-US" kern="0"/>
              <a:t>STORY: One employee we worked with, identified, and corrected missing work years from previous employment. This allowed him to accurately calculate his Social Security benefits. Without this correction, he may have received lower benefits than he was entitled to. An example of the importance of early intervention. By staying ahead of potential challenges and addressing them early on, we can ensure a smooth transition.</a:t>
            </a:r>
          </a:p>
          <a:p>
            <a:endParaRPr lang="en-US" b="1" kern="0"/>
          </a:p>
          <a:p>
            <a:endParaRPr lang="en-US" sz="1800" kern="0">
              <a:latin typeface="Times New Roman"/>
              <a:cs typeface="Times New Roman"/>
            </a:endParaRPr>
          </a:p>
        </p:txBody>
      </p:sp>
      <p:sp>
        <p:nvSpPr>
          <p:cNvPr id="4" name="Slide Number Placeholder 3"/>
          <p:cNvSpPr>
            <a:spLocks noGrp="1"/>
          </p:cNvSpPr>
          <p:nvPr>
            <p:ph type="sldNum" sz="quarter" idx="5"/>
          </p:nvPr>
        </p:nvSpPr>
        <p:spPr/>
        <p:txBody>
          <a:bodyPr/>
          <a:lstStyle/>
          <a:p>
            <a:fld id="{1B9E7F59-EB73-4C8E-9B68-3248A9BA7C50}" type="slidenum">
              <a:rPr lang="en-US" smtClean="0"/>
              <a:t>16</a:t>
            </a:fld>
            <a:endParaRPr lang="en-US"/>
          </a:p>
        </p:txBody>
      </p:sp>
    </p:spTree>
    <p:extLst>
      <p:ext uri="{BB962C8B-B14F-4D97-AF65-F5344CB8AC3E}">
        <p14:creationId xmlns:p14="http://schemas.microsoft.com/office/powerpoint/2010/main" val="172289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0D0D0D"/>
              </a:solidFill>
              <a:highlight>
                <a:srgbClr val="FFFFFF"/>
              </a:highlight>
            </a:endParaRPr>
          </a:p>
          <a:p>
            <a:r>
              <a:rPr lang="en-US" b="1">
                <a:solidFill>
                  <a:srgbClr val="0D0D0D"/>
                </a:solidFill>
                <a:highlight>
                  <a:srgbClr val="FFFFFF"/>
                </a:highlight>
              </a:rPr>
              <a:t>401K   </a:t>
            </a:r>
            <a:r>
              <a:rPr lang="en-US">
                <a:solidFill>
                  <a:srgbClr val="0D0D0D"/>
                </a:solidFill>
                <a:highlight>
                  <a:srgbClr val="FFFFFF"/>
                </a:highlight>
              </a:rPr>
              <a:t>About 50% of employees have little understanding of their financial portfolio</a:t>
            </a:r>
          </a:p>
          <a:p>
            <a:r>
              <a:rPr lang="en-US">
                <a:solidFill>
                  <a:srgbClr val="0D0D0D"/>
                </a:solidFill>
                <a:highlight>
                  <a:srgbClr val="FFFFFF"/>
                </a:highlight>
              </a:rPr>
              <a:t>When an employee retires, is when their 401K should get to work, LOL</a:t>
            </a:r>
            <a:endParaRPr lang="en-US"/>
          </a:p>
        </p:txBody>
      </p:sp>
      <p:sp>
        <p:nvSpPr>
          <p:cNvPr id="4" name="Slide Number Placeholder 3"/>
          <p:cNvSpPr>
            <a:spLocks noGrp="1"/>
          </p:cNvSpPr>
          <p:nvPr>
            <p:ph type="sldNum" sz="quarter" idx="5"/>
          </p:nvPr>
        </p:nvSpPr>
        <p:spPr/>
        <p:txBody>
          <a:bodyPr/>
          <a:lstStyle/>
          <a:p>
            <a:fld id="{1B9E7F59-EB73-4C8E-9B68-3248A9BA7C50}" type="slidenum">
              <a:rPr lang="en-US" smtClean="0"/>
              <a:t>17</a:t>
            </a:fld>
            <a:endParaRPr lang="en-US"/>
          </a:p>
        </p:txBody>
      </p:sp>
    </p:spTree>
    <p:extLst>
      <p:ext uri="{BB962C8B-B14F-4D97-AF65-F5344CB8AC3E}">
        <p14:creationId xmlns:p14="http://schemas.microsoft.com/office/powerpoint/2010/main" val="4158753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401K </a:t>
            </a:r>
            <a:r>
              <a:rPr lang="en-US"/>
              <a:t>Here are 401K options. LEAVE IT  MOVE IT  ROLL IT  TAKE IT. We collaborate with Retirement experts to ensure that employees receive well-rounded advice tailored to their specific needs. Building partnerships with professionals outside our field is a sound strategy which allows us to concentrate on Medicare and Social Security.  </a:t>
            </a:r>
          </a:p>
          <a:p>
            <a:r>
              <a:rPr lang="en-US"/>
              <a:t>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1B9E7F59-EB73-4C8E-9B68-3248A9BA7C50}" type="slidenum">
              <a:rPr lang="en-US" smtClean="0"/>
              <a:t>18</a:t>
            </a:fld>
            <a:endParaRPr lang="en-US"/>
          </a:p>
        </p:txBody>
      </p:sp>
    </p:spTree>
    <p:extLst>
      <p:ext uri="{BB962C8B-B14F-4D97-AF65-F5344CB8AC3E}">
        <p14:creationId xmlns:p14="http://schemas.microsoft.com/office/powerpoint/2010/main" val="1903385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3 TYPES OF FINANCIAL ADVISORS  </a:t>
            </a:r>
            <a:r>
              <a:rPr lang="en-US"/>
              <a:t> </a:t>
            </a:r>
          </a:p>
          <a:p>
            <a:r>
              <a:rPr lang="en-US" b="1"/>
              <a:t>Robo Advisor:</a:t>
            </a:r>
            <a:r>
              <a:rPr lang="en-US"/>
              <a:t> PROS: Easy, less expensive CONS no personalized advice  </a:t>
            </a:r>
          </a:p>
          <a:p>
            <a:r>
              <a:rPr lang="en-US" b="1"/>
              <a:t>Online Financial Planner</a:t>
            </a:r>
            <a:r>
              <a:rPr lang="en-US"/>
              <a:t>: PROS More personalized CONS 800# no dedicated advisor </a:t>
            </a:r>
          </a:p>
          <a:p>
            <a:r>
              <a:rPr lang="en-US"/>
              <a:t>Traditional Financial Advisor: PROS Dedicated Person that knows individual’s specific needs and goals , We have found people like to work with people they know and trust. CONS: May be more expensive</a:t>
            </a:r>
          </a:p>
          <a:p>
            <a:endParaRPr lang="en-US"/>
          </a:p>
        </p:txBody>
      </p:sp>
      <p:sp>
        <p:nvSpPr>
          <p:cNvPr id="4" name="Slide Number Placeholder 3"/>
          <p:cNvSpPr>
            <a:spLocks noGrp="1"/>
          </p:cNvSpPr>
          <p:nvPr>
            <p:ph type="sldNum" sz="quarter" idx="5"/>
          </p:nvPr>
        </p:nvSpPr>
        <p:spPr/>
        <p:txBody>
          <a:bodyPr/>
          <a:lstStyle/>
          <a:p>
            <a:fld id="{1B9E7F59-EB73-4C8E-9B68-3248A9BA7C50}" type="slidenum">
              <a:rPr lang="en-US" smtClean="0"/>
              <a:t>19</a:t>
            </a:fld>
            <a:endParaRPr lang="en-US"/>
          </a:p>
        </p:txBody>
      </p:sp>
    </p:spTree>
    <p:extLst>
      <p:ext uri="{BB962C8B-B14F-4D97-AF65-F5344CB8AC3E}">
        <p14:creationId xmlns:p14="http://schemas.microsoft.com/office/powerpoint/2010/main" val="1494326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0D0D0D"/>
              </a:solidFill>
            </a:endParaRPr>
          </a:p>
          <a:p>
            <a:r>
              <a:rPr lang="en-US">
                <a:solidFill>
                  <a:srgbClr val="0D0D0D"/>
                </a:solidFill>
              </a:rPr>
              <a:t>WE KNOW HR plays a pivotal role with employees' retirement planning including </a:t>
            </a:r>
            <a:r>
              <a:rPr lang="en-US" b="1">
                <a:solidFill>
                  <a:srgbClr val="0D0D0D"/>
                </a:solidFill>
              </a:rPr>
              <a:t>MEDICARE, SOCIAL SECURITY AND 401K</a:t>
            </a:r>
            <a:r>
              <a:rPr lang="en-US">
                <a:solidFill>
                  <a:srgbClr val="0D0D0D"/>
                </a:solidFill>
              </a:rPr>
              <a:t>.  When I met Mike, it was obvious he cared about employees. I know you do as well, and want to partner with those who shares that commitment. When their tenure ends with the company, it’s just the beginning with us. We provide a streamlined program to transition smoothly into their next chapter.</a:t>
            </a:r>
            <a:endParaRPr lang="en-US"/>
          </a:p>
          <a:p>
            <a:r>
              <a:rPr lang="en-US">
                <a:solidFill>
                  <a:srgbClr val="0D0D0D"/>
                </a:solidFill>
              </a:rPr>
              <a:t> </a:t>
            </a:r>
            <a:endParaRPr lang="en-US"/>
          </a:p>
          <a:p>
            <a:r>
              <a:rPr lang="en-US">
                <a:solidFill>
                  <a:srgbClr val="0D0D0D"/>
                </a:solidFill>
              </a:rPr>
              <a:t>As a Director with the AHA, I worked with California Casinos on different projects. I knew whatever my next career path was, I had to impact and make a difference in people's lives. it's in my DNA, LOL.  I blame my parents for that. </a:t>
            </a:r>
            <a:endParaRPr lang="en-US"/>
          </a:p>
          <a:p>
            <a:r>
              <a:rPr lang="en-US">
                <a:solidFill>
                  <a:srgbClr val="0D0D0D"/>
                </a:solidFill>
              </a:rPr>
              <a:t> </a:t>
            </a:r>
            <a:endParaRPr lang="en-US"/>
          </a:p>
          <a:p>
            <a:r>
              <a:rPr lang="en-US">
                <a:solidFill>
                  <a:srgbClr val="0D0D0D"/>
                </a:solidFill>
              </a:rPr>
              <a:t>My Mother-in-Law lived with us, I helped both her and my Mom with Medicare. WOW! What a headache. It was confusing, overwhelming and a lot of information. We are intelligent women, but we sure didn't feel that way LOL. I LOVED both mothers and always had a passion for the ELDERLY. I realized there was a need for an advocate and resource in this offboarding space. The transition to Medicare Advisor was a perfect fit. True passion always leads to success.</a:t>
            </a:r>
            <a:endParaRPr lang="en-US"/>
          </a:p>
          <a:p>
            <a:endParaRPr lang="en-US" sz="1800">
              <a:solidFill>
                <a:srgbClr val="0D0D0D"/>
              </a:solidFill>
              <a:effectLst/>
              <a:latin typeface="Times New Roman"/>
              <a:ea typeface="Times New Roman" panose="02020603050405020304" pitchFamily="18" charset="0"/>
              <a:cs typeface="Times New Roman"/>
            </a:endParaRPr>
          </a:p>
        </p:txBody>
      </p:sp>
      <p:sp>
        <p:nvSpPr>
          <p:cNvPr id="4" name="Slide Number Placeholder 3"/>
          <p:cNvSpPr>
            <a:spLocks noGrp="1"/>
          </p:cNvSpPr>
          <p:nvPr>
            <p:ph type="sldNum" sz="quarter" idx="5"/>
          </p:nvPr>
        </p:nvSpPr>
        <p:spPr/>
        <p:txBody>
          <a:bodyPr/>
          <a:lstStyle/>
          <a:p>
            <a:fld id="{1B9E7F59-EB73-4C8E-9B68-3248A9BA7C50}" type="slidenum">
              <a:rPr lang="en-US" smtClean="0"/>
              <a:t>2</a:t>
            </a:fld>
            <a:endParaRPr lang="en-US"/>
          </a:p>
        </p:txBody>
      </p:sp>
    </p:spTree>
    <p:extLst>
      <p:ext uri="{BB962C8B-B14F-4D97-AF65-F5344CB8AC3E}">
        <p14:creationId xmlns:p14="http://schemas.microsoft.com/office/powerpoint/2010/main" val="318908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D0D0D"/>
                </a:solidFill>
                <a:highlight>
                  <a:srgbClr val="FFFFFF"/>
                </a:highlight>
              </a:rPr>
              <a:t>Think of us as “</a:t>
            </a:r>
            <a:r>
              <a:rPr lang="en-US" b="1">
                <a:solidFill>
                  <a:srgbClr val="0D0D0D"/>
                </a:solidFill>
                <a:highlight>
                  <a:srgbClr val="FFFFFF"/>
                </a:highlight>
              </a:rPr>
              <a:t>EMPLOYER BENEFITS COORDINATORS</a:t>
            </a:r>
            <a:r>
              <a:rPr lang="en-US">
                <a:solidFill>
                  <a:srgbClr val="0D0D0D"/>
                </a:solidFill>
                <a:highlight>
                  <a:srgbClr val="FFFFFF"/>
                </a:highlight>
              </a:rPr>
              <a:t>”. This is an offboarding program, created with you in mind. Hallelujah!!! Right Sister!</a:t>
            </a:r>
            <a:endParaRPr lang="en-US"/>
          </a:p>
          <a:p>
            <a:r>
              <a:rPr lang="en-US">
                <a:solidFill>
                  <a:srgbClr val="0D0D0D"/>
                </a:solidFill>
                <a:highlight>
                  <a:srgbClr val="FFFFFF"/>
                </a:highlight>
              </a:rPr>
              <a:t> When workers are winding down with you, we step in with retirement support. </a:t>
            </a:r>
            <a:r>
              <a:rPr lang="en-US" b="1">
                <a:solidFill>
                  <a:srgbClr val="0D0D0D"/>
                </a:solidFill>
                <a:highlight>
                  <a:srgbClr val="FFFFFF"/>
                </a:highlight>
              </a:rPr>
              <a:t>Medicare Timelines, Retirement Benefit Consultations </a:t>
            </a:r>
            <a:r>
              <a:rPr lang="en-US">
                <a:solidFill>
                  <a:srgbClr val="0D0D0D"/>
                </a:solidFill>
                <a:highlight>
                  <a:srgbClr val="FFFFFF"/>
                </a:highlight>
              </a:rPr>
              <a:t>We break it into “bite size” pieces. </a:t>
            </a:r>
            <a:r>
              <a:rPr lang="en-US" b="1">
                <a:solidFill>
                  <a:srgbClr val="0D0D0D"/>
                </a:solidFill>
                <a:highlight>
                  <a:srgbClr val="FFFFFF"/>
                </a:highlight>
              </a:rPr>
              <a:t>Resource </a:t>
            </a:r>
            <a:r>
              <a:rPr lang="en-US">
                <a:solidFill>
                  <a:srgbClr val="0D0D0D"/>
                </a:solidFill>
                <a:highlight>
                  <a:srgbClr val="FFFFFF"/>
                </a:highlight>
              </a:rPr>
              <a:t>&amp; Tools Employees rely on our expert guidance on deadline reminders, avoiding penalties &amp; Coverage Gaps. Breaking down the process in an organized and simplified manner. </a:t>
            </a:r>
            <a:r>
              <a:rPr lang="en-US" b="1">
                <a:solidFill>
                  <a:srgbClr val="0D0D0D"/>
                </a:solidFill>
                <a:highlight>
                  <a:srgbClr val="FFFFFF"/>
                </a:highlight>
              </a:rPr>
              <a:t>Social Security Target Dates </a:t>
            </a:r>
            <a:r>
              <a:rPr lang="en-US">
                <a:solidFill>
                  <a:srgbClr val="0D0D0D"/>
                </a:solidFill>
                <a:highlight>
                  <a:srgbClr val="FFFFFF"/>
                </a:highlight>
              </a:rPr>
              <a:t>So important to </a:t>
            </a:r>
            <a:r>
              <a:rPr lang="en-US" b="1">
                <a:solidFill>
                  <a:srgbClr val="0D0D0D"/>
                </a:solidFill>
                <a:highlight>
                  <a:srgbClr val="FFFFFF"/>
                </a:highlight>
              </a:rPr>
              <a:t>know how and when to apply and the financial affect</a:t>
            </a:r>
            <a:r>
              <a:rPr lang="en-US">
                <a:solidFill>
                  <a:srgbClr val="0D0D0D"/>
                </a:solidFill>
                <a:highlight>
                  <a:srgbClr val="FFFFFF"/>
                </a:highlight>
              </a:rPr>
              <a:t> as mentioned throughout this presentation.</a:t>
            </a:r>
            <a:endParaRPr lang="en-US"/>
          </a:p>
          <a:p>
            <a:r>
              <a:rPr lang="en-US" b="1">
                <a:solidFill>
                  <a:srgbClr val="0D0D0D"/>
                </a:solidFill>
                <a:highlight>
                  <a:srgbClr val="FFFFFF"/>
                </a:highlight>
              </a:rPr>
              <a:t>401K Distribution Strategy</a:t>
            </a:r>
            <a:r>
              <a:rPr lang="en-US">
                <a:solidFill>
                  <a:srgbClr val="0D0D0D"/>
                </a:solidFill>
                <a:highlight>
                  <a:srgbClr val="FFFFFF"/>
                </a:highlight>
              </a:rPr>
              <a:t>: Working with some level of a Financial Advisor to understand 401k options, necessity of </a:t>
            </a:r>
            <a:r>
              <a:rPr lang="en-US" b="1">
                <a:solidFill>
                  <a:srgbClr val="0D0D0D"/>
                </a:solidFill>
                <a:highlight>
                  <a:srgbClr val="FFFFFF"/>
                </a:highlight>
              </a:rPr>
              <a:t>emergency funds &amp; Estate Planning</a:t>
            </a:r>
            <a:r>
              <a:rPr lang="en-US">
                <a:solidFill>
                  <a:srgbClr val="0D0D0D"/>
                </a:solidFill>
                <a:highlight>
                  <a:srgbClr val="FFFFFF"/>
                </a:highlight>
              </a:rPr>
              <a:t>. Learning Strategies and Risk tolerance  We offer “THE WORKS” so employees know how to handle all aspects of retirement planning with confidence. </a:t>
            </a:r>
            <a:endParaRPr lang="en-US"/>
          </a:p>
          <a:p>
            <a:endParaRPr lang="en-US">
              <a:solidFill>
                <a:srgbClr val="0D0D0D"/>
              </a:solidFill>
              <a:highlight>
                <a:srgbClr val="FFFFFF"/>
              </a:highlight>
            </a:endParaRPr>
          </a:p>
          <a:p>
            <a:pPr>
              <a:spcBef>
                <a:spcPts val="1500"/>
              </a:spcBef>
              <a:spcAft>
                <a:spcPts val="1500"/>
              </a:spcAft>
            </a:pPr>
            <a:endParaRPr lang="en-US" sz="1800">
              <a:solidFill>
                <a:srgbClr val="0D0D0D"/>
              </a:solidFill>
              <a:effectLst/>
              <a:highlight>
                <a:srgbClr val="FFFFFF"/>
              </a:highlight>
              <a:latin typeface="Segoe UI" panose="020B0502040204020203" pitchFamily="34" charset="0"/>
              <a:ea typeface="Times New Roman" panose="02020603050405020304" pitchFamily="18" charset="0"/>
              <a:cs typeface="Segoe UI"/>
            </a:endParaRPr>
          </a:p>
          <a:p>
            <a:pPr marR="0" lvl="0">
              <a:spcBef>
                <a:spcPts val="1500"/>
              </a:spcBef>
              <a:spcAft>
                <a:spcPts val="1500"/>
              </a:spcAft>
              <a:tabLst>
                <a:tab pos="457200" algn="l"/>
              </a:tabLst>
            </a:pPr>
            <a:endParaRPr lang="en-US" sz="1800">
              <a:effectLst/>
              <a:highlight>
                <a:srgbClr val="FFFFFF"/>
              </a:highligh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B9E7F59-EB73-4C8E-9B68-3248A9BA7C50}" type="slidenum">
              <a:rPr lang="en-US" smtClean="0"/>
              <a:t>20</a:t>
            </a:fld>
            <a:endParaRPr lang="en-US"/>
          </a:p>
        </p:txBody>
      </p:sp>
    </p:spTree>
    <p:extLst>
      <p:ext uri="{BB962C8B-B14F-4D97-AF65-F5344CB8AC3E}">
        <p14:creationId xmlns:p14="http://schemas.microsoft.com/office/powerpoint/2010/main" val="1484193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0D0D0D"/>
                </a:solidFill>
              </a:rPr>
              <a:t>A benefits partnership is designed to be tailored to your organization's specific needs and the retirement goals of your employees. Here's what it looks like:</a:t>
            </a:r>
          </a:p>
          <a:p>
            <a:pPr>
              <a:defRPr/>
            </a:pPr>
            <a:r>
              <a:rPr lang="en-US" b="1">
                <a:solidFill>
                  <a:srgbClr val="0D0D0D"/>
                </a:solidFill>
              </a:rPr>
              <a:t>Dedicated Support:</a:t>
            </a:r>
            <a:r>
              <a:rPr lang="en-US">
                <a:solidFill>
                  <a:srgbClr val="0D0D0D"/>
                </a:solidFill>
              </a:rPr>
              <a:t> Our team is available to you every step of the way, providing dedicated support and guidance throughout the retirement planning process. Whether it's answering questions, resolving issues, or offering personalized consultations, we're just a phone call away. For you, retirement is the ending place, FOR US, it's just the beginning of a long and lasting relationship with your employee.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D0D0D"/>
                </a:solidFill>
              </a:rPr>
              <a:t>Comprehensive Services: </a:t>
            </a:r>
            <a:r>
              <a:rPr lang="en-US">
                <a:solidFill>
                  <a:srgbClr val="0D0D0D"/>
                </a:solidFill>
              </a:rPr>
              <a:t>We work closely with your organization to understand your unique requirements and develop tailored retirement benefit solutions that meet the needs of both your company and your employees.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D0D0D"/>
                </a:solidFill>
              </a:rPr>
              <a:t>Continued Engagement:</a:t>
            </a:r>
            <a:r>
              <a:rPr lang="en-US">
                <a:solidFill>
                  <a:srgbClr val="0D0D0D"/>
                </a:solidFill>
              </a:rPr>
              <a:t> We believe in ongoing engagement and communication to ensure that your employees remain informed and supported throughout their retirement journey. Whether it's updates on retirement trends, changes in benefits, or new resources and tools, we're here to keep them informed and empowered.</a:t>
            </a:r>
            <a:endParaRPr lang="en-US"/>
          </a:p>
          <a:p>
            <a:pPr marL="0" indent="0">
              <a:buFont typeface="Arial"/>
              <a:buNone/>
              <a:defRPr/>
            </a:pPr>
            <a:r>
              <a:rPr lang="en-US" b="1">
                <a:solidFill>
                  <a:srgbClr val="0D0D0D"/>
                </a:solidFill>
              </a:rPr>
              <a:t>Long-Term Partnership:</a:t>
            </a:r>
            <a:r>
              <a:rPr lang="en-US">
                <a:solidFill>
                  <a:srgbClr val="0D0D0D"/>
                </a:solidFill>
              </a:rPr>
              <a:t> For us, retirement is not the end of the journey but the beginning of a lasting relationship with your employees. We're committed to supporting them throughout their retirement years, ensuring they have the resources and assistance they need to thrive in this next chapter of their lives.</a:t>
            </a:r>
            <a:endParaRPr lang="en-US"/>
          </a:p>
          <a:p>
            <a:pPr>
              <a:defRPr/>
            </a:pPr>
            <a:r>
              <a:rPr lang="en-US">
                <a:solidFill>
                  <a:srgbClr val="0D0D0D"/>
                </a:solidFill>
              </a:rPr>
              <a:t>In essence, a benefits partnership with us is designed to provide personalized, dedicated, and comprehensive support to your organization and its employees at every stage of the retirement process. It's a testament to your organization's commitment to the well-being of your employees and their continued success beyond the workplace. Together, we can make a meaningful difference in the lives of your employees as they embark on their next journey.</a:t>
            </a:r>
            <a:endParaRPr lang="en-US">
              <a:solidFill>
                <a:srgbClr val="000000"/>
              </a:solidFill>
            </a:endParaRPr>
          </a:p>
          <a:p>
            <a:pPr>
              <a:defRPr/>
            </a:pPr>
            <a:endParaRPr lang="en-US"/>
          </a:p>
          <a:p>
            <a:pPr>
              <a:defRPr/>
            </a:pPr>
            <a:endParaRPr lang="en-US">
              <a:solidFill>
                <a:srgbClr val="0D0D0D"/>
              </a:solidFill>
              <a:cs typeface="+mn-lt"/>
            </a:endParaRPr>
          </a:p>
        </p:txBody>
      </p:sp>
      <p:sp>
        <p:nvSpPr>
          <p:cNvPr id="4" name="Slide Number Placeholder 3"/>
          <p:cNvSpPr>
            <a:spLocks noGrp="1"/>
          </p:cNvSpPr>
          <p:nvPr>
            <p:ph type="sldNum" sz="quarter" idx="5"/>
          </p:nvPr>
        </p:nvSpPr>
        <p:spPr/>
        <p:txBody>
          <a:bodyPr/>
          <a:lstStyle/>
          <a:p>
            <a:fld id="{1B9E7F59-EB73-4C8E-9B68-3248A9BA7C50}" type="slidenum">
              <a:rPr lang="en-US" smtClean="0"/>
              <a:t>21</a:t>
            </a:fld>
            <a:endParaRPr lang="en-US"/>
          </a:p>
        </p:txBody>
      </p:sp>
    </p:spTree>
    <p:extLst>
      <p:ext uri="{BB962C8B-B14F-4D97-AF65-F5344CB8AC3E}">
        <p14:creationId xmlns:p14="http://schemas.microsoft.com/office/powerpoint/2010/main" val="3648481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Meet the Team I’m Debbie, surprise! Tamie Mongold successfully manages over 700 clients and almost 40 Agents/Medicare Advisors. She’s a “Certified Geek/Researcher” she would tell you that if she was here. Anyone attending the Oklahoma conference will meet her. Alma is one of our Bilingual Team Leaders.</a:t>
            </a:r>
          </a:p>
          <a:p>
            <a:endParaRPr lang="en-US"/>
          </a:p>
        </p:txBody>
      </p:sp>
      <p:sp>
        <p:nvSpPr>
          <p:cNvPr id="4" name="Slide Number Placeholder 3"/>
          <p:cNvSpPr>
            <a:spLocks noGrp="1"/>
          </p:cNvSpPr>
          <p:nvPr>
            <p:ph type="sldNum" sz="quarter" idx="5"/>
          </p:nvPr>
        </p:nvSpPr>
        <p:spPr/>
        <p:txBody>
          <a:bodyPr/>
          <a:lstStyle/>
          <a:p>
            <a:fld id="{1B9E7F59-EB73-4C8E-9B68-3248A9BA7C50}" type="slidenum">
              <a:rPr lang="en-US" smtClean="0"/>
              <a:t>22</a:t>
            </a:fld>
            <a:endParaRPr lang="en-US"/>
          </a:p>
        </p:txBody>
      </p:sp>
    </p:spTree>
    <p:extLst>
      <p:ext uri="{BB962C8B-B14F-4D97-AF65-F5344CB8AC3E}">
        <p14:creationId xmlns:p14="http://schemas.microsoft.com/office/powerpoint/2010/main" val="3999246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D0D0D"/>
              </a:solidFill>
              <a:effectLst/>
              <a:highlight>
                <a:srgbClr val="FFFFFF"/>
              </a:highlight>
              <a:latin typeface="Söhne"/>
            </a:endParaRPr>
          </a:p>
          <a:p>
            <a:r>
              <a:rPr lang="en-US"/>
              <a:t>Understandably you feel responsible for your companies’ employees. I look forward to connecting with each of you to see how our Offboarding Process could integrate in your organization. My Contact information is on the screen.</a:t>
            </a:r>
          </a:p>
        </p:txBody>
      </p:sp>
      <p:sp>
        <p:nvSpPr>
          <p:cNvPr id="4" name="Slide Number Placeholder 3"/>
          <p:cNvSpPr>
            <a:spLocks noGrp="1"/>
          </p:cNvSpPr>
          <p:nvPr>
            <p:ph type="sldNum" sz="quarter" idx="5"/>
          </p:nvPr>
        </p:nvSpPr>
        <p:spPr/>
        <p:txBody>
          <a:bodyPr/>
          <a:lstStyle/>
          <a:p>
            <a:fld id="{1B9E7F59-EB73-4C8E-9B68-3248A9BA7C50}" type="slidenum">
              <a:rPr lang="en-US" smtClean="0"/>
              <a:t>23</a:t>
            </a:fld>
            <a:endParaRPr lang="en-US"/>
          </a:p>
        </p:txBody>
      </p:sp>
    </p:spTree>
    <p:extLst>
      <p:ext uri="{BB962C8B-B14F-4D97-AF65-F5344CB8AC3E}">
        <p14:creationId xmlns:p14="http://schemas.microsoft.com/office/powerpoint/2010/main" val="954166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solidFill>
                  <a:srgbClr val="0D0D0D"/>
                </a:solidFill>
              </a:rPr>
              <a:t>PARTNERSHIP BENEFITS</a:t>
            </a:r>
            <a:r>
              <a:rPr lang="en-US">
                <a:solidFill>
                  <a:srgbClr val="0D0D0D"/>
                </a:solidFill>
              </a:rPr>
              <a:t> with us FREES UP your VALUABLE time, while still prioritizing employees' well-being. We use a multi-point approach: actively listening, taking time to understand their concerns, addressing their needs, and laying the groundwork for employees to understand their options.</a:t>
            </a:r>
            <a:endParaRPr lang="en-US"/>
          </a:p>
          <a:p>
            <a:pPr>
              <a:defRPr/>
            </a:pPr>
            <a:r>
              <a:rPr lang="en-US">
                <a:solidFill>
                  <a:srgbClr val="0D0D0D"/>
                </a:solidFill>
              </a:rPr>
              <a:t> </a:t>
            </a:r>
            <a:endParaRPr lang="en-US"/>
          </a:p>
          <a:p>
            <a:pPr>
              <a:defRPr/>
            </a:pPr>
            <a:r>
              <a:rPr lang="en-US">
                <a:solidFill>
                  <a:srgbClr val="0D0D0D"/>
                </a:solidFill>
              </a:rPr>
              <a:t>This is accomplished in several ways, </a:t>
            </a:r>
            <a:r>
              <a:rPr lang="en-US" b="1">
                <a:solidFill>
                  <a:srgbClr val="0D0D0D"/>
                </a:solidFill>
              </a:rPr>
              <a:t>1-on-1 consultations</a:t>
            </a:r>
            <a:r>
              <a:rPr lang="en-US">
                <a:solidFill>
                  <a:srgbClr val="0D0D0D"/>
                </a:solidFill>
              </a:rPr>
              <a:t> can be by phone, zoom, webinar or in person . </a:t>
            </a:r>
            <a:r>
              <a:rPr lang="en-US" b="1">
                <a:solidFill>
                  <a:srgbClr val="0D0D0D"/>
                </a:solidFill>
              </a:rPr>
              <a:t>Educational trainings</a:t>
            </a:r>
            <a:r>
              <a:rPr lang="en-US">
                <a:solidFill>
                  <a:srgbClr val="0D0D0D"/>
                </a:solidFill>
              </a:rPr>
              <a:t> be conducted a variety of ways, including in-person, as well. Designed to ready employees with the knowledge and tools to make informed decisions about their retirement planning. HR can confidently delegate on-site training, starting as early as 60 years old.   For you, retirement is the finish line, FOR US, it's the start.</a:t>
            </a:r>
            <a:endParaRPr lang="en-US"/>
          </a:p>
          <a:p>
            <a:pPr>
              <a:defRPr/>
            </a:pPr>
            <a:r>
              <a:rPr lang="en-US">
                <a:solidFill>
                  <a:srgbClr val="0D0D0D"/>
                </a:solidFill>
              </a:rPr>
              <a:t> </a:t>
            </a:r>
            <a:endParaRPr lang="en-US"/>
          </a:p>
          <a:p>
            <a:pPr>
              <a:defRPr/>
            </a:pPr>
            <a:r>
              <a:rPr lang="en-US">
                <a:solidFill>
                  <a:srgbClr val="0D0D0D"/>
                </a:solidFill>
              </a:rPr>
              <a:t> Each Group is different, we </a:t>
            </a:r>
            <a:r>
              <a:rPr lang="en-US" b="1">
                <a:solidFill>
                  <a:srgbClr val="0D0D0D"/>
                </a:solidFill>
              </a:rPr>
              <a:t>TAILOR WORKSHOPS</a:t>
            </a:r>
            <a:r>
              <a:rPr lang="en-US">
                <a:solidFill>
                  <a:srgbClr val="0D0D0D"/>
                </a:solidFill>
              </a:rPr>
              <a:t> to your specific needs .</a:t>
            </a:r>
            <a:endParaRPr lang="en-US"/>
          </a:p>
          <a:p>
            <a:pPr>
              <a:defRPr/>
            </a:pPr>
            <a:r>
              <a:rPr lang="en-US">
                <a:solidFill>
                  <a:srgbClr val="0D0D0D"/>
                </a:solidFill>
              </a:rPr>
              <a:t> This proactive approach to employee development contributes to a more engaged and motivated workforce. Employees who feel supported in planning for their next phase are more likely to have higher levels of job satisfaction. And less anxiety about what’s ahead.</a:t>
            </a:r>
            <a:endParaRPr lang="en-US"/>
          </a:p>
          <a:p>
            <a:pPr>
              <a:defRPr/>
            </a:pPr>
            <a:r>
              <a:rPr lang="en-US">
                <a:solidFill>
                  <a:srgbClr val="0D0D0D"/>
                </a:solidFill>
              </a:rPr>
              <a:t> </a:t>
            </a:r>
            <a:endParaRPr lang="en-US"/>
          </a:p>
          <a:p>
            <a:pPr>
              <a:defRPr/>
            </a:pPr>
            <a:r>
              <a:rPr lang="en-US">
                <a:solidFill>
                  <a:srgbClr val="0D0D0D"/>
                </a:solidFill>
              </a:rPr>
              <a:t>Together, we can create a culture of support within the Company, where employees feel valued, heard, and equipped to navigate the complexities of retirement planning with confidence.</a:t>
            </a:r>
            <a:endParaRPr lang="en-US"/>
          </a:p>
          <a:p>
            <a:pPr>
              <a:defRPr/>
            </a:pPr>
            <a:endParaRPr lang="en-US">
              <a:solidFill>
                <a:srgbClr val="0D0D0D"/>
              </a:solidFill>
            </a:endParaRPr>
          </a:p>
        </p:txBody>
      </p:sp>
      <p:sp>
        <p:nvSpPr>
          <p:cNvPr id="4" name="Slide Number Placeholder 3"/>
          <p:cNvSpPr>
            <a:spLocks noGrp="1"/>
          </p:cNvSpPr>
          <p:nvPr>
            <p:ph type="sldNum" sz="quarter" idx="5"/>
          </p:nvPr>
        </p:nvSpPr>
        <p:spPr/>
        <p:txBody>
          <a:bodyPr/>
          <a:lstStyle/>
          <a:p>
            <a:fld id="{1B9E7F59-EB73-4C8E-9B68-3248A9BA7C50}" type="slidenum">
              <a:rPr lang="en-US" smtClean="0"/>
              <a:t>3</a:t>
            </a:fld>
            <a:endParaRPr lang="en-US"/>
          </a:p>
        </p:txBody>
      </p:sp>
    </p:spTree>
    <p:extLst>
      <p:ext uri="{BB962C8B-B14F-4D97-AF65-F5344CB8AC3E}">
        <p14:creationId xmlns:p14="http://schemas.microsoft.com/office/powerpoint/2010/main" val="3038059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Let’s imagine we are a potential retirees</a:t>
            </a:r>
            <a:r>
              <a:rPr lang="en-US"/>
              <a:t>? What keeps us up at night. Where do we get help? How much is health care going to cost? Can we keep my doctors, are medications covered? Can we afford to retire? When to collect SSA, what to do with 401K.  No wonder they can’t sleep. These are legitimate concerns retirees want to know the answers to and aren’t always sure where to find a reliable and trusted source.</a:t>
            </a:r>
          </a:p>
          <a:p>
            <a:r>
              <a:rPr lang="en-US"/>
              <a:t> </a:t>
            </a:r>
          </a:p>
          <a:p>
            <a:r>
              <a:rPr lang="en-US"/>
              <a:t>STORY CW: I met a woman whose husband retired, and she heard from a friend she had time to make decisions about Medicare and Social Security. So she put it off – LIKE WE ALL PUT THINGS OFF She didn’t apply for anything. When we talked, she was completely stressed and didn’t have any health coverage. With no SSA benefits and financially strapped to pay Premiums to fill the gap, she didn’t know what to do. I suggested a rebate plan to help pay premiums. She had never heard of that. We enrolled her on Jan 1st. On Jan 5th, she went into the hospital. She saved thousands of dollars and peace of mind knowing she had complete medical coverage. This is what we do for you.</a:t>
            </a:r>
          </a:p>
          <a:p>
            <a:endParaRPr lang="en-US"/>
          </a:p>
          <a:p>
            <a:br>
              <a:rPr lang="en-US">
                <a:cs typeface="+mn-lt"/>
              </a:rPr>
            </a:br>
            <a:endParaRPr lang="en-US"/>
          </a:p>
          <a:p>
            <a:br>
              <a:rPr lang="en-US">
                <a:cs typeface="+mn-lt"/>
              </a:rPr>
            </a:br>
            <a:endParaRPr lang="en-US"/>
          </a:p>
          <a:p>
            <a:endParaRPr lang="en-US"/>
          </a:p>
        </p:txBody>
      </p:sp>
      <p:sp>
        <p:nvSpPr>
          <p:cNvPr id="4" name="Slide Number Placeholder 3"/>
          <p:cNvSpPr>
            <a:spLocks noGrp="1"/>
          </p:cNvSpPr>
          <p:nvPr>
            <p:ph type="sldNum" sz="quarter" idx="5"/>
          </p:nvPr>
        </p:nvSpPr>
        <p:spPr/>
        <p:txBody>
          <a:bodyPr/>
          <a:lstStyle/>
          <a:p>
            <a:fld id="{1B9E7F59-EB73-4C8E-9B68-3248A9BA7C50}" type="slidenum">
              <a:rPr lang="en-US" smtClean="0"/>
              <a:t>4</a:t>
            </a:fld>
            <a:endParaRPr lang="en-US"/>
          </a:p>
        </p:txBody>
      </p:sp>
    </p:spTree>
    <p:extLst>
      <p:ext uri="{BB962C8B-B14F-4D97-AF65-F5344CB8AC3E}">
        <p14:creationId xmlns:p14="http://schemas.microsoft.com/office/powerpoint/2010/main" val="4009342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D0D0D"/>
                </a:solidFill>
                <a:highlight>
                  <a:srgbClr val="FFFFFF"/>
                </a:highlight>
              </a:rPr>
              <a:t>A reliable source says About 55% of people DO NOT understand Medicare </a:t>
            </a:r>
            <a:endParaRPr lang="en-US"/>
          </a:p>
          <a:p>
            <a:r>
              <a:rPr lang="en-US">
                <a:solidFill>
                  <a:srgbClr val="0D0D0D"/>
                </a:solidFill>
                <a:highlight>
                  <a:srgbClr val="FFFFFF"/>
                </a:highlight>
              </a:rPr>
              <a:t>About 42% of people don’t even realize MEDICARE IS FEDERALLY managed.   </a:t>
            </a:r>
            <a:endParaRPr lang="en-US"/>
          </a:p>
          <a:p>
            <a:r>
              <a:rPr lang="en-US">
                <a:solidFill>
                  <a:srgbClr val="0D0D0D"/>
                </a:solidFill>
                <a:highlight>
                  <a:srgbClr val="FFFFFF"/>
                </a:highlight>
              </a:rPr>
              <a:t>It changes every year. Just received a 1400 page document with 2025 changes A LITTLE LIGHT reading for me. LOL  </a:t>
            </a:r>
            <a:endParaRPr lang="en-US">
              <a:solidFill>
                <a:srgbClr val="000000"/>
              </a:solidFill>
            </a:endParaRPr>
          </a:p>
          <a:p>
            <a:r>
              <a:rPr lang="en-US">
                <a:solidFill>
                  <a:srgbClr val="0D0D0D"/>
                </a:solidFill>
                <a:highlight>
                  <a:srgbClr val="FFFFFF"/>
                </a:highlight>
              </a:rPr>
              <a:t>I BET YOU WANT THE CONDENSED VERSION? </a:t>
            </a:r>
            <a:r>
              <a:rPr lang="en-US" b="1">
                <a:solidFill>
                  <a:srgbClr val="0D0D0D"/>
                </a:solidFill>
                <a:highlight>
                  <a:srgbClr val="FFFFFF"/>
                </a:highlight>
              </a:rPr>
              <a:t>POINT She Does! Right</a:t>
            </a:r>
            <a:endParaRPr lang="en-US"/>
          </a:p>
          <a:p>
            <a:r>
              <a:rPr lang="en-US" b="1">
                <a:solidFill>
                  <a:srgbClr val="0D0D0D"/>
                </a:solidFill>
                <a:highlight>
                  <a:srgbClr val="FFFFFF"/>
                </a:highlight>
              </a:rPr>
              <a:t> </a:t>
            </a:r>
            <a:endParaRPr lang="en-US"/>
          </a:p>
          <a:p>
            <a:endParaRPr lang="en-US">
              <a:solidFill>
                <a:srgbClr val="0D0D0D"/>
              </a:solidFill>
              <a:highlight>
                <a:srgbClr val="FFFFFF"/>
              </a:highlight>
            </a:endParaRPr>
          </a:p>
        </p:txBody>
      </p:sp>
      <p:sp>
        <p:nvSpPr>
          <p:cNvPr id="4" name="Slide Number Placeholder 3"/>
          <p:cNvSpPr>
            <a:spLocks noGrp="1"/>
          </p:cNvSpPr>
          <p:nvPr>
            <p:ph type="sldNum" sz="quarter" idx="5"/>
          </p:nvPr>
        </p:nvSpPr>
        <p:spPr/>
        <p:txBody>
          <a:bodyPr/>
          <a:lstStyle/>
          <a:p>
            <a:fld id="{1B9E7F59-EB73-4C8E-9B68-3248A9BA7C50}" type="slidenum">
              <a:rPr lang="en-US" smtClean="0"/>
              <a:t>5</a:t>
            </a:fld>
            <a:endParaRPr lang="en-US"/>
          </a:p>
        </p:txBody>
      </p:sp>
    </p:spTree>
    <p:extLst>
      <p:ext uri="{BB962C8B-B14F-4D97-AF65-F5344CB8AC3E}">
        <p14:creationId xmlns:p14="http://schemas.microsoft.com/office/powerpoint/2010/main" val="582667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Are you a </a:t>
            </a:r>
            <a:r>
              <a:rPr lang="en-US" b="1"/>
              <a:t>RULE </a:t>
            </a:r>
            <a:r>
              <a:rPr lang="en-US"/>
              <a:t>person? I am.   There are lots of rules to remember with Medicare. I think they went a little overboard   U65 you CAN apply online/in person. </a:t>
            </a:r>
          </a:p>
          <a:p>
            <a:r>
              <a:rPr lang="en-US"/>
              <a:t>But one day over 65 years old, NO CAN DO  </a:t>
            </a:r>
          </a:p>
          <a:p>
            <a:r>
              <a:rPr lang="en-US"/>
              <a:t>OVER 65 Website says you can apply online, but they don’t mean ONLINE, they mean complete the application ONLINE and then PRINT IT and take to local office. People don’t understand that, they apply online and think they’re good. They get a letter in the mail several weeks later telling them to NEED TO apply in person or by phone. Our assistance prepares them to understand the Timelines well in advance.</a:t>
            </a:r>
          </a:p>
          <a:p>
            <a:endParaRPr lang="en-US"/>
          </a:p>
        </p:txBody>
      </p:sp>
      <p:sp>
        <p:nvSpPr>
          <p:cNvPr id="4" name="Slide Number Placeholder 3"/>
          <p:cNvSpPr>
            <a:spLocks noGrp="1"/>
          </p:cNvSpPr>
          <p:nvPr>
            <p:ph type="sldNum" sz="quarter" idx="5"/>
          </p:nvPr>
        </p:nvSpPr>
        <p:spPr/>
        <p:txBody>
          <a:bodyPr/>
          <a:lstStyle/>
          <a:p>
            <a:fld id="{1B9E7F59-EB73-4C8E-9B68-3248A9BA7C50}" type="slidenum">
              <a:rPr lang="en-US" smtClean="0"/>
              <a:t>6</a:t>
            </a:fld>
            <a:endParaRPr lang="en-US"/>
          </a:p>
        </p:txBody>
      </p:sp>
    </p:spTree>
    <p:extLst>
      <p:ext uri="{BB962C8B-B14F-4D97-AF65-F5344CB8AC3E}">
        <p14:creationId xmlns:p14="http://schemas.microsoft.com/office/powerpoint/2010/main" val="637200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MEDICARE BASICS </a:t>
            </a:r>
            <a:r>
              <a:rPr lang="en-US"/>
              <a:t>WHAT’S UP with the Alphabet soup? Remember making words with your letters? I do, LOL </a:t>
            </a:r>
          </a:p>
          <a:p>
            <a:r>
              <a:rPr lang="en-US"/>
              <a:t>People always ask me: Do I have everything, ABCDFGN, and WTH to they mean?  </a:t>
            </a:r>
          </a:p>
          <a:p>
            <a:r>
              <a:rPr lang="en-US" b="1"/>
              <a:t>Part A</a:t>
            </a:r>
            <a:r>
              <a:rPr lang="en-US"/>
              <a:t> can qualify several ways  </a:t>
            </a:r>
          </a:p>
          <a:p>
            <a:r>
              <a:rPr lang="en-US" b="1"/>
              <a:t>Part B/D</a:t>
            </a:r>
            <a:r>
              <a:rPr lang="en-US"/>
              <a:t> Premium is based on Income, Low Income can have premium paid by state.  </a:t>
            </a:r>
          </a:p>
          <a:p>
            <a:r>
              <a:rPr lang="en-US"/>
              <a:t>IS THAT A TYPO!!! Do you really mean </a:t>
            </a:r>
            <a:r>
              <a:rPr lang="en-US" b="1"/>
              <a:t>LIFETIME Penalty</a:t>
            </a:r>
            <a:r>
              <a:rPr lang="en-US"/>
              <a:t>, not just like a year or something.      </a:t>
            </a:r>
          </a:p>
          <a:p>
            <a:r>
              <a:rPr lang="en-US" b="1"/>
              <a:t>IRMAA</a:t>
            </a:r>
            <a:r>
              <a:rPr lang="en-US"/>
              <a:t> Income Related Monthly Adjusted Amount  HIGH Income Earners you’re in for some turbulence. </a:t>
            </a:r>
          </a:p>
          <a:p>
            <a:r>
              <a:rPr lang="en-US" b="1"/>
              <a:t> </a:t>
            </a:r>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CD55B54-40E0-44C1-ABEC-1735D5BC9C37}" type="slidenum">
              <a:rPr lang="en-US" smtClean="0"/>
              <a:t>7</a:t>
            </a:fld>
            <a:endParaRPr lang="en-US"/>
          </a:p>
        </p:txBody>
      </p:sp>
    </p:spTree>
    <p:extLst>
      <p:ext uri="{BB962C8B-B14F-4D97-AF65-F5344CB8AC3E}">
        <p14:creationId xmlns:p14="http://schemas.microsoft.com/office/powerpoint/2010/main" val="2848243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IRMAA is what we call a Nasty HURRICANE that SWOOPS  in and takes all the money out of your wallet, the higher your income, the higher your premium</a:t>
            </a:r>
          </a:p>
          <a:p>
            <a:endParaRPr lang="en-US"/>
          </a:p>
          <a:p>
            <a:endParaRPr lang="en-US"/>
          </a:p>
        </p:txBody>
      </p:sp>
      <p:sp>
        <p:nvSpPr>
          <p:cNvPr id="4" name="Slide Number Placeholder 3"/>
          <p:cNvSpPr>
            <a:spLocks noGrp="1"/>
          </p:cNvSpPr>
          <p:nvPr>
            <p:ph type="sldNum" sz="quarter" idx="5"/>
          </p:nvPr>
        </p:nvSpPr>
        <p:spPr/>
        <p:txBody>
          <a:bodyPr/>
          <a:lstStyle/>
          <a:p>
            <a:fld id="{1B9E7F59-EB73-4C8E-9B68-3248A9BA7C50}" type="slidenum">
              <a:rPr lang="en-US" smtClean="0"/>
              <a:t>8</a:t>
            </a:fld>
            <a:endParaRPr lang="en-US"/>
          </a:p>
        </p:txBody>
      </p:sp>
    </p:spTree>
    <p:extLst>
      <p:ext uri="{BB962C8B-B14F-4D97-AF65-F5344CB8AC3E}">
        <p14:creationId xmlns:p14="http://schemas.microsoft.com/office/powerpoint/2010/main" val="496742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This</a:t>
            </a:r>
            <a:r>
              <a:rPr lang="en-US"/>
              <a:t> is collateral material in our “OFFBOARDING PACKET“ </a:t>
            </a:r>
          </a:p>
          <a:p>
            <a:r>
              <a:rPr lang="en-US"/>
              <a:t>We update this every year with the new changes</a:t>
            </a:r>
          </a:p>
          <a:p>
            <a:r>
              <a:rPr lang="en-US"/>
              <a:t> </a:t>
            </a:r>
          </a:p>
          <a:p>
            <a:r>
              <a:rPr lang="en-US" b="0" i="0">
                <a:effectLst/>
              </a:rPr>
              <a:t>STORY: </a:t>
            </a:r>
            <a:r>
              <a:rPr lang="en-US"/>
              <a:t>This person had done extensive research on his own and didn’t realize his premium would be higher because of IRMAA. He talked to his brother who paid the standard amount. </a:t>
            </a:r>
            <a:r>
              <a:rPr lang="en-US" b="0" i="0">
                <a:effectLst/>
              </a:rPr>
              <a:t>We </a:t>
            </a:r>
            <a:r>
              <a:rPr lang="en-US"/>
              <a:t>met him </a:t>
            </a:r>
            <a:r>
              <a:rPr lang="en-US" b="0" i="0">
                <a:effectLst/>
              </a:rPr>
              <a:t>in December</a:t>
            </a:r>
            <a:r>
              <a:rPr lang="en-US"/>
              <a:t>.</a:t>
            </a:r>
            <a:r>
              <a:rPr lang="en-US" b="0" i="0">
                <a:effectLst/>
              </a:rPr>
              <a:t> He waited an entire month to apply </a:t>
            </a:r>
            <a:r>
              <a:rPr lang="en-US"/>
              <a:t>since </a:t>
            </a:r>
            <a:r>
              <a:rPr lang="en-US" b="0" i="0">
                <a:effectLst/>
              </a:rPr>
              <a:t>he wasn’t </a:t>
            </a:r>
            <a:r>
              <a:rPr lang="en-US"/>
              <a:t>exactly sure </a:t>
            </a:r>
            <a:r>
              <a:rPr lang="en-US" b="0" i="0">
                <a:effectLst/>
              </a:rPr>
              <a:t>of </a:t>
            </a:r>
            <a:r>
              <a:rPr lang="en-US"/>
              <a:t>the </a:t>
            </a:r>
            <a:r>
              <a:rPr lang="en-US" b="0" i="0">
                <a:effectLst/>
              </a:rPr>
              <a:t>timelines. He finally received approval </a:t>
            </a:r>
            <a:r>
              <a:rPr lang="en-US"/>
              <a:t>in </a:t>
            </a:r>
            <a:r>
              <a:rPr lang="en-US" b="0" i="0">
                <a:effectLst/>
              </a:rPr>
              <a:t>late April. 4 MONTHS</a:t>
            </a:r>
            <a:r>
              <a:rPr lang="en-US"/>
              <a:t> LATER</a:t>
            </a:r>
            <a:r>
              <a:rPr lang="en-US" b="0" i="0">
                <a:effectLst/>
              </a:rPr>
              <a:t>. </a:t>
            </a:r>
            <a:r>
              <a:rPr lang="en-US"/>
              <a:t>His </a:t>
            </a:r>
            <a:r>
              <a:rPr lang="en-US" b="0" i="0">
                <a:effectLst/>
              </a:rPr>
              <a:t>letter</a:t>
            </a:r>
            <a:r>
              <a:rPr lang="en-US"/>
              <a:t> came without </a:t>
            </a:r>
            <a:r>
              <a:rPr lang="en-US" b="0" i="0">
                <a:effectLst/>
              </a:rPr>
              <a:t>his MBI #, we were able to get </a:t>
            </a:r>
            <a:r>
              <a:rPr lang="en-US"/>
              <a:t>his number </a:t>
            </a:r>
            <a:r>
              <a:rPr lang="en-US" b="0" i="0">
                <a:effectLst/>
              </a:rPr>
              <a:t>to enroll him. </a:t>
            </a:r>
            <a:r>
              <a:rPr lang="en-US"/>
              <a:t>Once </a:t>
            </a:r>
            <a:r>
              <a:rPr lang="en-US" b="0" i="0">
                <a:effectLst/>
              </a:rPr>
              <a:t>we went through our “OFFBOARDING PACKET</a:t>
            </a:r>
            <a:r>
              <a:rPr lang="en-US"/>
              <a:t>,</a:t>
            </a:r>
            <a:r>
              <a:rPr lang="en-US" b="0" i="0">
                <a:effectLst/>
              </a:rPr>
              <a:t> he said that this put </a:t>
            </a:r>
            <a:r>
              <a:rPr lang="en-US"/>
              <a:t>“</a:t>
            </a:r>
            <a:r>
              <a:rPr lang="en-US" b="0" i="0">
                <a:effectLst/>
              </a:rPr>
              <a:t>all the pieces together</a:t>
            </a:r>
            <a:r>
              <a:rPr lang="en-US"/>
              <a:t>”</a:t>
            </a:r>
            <a:r>
              <a:rPr lang="en-US" b="0" i="0">
                <a:effectLst/>
              </a:rPr>
              <a:t> that he was confused about. He felt </a:t>
            </a:r>
            <a:r>
              <a:rPr lang="en-US"/>
              <a:t>relieved by </a:t>
            </a:r>
            <a:r>
              <a:rPr lang="en-US" b="0" i="0">
                <a:effectLst/>
              </a:rPr>
              <a:t>this simplified </a:t>
            </a:r>
            <a:r>
              <a:rPr lang="en-US"/>
              <a:t>manner</a:t>
            </a:r>
            <a:r>
              <a:rPr lang="en-US" b="0" i="0">
                <a:effectLst/>
              </a:rPr>
              <a:t>.</a:t>
            </a:r>
            <a:r>
              <a:rPr lang="en-US"/>
              <a:t>  Breaking </a:t>
            </a:r>
            <a:r>
              <a:rPr lang="en-US" b="0" i="0">
                <a:effectLst/>
              </a:rPr>
              <a:t>down the </a:t>
            </a:r>
            <a:r>
              <a:rPr lang="en-US"/>
              <a:t>components, </a:t>
            </a:r>
            <a:r>
              <a:rPr lang="en-US" b="0" i="0">
                <a:effectLst/>
              </a:rPr>
              <a:t>and presenting </a:t>
            </a:r>
            <a:r>
              <a:rPr lang="en-US"/>
              <a:t>them </a:t>
            </a:r>
            <a:r>
              <a:rPr lang="en-US" b="0" i="0">
                <a:effectLst/>
              </a:rPr>
              <a:t>in a clear, organized </a:t>
            </a:r>
            <a:r>
              <a:rPr lang="en-US"/>
              <a:t>way</a:t>
            </a:r>
            <a:r>
              <a:rPr lang="en-US" b="0" i="0">
                <a:effectLst/>
              </a:rPr>
              <a:t>, helped alleviate his stress and made the </a:t>
            </a:r>
            <a:r>
              <a:rPr lang="en-US"/>
              <a:t>entire situation </a:t>
            </a:r>
            <a:r>
              <a:rPr lang="en-US" b="0" i="0">
                <a:effectLst/>
              </a:rPr>
              <a:t>more manageable. </a:t>
            </a:r>
            <a:r>
              <a:rPr lang="en-US"/>
              <a:t>Isn’t this what you want </a:t>
            </a:r>
            <a:r>
              <a:rPr lang="en-US" b="0" i="0">
                <a:effectLst/>
              </a:rPr>
              <a:t>for </a:t>
            </a:r>
            <a:r>
              <a:rPr lang="en-US"/>
              <a:t>your company’s employees.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1B9E7F59-EB73-4C8E-9B68-3248A9BA7C50}" type="slidenum">
              <a:rPr lang="en-US" smtClean="0"/>
              <a:t>9</a:t>
            </a:fld>
            <a:endParaRPr lang="en-US"/>
          </a:p>
        </p:txBody>
      </p:sp>
    </p:spTree>
    <p:extLst>
      <p:ext uri="{BB962C8B-B14F-4D97-AF65-F5344CB8AC3E}">
        <p14:creationId xmlns:p14="http://schemas.microsoft.com/office/powerpoint/2010/main" val="139187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53A049-E9B3-4EEB-8441-1F7EFBB68953}"/>
              </a:ext>
            </a:extLst>
          </p:cNvPr>
          <p:cNvSpPr>
            <a:spLocks noGrp="1"/>
          </p:cNvSpPr>
          <p:nvPr>
            <p:ph type="dt" sz="half" idx="10"/>
          </p:nvPr>
        </p:nvSpPr>
        <p:spPr/>
        <p:txBody>
          <a:bodyPr/>
          <a:lstStyle/>
          <a:p>
            <a:fld id="{B13B4A70-A1FC-4D1B-ADBD-6DB1C741750C}" type="datetimeFigureOut">
              <a:rPr lang="en-US" smtClean="0"/>
              <a:t>5/12/2024</a:t>
            </a:fld>
            <a:endParaRPr lang="en-US"/>
          </a:p>
        </p:txBody>
      </p:sp>
      <p:sp>
        <p:nvSpPr>
          <p:cNvPr id="3" name="Footer Placeholder 2">
            <a:extLst>
              <a:ext uri="{FF2B5EF4-FFF2-40B4-BE49-F238E27FC236}">
                <a16:creationId xmlns:a16="http://schemas.microsoft.com/office/drawing/2014/main" id="{ABD1DC60-B13A-42B2-8615-B98DB9F170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022620-4E0A-4957-9B40-06422BBE08FE}"/>
              </a:ext>
            </a:extLst>
          </p:cNvPr>
          <p:cNvSpPr>
            <a:spLocks noGrp="1"/>
          </p:cNvSpPr>
          <p:nvPr>
            <p:ph type="sldNum" sz="quarter" idx="12"/>
          </p:nvPr>
        </p:nvSpPr>
        <p:spPr/>
        <p:txBody>
          <a:bodyPr/>
          <a:lstStyle/>
          <a:p>
            <a:fld id="{6175DCF7-D4EF-4C94-96F0-F3E0B307FB93}" type="slidenum">
              <a:rPr lang="en-US" smtClean="0"/>
              <a:t>‹#›</a:t>
            </a:fld>
            <a:endParaRPr lang="en-US"/>
          </a:p>
        </p:txBody>
      </p:sp>
    </p:spTree>
    <p:extLst>
      <p:ext uri="{BB962C8B-B14F-4D97-AF65-F5344CB8AC3E}">
        <p14:creationId xmlns:p14="http://schemas.microsoft.com/office/powerpoint/2010/main" val="290679649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5FB8DF-6A59-472D-91BE-E4889205FF58}"/>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355227-6CDA-4503-A533-A098217D07EB}"/>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22E33-4997-4F23-8D42-1E7D5372E1B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B4A70-A1FC-4D1B-ADBD-6DB1C741750C}" type="datetimeFigureOut">
              <a:rPr lang="en-US" smtClean="0"/>
              <a:t>5/12/2024</a:t>
            </a:fld>
            <a:endParaRPr lang="en-US"/>
          </a:p>
        </p:txBody>
      </p:sp>
      <p:sp>
        <p:nvSpPr>
          <p:cNvPr id="5" name="Footer Placeholder 4">
            <a:extLst>
              <a:ext uri="{FF2B5EF4-FFF2-40B4-BE49-F238E27FC236}">
                <a16:creationId xmlns:a16="http://schemas.microsoft.com/office/drawing/2014/main" id="{D3FF3EDC-99ED-465D-9C39-C5E251FAEE0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219BF4-7662-49E6-8F02-B84A7E61598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5DCF7-D4EF-4C94-96F0-F3E0B307FB93}" type="slidenum">
              <a:rPr lang="en-US" smtClean="0"/>
              <a:t>‹#›</a:t>
            </a:fld>
            <a:endParaRPr lang="en-US"/>
          </a:p>
        </p:txBody>
      </p:sp>
    </p:spTree>
    <p:extLst>
      <p:ext uri="{BB962C8B-B14F-4D97-AF65-F5344CB8AC3E}">
        <p14:creationId xmlns:p14="http://schemas.microsoft.com/office/powerpoint/2010/main" val="3967965323"/>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sv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8" Type="http://schemas.openxmlformats.org/officeDocument/2006/relationships/hyperlink" Target="https://courses.lumenlearning.com/wm-financialaccounting/chapter/retirement-planning/" TargetMode="External"/><Relationship Id="rId3" Type="http://schemas.openxmlformats.org/officeDocument/2006/relationships/image" Target="../media/image6.png"/><Relationship Id="rId7"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27.jpeg"/><Relationship Id="rId7" Type="http://schemas.openxmlformats.org/officeDocument/2006/relationships/image" Target="../media/image5.png"/><Relationship Id="rId12"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diagramColors" Target="../diagrams/colors2.xml"/><Relationship Id="rId5" Type="http://schemas.openxmlformats.org/officeDocument/2006/relationships/image" Target="../media/image6.png"/><Relationship Id="rId10" Type="http://schemas.openxmlformats.org/officeDocument/2006/relationships/diagramQuickStyle" Target="../diagrams/quickStyle2.xml"/><Relationship Id="rId4" Type="http://schemas.openxmlformats.org/officeDocument/2006/relationships/hyperlink" Target="https://courses.lumenlearning.com/wm-financialaccounting/chapter/retirement-planning/" TargetMode="External"/><Relationship Id="rId9"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6.png"/><Relationship Id="rId7" Type="http://schemas.openxmlformats.org/officeDocument/2006/relationships/diagramQuickStyle" Target="../diagrams/quickStyle3.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7.sv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8" Type="http://schemas.openxmlformats.org/officeDocument/2006/relationships/hyperlink" Target="https://www.flickr.com/photos/68751915@N05/6869770873" TargetMode="External"/><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hyperlink" Target="https://www.flickr.com/photos/investmentzen/28723057020" TargetMode="External"/><Relationship Id="rId4" Type="http://schemas.openxmlformats.org/officeDocument/2006/relationships/image" Target="../media/image7.sv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6.png"/><Relationship Id="rId7" Type="http://schemas.openxmlformats.org/officeDocument/2006/relationships/diagramQuickStyle" Target="../diagrams/quickStyle4.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7.svg"/><Relationship Id="rId9" Type="http://schemas.microsoft.com/office/2007/relationships/diagramDrawing" Target="../diagrams/drawing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6.jpe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40.jpe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7.svg"/><Relationship Id="rId9" Type="http://schemas.openxmlformats.org/officeDocument/2006/relationships/image" Target="../media/image48.png"/><Relationship Id="rId1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hyperlink" Target="https://pixabay.com/fr/vectors/papier-feuilles-multiples-a-statu%C3%A9-23700/" TargetMode="External"/><Relationship Id="rId3" Type="http://schemas.openxmlformats.org/officeDocument/2006/relationships/image" Target="../media/image6.png"/><Relationship Id="rId7" Type="http://schemas.openxmlformats.org/officeDocument/2006/relationships/image" Target="../media/image18.png"/><Relationship Id="rId12" Type="http://schemas.openxmlformats.org/officeDocument/2006/relationships/hyperlink" Target="http://locomotiva-blog.blogspot.com/2016/07/paesello-20-nuova-gestione.html"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freepngimg.com/png/10767-birthday-cake-png-picture" TargetMode="External"/><Relationship Id="rId11" Type="http://schemas.openxmlformats.org/officeDocument/2006/relationships/image" Target="../media/image20.jpeg"/><Relationship Id="rId5" Type="http://schemas.openxmlformats.org/officeDocument/2006/relationships/image" Target="../media/image17.png"/><Relationship Id="rId10" Type="http://schemas.openxmlformats.org/officeDocument/2006/relationships/hyperlink" Target="https://open.lib.umn.edu/humanresourcemanagement/chapter/7-1-the-costs-of-turnover/" TargetMode="External"/><Relationship Id="rId4" Type="http://schemas.openxmlformats.org/officeDocument/2006/relationships/image" Target="../media/image7.sv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7.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24F91"/>
        </a:solidFill>
        <a:effectLst/>
      </p:bgPr>
    </p:bg>
    <p:spTree>
      <p:nvGrpSpPr>
        <p:cNvPr id="1" name=""/>
        <p:cNvGrpSpPr/>
        <p:nvPr/>
      </p:nvGrpSpPr>
      <p:grpSpPr>
        <a:xfrm>
          <a:off x="0" y="0"/>
          <a:ext cx="0" cy="0"/>
          <a:chOff x="0" y="0"/>
          <a:chExt cx="0" cy="0"/>
        </a:xfrm>
      </p:grpSpPr>
      <p:grpSp>
        <p:nvGrpSpPr>
          <p:cNvPr id="2" name="Group 2"/>
          <p:cNvGrpSpPr/>
          <p:nvPr/>
        </p:nvGrpSpPr>
        <p:grpSpPr>
          <a:xfrm>
            <a:off x="5594049" y="0"/>
            <a:ext cx="6597951" cy="6858000"/>
            <a:chOff x="0" y="0"/>
            <a:chExt cx="13195903" cy="13716000"/>
          </a:xfrm>
        </p:grpSpPr>
        <p:pic>
          <p:nvPicPr>
            <p:cNvPr id="3" name="Picture 3"/>
            <p:cNvPicPr>
              <a:picLocks noChangeAspect="1"/>
            </p:cNvPicPr>
            <p:nvPr/>
          </p:nvPicPr>
          <p:blipFill>
            <a:blip r:embed="rId3"/>
            <a:srcRect l="13921" r="13921"/>
            <a:stretch>
              <a:fillRect/>
            </a:stretch>
          </p:blipFill>
          <p:spPr>
            <a:xfrm>
              <a:off x="0" y="0"/>
              <a:ext cx="13195903" cy="13716000"/>
            </a:xfrm>
            <a:prstGeom prst="rect">
              <a:avLst/>
            </a:prstGeom>
          </p:spPr>
        </p:pic>
      </p:grpSp>
      <p:sp>
        <p:nvSpPr>
          <p:cNvPr id="4" name="Freeform 4"/>
          <p:cNvSpPr/>
          <p:nvPr/>
        </p:nvSpPr>
        <p:spPr>
          <a:xfrm rot="-5400000">
            <a:off x="11199805" y="703384"/>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AutoShape 5"/>
          <p:cNvSpPr/>
          <p:nvPr/>
        </p:nvSpPr>
        <p:spPr>
          <a:xfrm rot="-5400000">
            <a:off x="10671790" y="2158306"/>
            <a:ext cx="1637788" cy="0"/>
          </a:xfrm>
          <a:prstGeom prst="line">
            <a:avLst/>
          </a:prstGeom>
          <a:ln w="28575" cap="rnd">
            <a:solidFill>
              <a:srgbClr val="FFFFFF"/>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101600" y="5909272"/>
            <a:ext cx="3404661" cy="804351"/>
          </a:xfrm>
          <a:custGeom>
            <a:avLst/>
            <a:gdLst/>
            <a:ahLst/>
            <a:cxnLst/>
            <a:rect l="l" t="t" r="r" b="b"/>
            <a:pathLst>
              <a:path w="5106991" h="1206527">
                <a:moveTo>
                  <a:pt x="0" y="0"/>
                </a:moveTo>
                <a:lnTo>
                  <a:pt x="5106991" y="0"/>
                </a:lnTo>
                <a:lnTo>
                  <a:pt x="5106991" y="1206526"/>
                </a:lnTo>
                <a:lnTo>
                  <a:pt x="0" y="1206526"/>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mj-lt"/>
              <a:ea typeface="Calibri" panose="020F0502020204030204" pitchFamily="34" charset="0"/>
              <a:cs typeface="Calibri" panose="020F0502020204030204" pitchFamily="34" charset="0"/>
            </a:endParaRPr>
          </a:p>
        </p:txBody>
      </p:sp>
      <p:sp>
        <p:nvSpPr>
          <p:cNvPr id="7" name="Freeform 7"/>
          <p:cNvSpPr/>
          <p:nvPr/>
        </p:nvSpPr>
        <p:spPr>
          <a:xfrm>
            <a:off x="3827679" y="5383823"/>
            <a:ext cx="1464001" cy="1329800"/>
          </a:xfrm>
          <a:custGeom>
            <a:avLst/>
            <a:gdLst/>
            <a:ahLst/>
            <a:cxnLst/>
            <a:rect l="l" t="t" r="r" b="b"/>
            <a:pathLst>
              <a:path w="2196001" h="1994700">
                <a:moveTo>
                  <a:pt x="0" y="0"/>
                </a:moveTo>
                <a:lnTo>
                  <a:pt x="2196000" y="0"/>
                </a:lnTo>
                <a:lnTo>
                  <a:pt x="2196000" y="1994700"/>
                </a:lnTo>
                <a:lnTo>
                  <a:pt x="0" y="1994700"/>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8"/>
          <p:cNvSpPr txBox="1"/>
          <p:nvPr/>
        </p:nvSpPr>
        <p:spPr>
          <a:xfrm>
            <a:off x="0" y="889000"/>
            <a:ext cx="5438184" cy="445536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500"/>
              </a:lnSpc>
            </a:pPr>
            <a:r>
              <a:rPr lang="en-US" sz="5867">
                <a:solidFill>
                  <a:srgbClr val="FFFFFF"/>
                </a:solidFill>
                <a:latin typeface="+mj-lt"/>
                <a:ea typeface="Calibri" panose="020F0502020204030204" pitchFamily="34" charset="0"/>
                <a:cs typeface="Calibri" panose="020F0502020204030204" pitchFamily="34" charset="0"/>
              </a:rPr>
              <a:t>2024 </a:t>
            </a:r>
          </a:p>
          <a:p>
            <a:pPr algn="ctr">
              <a:lnSpc>
                <a:spcPts val="5500"/>
              </a:lnSpc>
            </a:pPr>
            <a:r>
              <a:rPr lang="en-US" sz="5867">
                <a:solidFill>
                  <a:srgbClr val="FFFFFF"/>
                </a:solidFill>
                <a:latin typeface="+mj-lt"/>
                <a:ea typeface="Calibri" panose="020F0502020204030204" pitchFamily="34" charset="0"/>
                <a:cs typeface="Calibri" panose="020F0502020204030204" pitchFamily="34" charset="0"/>
              </a:rPr>
              <a:t>Compensation </a:t>
            </a:r>
          </a:p>
          <a:p>
            <a:pPr algn="ctr">
              <a:lnSpc>
                <a:spcPts val="5500"/>
              </a:lnSpc>
            </a:pPr>
            <a:r>
              <a:rPr lang="en-US" sz="5867">
                <a:solidFill>
                  <a:srgbClr val="FFFFFF"/>
                </a:solidFill>
                <a:latin typeface="+mj-lt"/>
                <a:ea typeface="Calibri" panose="020F0502020204030204" pitchFamily="34" charset="0"/>
                <a:cs typeface="Calibri" panose="020F0502020204030204" pitchFamily="34" charset="0"/>
              </a:rPr>
              <a:t>&amp; </a:t>
            </a:r>
          </a:p>
          <a:p>
            <a:pPr algn="ctr">
              <a:lnSpc>
                <a:spcPts val="6490"/>
              </a:lnSpc>
            </a:pPr>
            <a:r>
              <a:rPr lang="en-US" sz="5867">
                <a:solidFill>
                  <a:srgbClr val="FFFFFF"/>
                </a:solidFill>
                <a:latin typeface="+mj-lt"/>
                <a:ea typeface="Calibri" panose="020F0502020204030204" pitchFamily="34" charset="0"/>
                <a:cs typeface="Calibri" panose="020F0502020204030204" pitchFamily="34" charset="0"/>
              </a:rPr>
              <a:t>Benefits</a:t>
            </a:r>
          </a:p>
          <a:p>
            <a:pPr algn="ctr">
              <a:lnSpc>
                <a:spcPts val="6490"/>
              </a:lnSpc>
            </a:pPr>
            <a:r>
              <a:rPr lang="en-US" sz="5867">
                <a:solidFill>
                  <a:srgbClr val="FFFFFF"/>
                </a:solidFill>
                <a:latin typeface="+mj-lt"/>
                <a:ea typeface="Calibri" panose="020F0502020204030204" pitchFamily="34" charset="0"/>
                <a:cs typeface="Calibri" panose="020F0502020204030204" pitchFamily="34" charset="0"/>
              </a:rPr>
              <a:t>Summit</a:t>
            </a:r>
          </a:p>
          <a:p>
            <a:pPr algn="ctr">
              <a:lnSpc>
                <a:spcPts val="5100"/>
              </a:lnSpc>
              <a:spcBef>
                <a:spcPct val="0"/>
              </a:spcBef>
            </a:pPr>
            <a:endParaRPr lang="en-US" sz="5500">
              <a:solidFill>
                <a:srgbClr val="FFFFFF"/>
              </a:solidFill>
              <a:latin typeface="Montserrat Bold"/>
            </a:endParaRPr>
          </a:p>
        </p:txBody>
      </p:sp>
    </p:spTree>
    <p:extLst>
      <p:ext uri="{BB962C8B-B14F-4D97-AF65-F5344CB8AC3E}">
        <p14:creationId xmlns:p14="http://schemas.microsoft.com/office/powerpoint/2010/main" val="747016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7D3539E-AAA8-A85E-856B-DB61CD9BBF86}"/>
              </a:ext>
            </a:extLst>
          </p:cNvPr>
          <p:cNvSpPr txBox="1"/>
          <p:nvPr/>
        </p:nvSpPr>
        <p:spPr>
          <a:xfrm>
            <a:off x="96906" y="88179"/>
            <a:ext cx="11983452" cy="1076914"/>
          </a:xfrm>
          <a:prstGeom prst="rect">
            <a:avLst/>
          </a:prstGeom>
          <a:solidFill>
            <a:srgbClr val="19598D"/>
          </a:solidFill>
        </p:spPr>
        <p:txBody>
          <a:bodyPr vert="horz" lIns="91440" tIns="45720" rIns="91440" bIns="45720" rtlCol="0" anchor="ctr">
            <a:noAutofit/>
          </a:bodyPr>
          <a:lstStyle/>
          <a:p>
            <a:pPr>
              <a:lnSpc>
                <a:spcPct val="90000"/>
              </a:lnSpc>
              <a:spcBef>
                <a:spcPct val="0"/>
              </a:spcBef>
              <a:spcAft>
                <a:spcPts val="600"/>
              </a:spcAft>
            </a:pPr>
            <a:r>
              <a:rPr lang="en-US" sz="5400" b="1">
                <a:solidFill>
                  <a:schemeClr val="bg1"/>
                </a:solidFill>
                <a:latin typeface="+mj-lt"/>
                <a:ea typeface="+mj-ea"/>
                <a:cs typeface="+mj-cs"/>
              </a:rPr>
              <a:t>   MEDICARE TIMELINE &amp; RULES</a:t>
            </a:r>
            <a:endParaRPr lang="en-US" sz="5400" b="1" kern="1200">
              <a:solidFill>
                <a:schemeClr val="bg1"/>
              </a:solidFill>
              <a:latin typeface="+mj-lt"/>
              <a:ea typeface="+mj-ea"/>
              <a:cs typeface="+mj-cs"/>
            </a:endParaRPr>
          </a:p>
        </p:txBody>
      </p:sp>
      <p:sp>
        <p:nvSpPr>
          <p:cNvPr id="3" name="TextBox 2">
            <a:extLst>
              <a:ext uri="{FF2B5EF4-FFF2-40B4-BE49-F238E27FC236}">
                <a16:creationId xmlns:a16="http://schemas.microsoft.com/office/drawing/2014/main" id="{EDBB498C-5620-5B52-4375-76EDC7BD6D3B}"/>
              </a:ext>
            </a:extLst>
          </p:cNvPr>
          <p:cNvSpPr txBox="1"/>
          <p:nvPr/>
        </p:nvSpPr>
        <p:spPr>
          <a:xfrm>
            <a:off x="134754" y="1818122"/>
            <a:ext cx="5846947" cy="707886"/>
          </a:xfrm>
          <a:prstGeom prst="rect">
            <a:avLst/>
          </a:prstGeom>
          <a:noFill/>
        </p:spPr>
        <p:txBody>
          <a:bodyPr wrap="square" lIns="91440" tIns="45720" rIns="91440" bIns="45720" anchor="t">
            <a:spAutoFit/>
          </a:bodyPr>
          <a:lstStyle/>
          <a:p>
            <a:pPr marL="571500" indent="-571500" defTabSz="822960">
              <a:buFont typeface="Wingdings" panose="05000000000000000000" pitchFamily="2" charset="2"/>
              <a:buChar char="Ø"/>
            </a:pPr>
            <a:r>
              <a:rPr lang="en-US" sz="4000" kern="1200">
                <a:latin typeface="+mj-lt"/>
                <a:ea typeface="+mn-ea"/>
                <a:cs typeface="Calibri"/>
              </a:rPr>
              <a:t>Avoid Lifetime Penalties</a:t>
            </a:r>
            <a:endParaRPr lang="en-US" sz="4000">
              <a:latin typeface="+mj-lt"/>
              <a:ea typeface="Calibri" panose="020F0502020204030204" pitchFamily="34" charset="0"/>
              <a:cs typeface="Calibri"/>
            </a:endParaRPr>
          </a:p>
        </p:txBody>
      </p:sp>
      <p:sp>
        <p:nvSpPr>
          <p:cNvPr id="7" name="TextBox 6">
            <a:extLst>
              <a:ext uri="{FF2B5EF4-FFF2-40B4-BE49-F238E27FC236}">
                <a16:creationId xmlns:a16="http://schemas.microsoft.com/office/drawing/2014/main" id="{8DB609D2-B5A0-3F1D-5538-30B67A812B68}"/>
              </a:ext>
            </a:extLst>
          </p:cNvPr>
          <p:cNvSpPr txBox="1"/>
          <p:nvPr/>
        </p:nvSpPr>
        <p:spPr>
          <a:xfrm>
            <a:off x="134754" y="3377170"/>
            <a:ext cx="5846948" cy="707886"/>
          </a:xfrm>
          <a:prstGeom prst="rect">
            <a:avLst/>
          </a:prstGeom>
          <a:noFill/>
        </p:spPr>
        <p:txBody>
          <a:bodyPr wrap="square" lIns="91440" tIns="45720" rIns="91440" bIns="45720" anchor="t">
            <a:spAutoFit/>
          </a:bodyPr>
          <a:lstStyle/>
          <a:p>
            <a:pPr marL="571500" indent="-571500" defTabSz="822960">
              <a:buFont typeface="Wingdings" panose="05000000000000000000" pitchFamily="2" charset="2"/>
              <a:buChar char="Ø"/>
            </a:pPr>
            <a:r>
              <a:rPr lang="en-US" sz="4000">
                <a:latin typeface="+mj-lt"/>
                <a:cs typeface="Calibri"/>
              </a:rPr>
              <a:t>Understanding Options</a:t>
            </a:r>
            <a:endParaRPr lang="en-US" sz="4000">
              <a:latin typeface="+mj-lt"/>
              <a:ea typeface="Calibri" panose="020F0502020204030204" pitchFamily="34" charset="0"/>
              <a:cs typeface="Calibri"/>
            </a:endParaRPr>
          </a:p>
        </p:txBody>
      </p:sp>
      <p:sp>
        <p:nvSpPr>
          <p:cNvPr id="11" name="TextBox 10">
            <a:extLst>
              <a:ext uri="{FF2B5EF4-FFF2-40B4-BE49-F238E27FC236}">
                <a16:creationId xmlns:a16="http://schemas.microsoft.com/office/drawing/2014/main" id="{FFC67CB1-991A-1E7C-39A6-462BA427BCF2}"/>
              </a:ext>
            </a:extLst>
          </p:cNvPr>
          <p:cNvSpPr txBox="1"/>
          <p:nvPr/>
        </p:nvSpPr>
        <p:spPr>
          <a:xfrm>
            <a:off x="134754" y="5117584"/>
            <a:ext cx="5846948" cy="707886"/>
          </a:xfrm>
          <a:prstGeom prst="rect">
            <a:avLst/>
          </a:prstGeom>
          <a:noFill/>
        </p:spPr>
        <p:txBody>
          <a:bodyPr wrap="square" lIns="91440" tIns="45720" rIns="91440" bIns="45720" anchor="t">
            <a:spAutoFit/>
          </a:bodyPr>
          <a:lstStyle/>
          <a:p>
            <a:pPr marL="389255" indent="-571500" defTabSz="822960">
              <a:buFont typeface="Wingdings" panose="05000000000000000000" pitchFamily="2" charset="2"/>
              <a:buChar char="Ø"/>
            </a:pPr>
            <a:r>
              <a:rPr lang="en-US" sz="4000">
                <a:latin typeface="+mj-lt"/>
                <a:ea typeface="Calibri" panose="020F0502020204030204" pitchFamily="34" charset="0"/>
                <a:cs typeface="Calibri"/>
              </a:rPr>
              <a:t>Easy Pay (for Medicare)</a:t>
            </a:r>
            <a:endParaRPr lang="en-US">
              <a:cs typeface="Calibri"/>
            </a:endParaRPr>
          </a:p>
        </p:txBody>
      </p:sp>
      <p:pic>
        <p:nvPicPr>
          <p:cNvPr id="1028" name="Picture 4">
            <a:extLst>
              <a:ext uri="{FF2B5EF4-FFF2-40B4-BE49-F238E27FC236}">
                <a16:creationId xmlns:a16="http://schemas.microsoft.com/office/drawing/2014/main" id="{40057520-A8A9-88A2-2CBB-DA07E65F8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632" y="1590674"/>
            <a:ext cx="6103368" cy="526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195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all building with many windows&#10;&#10;Description automatically generated">
            <a:extLst>
              <a:ext uri="{FF2B5EF4-FFF2-40B4-BE49-F238E27FC236}">
                <a16:creationId xmlns:a16="http://schemas.microsoft.com/office/drawing/2014/main" id="{411A00C0-AEC5-7A2A-B791-9A9463B9954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342753" y="574787"/>
            <a:ext cx="13077505" cy="6395764"/>
          </a:xfrm>
          <a:prstGeom prst="rect">
            <a:avLst/>
          </a:prstGeom>
        </p:spPr>
      </p:pic>
      <p:sp>
        <p:nvSpPr>
          <p:cNvPr id="2" name="AutoShape 2"/>
          <p:cNvSpPr/>
          <p:nvPr/>
        </p:nvSpPr>
        <p:spPr>
          <a:xfrm>
            <a:off x="-188280" y="6064250"/>
            <a:ext cx="13481415" cy="0"/>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3" name="AutoShape 3"/>
          <p:cNvSpPr/>
          <p:nvPr/>
        </p:nvSpPr>
        <p:spPr>
          <a:xfrm>
            <a:off x="0" y="1"/>
            <a:ext cx="12192000" cy="728935"/>
          </a:xfrm>
          <a:prstGeom prst="rect">
            <a:avLst/>
          </a:prstGeom>
          <a:solidFill>
            <a:srgbClr val="19598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4" name="Freeform 4"/>
          <p:cNvSpPr/>
          <p:nvPr/>
        </p:nvSpPr>
        <p:spPr>
          <a:xfrm rot="-5400000">
            <a:off x="11239481" y="1318081"/>
            <a:ext cx="562708" cy="15089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5" name="AutoShape 5"/>
          <p:cNvSpPr/>
          <p:nvPr/>
        </p:nvSpPr>
        <p:spPr>
          <a:xfrm flipV="1">
            <a:off x="11525250" y="1791212"/>
            <a:ext cx="0" cy="1637788"/>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6" name="Freeform 6"/>
          <p:cNvSpPr/>
          <p:nvPr/>
        </p:nvSpPr>
        <p:spPr>
          <a:xfrm>
            <a:off x="10620903" y="5408875"/>
            <a:ext cx="1570331" cy="1329800"/>
          </a:xfrm>
          <a:custGeom>
            <a:avLst/>
            <a:gdLst/>
            <a:ahLst/>
            <a:cxnLst/>
            <a:rect l="l" t="t" r="r" b="b"/>
            <a:pathLst>
              <a:path w="2196001" h="1994700">
                <a:moveTo>
                  <a:pt x="0" y="0"/>
                </a:moveTo>
                <a:lnTo>
                  <a:pt x="2196001" y="0"/>
                </a:lnTo>
                <a:lnTo>
                  <a:pt x="2196001" y="1994701"/>
                </a:lnTo>
                <a:lnTo>
                  <a:pt x="0" y="1994701"/>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8" name="TextBox 8"/>
          <p:cNvSpPr txBox="1"/>
          <p:nvPr/>
        </p:nvSpPr>
        <p:spPr>
          <a:xfrm>
            <a:off x="0" y="-88900"/>
            <a:ext cx="12192000" cy="82817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720"/>
              </a:lnSpc>
            </a:pPr>
            <a:r>
              <a:rPr lang="en-US" sz="5334">
                <a:solidFill>
                  <a:srgbClr val="FEFEFD"/>
                </a:solidFill>
                <a:latin typeface="+mj-lt"/>
                <a:ea typeface="Calibri" panose="020F0502020204030204" pitchFamily="34" charset="0"/>
                <a:cs typeface="Calibri" panose="020F0502020204030204" pitchFamily="34" charset="0"/>
              </a:rPr>
              <a:t>Compensation</a:t>
            </a:r>
            <a:r>
              <a:rPr lang="en-US" sz="4800">
                <a:solidFill>
                  <a:srgbClr val="FEFEFD"/>
                </a:solidFill>
                <a:latin typeface="+mj-lt"/>
                <a:ea typeface="Calibri" panose="020F0502020204030204" pitchFamily="34" charset="0"/>
                <a:cs typeface="Calibri" panose="020F0502020204030204" pitchFamily="34" charset="0"/>
              </a:rPr>
              <a:t> &amp; Benefits Summit</a:t>
            </a:r>
          </a:p>
        </p:txBody>
      </p:sp>
      <p:sp>
        <p:nvSpPr>
          <p:cNvPr id="9" name="TextBox 9"/>
          <p:cNvSpPr txBox="1"/>
          <p:nvPr/>
        </p:nvSpPr>
        <p:spPr>
          <a:xfrm>
            <a:off x="449448" y="857047"/>
            <a:ext cx="10980550" cy="80669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720"/>
              </a:lnSpc>
              <a:spcBef>
                <a:spcPct val="0"/>
              </a:spcBef>
            </a:pPr>
            <a:r>
              <a:rPr lang="en-US" sz="5400" b="1">
                <a:solidFill>
                  <a:srgbClr val="000000"/>
                </a:solidFill>
                <a:latin typeface="+mj-lt"/>
                <a:ea typeface="Calibri" panose="020F0502020204030204" pitchFamily="34" charset="0"/>
                <a:cs typeface="Calibri" panose="020F0502020204030204" pitchFamily="34" charset="0"/>
              </a:rPr>
              <a:t>Indian Health Services</a:t>
            </a:r>
          </a:p>
        </p:txBody>
      </p:sp>
      <p:sp>
        <p:nvSpPr>
          <p:cNvPr id="7" name="TextBox 6">
            <a:extLst>
              <a:ext uri="{FF2B5EF4-FFF2-40B4-BE49-F238E27FC236}">
                <a16:creationId xmlns:a16="http://schemas.microsoft.com/office/drawing/2014/main" id="{A74688A1-BFC6-DBDB-5150-7B301B2B12D2}"/>
              </a:ext>
            </a:extLst>
          </p:cNvPr>
          <p:cNvSpPr txBox="1"/>
          <p:nvPr/>
        </p:nvSpPr>
        <p:spPr>
          <a:xfrm>
            <a:off x="8534400" y="4597400"/>
            <a:ext cx="1473200" cy="246221"/>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11" name="Picture 10">
            <a:extLst>
              <a:ext uri="{FF2B5EF4-FFF2-40B4-BE49-F238E27FC236}">
                <a16:creationId xmlns:a16="http://schemas.microsoft.com/office/drawing/2014/main" id="{FC7AECB9-1B48-F67C-A8A8-64E1D3EA652C}"/>
              </a:ext>
            </a:extLst>
          </p:cNvPr>
          <p:cNvPicPr>
            <a:picLocks noChangeAspect="1"/>
          </p:cNvPicPr>
          <p:nvPr/>
        </p:nvPicPr>
        <p:blipFill>
          <a:blip r:embed="rId7"/>
          <a:stretch>
            <a:fillRect/>
          </a:stretch>
        </p:blipFill>
        <p:spPr>
          <a:xfrm>
            <a:off x="3312829" y="1949566"/>
            <a:ext cx="5696260" cy="4051386"/>
          </a:xfrm>
          <a:prstGeom prst="rect">
            <a:avLst/>
          </a:prstGeom>
        </p:spPr>
      </p:pic>
    </p:spTree>
    <p:extLst>
      <p:ext uri="{BB962C8B-B14F-4D97-AF65-F5344CB8AC3E}">
        <p14:creationId xmlns:p14="http://schemas.microsoft.com/office/powerpoint/2010/main" val="903329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88280" y="6064250"/>
            <a:ext cx="13481415" cy="0"/>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3" name="AutoShape 3"/>
          <p:cNvSpPr/>
          <p:nvPr/>
        </p:nvSpPr>
        <p:spPr>
          <a:xfrm>
            <a:off x="0" y="1"/>
            <a:ext cx="12192000" cy="995844"/>
          </a:xfrm>
          <a:prstGeom prst="rect">
            <a:avLst/>
          </a:prstGeom>
          <a:solidFill>
            <a:srgbClr val="19598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Bef>
                <a:spcPct val="0"/>
              </a:spcBef>
            </a:pPr>
            <a:r>
              <a:rPr lang="en-US" sz="5400" b="1">
                <a:solidFill>
                  <a:schemeClr val="bg1"/>
                </a:solidFill>
                <a:latin typeface="+mj-lt"/>
                <a:ea typeface="Calibri" panose="020F0502020204030204" pitchFamily="34" charset="0"/>
                <a:cs typeface="Calibri" panose="020F0502020204030204" pitchFamily="34" charset="0"/>
              </a:rPr>
              <a:t>INDIAN HEALTH SERVICES</a:t>
            </a:r>
          </a:p>
        </p:txBody>
      </p:sp>
      <p:sp>
        <p:nvSpPr>
          <p:cNvPr id="4" name="Freeform 4"/>
          <p:cNvSpPr/>
          <p:nvPr/>
        </p:nvSpPr>
        <p:spPr>
          <a:xfrm rot="-5400000">
            <a:off x="11239481" y="1318081"/>
            <a:ext cx="562708" cy="15089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5" name="AutoShape 5"/>
          <p:cNvSpPr/>
          <p:nvPr/>
        </p:nvSpPr>
        <p:spPr>
          <a:xfrm flipV="1">
            <a:off x="11525250" y="1791212"/>
            <a:ext cx="0" cy="1637788"/>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3E962D1-F363-0A2F-6C68-3A5F125CB5A0}"/>
              </a:ext>
            </a:extLst>
          </p:cNvPr>
          <p:cNvSpPr txBox="1"/>
          <p:nvPr/>
        </p:nvSpPr>
        <p:spPr>
          <a:xfrm>
            <a:off x="418290" y="1943379"/>
            <a:ext cx="10276211" cy="1446550"/>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190510" indent="-190510">
              <a:buFont typeface="Arial" panose="020B0604020202020204" pitchFamily="34" charset="0"/>
              <a:buChar char="•"/>
            </a:pPr>
            <a:endParaRPr lang="en-US" sz="800">
              <a:latin typeface="+mj-lt"/>
            </a:endParaRPr>
          </a:p>
          <a:p>
            <a:endParaRPr lang="en-US" sz="800">
              <a:latin typeface="+mj-lt"/>
            </a:endParaRPr>
          </a:p>
          <a:p>
            <a:pPr marL="190510" indent="-190510">
              <a:buFont typeface="Arial" panose="020B0604020202020204" pitchFamily="34" charset="0"/>
              <a:buChar char="•"/>
            </a:pPr>
            <a:endParaRPr lang="en-US" sz="3600" b="1">
              <a:latin typeface="+mj-lt"/>
              <a:ea typeface="Calibri" panose="020F0502020204030204" pitchFamily="34" charset="0"/>
              <a:cs typeface="Calibri" panose="020F0502020204030204" pitchFamily="34" charset="0"/>
            </a:endParaRPr>
          </a:p>
          <a:p>
            <a:endParaRPr lang="en-US" sz="3600" b="1">
              <a:latin typeface="+mj-lt"/>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74688A1-BFC6-DBDB-5150-7B301B2B12D2}"/>
              </a:ext>
            </a:extLst>
          </p:cNvPr>
          <p:cNvSpPr txBox="1"/>
          <p:nvPr/>
        </p:nvSpPr>
        <p:spPr>
          <a:xfrm>
            <a:off x="243191" y="4822181"/>
            <a:ext cx="11202196" cy="646331"/>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3600"/>
              <a:t>IHS is not Health Insurance</a:t>
            </a:r>
          </a:p>
        </p:txBody>
      </p:sp>
      <p:grpSp>
        <p:nvGrpSpPr>
          <p:cNvPr id="15" name="Group 14">
            <a:extLst>
              <a:ext uri="{FF2B5EF4-FFF2-40B4-BE49-F238E27FC236}">
                <a16:creationId xmlns:a16="http://schemas.microsoft.com/office/drawing/2014/main" id="{96221DAD-EED9-5553-F436-EF0B5178DACC}"/>
              </a:ext>
            </a:extLst>
          </p:cNvPr>
          <p:cNvGrpSpPr/>
          <p:nvPr/>
        </p:nvGrpSpPr>
        <p:grpSpPr>
          <a:xfrm>
            <a:off x="171922" y="1677077"/>
            <a:ext cx="11353327" cy="4489149"/>
            <a:chOff x="171922" y="1677077"/>
            <a:chExt cx="11353327" cy="4489149"/>
          </a:xfrm>
        </p:grpSpPr>
        <p:sp>
          <p:nvSpPr>
            <p:cNvPr id="16" name="Straight Connector 15">
              <a:extLst>
                <a:ext uri="{FF2B5EF4-FFF2-40B4-BE49-F238E27FC236}">
                  <a16:creationId xmlns:a16="http://schemas.microsoft.com/office/drawing/2014/main" id="{9E6F72E8-C8F3-E7B0-1138-EFB145B19123}"/>
                </a:ext>
              </a:extLst>
            </p:cNvPr>
            <p:cNvSpPr/>
            <p:nvPr/>
          </p:nvSpPr>
          <p:spPr>
            <a:xfrm>
              <a:off x="171922" y="1677077"/>
              <a:ext cx="11353327"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7" name="Freeform: Shape 16">
              <a:extLst>
                <a:ext uri="{FF2B5EF4-FFF2-40B4-BE49-F238E27FC236}">
                  <a16:creationId xmlns:a16="http://schemas.microsoft.com/office/drawing/2014/main" id="{79A9C217-191C-27AF-54D2-B5F586D59300}"/>
                </a:ext>
              </a:extLst>
            </p:cNvPr>
            <p:cNvSpPr/>
            <p:nvPr/>
          </p:nvSpPr>
          <p:spPr>
            <a:xfrm>
              <a:off x="171922" y="1677077"/>
              <a:ext cx="11353327" cy="748191"/>
            </a:xfrm>
            <a:custGeom>
              <a:avLst/>
              <a:gdLst>
                <a:gd name="connsiteX0" fmla="*/ 0 w 11353327"/>
                <a:gd name="connsiteY0" fmla="*/ 0 h 748191"/>
                <a:gd name="connsiteX1" fmla="*/ 11353327 w 11353327"/>
                <a:gd name="connsiteY1" fmla="*/ 0 h 748191"/>
                <a:gd name="connsiteX2" fmla="*/ 11353327 w 11353327"/>
                <a:gd name="connsiteY2" fmla="*/ 748191 h 748191"/>
                <a:gd name="connsiteX3" fmla="*/ 0 w 11353327"/>
                <a:gd name="connsiteY3" fmla="*/ 748191 h 748191"/>
                <a:gd name="connsiteX4" fmla="*/ 0 w 11353327"/>
                <a:gd name="connsiteY4" fmla="*/ 0 h 74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327" h="748191">
                  <a:moveTo>
                    <a:pt x="0" y="0"/>
                  </a:moveTo>
                  <a:lnTo>
                    <a:pt x="11353327" y="0"/>
                  </a:lnTo>
                  <a:lnTo>
                    <a:pt x="11353327" y="748191"/>
                  </a:lnTo>
                  <a:lnTo>
                    <a:pt x="0" y="7481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Non-Tribal Members IHS coverage ends at retirement</a:t>
              </a:r>
            </a:p>
          </p:txBody>
        </p:sp>
        <p:sp>
          <p:nvSpPr>
            <p:cNvPr id="18" name="Straight Connector 17">
              <a:extLst>
                <a:ext uri="{FF2B5EF4-FFF2-40B4-BE49-F238E27FC236}">
                  <a16:creationId xmlns:a16="http://schemas.microsoft.com/office/drawing/2014/main" id="{8C8EF415-43F1-3235-6A1A-7990FD71CE1E}"/>
                </a:ext>
              </a:extLst>
            </p:cNvPr>
            <p:cNvSpPr/>
            <p:nvPr/>
          </p:nvSpPr>
          <p:spPr>
            <a:xfrm>
              <a:off x="171922" y="2425268"/>
              <a:ext cx="11353327"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9" name="Freeform: Shape 18">
              <a:extLst>
                <a:ext uri="{FF2B5EF4-FFF2-40B4-BE49-F238E27FC236}">
                  <a16:creationId xmlns:a16="http://schemas.microsoft.com/office/drawing/2014/main" id="{42795772-76DD-C7BA-90CD-63BB29BA125A}"/>
                </a:ext>
              </a:extLst>
            </p:cNvPr>
            <p:cNvSpPr/>
            <p:nvPr/>
          </p:nvSpPr>
          <p:spPr>
            <a:xfrm>
              <a:off x="171922" y="2425268"/>
              <a:ext cx="11353327" cy="748191"/>
            </a:xfrm>
            <a:custGeom>
              <a:avLst/>
              <a:gdLst>
                <a:gd name="connsiteX0" fmla="*/ 0 w 11353327"/>
                <a:gd name="connsiteY0" fmla="*/ 0 h 748191"/>
                <a:gd name="connsiteX1" fmla="*/ 11353327 w 11353327"/>
                <a:gd name="connsiteY1" fmla="*/ 0 h 748191"/>
                <a:gd name="connsiteX2" fmla="*/ 11353327 w 11353327"/>
                <a:gd name="connsiteY2" fmla="*/ 748191 h 748191"/>
                <a:gd name="connsiteX3" fmla="*/ 0 w 11353327"/>
                <a:gd name="connsiteY3" fmla="*/ 748191 h 748191"/>
                <a:gd name="connsiteX4" fmla="*/ 0 w 11353327"/>
                <a:gd name="connsiteY4" fmla="*/ 0 h 74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327" h="748191">
                  <a:moveTo>
                    <a:pt x="0" y="0"/>
                  </a:moveTo>
                  <a:lnTo>
                    <a:pt x="11353327" y="0"/>
                  </a:lnTo>
                  <a:lnTo>
                    <a:pt x="11353327" y="748191"/>
                  </a:lnTo>
                  <a:lnTo>
                    <a:pt x="0" y="7481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Tribal members can utilize both IHS and Medicare Plans</a:t>
              </a:r>
            </a:p>
          </p:txBody>
        </p:sp>
        <p:sp>
          <p:nvSpPr>
            <p:cNvPr id="20" name="Straight Connector 19">
              <a:extLst>
                <a:ext uri="{FF2B5EF4-FFF2-40B4-BE49-F238E27FC236}">
                  <a16:creationId xmlns:a16="http://schemas.microsoft.com/office/drawing/2014/main" id="{433BA972-A5DF-6A04-0E48-1786DA2B6975}"/>
                </a:ext>
              </a:extLst>
            </p:cNvPr>
            <p:cNvSpPr/>
            <p:nvPr/>
          </p:nvSpPr>
          <p:spPr>
            <a:xfrm>
              <a:off x="171922" y="3173460"/>
              <a:ext cx="11353327"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1" name="Freeform: Shape 20">
              <a:extLst>
                <a:ext uri="{FF2B5EF4-FFF2-40B4-BE49-F238E27FC236}">
                  <a16:creationId xmlns:a16="http://schemas.microsoft.com/office/drawing/2014/main" id="{FC9B05DA-1312-EBD2-0003-CCEBFDE835EB}"/>
                </a:ext>
              </a:extLst>
            </p:cNvPr>
            <p:cNvSpPr/>
            <p:nvPr/>
          </p:nvSpPr>
          <p:spPr>
            <a:xfrm>
              <a:off x="171922" y="3173460"/>
              <a:ext cx="11353327" cy="748191"/>
            </a:xfrm>
            <a:custGeom>
              <a:avLst/>
              <a:gdLst>
                <a:gd name="connsiteX0" fmla="*/ 0 w 11353327"/>
                <a:gd name="connsiteY0" fmla="*/ 0 h 748191"/>
                <a:gd name="connsiteX1" fmla="*/ 11353327 w 11353327"/>
                <a:gd name="connsiteY1" fmla="*/ 0 h 748191"/>
                <a:gd name="connsiteX2" fmla="*/ 11353327 w 11353327"/>
                <a:gd name="connsiteY2" fmla="*/ 748191 h 748191"/>
                <a:gd name="connsiteX3" fmla="*/ 0 w 11353327"/>
                <a:gd name="connsiteY3" fmla="*/ 748191 h 748191"/>
                <a:gd name="connsiteX4" fmla="*/ 0 w 11353327"/>
                <a:gd name="connsiteY4" fmla="*/ 0 h 74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327" h="748191">
                  <a:moveTo>
                    <a:pt x="0" y="0"/>
                  </a:moveTo>
                  <a:lnTo>
                    <a:pt x="11353327" y="0"/>
                  </a:lnTo>
                  <a:lnTo>
                    <a:pt x="11353327" y="748191"/>
                  </a:lnTo>
                  <a:lnTo>
                    <a:pt x="0" y="7481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IHS and Medicare Plans vary by Region</a:t>
              </a:r>
            </a:p>
          </p:txBody>
        </p:sp>
        <p:sp>
          <p:nvSpPr>
            <p:cNvPr id="22" name="Straight Connector 21">
              <a:extLst>
                <a:ext uri="{FF2B5EF4-FFF2-40B4-BE49-F238E27FC236}">
                  <a16:creationId xmlns:a16="http://schemas.microsoft.com/office/drawing/2014/main" id="{AACBB05D-8186-D2FF-94E1-C4ADF4EB976D}"/>
                </a:ext>
              </a:extLst>
            </p:cNvPr>
            <p:cNvSpPr/>
            <p:nvPr/>
          </p:nvSpPr>
          <p:spPr>
            <a:xfrm>
              <a:off x="171922" y="3921652"/>
              <a:ext cx="11353327"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3" name="Freeform: Shape 22">
              <a:extLst>
                <a:ext uri="{FF2B5EF4-FFF2-40B4-BE49-F238E27FC236}">
                  <a16:creationId xmlns:a16="http://schemas.microsoft.com/office/drawing/2014/main" id="{35290D48-644E-A537-2D72-F758B6107CA2}"/>
                </a:ext>
              </a:extLst>
            </p:cNvPr>
            <p:cNvSpPr/>
            <p:nvPr/>
          </p:nvSpPr>
          <p:spPr>
            <a:xfrm>
              <a:off x="171922" y="3921651"/>
              <a:ext cx="11353327" cy="748191"/>
            </a:xfrm>
            <a:custGeom>
              <a:avLst/>
              <a:gdLst>
                <a:gd name="connsiteX0" fmla="*/ 0 w 11353327"/>
                <a:gd name="connsiteY0" fmla="*/ 0 h 748191"/>
                <a:gd name="connsiteX1" fmla="*/ 11353327 w 11353327"/>
                <a:gd name="connsiteY1" fmla="*/ 0 h 748191"/>
                <a:gd name="connsiteX2" fmla="*/ 11353327 w 11353327"/>
                <a:gd name="connsiteY2" fmla="*/ 748191 h 748191"/>
                <a:gd name="connsiteX3" fmla="*/ 0 w 11353327"/>
                <a:gd name="connsiteY3" fmla="*/ 748191 h 748191"/>
                <a:gd name="connsiteX4" fmla="*/ 0 w 11353327"/>
                <a:gd name="connsiteY4" fmla="*/ 0 h 74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327" h="748191">
                  <a:moveTo>
                    <a:pt x="0" y="0"/>
                  </a:moveTo>
                  <a:lnTo>
                    <a:pt x="11353327" y="0"/>
                  </a:lnTo>
                  <a:lnTo>
                    <a:pt x="11353327" y="748191"/>
                  </a:lnTo>
                  <a:lnTo>
                    <a:pt x="0" y="7481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endParaRPr lang="en-US" sz="3600" kern="1200"/>
            </a:p>
          </p:txBody>
        </p:sp>
        <p:sp>
          <p:nvSpPr>
            <p:cNvPr id="24" name="Straight Connector 23">
              <a:extLst>
                <a:ext uri="{FF2B5EF4-FFF2-40B4-BE49-F238E27FC236}">
                  <a16:creationId xmlns:a16="http://schemas.microsoft.com/office/drawing/2014/main" id="{D69BFBF7-F17A-51B4-84B8-AD85D36C4AE5}"/>
                </a:ext>
              </a:extLst>
            </p:cNvPr>
            <p:cNvSpPr/>
            <p:nvPr/>
          </p:nvSpPr>
          <p:spPr>
            <a:xfrm>
              <a:off x="171922" y="4669843"/>
              <a:ext cx="11353327"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5" name="Freeform: Shape 24">
              <a:extLst>
                <a:ext uri="{FF2B5EF4-FFF2-40B4-BE49-F238E27FC236}">
                  <a16:creationId xmlns:a16="http://schemas.microsoft.com/office/drawing/2014/main" id="{DC9AE4BE-1555-9C58-15F2-C205B4AA9A44}"/>
                </a:ext>
              </a:extLst>
            </p:cNvPr>
            <p:cNvSpPr/>
            <p:nvPr/>
          </p:nvSpPr>
          <p:spPr>
            <a:xfrm>
              <a:off x="171922" y="4669843"/>
              <a:ext cx="11353327" cy="748191"/>
            </a:xfrm>
            <a:custGeom>
              <a:avLst/>
              <a:gdLst>
                <a:gd name="connsiteX0" fmla="*/ 0 w 11353327"/>
                <a:gd name="connsiteY0" fmla="*/ 0 h 748191"/>
                <a:gd name="connsiteX1" fmla="*/ 11353327 w 11353327"/>
                <a:gd name="connsiteY1" fmla="*/ 0 h 748191"/>
                <a:gd name="connsiteX2" fmla="*/ 11353327 w 11353327"/>
                <a:gd name="connsiteY2" fmla="*/ 748191 h 748191"/>
                <a:gd name="connsiteX3" fmla="*/ 0 w 11353327"/>
                <a:gd name="connsiteY3" fmla="*/ 748191 h 748191"/>
                <a:gd name="connsiteX4" fmla="*/ 0 w 11353327"/>
                <a:gd name="connsiteY4" fmla="*/ 0 h 74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327" h="748191">
                  <a:moveTo>
                    <a:pt x="0" y="0"/>
                  </a:moveTo>
                  <a:lnTo>
                    <a:pt x="11353327" y="0"/>
                  </a:lnTo>
                  <a:lnTo>
                    <a:pt x="11353327" y="748191"/>
                  </a:lnTo>
                  <a:lnTo>
                    <a:pt x="0" y="7481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endParaRPr lang="en-US" sz="3600" kern="1200"/>
            </a:p>
          </p:txBody>
        </p:sp>
        <p:sp>
          <p:nvSpPr>
            <p:cNvPr id="26" name="Straight Connector 25">
              <a:extLst>
                <a:ext uri="{FF2B5EF4-FFF2-40B4-BE49-F238E27FC236}">
                  <a16:creationId xmlns:a16="http://schemas.microsoft.com/office/drawing/2014/main" id="{68502914-BB4F-09A3-FF8F-271125AE9D20}"/>
                </a:ext>
              </a:extLst>
            </p:cNvPr>
            <p:cNvSpPr/>
            <p:nvPr/>
          </p:nvSpPr>
          <p:spPr>
            <a:xfrm>
              <a:off x="171922" y="5418035"/>
              <a:ext cx="11353327"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7" name="Freeform: Shape 26">
              <a:extLst>
                <a:ext uri="{FF2B5EF4-FFF2-40B4-BE49-F238E27FC236}">
                  <a16:creationId xmlns:a16="http://schemas.microsoft.com/office/drawing/2014/main" id="{628BB1CD-48B9-6760-9A45-91DF238858E3}"/>
                </a:ext>
              </a:extLst>
            </p:cNvPr>
            <p:cNvSpPr/>
            <p:nvPr/>
          </p:nvSpPr>
          <p:spPr>
            <a:xfrm>
              <a:off x="171922" y="5418035"/>
              <a:ext cx="11353327" cy="748191"/>
            </a:xfrm>
            <a:custGeom>
              <a:avLst/>
              <a:gdLst>
                <a:gd name="connsiteX0" fmla="*/ 0 w 11353327"/>
                <a:gd name="connsiteY0" fmla="*/ 0 h 748191"/>
                <a:gd name="connsiteX1" fmla="*/ 11353327 w 11353327"/>
                <a:gd name="connsiteY1" fmla="*/ 0 h 748191"/>
                <a:gd name="connsiteX2" fmla="*/ 11353327 w 11353327"/>
                <a:gd name="connsiteY2" fmla="*/ 748191 h 748191"/>
                <a:gd name="connsiteX3" fmla="*/ 0 w 11353327"/>
                <a:gd name="connsiteY3" fmla="*/ 748191 h 748191"/>
                <a:gd name="connsiteX4" fmla="*/ 0 w 11353327"/>
                <a:gd name="connsiteY4" fmla="*/ 0 h 74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327" h="748191">
                  <a:moveTo>
                    <a:pt x="0" y="0"/>
                  </a:moveTo>
                  <a:lnTo>
                    <a:pt x="11353327" y="0"/>
                  </a:lnTo>
                  <a:lnTo>
                    <a:pt x="11353327" y="748191"/>
                  </a:lnTo>
                  <a:lnTo>
                    <a:pt x="0" y="7481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endParaRPr lang="en-US" sz="3600" kern="1200"/>
            </a:p>
          </p:txBody>
        </p:sp>
      </p:grpSp>
      <p:sp>
        <p:nvSpPr>
          <p:cNvPr id="31" name="TextBox 30">
            <a:extLst>
              <a:ext uri="{FF2B5EF4-FFF2-40B4-BE49-F238E27FC236}">
                <a16:creationId xmlns:a16="http://schemas.microsoft.com/office/drawing/2014/main" id="{C287EEF3-0A15-1F11-A48D-0EC916A26DA3}"/>
              </a:ext>
            </a:extLst>
          </p:cNvPr>
          <p:cNvSpPr txBox="1"/>
          <p:nvPr/>
        </p:nvSpPr>
        <p:spPr>
          <a:xfrm>
            <a:off x="243191" y="4064956"/>
            <a:ext cx="11282057" cy="646331"/>
          </a:xfrm>
          <a:prstGeom prst="rect">
            <a:avLst/>
          </a:prstGeom>
          <a:noFill/>
        </p:spPr>
        <p:txBody>
          <a:bodyPr wrap="square">
            <a:spAutoFit/>
          </a:bodyPr>
          <a:lstStyle/>
          <a:p>
            <a:r>
              <a:rPr lang="en-US" sz="3600"/>
              <a:t>Medicare considers IHS credible for Part D (prescriptions)</a:t>
            </a:r>
          </a:p>
        </p:txBody>
      </p:sp>
      <p:pic>
        <p:nvPicPr>
          <p:cNvPr id="13" name="Picture 12">
            <a:extLst>
              <a:ext uri="{FF2B5EF4-FFF2-40B4-BE49-F238E27FC236}">
                <a16:creationId xmlns:a16="http://schemas.microsoft.com/office/drawing/2014/main" id="{E21E9685-B255-9CBC-A53A-35023A25575E}"/>
              </a:ext>
            </a:extLst>
          </p:cNvPr>
          <p:cNvPicPr>
            <a:picLocks noChangeAspect="1"/>
          </p:cNvPicPr>
          <p:nvPr/>
        </p:nvPicPr>
        <p:blipFill>
          <a:blip r:embed="rId5"/>
          <a:stretch>
            <a:fillRect/>
          </a:stretch>
        </p:blipFill>
        <p:spPr>
          <a:xfrm>
            <a:off x="9903731" y="4725818"/>
            <a:ext cx="2187726" cy="1972931"/>
          </a:xfrm>
          <a:prstGeom prst="rect">
            <a:avLst/>
          </a:prstGeom>
        </p:spPr>
      </p:pic>
    </p:spTree>
    <p:extLst>
      <p:ext uri="{BB962C8B-B14F-4D97-AF65-F5344CB8AC3E}">
        <p14:creationId xmlns:p14="http://schemas.microsoft.com/office/powerpoint/2010/main" val="2865766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88280" y="6064250"/>
            <a:ext cx="13481415" cy="0"/>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3" name="AutoShape 3"/>
          <p:cNvSpPr/>
          <p:nvPr/>
        </p:nvSpPr>
        <p:spPr>
          <a:xfrm>
            <a:off x="0" y="1"/>
            <a:ext cx="12192000" cy="728935"/>
          </a:xfrm>
          <a:prstGeom prst="rect">
            <a:avLst/>
          </a:prstGeom>
          <a:solidFill>
            <a:srgbClr val="19598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4" name="Freeform 4"/>
          <p:cNvSpPr/>
          <p:nvPr/>
        </p:nvSpPr>
        <p:spPr>
          <a:xfrm rot="-5400000">
            <a:off x="11239481" y="1318081"/>
            <a:ext cx="562708" cy="15089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5" name="AutoShape 5"/>
          <p:cNvSpPr/>
          <p:nvPr/>
        </p:nvSpPr>
        <p:spPr>
          <a:xfrm flipV="1">
            <a:off x="11525250" y="1791212"/>
            <a:ext cx="0" cy="1637788"/>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6" name="Freeform 6"/>
          <p:cNvSpPr/>
          <p:nvPr/>
        </p:nvSpPr>
        <p:spPr>
          <a:xfrm>
            <a:off x="10620903" y="5408875"/>
            <a:ext cx="1570331" cy="1329800"/>
          </a:xfrm>
          <a:custGeom>
            <a:avLst/>
            <a:gdLst/>
            <a:ahLst/>
            <a:cxnLst/>
            <a:rect l="l" t="t" r="r" b="b"/>
            <a:pathLst>
              <a:path w="2196001" h="1994700">
                <a:moveTo>
                  <a:pt x="0" y="0"/>
                </a:moveTo>
                <a:lnTo>
                  <a:pt x="2196001" y="0"/>
                </a:lnTo>
                <a:lnTo>
                  <a:pt x="2196001" y="1994701"/>
                </a:lnTo>
                <a:lnTo>
                  <a:pt x="0" y="1994701"/>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8" name="TextBox 8"/>
          <p:cNvSpPr txBox="1"/>
          <p:nvPr/>
        </p:nvSpPr>
        <p:spPr>
          <a:xfrm>
            <a:off x="0" y="-88900"/>
            <a:ext cx="12192000" cy="82817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720"/>
              </a:lnSpc>
            </a:pPr>
            <a:r>
              <a:rPr lang="en-US" sz="5334">
                <a:solidFill>
                  <a:srgbClr val="FEFEFD"/>
                </a:solidFill>
                <a:latin typeface="+mj-lt"/>
                <a:ea typeface="Calibri" panose="020F0502020204030204" pitchFamily="34" charset="0"/>
                <a:cs typeface="Calibri" panose="020F0502020204030204" pitchFamily="34" charset="0"/>
              </a:rPr>
              <a:t>Compensation</a:t>
            </a:r>
            <a:r>
              <a:rPr lang="en-US" sz="4800">
                <a:solidFill>
                  <a:srgbClr val="FEFEFD"/>
                </a:solidFill>
                <a:latin typeface="+mj-lt"/>
                <a:ea typeface="Calibri" panose="020F0502020204030204" pitchFamily="34" charset="0"/>
                <a:cs typeface="Calibri" panose="020F0502020204030204" pitchFamily="34" charset="0"/>
              </a:rPr>
              <a:t> &amp; Benefits Summit</a:t>
            </a:r>
          </a:p>
        </p:txBody>
      </p:sp>
      <p:sp>
        <p:nvSpPr>
          <p:cNvPr id="9" name="TextBox 9"/>
          <p:cNvSpPr txBox="1"/>
          <p:nvPr/>
        </p:nvSpPr>
        <p:spPr>
          <a:xfrm>
            <a:off x="449448" y="857047"/>
            <a:ext cx="10980550" cy="80669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720"/>
              </a:lnSpc>
              <a:spcBef>
                <a:spcPct val="0"/>
              </a:spcBef>
            </a:pPr>
            <a:r>
              <a:rPr lang="en-US" sz="5400" b="1">
                <a:solidFill>
                  <a:srgbClr val="000000"/>
                </a:solidFill>
                <a:latin typeface="+mj-lt"/>
                <a:ea typeface="Calibri" panose="020F0502020204030204" pitchFamily="34" charset="0"/>
                <a:cs typeface="Calibri" panose="020F0502020204030204" pitchFamily="34" charset="0"/>
              </a:rPr>
              <a:t>Overview of Social Security</a:t>
            </a:r>
          </a:p>
        </p:txBody>
      </p:sp>
      <p:sp>
        <p:nvSpPr>
          <p:cNvPr id="7" name="TextBox 6">
            <a:extLst>
              <a:ext uri="{FF2B5EF4-FFF2-40B4-BE49-F238E27FC236}">
                <a16:creationId xmlns:a16="http://schemas.microsoft.com/office/drawing/2014/main" id="{A74688A1-BFC6-DBDB-5150-7B301B2B12D2}"/>
              </a:ext>
            </a:extLst>
          </p:cNvPr>
          <p:cNvSpPr txBox="1"/>
          <p:nvPr/>
        </p:nvSpPr>
        <p:spPr>
          <a:xfrm>
            <a:off x="8534400" y="4597400"/>
            <a:ext cx="1473200" cy="246221"/>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15" name="Picture 14">
            <a:extLst>
              <a:ext uri="{FF2B5EF4-FFF2-40B4-BE49-F238E27FC236}">
                <a16:creationId xmlns:a16="http://schemas.microsoft.com/office/drawing/2014/main" id="{0455A27A-3282-4997-EA9E-225ABBF529BA}"/>
              </a:ext>
            </a:extLst>
          </p:cNvPr>
          <p:cNvPicPr>
            <a:picLocks noChangeAspect="1"/>
          </p:cNvPicPr>
          <p:nvPr/>
        </p:nvPicPr>
        <p:blipFill>
          <a:blip r:embed="rId6"/>
          <a:stretch>
            <a:fillRect/>
          </a:stretch>
        </p:blipFill>
        <p:spPr>
          <a:xfrm>
            <a:off x="1134107" y="1978704"/>
            <a:ext cx="4526717" cy="3243116"/>
          </a:xfrm>
          <a:prstGeom prst="rect">
            <a:avLst/>
          </a:prstGeom>
        </p:spPr>
      </p:pic>
      <p:pic>
        <p:nvPicPr>
          <p:cNvPr id="12" name="Picture 11" descr="A social security card with a signature">
            <a:extLst>
              <a:ext uri="{FF2B5EF4-FFF2-40B4-BE49-F238E27FC236}">
                <a16:creationId xmlns:a16="http://schemas.microsoft.com/office/drawing/2014/main" id="{E244A7F7-220B-55BF-B546-AC003F3EC37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939723" y="1709882"/>
            <a:ext cx="4794077" cy="3809213"/>
          </a:xfrm>
          <a:prstGeom prst="rect">
            <a:avLst/>
          </a:prstGeom>
        </p:spPr>
      </p:pic>
    </p:spTree>
    <p:extLst>
      <p:ext uri="{BB962C8B-B14F-4D97-AF65-F5344CB8AC3E}">
        <p14:creationId xmlns:p14="http://schemas.microsoft.com/office/powerpoint/2010/main" val="3458723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ocial security card with a signature">
            <a:extLst>
              <a:ext uri="{FF2B5EF4-FFF2-40B4-BE49-F238E27FC236}">
                <a16:creationId xmlns:a16="http://schemas.microsoft.com/office/drawing/2014/main" id="{9EF25526-F920-DA9D-A871-1187411AD9C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77150" y="1153312"/>
            <a:ext cx="4133850" cy="3809213"/>
          </a:xfrm>
          <a:prstGeom prst="rect">
            <a:avLst/>
          </a:prstGeom>
        </p:spPr>
      </p:pic>
      <p:sp>
        <p:nvSpPr>
          <p:cNvPr id="2" name="AutoShape 2"/>
          <p:cNvSpPr/>
          <p:nvPr/>
        </p:nvSpPr>
        <p:spPr>
          <a:xfrm>
            <a:off x="-188280" y="6064250"/>
            <a:ext cx="12568561" cy="0"/>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AutoShape 3"/>
          <p:cNvSpPr/>
          <p:nvPr/>
        </p:nvSpPr>
        <p:spPr>
          <a:xfrm>
            <a:off x="0" y="1"/>
            <a:ext cx="12084903" cy="728935"/>
          </a:xfrm>
          <a:prstGeom prst="rect">
            <a:avLst/>
          </a:prstGeom>
          <a:solidFill>
            <a:srgbClr val="19598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rot="-5400000">
            <a:off x="11234371" y="1323190"/>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AutoShape 5"/>
          <p:cNvSpPr/>
          <p:nvPr/>
        </p:nvSpPr>
        <p:spPr>
          <a:xfrm flipV="1">
            <a:off x="11525250" y="1791212"/>
            <a:ext cx="0" cy="1637788"/>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Freeform 6"/>
          <p:cNvSpPr/>
          <p:nvPr/>
        </p:nvSpPr>
        <p:spPr>
          <a:xfrm>
            <a:off x="10620902" y="5408875"/>
            <a:ext cx="1464001" cy="1329800"/>
          </a:xfrm>
          <a:custGeom>
            <a:avLst/>
            <a:gdLst/>
            <a:ahLst/>
            <a:cxnLst/>
            <a:rect l="l" t="t" r="r" b="b"/>
            <a:pathLst>
              <a:path w="2196001" h="1994700">
                <a:moveTo>
                  <a:pt x="0" y="0"/>
                </a:moveTo>
                <a:lnTo>
                  <a:pt x="2196001" y="0"/>
                </a:lnTo>
                <a:lnTo>
                  <a:pt x="2196001" y="1994701"/>
                </a:lnTo>
                <a:lnTo>
                  <a:pt x="0" y="1994701"/>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aphicFrame>
        <p:nvGraphicFramePr>
          <p:cNvPr id="15" name="TextBox 9">
            <a:extLst>
              <a:ext uri="{FF2B5EF4-FFF2-40B4-BE49-F238E27FC236}">
                <a16:creationId xmlns:a16="http://schemas.microsoft.com/office/drawing/2014/main" id="{F6FD78EE-57BE-46D4-F353-F82E4D0E558E}"/>
              </a:ext>
            </a:extLst>
          </p:cNvPr>
          <p:cNvGraphicFramePr/>
          <p:nvPr>
            <p:extLst>
              <p:ext uri="{D42A27DB-BD31-4B8C-83A1-F6EECF244321}">
                <p14:modId xmlns:p14="http://schemas.microsoft.com/office/powerpoint/2010/main" val="3970720416"/>
              </p:ext>
            </p:extLst>
          </p:nvPr>
        </p:nvGraphicFramePr>
        <p:xfrm>
          <a:off x="270700" y="1152772"/>
          <a:ext cx="8372777" cy="44935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3" name="AutoShape 3">
            <a:extLst>
              <a:ext uri="{FF2B5EF4-FFF2-40B4-BE49-F238E27FC236}">
                <a16:creationId xmlns:a16="http://schemas.microsoft.com/office/drawing/2014/main" id="{EC85644C-04F9-F3B2-34EE-9D00999A2F6B}"/>
              </a:ext>
            </a:extLst>
          </p:cNvPr>
          <p:cNvSpPr/>
          <p:nvPr/>
        </p:nvSpPr>
        <p:spPr>
          <a:xfrm>
            <a:off x="0" y="1"/>
            <a:ext cx="12192000" cy="995844"/>
          </a:xfrm>
          <a:prstGeom prst="rect">
            <a:avLst/>
          </a:prstGeom>
          <a:solidFill>
            <a:srgbClr val="19598D"/>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800"/>
          </a:p>
        </p:txBody>
      </p:sp>
      <p:sp>
        <p:nvSpPr>
          <p:cNvPr id="104" name="TextBox 103">
            <a:extLst>
              <a:ext uri="{FF2B5EF4-FFF2-40B4-BE49-F238E27FC236}">
                <a16:creationId xmlns:a16="http://schemas.microsoft.com/office/drawing/2014/main" id="{9EAAC08F-591D-1DA7-BA2B-9C861C65A12F}"/>
              </a:ext>
            </a:extLst>
          </p:cNvPr>
          <p:cNvSpPr txBox="1"/>
          <p:nvPr/>
        </p:nvSpPr>
        <p:spPr>
          <a:xfrm>
            <a:off x="268111" y="28222"/>
            <a:ext cx="116473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chemeClr val="bg1"/>
                </a:solidFill>
                <a:cs typeface="Times New Roman"/>
              </a:rPr>
              <a:t>SOCIAL SECURITY – AGE AND TIMING</a:t>
            </a:r>
          </a:p>
        </p:txBody>
      </p:sp>
    </p:spTree>
    <p:extLst>
      <p:ext uri="{BB962C8B-B14F-4D97-AF65-F5344CB8AC3E}">
        <p14:creationId xmlns:p14="http://schemas.microsoft.com/office/powerpoint/2010/main" val="3054916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88280" y="6064250"/>
            <a:ext cx="12568561" cy="0"/>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rot="-5400000">
            <a:off x="11234371" y="1323190"/>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AutoShape 5"/>
          <p:cNvSpPr/>
          <p:nvPr/>
        </p:nvSpPr>
        <p:spPr>
          <a:xfrm flipV="1">
            <a:off x="11525250" y="1791212"/>
            <a:ext cx="0" cy="1637788"/>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aphicFrame>
        <p:nvGraphicFramePr>
          <p:cNvPr id="9" name="Table 8">
            <a:extLst>
              <a:ext uri="{FF2B5EF4-FFF2-40B4-BE49-F238E27FC236}">
                <a16:creationId xmlns:a16="http://schemas.microsoft.com/office/drawing/2014/main" id="{BC668A56-E240-B5F3-F17E-B1CC78010CBD}"/>
              </a:ext>
            </a:extLst>
          </p:cNvPr>
          <p:cNvGraphicFramePr>
            <a:graphicFrameLocks noGrp="1"/>
          </p:cNvGraphicFramePr>
          <p:nvPr>
            <p:extLst>
              <p:ext uri="{D42A27DB-BD31-4B8C-83A1-F6EECF244321}">
                <p14:modId xmlns:p14="http://schemas.microsoft.com/office/powerpoint/2010/main" val="2491417219"/>
              </p:ext>
            </p:extLst>
          </p:nvPr>
        </p:nvGraphicFramePr>
        <p:xfrm>
          <a:off x="152399" y="56445"/>
          <a:ext cx="11953876" cy="6734876"/>
        </p:xfrm>
        <a:graphic>
          <a:graphicData uri="http://schemas.openxmlformats.org/drawingml/2006/table">
            <a:tbl>
              <a:tblPr firstRow="1" bandRow="1"/>
              <a:tblGrid>
                <a:gridCol w="5976938">
                  <a:extLst>
                    <a:ext uri="{9D8B030D-6E8A-4147-A177-3AD203B41FA5}">
                      <a16:colId xmlns:a16="http://schemas.microsoft.com/office/drawing/2014/main" val="1593678750"/>
                    </a:ext>
                  </a:extLst>
                </a:gridCol>
                <a:gridCol w="5976938">
                  <a:extLst>
                    <a:ext uri="{9D8B030D-6E8A-4147-A177-3AD203B41FA5}">
                      <a16:colId xmlns:a16="http://schemas.microsoft.com/office/drawing/2014/main" val="3270663242"/>
                    </a:ext>
                  </a:extLst>
                </a:gridCol>
              </a:tblGrid>
              <a:tr h="1105511">
                <a:tc>
                  <a:txBody>
                    <a:bodyPr/>
                    <a:lstStyle/>
                    <a:p>
                      <a:pPr algn="l"/>
                      <a:r>
                        <a:rPr lang="en-US" sz="2700" b="1" i="0" u="none" strike="noStrike">
                          <a:effectLst/>
                          <a:latin typeface="+mj-lt"/>
                        </a:rPr>
                        <a:t>Age of first Social Security claim</a:t>
                      </a:r>
                    </a:p>
                    <a:p>
                      <a:pPr algn="l"/>
                      <a:r>
                        <a:rPr kumimoji="0" lang="en-US" sz="2700" b="1" i="0" u="none" strike="noStrike" kern="1200" cap="none" spc="0" normalizeH="0" baseline="0" noProof="0">
                          <a:ln>
                            <a:noFill/>
                          </a:ln>
                          <a:solidFill>
                            <a:prstClr val="black"/>
                          </a:solidFill>
                          <a:effectLst/>
                          <a:uLnTx/>
                          <a:uFillTx/>
                          <a:latin typeface="+mj-lt"/>
                          <a:ea typeface="Calibri" panose="020F0502020204030204" pitchFamily="34" charset="0"/>
                          <a:cs typeface="Calibri" panose="020F0502020204030204" pitchFamily="34" charset="0"/>
                        </a:rPr>
                        <a:t>(Claiming early vs claiming later)</a:t>
                      </a:r>
                      <a:endParaRPr lang="en-US" sz="2700" b="1">
                        <a:effectLst/>
                        <a:latin typeface="+mj-lt"/>
                      </a:endParaRPr>
                    </a:p>
                  </a:txBody>
                  <a:tcPr marL="57117" marR="57117" marT="57117" marB="57117" anchor="ctr">
                    <a:lnL>
                      <a:noFill/>
                    </a:lnL>
                    <a:lnR>
                      <a:noFill/>
                    </a:lnR>
                    <a:lnT>
                      <a:noFill/>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l"/>
                      <a:r>
                        <a:rPr lang="en-US" sz="2700" b="1" i="0" u="none" strike="noStrike">
                          <a:effectLst/>
                          <a:latin typeface="+mj-lt"/>
                        </a:rPr>
                        <a:t>Benefits impact (% of benefit at full retirement)</a:t>
                      </a:r>
                      <a:r>
                        <a:rPr lang="en-US" sz="2700" kern="1200">
                          <a:solidFill>
                            <a:prstClr val="black"/>
                          </a:solidFill>
                          <a:latin typeface="+mj-lt"/>
                          <a:ea typeface="Calibri" panose="020F0502020204030204" pitchFamily="34" charset="0"/>
                          <a:cs typeface="Calibri" panose="020F0502020204030204" pitchFamily="34" charset="0"/>
                        </a:rPr>
                        <a:t> born </a:t>
                      </a:r>
                      <a:r>
                        <a:rPr kumimoji="0" lang="en-US" sz="2700" b="0" i="0" u="none" strike="noStrike" kern="1200" cap="none" spc="0" normalizeH="0" baseline="0" noProof="0">
                          <a:ln>
                            <a:noFill/>
                          </a:ln>
                          <a:solidFill>
                            <a:prstClr val="black"/>
                          </a:solidFill>
                          <a:effectLst/>
                          <a:uLnTx/>
                          <a:uFillTx/>
                          <a:latin typeface="+mj-lt"/>
                          <a:ea typeface="Calibri" panose="020F0502020204030204" pitchFamily="34" charset="0"/>
                          <a:cs typeface="Calibri" panose="020F0502020204030204" pitchFamily="34" charset="0"/>
                        </a:rPr>
                        <a:t>1960 or later</a:t>
                      </a:r>
                      <a:endParaRPr lang="en-US" sz="2700">
                        <a:effectLst/>
                        <a:latin typeface="+mj-lt"/>
                      </a:endParaRPr>
                    </a:p>
                  </a:txBody>
                  <a:tcPr marL="57117" marR="57117" marT="57117" marB="57117" anchor="ctr">
                    <a:lnL>
                      <a:noFill/>
                    </a:lnL>
                    <a:lnR>
                      <a:noFill/>
                    </a:lnR>
                    <a:lnT>
                      <a:noFill/>
                    </a:lnT>
                    <a:lnB w="9525"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437352955"/>
                  </a:ext>
                </a:extLst>
              </a:tr>
              <a:tr h="625485">
                <a:tc>
                  <a:txBody>
                    <a:bodyPr/>
                    <a:lstStyle/>
                    <a:p>
                      <a:pPr algn="l"/>
                      <a:r>
                        <a:rPr lang="en-US" sz="2700" b="1">
                          <a:effectLst/>
                          <a:latin typeface="+mj-lt"/>
                        </a:rPr>
                        <a:t>62</a:t>
                      </a:r>
                    </a:p>
                  </a:txBody>
                  <a:tcPr marL="57117" marR="57117" marT="57117" marB="57117"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a:r>
                        <a:rPr lang="en-US" sz="2700" b="1">
                          <a:effectLst/>
                          <a:latin typeface="+mj-lt"/>
                        </a:rPr>
                        <a:t>-30%</a:t>
                      </a:r>
                    </a:p>
                  </a:txBody>
                  <a:tcPr marL="57117" marR="57117" marT="57117" marB="57117"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30661741"/>
                  </a:ext>
                </a:extLst>
              </a:tr>
              <a:tr h="625485">
                <a:tc>
                  <a:txBody>
                    <a:bodyPr/>
                    <a:lstStyle/>
                    <a:p>
                      <a:pPr algn="l"/>
                      <a:r>
                        <a:rPr lang="en-US" sz="2700" b="1">
                          <a:effectLst/>
                          <a:latin typeface="+mj-lt"/>
                        </a:rPr>
                        <a:t>63</a:t>
                      </a:r>
                    </a:p>
                  </a:txBody>
                  <a:tcPr marL="57117" marR="57117" marT="57117" marB="57117"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r>
                        <a:rPr lang="en-US" sz="2700" b="1">
                          <a:effectLst/>
                          <a:latin typeface="+mj-lt"/>
                        </a:rPr>
                        <a:t>-25%</a:t>
                      </a:r>
                    </a:p>
                  </a:txBody>
                  <a:tcPr marL="57117" marR="57117" marT="57117" marB="57117"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47396109"/>
                  </a:ext>
                </a:extLst>
              </a:tr>
              <a:tr h="625485">
                <a:tc>
                  <a:txBody>
                    <a:bodyPr/>
                    <a:lstStyle/>
                    <a:p>
                      <a:pPr algn="l"/>
                      <a:r>
                        <a:rPr lang="en-US" sz="2700" b="1">
                          <a:effectLst/>
                          <a:latin typeface="+mj-lt"/>
                        </a:rPr>
                        <a:t>64</a:t>
                      </a:r>
                    </a:p>
                  </a:txBody>
                  <a:tcPr marL="57117" marR="57117" marT="57117" marB="57117"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a:r>
                        <a:rPr lang="en-US" sz="2700" b="1">
                          <a:effectLst/>
                          <a:latin typeface="+mj-lt"/>
                        </a:rPr>
                        <a:t>-20%</a:t>
                      </a:r>
                    </a:p>
                  </a:txBody>
                  <a:tcPr marL="57117" marR="57117" marT="57117" marB="57117"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54073110"/>
                  </a:ext>
                </a:extLst>
              </a:tr>
              <a:tr h="625485">
                <a:tc>
                  <a:txBody>
                    <a:bodyPr/>
                    <a:lstStyle/>
                    <a:p>
                      <a:pPr algn="l"/>
                      <a:r>
                        <a:rPr lang="en-US" sz="2700" b="1">
                          <a:effectLst/>
                          <a:latin typeface="+mj-lt"/>
                        </a:rPr>
                        <a:t>65</a:t>
                      </a:r>
                    </a:p>
                  </a:txBody>
                  <a:tcPr marL="57117" marR="57117" marT="57117" marB="57117"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r>
                        <a:rPr lang="en-US" sz="2700" b="1">
                          <a:effectLst/>
                          <a:latin typeface="+mj-lt"/>
                        </a:rPr>
                        <a:t>-13.33%</a:t>
                      </a:r>
                    </a:p>
                  </a:txBody>
                  <a:tcPr marL="57117" marR="57117" marT="57117" marB="57117"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88212566"/>
                  </a:ext>
                </a:extLst>
              </a:tr>
              <a:tr h="625485">
                <a:tc>
                  <a:txBody>
                    <a:bodyPr/>
                    <a:lstStyle/>
                    <a:p>
                      <a:pPr algn="l"/>
                      <a:r>
                        <a:rPr lang="en-US" sz="2700" b="1">
                          <a:effectLst/>
                          <a:latin typeface="+mj-lt"/>
                        </a:rPr>
                        <a:t>66</a:t>
                      </a:r>
                    </a:p>
                  </a:txBody>
                  <a:tcPr marL="57117" marR="57117" marT="57117" marB="57117"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a:r>
                        <a:rPr lang="en-US" sz="2700" b="1">
                          <a:effectLst/>
                          <a:latin typeface="+mj-lt"/>
                        </a:rPr>
                        <a:t>-6.67%</a:t>
                      </a:r>
                    </a:p>
                  </a:txBody>
                  <a:tcPr marL="57117" marR="57117" marT="57117" marB="57117"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57301727"/>
                  </a:ext>
                </a:extLst>
              </a:tr>
              <a:tr h="625485">
                <a:tc>
                  <a:txBody>
                    <a:bodyPr/>
                    <a:lstStyle/>
                    <a:p>
                      <a:pPr algn="l"/>
                      <a:r>
                        <a:rPr lang="en-US" sz="2700" b="1">
                          <a:effectLst/>
                          <a:latin typeface="+mj-lt"/>
                        </a:rPr>
                        <a:t>67</a:t>
                      </a:r>
                    </a:p>
                  </a:txBody>
                  <a:tcPr marL="57117" marR="57117" marT="57117" marB="57117"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r>
                        <a:rPr lang="en-US" sz="2700" b="1">
                          <a:effectLst/>
                          <a:latin typeface="+mj-lt"/>
                        </a:rPr>
                        <a:t>None</a:t>
                      </a:r>
                    </a:p>
                  </a:txBody>
                  <a:tcPr marL="57117" marR="57117" marT="57117" marB="57117"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33317502"/>
                  </a:ext>
                </a:extLst>
              </a:tr>
              <a:tr h="625485">
                <a:tc>
                  <a:txBody>
                    <a:bodyPr/>
                    <a:lstStyle/>
                    <a:p>
                      <a:pPr algn="l"/>
                      <a:r>
                        <a:rPr lang="en-US" sz="2700" b="1">
                          <a:effectLst/>
                          <a:latin typeface="+mj-lt"/>
                        </a:rPr>
                        <a:t>68</a:t>
                      </a:r>
                    </a:p>
                  </a:txBody>
                  <a:tcPr marL="57117" marR="57117" marT="57117" marB="57117"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a:r>
                        <a:rPr lang="en-US" sz="2700" b="1">
                          <a:effectLst/>
                          <a:latin typeface="+mj-lt"/>
                        </a:rPr>
                        <a:t>+8%</a:t>
                      </a:r>
                    </a:p>
                  </a:txBody>
                  <a:tcPr marL="57117" marR="57117" marT="57117" marB="57117"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93918075"/>
                  </a:ext>
                </a:extLst>
              </a:tr>
              <a:tr h="625485">
                <a:tc>
                  <a:txBody>
                    <a:bodyPr/>
                    <a:lstStyle/>
                    <a:p>
                      <a:pPr algn="l"/>
                      <a:r>
                        <a:rPr lang="en-US" sz="2700" b="1">
                          <a:effectLst/>
                          <a:latin typeface="+mj-lt"/>
                        </a:rPr>
                        <a:t>69</a:t>
                      </a:r>
                    </a:p>
                  </a:txBody>
                  <a:tcPr marL="57117" marR="57117" marT="57117" marB="57117"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r>
                        <a:rPr lang="en-US" sz="2700" b="1">
                          <a:effectLst/>
                          <a:latin typeface="+mj-lt"/>
                        </a:rPr>
                        <a:t>+16%</a:t>
                      </a:r>
                    </a:p>
                  </a:txBody>
                  <a:tcPr marL="57117" marR="57117" marT="57117" marB="57117"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42988363"/>
                  </a:ext>
                </a:extLst>
              </a:tr>
              <a:tr h="625485">
                <a:tc>
                  <a:txBody>
                    <a:bodyPr/>
                    <a:lstStyle/>
                    <a:p>
                      <a:pPr algn="l"/>
                      <a:r>
                        <a:rPr lang="en-US" sz="2700" b="1">
                          <a:effectLst/>
                          <a:latin typeface="+mj-lt"/>
                        </a:rPr>
                        <a:t>70</a:t>
                      </a:r>
                    </a:p>
                  </a:txBody>
                  <a:tcPr marL="57117" marR="57117" marT="57117" marB="57117"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a:r>
                        <a:rPr lang="en-US" sz="2700" b="1">
                          <a:effectLst/>
                          <a:latin typeface="+mj-lt"/>
                        </a:rPr>
                        <a:t>+24%</a:t>
                      </a:r>
                    </a:p>
                  </a:txBody>
                  <a:tcPr marL="57117" marR="57117" marT="57117" marB="57117"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65576779"/>
                  </a:ext>
                </a:extLst>
              </a:tr>
            </a:tbl>
          </a:graphicData>
        </a:graphic>
      </p:graphicFrame>
    </p:spTree>
    <p:extLst>
      <p:ext uri="{BB962C8B-B14F-4D97-AF65-F5344CB8AC3E}">
        <p14:creationId xmlns:p14="http://schemas.microsoft.com/office/powerpoint/2010/main" val="2568839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62A30B-6AB1-60A7-0659-D39752393833}"/>
              </a:ext>
            </a:extLst>
          </p:cNvPr>
          <p:cNvPicPr>
            <a:picLocks noChangeAspect="1"/>
          </p:cNvPicPr>
          <p:nvPr/>
        </p:nvPicPr>
        <p:blipFill>
          <a:blip r:embed="rId3"/>
          <a:stretch>
            <a:fillRect/>
          </a:stretch>
        </p:blipFill>
        <p:spPr>
          <a:xfrm>
            <a:off x="138546" y="1076324"/>
            <a:ext cx="5957454" cy="5695949"/>
          </a:xfrm>
          <a:prstGeom prst="rect">
            <a:avLst/>
          </a:prstGeom>
          <a:ln>
            <a:solidFill>
              <a:schemeClr val="tx1"/>
            </a:solidFill>
          </a:ln>
        </p:spPr>
      </p:pic>
      <p:pic>
        <p:nvPicPr>
          <p:cNvPr id="3" name="Picture 2">
            <a:extLst>
              <a:ext uri="{FF2B5EF4-FFF2-40B4-BE49-F238E27FC236}">
                <a16:creationId xmlns:a16="http://schemas.microsoft.com/office/drawing/2014/main" id="{F3C507E8-692B-0E44-7089-D2AFC6DE2FD4}"/>
              </a:ext>
            </a:extLst>
          </p:cNvPr>
          <p:cNvPicPr>
            <a:picLocks noChangeAspect="1"/>
          </p:cNvPicPr>
          <p:nvPr/>
        </p:nvPicPr>
        <p:blipFill>
          <a:blip r:embed="rId4"/>
          <a:stretch>
            <a:fillRect/>
          </a:stretch>
        </p:blipFill>
        <p:spPr>
          <a:xfrm>
            <a:off x="6121651" y="1076325"/>
            <a:ext cx="5957454" cy="5695949"/>
          </a:xfrm>
          <a:prstGeom prst="rect">
            <a:avLst/>
          </a:prstGeom>
        </p:spPr>
      </p:pic>
      <p:sp>
        <p:nvSpPr>
          <p:cNvPr id="4" name="TextBox 3">
            <a:extLst>
              <a:ext uri="{FF2B5EF4-FFF2-40B4-BE49-F238E27FC236}">
                <a16:creationId xmlns:a16="http://schemas.microsoft.com/office/drawing/2014/main" id="{92FD91EF-9218-98DB-22B0-86C8FC6199D2}"/>
              </a:ext>
            </a:extLst>
          </p:cNvPr>
          <p:cNvSpPr txBox="1"/>
          <p:nvPr/>
        </p:nvSpPr>
        <p:spPr>
          <a:xfrm>
            <a:off x="138546" y="0"/>
            <a:ext cx="11914909" cy="923330"/>
          </a:xfrm>
          <a:prstGeom prst="rect">
            <a:avLst/>
          </a:prstGeom>
          <a:solidFill>
            <a:srgbClr val="19598D"/>
          </a:solid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5400" b="1">
                <a:solidFill>
                  <a:schemeClr val="bg1"/>
                </a:solidFill>
                <a:latin typeface="Times New Roman" panose="02020603050405020304" pitchFamily="18" charset="0"/>
                <a:cs typeface="Times New Roman" panose="02020603050405020304" pitchFamily="18" charset="0"/>
              </a:rPr>
              <a:t>SOCIAL SECURITY STATEMENT</a:t>
            </a:r>
          </a:p>
        </p:txBody>
      </p:sp>
    </p:spTree>
    <p:extLst>
      <p:ext uri="{BB962C8B-B14F-4D97-AF65-F5344CB8AC3E}">
        <p14:creationId xmlns:p14="http://schemas.microsoft.com/office/powerpoint/2010/main" val="3343248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88280" y="6064250"/>
            <a:ext cx="13481415" cy="0"/>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3" name="AutoShape 3"/>
          <p:cNvSpPr/>
          <p:nvPr/>
        </p:nvSpPr>
        <p:spPr>
          <a:xfrm>
            <a:off x="0" y="1"/>
            <a:ext cx="12192000" cy="728935"/>
          </a:xfrm>
          <a:prstGeom prst="rect">
            <a:avLst/>
          </a:prstGeom>
          <a:solidFill>
            <a:srgbClr val="19598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4" name="Freeform 4"/>
          <p:cNvSpPr/>
          <p:nvPr/>
        </p:nvSpPr>
        <p:spPr>
          <a:xfrm rot="-5400000">
            <a:off x="11239481" y="1318081"/>
            <a:ext cx="562708" cy="15089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5" name="AutoShape 5"/>
          <p:cNvSpPr/>
          <p:nvPr/>
        </p:nvSpPr>
        <p:spPr>
          <a:xfrm flipV="1">
            <a:off x="11525250" y="1791212"/>
            <a:ext cx="0" cy="1637788"/>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6" name="Freeform 6"/>
          <p:cNvSpPr/>
          <p:nvPr/>
        </p:nvSpPr>
        <p:spPr>
          <a:xfrm>
            <a:off x="10620903" y="5408875"/>
            <a:ext cx="1570331" cy="1329800"/>
          </a:xfrm>
          <a:custGeom>
            <a:avLst/>
            <a:gdLst/>
            <a:ahLst/>
            <a:cxnLst/>
            <a:rect l="l" t="t" r="r" b="b"/>
            <a:pathLst>
              <a:path w="2196001" h="1994700">
                <a:moveTo>
                  <a:pt x="0" y="0"/>
                </a:moveTo>
                <a:lnTo>
                  <a:pt x="2196001" y="0"/>
                </a:lnTo>
                <a:lnTo>
                  <a:pt x="2196001" y="1994701"/>
                </a:lnTo>
                <a:lnTo>
                  <a:pt x="0" y="1994701"/>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8" name="TextBox 8"/>
          <p:cNvSpPr txBox="1"/>
          <p:nvPr/>
        </p:nvSpPr>
        <p:spPr>
          <a:xfrm>
            <a:off x="0" y="-88900"/>
            <a:ext cx="12192000" cy="82817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720"/>
              </a:lnSpc>
            </a:pPr>
            <a:r>
              <a:rPr lang="en-US" sz="5334">
                <a:solidFill>
                  <a:srgbClr val="FEFEFD"/>
                </a:solidFill>
                <a:latin typeface="+mj-lt"/>
                <a:ea typeface="Calibri" panose="020F0502020204030204" pitchFamily="34" charset="0"/>
                <a:cs typeface="Calibri" panose="020F0502020204030204" pitchFamily="34" charset="0"/>
              </a:rPr>
              <a:t>Compensation</a:t>
            </a:r>
            <a:r>
              <a:rPr lang="en-US" sz="4800">
                <a:solidFill>
                  <a:srgbClr val="FEFEFD"/>
                </a:solidFill>
                <a:latin typeface="+mj-lt"/>
                <a:ea typeface="Calibri" panose="020F0502020204030204" pitchFamily="34" charset="0"/>
                <a:cs typeface="Calibri" panose="020F0502020204030204" pitchFamily="34" charset="0"/>
              </a:rPr>
              <a:t> &amp; Benefits Summit</a:t>
            </a:r>
          </a:p>
        </p:txBody>
      </p:sp>
      <p:sp>
        <p:nvSpPr>
          <p:cNvPr id="9" name="TextBox 9"/>
          <p:cNvSpPr txBox="1"/>
          <p:nvPr/>
        </p:nvSpPr>
        <p:spPr>
          <a:xfrm>
            <a:off x="449448" y="857047"/>
            <a:ext cx="10980550" cy="80669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720"/>
              </a:lnSpc>
              <a:spcBef>
                <a:spcPct val="0"/>
              </a:spcBef>
            </a:pPr>
            <a:r>
              <a:rPr lang="en-US" sz="5400" b="1">
                <a:solidFill>
                  <a:srgbClr val="000000"/>
                </a:solidFill>
                <a:latin typeface="+mj-lt"/>
                <a:ea typeface="Calibri" panose="020F0502020204030204" pitchFamily="34" charset="0"/>
                <a:cs typeface="Calibri" panose="020F0502020204030204" pitchFamily="34" charset="0"/>
              </a:rPr>
              <a:t>Overview of 401K</a:t>
            </a:r>
          </a:p>
        </p:txBody>
      </p:sp>
      <p:sp>
        <p:nvSpPr>
          <p:cNvPr id="7" name="TextBox 6">
            <a:extLst>
              <a:ext uri="{FF2B5EF4-FFF2-40B4-BE49-F238E27FC236}">
                <a16:creationId xmlns:a16="http://schemas.microsoft.com/office/drawing/2014/main" id="{A74688A1-BFC6-DBDB-5150-7B301B2B12D2}"/>
              </a:ext>
            </a:extLst>
          </p:cNvPr>
          <p:cNvSpPr txBox="1"/>
          <p:nvPr/>
        </p:nvSpPr>
        <p:spPr>
          <a:xfrm>
            <a:off x="8534400" y="4597400"/>
            <a:ext cx="1473200" cy="246221"/>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10" name="Picture 9">
            <a:extLst>
              <a:ext uri="{FF2B5EF4-FFF2-40B4-BE49-F238E27FC236}">
                <a16:creationId xmlns:a16="http://schemas.microsoft.com/office/drawing/2014/main" id="{67F43371-5DD2-1A71-36AF-C81E071295E2}"/>
              </a:ext>
            </a:extLst>
          </p:cNvPr>
          <p:cNvPicPr>
            <a:picLocks noChangeAspect="1"/>
          </p:cNvPicPr>
          <p:nvPr/>
        </p:nvPicPr>
        <p:blipFill>
          <a:blip r:embed="rId6"/>
          <a:stretch>
            <a:fillRect/>
          </a:stretch>
        </p:blipFill>
        <p:spPr>
          <a:xfrm>
            <a:off x="3867150" y="1877438"/>
            <a:ext cx="4457700" cy="3989962"/>
          </a:xfrm>
          <a:prstGeom prst="rect">
            <a:avLst/>
          </a:prstGeom>
        </p:spPr>
      </p:pic>
    </p:spTree>
    <p:extLst>
      <p:ext uri="{BB962C8B-B14F-4D97-AF65-F5344CB8AC3E}">
        <p14:creationId xmlns:p14="http://schemas.microsoft.com/office/powerpoint/2010/main" val="2349507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88280" y="6064250"/>
            <a:ext cx="13481415" cy="0"/>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4" name="Freeform 4"/>
          <p:cNvSpPr/>
          <p:nvPr/>
        </p:nvSpPr>
        <p:spPr>
          <a:xfrm rot="-5400000">
            <a:off x="11239481" y="1318081"/>
            <a:ext cx="562708" cy="15089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5" name="AutoShape 5"/>
          <p:cNvSpPr/>
          <p:nvPr/>
        </p:nvSpPr>
        <p:spPr>
          <a:xfrm flipV="1">
            <a:off x="11525250" y="1791212"/>
            <a:ext cx="0" cy="1637788"/>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74688A1-BFC6-DBDB-5150-7B301B2B12D2}"/>
              </a:ext>
            </a:extLst>
          </p:cNvPr>
          <p:cNvSpPr txBox="1"/>
          <p:nvPr/>
        </p:nvSpPr>
        <p:spPr>
          <a:xfrm>
            <a:off x="8534400" y="4597400"/>
            <a:ext cx="1473200" cy="246221"/>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10" name="Picture 9">
            <a:extLst>
              <a:ext uri="{FF2B5EF4-FFF2-40B4-BE49-F238E27FC236}">
                <a16:creationId xmlns:a16="http://schemas.microsoft.com/office/drawing/2014/main" id="{54CA9E3E-7D6C-39B9-E332-2E6E8A5C3798}"/>
              </a:ext>
            </a:extLst>
          </p:cNvPr>
          <p:cNvPicPr>
            <a:picLocks noChangeAspect="1"/>
          </p:cNvPicPr>
          <p:nvPr/>
        </p:nvPicPr>
        <p:blipFill>
          <a:blip r:embed="rId5"/>
          <a:stretch>
            <a:fillRect/>
          </a:stretch>
        </p:blipFill>
        <p:spPr>
          <a:xfrm>
            <a:off x="7794418" y="220934"/>
            <a:ext cx="4222483" cy="6416131"/>
          </a:xfrm>
          <a:prstGeom prst="rect">
            <a:avLst/>
          </a:prstGeom>
        </p:spPr>
      </p:pic>
      <p:pic>
        <p:nvPicPr>
          <p:cNvPr id="14" name="Picture 13">
            <a:extLst>
              <a:ext uri="{FF2B5EF4-FFF2-40B4-BE49-F238E27FC236}">
                <a16:creationId xmlns:a16="http://schemas.microsoft.com/office/drawing/2014/main" id="{5ED9F672-C4F6-5CA4-1F52-4A3506986721}"/>
              </a:ext>
            </a:extLst>
          </p:cNvPr>
          <p:cNvPicPr>
            <a:picLocks noChangeAspect="1"/>
          </p:cNvPicPr>
          <p:nvPr/>
        </p:nvPicPr>
        <p:blipFill>
          <a:blip r:embed="rId6"/>
          <a:stretch>
            <a:fillRect/>
          </a:stretch>
        </p:blipFill>
        <p:spPr>
          <a:xfrm>
            <a:off x="1195813" y="793749"/>
            <a:ext cx="5672567" cy="2981522"/>
          </a:xfrm>
          <a:prstGeom prst="rect">
            <a:avLst/>
          </a:prstGeom>
        </p:spPr>
      </p:pic>
      <p:pic>
        <p:nvPicPr>
          <p:cNvPr id="16" name="Picture 15">
            <a:extLst>
              <a:ext uri="{FF2B5EF4-FFF2-40B4-BE49-F238E27FC236}">
                <a16:creationId xmlns:a16="http://schemas.microsoft.com/office/drawing/2014/main" id="{08EAB696-62AE-395F-8B24-6E478C27341E}"/>
              </a:ext>
            </a:extLst>
          </p:cNvPr>
          <p:cNvPicPr>
            <a:picLocks noChangeAspect="1"/>
          </p:cNvPicPr>
          <p:nvPr/>
        </p:nvPicPr>
        <p:blipFill>
          <a:blip r:embed="rId7"/>
          <a:stretch>
            <a:fillRect/>
          </a:stretch>
        </p:blipFill>
        <p:spPr>
          <a:xfrm>
            <a:off x="1333342" y="3892361"/>
            <a:ext cx="5535038" cy="2691297"/>
          </a:xfrm>
          <a:prstGeom prst="rect">
            <a:avLst/>
          </a:prstGeom>
        </p:spPr>
      </p:pic>
      <p:sp>
        <p:nvSpPr>
          <p:cNvPr id="17" name="TextBox 16">
            <a:extLst>
              <a:ext uri="{FF2B5EF4-FFF2-40B4-BE49-F238E27FC236}">
                <a16:creationId xmlns:a16="http://schemas.microsoft.com/office/drawing/2014/main" id="{3295E076-7D05-61AA-C9C8-036CE827BEC0}"/>
              </a:ext>
            </a:extLst>
          </p:cNvPr>
          <p:cNvSpPr txBox="1"/>
          <p:nvPr/>
        </p:nvSpPr>
        <p:spPr>
          <a:xfrm>
            <a:off x="175099" y="128377"/>
            <a:ext cx="7530626" cy="707886"/>
          </a:xfrm>
          <a:prstGeom prst="rect">
            <a:avLst/>
          </a:prstGeom>
          <a:solidFill>
            <a:srgbClr val="3333CC"/>
          </a:solidFill>
        </p:spPr>
        <p:txBody>
          <a:bodyPr wrap="square" rtlCol="0">
            <a:spAutoFit/>
          </a:bodyPr>
          <a:lstStyle/>
          <a:p>
            <a:pPr algn="ctr"/>
            <a:r>
              <a:rPr lang="en-US" sz="4000" b="1">
                <a:solidFill>
                  <a:schemeClr val="bg1"/>
                </a:solidFill>
              </a:rPr>
              <a:t>401K RETIREMENT OPTIONS</a:t>
            </a:r>
          </a:p>
        </p:txBody>
      </p:sp>
    </p:spTree>
    <p:extLst>
      <p:ext uri="{BB962C8B-B14F-4D97-AF65-F5344CB8AC3E}">
        <p14:creationId xmlns:p14="http://schemas.microsoft.com/office/powerpoint/2010/main" val="508212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88280" y="6064250"/>
            <a:ext cx="13481415" cy="0"/>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3" name="AutoShape 3"/>
          <p:cNvSpPr/>
          <p:nvPr/>
        </p:nvSpPr>
        <p:spPr>
          <a:xfrm>
            <a:off x="0" y="-34367"/>
            <a:ext cx="12192000" cy="939241"/>
          </a:xfrm>
          <a:prstGeom prst="rect">
            <a:avLst/>
          </a:prstGeom>
          <a:solidFill>
            <a:srgbClr val="19598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5400" b="1">
                <a:solidFill>
                  <a:schemeClr val="bg1"/>
                </a:solidFill>
                <a:latin typeface="Times New Roman" panose="02020603050405020304" pitchFamily="18" charset="0"/>
                <a:cs typeface="Times New Roman" panose="02020603050405020304" pitchFamily="18" charset="0"/>
              </a:rPr>
              <a:t>3 TYPES OF FINANCIAL ADVISORS</a:t>
            </a:r>
          </a:p>
        </p:txBody>
      </p:sp>
      <p:sp>
        <p:nvSpPr>
          <p:cNvPr id="4" name="Freeform 4"/>
          <p:cNvSpPr/>
          <p:nvPr/>
        </p:nvSpPr>
        <p:spPr>
          <a:xfrm rot="-5400000">
            <a:off x="11239481" y="1318081"/>
            <a:ext cx="562708" cy="15089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5" name="AutoShape 5"/>
          <p:cNvSpPr/>
          <p:nvPr/>
        </p:nvSpPr>
        <p:spPr>
          <a:xfrm flipV="1">
            <a:off x="11525250" y="1791212"/>
            <a:ext cx="0" cy="1637788"/>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3E962D1-F363-0A2F-6C68-3A5F125CB5A0}"/>
              </a:ext>
            </a:extLst>
          </p:cNvPr>
          <p:cNvSpPr txBox="1"/>
          <p:nvPr/>
        </p:nvSpPr>
        <p:spPr>
          <a:xfrm>
            <a:off x="3927608" y="1943379"/>
            <a:ext cx="6766893" cy="1446550"/>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190510" indent="-190510">
              <a:buFont typeface="Arial" panose="020B0604020202020204" pitchFamily="34" charset="0"/>
              <a:buChar char="•"/>
            </a:pPr>
            <a:endParaRPr lang="en-US" sz="800">
              <a:latin typeface="+mj-lt"/>
            </a:endParaRPr>
          </a:p>
          <a:p>
            <a:endParaRPr lang="en-US" sz="800">
              <a:latin typeface="+mj-lt"/>
            </a:endParaRPr>
          </a:p>
          <a:p>
            <a:pPr marL="190510" indent="-190510">
              <a:buFont typeface="Arial" panose="020B0604020202020204" pitchFamily="34" charset="0"/>
              <a:buChar char="•"/>
            </a:pPr>
            <a:endParaRPr lang="en-US" sz="3600" b="1">
              <a:latin typeface="+mj-lt"/>
              <a:ea typeface="Calibri" panose="020F0502020204030204" pitchFamily="34" charset="0"/>
              <a:cs typeface="Calibri" panose="020F0502020204030204" pitchFamily="34" charset="0"/>
            </a:endParaRPr>
          </a:p>
          <a:p>
            <a:endParaRPr lang="en-US" sz="3600" b="1">
              <a:latin typeface="+mj-lt"/>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74688A1-BFC6-DBDB-5150-7B301B2B12D2}"/>
              </a:ext>
            </a:extLst>
          </p:cNvPr>
          <p:cNvSpPr txBox="1"/>
          <p:nvPr/>
        </p:nvSpPr>
        <p:spPr>
          <a:xfrm>
            <a:off x="8534400" y="4597400"/>
            <a:ext cx="1473200" cy="246221"/>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aphicFrame>
        <p:nvGraphicFramePr>
          <p:cNvPr id="9" name="Diagram 8">
            <a:extLst>
              <a:ext uri="{FF2B5EF4-FFF2-40B4-BE49-F238E27FC236}">
                <a16:creationId xmlns:a16="http://schemas.microsoft.com/office/drawing/2014/main" id="{CFE38FEF-B312-E5F1-3707-C3FCE51F590A}"/>
              </a:ext>
            </a:extLst>
          </p:cNvPr>
          <p:cNvGraphicFramePr/>
          <p:nvPr/>
        </p:nvGraphicFramePr>
        <p:xfrm>
          <a:off x="200034" y="1038238"/>
          <a:ext cx="11858615" cy="57004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60027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88280" y="6064250"/>
            <a:ext cx="13481415" cy="0"/>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3" name="AutoShape 3"/>
          <p:cNvSpPr/>
          <p:nvPr/>
        </p:nvSpPr>
        <p:spPr>
          <a:xfrm>
            <a:off x="0" y="1"/>
            <a:ext cx="12192000" cy="728935"/>
          </a:xfrm>
          <a:prstGeom prst="rect">
            <a:avLst/>
          </a:prstGeom>
          <a:solidFill>
            <a:srgbClr val="19598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4" name="Freeform 4"/>
          <p:cNvSpPr/>
          <p:nvPr/>
        </p:nvSpPr>
        <p:spPr>
          <a:xfrm rot="-5400000">
            <a:off x="11239481" y="1318081"/>
            <a:ext cx="562708" cy="15089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5" name="AutoShape 5"/>
          <p:cNvSpPr/>
          <p:nvPr/>
        </p:nvSpPr>
        <p:spPr>
          <a:xfrm flipV="1">
            <a:off x="11525250" y="1791212"/>
            <a:ext cx="0" cy="1637788"/>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6" name="Freeform 6"/>
          <p:cNvSpPr/>
          <p:nvPr/>
        </p:nvSpPr>
        <p:spPr>
          <a:xfrm>
            <a:off x="10620903" y="5408875"/>
            <a:ext cx="1570331" cy="1329800"/>
          </a:xfrm>
          <a:custGeom>
            <a:avLst/>
            <a:gdLst/>
            <a:ahLst/>
            <a:cxnLst/>
            <a:rect l="l" t="t" r="r" b="b"/>
            <a:pathLst>
              <a:path w="2196001" h="1994700">
                <a:moveTo>
                  <a:pt x="0" y="0"/>
                </a:moveTo>
                <a:lnTo>
                  <a:pt x="2196001" y="0"/>
                </a:lnTo>
                <a:lnTo>
                  <a:pt x="2196001" y="1994701"/>
                </a:lnTo>
                <a:lnTo>
                  <a:pt x="0" y="1994701"/>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8" name="TextBox 8"/>
          <p:cNvSpPr txBox="1"/>
          <p:nvPr/>
        </p:nvSpPr>
        <p:spPr>
          <a:xfrm>
            <a:off x="0" y="-88900"/>
            <a:ext cx="12192000" cy="82817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720"/>
              </a:lnSpc>
            </a:pPr>
            <a:r>
              <a:rPr lang="en-US" sz="5334">
                <a:solidFill>
                  <a:srgbClr val="FEFEFD"/>
                </a:solidFill>
                <a:latin typeface="+mj-lt"/>
                <a:ea typeface="Calibri" panose="020F0502020204030204" pitchFamily="34" charset="0"/>
                <a:cs typeface="Calibri" panose="020F0502020204030204" pitchFamily="34" charset="0"/>
              </a:rPr>
              <a:t>Compensation</a:t>
            </a:r>
            <a:r>
              <a:rPr lang="en-US" sz="4800">
                <a:solidFill>
                  <a:srgbClr val="FEFEFD"/>
                </a:solidFill>
                <a:latin typeface="+mj-lt"/>
                <a:ea typeface="Calibri" panose="020F0502020204030204" pitchFamily="34" charset="0"/>
                <a:cs typeface="Calibri" panose="020F0502020204030204" pitchFamily="34" charset="0"/>
              </a:rPr>
              <a:t> &amp; Benefits Summit</a:t>
            </a:r>
          </a:p>
        </p:txBody>
      </p:sp>
      <p:sp>
        <p:nvSpPr>
          <p:cNvPr id="9" name="TextBox 9"/>
          <p:cNvSpPr txBox="1"/>
          <p:nvPr/>
        </p:nvSpPr>
        <p:spPr>
          <a:xfrm>
            <a:off x="-2585" y="857047"/>
            <a:ext cx="12194583" cy="7886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720"/>
              </a:lnSpc>
              <a:spcBef>
                <a:spcPct val="0"/>
              </a:spcBef>
            </a:pPr>
            <a:r>
              <a:rPr lang="en-US" sz="4800" b="1">
                <a:solidFill>
                  <a:srgbClr val="000000"/>
                </a:solidFill>
                <a:latin typeface="+mj-lt"/>
                <a:ea typeface="Calibri" panose="020F0502020204030204" pitchFamily="34" charset="0"/>
                <a:cs typeface="Calibri"/>
              </a:rPr>
              <a:t>Educating Employees on Retirement Stages</a:t>
            </a:r>
          </a:p>
        </p:txBody>
      </p:sp>
      <p:sp>
        <p:nvSpPr>
          <p:cNvPr id="11" name="TextBox 10">
            <a:extLst>
              <a:ext uri="{FF2B5EF4-FFF2-40B4-BE49-F238E27FC236}">
                <a16:creationId xmlns:a16="http://schemas.microsoft.com/office/drawing/2014/main" id="{13E962D1-F363-0A2F-6C68-3A5F125CB5A0}"/>
              </a:ext>
            </a:extLst>
          </p:cNvPr>
          <p:cNvSpPr txBox="1"/>
          <p:nvPr/>
        </p:nvSpPr>
        <p:spPr>
          <a:xfrm>
            <a:off x="3118337" y="1943379"/>
            <a:ext cx="5940072" cy="3600986"/>
          </a:xfrm>
          <a:prstGeom prst="rect">
            <a:avLst/>
          </a:prstGeom>
          <a:no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190500" indent="-190500">
              <a:buFont typeface="Arial" panose="020B0604020202020204" pitchFamily="34" charset="0"/>
              <a:buChar char="•"/>
            </a:pPr>
            <a:endParaRPr lang="en-US" sz="800">
              <a:latin typeface="+mj-lt"/>
              <a:cs typeface="Times New Roman"/>
            </a:endParaRPr>
          </a:p>
          <a:p>
            <a:endParaRPr lang="en-US" sz="800">
              <a:latin typeface="+mj-lt"/>
            </a:endParaRPr>
          </a:p>
          <a:p>
            <a:pPr marL="190500" indent="-190500">
              <a:buFont typeface="Arial" panose="020B0604020202020204" pitchFamily="34" charset="0"/>
              <a:buChar char="•"/>
            </a:pPr>
            <a:r>
              <a:rPr lang="en-US" sz="4400">
                <a:latin typeface="+mj-lt"/>
                <a:ea typeface="Calibri" panose="020F0502020204030204" pitchFamily="34" charset="0"/>
                <a:cs typeface="Calibri"/>
              </a:rPr>
              <a:t>Medicare: 65+</a:t>
            </a:r>
          </a:p>
          <a:p>
            <a:pPr marL="190500" indent="-190500">
              <a:buFont typeface="Arial" panose="020B0604020202020204" pitchFamily="34" charset="0"/>
              <a:buChar char="•"/>
            </a:pPr>
            <a:endParaRPr lang="en-US" sz="3600" b="1">
              <a:latin typeface="+mj-lt"/>
              <a:ea typeface="Calibri" panose="020F0502020204030204" pitchFamily="34" charset="0"/>
              <a:cs typeface="Calibri" panose="020F0502020204030204" pitchFamily="34" charset="0"/>
            </a:endParaRPr>
          </a:p>
          <a:p>
            <a:pPr marL="190500" indent="-190500">
              <a:buFont typeface="Arial" panose="020B0604020202020204" pitchFamily="34" charset="0"/>
              <a:buChar char="•"/>
            </a:pPr>
            <a:r>
              <a:rPr lang="en-US" sz="4400">
                <a:latin typeface="+mj-lt"/>
                <a:ea typeface="Calibri" panose="020F0502020204030204" pitchFamily="34" charset="0"/>
                <a:cs typeface="Calibri"/>
              </a:rPr>
              <a:t>Social Security: 62-70</a:t>
            </a:r>
          </a:p>
          <a:p>
            <a:endParaRPr lang="en-US" sz="4400" b="1">
              <a:latin typeface="+mj-lt"/>
              <a:ea typeface="Calibri" panose="020F0502020204030204" pitchFamily="34" charset="0"/>
              <a:cs typeface="Calibri" panose="020F0502020204030204" pitchFamily="34" charset="0"/>
            </a:endParaRPr>
          </a:p>
          <a:p>
            <a:pPr marL="190500" indent="-190500">
              <a:buFont typeface="Arial" panose="020B0604020202020204" pitchFamily="34" charset="0"/>
              <a:buChar char="•"/>
            </a:pPr>
            <a:r>
              <a:rPr lang="en-US" sz="4400">
                <a:latin typeface="+mj-lt"/>
                <a:ea typeface="Calibri" panose="020F0502020204030204" pitchFamily="34" charset="0"/>
                <a:cs typeface="Calibri"/>
              </a:rPr>
              <a:t>401K: 59 1/2+</a:t>
            </a:r>
          </a:p>
        </p:txBody>
      </p:sp>
      <p:sp>
        <p:nvSpPr>
          <p:cNvPr id="7" name="TextBox 6">
            <a:extLst>
              <a:ext uri="{FF2B5EF4-FFF2-40B4-BE49-F238E27FC236}">
                <a16:creationId xmlns:a16="http://schemas.microsoft.com/office/drawing/2014/main" id="{A74688A1-BFC6-DBDB-5150-7B301B2B12D2}"/>
              </a:ext>
            </a:extLst>
          </p:cNvPr>
          <p:cNvSpPr txBox="1"/>
          <p:nvPr/>
        </p:nvSpPr>
        <p:spPr>
          <a:xfrm>
            <a:off x="8534400" y="4597400"/>
            <a:ext cx="1473200" cy="246221"/>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12" name="Picture 11">
            <a:extLst>
              <a:ext uri="{FF2B5EF4-FFF2-40B4-BE49-F238E27FC236}">
                <a16:creationId xmlns:a16="http://schemas.microsoft.com/office/drawing/2014/main" id="{A07740E4-E914-F328-E872-6EBDA9E62672}"/>
              </a:ext>
            </a:extLst>
          </p:cNvPr>
          <p:cNvPicPr>
            <a:picLocks noChangeAspect="1"/>
          </p:cNvPicPr>
          <p:nvPr/>
        </p:nvPicPr>
        <p:blipFill>
          <a:blip r:embed="rId6"/>
          <a:stretch>
            <a:fillRect/>
          </a:stretch>
        </p:blipFill>
        <p:spPr>
          <a:xfrm>
            <a:off x="1086339" y="3093819"/>
            <a:ext cx="2031999" cy="1242831"/>
          </a:xfrm>
          <a:prstGeom prst="rect">
            <a:avLst/>
          </a:prstGeom>
        </p:spPr>
      </p:pic>
      <p:pic>
        <p:nvPicPr>
          <p:cNvPr id="15" name="Picture 14" descr="A yellow sign with a dollar sign and blue sky&#10;&#10;Description automatically generated">
            <a:extLst>
              <a:ext uri="{FF2B5EF4-FFF2-40B4-BE49-F238E27FC236}">
                <a16:creationId xmlns:a16="http://schemas.microsoft.com/office/drawing/2014/main" id="{9B57A6D8-0864-2F04-C498-108EDF2C07E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788521" y="2400055"/>
            <a:ext cx="2732314" cy="2732314"/>
          </a:xfrm>
          <a:prstGeom prst="rect">
            <a:avLst/>
          </a:prstGeom>
        </p:spPr>
      </p:pic>
      <p:pic>
        <p:nvPicPr>
          <p:cNvPr id="19" name="Picture 18" descr="A chalkboard with money and words">
            <a:extLst>
              <a:ext uri="{FF2B5EF4-FFF2-40B4-BE49-F238E27FC236}">
                <a16:creationId xmlns:a16="http://schemas.microsoft.com/office/drawing/2014/main" id="{4136FE81-3F52-D02B-1A1F-113D2ED7FF68}"/>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066800" y="4392522"/>
            <a:ext cx="2051537" cy="1242824"/>
          </a:xfrm>
          <a:prstGeom prst="rect">
            <a:avLst/>
          </a:prstGeom>
        </p:spPr>
      </p:pic>
      <p:pic>
        <p:nvPicPr>
          <p:cNvPr id="13" name="Picture 12" descr="A close-up of a card&#10;&#10;Description automatically generated">
            <a:extLst>
              <a:ext uri="{FF2B5EF4-FFF2-40B4-BE49-F238E27FC236}">
                <a16:creationId xmlns:a16="http://schemas.microsoft.com/office/drawing/2014/main" id="{96D3B50D-B3BE-DDDC-55BB-6052E757FD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1042" y="2021896"/>
            <a:ext cx="2032000" cy="1075137"/>
          </a:xfrm>
          <a:prstGeom prst="rect">
            <a:avLst/>
          </a:prstGeom>
        </p:spPr>
      </p:pic>
    </p:spTree>
    <p:extLst>
      <p:ext uri="{BB962C8B-B14F-4D97-AF65-F5344CB8AC3E}">
        <p14:creationId xmlns:p14="http://schemas.microsoft.com/office/powerpoint/2010/main" val="1620051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88280" y="6064250"/>
            <a:ext cx="13481415" cy="0"/>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3" name="AutoShape 3"/>
          <p:cNvSpPr/>
          <p:nvPr/>
        </p:nvSpPr>
        <p:spPr>
          <a:xfrm>
            <a:off x="0" y="-34366"/>
            <a:ext cx="12192000" cy="956276"/>
          </a:xfrm>
          <a:prstGeom prst="rect">
            <a:avLst/>
          </a:prstGeom>
          <a:solidFill>
            <a:srgbClr val="19598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800" b="1">
                <a:solidFill>
                  <a:schemeClr val="bg1"/>
                </a:solidFill>
                <a:latin typeface="Times New Roman" panose="02020603050405020304" pitchFamily="18" charset="0"/>
                <a:cs typeface="Times New Roman" panose="02020603050405020304" pitchFamily="18" charset="0"/>
              </a:rPr>
              <a:t>EMPLOYEE BENEFITS COORDINATOR</a:t>
            </a:r>
          </a:p>
        </p:txBody>
      </p:sp>
      <p:sp>
        <p:nvSpPr>
          <p:cNvPr id="4" name="Freeform 4"/>
          <p:cNvSpPr/>
          <p:nvPr/>
        </p:nvSpPr>
        <p:spPr>
          <a:xfrm rot="-5400000">
            <a:off x="11239481" y="1318081"/>
            <a:ext cx="562708" cy="15089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5" name="AutoShape 5"/>
          <p:cNvSpPr/>
          <p:nvPr/>
        </p:nvSpPr>
        <p:spPr>
          <a:xfrm flipV="1">
            <a:off x="11525250" y="1791212"/>
            <a:ext cx="0" cy="1637788"/>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3E962D1-F363-0A2F-6C68-3A5F125CB5A0}"/>
              </a:ext>
            </a:extLst>
          </p:cNvPr>
          <p:cNvSpPr txBox="1"/>
          <p:nvPr/>
        </p:nvSpPr>
        <p:spPr>
          <a:xfrm>
            <a:off x="3927608" y="1943379"/>
            <a:ext cx="6766893" cy="1446550"/>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190510" indent="-190510">
              <a:buFont typeface="Arial" panose="020B0604020202020204" pitchFamily="34" charset="0"/>
              <a:buChar char="•"/>
            </a:pPr>
            <a:endParaRPr lang="en-US" sz="800">
              <a:latin typeface="+mj-lt"/>
            </a:endParaRPr>
          </a:p>
          <a:p>
            <a:endParaRPr lang="en-US" sz="800">
              <a:latin typeface="+mj-lt"/>
            </a:endParaRPr>
          </a:p>
          <a:p>
            <a:pPr marL="190510" indent="-190510">
              <a:buFont typeface="Arial" panose="020B0604020202020204" pitchFamily="34" charset="0"/>
              <a:buChar char="•"/>
            </a:pPr>
            <a:endParaRPr lang="en-US" sz="3600" b="1">
              <a:latin typeface="+mj-lt"/>
              <a:ea typeface="Calibri" panose="020F0502020204030204" pitchFamily="34" charset="0"/>
              <a:cs typeface="Calibri" panose="020F0502020204030204" pitchFamily="34" charset="0"/>
            </a:endParaRPr>
          </a:p>
          <a:p>
            <a:endParaRPr lang="en-US" sz="3600" b="1">
              <a:latin typeface="+mj-lt"/>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74688A1-BFC6-DBDB-5150-7B301B2B12D2}"/>
              </a:ext>
            </a:extLst>
          </p:cNvPr>
          <p:cNvSpPr txBox="1"/>
          <p:nvPr/>
        </p:nvSpPr>
        <p:spPr>
          <a:xfrm>
            <a:off x="8534400" y="4597400"/>
            <a:ext cx="1473200" cy="246221"/>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aphicFrame>
        <p:nvGraphicFramePr>
          <p:cNvPr id="9" name="Diagram 8">
            <a:extLst>
              <a:ext uri="{FF2B5EF4-FFF2-40B4-BE49-F238E27FC236}">
                <a16:creationId xmlns:a16="http://schemas.microsoft.com/office/drawing/2014/main" id="{CFE38FEF-B312-E5F1-3707-C3FCE51F590A}"/>
              </a:ext>
            </a:extLst>
          </p:cNvPr>
          <p:cNvGraphicFramePr/>
          <p:nvPr/>
        </p:nvGraphicFramePr>
        <p:xfrm>
          <a:off x="200034" y="1038238"/>
          <a:ext cx="11858615" cy="57004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32714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9CA13A-E86A-FE6C-B687-D7A4EBA29B44}"/>
              </a:ext>
            </a:extLst>
          </p:cNvPr>
          <p:cNvSpPr txBox="1"/>
          <p:nvPr/>
        </p:nvSpPr>
        <p:spPr>
          <a:xfrm>
            <a:off x="437234" y="1550279"/>
            <a:ext cx="6738058" cy="769441"/>
          </a:xfrm>
          <a:prstGeom prst="rect">
            <a:avLst/>
          </a:prstGeom>
          <a:noFill/>
        </p:spPr>
        <p:txBody>
          <a:bodyPr wrap="square" lIns="91440" tIns="45720" rIns="91440" bIns="45720" anchor="t">
            <a:spAutoFit/>
          </a:bodyPr>
          <a:lstStyle/>
          <a:p>
            <a:pPr marL="571500" indent="-571500" defTabSz="822960">
              <a:buFont typeface="Wingdings"/>
              <a:buChar char="Ø"/>
            </a:pPr>
            <a:r>
              <a:rPr lang="en-US" sz="4400">
                <a:latin typeface="+mj-lt"/>
                <a:cs typeface="Calibri"/>
              </a:rPr>
              <a:t>Dedicated Support</a:t>
            </a:r>
          </a:p>
        </p:txBody>
      </p:sp>
      <p:sp>
        <p:nvSpPr>
          <p:cNvPr id="28" name="TextBox 27">
            <a:extLst>
              <a:ext uri="{FF2B5EF4-FFF2-40B4-BE49-F238E27FC236}">
                <a16:creationId xmlns:a16="http://schemas.microsoft.com/office/drawing/2014/main" id="{7BA84458-D8F6-759E-CF48-7C45A957E3AA}"/>
              </a:ext>
            </a:extLst>
          </p:cNvPr>
          <p:cNvSpPr txBox="1"/>
          <p:nvPr/>
        </p:nvSpPr>
        <p:spPr>
          <a:xfrm>
            <a:off x="436575" y="4136674"/>
            <a:ext cx="6093500" cy="769441"/>
          </a:xfrm>
          <a:prstGeom prst="rect">
            <a:avLst/>
          </a:prstGeom>
          <a:noFill/>
        </p:spPr>
        <p:txBody>
          <a:bodyPr wrap="square" lIns="91440" tIns="45720" rIns="91440" bIns="45720" anchor="t">
            <a:spAutoFit/>
          </a:bodyPr>
          <a:lstStyle/>
          <a:p>
            <a:pPr marL="571500" indent="-571500" defTabSz="822960">
              <a:buFont typeface="Wingdings"/>
              <a:buChar char="Ø"/>
            </a:pPr>
            <a:r>
              <a:rPr lang="en-US" sz="4400">
                <a:latin typeface="+mj-lt"/>
                <a:cs typeface="Calibri"/>
              </a:rPr>
              <a:t>Continued Engagement</a:t>
            </a:r>
            <a:endParaRPr lang="en-US" sz="4400">
              <a:ea typeface="+mn-ea"/>
            </a:endParaRPr>
          </a:p>
        </p:txBody>
      </p:sp>
      <p:sp>
        <p:nvSpPr>
          <p:cNvPr id="37" name="TextBox 36">
            <a:extLst>
              <a:ext uri="{FF2B5EF4-FFF2-40B4-BE49-F238E27FC236}">
                <a16:creationId xmlns:a16="http://schemas.microsoft.com/office/drawing/2014/main" id="{034BB195-A0C0-DF95-EB95-DF16B01517DA}"/>
              </a:ext>
            </a:extLst>
          </p:cNvPr>
          <p:cNvSpPr txBox="1"/>
          <p:nvPr/>
        </p:nvSpPr>
        <p:spPr>
          <a:xfrm>
            <a:off x="0" y="58119"/>
            <a:ext cx="12191999" cy="923330"/>
          </a:xfrm>
          <a:prstGeom prst="rect">
            <a:avLst/>
          </a:prstGeom>
          <a:solidFill>
            <a:srgbClr val="19598D"/>
          </a:solidFill>
        </p:spPr>
        <p:txBody>
          <a:bodyPr wrap="square" lIns="91440" tIns="45720" rIns="91440" bIns="45720" anchor="t">
            <a:spAutoFit/>
          </a:bodyPr>
          <a:lstStyle/>
          <a:p>
            <a:pPr algn="ctr">
              <a:spcBef>
                <a:spcPct val="0"/>
              </a:spcBef>
              <a:spcAft>
                <a:spcPts val="600"/>
              </a:spcAft>
            </a:pPr>
            <a:r>
              <a:rPr lang="en-US" sz="5400" b="1">
                <a:solidFill>
                  <a:schemeClr val="bg1"/>
                </a:solidFill>
                <a:latin typeface="+mj-lt"/>
                <a:ea typeface="+mj-ea"/>
                <a:cs typeface="+mj-cs"/>
              </a:rPr>
              <a:t>PARTNERSHIP BENEFITS INCLUDE</a:t>
            </a:r>
            <a:endParaRPr lang="en-US" sz="5400" b="1" kern="1200">
              <a:solidFill>
                <a:schemeClr val="bg1"/>
              </a:solidFill>
              <a:latin typeface="+mj-lt"/>
              <a:ea typeface="+mj-ea"/>
              <a:cs typeface="+mj-cs"/>
            </a:endParaRPr>
          </a:p>
        </p:txBody>
      </p:sp>
      <p:pic>
        <p:nvPicPr>
          <p:cNvPr id="38" name="Picture 37">
            <a:extLst>
              <a:ext uri="{FF2B5EF4-FFF2-40B4-BE49-F238E27FC236}">
                <a16:creationId xmlns:a16="http://schemas.microsoft.com/office/drawing/2014/main" id="{FB7DE77F-F7B0-4C94-52AA-3AB4792E4451}"/>
              </a:ext>
            </a:extLst>
          </p:cNvPr>
          <p:cNvPicPr>
            <a:picLocks noChangeAspect="1"/>
          </p:cNvPicPr>
          <p:nvPr/>
        </p:nvPicPr>
        <p:blipFill>
          <a:blip r:embed="rId3"/>
          <a:stretch>
            <a:fillRect/>
          </a:stretch>
        </p:blipFill>
        <p:spPr>
          <a:xfrm>
            <a:off x="7240872" y="1222427"/>
            <a:ext cx="4950123" cy="5642029"/>
          </a:xfrm>
          <a:prstGeom prst="rect">
            <a:avLst/>
          </a:prstGeom>
        </p:spPr>
      </p:pic>
      <p:pic>
        <p:nvPicPr>
          <p:cNvPr id="41" name="Picture 40">
            <a:extLst>
              <a:ext uri="{FF2B5EF4-FFF2-40B4-BE49-F238E27FC236}">
                <a16:creationId xmlns:a16="http://schemas.microsoft.com/office/drawing/2014/main" id="{9CEC23D1-CECE-C68E-496B-9A3AF28A4A26}"/>
              </a:ext>
            </a:extLst>
          </p:cNvPr>
          <p:cNvPicPr>
            <a:picLocks noChangeAspect="1"/>
          </p:cNvPicPr>
          <p:nvPr/>
        </p:nvPicPr>
        <p:blipFill>
          <a:blip r:embed="rId4"/>
          <a:stretch>
            <a:fillRect/>
          </a:stretch>
        </p:blipFill>
        <p:spPr>
          <a:xfrm>
            <a:off x="8234281" y="1366489"/>
            <a:ext cx="2968053" cy="1657733"/>
          </a:xfrm>
          <a:prstGeom prst="rect">
            <a:avLst/>
          </a:prstGeom>
        </p:spPr>
      </p:pic>
      <p:sp>
        <p:nvSpPr>
          <p:cNvPr id="43" name="TextBox 42">
            <a:extLst>
              <a:ext uri="{FF2B5EF4-FFF2-40B4-BE49-F238E27FC236}">
                <a16:creationId xmlns:a16="http://schemas.microsoft.com/office/drawing/2014/main" id="{A3BE5CEE-715C-CCAD-1627-FD54EB45A98F}"/>
              </a:ext>
            </a:extLst>
          </p:cNvPr>
          <p:cNvSpPr txBox="1"/>
          <p:nvPr/>
        </p:nvSpPr>
        <p:spPr>
          <a:xfrm>
            <a:off x="8390269" y="1554601"/>
            <a:ext cx="2968052" cy="1399550"/>
          </a:xfrm>
          <a:prstGeom prst="rect">
            <a:avLst/>
          </a:prstGeom>
          <a:noFill/>
        </p:spPr>
        <p:txBody>
          <a:bodyPr wrap="square">
            <a:spAutoFit/>
          </a:bodyPr>
          <a:lstStyle/>
          <a:p>
            <a:pPr marL="0" marR="0">
              <a:lnSpc>
                <a:spcPct val="115000"/>
              </a:lnSpc>
              <a:spcBef>
                <a:spcPts val="0"/>
              </a:spcBef>
            </a:pPr>
            <a:r>
              <a:rPr lang="en-US" sz="3800" b="1" kern="10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OFF</a:t>
            </a:r>
          </a:p>
          <a:p>
            <a:pPr marL="0" marR="0">
              <a:lnSpc>
                <a:spcPct val="115000"/>
              </a:lnSpc>
              <a:spcBef>
                <a:spcPts val="0"/>
              </a:spcBef>
            </a:pPr>
            <a:r>
              <a:rPr lang="en-US" sz="3800" b="1" kern="10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BOARDING</a:t>
            </a:r>
            <a:endParaRPr lang="en-US" sz="38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4" name="Arrow: Notched Right 43">
            <a:extLst>
              <a:ext uri="{FF2B5EF4-FFF2-40B4-BE49-F238E27FC236}">
                <a16:creationId xmlns:a16="http://schemas.microsoft.com/office/drawing/2014/main" id="{E95C87EA-753B-283A-34C7-D5322CBACD2D}"/>
              </a:ext>
            </a:extLst>
          </p:cNvPr>
          <p:cNvSpPr/>
          <p:nvPr/>
        </p:nvSpPr>
        <p:spPr>
          <a:xfrm rot="20700373">
            <a:off x="9617608" y="1697568"/>
            <a:ext cx="1426350" cy="484632"/>
          </a:xfrm>
          <a:prstGeom prst="notched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5400000" algn="t" rotWithShape="0">
                  <a:prstClr val="black">
                    <a:alpha val="40000"/>
                  </a:prstClr>
                </a:outerShdw>
              </a:effectLst>
            </a:endParaRPr>
          </a:p>
        </p:txBody>
      </p:sp>
      <p:pic>
        <p:nvPicPr>
          <p:cNvPr id="3" name="Picture 2" hidden="1">
            <a:extLst>
              <a:ext uri="{FF2B5EF4-FFF2-40B4-BE49-F238E27FC236}">
                <a16:creationId xmlns:a16="http://schemas.microsoft.com/office/drawing/2014/main" id="{586253E9-F8FB-B85A-A946-188F4FDD333B}"/>
              </a:ext>
            </a:extLst>
          </p:cNvPr>
          <p:cNvPicPr>
            <a:picLocks noChangeAspect="1"/>
          </p:cNvPicPr>
          <p:nvPr/>
        </p:nvPicPr>
        <p:blipFill>
          <a:blip r:embed="rId5"/>
          <a:stretch>
            <a:fillRect/>
          </a:stretch>
        </p:blipFill>
        <p:spPr>
          <a:xfrm>
            <a:off x="279901" y="1346756"/>
            <a:ext cx="10339712" cy="5373576"/>
          </a:xfrm>
          <a:prstGeom prst="rect">
            <a:avLst/>
          </a:prstGeom>
        </p:spPr>
      </p:pic>
      <p:sp>
        <p:nvSpPr>
          <p:cNvPr id="2" name="TextBox 1">
            <a:extLst>
              <a:ext uri="{FF2B5EF4-FFF2-40B4-BE49-F238E27FC236}">
                <a16:creationId xmlns:a16="http://schemas.microsoft.com/office/drawing/2014/main" id="{477422DA-D56C-E658-C50A-2BC5408793E3}"/>
              </a:ext>
            </a:extLst>
          </p:cNvPr>
          <p:cNvSpPr txBox="1"/>
          <p:nvPr/>
        </p:nvSpPr>
        <p:spPr>
          <a:xfrm>
            <a:off x="437034" y="2947775"/>
            <a:ext cx="6803838" cy="769441"/>
          </a:xfrm>
          <a:prstGeom prst="rect">
            <a:avLst/>
          </a:prstGeom>
          <a:noFill/>
        </p:spPr>
        <p:txBody>
          <a:bodyPr wrap="square" lIns="91440" tIns="45720" rIns="91440" bIns="45720" anchor="t">
            <a:spAutoFit/>
          </a:bodyPr>
          <a:lstStyle/>
          <a:p>
            <a:pPr marL="571500" indent="-571500" defTabSz="822960">
              <a:buFont typeface="Wingdings"/>
              <a:buChar char="Ø"/>
            </a:pPr>
            <a:r>
              <a:rPr lang="en-US" sz="4400">
                <a:latin typeface="+mj-lt"/>
                <a:cs typeface="Calibri"/>
              </a:rPr>
              <a:t>Comprehensive Services</a:t>
            </a:r>
            <a:endParaRPr lang="en-US" sz="4400">
              <a:ea typeface="+mn-ea"/>
            </a:endParaRPr>
          </a:p>
        </p:txBody>
      </p:sp>
      <p:sp>
        <p:nvSpPr>
          <p:cNvPr id="6" name="TextBox 5">
            <a:extLst>
              <a:ext uri="{FF2B5EF4-FFF2-40B4-BE49-F238E27FC236}">
                <a16:creationId xmlns:a16="http://schemas.microsoft.com/office/drawing/2014/main" id="{B4FE41AB-47CF-DB91-1932-17B31326B175}"/>
              </a:ext>
            </a:extLst>
          </p:cNvPr>
          <p:cNvSpPr txBox="1"/>
          <p:nvPr/>
        </p:nvSpPr>
        <p:spPr>
          <a:xfrm>
            <a:off x="436575" y="5343101"/>
            <a:ext cx="6093500" cy="769441"/>
          </a:xfrm>
          <a:prstGeom prst="rect">
            <a:avLst/>
          </a:prstGeom>
          <a:noFill/>
        </p:spPr>
        <p:txBody>
          <a:bodyPr wrap="square" lIns="91440" tIns="45720" rIns="91440" bIns="45720" anchor="t">
            <a:spAutoFit/>
          </a:bodyPr>
          <a:lstStyle/>
          <a:p>
            <a:pPr marL="571500" indent="-571500" defTabSz="822960">
              <a:buFont typeface="Wingdings"/>
              <a:buChar char="Ø"/>
            </a:pPr>
            <a:r>
              <a:rPr lang="en-US" sz="4400">
                <a:latin typeface="+mj-lt"/>
                <a:ea typeface="Calibri"/>
                <a:cs typeface="Calibri"/>
              </a:rPr>
              <a:t>Long-Term Partnership</a:t>
            </a:r>
            <a:endParaRPr lang="en-US" sz="4400">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783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576" y="3429000"/>
            <a:ext cx="12351705" cy="4097225"/>
          </a:xfrm>
          <a:prstGeom prst="rect">
            <a:avLst/>
          </a:prstGeom>
          <a:solidFill>
            <a:srgbClr val="19598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25" name="Picture 24" descr="A tall building with many windows&#10;&#10;Description automatically generated">
            <a:extLst>
              <a:ext uri="{FF2B5EF4-FFF2-40B4-BE49-F238E27FC236}">
                <a16:creationId xmlns:a16="http://schemas.microsoft.com/office/drawing/2014/main" id="{E03C4DBF-EE85-835D-CFBB-E7CF0E3CF67D}"/>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26581"/>
            <a:ext cx="12192000" cy="6395764"/>
          </a:xfrm>
          <a:prstGeom prst="rect">
            <a:avLst/>
          </a:prstGeom>
        </p:spPr>
      </p:pic>
      <p:sp>
        <p:nvSpPr>
          <p:cNvPr id="3" name="AutoShape 3"/>
          <p:cNvSpPr/>
          <p:nvPr/>
        </p:nvSpPr>
        <p:spPr>
          <a:xfrm>
            <a:off x="4801095" y="3189164"/>
            <a:ext cx="2589811" cy="1470755"/>
          </a:xfrm>
          <a:prstGeom prst="rect">
            <a:avLst/>
          </a:pr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AutoShape 4"/>
          <p:cNvSpPr/>
          <p:nvPr/>
        </p:nvSpPr>
        <p:spPr>
          <a:xfrm>
            <a:off x="8492453" y="3189164"/>
            <a:ext cx="2589811" cy="1470755"/>
          </a:xfrm>
          <a:prstGeom prst="rect">
            <a:avLst/>
          </a:pr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5" name="Group 5"/>
          <p:cNvGrpSpPr/>
          <p:nvPr/>
        </p:nvGrpSpPr>
        <p:grpSpPr>
          <a:xfrm>
            <a:off x="4948610" y="2218110"/>
            <a:ext cx="2294781" cy="2294781"/>
            <a:chOff x="0" y="0"/>
            <a:chExt cx="4589562" cy="4589562"/>
          </a:xfrm>
        </p:grpSpPr>
        <p:pic>
          <p:nvPicPr>
            <p:cNvPr id="6" name="Picture 6"/>
            <p:cNvPicPr>
              <a:picLocks noChangeAspect="1"/>
            </p:cNvPicPr>
            <p:nvPr/>
          </p:nvPicPr>
          <p:blipFill>
            <a:blip r:embed="rId4"/>
            <a:srcRect l="30514" r="30514"/>
            <a:stretch>
              <a:fillRect/>
            </a:stretch>
          </p:blipFill>
          <p:spPr>
            <a:xfrm>
              <a:off x="0" y="0"/>
              <a:ext cx="4589562" cy="4589562"/>
            </a:xfrm>
            <a:prstGeom prst="rect">
              <a:avLst/>
            </a:prstGeom>
          </p:spPr>
        </p:pic>
      </p:grpSp>
      <p:grpSp>
        <p:nvGrpSpPr>
          <p:cNvPr id="7" name="Group 7"/>
          <p:cNvGrpSpPr/>
          <p:nvPr/>
        </p:nvGrpSpPr>
        <p:grpSpPr>
          <a:xfrm>
            <a:off x="8638730" y="2218110"/>
            <a:ext cx="2294781" cy="2294781"/>
            <a:chOff x="0" y="0"/>
            <a:chExt cx="4589562" cy="4589562"/>
          </a:xfrm>
        </p:grpSpPr>
        <p:pic>
          <p:nvPicPr>
            <p:cNvPr id="8" name="Picture 8"/>
            <p:cNvPicPr>
              <a:picLocks noChangeAspect="1"/>
            </p:cNvPicPr>
            <p:nvPr/>
          </p:nvPicPr>
          <p:blipFill>
            <a:blip r:embed="rId4"/>
            <a:srcRect l="30514" r="30514"/>
            <a:stretch>
              <a:fillRect/>
            </a:stretch>
          </p:blipFill>
          <p:spPr>
            <a:xfrm>
              <a:off x="0" y="0"/>
              <a:ext cx="4589562" cy="4589562"/>
            </a:xfrm>
            <a:prstGeom prst="rect">
              <a:avLst/>
            </a:prstGeom>
          </p:spPr>
        </p:pic>
      </p:grpSp>
      <p:sp>
        <p:nvSpPr>
          <p:cNvPr id="9" name="AutoShape 9"/>
          <p:cNvSpPr/>
          <p:nvPr/>
        </p:nvSpPr>
        <p:spPr>
          <a:xfrm>
            <a:off x="1109737" y="3189164"/>
            <a:ext cx="2589811" cy="1470755"/>
          </a:xfrm>
          <a:prstGeom prst="rect">
            <a:avLst/>
          </a:pr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0" name="Group 10"/>
          <p:cNvGrpSpPr/>
          <p:nvPr/>
        </p:nvGrpSpPr>
        <p:grpSpPr>
          <a:xfrm>
            <a:off x="1257252" y="2218110"/>
            <a:ext cx="2294781" cy="2294781"/>
            <a:chOff x="0" y="0"/>
            <a:chExt cx="4589562" cy="4589562"/>
          </a:xfrm>
        </p:grpSpPr>
        <p:pic>
          <p:nvPicPr>
            <p:cNvPr id="11" name="Picture 11"/>
            <p:cNvPicPr>
              <a:picLocks noChangeAspect="1"/>
            </p:cNvPicPr>
            <p:nvPr/>
          </p:nvPicPr>
          <p:blipFill>
            <a:blip r:embed="rId4"/>
            <a:srcRect l="30514" r="30514"/>
            <a:stretch>
              <a:fillRect/>
            </a:stretch>
          </p:blipFill>
          <p:spPr>
            <a:xfrm>
              <a:off x="0" y="0"/>
              <a:ext cx="4589562" cy="4589562"/>
            </a:xfrm>
            <a:prstGeom prst="rect">
              <a:avLst/>
            </a:prstGeom>
          </p:spPr>
        </p:pic>
      </p:grpSp>
      <p:sp>
        <p:nvSpPr>
          <p:cNvPr id="12" name="AutoShape 12"/>
          <p:cNvSpPr/>
          <p:nvPr/>
        </p:nvSpPr>
        <p:spPr>
          <a:xfrm>
            <a:off x="-188280" y="6191250"/>
            <a:ext cx="12568561" cy="0"/>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Freeform 13"/>
          <p:cNvSpPr/>
          <p:nvPr/>
        </p:nvSpPr>
        <p:spPr>
          <a:xfrm rot="-5400000">
            <a:off x="108395" y="833316"/>
            <a:ext cx="562708" cy="140677"/>
          </a:xfrm>
          <a:custGeom>
            <a:avLst/>
            <a:gdLst/>
            <a:ahLst/>
            <a:cxnLst/>
            <a:rect l="l" t="t" r="r" b="b"/>
            <a:pathLst>
              <a:path w="844062" h="211015">
                <a:moveTo>
                  <a:pt x="0" y="0"/>
                </a:moveTo>
                <a:lnTo>
                  <a:pt x="844062" y="0"/>
                </a:lnTo>
                <a:lnTo>
                  <a:pt x="844062" y="211015"/>
                </a:lnTo>
                <a:lnTo>
                  <a:pt x="0" y="211015"/>
                </a:lnTo>
                <a:lnTo>
                  <a:pt x="0" y="0"/>
                </a:lnTo>
                <a:close/>
              </a:path>
            </a:pathLst>
          </a:custGeom>
          <a:blipFill>
            <a:blip r:embed="rId5">
              <a:alphaModFix amt="75000"/>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Freeform 14"/>
          <p:cNvSpPr/>
          <p:nvPr/>
        </p:nvSpPr>
        <p:spPr>
          <a:xfrm rot="-5400000">
            <a:off x="11520897" y="833316"/>
            <a:ext cx="562708" cy="140677"/>
          </a:xfrm>
          <a:custGeom>
            <a:avLst/>
            <a:gdLst/>
            <a:ahLst/>
            <a:cxnLst/>
            <a:rect l="l" t="t" r="r" b="b"/>
            <a:pathLst>
              <a:path w="844062" h="211015">
                <a:moveTo>
                  <a:pt x="0" y="0"/>
                </a:moveTo>
                <a:lnTo>
                  <a:pt x="844062" y="0"/>
                </a:lnTo>
                <a:lnTo>
                  <a:pt x="844062" y="211015"/>
                </a:lnTo>
                <a:lnTo>
                  <a:pt x="0" y="211015"/>
                </a:lnTo>
                <a:lnTo>
                  <a:pt x="0" y="0"/>
                </a:lnTo>
                <a:close/>
              </a:path>
            </a:pathLst>
          </a:custGeom>
          <a:blipFill>
            <a:blip r:embed="rId5">
              <a:alphaModFix amt="75000"/>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AutoShape 15"/>
          <p:cNvSpPr/>
          <p:nvPr/>
        </p:nvSpPr>
        <p:spPr>
          <a:xfrm rot="-5376337">
            <a:off x="-302173" y="2161250"/>
            <a:ext cx="1383844" cy="0"/>
          </a:xfrm>
          <a:prstGeom prst="line">
            <a:avLst/>
          </a:prstGeom>
          <a:ln w="28575" cap="rnd">
            <a:solidFill>
              <a:srgbClr val="D9D9D9">
                <a:alpha val="74902"/>
              </a:srgbClr>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AutoShape 16"/>
          <p:cNvSpPr/>
          <p:nvPr/>
        </p:nvSpPr>
        <p:spPr>
          <a:xfrm rot="-5376337">
            <a:off x="11110329" y="2161250"/>
            <a:ext cx="1383844" cy="0"/>
          </a:xfrm>
          <a:prstGeom prst="line">
            <a:avLst/>
          </a:prstGeom>
          <a:ln w="28575" cap="rnd">
            <a:solidFill>
              <a:srgbClr val="D9D9D9">
                <a:alpha val="74902"/>
              </a:srgbClr>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TextBox 17"/>
          <p:cNvSpPr txBox="1"/>
          <p:nvPr/>
        </p:nvSpPr>
        <p:spPr>
          <a:xfrm>
            <a:off x="872974" y="4875813"/>
            <a:ext cx="3212409" cy="2517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66"/>
              </a:lnSpc>
              <a:spcBef>
                <a:spcPct val="0"/>
              </a:spcBef>
            </a:pPr>
            <a:r>
              <a:rPr lang="en-US" sz="2133">
                <a:solidFill>
                  <a:srgbClr val="FFFFFF"/>
                </a:solidFill>
                <a:latin typeface="+mj-lt"/>
                <a:ea typeface="Calibri" panose="020F0502020204030204" pitchFamily="34" charset="0"/>
                <a:cs typeface="Calibri" panose="020F0502020204030204" pitchFamily="34" charset="0"/>
              </a:rPr>
              <a:t>Debbie </a:t>
            </a:r>
            <a:r>
              <a:rPr lang="en-US" sz="2133" err="1">
                <a:solidFill>
                  <a:srgbClr val="FFFFFF"/>
                </a:solidFill>
                <a:latin typeface="+mj-lt"/>
                <a:ea typeface="Calibri" panose="020F0502020204030204" pitchFamily="34" charset="0"/>
                <a:cs typeface="Calibri" panose="020F0502020204030204" pitchFamily="34" charset="0"/>
              </a:rPr>
              <a:t>Pucciarelli</a:t>
            </a:r>
            <a:endParaRPr lang="en-US" sz="2133">
              <a:solidFill>
                <a:srgbClr val="FFFFFF"/>
              </a:solidFill>
              <a:latin typeface="+mj-lt"/>
              <a:ea typeface="Calibri" panose="020F0502020204030204" pitchFamily="34" charset="0"/>
              <a:cs typeface="Calibri" panose="020F0502020204030204" pitchFamily="34" charset="0"/>
            </a:endParaRPr>
          </a:p>
        </p:txBody>
      </p:sp>
      <p:sp>
        <p:nvSpPr>
          <p:cNvPr id="18" name="TextBox 18"/>
          <p:cNvSpPr txBox="1"/>
          <p:nvPr/>
        </p:nvSpPr>
        <p:spPr>
          <a:xfrm>
            <a:off x="872974" y="5269516"/>
            <a:ext cx="3212409" cy="23254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67"/>
              </a:lnSpc>
              <a:spcBef>
                <a:spcPct val="0"/>
              </a:spcBef>
            </a:pPr>
            <a:r>
              <a:rPr lang="en-US" sz="2133">
                <a:solidFill>
                  <a:srgbClr val="FFFFFF"/>
                </a:solidFill>
                <a:latin typeface="+mj-lt"/>
                <a:ea typeface="Calibri" panose="020F0502020204030204" pitchFamily="34" charset="0"/>
                <a:cs typeface="Calibri" panose="020F0502020204030204" pitchFamily="34" charset="0"/>
              </a:rPr>
              <a:t>Managing Partner</a:t>
            </a:r>
          </a:p>
        </p:txBody>
      </p:sp>
      <p:sp>
        <p:nvSpPr>
          <p:cNvPr id="19" name="TextBox 19"/>
          <p:cNvSpPr txBox="1"/>
          <p:nvPr/>
        </p:nvSpPr>
        <p:spPr>
          <a:xfrm>
            <a:off x="4489796" y="4875813"/>
            <a:ext cx="3212409" cy="2517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66"/>
              </a:lnSpc>
              <a:spcBef>
                <a:spcPct val="0"/>
              </a:spcBef>
            </a:pPr>
            <a:r>
              <a:rPr lang="en-US" sz="2133">
                <a:solidFill>
                  <a:srgbClr val="FFFFFF"/>
                </a:solidFill>
                <a:latin typeface="+mj-lt"/>
                <a:ea typeface="Calibri" panose="020F0502020204030204" pitchFamily="34" charset="0"/>
                <a:cs typeface="Calibri" panose="020F0502020204030204" pitchFamily="34" charset="0"/>
              </a:rPr>
              <a:t>Tamie Mongold</a:t>
            </a:r>
          </a:p>
        </p:txBody>
      </p:sp>
      <p:sp>
        <p:nvSpPr>
          <p:cNvPr id="20" name="TextBox 20"/>
          <p:cNvSpPr txBox="1"/>
          <p:nvPr/>
        </p:nvSpPr>
        <p:spPr>
          <a:xfrm>
            <a:off x="4489796" y="5269516"/>
            <a:ext cx="3212409" cy="23254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67"/>
              </a:lnSpc>
              <a:spcBef>
                <a:spcPct val="0"/>
              </a:spcBef>
            </a:pPr>
            <a:r>
              <a:rPr lang="en-US" sz="2133">
                <a:solidFill>
                  <a:srgbClr val="FFFFFF"/>
                </a:solidFill>
                <a:latin typeface="+mj-lt"/>
                <a:ea typeface="Calibri" panose="020F0502020204030204" pitchFamily="34" charset="0"/>
                <a:cs typeface="Calibri" panose="020F0502020204030204" pitchFamily="34" charset="0"/>
              </a:rPr>
              <a:t>Agency Owner</a:t>
            </a:r>
          </a:p>
        </p:txBody>
      </p:sp>
      <p:sp>
        <p:nvSpPr>
          <p:cNvPr id="21" name="TextBox 21"/>
          <p:cNvSpPr txBox="1"/>
          <p:nvPr/>
        </p:nvSpPr>
        <p:spPr>
          <a:xfrm>
            <a:off x="8179915" y="4875813"/>
            <a:ext cx="3212409" cy="2517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66"/>
              </a:lnSpc>
              <a:spcBef>
                <a:spcPct val="0"/>
              </a:spcBef>
            </a:pPr>
            <a:r>
              <a:rPr lang="en-US" sz="2133">
                <a:solidFill>
                  <a:srgbClr val="FFFFFF"/>
                </a:solidFill>
                <a:latin typeface="Calibri" panose="020F0502020204030204" pitchFamily="34" charset="0"/>
                <a:ea typeface="Calibri" panose="020F0502020204030204" pitchFamily="34" charset="0"/>
                <a:cs typeface="Calibri" panose="020F0502020204030204" pitchFamily="34" charset="0"/>
              </a:rPr>
              <a:t>Alma </a:t>
            </a:r>
            <a:r>
              <a:rPr lang="en-US" sz="2133" err="1">
                <a:solidFill>
                  <a:srgbClr val="FFFFFF"/>
                </a:solidFill>
                <a:latin typeface="+mj-lt"/>
                <a:ea typeface="Calibri" panose="020F0502020204030204" pitchFamily="34" charset="0"/>
                <a:cs typeface="Calibri" panose="020F0502020204030204" pitchFamily="34" charset="0"/>
              </a:rPr>
              <a:t>Lafarga</a:t>
            </a:r>
            <a:endParaRPr lang="en-US" sz="2133">
              <a:solidFill>
                <a:srgbClr val="FFFFFF"/>
              </a:solidFill>
              <a:latin typeface="+mj-lt"/>
              <a:ea typeface="Calibri" panose="020F0502020204030204" pitchFamily="34" charset="0"/>
              <a:cs typeface="Calibri" panose="020F0502020204030204" pitchFamily="34" charset="0"/>
            </a:endParaRPr>
          </a:p>
        </p:txBody>
      </p:sp>
      <p:sp>
        <p:nvSpPr>
          <p:cNvPr id="22" name="TextBox 22"/>
          <p:cNvSpPr txBox="1"/>
          <p:nvPr/>
        </p:nvSpPr>
        <p:spPr>
          <a:xfrm>
            <a:off x="8179915" y="5269516"/>
            <a:ext cx="3212409" cy="22762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67"/>
              </a:lnSpc>
              <a:spcBef>
                <a:spcPct val="0"/>
              </a:spcBef>
            </a:pPr>
            <a:r>
              <a:rPr lang="en-US" sz="2133">
                <a:solidFill>
                  <a:srgbClr val="FFFFFF"/>
                </a:solidFill>
                <a:latin typeface="Times New Roman" panose="02020603050405020304" pitchFamily="18" charset="0"/>
                <a:cs typeface="Times New Roman" panose="02020603050405020304" pitchFamily="18" charset="0"/>
              </a:rPr>
              <a:t>Bilingual Team Leader </a:t>
            </a:r>
          </a:p>
        </p:txBody>
      </p:sp>
      <p:sp>
        <p:nvSpPr>
          <p:cNvPr id="23" name="TextBox 23"/>
          <p:cNvSpPr txBox="1"/>
          <p:nvPr/>
        </p:nvSpPr>
        <p:spPr>
          <a:xfrm>
            <a:off x="2986353" y="412166"/>
            <a:ext cx="5802786" cy="69352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334"/>
              </a:lnSpc>
              <a:spcBef>
                <a:spcPct val="0"/>
              </a:spcBef>
            </a:pPr>
            <a:r>
              <a:rPr lang="en-US" sz="5334" b="1">
                <a:solidFill>
                  <a:srgbClr val="000000"/>
                </a:solidFill>
                <a:latin typeface="+mj-lt"/>
                <a:ea typeface="Calibri" panose="020F0502020204030204" pitchFamily="34" charset="0"/>
                <a:cs typeface="Calibri" panose="020F0502020204030204" pitchFamily="34" charset="0"/>
              </a:rPr>
              <a:t>Meet the Team</a:t>
            </a:r>
          </a:p>
        </p:txBody>
      </p:sp>
      <p:sp>
        <p:nvSpPr>
          <p:cNvPr id="24" name="Freeform 24"/>
          <p:cNvSpPr/>
          <p:nvPr/>
        </p:nvSpPr>
        <p:spPr>
          <a:xfrm>
            <a:off x="10620902" y="5408875"/>
            <a:ext cx="1464001" cy="1329800"/>
          </a:xfrm>
          <a:custGeom>
            <a:avLst/>
            <a:gdLst/>
            <a:ahLst/>
            <a:cxnLst/>
            <a:rect l="l" t="t" r="r" b="b"/>
            <a:pathLst>
              <a:path w="2196001" h="1994700">
                <a:moveTo>
                  <a:pt x="0" y="0"/>
                </a:moveTo>
                <a:lnTo>
                  <a:pt x="2196001" y="0"/>
                </a:lnTo>
                <a:lnTo>
                  <a:pt x="2196001" y="1994701"/>
                </a:lnTo>
                <a:lnTo>
                  <a:pt x="0" y="1994701"/>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27" name="Picture 26" descr="A close-up of a person smiling&#10;&#10;Description automatically generated">
            <a:extLst>
              <a:ext uri="{FF2B5EF4-FFF2-40B4-BE49-F238E27FC236}">
                <a16:creationId xmlns:a16="http://schemas.microsoft.com/office/drawing/2014/main" id="{F10D9602-D81C-8E2F-F48E-699A46371B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7252" y="2218109"/>
            <a:ext cx="2285354" cy="2345649"/>
          </a:xfrm>
          <a:prstGeom prst="rect">
            <a:avLst/>
          </a:prstGeom>
        </p:spPr>
      </p:pic>
      <p:pic>
        <p:nvPicPr>
          <p:cNvPr id="29" name="Picture 28" descr="A person with long hair wearing a necklace&#10;&#10;Description automatically generated">
            <a:extLst>
              <a:ext uri="{FF2B5EF4-FFF2-40B4-BE49-F238E27FC236}">
                <a16:creationId xmlns:a16="http://schemas.microsoft.com/office/drawing/2014/main" id="{0C74192C-21FC-4E04-F400-8A5F1E7893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37945" y="2218109"/>
            <a:ext cx="2296019" cy="2280423"/>
          </a:xfrm>
          <a:prstGeom prst="rect">
            <a:avLst/>
          </a:prstGeom>
          <a:effectLst>
            <a:outerShdw blurRad="50800" dist="50800" dir="5400000" algn="ctr" rotWithShape="0">
              <a:schemeClr val="bg1"/>
            </a:outerShdw>
          </a:effectLst>
        </p:spPr>
      </p:pic>
      <p:pic>
        <p:nvPicPr>
          <p:cNvPr id="31" name="Picture 30" descr="A person smiling at the camera&#10;&#10;Description automatically generated">
            <a:extLst>
              <a:ext uri="{FF2B5EF4-FFF2-40B4-BE49-F238E27FC236}">
                <a16:creationId xmlns:a16="http://schemas.microsoft.com/office/drawing/2014/main" id="{B5A94A3C-DF2C-559B-F6B7-7257616760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38730" y="2218109"/>
            <a:ext cx="2309230" cy="2294781"/>
          </a:xfrm>
          <a:prstGeom prst="rect">
            <a:avLst/>
          </a:prstGeom>
        </p:spPr>
      </p:pic>
    </p:spTree>
    <p:extLst>
      <p:ext uri="{BB962C8B-B14F-4D97-AF65-F5344CB8AC3E}">
        <p14:creationId xmlns:p14="http://schemas.microsoft.com/office/powerpoint/2010/main" val="3813044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88280" y="6191250"/>
            <a:ext cx="12568561" cy="0"/>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rot="-5400000">
            <a:off x="11270143" y="923792"/>
            <a:ext cx="562708" cy="140677"/>
          </a:xfrm>
          <a:custGeom>
            <a:avLst/>
            <a:gdLst/>
            <a:ahLst/>
            <a:cxnLst/>
            <a:rect l="l" t="t" r="r" b="b"/>
            <a:pathLst>
              <a:path w="844062" h="211015">
                <a:moveTo>
                  <a:pt x="0" y="0"/>
                </a:moveTo>
                <a:lnTo>
                  <a:pt x="844062" y="0"/>
                </a:lnTo>
                <a:lnTo>
                  <a:pt x="844062"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AutoShape 4"/>
          <p:cNvSpPr/>
          <p:nvPr/>
        </p:nvSpPr>
        <p:spPr>
          <a:xfrm rot="-5376337">
            <a:off x="10859575" y="2251725"/>
            <a:ext cx="1383844" cy="0"/>
          </a:xfrm>
          <a:prstGeom prst="line">
            <a:avLst/>
          </a:prstGeom>
          <a:ln w="28575" cap="rnd">
            <a:solidFill>
              <a:srgbClr val="D9D9D9">
                <a:alpha val="74902"/>
              </a:srgbClr>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AutoShape 5"/>
          <p:cNvSpPr/>
          <p:nvPr/>
        </p:nvSpPr>
        <p:spPr>
          <a:xfrm>
            <a:off x="5122932" y="-97635"/>
            <a:ext cx="1430145" cy="4536819"/>
          </a:xfrm>
          <a:prstGeom prst="rect">
            <a:avLst/>
          </a:prstGeom>
          <a:solidFill>
            <a:srgbClr val="19598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8"/>
          <p:cNvSpPr txBox="1"/>
          <p:nvPr/>
        </p:nvSpPr>
        <p:spPr>
          <a:xfrm>
            <a:off x="562233" y="558187"/>
            <a:ext cx="4127742" cy="161258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6239"/>
              </a:lnSpc>
              <a:spcBef>
                <a:spcPct val="0"/>
              </a:spcBef>
            </a:pPr>
            <a:r>
              <a:rPr lang="en-US" sz="6239">
                <a:solidFill>
                  <a:srgbClr val="19598D"/>
                </a:solidFill>
                <a:latin typeface="Montserrat Ultra-Bold"/>
              </a:rPr>
              <a:t>Get in Touch</a:t>
            </a:r>
          </a:p>
        </p:txBody>
      </p:sp>
      <p:sp>
        <p:nvSpPr>
          <p:cNvPr id="9" name="TextBox 9"/>
          <p:cNvSpPr txBox="1"/>
          <p:nvPr/>
        </p:nvSpPr>
        <p:spPr>
          <a:xfrm>
            <a:off x="7148897" y="594348"/>
            <a:ext cx="4204005" cy="3053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333"/>
              </a:lnSpc>
            </a:pPr>
            <a:r>
              <a:rPr lang="en-US" sz="2800" b="1">
                <a:solidFill>
                  <a:srgbClr val="000000"/>
                </a:solidFill>
              </a:rPr>
              <a:t>Contact us to get more info</a:t>
            </a:r>
          </a:p>
        </p:txBody>
      </p:sp>
      <p:sp>
        <p:nvSpPr>
          <p:cNvPr id="10" name="Freeform 10"/>
          <p:cNvSpPr/>
          <p:nvPr/>
        </p:nvSpPr>
        <p:spPr>
          <a:xfrm>
            <a:off x="6683286" y="1279745"/>
            <a:ext cx="319004" cy="224499"/>
          </a:xfrm>
          <a:custGeom>
            <a:avLst/>
            <a:gdLst/>
            <a:ahLst/>
            <a:cxnLst/>
            <a:rect l="l" t="t" r="r" b="b"/>
            <a:pathLst>
              <a:path w="478506" h="336749">
                <a:moveTo>
                  <a:pt x="0" y="0"/>
                </a:moveTo>
                <a:lnTo>
                  <a:pt x="478506" y="0"/>
                </a:lnTo>
                <a:lnTo>
                  <a:pt x="478506" y="336749"/>
                </a:lnTo>
                <a:lnTo>
                  <a:pt x="0" y="3367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Freeform 11"/>
          <p:cNvSpPr/>
          <p:nvPr/>
        </p:nvSpPr>
        <p:spPr>
          <a:xfrm>
            <a:off x="6722530" y="4781224"/>
            <a:ext cx="366231" cy="366233"/>
          </a:xfrm>
          <a:custGeom>
            <a:avLst/>
            <a:gdLst/>
            <a:ahLst/>
            <a:cxnLst/>
            <a:rect l="l" t="t" r="r" b="b"/>
            <a:pathLst>
              <a:path w="549347" h="549349">
                <a:moveTo>
                  <a:pt x="0" y="0"/>
                </a:moveTo>
                <a:lnTo>
                  <a:pt x="549347" y="0"/>
                </a:lnTo>
                <a:lnTo>
                  <a:pt x="549347" y="549348"/>
                </a:lnTo>
                <a:lnTo>
                  <a:pt x="0" y="5493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p:cNvSpPr txBox="1"/>
          <p:nvPr/>
        </p:nvSpPr>
        <p:spPr>
          <a:xfrm>
            <a:off x="7599355" y="1209291"/>
            <a:ext cx="3866375" cy="29495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333"/>
              </a:lnSpc>
              <a:spcBef>
                <a:spcPct val="0"/>
              </a:spcBef>
            </a:pPr>
            <a:r>
              <a:rPr lang="en-US" sz="2400" b="1">
                <a:solidFill>
                  <a:srgbClr val="000000"/>
                </a:solidFill>
                <a:latin typeface="+mj-lt"/>
              </a:rPr>
              <a:t>ShopAgency65@gmail.com</a:t>
            </a:r>
          </a:p>
        </p:txBody>
      </p:sp>
      <p:sp>
        <p:nvSpPr>
          <p:cNvPr id="13" name="Freeform 13"/>
          <p:cNvSpPr/>
          <p:nvPr/>
        </p:nvSpPr>
        <p:spPr>
          <a:xfrm>
            <a:off x="6679087" y="2914270"/>
            <a:ext cx="306947" cy="306947"/>
          </a:xfrm>
          <a:custGeom>
            <a:avLst/>
            <a:gdLst/>
            <a:ahLst/>
            <a:cxnLst/>
            <a:rect l="l" t="t" r="r" b="b"/>
            <a:pathLst>
              <a:path w="460420" h="460420">
                <a:moveTo>
                  <a:pt x="0" y="0"/>
                </a:moveTo>
                <a:lnTo>
                  <a:pt x="460420" y="0"/>
                </a:lnTo>
                <a:lnTo>
                  <a:pt x="460420" y="460420"/>
                </a:lnTo>
                <a:lnTo>
                  <a:pt x="0" y="460420"/>
                </a:lnTo>
                <a:lnTo>
                  <a:pt x="0" y="0"/>
                </a:lnTo>
                <a:close/>
              </a:path>
            </a:pathLst>
          </a:custGeom>
          <a:blipFill>
            <a:blip r:embed="rId9">
              <a:extLst>
                <a:ext uri="{96DAC541-7B7A-43D3-8B79-37D633B846F1}">
                  <asvg:svgBlip xmlns:asvg="http://schemas.microsoft.com/office/drawing/2016/SVG/main" r:embed="rId10"/>
                </a:ext>
              </a:extLst>
            </a:blip>
            <a:stretch>
              <a:fillRect t="-800" b="-80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TextBox 14"/>
          <p:cNvSpPr txBox="1"/>
          <p:nvPr/>
        </p:nvSpPr>
        <p:spPr>
          <a:xfrm>
            <a:off x="7599355" y="3011509"/>
            <a:ext cx="4323139" cy="176971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333"/>
              </a:lnSpc>
              <a:spcBef>
                <a:spcPct val="0"/>
              </a:spcBef>
            </a:pPr>
            <a:r>
              <a:rPr lang="en-US" sz="3200" b="1">
                <a:solidFill>
                  <a:srgbClr val="000000"/>
                </a:solidFill>
                <a:latin typeface="+mj-lt"/>
              </a:rPr>
              <a:t>Debbie (951) 526-6676</a:t>
            </a:r>
          </a:p>
          <a:p>
            <a:pPr marL="0" lvl="0" indent="0">
              <a:lnSpc>
                <a:spcPts val="2333"/>
              </a:lnSpc>
              <a:spcBef>
                <a:spcPct val="0"/>
              </a:spcBef>
            </a:pPr>
            <a:endParaRPr lang="en-US" sz="3200" b="1">
              <a:solidFill>
                <a:srgbClr val="000000"/>
              </a:solidFill>
              <a:latin typeface="+mj-lt"/>
            </a:endParaRPr>
          </a:p>
          <a:p>
            <a:pPr marL="0" lvl="0" indent="0">
              <a:lnSpc>
                <a:spcPts val="2333"/>
              </a:lnSpc>
              <a:spcBef>
                <a:spcPct val="0"/>
              </a:spcBef>
            </a:pPr>
            <a:r>
              <a:rPr lang="en-US" sz="3200" b="1">
                <a:solidFill>
                  <a:srgbClr val="000000"/>
                </a:solidFill>
                <a:latin typeface="+mj-lt"/>
              </a:rPr>
              <a:t>Tamie (951) 795-1943 </a:t>
            </a:r>
          </a:p>
          <a:p>
            <a:pPr marL="0" lvl="0" indent="0">
              <a:lnSpc>
                <a:spcPts val="2333"/>
              </a:lnSpc>
              <a:spcBef>
                <a:spcPct val="0"/>
              </a:spcBef>
            </a:pPr>
            <a:endParaRPr lang="en-US" sz="3200" b="1">
              <a:solidFill>
                <a:srgbClr val="000000"/>
              </a:solidFill>
              <a:latin typeface="+mj-lt"/>
            </a:endParaRPr>
          </a:p>
          <a:p>
            <a:pPr marL="0" lvl="0" indent="0">
              <a:lnSpc>
                <a:spcPts val="2333"/>
              </a:lnSpc>
              <a:spcBef>
                <a:spcPct val="0"/>
              </a:spcBef>
            </a:pPr>
            <a:r>
              <a:rPr lang="en-US" sz="3200" b="1">
                <a:solidFill>
                  <a:srgbClr val="000000"/>
                </a:solidFill>
                <a:latin typeface="+mj-lt"/>
              </a:rPr>
              <a:t>Alma (619) 955-0640</a:t>
            </a:r>
          </a:p>
          <a:p>
            <a:pPr marL="0" lvl="0" indent="0">
              <a:lnSpc>
                <a:spcPts val="2333"/>
              </a:lnSpc>
              <a:spcBef>
                <a:spcPct val="0"/>
              </a:spcBef>
            </a:pPr>
            <a:endParaRPr lang="en-US" sz="2400" b="1">
              <a:solidFill>
                <a:srgbClr val="000000"/>
              </a:solidFill>
              <a:latin typeface="+mj-lt"/>
            </a:endParaRPr>
          </a:p>
        </p:txBody>
      </p:sp>
      <p:sp>
        <p:nvSpPr>
          <p:cNvPr id="15" name="Freeform 15"/>
          <p:cNvSpPr/>
          <p:nvPr/>
        </p:nvSpPr>
        <p:spPr>
          <a:xfrm>
            <a:off x="6705166" y="2043409"/>
            <a:ext cx="291641" cy="416631"/>
          </a:xfrm>
          <a:custGeom>
            <a:avLst/>
            <a:gdLst/>
            <a:ahLst/>
            <a:cxnLst/>
            <a:rect l="l" t="t" r="r" b="b"/>
            <a:pathLst>
              <a:path w="437462" h="624946">
                <a:moveTo>
                  <a:pt x="0" y="0"/>
                </a:moveTo>
                <a:lnTo>
                  <a:pt x="437462" y="0"/>
                </a:lnTo>
                <a:lnTo>
                  <a:pt x="437462" y="624946"/>
                </a:lnTo>
                <a:lnTo>
                  <a:pt x="0" y="6249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TextBox 16"/>
          <p:cNvSpPr txBox="1"/>
          <p:nvPr/>
        </p:nvSpPr>
        <p:spPr>
          <a:xfrm>
            <a:off x="7599355" y="1933805"/>
            <a:ext cx="3814973" cy="29495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333"/>
              </a:lnSpc>
              <a:spcBef>
                <a:spcPct val="0"/>
              </a:spcBef>
            </a:pPr>
            <a:r>
              <a:rPr lang="en-US" sz="2400" b="1">
                <a:solidFill>
                  <a:srgbClr val="000000"/>
                </a:solidFill>
                <a:latin typeface="+mj-lt"/>
              </a:rPr>
              <a:t>California</a:t>
            </a:r>
          </a:p>
        </p:txBody>
      </p:sp>
      <p:sp>
        <p:nvSpPr>
          <p:cNvPr id="17" name="TextBox 17"/>
          <p:cNvSpPr txBox="1"/>
          <p:nvPr/>
        </p:nvSpPr>
        <p:spPr>
          <a:xfrm>
            <a:off x="7599355" y="4872788"/>
            <a:ext cx="4323139" cy="29495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2333"/>
              </a:lnSpc>
              <a:spcBef>
                <a:spcPct val="0"/>
              </a:spcBef>
            </a:pPr>
            <a:r>
              <a:rPr lang="en-US" sz="2400" b="1">
                <a:solidFill>
                  <a:srgbClr val="000000"/>
                </a:solidFill>
                <a:latin typeface="+mj-lt"/>
              </a:rPr>
              <a:t>www.MedicareMobileOffice.com</a:t>
            </a:r>
          </a:p>
        </p:txBody>
      </p:sp>
      <p:sp>
        <p:nvSpPr>
          <p:cNvPr id="18" name="Freeform 18"/>
          <p:cNvSpPr/>
          <p:nvPr/>
        </p:nvSpPr>
        <p:spPr>
          <a:xfrm>
            <a:off x="10620902" y="5408875"/>
            <a:ext cx="1464001" cy="1329800"/>
          </a:xfrm>
          <a:custGeom>
            <a:avLst/>
            <a:gdLst/>
            <a:ahLst/>
            <a:cxnLst/>
            <a:rect l="l" t="t" r="r" b="b"/>
            <a:pathLst>
              <a:path w="2196001" h="1994700">
                <a:moveTo>
                  <a:pt x="0" y="0"/>
                </a:moveTo>
                <a:lnTo>
                  <a:pt x="2196001" y="0"/>
                </a:lnTo>
                <a:lnTo>
                  <a:pt x="2196001" y="1994701"/>
                </a:lnTo>
                <a:lnTo>
                  <a:pt x="0" y="1994701"/>
                </a:lnTo>
                <a:lnTo>
                  <a:pt x="0" y="0"/>
                </a:lnTo>
                <a:close/>
              </a:path>
            </a:pathLst>
          </a:custGeom>
          <a:blipFill>
            <a:blip r:embed="rId1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6" name="Picture 5">
            <a:extLst>
              <a:ext uri="{FF2B5EF4-FFF2-40B4-BE49-F238E27FC236}">
                <a16:creationId xmlns:a16="http://schemas.microsoft.com/office/drawing/2014/main" id="{BF97849B-15E9-8BAD-F472-6EEA7F20D5FD}"/>
              </a:ext>
            </a:extLst>
          </p:cNvPr>
          <p:cNvPicPr>
            <a:picLocks noChangeAspect="1"/>
          </p:cNvPicPr>
          <p:nvPr/>
        </p:nvPicPr>
        <p:blipFill>
          <a:blip r:embed="rId14"/>
          <a:stretch>
            <a:fillRect/>
          </a:stretch>
        </p:blipFill>
        <p:spPr>
          <a:xfrm>
            <a:off x="0" y="1858781"/>
            <a:ext cx="5122932" cy="4999219"/>
          </a:xfrm>
          <a:prstGeom prst="rect">
            <a:avLst/>
          </a:prstGeom>
        </p:spPr>
      </p:pic>
    </p:spTree>
    <p:extLst>
      <p:ext uri="{BB962C8B-B14F-4D97-AF65-F5344CB8AC3E}">
        <p14:creationId xmlns:p14="http://schemas.microsoft.com/office/powerpoint/2010/main" val="3651527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9CA13A-E86A-FE6C-B687-D7A4EBA29B44}"/>
              </a:ext>
            </a:extLst>
          </p:cNvPr>
          <p:cNvSpPr txBox="1"/>
          <p:nvPr/>
        </p:nvSpPr>
        <p:spPr>
          <a:xfrm>
            <a:off x="437234" y="1550279"/>
            <a:ext cx="6738058" cy="769441"/>
          </a:xfrm>
          <a:prstGeom prst="rect">
            <a:avLst/>
          </a:prstGeom>
          <a:noFill/>
        </p:spPr>
        <p:txBody>
          <a:bodyPr wrap="square" lIns="91440" tIns="45720" rIns="91440" bIns="45720" anchor="t">
            <a:spAutoFit/>
          </a:bodyPr>
          <a:lstStyle/>
          <a:p>
            <a:pPr marL="571500" indent="-571500" defTabSz="822960">
              <a:buFont typeface="Wingdings"/>
              <a:buChar char="Ø"/>
            </a:pPr>
            <a:r>
              <a:rPr lang="en-US" sz="4400">
                <a:latin typeface="+mj-lt"/>
                <a:cs typeface="Calibri"/>
              </a:rPr>
              <a:t>One-on-One consultations</a:t>
            </a:r>
          </a:p>
        </p:txBody>
      </p:sp>
      <p:sp>
        <p:nvSpPr>
          <p:cNvPr id="26" name="TextBox 25">
            <a:extLst>
              <a:ext uri="{FF2B5EF4-FFF2-40B4-BE49-F238E27FC236}">
                <a16:creationId xmlns:a16="http://schemas.microsoft.com/office/drawing/2014/main" id="{6B247B03-E544-E953-679F-A9FE32DBBD2E}"/>
              </a:ext>
            </a:extLst>
          </p:cNvPr>
          <p:cNvSpPr txBox="1"/>
          <p:nvPr/>
        </p:nvSpPr>
        <p:spPr>
          <a:xfrm>
            <a:off x="436576" y="3320052"/>
            <a:ext cx="6093500" cy="769441"/>
          </a:xfrm>
          <a:prstGeom prst="rect">
            <a:avLst/>
          </a:prstGeom>
          <a:noFill/>
        </p:spPr>
        <p:txBody>
          <a:bodyPr wrap="square" lIns="91440" tIns="45720" rIns="91440" bIns="45720" anchor="t">
            <a:spAutoFit/>
          </a:bodyPr>
          <a:lstStyle/>
          <a:p>
            <a:pPr marL="571500" indent="-571500" defTabSz="822960">
              <a:buFont typeface="Wingdings"/>
              <a:buChar char="Ø"/>
            </a:pPr>
            <a:r>
              <a:rPr lang="en-US" sz="4400">
                <a:latin typeface="+mj-lt"/>
                <a:cs typeface="Calibri"/>
              </a:rPr>
              <a:t>Educational Trainings</a:t>
            </a:r>
            <a:endParaRPr lang="en-US" sz="4400" b="1">
              <a:latin typeface="+mj-lt"/>
              <a:ea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7BA84458-D8F6-759E-CF48-7C45A957E3AA}"/>
              </a:ext>
            </a:extLst>
          </p:cNvPr>
          <p:cNvSpPr txBox="1"/>
          <p:nvPr/>
        </p:nvSpPr>
        <p:spPr>
          <a:xfrm>
            <a:off x="437234" y="4948508"/>
            <a:ext cx="6093500" cy="769441"/>
          </a:xfrm>
          <a:prstGeom prst="rect">
            <a:avLst/>
          </a:prstGeom>
          <a:noFill/>
        </p:spPr>
        <p:txBody>
          <a:bodyPr wrap="square" lIns="91440" tIns="45720" rIns="91440" bIns="45720" anchor="t">
            <a:spAutoFit/>
          </a:bodyPr>
          <a:lstStyle/>
          <a:p>
            <a:pPr marL="571500" indent="-571500" defTabSz="822960">
              <a:buFont typeface="Wingdings"/>
              <a:buChar char="Ø"/>
            </a:pPr>
            <a:r>
              <a:rPr lang="en-US" sz="4400" kern="1200">
                <a:latin typeface="+mj-lt"/>
                <a:ea typeface="+mn-ea"/>
                <a:cs typeface="Calibri"/>
              </a:rPr>
              <a:t>Tailored Workshops</a:t>
            </a:r>
            <a:endParaRPr lang="en-US" sz="4400">
              <a:ea typeface="+mn-ea"/>
            </a:endParaRPr>
          </a:p>
        </p:txBody>
      </p:sp>
      <p:sp>
        <p:nvSpPr>
          <p:cNvPr id="37" name="TextBox 36">
            <a:extLst>
              <a:ext uri="{FF2B5EF4-FFF2-40B4-BE49-F238E27FC236}">
                <a16:creationId xmlns:a16="http://schemas.microsoft.com/office/drawing/2014/main" id="{034BB195-A0C0-DF95-EB95-DF16B01517DA}"/>
              </a:ext>
            </a:extLst>
          </p:cNvPr>
          <p:cNvSpPr txBox="1"/>
          <p:nvPr/>
        </p:nvSpPr>
        <p:spPr>
          <a:xfrm>
            <a:off x="0" y="58119"/>
            <a:ext cx="12191999" cy="923330"/>
          </a:xfrm>
          <a:prstGeom prst="rect">
            <a:avLst/>
          </a:prstGeom>
          <a:solidFill>
            <a:srgbClr val="19598D"/>
          </a:solidFill>
        </p:spPr>
        <p:txBody>
          <a:bodyPr wrap="square" lIns="91440" tIns="45720" rIns="91440" bIns="45720" anchor="t">
            <a:spAutoFit/>
          </a:bodyPr>
          <a:lstStyle/>
          <a:p>
            <a:pPr algn="ctr">
              <a:spcBef>
                <a:spcPct val="0"/>
              </a:spcBef>
              <a:spcAft>
                <a:spcPts val="600"/>
              </a:spcAft>
            </a:pPr>
            <a:r>
              <a:rPr lang="en-US" sz="5400" b="1">
                <a:solidFill>
                  <a:schemeClr val="bg1"/>
                </a:solidFill>
                <a:latin typeface="+mj-lt"/>
                <a:ea typeface="+mj-ea"/>
                <a:cs typeface="+mj-cs"/>
              </a:rPr>
              <a:t>PARTNERSHIP BENEFITS</a:t>
            </a:r>
            <a:endParaRPr lang="en-US" sz="5400" b="1" kern="1200">
              <a:solidFill>
                <a:schemeClr val="bg1"/>
              </a:solidFill>
              <a:latin typeface="+mj-lt"/>
              <a:ea typeface="+mj-ea"/>
              <a:cs typeface="+mj-cs"/>
            </a:endParaRPr>
          </a:p>
        </p:txBody>
      </p:sp>
      <p:pic>
        <p:nvPicPr>
          <p:cNvPr id="38" name="Picture 37">
            <a:extLst>
              <a:ext uri="{FF2B5EF4-FFF2-40B4-BE49-F238E27FC236}">
                <a16:creationId xmlns:a16="http://schemas.microsoft.com/office/drawing/2014/main" id="{FB7DE77F-F7B0-4C94-52AA-3AB4792E4451}"/>
              </a:ext>
            </a:extLst>
          </p:cNvPr>
          <p:cNvPicPr>
            <a:picLocks noChangeAspect="1"/>
          </p:cNvPicPr>
          <p:nvPr/>
        </p:nvPicPr>
        <p:blipFill>
          <a:blip r:embed="rId3"/>
          <a:stretch>
            <a:fillRect/>
          </a:stretch>
        </p:blipFill>
        <p:spPr>
          <a:xfrm>
            <a:off x="7240872" y="1028699"/>
            <a:ext cx="4885547" cy="5771181"/>
          </a:xfrm>
          <a:prstGeom prst="rect">
            <a:avLst/>
          </a:prstGeom>
        </p:spPr>
      </p:pic>
      <p:pic>
        <p:nvPicPr>
          <p:cNvPr id="41" name="Picture 40">
            <a:extLst>
              <a:ext uri="{FF2B5EF4-FFF2-40B4-BE49-F238E27FC236}">
                <a16:creationId xmlns:a16="http://schemas.microsoft.com/office/drawing/2014/main" id="{9CEC23D1-CECE-C68E-496B-9A3AF28A4A26}"/>
              </a:ext>
            </a:extLst>
          </p:cNvPr>
          <p:cNvPicPr>
            <a:picLocks noChangeAspect="1"/>
          </p:cNvPicPr>
          <p:nvPr/>
        </p:nvPicPr>
        <p:blipFill>
          <a:blip r:embed="rId4"/>
          <a:stretch>
            <a:fillRect/>
          </a:stretch>
        </p:blipFill>
        <p:spPr>
          <a:xfrm>
            <a:off x="8053468" y="1185675"/>
            <a:ext cx="2968053" cy="1657733"/>
          </a:xfrm>
          <a:prstGeom prst="rect">
            <a:avLst/>
          </a:prstGeom>
        </p:spPr>
      </p:pic>
      <p:sp>
        <p:nvSpPr>
          <p:cNvPr id="43" name="TextBox 42">
            <a:extLst>
              <a:ext uri="{FF2B5EF4-FFF2-40B4-BE49-F238E27FC236}">
                <a16:creationId xmlns:a16="http://schemas.microsoft.com/office/drawing/2014/main" id="{A3BE5CEE-715C-CCAD-1627-FD54EB45A98F}"/>
              </a:ext>
            </a:extLst>
          </p:cNvPr>
          <p:cNvSpPr txBox="1"/>
          <p:nvPr/>
        </p:nvSpPr>
        <p:spPr>
          <a:xfrm>
            <a:off x="8119049" y="1347957"/>
            <a:ext cx="2968052" cy="1399550"/>
          </a:xfrm>
          <a:prstGeom prst="rect">
            <a:avLst/>
          </a:prstGeom>
          <a:noFill/>
        </p:spPr>
        <p:txBody>
          <a:bodyPr wrap="square">
            <a:spAutoFit/>
          </a:bodyPr>
          <a:lstStyle/>
          <a:p>
            <a:pPr marL="0" marR="0">
              <a:lnSpc>
                <a:spcPct val="115000"/>
              </a:lnSpc>
              <a:spcBef>
                <a:spcPts val="0"/>
              </a:spcBef>
            </a:pPr>
            <a:r>
              <a:rPr lang="en-US" sz="3800" b="1" kern="10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OFF</a:t>
            </a:r>
          </a:p>
          <a:p>
            <a:pPr marL="0" marR="0">
              <a:lnSpc>
                <a:spcPct val="115000"/>
              </a:lnSpc>
              <a:spcBef>
                <a:spcPts val="0"/>
              </a:spcBef>
            </a:pPr>
            <a:r>
              <a:rPr lang="en-US" sz="3800" b="1" kern="10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BOARDING</a:t>
            </a:r>
            <a:endParaRPr lang="en-US" sz="38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4" name="Arrow: Notched Right 43">
            <a:extLst>
              <a:ext uri="{FF2B5EF4-FFF2-40B4-BE49-F238E27FC236}">
                <a16:creationId xmlns:a16="http://schemas.microsoft.com/office/drawing/2014/main" id="{E95C87EA-753B-283A-34C7-D5322CBACD2D}"/>
              </a:ext>
            </a:extLst>
          </p:cNvPr>
          <p:cNvSpPr/>
          <p:nvPr/>
        </p:nvSpPr>
        <p:spPr>
          <a:xfrm rot="20700373">
            <a:off x="9514286" y="1452177"/>
            <a:ext cx="1426350" cy="484632"/>
          </a:xfrm>
          <a:prstGeom prst="notched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5400000" algn="t" rotWithShape="0">
                  <a:prstClr val="black">
                    <a:alpha val="40000"/>
                  </a:prstClr>
                </a:outerShdw>
              </a:effectLst>
            </a:endParaRPr>
          </a:p>
        </p:txBody>
      </p:sp>
      <p:pic>
        <p:nvPicPr>
          <p:cNvPr id="3" name="Picture 2" hidden="1">
            <a:extLst>
              <a:ext uri="{FF2B5EF4-FFF2-40B4-BE49-F238E27FC236}">
                <a16:creationId xmlns:a16="http://schemas.microsoft.com/office/drawing/2014/main" id="{586253E9-F8FB-B85A-A946-188F4FDD333B}"/>
              </a:ext>
            </a:extLst>
          </p:cNvPr>
          <p:cNvPicPr>
            <a:picLocks noChangeAspect="1"/>
          </p:cNvPicPr>
          <p:nvPr/>
        </p:nvPicPr>
        <p:blipFill>
          <a:blip r:embed="rId5"/>
          <a:stretch>
            <a:fillRect/>
          </a:stretch>
        </p:blipFill>
        <p:spPr>
          <a:xfrm>
            <a:off x="279901" y="1346756"/>
            <a:ext cx="10339712" cy="5373576"/>
          </a:xfrm>
          <a:prstGeom prst="rect">
            <a:avLst/>
          </a:prstGeom>
        </p:spPr>
      </p:pic>
    </p:spTree>
    <p:extLst>
      <p:ext uri="{BB962C8B-B14F-4D97-AF65-F5344CB8AC3E}">
        <p14:creationId xmlns:p14="http://schemas.microsoft.com/office/powerpoint/2010/main" val="2934930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6" name="TextBox 9">
            <a:extLst>
              <a:ext uri="{FF2B5EF4-FFF2-40B4-BE49-F238E27FC236}">
                <a16:creationId xmlns:a16="http://schemas.microsoft.com/office/drawing/2014/main" id="{3265E934-E814-E611-60AA-7878355E367A}"/>
              </a:ext>
            </a:extLst>
          </p:cNvPr>
          <p:cNvGraphicFramePr/>
          <p:nvPr/>
        </p:nvGraphicFramePr>
        <p:xfrm>
          <a:off x="712329" y="1746202"/>
          <a:ext cx="10241421" cy="4535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useBgFill="1">
        <p:nvSpPr>
          <p:cNvPr id="19" name="Rectangle 1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7D3539E-AAA8-A85E-856B-DB61CD9BBF86}"/>
              </a:ext>
            </a:extLst>
          </p:cNvPr>
          <p:cNvSpPr txBox="1"/>
          <p:nvPr/>
        </p:nvSpPr>
        <p:spPr>
          <a:xfrm>
            <a:off x="134754" y="334644"/>
            <a:ext cx="12040961" cy="1695140"/>
          </a:xfrm>
          <a:prstGeom prst="rect">
            <a:avLst/>
          </a:prstGeom>
          <a:solidFill>
            <a:srgbClr val="19598D"/>
          </a:solidFill>
        </p:spPr>
        <p:txBody>
          <a:bodyPr vert="horz" lIns="91440" tIns="45720" rIns="91440" bIns="45720" rtlCol="0" anchor="ctr">
            <a:noAutofit/>
          </a:bodyPr>
          <a:lstStyle/>
          <a:p>
            <a:pPr algn="ctr">
              <a:lnSpc>
                <a:spcPct val="90000"/>
              </a:lnSpc>
              <a:spcBef>
                <a:spcPct val="0"/>
              </a:spcBef>
              <a:spcAft>
                <a:spcPts val="600"/>
              </a:spcAft>
            </a:pPr>
            <a:r>
              <a:rPr lang="en-US" sz="5400" b="1">
                <a:solidFill>
                  <a:schemeClr val="bg1"/>
                </a:solidFill>
                <a:latin typeface="+mj-lt"/>
                <a:ea typeface="+mj-ea"/>
                <a:cs typeface="+mj-cs"/>
              </a:rPr>
              <a:t>PRE-RETIREMENT </a:t>
            </a:r>
            <a:endParaRPr lang="en-US" sz="5400" b="1">
              <a:solidFill>
                <a:schemeClr val="bg1"/>
              </a:solidFill>
              <a:latin typeface="+mj-lt"/>
              <a:cs typeface="Times New Roman"/>
            </a:endParaRPr>
          </a:p>
          <a:p>
            <a:pPr algn="ctr">
              <a:lnSpc>
                <a:spcPct val="90000"/>
              </a:lnSpc>
              <a:spcBef>
                <a:spcPct val="0"/>
              </a:spcBef>
              <a:spcAft>
                <a:spcPts val="600"/>
              </a:spcAft>
            </a:pPr>
            <a:r>
              <a:rPr lang="en-US" sz="5400" b="1" kern="1200">
                <a:solidFill>
                  <a:schemeClr val="bg1"/>
                </a:solidFill>
                <a:latin typeface="+mj-lt"/>
                <a:ea typeface="+mj-ea"/>
                <a:cs typeface="+mj-cs"/>
              </a:rPr>
              <a:t>EMPLOYEE CONSIDERATIONS</a:t>
            </a:r>
            <a:endParaRPr lang="en-US" sz="5400" b="1">
              <a:solidFill>
                <a:schemeClr val="bg1"/>
              </a:solidFill>
              <a:latin typeface="+mj-lt"/>
              <a:ea typeface="+mj-ea"/>
              <a:cs typeface="Times New Roman"/>
            </a:endParaRPr>
          </a:p>
        </p:txBody>
      </p:sp>
      <p:sp>
        <p:nvSpPr>
          <p:cNvPr id="27" name="Rectangle 26">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EDBB498C-5620-5B52-4375-76EDC7BD6D3B}"/>
              </a:ext>
            </a:extLst>
          </p:cNvPr>
          <p:cNvSpPr txBox="1"/>
          <p:nvPr/>
        </p:nvSpPr>
        <p:spPr>
          <a:xfrm>
            <a:off x="201283" y="2395009"/>
            <a:ext cx="7967373" cy="769441"/>
          </a:xfrm>
          <a:prstGeom prst="rect">
            <a:avLst/>
          </a:prstGeom>
          <a:noFill/>
        </p:spPr>
        <p:txBody>
          <a:bodyPr wrap="square" lIns="91440" tIns="45720" rIns="91440" bIns="45720" anchor="t">
            <a:spAutoFit/>
          </a:bodyPr>
          <a:lstStyle/>
          <a:p>
            <a:pPr marL="571500" indent="-571500" defTabSz="822960">
              <a:buFont typeface="Wingdings" panose="05000000000000000000" pitchFamily="2" charset="2"/>
              <a:buChar char="Ø"/>
            </a:pPr>
            <a:r>
              <a:rPr lang="en-US" sz="4400" kern="1200">
                <a:latin typeface="+mj-lt"/>
                <a:ea typeface="+mn-ea"/>
                <a:cs typeface="Calibri"/>
              </a:rPr>
              <a:t>Health</a:t>
            </a:r>
            <a:r>
              <a:rPr lang="en-US" sz="4400">
                <a:latin typeface="+mj-lt"/>
                <a:cs typeface="Calibri"/>
              </a:rPr>
              <a:t> Care costs in Retirement</a:t>
            </a:r>
            <a:endParaRPr lang="en-US" sz="4400">
              <a:latin typeface="+mj-lt"/>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C90B5B4-74C0-D051-8C3B-0BAAD935E325}"/>
              </a:ext>
            </a:extLst>
          </p:cNvPr>
          <p:cNvSpPr txBox="1"/>
          <p:nvPr/>
        </p:nvSpPr>
        <p:spPr>
          <a:xfrm>
            <a:off x="201284" y="3782377"/>
            <a:ext cx="7766090" cy="769441"/>
          </a:xfrm>
          <a:prstGeom prst="rect">
            <a:avLst/>
          </a:prstGeom>
          <a:noFill/>
        </p:spPr>
        <p:txBody>
          <a:bodyPr wrap="square" lIns="91440" tIns="45720" rIns="91440" bIns="45720" anchor="t">
            <a:spAutoFit/>
          </a:bodyPr>
          <a:lstStyle/>
          <a:p>
            <a:pPr marL="571500" indent="-571500" defTabSz="822960">
              <a:buFont typeface="Wingdings" panose="05000000000000000000" pitchFamily="2" charset="2"/>
              <a:buChar char="Ø"/>
            </a:pPr>
            <a:r>
              <a:rPr lang="en-US" sz="4400">
                <a:latin typeface="+mj-lt"/>
                <a:ea typeface="Calibri" panose="020F0502020204030204" pitchFamily="34" charset="0"/>
                <a:cs typeface="Calibri"/>
              </a:rPr>
              <a:t>Social Security Questions</a:t>
            </a:r>
            <a:endParaRPr lang="en-US" sz="4400" b="1">
              <a:latin typeface="+mj-lt"/>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DB609D2-B5A0-3F1D-5538-30B67A812B68}"/>
              </a:ext>
            </a:extLst>
          </p:cNvPr>
          <p:cNvSpPr txBox="1"/>
          <p:nvPr/>
        </p:nvSpPr>
        <p:spPr>
          <a:xfrm>
            <a:off x="201284" y="5145586"/>
            <a:ext cx="7766090" cy="769441"/>
          </a:xfrm>
          <a:prstGeom prst="rect">
            <a:avLst/>
          </a:prstGeom>
          <a:noFill/>
        </p:spPr>
        <p:txBody>
          <a:bodyPr wrap="square" lIns="91440" tIns="45720" rIns="91440" bIns="45720" anchor="t">
            <a:spAutoFit/>
          </a:bodyPr>
          <a:lstStyle/>
          <a:p>
            <a:pPr marL="571500" indent="-571500" defTabSz="822960">
              <a:buFont typeface="Wingdings" panose="05000000000000000000" pitchFamily="2" charset="2"/>
              <a:buChar char="Ø"/>
            </a:pPr>
            <a:r>
              <a:rPr lang="en-US" sz="4400">
                <a:latin typeface="+mj-lt"/>
                <a:cs typeface="Calibri"/>
              </a:rPr>
              <a:t>401K Questions</a:t>
            </a:r>
            <a:endParaRPr lang="en-US" sz="4400" b="1">
              <a:latin typeface="+mj-lt"/>
              <a:ea typeface="Calibri" panose="020F0502020204030204" pitchFamily="34" charset="0"/>
              <a:cs typeface="Calibri" panose="020F0502020204030204" pitchFamily="34" charset="0"/>
            </a:endParaRPr>
          </a:p>
        </p:txBody>
      </p:sp>
      <p:pic>
        <p:nvPicPr>
          <p:cNvPr id="32" name="Picture 31">
            <a:extLst>
              <a:ext uri="{FF2B5EF4-FFF2-40B4-BE49-F238E27FC236}">
                <a16:creationId xmlns:a16="http://schemas.microsoft.com/office/drawing/2014/main" id="{4740554B-91E2-1F3E-4448-F930337B2FD4}"/>
              </a:ext>
            </a:extLst>
          </p:cNvPr>
          <p:cNvPicPr>
            <a:picLocks noChangeAspect="1"/>
          </p:cNvPicPr>
          <p:nvPr/>
        </p:nvPicPr>
        <p:blipFill>
          <a:blip r:embed="rId8"/>
          <a:stretch>
            <a:fillRect/>
          </a:stretch>
        </p:blipFill>
        <p:spPr>
          <a:xfrm>
            <a:off x="8168657" y="2173042"/>
            <a:ext cx="3822060" cy="4690278"/>
          </a:xfrm>
          <a:prstGeom prst="rect">
            <a:avLst/>
          </a:prstGeom>
        </p:spPr>
      </p:pic>
    </p:spTree>
    <p:extLst>
      <p:ext uri="{BB962C8B-B14F-4D97-AF65-F5344CB8AC3E}">
        <p14:creationId xmlns:p14="http://schemas.microsoft.com/office/powerpoint/2010/main" val="153662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all building with many windows&#10;&#10;Description automatically generated">
            <a:extLst>
              <a:ext uri="{FF2B5EF4-FFF2-40B4-BE49-F238E27FC236}">
                <a16:creationId xmlns:a16="http://schemas.microsoft.com/office/drawing/2014/main" id="{411A00C0-AEC5-7A2A-B791-9A9463B9954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342753" y="574787"/>
            <a:ext cx="13077505" cy="6395764"/>
          </a:xfrm>
          <a:prstGeom prst="rect">
            <a:avLst/>
          </a:prstGeom>
        </p:spPr>
      </p:pic>
      <p:sp>
        <p:nvSpPr>
          <p:cNvPr id="2" name="AutoShape 2"/>
          <p:cNvSpPr/>
          <p:nvPr/>
        </p:nvSpPr>
        <p:spPr>
          <a:xfrm>
            <a:off x="-188280" y="6064250"/>
            <a:ext cx="13481415" cy="0"/>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3" name="AutoShape 3"/>
          <p:cNvSpPr/>
          <p:nvPr/>
        </p:nvSpPr>
        <p:spPr>
          <a:xfrm>
            <a:off x="0" y="1"/>
            <a:ext cx="12192000" cy="728935"/>
          </a:xfrm>
          <a:prstGeom prst="rect">
            <a:avLst/>
          </a:prstGeom>
          <a:solidFill>
            <a:srgbClr val="19598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4" name="Freeform 4"/>
          <p:cNvSpPr/>
          <p:nvPr/>
        </p:nvSpPr>
        <p:spPr>
          <a:xfrm rot="-5400000">
            <a:off x="11239481" y="1318081"/>
            <a:ext cx="562708" cy="15089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5" name="AutoShape 5"/>
          <p:cNvSpPr/>
          <p:nvPr/>
        </p:nvSpPr>
        <p:spPr>
          <a:xfrm flipV="1">
            <a:off x="11525250" y="1791212"/>
            <a:ext cx="0" cy="1637788"/>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6" name="Freeform 6"/>
          <p:cNvSpPr/>
          <p:nvPr/>
        </p:nvSpPr>
        <p:spPr>
          <a:xfrm>
            <a:off x="10620903" y="5408875"/>
            <a:ext cx="1570331" cy="1329800"/>
          </a:xfrm>
          <a:custGeom>
            <a:avLst/>
            <a:gdLst/>
            <a:ahLst/>
            <a:cxnLst/>
            <a:rect l="l" t="t" r="r" b="b"/>
            <a:pathLst>
              <a:path w="2196001" h="1994700">
                <a:moveTo>
                  <a:pt x="0" y="0"/>
                </a:moveTo>
                <a:lnTo>
                  <a:pt x="2196001" y="0"/>
                </a:lnTo>
                <a:lnTo>
                  <a:pt x="2196001" y="1994701"/>
                </a:lnTo>
                <a:lnTo>
                  <a:pt x="0" y="1994701"/>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8" name="TextBox 8"/>
          <p:cNvSpPr txBox="1"/>
          <p:nvPr/>
        </p:nvSpPr>
        <p:spPr>
          <a:xfrm>
            <a:off x="0" y="-88900"/>
            <a:ext cx="12192000" cy="82817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720"/>
              </a:lnSpc>
            </a:pPr>
            <a:r>
              <a:rPr lang="en-US" sz="5334">
                <a:solidFill>
                  <a:srgbClr val="FEFEFD"/>
                </a:solidFill>
                <a:latin typeface="+mj-lt"/>
                <a:ea typeface="Calibri" panose="020F0502020204030204" pitchFamily="34" charset="0"/>
                <a:cs typeface="Calibri" panose="020F0502020204030204" pitchFamily="34" charset="0"/>
              </a:rPr>
              <a:t>Compensation</a:t>
            </a:r>
            <a:r>
              <a:rPr lang="en-US" sz="4800">
                <a:solidFill>
                  <a:srgbClr val="FEFEFD"/>
                </a:solidFill>
                <a:latin typeface="+mj-lt"/>
                <a:ea typeface="Calibri" panose="020F0502020204030204" pitchFamily="34" charset="0"/>
                <a:cs typeface="Calibri" panose="020F0502020204030204" pitchFamily="34" charset="0"/>
              </a:rPr>
              <a:t> &amp; Benefits Summit</a:t>
            </a:r>
          </a:p>
        </p:txBody>
      </p:sp>
      <p:sp>
        <p:nvSpPr>
          <p:cNvPr id="9" name="TextBox 9"/>
          <p:cNvSpPr txBox="1"/>
          <p:nvPr/>
        </p:nvSpPr>
        <p:spPr>
          <a:xfrm>
            <a:off x="449448" y="857047"/>
            <a:ext cx="10980550" cy="80669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720"/>
              </a:lnSpc>
              <a:spcBef>
                <a:spcPct val="0"/>
              </a:spcBef>
            </a:pPr>
            <a:r>
              <a:rPr lang="en-US" sz="5400">
                <a:solidFill>
                  <a:srgbClr val="000000"/>
                </a:solidFill>
                <a:latin typeface="+mj-lt"/>
                <a:ea typeface="Calibri" panose="020F0502020204030204" pitchFamily="34" charset="0"/>
                <a:cs typeface="Calibri" panose="020F0502020204030204" pitchFamily="34" charset="0"/>
              </a:rPr>
              <a:t>Overview of Medicare </a:t>
            </a:r>
          </a:p>
        </p:txBody>
      </p:sp>
      <p:sp>
        <p:nvSpPr>
          <p:cNvPr id="7" name="TextBox 6">
            <a:extLst>
              <a:ext uri="{FF2B5EF4-FFF2-40B4-BE49-F238E27FC236}">
                <a16:creationId xmlns:a16="http://schemas.microsoft.com/office/drawing/2014/main" id="{A74688A1-BFC6-DBDB-5150-7B301B2B12D2}"/>
              </a:ext>
            </a:extLst>
          </p:cNvPr>
          <p:cNvSpPr txBox="1"/>
          <p:nvPr/>
        </p:nvSpPr>
        <p:spPr>
          <a:xfrm>
            <a:off x="8534400" y="4597400"/>
            <a:ext cx="1473200" cy="246221"/>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16" name="Picture 15" descr="A close-up of a card&#10;&#10;Description automatically generated">
            <a:extLst>
              <a:ext uri="{FF2B5EF4-FFF2-40B4-BE49-F238E27FC236}">
                <a16:creationId xmlns:a16="http://schemas.microsoft.com/office/drawing/2014/main" id="{70CC7C51-A92E-C2DB-7044-C777015E26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9863" y="1781515"/>
            <a:ext cx="7992273" cy="4219435"/>
          </a:xfrm>
          <a:prstGeom prst="rect">
            <a:avLst/>
          </a:prstGeom>
        </p:spPr>
      </p:pic>
    </p:spTree>
    <p:extLst>
      <p:ext uri="{BB962C8B-B14F-4D97-AF65-F5344CB8AC3E}">
        <p14:creationId xmlns:p14="http://schemas.microsoft.com/office/powerpoint/2010/main" val="2252867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88280" y="6064250"/>
            <a:ext cx="12568561" cy="0"/>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AutoShape 3"/>
          <p:cNvSpPr/>
          <p:nvPr/>
        </p:nvSpPr>
        <p:spPr>
          <a:xfrm>
            <a:off x="0" y="1"/>
            <a:ext cx="12192000" cy="883360"/>
          </a:xfrm>
          <a:prstGeom prst="rect">
            <a:avLst/>
          </a:prstGeom>
          <a:solidFill>
            <a:srgbClr val="19598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rot="-5400000">
            <a:off x="11234371" y="1323190"/>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AutoShape 5"/>
          <p:cNvSpPr/>
          <p:nvPr/>
        </p:nvSpPr>
        <p:spPr>
          <a:xfrm flipV="1">
            <a:off x="11525250" y="1791212"/>
            <a:ext cx="0" cy="1637788"/>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p:cNvSpPr txBox="1"/>
          <p:nvPr/>
        </p:nvSpPr>
        <p:spPr>
          <a:xfrm>
            <a:off x="0" y="53168"/>
            <a:ext cx="12084903" cy="83099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5400" b="1">
                <a:solidFill>
                  <a:srgbClr val="FEFEFD"/>
                </a:solidFill>
                <a:latin typeface="+mj-lt"/>
                <a:ea typeface="Calibri" panose="020F0502020204030204" pitchFamily="34" charset="0"/>
                <a:cs typeface="Calibri"/>
              </a:rPr>
              <a:t>APPLICATION RULES</a:t>
            </a:r>
            <a:endParaRPr lang="en-US" sz="5400" b="1">
              <a:solidFill>
                <a:srgbClr val="FEFEFD"/>
              </a:solidFill>
              <a:latin typeface="+mj-lt"/>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3B9298D-73F3-E3B9-6A6E-2C5715A27B19}"/>
              </a:ext>
            </a:extLst>
          </p:cNvPr>
          <p:cNvSpPr txBox="1"/>
          <p:nvPr/>
        </p:nvSpPr>
        <p:spPr>
          <a:xfrm>
            <a:off x="575596" y="2207511"/>
            <a:ext cx="5181590" cy="921534"/>
          </a:xfrm>
          <a:prstGeom prst="rect">
            <a:avLst/>
          </a:prstGeom>
          <a:solidFill>
            <a:srgbClr val="19598D"/>
          </a:solid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a:lnSpc>
                <a:spcPct val="107000"/>
              </a:lnSpc>
              <a:spcBef>
                <a:spcPts val="0"/>
              </a:spcBef>
              <a:spcAft>
                <a:spcPts val="533"/>
              </a:spcAft>
            </a:pPr>
            <a:r>
              <a:rPr lang="en-US" sz="3600" b="1">
                <a:latin typeface="+mj-lt"/>
                <a:ea typeface="Calibri" panose="020F0502020204030204" pitchFamily="34" charset="0"/>
                <a:cs typeface="Calibri" panose="020F0502020204030204" pitchFamily="34" charset="0"/>
              </a:rPr>
              <a:t>   </a:t>
            </a:r>
            <a:r>
              <a:rPr lang="en-US" sz="5400">
                <a:solidFill>
                  <a:schemeClr val="bg1"/>
                </a:solidFill>
                <a:latin typeface="+mj-lt"/>
                <a:ea typeface="Calibri" panose="020F0502020204030204" pitchFamily="34" charset="0"/>
                <a:cs typeface="Calibri" panose="020F0502020204030204" pitchFamily="34" charset="0"/>
              </a:rPr>
              <a:t>T</a:t>
            </a:r>
            <a:r>
              <a:rPr lang="en-US" sz="5400">
                <a:solidFill>
                  <a:schemeClr val="bg1"/>
                </a:solidFill>
                <a:effectLst/>
                <a:latin typeface="+mj-lt"/>
                <a:ea typeface="Calibri" panose="020F0502020204030204" pitchFamily="34" charset="0"/>
                <a:cs typeface="Calibri" panose="020F0502020204030204" pitchFamily="34" charset="0"/>
              </a:rPr>
              <a:t>urning age 65</a:t>
            </a:r>
          </a:p>
        </p:txBody>
      </p:sp>
      <p:sp>
        <p:nvSpPr>
          <p:cNvPr id="9" name="TextBox 8">
            <a:extLst>
              <a:ext uri="{FF2B5EF4-FFF2-40B4-BE49-F238E27FC236}">
                <a16:creationId xmlns:a16="http://schemas.microsoft.com/office/drawing/2014/main" id="{B26C426C-07E1-6146-7100-0BF518B3BB21}"/>
              </a:ext>
            </a:extLst>
          </p:cNvPr>
          <p:cNvSpPr txBox="1"/>
          <p:nvPr/>
        </p:nvSpPr>
        <p:spPr>
          <a:xfrm>
            <a:off x="484444" y="4766587"/>
            <a:ext cx="5363895" cy="921534"/>
          </a:xfrm>
          <a:prstGeom prst="rect">
            <a:avLst/>
          </a:prstGeom>
          <a:solidFill>
            <a:srgbClr val="19598D"/>
          </a:solid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ct val="107000"/>
              </a:lnSpc>
              <a:spcAft>
                <a:spcPts val="533"/>
              </a:spcAft>
            </a:pPr>
            <a:r>
              <a:rPr lang="en-US" sz="3600" b="1">
                <a:latin typeface="+mj-lt"/>
                <a:ea typeface="Calibri" panose="020F0502020204030204" pitchFamily="34" charset="0"/>
                <a:cs typeface="Calibri"/>
              </a:rPr>
              <a:t>   </a:t>
            </a:r>
            <a:r>
              <a:rPr lang="en-US" sz="5400">
                <a:solidFill>
                  <a:schemeClr val="bg1"/>
                </a:solidFill>
                <a:effectLst/>
                <a:latin typeface="+mj-lt"/>
                <a:ea typeface="Calibri" panose="020F0502020204030204" pitchFamily="34" charset="0"/>
                <a:cs typeface="Calibri"/>
              </a:rPr>
              <a:t>Retiring age 65+</a:t>
            </a:r>
          </a:p>
        </p:txBody>
      </p:sp>
      <p:pic>
        <p:nvPicPr>
          <p:cNvPr id="12" name="Picture 11" descr="A cake with a candle on it&#10;&#10;Description automatically generated">
            <a:extLst>
              <a:ext uri="{FF2B5EF4-FFF2-40B4-BE49-F238E27FC236}">
                <a16:creationId xmlns:a16="http://schemas.microsoft.com/office/drawing/2014/main" id="{1D30726E-9D5C-EF21-2A6F-FDB36578628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364957" y="897043"/>
            <a:ext cx="1602868" cy="1180451"/>
          </a:xfrm>
          <a:prstGeom prst="rect">
            <a:avLst/>
          </a:prstGeom>
        </p:spPr>
      </p:pic>
      <p:pic>
        <p:nvPicPr>
          <p:cNvPr id="20" name="Picture 19" descr="A stack of papers with lines&#10;&#10;Description automatically generated">
            <a:extLst>
              <a:ext uri="{FF2B5EF4-FFF2-40B4-BE49-F238E27FC236}">
                <a16:creationId xmlns:a16="http://schemas.microsoft.com/office/drawing/2014/main" id="{26863890-38CF-C839-24AF-D661C58834F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1067875">
            <a:off x="2842047" y="3600178"/>
            <a:ext cx="830994" cy="830467"/>
          </a:xfrm>
          <a:prstGeom prst="rect">
            <a:avLst/>
          </a:prstGeom>
        </p:spPr>
      </p:pic>
      <p:pic>
        <p:nvPicPr>
          <p:cNvPr id="11" name="Picture 10" descr="A person covering his face with his hands">
            <a:extLst>
              <a:ext uri="{FF2B5EF4-FFF2-40B4-BE49-F238E27FC236}">
                <a16:creationId xmlns:a16="http://schemas.microsoft.com/office/drawing/2014/main" id="{C00F3D36-08A5-2006-F439-9DA97BEBD8E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081491" y="4079201"/>
            <a:ext cx="5402935" cy="2472732"/>
          </a:xfrm>
          <a:prstGeom prst="rect">
            <a:avLst/>
          </a:prstGeom>
        </p:spPr>
      </p:pic>
      <p:pic>
        <p:nvPicPr>
          <p:cNvPr id="15" name="Picture 14" descr="A person looking at a tablet">
            <a:extLst>
              <a:ext uri="{FF2B5EF4-FFF2-40B4-BE49-F238E27FC236}">
                <a16:creationId xmlns:a16="http://schemas.microsoft.com/office/drawing/2014/main" id="{234F7686-0491-8689-01F3-E3E425563E68}"/>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6095999" y="1093925"/>
            <a:ext cx="5349385" cy="2764089"/>
          </a:xfrm>
          <a:prstGeom prst="rect">
            <a:avLst/>
          </a:prstGeom>
        </p:spPr>
      </p:pic>
    </p:spTree>
    <p:extLst>
      <p:ext uri="{BB962C8B-B14F-4D97-AF65-F5344CB8AC3E}">
        <p14:creationId xmlns:p14="http://schemas.microsoft.com/office/powerpoint/2010/main" val="129243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all building with many windows&#10;&#10;Description automatically generated">
            <a:extLst>
              <a:ext uri="{FF2B5EF4-FFF2-40B4-BE49-F238E27FC236}">
                <a16:creationId xmlns:a16="http://schemas.microsoft.com/office/drawing/2014/main" id="{411A00C0-AEC5-7A2A-B791-9A9463B9954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5669009"/>
            <a:ext cx="3756366" cy="118948"/>
          </a:xfrm>
          <a:prstGeom prst="rect">
            <a:avLst/>
          </a:prstGeom>
        </p:spPr>
      </p:pic>
      <p:sp>
        <p:nvSpPr>
          <p:cNvPr id="2" name="AutoShape 2"/>
          <p:cNvSpPr/>
          <p:nvPr/>
        </p:nvSpPr>
        <p:spPr>
          <a:xfrm>
            <a:off x="-188280" y="6064250"/>
            <a:ext cx="13481415" cy="0"/>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3" name="AutoShape 3"/>
          <p:cNvSpPr/>
          <p:nvPr/>
        </p:nvSpPr>
        <p:spPr>
          <a:xfrm>
            <a:off x="0" y="1"/>
            <a:ext cx="12192000" cy="966324"/>
          </a:xfrm>
          <a:prstGeom prst="rect">
            <a:avLst/>
          </a:prstGeom>
          <a:solidFill>
            <a:srgbClr val="19598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4" name="Freeform 4"/>
          <p:cNvSpPr/>
          <p:nvPr/>
        </p:nvSpPr>
        <p:spPr>
          <a:xfrm rot="-5400000">
            <a:off x="11239481" y="1318081"/>
            <a:ext cx="562708" cy="15089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5" name="AutoShape 5"/>
          <p:cNvSpPr/>
          <p:nvPr/>
        </p:nvSpPr>
        <p:spPr>
          <a:xfrm flipV="1">
            <a:off x="11525250" y="1791212"/>
            <a:ext cx="0" cy="1637788"/>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8" name="TextBox 8"/>
          <p:cNvSpPr txBox="1"/>
          <p:nvPr/>
        </p:nvSpPr>
        <p:spPr>
          <a:xfrm>
            <a:off x="234657" y="79815"/>
            <a:ext cx="11833518" cy="80669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6720"/>
              </a:lnSpc>
              <a:spcBef>
                <a:spcPct val="0"/>
              </a:spcBef>
            </a:pPr>
            <a:r>
              <a:rPr lang="en-US" sz="5400" b="1">
                <a:solidFill>
                  <a:schemeClr val="bg1"/>
                </a:solidFill>
                <a:latin typeface="+mj-lt"/>
                <a:ea typeface="Calibri" panose="020F0502020204030204" pitchFamily="34" charset="0"/>
                <a:cs typeface="Calibri"/>
              </a:rPr>
              <a:t>MEDICARE BASICS</a:t>
            </a:r>
          </a:p>
        </p:txBody>
      </p:sp>
      <p:sp>
        <p:nvSpPr>
          <p:cNvPr id="11" name="TextBox 10">
            <a:extLst>
              <a:ext uri="{FF2B5EF4-FFF2-40B4-BE49-F238E27FC236}">
                <a16:creationId xmlns:a16="http://schemas.microsoft.com/office/drawing/2014/main" id="{13E962D1-F363-0A2F-6C68-3A5F125CB5A0}"/>
              </a:ext>
            </a:extLst>
          </p:cNvPr>
          <p:cNvSpPr txBox="1"/>
          <p:nvPr/>
        </p:nvSpPr>
        <p:spPr>
          <a:xfrm>
            <a:off x="225176" y="1177900"/>
            <a:ext cx="11192054" cy="707886"/>
          </a:xfrm>
          <a:prstGeom prst="rect">
            <a:avLst/>
          </a:prstGeom>
          <a:solidFill>
            <a:schemeClr val="accent1">
              <a:lumMod val="20000"/>
              <a:lumOff val="80000"/>
            </a:schemeClr>
          </a:solidFill>
        </p:spPr>
        <p:txBody>
          <a:bodyPr wrap="square" lIns="91440" tIns="45720" rIns="91440" bIns="4572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4000" u="sng">
                <a:effectLst/>
                <a:ea typeface="Calibri" panose="020F0502020204030204" pitchFamily="34" charset="0"/>
                <a:cs typeface="Times New Roman"/>
              </a:rPr>
              <a:t>Part A</a:t>
            </a:r>
            <a:r>
              <a:rPr lang="en-US" sz="4000">
                <a:effectLst/>
                <a:ea typeface="Calibri" panose="020F0502020204030204" pitchFamily="34" charset="0"/>
                <a:cs typeface="Times New Roman"/>
              </a:rPr>
              <a:t>: $0 </a:t>
            </a:r>
            <a:r>
              <a:rPr lang="en-US" sz="4000">
                <a:ea typeface="Calibri" panose="020F0502020204030204" pitchFamily="34" charset="0"/>
                <a:cs typeface="Times New Roman"/>
              </a:rPr>
              <a:t>Premium</a:t>
            </a:r>
            <a:r>
              <a:rPr lang="en-US" sz="4000">
                <a:effectLst/>
                <a:ea typeface="Calibri" panose="020F0502020204030204" pitchFamily="34" charset="0"/>
                <a:cs typeface="Times New Roman"/>
              </a:rPr>
              <a:t> </a:t>
            </a:r>
            <a:r>
              <a:rPr lang="en-US" sz="4000">
                <a:ea typeface="Calibri" panose="020F0502020204030204" pitchFamily="34" charset="0"/>
                <a:cs typeface="Times New Roman"/>
              </a:rPr>
              <a:t>and </a:t>
            </a:r>
            <a:r>
              <a:rPr lang="en-US" sz="4000" u="sng">
                <a:ea typeface="Calibri" panose="020F0502020204030204" pitchFamily="34" charset="0"/>
                <a:cs typeface="Times New Roman"/>
              </a:rPr>
              <a:t>Part B</a:t>
            </a:r>
            <a:r>
              <a:rPr lang="en-US" sz="4000">
                <a:ea typeface="Calibri" panose="020F0502020204030204" pitchFamily="34" charset="0"/>
                <a:cs typeface="Times New Roman"/>
              </a:rPr>
              <a:t>: $174.70 Premium</a:t>
            </a:r>
            <a:endParaRPr lang="en-US" sz="4000">
              <a:effectLst/>
              <a:ea typeface="Calibri" panose="020F0502020204030204" pitchFamily="34" charset="0"/>
              <a:cs typeface="Times New Roman"/>
            </a:endParaRPr>
          </a:p>
        </p:txBody>
      </p:sp>
      <p:sp>
        <p:nvSpPr>
          <p:cNvPr id="7" name="TextBox 6">
            <a:extLst>
              <a:ext uri="{FF2B5EF4-FFF2-40B4-BE49-F238E27FC236}">
                <a16:creationId xmlns:a16="http://schemas.microsoft.com/office/drawing/2014/main" id="{A74688A1-BFC6-DBDB-5150-7B301B2B12D2}"/>
              </a:ext>
            </a:extLst>
          </p:cNvPr>
          <p:cNvSpPr txBox="1"/>
          <p:nvPr/>
        </p:nvSpPr>
        <p:spPr>
          <a:xfrm>
            <a:off x="8534400" y="4597400"/>
            <a:ext cx="1473200" cy="246221"/>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TextBox 12">
            <a:extLst>
              <a:ext uri="{FF2B5EF4-FFF2-40B4-BE49-F238E27FC236}">
                <a16:creationId xmlns:a16="http://schemas.microsoft.com/office/drawing/2014/main" id="{DED486E9-45EC-6ABD-C76D-173B45E51FFA}"/>
              </a:ext>
            </a:extLst>
          </p:cNvPr>
          <p:cNvSpPr txBox="1"/>
          <p:nvPr/>
        </p:nvSpPr>
        <p:spPr>
          <a:xfrm>
            <a:off x="239689" y="2137143"/>
            <a:ext cx="11177541" cy="707886"/>
          </a:xfrm>
          <a:prstGeom prst="rect">
            <a:avLst/>
          </a:prstGeom>
          <a:solidFill>
            <a:schemeClr val="accent1">
              <a:lumMod val="20000"/>
              <a:lumOff val="80000"/>
            </a:schemeClr>
          </a:solidFill>
        </p:spPr>
        <p:txBody>
          <a:bodyPr wrap="square" lIns="91440" tIns="45720" rIns="91440" bIns="45720" rtlCol="0" anchor="t">
            <a:spAutoFit/>
          </a:bodyPr>
          <a:lstStyle/>
          <a:p>
            <a:r>
              <a:rPr lang="en-US" sz="4000" u="sng" baseline="0">
                <a:latin typeface="Times New Roman"/>
              </a:rPr>
              <a:t>Part B &amp; D:</a:t>
            </a:r>
            <a:r>
              <a:rPr lang="en-US" sz="4000" baseline="0">
                <a:latin typeface="Times New Roman"/>
              </a:rPr>
              <a:t> </a:t>
            </a:r>
            <a:r>
              <a:rPr lang="en-US" sz="4000">
                <a:latin typeface="Times New Roman"/>
              </a:rPr>
              <a:t>Lifetime Late</a:t>
            </a:r>
            <a:r>
              <a:rPr lang="en-US" sz="4000" baseline="0">
                <a:latin typeface="Times New Roman"/>
              </a:rPr>
              <a:t> enrollment Penalty</a:t>
            </a:r>
            <a:endParaRPr lang="en-US" sz="4000">
              <a:latin typeface="Times New Roman"/>
              <a:cs typeface="Times New Roman"/>
            </a:endParaRPr>
          </a:p>
        </p:txBody>
      </p:sp>
      <p:sp>
        <p:nvSpPr>
          <p:cNvPr id="19" name="TextBox 18">
            <a:extLst>
              <a:ext uri="{FF2B5EF4-FFF2-40B4-BE49-F238E27FC236}">
                <a16:creationId xmlns:a16="http://schemas.microsoft.com/office/drawing/2014/main" id="{7F54F41C-1477-FEBC-5615-F7C4B64D40F1}"/>
              </a:ext>
            </a:extLst>
          </p:cNvPr>
          <p:cNvSpPr txBox="1"/>
          <p:nvPr/>
        </p:nvSpPr>
        <p:spPr>
          <a:xfrm>
            <a:off x="261886" y="3121322"/>
            <a:ext cx="11155344" cy="707886"/>
          </a:xfrm>
          <a:prstGeom prst="rect">
            <a:avLst/>
          </a:prstGeom>
          <a:solidFill>
            <a:schemeClr val="accent1">
              <a:lumMod val="20000"/>
              <a:lumOff val="80000"/>
            </a:schemeClr>
          </a:solidFill>
        </p:spPr>
        <p:txBody>
          <a:bodyPr wrap="square" lIns="91440" tIns="45720" rIns="91440" bIns="45720" rtlCol="0" anchor="t">
            <a:spAutoFit/>
          </a:bodyPr>
          <a:lstStyle/>
          <a:p>
            <a:r>
              <a:rPr lang="en-US" sz="4000" u="sng" baseline="0">
                <a:latin typeface="Times New Roman"/>
              </a:rPr>
              <a:t>MSP &amp; LIS:</a:t>
            </a:r>
            <a:r>
              <a:rPr lang="en-US" sz="4000" baseline="0">
                <a:latin typeface="Times New Roman"/>
              </a:rPr>
              <a:t> </a:t>
            </a:r>
            <a:r>
              <a:rPr lang="en-US" sz="4000">
                <a:latin typeface="Times New Roman"/>
              </a:rPr>
              <a:t>Savings</a:t>
            </a:r>
            <a:r>
              <a:rPr lang="en-US" sz="4000" baseline="0">
                <a:latin typeface="Times New Roman"/>
              </a:rPr>
              <a:t> Programs</a:t>
            </a:r>
            <a:endParaRPr lang="en-US" sz="4000">
              <a:cs typeface="Times New Roman"/>
            </a:endParaRPr>
          </a:p>
        </p:txBody>
      </p:sp>
      <p:sp>
        <p:nvSpPr>
          <p:cNvPr id="15" name="TextBox 14">
            <a:extLst>
              <a:ext uri="{FF2B5EF4-FFF2-40B4-BE49-F238E27FC236}">
                <a16:creationId xmlns:a16="http://schemas.microsoft.com/office/drawing/2014/main" id="{FA925C0C-5DA7-2A82-4648-570DC28032F7}"/>
              </a:ext>
            </a:extLst>
          </p:cNvPr>
          <p:cNvSpPr txBox="1"/>
          <p:nvPr/>
        </p:nvSpPr>
        <p:spPr>
          <a:xfrm>
            <a:off x="234657" y="4040781"/>
            <a:ext cx="11187603" cy="707886"/>
          </a:xfrm>
          <a:prstGeom prst="rect">
            <a:avLst/>
          </a:prstGeom>
          <a:solidFill>
            <a:schemeClr val="accent1">
              <a:lumMod val="20000"/>
              <a:lumOff val="80000"/>
            </a:schemeClr>
          </a:solidFill>
        </p:spPr>
        <p:txBody>
          <a:bodyPr wrap="square" lIns="91440" tIns="45720" rIns="91440" bIns="45720" rtlCol="0" anchor="t">
            <a:spAutoFit/>
          </a:bodyPr>
          <a:lstStyle/>
          <a:p>
            <a:r>
              <a:rPr lang="en-US" sz="4000" u="sng"/>
              <a:t>IRMAA :</a:t>
            </a:r>
            <a:r>
              <a:rPr lang="en-US" sz="4000"/>
              <a:t> High Income Earners</a:t>
            </a:r>
            <a:r>
              <a:rPr lang="en-US" sz="3600" b="1"/>
              <a:t> </a:t>
            </a:r>
            <a:endParaRPr lang="en-US" sz="3600" b="1" u="sng"/>
          </a:p>
        </p:txBody>
      </p:sp>
      <p:pic>
        <p:nvPicPr>
          <p:cNvPr id="12" name="Picture 11">
            <a:extLst>
              <a:ext uri="{FF2B5EF4-FFF2-40B4-BE49-F238E27FC236}">
                <a16:creationId xmlns:a16="http://schemas.microsoft.com/office/drawing/2014/main" id="{E9A2A201-FE27-1136-FB95-DD9ED31BA984}"/>
              </a:ext>
            </a:extLst>
          </p:cNvPr>
          <p:cNvPicPr>
            <a:picLocks noChangeAspect="1"/>
          </p:cNvPicPr>
          <p:nvPr/>
        </p:nvPicPr>
        <p:blipFill>
          <a:blip r:embed="rId6"/>
          <a:stretch>
            <a:fillRect/>
          </a:stretch>
        </p:blipFill>
        <p:spPr>
          <a:xfrm>
            <a:off x="7212389" y="3019428"/>
            <a:ext cx="4980160" cy="3837284"/>
          </a:xfrm>
          <a:prstGeom prst="rect">
            <a:avLst/>
          </a:prstGeom>
        </p:spPr>
      </p:pic>
    </p:spTree>
    <p:extLst>
      <p:ext uri="{BB962C8B-B14F-4D97-AF65-F5344CB8AC3E}">
        <p14:creationId xmlns:p14="http://schemas.microsoft.com/office/powerpoint/2010/main" val="2247080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3" name="Rectangle 206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6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Rectangle 206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rotecting Yourself From The Financial Storms Of Life">
            <a:extLst>
              <a:ext uri="{FF2B5EF4-FFF2-40B4-BE49-F238E27FC236}">
                <a16:creationId xmlns:a16="http://schemas.microsoft.com/office/drawing/2014/main" id="{E6FC255B-B0A4-E50B-B9D9-95A8AE3289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177"/>
          <a:stretch/>
        </p:blipFill>
        <p:spPr bwMode="auto">
          <a:xfrm>
            <a:off x="443089" y="1133474"/>
            <a:ext cx="11277600" cy="53625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B8D3CBD-116B-002A-A33D-924E38AD5955}"/>
              </a:ext>
            </a:extLst>
          </p:cNvPr>
          <p:cNvSpPr txBox="1"/>
          <p:nvPr/>
        </p:nvSpPr>
        <p:spPr>
          <a:xfrm>
            <a:off x="456817" y="212384"/>
            <a:ext cx="11277599" cy="923330"/>
          </a:xfrm>
          <a:prstGeom prst="rect">
            <a:avLst/>
          </a:prstGeom>
          <a:noFill/>
        </p:spPr>
        <p:txBody>
          <a:bodyPr wrap="square" rtlCol="0">
            <a:spAutoFit/>
          </a:bodyPr>
          <a:lstStyle/>
          <a:p>
            <a:pPr algn="ctr"/>
            <a:r>
              <a:rPr lang="en-US" sz="5400" b="1">
                <a:solidFill>
                  <a:schemeClr val="bg1"/>
                </a:solidFill>
                <a:latin typeface="+mj-lt"/>
              </a:rPr>
              <a:t>HURRICANE </a:t>
            </a:r>
            <a:r>
              <a:rPr lang="en-US" sz="5400" b="1" i="1">
                <a:solidFill>
                  <a:schemeClr val="bg1"/>
                </a:solidFill>
                <a:latin typeface="+mj-lt"/>
              </a:rPr>
              <a:t>IRMAA</a:t>
            </a:r>
          </a:p>
        </p:txBody>
      </p:sp>
    </p:spTree>
    <p:extLst>
      <p:ext uri="{BB962C8B-B14F-4D97-AF65-F5344CB8AC3E}">
        <p14:creationId xmlns:p14="http://schemas.microsoft.com/office/powerpoint/2010/main" val="3115878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88280" y="6064250"/>
            <a:ext cx="13481415" cy="0"/>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4" name="Freeform 4"/>
          <p:cNvSpPr/>
          <p:nvPr/>
        </p:nvSpPr>
        <p:spPr>
          <a:xfrm rot="-5400000">
            <a:off x="11239481" y="1318081"/>
            <a:ext cx="562708" cy="15089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5" name="AutoShape 5"/>
          <p:cNvSpPr/>
          <p:nvPr/>
        </p:nvSpPr>
        <p:spPr>
          <a:xfrm flipV="1">
            <a:off x="11525250" y="1791212"/>
            <a:ext cx="0" cy="1637788"/>
          </a:xfrm>
          <a:prstGeom prst="line">
            <a:avLst/>
          </a:prstGeom>
          <a:ln w="28575" cap="rnd">
            <a:solidFill>
              <a:srgbClr val="D9D9D9"/>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74688A1-BFC6-DBDB-5150-7B301B2B12D2}"/>
              </a:ext>
            </a:extLst>
          </p:cNvPr>
          <p:cNvSpPr txBox="1"/>
          <p:nvPr/>
        </p:nvSpPr>
        <p:spPr>
          <a:xfrm>
            <a:off x="8534400" y="4597400"/>
            <a:ext cx="1473200" cy="246221"/>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pic>
        <p:nvPicPr>
          <p:cNvPr id="9" name="Picture 8">
            <a:extLst>
              <a:ext uri="{FF2B5EF4-FFF2-40B4-BE49-F238E27FC236}">
                <a16:creationId xmlns:a16="http://schemas.microsoft.com/office/drawing/2014/main" id="{89CCE32F-2B81-011D-1B57-8BA9E683302E}"/>
              </a:ext>
            </a:extLst>
          </p:cNvPr>
          <p:cNvPicPr>
            <a:picLocks noChangeAspect="1"/>
          </p:cNvPicPr>
          <p:nvPr/>
        </p:nvPicPr>
        <p:blipFill>
          <a:blip r:embed="rId5"/>
          <a:stretch>
            <a:fillRect/>
          </a:stretch>
        </p:blipFill>
        <p:spPr>
          <a:xfrm>
            <a:off x="323850" y="990600"/>
            <a:ext cx="11582400" cy="5638082"/>
          </a:xfrm>
          <a:prstGeom prst="rect">
            <a:avLst/>
          </a:prstGeom>
        </p:spPr>
      </p:pic>
      <p:sp>
        <p:nvSpPr>
          <p:cNvPr id="11" name="TextBox 10">
            <a:extLst>
              <a:ext uri="{FF2B5EF4-FFF2-40B4-BE49-F238E27FC236}">
                <a16:creationId xmlns:a16="http://schemas.microsoft.com/office/drawing/2014/main" id="{06E7CBD6-5BA7-0A68-79A0-D72B7406C954}"/>
              </a:ext>
            </a:extLst>
          </p:cNvPr>
          <p:cNvSpPr txBox="1"/>
          <p:nvPr/>
        </p:nvSpPr>
        <p:spPr>
          <a:xfrm>
            <a:off x="165675" y="0"/>
            <a:ext cx="11860649" cy="923330"/>
          </a:xfrm>
          <a:prstGeom prst="rect">
            <a:avLst/>
          </a:prstGeom>
          <a:solidFill>
            <a:srgbClr val="19598D"/>
          </a:solidFill>
        </p:spPr>
        <p:txBody>
          <a:bodyPr wrap="square" rtlCol="0">
            <a:spAutoFit/>
          </a:bodyPr>
          <a:lstStyle/>
          <a:p>
            <a:pPr marL="596900" marR="0">
              <a:spcBef>
                <a:spcPts val="985"/>
              </a:spcBef>
              <a:spcAft>
                <a:spcPts val="0"/>
              </a:spcAft>
            </a:pPr>
            <a:r>
              <a:rPr lang="en-US" sz="5400" b="1" spc="-50">
                <a:effectLst/>
                <a:latin typeface="Times New Roman" panose="02020603050405020304" pitchFamily="18" charset="0"/>
                <a:ea typeface="Arial Black" panose="020B0A04020102020204" pitchFamily="34" charset="0"/>
                <a:cs typeface="Times New Roman" panose="02020603050405020304" pitchFamily="18" charset="0"/>
              </a:rPr>
              <a:t>    </a:t>
            </a:r>
            <a:r>
              <a:rPr lang="en-US" sz="5400" b="1" spc="-50">
                <a:solidFill>
                  <a:schemeClr val="bg1"/>
                </a:solidFill>
                <a:effectLst/>
                <a:latin typeface="Times New Roman" panose="02020603050405020304" pitchFamily="18" charset="0"/>
                <a:ea typeface="Arial Black" panose="020B0A04020102020204" pitchFamily="34" charset="0"/>
                <a:cs typeface="Times New Roman" panose="02020603050405020304" pitchFamily="18" charset="0"/>
              </a:rPr>
              <a:t>Medicare Part</a:t>
            </a:r>
            <a:r>
              <a:rPr lang="en-US" sz="5400" b="1" spc="-180">
                <a:solidFill>
                  <a:schemeClr val="bg1"/>
                </a:solidFill>
                <a:effectLst/>
                <a:latin typeface="Times New Roman" panose="02020603050405020304" pitchFamily="18" charset="0"/>
                <a:ea typeface="Arial Black" panose="020B0A04020102020204" pitchFamily="34" charset="0"/>
                <a:cs typeface="Times New Roman" panose="02020603050405020304" pitchFamily="18" charset="0"/>
              </a:rPr>
              <a:t> </a:t>
            </a:r>
            <a:r>
              <a:rPr lang="en-US" sz="5400" b="1" spc="-50">
                <a:solidFill>
                  <a:schemeClr val="bg1"/>
                </a:solidFill>
                <a:effectLst/>
                <a:latin typeface="Times New Roman" panose="02020603050405020304" pitchFamily="18" charset="0"/>
                <a:ea typeface="Arial Black" panose="020B0A04020102020204" pitchFamily="34" charset="0"/>
                <a:cs typeface="Times New Roman" panose="02020603050405020304" pitchFamily="18" charset="0"/>
              </a:rPr>
              <a:t>B &amp; D</a:t>
            </a:r>
            <a:r>
              <a:rPr lang="en-US" sz="5400" b="1" spc="-195">
                <a:solidFill>
                  <a:schemeClr val="bg1"/>
                </a:solidFill>
                <a:effectLst/>
                <a:latin typeface="Times New Roman" panose="02020603050405020304" pitchFamily="18" charset="0"/>
                <a:ea typeface="Arial Black" panose="020B0A04020102020204" pitchFamily="34" charset="0"/>
                <a:cs typeface="Times New Roman" panose="02020603050405020304" pitchFamily="18" charset="0"/>
              </a:rPr>
              <a:t> </a:t>
            </a:r>
            <a:r>
              <a:rPr lang="en-US" sz="5400" b="1" spc="-50">
                <a:solidFill>
                  <a:schemeClr val="bg1"/>
                </a:solidFill>
                <a:effectLst/>
                <a:latin typeface="Times New Roman" panose="02020603050405020304" pitchFamily="18" charset="0"/>
                <a:ea typeface="Arial Black" panose="020B0A04020102020204" pitchFamily="34" charset="0"/>
                <a:cs typeface="Times New Roman" panose="02020603050405020304" pitchFamily="18" charset="0"/>
              </a:rPr>
              <a:t>premium</a:t>
            </a:r>
            <a:endParaRPr lang="en-US" sz="5400" b="1">
              <a:solidFill>
                <a:schemeClr val="bg1"/>
              </a:solidFill>
              <a:effectLst/>
              <a:latin typeface="Times New Roman" panose="02020603050405020304" pitchFamily="18" charset="0"/>
              <a:ea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34236891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w Times Rom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3171</Words>
  <Application>Microsoft Office PowerPoint</Application>
  <PresentationFormat>Widescreen</PresentationFormat>
  <Paragraphs>244</Paragraphs>
  <Slides>23</Slides>
  <Notes>23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Aptos</vt:lpstr>
      <vt:lpstr>Arial</vt:lpstr>
      <vt:lpstr>Calibri</vt:lpstr>
      <vt:lpstr>Calibri Light</vt:lpstr>
      <vt:lpstr>Montserrat Bold</vt:lpstr>
      <vt:lpstr>Montserrat Ultra-Bold</vt:lpstr>
      <vt:lpstr>Segoe UI</vt:lpstr>
      <vt:lpstr>Söhne</vt:lpstr>
      <vt:lpstr>Times New Roman</vt:lpstr>
      <vt:lpstr>Wingdings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Tamie Mongold</dc:creator>
  <cp:lastModifiedBy>Debbie Pucciarelli</cp:lastModifiedBy>
  <cp:revision>2</cp:revision>
  <dcterms:created xsi:type="dcterms:W3CDTF">2024-04-01T17:27:46Z</dcterms:created>
  <dcterms:modified xsi:type="dcterms:W3CDTF">2024-05-13T06:06:01Z</dcterms:modified>
</cp:coreProperties>
</file>