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2" r:id="rId4"/>
  </p:sldMasterIdLst>
  <p:notesMasterIdLst>
    <p:notesMasterId r:id="rId31"/>
  </p:notesMasterIdLst>
  <p:handoutMasterIdLst>
    <p:handoutMasterId r:id="rId32"/>
  </p:handoutMasterIdLst>
  <p:sldIdLst>
    <p:sldId id="263" r:id="rId5"/>
    <p:sldId id="337" r:id="rId6"/>
    <p:sldId id="437" r:id="rId7"/>
    <p:sldId id="1423" r:id="rId8"/>
    <p:sldId id="1434" r:id="rId9"/>
    <p:sldId id="464" r:id="rId10"/>
    <p:sldId id="259" r:id="rId11"/>
    <p:sldId id="1435" r:id="rId12"/>
    <p:sldId id="1368" r:id="rId13"/>
    <p:sldId id="468" r:id="rId14"/>
    <p:sldId id="465" r:id="rId15"/>
    <p:sldId id="1136" r:id="rId16"/>
    <p:sldId id="1375" r:id="rId17"/>
    <p:sldId id="258" r:id="rId18"/>
    <p:sldId id="424" r:id="rId19"/>
    <p:sldId id="1147" r:id="rId20"/>
    <p:sldId id="1374" r:id="rId21"/>
    <p:sldId id="503" r:id="rId22"/>
    <p:sldId id="1387" r:id="rId23"/>
    <p:sldId id="1140" r:id="rId24"/>
    <p:sldId id="1402" r:id="rId25"/>
    <p:sldId id="1421" r:id="rId26"/>
    <p:sldId id="1436" r:id="rId27"/>
    <p:sldId id="1422" r:id="rId28"/>
    <p:sldId id="1419" r:id="rId29"/>
    <p:sldId id="1420"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ay, Laura" initials="GL" lastIdx="1" clrIdx="0">
    <p:extLst>
      <p:ext uri="{19B8F6BF-5375-455C-9EA6-DF929625EA0E}">
        <p15:presenceInfo xmlns:p15="http://schemas.microsoft.com/office/powerpoint/2012/main" userId="S-1-5-21-2090760695-1161300292-829235722-63432" providerId="AD"/>
      </p:ext>
    </p:extLst>
  </p:cmAuthor>
  <p:cmAuthor id="2" name="Lane, Mark" initials="LM" lastIdx="4" clrIdx="1">
    <p:extLst>
      <p:ext uri="{19B8F6BF-5375-455C-9EA6-DF929625EA0E}">
        <p15:presenceInfo xmlns:p15="http://schemas.microsoft.com/office/powerpoint/2012/main" userId="S-1-5-21-2090760695-1161300292-829235722-56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B5"/>
    <a:srgbClr val="4C822A"/>
    <a:srgbClr val="D6DF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DE5002-D710-4614-AF76-57B5019491ED}" v="118" dt="2022-08-10T02:54:27.133"/>
    <p1510:client id="{0B91D4EC-AAA8-4AA7-9565-240DA1038413}" v="1" dt="2022-08-10T09:37:10.747"/>
    <p1510:client id="{13F6D7CF-EE39-494E-9289-370DF4CEF56C}" v="291" dt="2022-08-10T09:30:33.669"/>
    <p1510:client id="{293E34FD-F8FC-4648-8D28-A374AA46FAE6}" v="376" dt="2023-05-09T21:01:15.133"/>
    <p1510:client id="{3E550889-1C8C-4C93-8843-C8A81D2E85A4}" v="168" dt="2023-02-21T05:27:54.801"/>
    <p1510:client id="{4509C5E9-F75F-41BE-B502-7098E9A4025D}" v="1" dt="2023-02-16T18:47:27.061"/>
    <p1510:client id="{689719C1-B489-4CFC-84E3-4A2D445C2BE0}" v="1" dt="2023-02-21T07:11:03.367"/>
    <p1510:client id="{80128CC0-092F-4160-BB69-250422151DBE}" v="49" dt="2023-02-10T23:00:00.283"/>
    <p1510:client id="{A7A1AC9D-B276-4E3A-A4A9-617A307EEC4E}" v="4" dt="2022-08-10T09:34:59.205"/>
    <p1510:client id="{A83210D7-98EB-459F-BA05-0F67F916CFD9}" v="236" dt="2022-08-10T10:18:59.744"/>
    <p1510:client id="{BCA41D86-EE5B-4C2E-ACA2-5ED5FF0ED847}" v="25" dt="2023-05-09T21:36:06.527"/>
    <p1510:client id="{E2DA1F00-D6A8-4E4F-818B-05A7EB05FF47}" v="19" dt="2023-02-21T05:50:46.382"/>
    <p1510:client id="{E4E0FFBB-5AB9-46BF-AFB1-94A903190BB8}" v="8" dt="2022-08-10T13:40:59.743"/>
    <p1510:client id="{EC5584DB-5A17-4EA7-872E-ED2BC999C422}" v="96" dt="2023-02-10T23:37:59.007"/>
    <p1510:client id="{F13686E8-5C49-48B2-8D50-DA0B230199CF}" v="188" dt="2023-02-21T06:37:40.228"/>
    <p1510:client id="{FC2C25E6-42B9-4FA2-B336-E9D2E9C241EC}" v="26" dt="2023-02-10T22:32:48.884"/>
    <p1510:client id="{FF856680-3A8F-4AF2-8169-CE3D5005A515}" v="277" dt="2022-08-10T06:55:05.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BAED95-335E-4736-A392-B27A67205F17}"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E1BA7155-2EC9-447C-AFBE-F73229EDFE14}">
      <dgm:prSet/>
      <dgm:spPr/>
      <dgm:t>
        <a:bodyPr/>
        <a:lstStyle/>
        <a:p>
          <a:pPr>
            <a:defRPr b="1"/>
          </a:pPr>
          <a:r>
            <a:rPr lang="en-US" dirty="0"/>
            <a:t>1492–1787</a:t>
          </a:r>
        </a:p>
      </dgm:t>
    </dgm:pt>
    <dgm:pt modelId="{A80CBA53-6F25-4314-AA9D-3C185D82D107}" type="parTrans" cxnId="{DAA9E292-17C1-4480-94E7-7F19E5F58EBD}">
      <dgm:prSet/>
      <dgm:spPr/>
      <dgm:t>
        <a:bodyPr/>
        <a:lstStyle/>
        <a:p>
          <a:endParaRPr lang="en-US"/>
        </a:p>
      </dgm:t>
    </dgm:pt>
    <dgm:pt modelId="{5893AF57-9439-4E67-AB59-7531E529B36F}" type="sibTrans" cxnId="{DAA9E292-17C1-4480-94E7-7F19E5F58EBD}">
      <dgm:prSet/>
      <dgm:spPr/>
      <dgm:t>
        <a:bodyPr/>
        <a:lstStyle/>
        <a:p>
          <a:endParaRPr lang="en-US"/>
        </a:p>
      </dgm:t>
    </dgm:pt>
    <dgm:pt modelId="{C7F470AA-E7C7-4567-9DE7-7AD0B6CA3198}">
      <dgm:prSet/>
      <dgm:spPr/>
      <dgm:t>
        <a:bodyPr/>
        <a:lstStyle/>
        <a:p>
          <a:r>
            <a:rPr lang="en-US" dirty="0"/>
            <a:t>Contact and Tribal Independence</a:t>
          </a:r>
        </a:p>
      </dgm:t>
    </dgm:pt>
    <dgm:pt modelId="{003A71C2-98B0-461E-A2C9-2625897E52D8}" type="parTrans" cxnId="{D0834327-7793-4790-AB9F-AAFAFCA2619D}">
      <dgm:prSet/>
      <dgm:spPr/>
      <dgm:t>
        <a:bodyPr/>
        <a:lstStyle/>
        <a:p>
          <a:endParaRPr lang="en-US"/>
        </a:p>
      </dgm:t>
    </dgm:pt>
    <dgm:pt modelId="{18FD1FCE-E00F-486B-800C-2C9C2E13C097}" type="sibTrans" cxnId="{D0834327-7793-4790-AB9F-AAFAFCA2619D}">
      <dgm:prSet/>
      <dgm:spPr/>
      <dgm:t>
        <a:bodyPr/>
        <a:lstStyle/>
        <a:p>
          <a:endParaRPr lang="en-US"/>
        </a:p>
      </dgm:t>
    </dgm:pt>
    <dgm:pt modelId="{119C8650-B852-4AF6-9E13-34D117170DAB}">
      <dgm:prSet/>
      <dgm:spPr/>
      <dgm:t>
        <a:bodyPr/>
        <a:lstStyle/>
        <a:p>
          <a:pPr>
            <a:defRPr b="1"/>
          </a:pPr>
          <a:r>
            <a:rPr lang="en-US" dirty="0"/>
            <a:t>1787–1828</a:t>
          </a:r>
        </a:p>
      </dgm:t>
    </dgm:pt>
    <dgm:pt modelId="{9440BC95-51B3-48F2-9308-E877BCE133F7}" type="parTrans" cxnId="{D68840FF-4340-4E1A-A10B-A14E3DEA6586}">
      <dgm:prSet/>
      <dgm:spPr/>
      <dgm:t>
        <a:bodyPr/>
        <a:lstStyle/>
        <a:p>
          <a:endParaRPr lang="en-US"/>
        </a:p>
      </dgm:t>
    </dgm:pt>
    <dgm:pt modelId="{DBA4507F-51CF-4E51-8A2D-49A9DC8471FE}" type="sibTrans" cxnId="{D68840FF-4340-4E1A-A10B-A14E3DEA6586}">
      <dgm:prSet/>
      <dgm:spPr/>
      <dgm:t>
        <a:bodyPr/>
        <a:lstStyle/>
        <a:p>
          <a:endParaRPr lang="en-US"/>
        </a:p>
      </dgm:t>
    </dgm:pt>
    <dgm:pt modelId="{851F8124-FBCA-4EB4-8324-6E6B118BB860}">
      <dgm:prSet/>
      <dgm:spPr/>
      <dgm:t>
        <a:bodyPr/>
        <a:lstStyle/>
        <a:p>
          <a:r>
            <a:rPr lang="en-US" dirty="0"/>
            <a:t>Agreements/Treaty Making</a:t>
          </a:r>
        </a:p>
      </dgm:t>
    </dgm:pt>
    <dgm:pt modelId="{3FA21DDD-2F5C-437A-ADB9-672A6541EA10}" type="parTrans" cxnId="{BC20F628-6153-42E5-B484-5F730B681C18}">
      <dgm:prSet/>
      <dgm:spPr/>
      <dgm:t>
        <a:bodyPr/>
        <a:lstStyle/>
        <a:p>
          <a:endParaRPr lang="en-US"/>
        </a:p>
      </dgm:t>
    </dgm:pt>
    <dgm:pt modelId="{95BD4D5D-CC64-44B7-864C-672C29B04669}" type="sibTrans" cxnId="{BC20F628-6153-42E5-B484-5F730B681C18}">
      <dgm:prSet/>
      <dgm:spPr/>
      <dgm:t>
        <a:bodyPr/>
        <a:lstStyle/>
        <a:p>
          <a:endParaRPr lang="en-US"/>
        </a:p>
      </dgm:t>
    </dgm:pt>
    <dgm:pt modelId="{88D95B04-EA41-471B-B20B-851120173C76}">
      <dgm:prSet/>
      <dgm:spPr/>
      <dgm:t>
        <a:bodyPr/>
        <a:lstStyle/>
        <a:p>
          <a:pPr>
            <a:defRPr b="1"/>
          </a:pPr>
          <a:r>
            <a:rPr lang="en-US" dirty="0"/>
            <a:t>1828–1887</a:t>
          </a:r>
        </a:p>
      </dgm:t>
    </dgm:pt>
    <dgm:pt modelId="{BC2895B2-D3BF-4AFF-A4EE-602670EC2CB3}" type="parTrans" cxnId="{B97A05B6-F0BE-40A9-BCD5-11EABCEEA442}">
      <dgm:prSet/>
      <dgm:spPr/>
      <dgm:t>
        <a:bodyPr/>
        <a:lstStyle/>
        <a:p>
          <a:endParaRPr lang="en-US"/>
        </a:p>
      </dgm:t>
    </dgm:pt>
    <dgm:pt modelId="{91455556-6127-4457-B0CC-0FC07A4FFC97}" type="sibTrans" cxnId="{B97A05B6-F0BE-40A9-BCD5-11EABCEEA442}">
      <dgm:prSet/>
      <dgm:spPr/>
      <dgm:t>
        <a:bodyPr/>
        <a:lstStyle/>
        <a:p>
          <a:endParaRPr lang="en-US"/>
        </a:p>
      </dgm:t>
    </dgm:pt>
    <dgm:pt modelId="{FC909B8E-3A6F-428A-83CB-D74DF69F4575}">
      <dgm:prSet/>
      <dgm:spPr/>
      <dgm:t>
        <a:bodyPr/>
        <a:lstStyle/>
        <a:p>
          <a:r>
            <a:rPr lang="en-US" dirty="0"/>
            <a:t>Removal and Relocation and Reservation Era</a:t>
          </a:r>
        </a:p>
      </dgm:t>
    </dgm:pt>
    <dgm:pt modelId="{83BFAC26-3EE5-4E1A-AD9C-EB9129586299}" type="parTrans" cxnId="{E736FDEC-D24E-47B1-90D8-F657176A8098}">
      <dgm:prSet/>
      <dgm:spPr/>
      <dgm:t>
        <a:bodyPr/>
        <a:lstStyle/>
        <a:p>
          <a:endParaRPr lang="en-US"/>
        </a:p>
      </dgm:t>
    </dgm:pt>
    <dgm:pt modelId="{C931AC4D-0F65-4DE7-9DBE-1699D3E7BA1A}" type="sibTrans" cxnId="{E736FDEC-D24E-47B1-90D8-F657176A8098}">
      <dgm:prSet/>
      <dgm:spPr/>
      <dgm:t>
        <a:bodyPr/>
        <a:lstStyle/>
        <a:p>
          <a:endParaRPr lang="en-US"/>
        </a:p>
      </dgm:t>
    </dgm:pt>
    <dgm:pt modelId="{1401704C-5948-40B2-867B-7C519E225F29}">
      <dgm:prSet/>
      <dgm:spPr/>
      <dgm:t>
        <a:bodyPr/>
        <a:lstStyle/>
        <a:p>
          <a:pPr>
            <a:defRPr b="1"/>
          </a:pPr>
          <a:r>
            <a:rPr lang="en-US" dirty="0"/>
            <a:t>1887–1934</a:t>
          </a:r>
        </a:p>
      </dgm:t>
    </dgm:pt>
    <dgm:pt modelId="{5740B424-AF91-482F-902E-DE2260108954}" type="parTrans" cxnId="{FCE54066-8504-4186-827A-4FB45630470C}">
      <dgm:prSet/>
      <dgm:spPr/>
      <dgm:t>
        <a:bodyPr/>
        <a:lstStyle/>
        <a:p>
          <a:endParaRPr lang="en-US"/>
        </a:p>
      </dgm:t>
    </dgm:pt>
    <dgm:pt modelId="{94218DAB-710D-4055-8982-6EF8A3E09BBA}" type="sibTrans" cxnId="{FCE54066-8504-4186-827A-4FB45630470C}">
      <dgm:prSet/>
      <dgm:spPr/>
      <dgm:t>
        <a:bodyPr/>
        <a:lstStyle/>
        <a:p>
          <a:endParaRPr lang="en-US"/>
        </a:p>
      </dgm:t>
    </dgm:pt>
    <dgm:pt modelId="{DF4FB840-E8B9-4ADA-8287-ABC1DC86583A}">
      <dgm:prSet/>
      <dgm:spPr/>
      <dgm:t>
        <a:bodyPr/>
        <a:lstStyle/>
        <a:p>
          <a:r>
            <a:rPr lang="en-US" dirty="0"/>
            <a:t>Allotment and Assimilation</a:t>
          </a:r>
        </a:p>
      </dgm:t>
    </dgm:pt>
    <dgm:pt modelId="{DDD016B6-59CB-4D34-894E-371A77F09E05}" type="parTrans" cxnId="{A42619A7-FC81-4BCC-A7C7-A7C1E725006C}">
      <dgm:prSet/>
      <dgm:spPr/>
      <dgm:t>
        <a:bodyPr/>
        <a:lstStyle/>
        <a:p>
          <a:endParaRPr lang="en-US"/>
        </a:p>
      </dgm:t>
    </dgm:pt>
    <dgm:pt modelId="{4F3D1BFB-DA6B-4583-A1FD-E03C20AB6EF0}" type="sibTrans" cxnId="{A42619A7-FC81-4BCC-A7C7-A7C1E725006C}">
      <dgm:prSet/>
      <dgm:spPr/>
      <dgm:t>
        <a:bodyPr/>
        <a:lstStyle/>
        <a:p>
          <a:endParaRPr lang="en-US"/>
        </a:p>
      </dgm:t>
    </dgm:pt>
    <dgm:pt modelId="{5F42D6B8-BC4D-4FB2-94D0-C8E454B7D50B}">
      <dgm:prSet/>
      <dgm:spPr/>
      <dgm:t>
        <a:bodyPr/>
        <a:lstStyle/>
        <a:p>
          <a:pPr>
            <a:defRPr b="1"/>
          </a:pPr>
          <a:r>
            <a:rPr lang="en-US" dirty="0"/>
            <a:t>1934–1953</a:t>
          </a:r>
        </a:p>
      </dgm:t>
    </dgm:pt>
    <dgm:pt modelId="{54294D65-8D9E-43B7-8FCC-2EE61AF6155C}" type="parTrans" cxnId="{C230CE01-471A-4E69-BDC1-D7F81FB379C2}">
      <dgm:prSet/>
      <dgm:spPr/>
      <dgm:t>
        <a:bodyPr/>
        <a:lstStyle/>
        <a:p>
          <a:endParaRPr lang="en-US"/>
        </a:p>
      </dgm:t>
    </dgm:pt>
    <dgm:pt modelId="{3400FD9F-3DC0-41F9-BA4B-7730BD97E766}" type="sibTrans" cxnId="{C230CE01-471A-4E69-BDC1-D7F81FB379C2}">
      <dgm:prSet/>
      <dgm:spPr/>
      <dgm:t>
        <a:bodyPr/>
        <a:lstStyle/>
        <a:p>
          <a:endParaRPr lang="en-US"/>
        </a:p>
      </dgm:t>
    </dgm:pt>
    <dgm:pt modelId="{5D1EC51A-0F57-4484-87F2-18E5BD1F17CA}">
      <dgm:prSet/>
      <dgm:spPr/>
      <dgm:t>
        <a:bodyPr/>
        <a:lstStyle/>
        <a:p>
          <a:r>
            <a:rPr lang="en-US" dirty="0"/>
            <a:t>Indian Reorganization</a:t>
          </a:r>
        </a:p>
      </dgm:t>
    </dgm:pt>
    <dgm:pt modelId="{D71FF05E-60C9-4F06-ABD8-39D951B829E0}" type="parTrans" cxnId="{D1881B43-6F0A-4F2B-AD03-D3617A323F44}">
      <dgm:prSet/>
      <dgm:spPr/>
      <dgm:t>
        <a:bodyPr/>
        <a:lstStyle/>
        <a:p>
          <a:endParaRPr lang="en-US"/>
        </a:p>
      </dgm:t>
    </dgm:pt>
    <dgm:pt modelId="{119352A8-3794-4CA2-BCA7-ECCD5DDB5A2E}" type="sibTrans" cxnId="{D1881B43-6F0A-4F2B-AD03-D3617A323F44}">
      <dgm:prSet/>
      <dgm:spPr/>
      <dgm:t>
        <a:bodyPr/>
        <a:lstStyle/>
        <a:p>
          <a:endParaRPr lang="en-US"/>
        </a:p>
      </dgm:t>
    </dgm:pt>
    <dgm:pt modelId="{E5DD9A0E-F064-43BA-9F1A-F12C796FA64D}">
      <dgm:prSet/>
      <dgm:spPr/>
      <dgm:t>
        <a:bodyPr/>
        <a:lstStyle/>
        <a:p>
          <a:pPr>
            <a:defRPr b="1"/>
          </a:pPr>
          <a:r>
            <a:rPr lang="en-US" dirty="0"/>
            <a:t>1953–1968</a:t>
          </a:r>
        </a:p>
      </dgm:t>
    </dgm:pt>
    <dgm:pt modelId="{AF003D73-D189-4C52-B725-FA7966582C03}" type="parTrans" cxnId="{C5231B8A-BD68-48CE-97B2-BE9A3D86DD1D}">
      <dgm:prSet/>
      <dgm:spPr/>
      <dgm:t>
        <a:bodyPr/>
        <a:lstStyle/>
        <a:p>
          <a:endParaRPr lang="en-US"/>
        </a:p>
      </dgm:t>
    </dgm:pt>
    <dgm:pt modelId="{361C6E6A-A6FF-43A0-BA06-17D2B0427D77}" type="sibTrans" cxnId="{C5231B8A-BD68-48CE-97B2-BE9A3D86DD1D}">
      <dgm:prSet/>
      <dgm:spPr/>
      <dgm:t>
        <a:bodyPr/>
        <a:lstStyle/>
        <a:p>
          <a:endParaRPr lang="en-US"/>
        </a:p>
      </dgm:t>
    </dgm:pt>
    <dgm:pt modelId="{311C70ED-0C49-4F3C-883E-CBE25C1AAB05}">
      <dgm:prSet/>
      <dgm:spPr/>
      <dgm:t>
        <a:bodyPr/>
        <a:lstStyle/>
        <a:p>
          <a:r>
            <a:rPr lang="en-US" dirty="0"/>
            <a:t>Termination Era and Urban Relocation</a:t>
          </a:r>
        </a:p>
      </dgm:t>
    </dgm:pt>
    <dgm:pt modelId="{6F5AEDCC-1A34-4FBF-B0C1-B64B4358391F}" type="parTrans" cxnId="{7CC23D14-C4F7-4CD9-83E8-B2A4D4FC2D7F}">
      <dgm:prSet/>
      <dgm:spPr/>
      <dgm:t>
        <a:bodyPr/>
        <a:lstStyle/>
        <a:p>
          <a:endParaRPr lang="en-US"/>
        </a:p>
      </dgm:t>
    </dgm:pt>
    <dgm:pt modelId="{021BAE1B-5D32-4A42-A476-ACABCA5BD5D8}" type="sibTrans" cxnId="{7CC23D14-C4F7-4CD9-83E8-B2A4D4FC2D7F}">
      <dgm:prSet/>
      <dgm:spPr/>
      <dgm:t>
        <a:bodyPr/>
        <a:lstStyle/>
        <a:p>
          <a:endParaRPr lang="en-US"/>
        </a:p>
      </dgm:t>
    </dgm:pt>
    <dgm:pt modelId="{985A885C-BF71-4723-815C-862FA3BBAB45}">
      <dgm:prSet/>
      <dgm:spPr/>
      <dgm:t>
        <a:bodyPr/>
        <a:lstStyle/>
        <a:p>
          <a:pPr>
            <a:defRPr b="1"/>
          </a:pPr>
          <a:r>
            <a:rPr lang="en-US" dirty="0"/>
            <a:t>1968-Present</a:t>
          </a:r>
        </a:p>
      </dgm:t>
    </dgm:pt>
    <dgm:pt modelId="{C16CDBD6-4786-4C2E-8326-72941C739BFD}" type="parTrans" cxnId="{DBCF7374-3827-490F-A9BC-6EA8C86FAC70}">
      <dgm:prSet/>
      <dgm:spPr/>
      <dgm:t>
        <a:bodyPr/>
        <a:lstStyle/>
        <a:p>
          <a:endParaRPr lang="en-US"/>
        </a:p>
      </dgm:t>
    </dgm:pt>
    <dgm:pt modelId="{48A366FA-33A9-4073-BEA8-8BC915553DD4}" type="sibTrans" cxnId="{DBCF7374-3827-490F-A9BC-6EA8C86FAC70}">
      <dgm:prSet/>
      <dgm:spPr/>
      <dgm:t>
        <a:bodyPr/>
        <a:lstStyle/>
        <a:p>
          <a:endParaRPr lang="en-US"/>
        </a:p>
      </dgm:t>
    </dgm:pt>
    <dgm:pt modelId="{0618300A-021D-4782-9E9A-67F05A5C854F}">
      <dgm:prSet/>
      <dgm:spPr/>
      <dgm:t>
        <a:bodyPr/>
        <a:lstStyle/>
        <a:p>
          <a:r>
            <a:rPr lang="en-US" dirty="0"/>
            <a:t>Tribal Self-Determination</a:t>
          </a:r>
        </a:p>
      </dgm:t>
    </dgm:pt>
    <dgm:pt modelId="{EB3FEBCF-67B8-420E-B328-44F223257873}" type="parTrans" cxnId="{5A7C2569-CCD1-4586-B5D9-27C32FE64FCC}">
      <dgm:prSet/>
      <dgm:spPr/>
      <dgm:t>
        <a:bodyPr/>
        <a:lstStyle/>
        <a:p>
          <a:endParaRPr lang="en-US"/>
        </a:p>
      </dgm:t>
    </dgm:pt>
    <dgm:pt modelId="{3D05294E-19E9-4EF7-A0E2-E089F0302FA7}" type="sibTrans" cxnId="{5A7C2569-CCD1-4586-B5D9-27C32FE64FCC}">
      <dgm:prSet/>
      <dgm:spPr/>
      <dgm:t>
        <a:bodyPr/>
        <a:lstStyle/>
        <a:p>
          <a:endParaRPr lang="en-US"/>
        </a:p>
      </dgm:t>
    </dgm:pt>
    <dgm:pt modelId="{D2E93FF9-3210-4C9A-BB73-A5DFDCE2F0E2}" type="pres">
      <dgm:prSet presAssocID="{ECBAED95-335E-4736-A392-B27A67205F17}" presName="root" presStyleCnt="0">
        <dgm:presLayoutVars>
          <dgm:chMax/>
          <dgm:chPref/>
          <dgm:animLvl val="lvl"/>
        </dgm:presLayoutVars>
      </dgm:prSet>
      <dgm:spPr/>
    </dgm:pt>
    <dgm:pt modelId="{BDC525FF-6102-45CA-A2D8-27F15216913D}" type="pres">
      <dgm:prSet presAssocID="{ECBAED95-335E-4736-A392-B27A67205F17}" presName="divider" presStyleLbl="fgAcc1" presStyleIdx="0" presStyleCnt="8"/>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AE2193D1-74CE-46CD-A6D9-A57D9147B4AF}" type="pres">
      <dgm:prSet presAssocID="{ECBAED95-335E-4736-A392-B27A67205F17}" presName="nodes" presStyleCnt="0">
        <dgm:presLayoutVars>
          <dgm:chMax/>
          <dgm:chPref/>
          <dgm:animLvl val="lvl"/>
        </dgm:presLayoutVars>
      </dgm:prSet>
      <dgm:spPr/>
    </dgm:pt>
    <dgm:pt modelId="{EA2EE90D-EA72-4033-AA32-C6A6D74AF3F8}" type="pres">
      <dgm:prSet presAssocID="{E1BA7155-2EC9-447C-AFBE-F73229EDFE14}" presName="composite" presStyleCnt="0"/>
      <dgm:spPr/>
    </dgm:pt>
    <dgm:pt modelId="{CF9A1648-2684-48FB-B8CD-B387462AA372}" type="pres">
      <dgm:prSet presAssocID="{E1BA7155-2EC9-447C-AFBE-F73229EDFE14}" presName="ConnectorPoint" presStyleLbl="lnNode1" presStyleIdx="0"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F58BDF0-0E17-4C66-BF1F-D94267B9CD4F}" type="pres">
      <dgm:prSet presAssocID="{E1BA7155-2EC9-447C-AFBE-F73229EDFE14}" presName="DropPinPlaceHolder" presStyleCnt="0"/>
      <dgm:spPr/>
    </dgm:pt>
    <dgm:pt modelId="{BC7C3A53-1822-4F2C-85C0-1D2C92BC9CEC}" type="pres">
      <dgm:prSet presAssocID="{E1BA7155-2EC9-447C-AFBE-F73229EDFE14}" presName="DropPin" presStyleLbl="alignNode1" presStyleIdx="0" presStyleCnt="7"/>
      <dgm:spPr/>
    </dgm:pt>
    <dgm:pt modelId="{83F3A755-BEE0-4A55-B5A3-B27E3BB44663}" type="pres">
      <dgm:prSet presAssocID="{E1BA7155-2EC9-447C-AFBE-F73229EDFE14}" presName="Ellipse"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B8BF3B1D-E7A6-4018-8F44-07A490A1EFB2}" type="pres">
      <dgm:prSet presAssocID="{E1BA7155-2EC9-447C-AFBE-F73229EDFE14}" presName="L2TextContainer" presStyleLbl="revTx" presStyleIdx="0" presStyleCnt="14">
        <dgm:presLayoutVars>
          <dgm:bulletEnabled val="1"/>
        </dgm:presLayoutVars>
      </dgm:prSet>
      <dgm:spPr/>
    </dgm:pt>
    <dgm:pt modelId="{7AFF4AB4-39DE-4FBC-89E4-2C941DDDCA44}" type="pres">
      <dgm:prSet presAssocID="{E1BA7155-2EC9-447C-AFBE-F73229EDFE14}" presName="L1TextContainer" presStyleLbl="revTx" presStyleIdx="1" presStyleCnt="14">
        <dgm:presLayoutVars>
          <dgm:chMax val="1"/>
          <dgm:chPref val="1"/>
          <dgm:bulletEnabled val="1"/>
        </dgm:presLayoutVars>
      </dgm:prSet>
      <dgm:spPr/>
    </dgm:pt>
    <dgm:pt modelId="{F4C64188-3AAF-4C19-862E-E3B6E0227EE0}" type="pres">
      <dgm:prSet presAssocID="{E1BA7155-2EC9-447C-AFBE-F73229EDFE14}" presName="ConnectLine" presStyleLbl="sibTrans1D1" presStyleIdx="0" presStyleCnt="7"/>
      <dgm:spPr>
        <a:noFill/>
        <a:ln w="12700" cap="flat" cmpd="sng" algn="ctr">
          <a:solidFill>
            <a:schemeClr val="accent1">
              <a:hueOff val="0"/>
              <a:satOff val="0"/>
              <a:lumOff val="0"/>
              <a:alphaOff val="0"/>
            </a:schemeClr>
          </a:solidFill>
          <a:prstDash val="dash"/>
          <a:miter lim="800000"/>
        </a:ln>
        <a:effectLst/>
      </dgm:spPr>
    </dgm:pt>
    <dgm:pt modelId="{4427F78C-FD8A-4A49-B613-F09697294A8E}" type="pres">
      <dgm:prSet presAssocID="{E1BA7155-2EC9-447C-AFBE-F73229EDFE14}" presName="EmptyPlaceHolder" presStyleCnt="0"/>
      <dgm:spPr/>
    </dgm:pt>
    <dgm:pt modelId="{7340A243-0D2A-4DD1-8D54-FC9668FA6AD2}" type="pres">
      <dgm:prSet presAssocID="{5893AF57-9439-4E67-AB59-7531E529B36F}" presName="spaceBetweenRectangles" presStyleCnt="0"/>
      <dgm:spPr/>
    </dgm:pt>
    <dgm:pt modelId="{77106E19-C7CE-4770-A7E6-A410B24ADD0E}" type="pres">
      <dgm:prSet presAssocID="{119C8650-B852-4AF6-9E13-34D117170DAB}" presName="composite" presStyleCnt="0"/>
      <dgm:spPr/>
    </dgm:pt>
    <dgm:pt modelId="{D206BBC1-F693-49FB-A02F-EF4722BAF679}" type="pres">
      <dgm:prSet presAssocID="{119C8650-B852-4AF6-9E13-34D117170DAB}" presName="ConnectorPoint" presStyleLbl="lnNode1" presStyleIdx="1"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3676AE0-5C2F-4F7F-88BF-7001CE4407DA}" type="pres">
      <dgm:prSet presAssocID="{119C8650-B852-4AF6-9E13-34D117170DAB}" presName="DropPinPlaceHolder" presStyleCnt="0"/>
      <dgm:spPr/>
    </dgm:pt>
    <dgm:pt modelId="{64D36DFE-575C-48B0-8357-26ABC3EBBA2A}" type="pres">
      <dgm:prSet presAssocID="{119C8650-B852-4AF6-9E13-34D117170DAB}" presName="DropPin" presStyleLbl="alignNode1" presStyleIdx="1" presStyleCnt="7"/>
      <dgm:spPr/>
    </dgm:pt>
    <dgm:pt modelId="{DD66F445-1F34-4310-9EEE-7C2D44096A98}" type="pres">
      <dgm:prSet presAssocID="{119C8650-B852-4AF6-9E13-34D117170DAB}"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E1220E5F-CBD7-4451-A7C1-8C0AD0DAB18A}" type="pres">
      <dgm:prSet presAssocID="{119C8650-B852-4AF6-9E13-34D117170DAB}" presName="L2TextContainer" presStyleLbl="revTx" presStyleIdx="2" presStyleCnt="14">
        <dgm:presLayoutVars>
          <dgm:bulletEnabled val="1"/>
        </dgm:presLayoutVars>
      </dgm:prSet>
      <dgm:spPr/>
    </dgm:pt>
    <dgm:pt modelId="{89B98090-DFF6-426C-9409-B5467BC515B5}" type="pres">
      <dgm:prSet presAssocID="{119C8650-B852-4AF6-9E13-34D117170DAB}" presName="L1TextContainer" presStyleLbl="revTx" presStyleIdx="3" presStyleCnt="14">
        <dgm:presLayoutVars>
          <dgm:chMax val="1"/>
          <dgm:chPref val="1"/>
          <dgm:bulletEnabled val="1"/>
        </dgm:presLayoutVars>
      </dgm:prSet>
      <dgm:spPr/>
    </dgm:pt>
    <dgm:pt modelId="{9242629B-07F5-4ED1-9259-44262578DA5C}" type="pres">
      <dgm:prSet presAssocID="{119C8650-B852-4AF6-9E13-34D117170DAB}" presName="ConnectLine" presStyleLbl="sibTrans1D1" presStyleIdx="1" presStyleCnt="7"/>
      <dgm:spPr>
        <a:noFill/>
        <a:ln w="12700" cap="flat" cmpd="sng" algn="ctr">
          <a:solidFill>
            <a:schemeClr val="accent1">
              <a:hueOff val="0"/>
              <a:satOff val="0"/>
              <a:lumOff val="0"/>
              <a:alphaOff val="0"/>
            </a:schemeClr>
          </a:solidFill>
          <a:prstDash val="dash"/>
          <a:miter lim="800000"/>
        </a:ln>
        <a:effectLst/>
      </dgm:spPr>
    </dgm:pt>
    <dgm:pt modelId="{BEC91F9A-F51F-4BC0-9F56-F75CD741D032}" type="pres">
      <dgm:prSet presAssocID="{119C8650-B852-4AF6-9E13-34D117170DAB}" presName="EmptyPlaceHolder" presStyleCnt="0"/>
      <dgm:spPr/>
    </dgm:pt>
    <dgm:pt modelId="{977AD5FD-56C0-445A-906F-A1B5191739F4}" type="pres">
      <dgm:prSet presAssocID="{DBA4507F-51CF-4E51-8A2D-49A9DC8471FE}" presName="spaceBetweenRectangles" presStyleCnt="0"/>
      <dgm:spPr/>
    </dgm:pt>
    <dgm:pt modelId="{1AA66847-3074-4A27-84B5-ED9336577D4E}" type="pres">
      <dgm:prSet presAssocID="{88D95B04-EA41-471B-B20B-851120173C76}" presName="composite" presStyleCnt="0"/>
      <dgm:spPr/>
    </dgm:pt>
    <dgm:pt modelId="{615F55E0-1AAC-45D1-B3F8-D214EC2015FE}" type="pres">
      <dgm:prSet presAssocID="{88D95B04-EA41-471B-B20B-851120173C76}" presName="ConnectorPoint" presStyleLbl="lnNode1" presStyleIdx="2"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54BBA71-32C3-437C-A452-2AB073F68ECF}" type="pres">
      <dgm:prSet presAssocID="{88D95B04-EA41-471B-B20B-851120173C76}" presName="DropPinPlaceHolder" presStyleCnt="0"/>
      <dgm:spPr/>
    </dgm:pt>
    <dgm:pt modelId="{56D0D060-88DF-4E31-BF60-7C99C9556715}" type="pres">
      <dgm:prSet presAssocID="{88D95B04-EA41-471B-B20B-851120173C76}" presName="DropPin" presStyleLbl="alignNode1" presStyleIdx="2" presStyleCnt="7"/>
      <dgm:spPr/>
    </dgm:pt>
    <dgm:pt modelId="{950BC110-90C5-4174-A76D-0253D2CF6C55}" type="pres">
      <dgm:prSet presAssocID="{88D95B04-EA41-471B-B20B-851120173C76}"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73F03B64-48BE-4732-91F9-4C5630237F0C}" type="pres">
      <dgm:prSet presAssocID="{88D95B04-EA41-471B-B20B-851120173C76}" presName="L2TextContainer" presStyleLbl="revTx" presStyleIdx="4" presStyleCnt="14">
        <dgm:presLayoutVars>
          <dgm:bulletEnabled val="1"/>
        </dgm:presLayoutVars>
      </dgm:prSet>
      <dgm:spPr/>
    </dgm:pt>
    <dgm:pt modelId="{6B6191E8-690D-4E7F-B638-764EE6417EFF}" type="pres">
      <dgm:prSet presAssocID="{88D95B04-EA41-471B-B20B-851120173C76}" presName="L1TextContainer" presStyleLbl="revTx" presStyleIdx="5" presStyleCnt="14">
        <dgm:presLayoutVars>
          <dgm:chMax val="1"/>
          <dgm:chPref val="1"/>
          <dgm:bulletEnabled val="1"/>
        </dgm:presLayoutVars>
      </dgm:prSet>
      <dgm:spPr/>
    </dgm:pt>
    <dgm:pt modelId="{C363D3F4-37E4-4FDC-B09E-81CB653DAD0F}" type="pres">
      <dgm:prSet presAssocID="{88D95B04-EA41-471B-B20B-851120173C76}" presName="ConnectLine" presStyleLbl="sibTrans1D1" presStyleIdx="2" presStyleCnt="7"/>
      <dgm:spPr>
        <a:noFill/>
        <a:ln w="12700" cap="flat" cmpd="sng" algn="ctr">
          <a:solidFill>
            <a:schemeClr val="accent1">
              <a:hueOff val="0"/>
              <a:satOff val="0"/>
              <a:lumOff val="0"/>
              <a:alphaOff val="0"/>
            </a:schemeClr>
          </a:solidFill>
          <a:prstDash val="dash"/>
          <a:miter lim="800000"/>
        </a:ln>
        <a:effectLst/>
      </dgm:spPr>
    </dgm:pt>
    <dgm:pt modelId="{FA84EC9D-B740-4AB0-9945-51B2497B5C33}" type="pres">
      <dgm:prSet presAssocID="{88D95B04-EA41-471B-B20B-851120173C76}" presName="EmptyPlaceHolder" presStyleCnt="0"/>
      <dgm:spPr/>
    </dgm:pt>
    <dgm:pt modelId="{08406B4D-E57F-4B98-B98A-6CF08E81CD2D}" type="pres">
      <dgm:prSet presAssocID="{91455556-6127-4457-B0CC-0FC07A4FFC97}" presName="spaceBetweenRectangles" presStyleCnt="0"/>
      <dgm:spPr/>
    </dgm:pt>
    <dgm:pt modelId="{0576631F-8670-46E0-B4F3-196F22D62382}" type="pres">
      <dgm:prSet presAssocID="{1401704C-5948-40B2-867B-7C519E225F29}" presName="composite" presStyleCnt="0"/>
      <dgm:spPr/>
    </dgm:pt>
    <dgm:pt modelId="{30585449-04AB-4AAD-93EB-E7D079A698DA}" type="pres">
      <dgm:prSet presAssocID="{1401704C-5948-40B2-867B-7C519E225F29}" presName="ConnectorPoint" presStyleLbl="lnNode1" presStyleIdx="3"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4A8585B-13CC-4FD7-BDA1-99564117937B}" type="pres">
      <dgm:prSet presAssocID="{1401704C-5948-40B2-867B-7C519E225F29}" presName="DropPinPlaceHolder" presStyleCnt="0"/>
      <dgm:spPr/>
    </dgm:pt>
    <dgm:pt modelId="{149EC89D-98BE-4815-BCA4-C07966893432}" type="pres">
      <dgm:prSet presAssocID="{1401704C-5948-40B2-867B-7C519E225F29}" presName="DropPin" presStyleLbl="alignNode1" presStyleIdx="3" presStyleCnt="7"/>
      <dgm:spPr/>
    </dgm:pt>
    <dgm:pt modelId="{BE6B3845-3E23-4C46-916C-41DDF1AFB6CF}" type="pres">
      <dgm:prSet presAssocID="{1401704C-5948-40B2-867B-7C519E225F29}" presName="Ellipse"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ACF3E7D9-A182-4C5E-B94E-0DFA3BB0B5B2}" type="pres">
      <dgm:prSet presAssocID="{1401704C-5948-40B2-867B-7C519E225F29}" presName="L2TextContainer" presStyleLbl="revTx" presStyleIdx="6" presStyleCnt="14">
        <dgm:presLayoutVars>
          <dgm:bulletEnabled val="1"/>
        </dgm:presLayoutVars>
      </dgm:prSet>
      <dgm:spPr/>
    </dgm:pt>
    <dgm:pt modelId="{1016B9A5-5C4F-46F3-B161-FA43B4233F18}" type="pres">
      <dgm:prSet presAssocID="{1401704C-5948-40B2-867B-7C519E225F29}" presName="L1TextContainer" presStyleLbl="revTx" presStyleIdx="7" presStyleCnt="14">
        <dgm:presLayoutVars>
          <dgm:chMax val="1"/>
          <dgm:chPref val="1"/>
          <dgm:bulletEnabled val="1"/>
        </dgm:presLayoutVars>
      </dgm:prSet>
      <dgm:spPr/>
    </dgm:pt>
    <dgm:pt modelId="{6ED616EB-AE23-466E-8EAD-1E12EE90A880}" type="pres">
      <dgm:prSet presAssocID="{1401704C-5948-40B2-867B-7C519E225F29}" presName="ConnectLine" presStyleLbl="sibTrans1D1" presStyleIdx="3" presStyleCnt="7"/>
      <dgm:spPr>
        <a:noFill/>
        <a:ln w="12700" cap="flat" cmpd="sng" algn="ctr">
          <a:solidFill>
            <a:schemeClr val="accent1">
              <a:hueOff val="0"/>
              <a:satOff val="0"/>
              <a:lumOff val="0"/>
              <a:alphaOff val="0"/>
            </a:schemeClr>
          </a:solidFill>
          <a:prstDash val="dash"/>
          <a:miter lim="800000"/>
        </a:ln>
        <a:effectLst/>
      </dgm:spPr>
    </dgm:pt>
    <dgm:pt modelId="{A3D88ED2-168C-4306-91E5-A46682D82E87}" type="pres">
      <dgm:prSet presAssocID="{1401704C-5948-40B2-867B-7C519E225F29}" presName="EmptyPlaceHolder" presStyleCnt="0"/>
      <dgm:spPr/>
    </dgm:pt>
    <dgm:pt modelId="{8D133671-BF24-4FE5-BA1E-54E8BD971874}" type="pres">
      <dgm:prSet presAssocID="{94218DAB-710D-4055-8982-6EF8A3E09BBA}" presName="spaceBetweenRectangles" presStyleCnt="0"/>
      <dgm:spPr/>
    </dgm:pt>
    <dgm:pt modelId="{83CA3945-6561-408B-A738-67FAFD562F39}" type="pres">
      <dgm:prSet presAssocID="{5F42D6B8-BC4D-4FB2-94D0-C8E454B7D50B}" presName="composite" presStyleCnt="0"/>
      <dgm:spPr/>
    </dgm:pt>
    <dgm:pt modelId="{E3A2CCA4-ECEF-4C4E-A641-CA8BDA3695D0}" type="pres">
      <dgm:prSet presAssocID="{5F42D6B8-BC4D-4FB2-94D0-C8E454B7D50B}" presName="ConnectorPoint" presStyleLbl="lnNode1" presStyleIdx="4"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A9866E4-9486-4AC0-AE15-F35C66B189DE}" type="pres">
      <dgm:prSet presAssocID="{5F42D6B8-BC4D-4FB2-94D0-C8E454B7D50B}" presName="DropPinPlaceHolder" presStyleCnt="0"/>
      <dgm:spPr/>
    </dgm:pt>
    <dgm:pt modelId="{AB0D8B40-62C4-4EDC-A8F3-9A25A0B10F56}" type="pres">
      <dgm:prSet presAssocID="{5F42D6B8-BC4D-4FB2-94D0-C8E454B7D50B}" presName="DropPin" presStyleLbl="alignNode1" presStyleIdx="4" presStyleCnt="7"/>
      <dgm:spPr/>
    </dgm:pt>
    <dgm:pt modelId="{A5BFDB5D-A5DF-44D9-96AA-81910552675E}" type="pres">
      <dgm:prSet presAssocID="{5F42D6B8-BC4D-4FB2-94D0-C8E454B7D50B}" presName="Ellipse"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3D15919C-F31B-460B-9AF7-D10447BE8495}" type="pres">
      <dgm:prSet presAssocID="{5F42D6B8-BC4D-4FB2-94D0-C8E454B7D50B}" presName="L2TextContainer" presStyleLbl="revTx" presStyleIdx="8" presStyleCnt="14">
        <dgm:presLayoutVars>
          <dgm:bulletEnabled val="1"/>
        </dgm:presLayoutVars>
      </dgm:prSet>
      <dgm:spPr/>
    </dgm:pt>
    <dgm:pt modelId="{3622736C-41C3-4B84-B183-823838629E2F}" type="pres">
      <dgm:prSet presAssocID="{5F42D6B8-BC4D-4FB2-94D0-C8E454B7D50B}" presName="L1TextContainer" presStyleLbl="revTx" presStyleIdx="9" presStyleCnt="14">
        <dgm:presLayoutVars>
          <dgm:chMax val="1"/>
          <dgm:chPref val="1"/>
          <dgm:bulletEnabled val="1"/>
        </dgm:presLayoutVars>
      </dgm:prSet>
      <dgm:spPr/>
    </dgm:pt>
    <dgm:pt modelId="{0B8E84EF-B657-4143-B609-27604C04175A}" type="pres">
      <dgm:prSet presAssocID="{5F42D6B8-BC4D-4FB2-94D0-C8E454B7D50B}" presName="ConnectLine" presStyleLbl="sibTrans1D1" presStyleIdx="4" presStyleCnt="7"/>
      <dgm:spPr>
        <a:noFill/>
        <a:ln w="12700" cap="flat" cmpd="sng" algn="ctr">
          <a:solidFill>
            <a:schemeClr val="accent1">
              <a:hueOff val="0"/>
              <a:satOff val="0"/>
              <a:lumOff val="0"/>
              <a:alphaOff val="0"/>
            </a:schemeClr>
          </a:solidFill>
          <a:prstDash val="dash"/>
          <a:miter lim="800000"/>
        </a:ln>
        <a:effectLst/>
      </dgm:spPr>
    </dgm:pt>
    <dgm:pt modelId="{31D3CF35-0172-4B67-9E2B-312A8767D46A}" type="pres">
      <dgm:prSet presAssocID="{5F42D6B8-BC4D-4FB2-94D0-C8E454B7D50B}" presName="EmptyPlaceHolder" presStyleCnt="0"/>
      <dgm:spPr/>
    </dgm:pt>
    <dgm:pt modelId="{E7E031C3-743C-4003-AFD7-D92337A6E6BD}" type="pres">
      <dgm:prSet presAssocID="{3400FD9F-3DC0-41F9-BA4B-7730BD97E766}" presName="spaceBetweenRectangles" presStyleCnt="0"/>
      <dgm:spPr/>
    </dgm:pt>
    <dgm:pt modelId="{86D8DD7F-54D8-4EFA-B15F-7D3F12DFF1D4}" type="pres">
      <dgm:prSet presAssocID="{E5DD9A0E-F064-43BA-9F1A-F12C796FA64D}" presName="composite" presStyleCnt="0"/>
      <dgm:spPr/>
    </dgm:pt>
    <dgm:pt modelId="{7420A018-4607-4AA5-9148-71823CCF8068}" type="pres">
      <dgm:prSet presAssocID="{E5DD9A0E-F064-43BA-9F1A-F12C796FA64D}" presName="ConnectorPoint" presStyleLbl="lnNode1" presStyleIdx="5"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CC7C50B-C7F3-4987-8FFA-1F315FA97CAE}" type="pres">
      <dgm:prSet presAssocID="{E5DD9A0E-F064-43BA-9F1A-F12C796FA64D}" presName="DropPinPlaceHolder" presStyleCnt="0"/>
      <dgm:spPr/>
    </dgm:pt>
    <dgm:pt modelId="{4FA5338E-14FF-4E01-B53B-35EDCD7AA3E3}" type="pres">
      <dgm:prSet presAssocID="{E5DD9A0E-F064-43BA-9F1A-F12C796FA64D}" presName="DropPin" presStyleLbl="alignNode1" presStyleIdx="5" presStyleCnt="7"/>
      <dgm:spPr/>
    </dgm:pt>
    <dgm:pt modelId="{AB039947-6DD8-465A-9F73-D8602823C43E}" type="pres">
      <dgm:prSet presAssocID="{E5DD9A0E-F064-43BA-9F1A-F12C796FA64D}"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77D286CB-6B2B-437D-9952-853FC903C4EA}" type="pres">
      <dgm:prSet presAssocID="{E5DD9A0E-F064-43BA-9F1A-F12C796FA64D}" presName="L2TextContainer" presStyleLbl="revTx" presStyleIdx="10" presStyleCnt="14">
        <dgm:presLayoutVars>
          <dgm:bulletEnabled val="1"/>
        </dgm:presLayoutVars>
      </dgm:prSet>
      <dgm:spPr/>
    </dgm:pt>
    <dgm:pt modelId="{72BDEED3-2C00-42DF-AE8F-0F7A0C250834}" type="pres">
      <dgm:prSet presAssocID="{E5DD9A0E-F064-43BA-9F1A-F12C796FA64D}" presName="L1TextContainer" presStyleLbl="revTx" presStyleIdx="11" presStyleCnt="14">
        <dgm:presLayoutVars>
          <dgm:chMax val="1"/>
          <dgm:chPref val="1"/>
          <dgm:bulletEnabled val="1"/>
        </dgm:presLayoutVars>
      </dgm:prSet>
      <dgm:spPr/>
    </dgm:pt>
    <dgm:pt modelId="{8D90820C-1C3F-499B-997F-7544A99D3D8A}" type="pres">
      <dgm:prSet presAssocID="{E5DD9A0E-F064-43BA-9F1A-F12C796FA64D}" presName="ConnectLine" presStyleLbl="sibTrans1D1" presStyleIdx="5" presStyleCnt="7"/>
      <dgm:spPr>
        <a:noFill/>
        <a:ln w="12700" cap="flat" cmpd="sng" algn="ctr">
          <a:solidFill>
            <a:schemeClr val="accent1">
              <a:hueOff val="0"/>
              <a:satOff val="0"/>
              <a:lumOff val="0"/>
              <a:alphaOff val="0"/>
            </a:schemeClr>
          </a:solidFill>
          <a:prstDash val="dash"/>
          <a:miter lim="800000"/>
        </a:ln>
        <a:effectLst/>
      </dgm:spPr>
    </dgm:pt>
    <dgm:pt modelId="{8CEC52BB-41A3-4A26-AB9D-7D613A111793}" type="pres">
      <dgm:prSet presAssocID="{E5DD9A0E-F064-43BA-9F1A-F12C796FA64D}" presName="EmptyPlaceHolder" presStyleCnt="0"/>
      <dgm:spPr/>
    </dgm:pt>
    <dgm:pt modelId="{1343624C-9E20-4E66-9D61-631A39FB6E3C}" type="pres">
      <dgm:prSet presAssocID="{361C6E6A-A6FF-43A0-BA06-17D2B0427D77}" presName="spaceBetweenRectangles" presStyleCnt="0"/>
      <dgm:spPr/>
    </dgm:pt>
    <dgm:pt modelId="{5930F832-6C71-410D-9E83-4BBC556CB3DE}" type="pres">
      <dgm:prSet presAssocID="{985A885C-BF71-4723-815C-862FA3BBAB45}" presName="composite" presStyleCnt="0"/>
      <dgm:spPr/>
    </dgm:pt>
    <dgm:pt modelId="{F936A57C-E7BB-473F-9201-40413FD5648E}" type="pres">
      <dgm:prSet presAssocID="{985A885C-BF71-4723-815C-862FA3BBAB45}" presName="ConnectorPoint" presStyleLbl="lnNode1" presStyleIdx="6" presStyleCnt="7"/>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BF8CF87-2ADF-4D52-8E69-AC7E8A894A09}" type="pres">
      <dgm:prSet presAssocID="{985A885C-BF71-4723-815C-862FA3BBAB45}" presName="DropPinPlaceHolder" presStyleCnt="0"/>
      <dgm:spPr/>
    </dgm:pt>
    <dgm:pt modelId="{5472D641-1FAC-4F5B-9F15-BC5614FF2D18}" type="pres">
      <dgm:prSet presAssocID="{985A885C-BF71-4723-815C-862FA3BBAB45}" presName="DropPin" presStyleLbl="alignNode1" presStyleIdx="6" presStyleCnt="7"/>
      <dgm:spPr/>
    </dgm:pt>
    <dgm:pt modelId="{75FFB933-B676-4751-AF8D-747EA8482391}" type="pres">
      <dgm:prSet presAssocID="{985A885C-BF71-4723-815C-862FA3BBAB45}"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D2A744F1-3113-4035-A2FF-F365443A622B}" type="pres">
      <dgm:prSet presAssocID="{985A885C-BF71-4723-815C-862FA3BBAB45}" presName="L2TextContainer" presStyleLbl="revTx" presStyleIdx="12" presStyleCnt="14">
        <dgm:presLayoutVars>
          <dgm:bulletEnabled val="1"/>
        </dgm:presLayoutVars>
      </dgm:prSet>
      <dgm:spPr/>
    </dgm:pt>
    <dgm:pt modelId="{FE7A91A9-0A9D-4920-87D7-7D0E38F8667A}" type="pres">
      <dgm:prSet presAssocID="{985A885C-BF71-4723-815C-862FA3BBAB45}" presName="L1TextContainer" presStyleLbl="revTx" presStyleIdx="13" presStyleCnt="14">
        <dgm:presLayoutVars>
          <dgm:chMax val="1"/>
          <dgm:chPref val="1"/>
          <dgm:bulletEnabled val="1"/>
        </dgm:presLayoutVars>
      </dgm:prSet>
      <dgm:spPr/>
    </dgm:pt>
    <dgm:pt modelId="{6EE95F8F-5655-4127-B5B3-7E22422F62AB}" type="pres">
      <dgm:prSet presAssocID="{985A885C-BF71-4723-815C-862FA3BBAB45}" presName="ConnectLine" presStyleLbl="sibTrans1D1" presStyleIdx="6" presStyleCnt="7"/>
      <dgm:spPr>
        <a:noFill/>
        <a:ln w="12700" cap="flat" cmpd="sng" algn="ctr">
          <a:solidFill>
            <a:schemeClr val="accent1">
              <a:hueOff val="0"/>
              <a:satOff val="0"/>
              <a:lumOff val="0"/>
              <a:alphaOff val="0"/>
            </a:schemeClr>
          </a:solidFill>
          <a:prstDash val="dash"/>
          <a:miter lim="800000"/>
        </a:ln>
        <a:effectLst/>
      </dgm:spPr>
    </dgm:pt>
    <dgm:pt modelId="{254DCECB-6D3F-425B-87E8-1823FC25E8A6}" type="pres">
      <dgm:prSet presAssocID="{985A885C-BF71-4723-815C-862FA3BBAB45}" presName="EmptyPlaceHolder" presStyleCnt="0"/>
      <dgm:spPr/>
    </dgm:pt>
  </dgm:ptLst>
  <dgm:cxnLst>
    <dgm:cxn modelId="{3573D700-2377-4C77-94A7-577EF006FA03}" type="presOf" srcId="{1401704C-5948-40B2-867B-7C519E225F29}" destId="{1016B9A5-5C4F-46F3-B161-FA43B4233F18}" srcOrd="0" destOrd="0" presId="urn:microsoft.com/office/officeart/2017/3/layout/DropPinTimeline"/>
    <dgm:cxn modelId="{C230CE01-471A-4E69-BDC1-D7F81FB379C2}" srcId="{ECBAED95-335E-4736-A392-B27A67205F17}" destId="{5F42D6B8-BC4D-4FB2-94D0-C8E454B7D50B}" srcOrd="4" destOrd="0" parTransId="{54294D65-8D9E-43B7-8FCC-2EE61AF6155C}" sibTransId="{3400FD9F-3DC0-41F9-BA4B-7730BD97E766}"/>
    <dgm:cxn modelId="{7CC23D14-C4F7-4CD9-83E8-B2A4D4FC2D7F}" srcId="{E5DD9A0E-F064-43BA-9F1A-F12C796FA64D}" destId="{311C70ED-0C49-4F3C-883E-CBE25C1AAB05}" srcOrd="0" destOrd="0" parTransId="{6F5AEDCC-1A34-4FBF-B0C1-B64B4358391F}" sibTransId="{021BAE1B-5D32-4A42-A476-ACABCA5BD5D8}"/>
    <dgm:cxn modelId="{CD991519-A76A-4A77-AD32-B73279011ABD}" type="presOf" srcId="{0618300A-021D-4782-9E9A-67F05A5C854F}" destId="{D2A744F1-3113-4035-A2FF-F365443A622B}" srcOrd="0" destOrd="0" presId="urn:microsoft.com/office/officeart/2017/3/layout/DropPinTimeline"/>
    <dgm:cxn modelId="{2DC3FF21-6DE5-43D0-B284-B4B6F32B042E}" type="presOf" srcId="{ECBAED95-335E-4736-A392-B27A67205F17}" destId="{D2E93FF9-3210-4C9A-BB73-A5DFDCE2F0E2}" srcOrd="0" destOrd="0" presId="urn:microsoft.com/office/officeart/2017/3/layout/DropPinTimeline"/>
    <dgm:cxn modelId="{91568522-A10B-4658-A38C-CC9A8E8668E9}" type="presOf" srcId="{FC909B8E-3A6F-428A-83CB-D74DF69F4575}" destId="{73F03B64-48BE-4732-91F9-4C5630237F0C}" srcOrd="0" destOrd="0" presId="urn:microsoft.com/office/officeart/2017/3/layout/DropPinTimeline"/>
    <dgm:cxn modelId="{9578E724-A858-49A5-8280-1B06C3BE3F1D}" type="presOf" srcId="{E1BA7155-2EC9-447C-AFBE-F73229EDFE14}" destId="{7AFF4AB4-39DE-4FBC-89E4-2C941DDDCA44}" srcOrd="0" destOrd="0" presId="urn:microsoft.com/office/officeart/2017/3/layout/DropPinTimeline"/>
    <dgm:cxn modelId="{D0834327-7793-4790-AB9F-AAFAFCA2619D}" srcId="{E1BA7155-2EC9-447C-AFBE-F73229EDFE14}" destId="{C7F470AA-E7C7-4567-9DE7-7AD0B6CA3198}" srcOrd="0" destOrd="0" parTransId="{003A71C2-98B0-461E-A2C9-2625897E52D8}" sibTransId="{18FD1FCE-E00F-486B-800C-2C9C2E13C097}"/>
    <dgm:cxn modelId="{BC20F628-6153-42E5-B484-5F730B681C18}" srcId="{119C8650-B852-4AF6-9E13-34D117170DAB}" destId="{851F8124-FBCA-4EB4-8324-6E6B118BB860}" srcOrd="0" destOrd="0" parTransId="{3FA21DDD-2F5C-437A-ADB9-672A6541EA10}" sibTransId="{95BD4D5D-CC64-44B7-864C-672C29B04669}"/>
    <dgm:cxn modelId="{E1B7E52C-CE66-49B9-9AD6-1B0C9EB5746D}" type="presOf" srcId="{311C70ED-0C49-4F3C-883E-CBE25C1AAB05}" destId="{77D286CB-6B2B-437D-9952-853FC903C4EA}" srcOrd="0" destOrd="0" presId="urn:microsoft.com/office/officeart/2017/3/layout/DropPinTimeline"/>
    <dgm:cxn modelId="{D1881B43-6F0A-4F2B-AD03-D3617A323F44}" srcId="{5F42D6B8-BC4D-4FB2-94D0-C8E454B7D50B}" destId="{5D1EC51A-0F57-4484-87F2-18E5BD1F17CA}" srcOrd="0" destOrd="0" parTransId="{D71FF05E-60C9-4F06-ABD8-39D951B829E0}" sibTransId="{119352A8-3794-4CA2-BCA7-ECCD5DDB5A2E}"/>
    <dgm:cxn modelId="{407E4E43-4824-4DD4-AC66-E631E4185938}" type="presOf" srcId="{DF4FB840-E8B9-4ADA-8287-ABC1DC86583A}" destId="{ACF3E7D9-A182-4C5E-B94E-0DFA3BB0B5B2}" srcOrd="0" destOrd="0" presId="urn:microsoft.com/office/officeart/2017/3/layout/DropPinTimeline"/>
    <dgm:cxn modelId="{FCE54066-8504-4186-827A-4FB45630470C}" srcId="{ECBAED95-335E-4736-A392-B27A67205F17}" destId="{1401704C-5948-40B2-867B-7C519E225F29}" srcOrd="3" destOrd="0" parTransId="{5740B424-AF91-482F-902E-DE2260108954}" sibTransId="{94218DAB-710D-4055-8982-6EF8A3E09BBA}"/>
    <dgm:cxn modelId="{3719E168-C2BC-4FF3-B899-E9702882B9D2}" type="presOf" srcId="{88D95B04-EA41-471B-B20B-851120173C76}" destId="{6B6191E8-690D-4E7F-B638-764EE6417EFF}" srcOrd="0" destOrd="0" presId="urn:microsoft.com/office/officeart/2017/3/layout/DropPinTimeline"/>
    <dgm:cxn modelId="{5A7C2569-CCD1-4586-B5D9-27C32FE64FCC}" srcId="{985A885C-BF71-4723-815C-862FA3BBAB45}" destId="{0618300A-021D-4782-9E9A-67F05A5C854F}" srcOrd="0" destOrd="0" parTransId="{EB3FEBCF-67B8-420E-B328-44F223257873}" sibTransId="{3D05294E-19E9-4EF7-A0E2-E089F0302FA7}"/>
    <dgm:cxn modelId="{DBCF7374-3827-490F-A9BC-6EA8C86FAC70}" srcId="{ECBAED95-335E-4736-A392-B27A67205F17}" destId="{985A885C-BF71-4723-815C-862FA3BBAB45}" srcOrd="6" destOrd="0" parTransId="{C16CDBD6-4786-4C2E-8326-72941C739BFD}" sibTransId="{48A366FA-33A9-4073-BEA8-8BC915553DD4}"/>
    <dgm:cxn modelId="{8E955A56-9692-4E04-9F1A-2A22218C6AD8}" type="presOf" srcId="{5D1EC51A-0F57-4484-87F2-18E5BD1F17CA}" destId="{3D15919C-F31B-460B-9AF7-D10447BE8495}" srcOrd="0" destOrd="0" presId="urn:microsoft.com/office/officeart/2017/3/layout/DropPinTimeline"/>
    <dgm:cxn modelId="{F033F481-9FAF-4977-8366-26D32AA4FAD7}" type="presOf" srcId="{5F42D6B8-BC4D-4FB2-94D0-C8E454B7D50B}" destId="{3622736C-41C3-4B84-B183-823838629E2F}" srcOrd="0" destOrd="0" presId="urn:microsoft.com/office/officeart/2017/3/layout/DropPinTimeline"/>
    <dgm:cxn modelId="{FE681286-2E25-431F-8002-8B00FDE8CC4A}" type="presOf" srcId="{119C8650-B852-4AF6-9E13-34D117170DAB}" destId="{89B98090-DFF6-426C-9409-B5467BC515B5}" srcOrd="0" destOrd="0" presId="urn:microsoft.com/office/officeart/2017/3/layout/DropPinTimeline"/>
    <dgm:cxn modelId="{C5231B8A-BD68-48CE-97B2-BE9A3D86DD1D}" srcId="{ECBAED95-335E-4736-A392-B27A67205F17}" destId="{E5DD9A0E-F064-43BA-9F1A-F12C796FA64D}" srcOrd="5" destOrd="0" parTransId="{AF003D73-D189-4C52-B725-FA7966582C03}" sibTransId="{361C6E6A-A6FF-43A0-BA06-17D2B0427D77}"/>
    <dgm:cxn modelId="{DAA9E292-17C1-4480-94E7-7F19E5F58EBD}" srcId="{ECBAED95-335E-4736-A392-B27A67205F17}" destId="{E1BA7155-2EC9-447C-AFBE-F73229EDFE14}" srcOrd="0" destOrd="0" parTransId="{A80CBA53-6F25-4314-AA9D-3C185D82D107}" sibTransId="{5893AF57-9439-4E67-AB59-7531E529B36F}"/>
    <dgm:cxn modelId="{A42619A7-FC81-4BCC-A7C7-A7C1E725006C}" srcId="{1401704C-5948-40B2-867B-7C519E225F29}" destId="{DF4FB840-E8B9-4ADA-8287-ABC1DC86583A}" srcOrd="0" destOrd="0" parTransId="{DDD016B6-59CB-4D34-894E-371A77F09E05}" sibTransId="{4F3D1BFB-DA6B-4583-A1FD-E03C20AB6EF0}"/>
    <dgm:cxn modelId="{B97A05B6-F0BE-40A9-BCD5-11EABCEEA442}" srcId="{ECBAED95-335E-4736-A392-B27A67205F17}" destId="{88D95B04-EA41-471B-B20B-851120173C76}" srcOrd="2" destOrd="0" parTransId="{BC2895B2-D3BF-4AFF-A4EE-602670EC2CB3}" sibTransId="{91455556-6127-4457-B0CC-0FC07A4FFC97}"/>
    <dgm:cxn modelId="{A05F90BE-6454-4618-8F70-0C848FA8AFF5}" type="presOf" srcId="{851F8124-FBCA-4EB4-8324-6E6B118BB860}" destId="{E1220E5F-CBD7-4451-A7C1-8C0AD0DAB18A}" srcOrd="0" destOrd="0" presId="urn:microsoft.com/office/officeart/2017/3/layout/DropPinTimeline"/>
    <dgm:cxn modelId="{2C0C49D0-379F-4A50-B80A-5BB86B7176D6}" type="presOf" srcId="{C7F470AA-E7C7-4567-9DE7-7AD0B6CA3198}" destId="{B8BF3B1D-E7A6-4018-8F44-07A490A1EFB2}" srcOrd="0" destOrd="0" presId="urn:microsoft.com/office/officeart/2017/3/layout/DropPinTimeline"/>
    <dgm:cxn modelId="{F318F7DF-3659-47F1-9D9D-93B92F64F9EC}" type="presOf" srcId="{E5DD9A0E-F064-43BA-9F1A-F12C796FA64D}" destId="{72BDEED3-2C00-42DF-AE8F-0F7A0C250834}" srcOrd="0" destOrd="0" presId="urn:microsoft.com/office/officeart/2017/3/layout/DropPinTimeline"/>
    <dgm:cxn modelId="{E736FDEC-D24E-47B1-90D8-F657176A8098}" srcId="{88D95B04-EA41-471B-B20B-851120173C76}" destId="{FC909B8E-3A6F-428A-83CB-D74DF69F4575}" srcOrd="0" destOrd="0" parTransId="{83BFAC26-3EE5-4E1A-AD9C-EB9129586299}" sibTransId="{C931AC4D-0F65-4DE7-9DBE-1699D3E7BA1A}"/>
    <dgm:cxn modelId="{2B5B3CFF-C9FA-4DD6-A11F-CA17CA98DBC5}" type="presOf" srcId="{985A885C-BF71-4723-815C-862FA3BBAB45}" destId="{FE7A91A9-0A9D-4920-87D7-7D0E38F8667A}" srcOrd="0" destOrd="0" presId="urn:microsoft.com/office/officeart/2017/3/layout/DropPinTimeline"/>
    <dgm:cxn modelId="{D68840FF-4340-4E1A-A10B-A14E3DEA6586}" srcId="{ECBAED95-335E-4736-A392-B27A67205F17}" destId="{119C8650-B852-4AF6-9E13-34D117170DAB}" srcOrd="1" destOrd="0" parTransId="{9440BC95-51B3-48F2-9308-E877BCE133F7}" sibTransId="{DBA4507F-51CF-4E51-8A2D-49A9DC8471FE}"/>
    <dgm:cxn modelId="{7FE6AAC7-4AEA-438A-98A2-A0293E033D41}" type="presParOf" srcId="{D2E93FF9-3210-4C9A-BB73-A5DFDCE2F0E2}" destId="{BDC525FF-6102-45CA-A2D8-27F15216913D}" srcOrd="0" destOrd="0" presId="urn:microsoft.com/office/officeart/2017/3/layout/DropPinTimeline"/>
    <dgm:cxn modelId="{66076630-BACD-4891-8E9F-4F4AAAEF9523}" type="presParOf" srcId="{D2E93FF9-3210-4C9A-BB73-A5DFDCE2F0E2}" destId="{AE2193D1-74CE-46CD-A6D9-A57D9147B4AF}" srcOrd="1" destOrd="0" presId="urn:microsoft.com/office/officeart/2017/3/layout/DropPinTimeline"/>
    <dgm:cxn modelId="{524BC86D-5C2A-43AD-B60E-83C051C9FE6C}" type="presParOf" srcId="{AE2193D1-74CE-46CD-A6D9-A57D9147B4AF}" destId="{EA2EE90D-EA72-4033-AA32-C6A6D74AF3F8}" srcOrd="0" destOrd="0" presId="urn:microsoft.com/office/officeart/2017/3/layout/DropPinTimeline"/>
    <dgm:cxn modelId="{67643666-6E60-4E2A-A0FF-3ECBF55663F8}" type="presParOf" srcId="{EA2EE90D-EA72-4033-AA32-C6A6D74AF3F8}" destId="{CF9A1648-2684-48FB-B8CD-B387462AA372}" srcOrd="0" destOrd="0" presId="urn:microsoft.com/office/officeart/2017/3/layout/DropPinTimeline"/>
    <dgm:cxn modelId="{6B578FE4-EF11-4147-881E-A0A680B684B6}" type="presParOf" srcId="{EA2EE90D-EA72-4033-AA32-C6A6D74AF3F8}" destId="{EF58BDF0-0E17-4C66-BF1F-D94267B9CD4F}" srcOrd="1" destOrd="0" presId="urn:microsoft.com/office/officeart/2017/3/layout/DropPinTimeline"/>
    <dgm:cxn modelId="{375A950C-C905-4BB5-B949-E06D192F373A}" type="presParOf" srcId="{EF58BDF0-0E17-4C66-BF1F-D94267B9CD4F}" destId="{BC7C3A53-1822-4F2C-85C0-1D2C92BC9CEC}" srcOrd="0" destOrd="0" presId="urn:microsoft.com/office/officeart/2017/3/layout/DropPinTimeline"/>
    <dgm:cxn modelId="{5A6E3F78-EBF1-4CF9-8BC6-EADD0931B77E}" type="presParOf" srcId="{EF58BDF0-0E17-4C66-BF1F-D94267B9CD4F}" destId="{83F3A755-BEE0-4A55-B5A3-B27E3BB44663}" srcOrd="1" destOrd="0" presId="urn:microsoft.com/office/officeart/2017/3/layout/DropPinTimeline"/>
    <dgm:cxn modelId="{9D53F0DA-310D-4E83-8F01-446DAD14FD5C}" type="presParOf" srcId="{EA2EE90D-EA72-4033-AA32-C6A6D74AF3F8}" destId="{B8BF3B1D-E7A6-4018-8F44-07A490A1EFB2}" srcOrd="2" destOrd="0" presId="urn:microsoft.com/office/officeart/2017/3/layout/DropPinTimeline"/>
    <dgm:cxn modelId="{80F573A1-473C-4B60-9F9B-0DE51A16BA7F}" type="presParOf" srcId="{EA2EE90D-EA72-4033-AA32-C6A6D74AF3F8}" destId="{7AFF4AB4-39DE-4FBC-89E4-2C941DDDCA44}" srcOrd="3" destOrd="0" presId="urn:microsoft.com/office/officeart/2017/3/layout/DropPinTimeline"/>
    <dgm:cxn modelId="{54B8011B-3D05-4F0B-A99C-238B101BC429}" type="presParOf" srcId="{EA2EE90D-EA72-4033-AA32-C6A6D74AF3F8}" destId="{F4C64188-3AAF-4C19-862E-E3B6E0227EE0}" srcOrd="4" destOrd="0" presId="urn:microsoft.com/office/officeart/2017/3/layout/DropPinTimeline"/>
    <dgm:cxn modelId="{3F8BB941-26D8-4F2A-A560-DB99E44B1AA1}" type="presParOf" srcId="{EA2EE90D-EA72-4033-AA32-C6A6D74AF3F8}" destId="{4427F78C-FD8A-4A49-B613-F09697294A8E}" srcOrd="5" destOrd="0" presId="urn:microsoft.com/office/officeart/2017/3/layout/DropPinTimeline"/>
    <dgm:cxn modelId="{3E9E33C9-6C89-46D8-BE2A-7359029F8451}" type="presParOf" srcId="{AE2193D1-74CE-46CD-A6D9-A57D9147B4AF}" destId="{7340A243-0D2A-4DD1-8D54-FC9668FA6AD2}" srcOrd="1" destOrd="0" presId="urn:microsoft.com/office/officeart/2017/3/layout/DropPinTimeline"/>
    <dgm:cxn modelId="{29260210-BFFA-4CB4-9AFC-D2B59AB48BE0}" type="presParOf" srcId="{AE2193D1-74CE-46CD-A6D9-A57D9147B4AF}" destId="{77106E19-C7CE-4770-A7E6-A410B24ADD0E}" srcOrd="2" destOrd="0" presId="urn:microsoft.com/office/officeart/2017/3/layout/DropPinTimeline"/>
    <dgm:cxn modelId="{6BFE2F9D-CE4C-4346-8548-13D51A89B04D}" type="presParOf" srcId="{77106E19-C7CE-4770-A7E6-A410B24ADD0E}" destId="{D206BBC1-F693-49FB-A02F-EF4722BAF679}" srcOrd="0" destOrd="0" presId="urn:microsoft.com/office/officeart/2017/3/layout/DropPinTimeline"/>
    <dgm:cxn modelId="{6B87AAEC-E360-48F8-9AE0-12BDFB62B424}" type="presParOf" srcId="{77106E19-C7CE-4770-A7E6-A410B24ADD0E}" destId="{C3676AE0-5C2F-4F7F-88BF-7001CE4407DA}" srcOrd="1" destOrd="0" presId="urn:microsoft.com/office/officeart/2017/3/layout/DropPinTimeline"/>
    <dgm:cxn modelId="{E520ADB3-07E5-4EB0-8E71-0708458F355E}" type="presParOf" srcId="{C3676AE0-5C2F-4F7F-88BF-7001CE4407DA}" destId="{64D36DFE-575C-48B0-8357-26ABC3EBBA2A}" srcOrd="0" destOrd="0" presId="urn:microsoft.com/office/officeart/2017/3/layout/DropPinTimeline"/>
    <dgm:cxn modelId="{09EE3345-9BFA-475D-9B60-5AFE91BE7E75}" type="presParOf" srcId="{C3676AE0-5C2F-4F7F-88BF-7001CE4407DA}" destId="{DD66F445-1F34-4310-9EEE-7C2D44096A98}" srcOrd="1" destOrd="0" presId="urn:microsoft.com/office/officeart/2017/3/layout/DropPinTimeline"/>
    <dgm:cxn modelId="{37F03F50-4BC6-4595-A4A6-212D0D44ED06}" type="presParOf" srcId="{77106E19-C7CE-4770-A7E6-A410B24ADD0E}" destId="{E1220E5F-CBD7-4451-A7C1-8C0AD0DAB18A}" srcOrd="2" destOrd="0" presId="urn:microsoft.com/office/officeart/2017/3/layout/DropPinTimeline"/>
    <dgm:cxn modelId="{B122A8DF-83A6-42B0-AA27-0475717ADA12}" type="presParOf" srcId="{77106E19-C7CE-4770-A7E6-A410B24ADD0E}" destId="{89B98090-DFF6-426C-9409-B5467BC515B5}" srcOrd="3" destOrd="0" presId="urn:microsoft.com/office/officeart/2017/3/layout/DropPinTimeline"/>
    <dgm:cxn modelId="{6290945C-8874-4660-BC75-1285A5E2193B}" type="presParOf" srcId="{77106E19-C7CE-4770-A7E6-A410B24ADD0E}" destId="{9242629B-07F5-4ED1-9259-44262578DA5C}" srcOrd="4" destOrd="0" presId="urn:microsoft.com/office/officeart/2017/3/layout/DropPinTimeline"/>
    <dgm:cxn modelId="{5D50B1BD-9AE6-4D35-BCD6-D7A442659E36}" type="presParOf" srcId="{77106E19-C7CE-4770-A7E6-A410B24ADD0E}" destId="{BEC91F9A-F51F-4BC0-9F56-F75CD741D032}" srcOrd="5" destOrd="0" presId="urn:microsoft.com/office/officeart/2017/3/layout/DropPinTimeline"/>
    <dgm:cxn modelId="{68EE3014-3B84-4C4B-8BBD-D991B4C29B97}" type="presParOf" srcId="{AE2193D1-74CE-46CD-A6D9-A57D9147B4AF}" destId="{977AD5FD-56C0-445A-906F-A1B5191739F4}" srcOrd="3" destOrd="0" presId="urn:microsoft.com/office/officeart/2017/3/layout/DropPinTimeline"/>
    <dgm:cxn modelId="{8073FD2B-79C5-4E16-BC8C-B254C53DB9DD}" type="presParOf" srcId="{AE2193D1-74CE-46CD-A6D9-A57D9147B4AF}" destId="{1AA66847-3074-4A27-84B5-ED9336577D4E}" srcOrd="4" destOrd="0" presId="urn:microsoft.com/office/officeart/2017/3/layout/DropPinTimeline"/>
    <dgm:cxn modelId="{1F7A3B6E-7AA3-4033-B6EC-E0F6BF64F32A}" type="presParOf" srcId="{1AA66847-3074-4A27-84B5-ED9336577D4E}" destId="{615F55E0-1AAC-45D1-B3F8-D214EC2015FE}" srcOrd="0" destOrd="0" presId="urn:microsoft.com/office/officeart/2017/3/layout/DropPinTimeline"/>
    <dgm:cxn modelId="{B68E5A1B-A02B-49A7-85AD-603B8C20D554}" type="presParOf" srcId="{1AA66847-3074-4A27-84B5-ED9336577D4E}" destId="{154BBA71-32C3-437C-A452-2AB073F68ECF}" srcOrd="1" destOrd="0" presId="urn:microsoft.com/office/officeart/2017/3/layout/DropPinTimeline"/>
    <dgm:cxn modelId="{D7A7AE2C-F967-4960-B1FE-A486EE1DA519}" type="presParOf" srcId="{154BBA71-32C3-437C-A452-2AB073F68ECF}" destId="{56D0D060-88DF-4E31-BF60-7C99C9556715}" srcOrd="0" destOrd="0" presId="urn:microsoft.com/office/officeart/2017/3/layout/DropPinTimeline"/>
    <dgm:cxn modelId="{6D02E08E-9673-4CEA-A8F1-743B9FACEB4B}" type="presParOf" srcId="{154BBA71-32C3-437C-A452-2AB073F68ECF}" destId="{950BC110-90C5-4174-A76D-0253D2CF6C55}" srcOrd="1" destOrd="0" presId="urn:microsoft.com/office/officeart/2017/3/layout/DropPinTimeline"/>
    <dgm:cxn modelId="{C9DF90A9-421C-471A-8EE0-781BE37AF379}" type="presParOf" srcId="{1AA66847-3074-4A27-84B5-ED9336577D4E}" destId="{73F03B64-48BE-4732-91F9-4C5630237F0C}" srcOrd="2" destOrd="0" presId="urn:microsoft.com/office/officeart/2017/3/layout/DropPinTimeline"/>
    <dgm:cxn modelId="{FA1F5112-EF74-4E78-88B9-9D124E455365}" type="presParOf" srcId="{1AA66847-3074-4A27-84B5-ED9336577D4E}" destId="{6B6191E8-690D-4E7F-B638-764EE6417EFF}" srcOrd="3" destOrd="0" presId="urn:microsoft.com/office/officeart/2017/3/layout/DropPinTimeline"/>
    <dgm:cxn modelId="{1F7F2471-4815-4F2A-9258-12D16D22BF61}" type="presParOf" srcId="{1AA66847-3074-4A27-84B5-ED9336577D4E}" destId="{C363D3F4-37E4-4FDC-B09E-81CB653DAD0F}" srcOrd="4" destOrd="0" presId="urn:microsoft.com/office/officeart/2017/3/layout/DropPinTimeline"/>
    <dgm:cxn modelId="{B4BD1B8E-6FA4-4C55-A5D4-C2E45BF41D87}" type="presParOf" srcId="{1AA66847-3074-4A27-84B5-ED9336577D4E}" destId="{FA84EC9D-B740-4AB0-9945-51B2497B5C33}" srcOrd="5" destOrd="0" presId="urn:microsoft.com/office/officeart/2017/3/layout/DropPinTimeline"/>
    <dgm:cxn modelId="{954CA909-9B7F-482F-9739-B8D412B0F6AB}" type="presParOf" srcId="{AE2193D1-74CE-46CD-A6D9-A57D9147B4AF}" destId="{08406B4D-E57F-4B98-B98A-6CF08E81CD2D}" srcOrd="5" destOrd="0" presId="urn:microsoft.com/office/officeart/2017/3/layout/DropPinTimeline"/>
    <dgm:cxn modelId="{0021BD20-B788-48CE-A0CA-1EC6C923AA7F}" type="presParOf" srcId="{AE2193D1-74CE-46CD-A6D9-A57D9147B4AF}" destId="{0576631F-8670-46E0-B4F3-196F22D62382}" srcOrd="6" destOrd="0" presId="urn:microsoft.com/office/officeart/2017/3/layout/DropPinTimeline"/>
    <dgm:cxn modelId="{94108506-D13C-48A1-A0E4-D9C4061BCB08}" type="presParOf" srcId="{0576631F-8670-46E0-B4F3-196F22D62382}" destId="{30585449-04AB-4AAD-93EB-E7D079A698DA}" srcOrd="0" destOrd="0" presId="urn:microsoft.com/office/officeart/2017/3/layout/DropPinTimeline"/>
    <dgm:cxn modelId="{4B982B6E-FD80-409D-9770-2A10C9610CE3}" type="presParOf" srcId="{0576631F-8670-46E0-B4F3-196F22D62382}" destId="{E4A8585B-13CC-4FD7-BDA1-99564117937B}" srcOrd="1" destOrd="0" presId="urn:microsoft.com/office/officeart/2017/3/layout/DropPinTimeline"/>
    <dgm:cxn modelId="{C4FA2A29-3005-4A30-B1C4-FD7DB3FBE00F}" type="presParOf" srcId="{E4A8585B-13CC-4FD7-BDA1-99564117937B}" destId="{149EC89D-98BE-4815-BCA4-C07966893432}" srcOrd="0" destOrd="0" presId="urn:microsoft.com/office/officeart/2017/3/layout/DropPinTimeline"/>
    <dgm:cxn modelId="{CEF7154C-9BB1-4C7E-88BF-1F5AE25F9B4D}" type="presParOf" srcId="{E4A8585B-13CC-4FD7-BDA1-99564117937B}" destId="{BE6B3845-3E23-4C46-916C-41DDF1AFB6CF}" srcOrd="1" destOrd="0" presId="urn:microsoft.com/office/officeart/2017/3/layout/DropPinTimeline"/>
    <dgm:cxn modelId="{945F0AF5-0E05-4494-A60D-82BF8EB4721A}" type="presParOf" srcId="{0576631F-8670-46E0-B4F3-196F22D62382}" destId="{ACF3E7D9-A182-4C5E-B94E-0DFA3BB0B5B2}" srcOrd="2" destOrd="0" presId="urn:microsoft.com/office/officeart/2017/3/layout/DropPinTimeline"/>
    <dgm:cxn modelId="{941E0E69-4CB0-4AE3-9ACC-C02336246BCE}" type="presParOf" srcId="{0576631F-8670-46E0-B4F3-196F22D62382}" destId="{1016B9A5-5C4F-46F3-B161-FA43B4233F18}" srcOrd="3" destOrd="0" presId="urn:microsoft.com/office/officeart/2017/3/layout/DropPinTimeline"/>
    <dgm:cxn modelId="{56CED806-FE15-4A31-A595-2FBACB29E2F7}" type="presParOf" srcId="{0576631F-8670-46E0-B4F3-196F22D62382}" destId="{6ED616EB-AE23-466E-8EAD-1E12EE90A880}" srcOrd="4" destOrd="0" presId="urn:microsoft.com/office/officeart/2017/3/layout/DropPinTimeline"/>
    <dgm:cxn modelId="{CAAC3309-5E45-4002-AC3F-067B2F3A890D}" type="presParOf" srcId="{0576631F-8670-46E0-B4F3-196F22D62382}" destId="{A3D88ED2-168C-4306-91E5-A46682D82E87}" srcOrd="5" destOrd="0" presId="urn:microsoft.com/office/officeart/2017/3/layout/DropPinTimeline"/>
    <dgm:cxn modelId="{4A05A317-EB68-40BC-BE1B-BEA32A602A08}" type="presParOf" srcId="{AE2193D1-74CE-46CD-A6D9-A57D9147B4AF}" destId="{8D133671-BF24-4FE5-BA1E-54E8BD971874}" srcOrd="7" destOrd="0" presId="urn:microsoft.com/office/officeart/2017/3/layout/DropPinTimeline"/>
    <dgm:cxn modelId="{8C1DFF32-7259-42C4-BDE8-281742830DD2}" type="presParOf" srcId="{AE2193D1-74CE-46CD-A6D9-A57D9147B4AF}" destId="{83CA3945-6561-408B-A738-67FAFD562F39}" srcOrd="8" destOrd="0" presId="urn:microsoft.com/office/officeart/2017/3/layout/DropPinTimeline"/>
    <dgm:cxn modelId="{1531F522-D90C-46FA-A433-D3A9BF550491}" type="presParOf" srcId="{83CA3945-6561-408B-A738-67FAFD562F39}" destId="{E3A2CCA4-ECEF-4C4E-A641-CA8BDA3695D0}" srcOrd="0" destOrd="0" presId="urn:microsoft.com/office/officeart/2017/3/layout/DropPinTimeline"/>
    <dgm:cxn modelId="{EC96A453-5150-41F5-A0D0-FDF1981E5AF7}" type="presParOf" srcId="{83CA3945-6561-408B-A738-67FAFD562F39}" destId="{4A9866E4-9486-4AC0-AE15-F35C66B189DE}" srcOrd="1" destOrd="0" presId="urn:microsoft.com/office/officeart/2017/3/layout/DropPinTimeline"/>
    <dgm:cxn modelId="{15F87381-F7CB-4CB9-AEE9-44AA3948012E}" type="presParOf" srcId="{4A9866E4-9486-4AC0-AE15-F35C66B189DE}" destId="{AB0D8B40-62C4-4EDC-A8F3-9A25A0B10F56}" srcOrd="0" destOrd="0" presId="urn:microsoft.com/office/officeart/2017/3/layout/DropPinTimeline"/>
    <dgm:cxn modelId="{33586493-AC91-4217-ACD3-04A8E685736E}" type="presParOf" srcId="{4A9866E4-9486-4AC0-AE15-F35C66B189DE}" destId="{A5BFDB5D-A5DF-44D9-96AA-81910552675E}" srcOrd="1" destOrd="0" presId="urn:microsoft.com/office/officeart/2017/3/layout/DropPinTimeline"/>
    <dgm:cxn modelId="{BD9AD143-6A70-4C7D-86CF-337918251A56}" type="presParOf" srcId="{83CA3945-6561-408B-A738-67FAFD562F39}" destId="{3D15919C-F31B-460B-9AF7-D10447BE8495}" srcOrd="2" destOrd="0" presId="urn:microsoft.com/office/officeart/2017/3/layout/DropPinTimeline"/>
    <dgm:cxn modelId="{224E9DFE-D3E0-4862-B575-6759017A2CE0}" type="presParOf" srcId="{83CA3945-6561-408B-A738-67FAFD562F39}" destId="{3622736C-41C3-4B84-B183-823838629E2F}" srcOrd="3" destOrd="0" presId="urn:microsoft.com/office/officeart/2017/3/layout/DropPinTimeline"/>
    <dgm:cxn modelId="{1C649A6B-6DAB-47AC-AC57-79957DBBC796}" type="presParOf" srcId="{83CA3945-6561-408B-A738-67FAFD562F39}" destId="{0B8E84EF-B657-4143-B609-27604C04175A}" srcOrd="4" destOrd="0" presId="urn:microsoft.com/office/officeart/2017/3/layout/DropPinTimeline"/>
    <dgm:cxn modelId="{8B248F79-DA89-4169-A50D-95CBB65FD897}" type="presParOf" srcId="{83CA3945-6561-408B-A738-67FAFD562F39}" destId="{31D3CF35-0172-4B67-9E2B-312A8767D46A}" srcOrd="5" destOrd="0" presId="urn:microsoft.com/office/officeart/2017/3/layout/DropPinTimeline"/>
    <dgm:cxn modelId="{A4ED9A06-E7A3-40C8-8294-00655D458054}" type="presParOf" srcId="{AE2193D1-74CE-46CD-A6D9-A57D9147B4AF}" destId="{E7E031C3-743C-4003-AFD7-D92337A6E6BD}" srcOrd="9" destOrd="0" presId="urn:microsoft.com/office/officeart/2017/3/layout/DropPinTimeline"/>
    <dgm:cxn modelId="{111D89BF-CB92-4A53-846F-0B7BCABD0575}" type="presParOf" srcId="{AE2193D1-74CE-46CD-A6D9-A57D9147B4AF}" destId="{86D8DD7F-54D8-4EFA-B15F-7D3F12DFF1D4}" srcOrd="10" destOrd="0" presId="urn:microsoft.com/office/officeart/2017/3/layout/DropPinTimeline"/>
    <dgm:cxn modelId="{583CE64C-162E-43EB-9381-FAACA8EE7605}" type="presParOf" srcId="{86D8DD7F-54D8-4EFA-B15F-7D3F12DFF1D4}" destId="{7420A018-4607-4AA5-9148-71823CCF8068}" srcOrd="0" destOrd="0" presId="urn:microsoft.com/office/officeart/2017/3/layout/DropPinTimeline"/>
    <dgm:cxn modelId="{F93A5D69-F5BA-42A4-B85D-0FF836C395FF}" type="presParOf" srcId="{86D8DD7F-54D8-4EFA-B15F-7D3F12DFF1D4}" destId="{0CC7C50B-C7F3-4987-8FFA-1F315FA97CAE}" srcOrd="1" destOrd="0" presId="urn:microsoft.com/office/officeart/2017/3/layout/DropPinTimeline"/>
    <dgm:cxn modelId="{F257D536-5315-4673-AB85-512144A2B742}" type="presParOf" srcId="{0CC7C50B-C7F3-4987-8FFA-1F315FA97CAE}" destId="{4FA5338E-14FF-4E01-B53B-35EDCD7AA3E3}" srcOrd="0" destOrd="0" presId="urn:microsoft.com/office/officeart/2017/3/layout/DropPinTimeline"/>
    <dgm:cxn modelId="{5D222583-54F5-425F-B642-54744F8BD54E}" type="presParOf" srcId="{0CC7C50B-C7F3-4987-8FFA-1F315FA97CAE}" destId="{AB039947-6DD8-465A-9F73-D8602823C43E}" srcOrd="1" destOrd="0" presId="urn:microsoft.com/office/officeart/2017/3/layout/DropPinTimeline"/>
    <dgm:cxn modelId="{AD81A3E0-15AF-4C66-ABFA-3982C516E640}" type="presParOf" srcId="{86D8DD7F-54D8-4EFA-B15F-7D3F12DFF1D4}" destId="{77D286CB-6B2B-437D-9952-853FC903C4EA}" srcOrd="2" destOrd="0" presId="urn:microsoft.com/office/officeart/2017/3/layout/DropPinTimeline"/>
    <dgm:cxn modelId="{055BC855-FD1D-4A40-A9EA-7FFF55F71945}" type="presParOf" srcId="{86D8DD7F-54D8-4EFA-B15F-7D3F12DFF1D4}" destId="{72BDEED3-2C00-42DF-AE8F-0F7A0C250834}" srcOrd="3" destOrd="0" presId="urn:microsoft.com/office/officeart/2017/3/layout/DropPinTimeline"/>
    <dgm:cxn modelId="{C859D7A7-08B4-4F90-8B58-7AE6F9CF36C7}" type="presParOf" srcId="{86D8DD7F-54D8-4EFA-B15F-7D3F12DFF1D4}" destId="{8D90820C-1C3F-499B-997F-7544A99D3D8A}" srcOrd="4" destOrd="0" presId="urn:microsoft.com/office/officeart/2017/3/layout/DropPinTimeline"/>
    <dgm:cxn modelId="{A56929D6-130B-4754-A42C-F00C1EA9D0C6}" type="presParOf" srcId="{86D8DD7F-54D8-4EFA-B15F-7D3F12DFF1D4}" destId="{8CEC52BB-41A3-4A26-AB9D-7D613A111793}" srcOrd="5" destOrd="0" presId="urn:microsoft.com/office/officeart/2017/3/layout/DropPinTimeline"/>
    <dgm:cxn modelId="{03DDB712-AAAD-4CAB-954D-11BC5B1E966F}" type="presParOf" srcId="{AE2193D1-74CE-46CD-A6D9-A57D9147B4AF}" destId="{1343624C-9E20-4E66-9D61-631A39FB6E3C}" srcOrd="11" destOrd="0" presId="urn:microsoft.com/office/officeart/2017/3/layout/DropPinTimeline"/>
    <dgm:cxn modelId="{D3FA1F3A-2F47-4B22-89CB-1B4CD3B03023}" type="presParOf" srcId="{AE2193D1-74CE-46CD-A6D9-A57D9147B4AF}" destId="{5930F832-6C71-410D-9E83-4BBC556CB3DE}" srcOrd="12" destOrd="0" presId="urn:microsoft.com/office/officeart/2017/3/layout/DropPinTimeline"/>
    <dgm:cxn modelId="{BEB9CF2A-161E-441A-A05B-928509B94125}" type="presParOf" srcId="{5930F832-6C71-410D-9E83-4BBC556CB3DE}" destId="{F936A57C-E7BB-473F-9201-40413FD5648E}" srcOrd="0" destOrd="0" presId="urn:microsoft.com/office/officeart/2017/3/layout/DropPinTimeline"/>
    <dgm:cxn modelId="{E026DFF0-3E5F-4B72-A389-0649F60D594A}" type="presParOf" srcId="{5930F832-6C71-410D-9E83-4BBC556CB3DE}" destId="{7BF8CF87-2ADF-4D52-8E69-AC7E8A894A09}" srcOrd="1" destOrd="0" presId="urn:microsoft.com/office/officeart/2017/3/layout/DropPinTimeline"/>
    <dgm:cxn modelId="{282F1313-450F-45C6-8647-F173D068C93D}" type="presParOf" srcId="{7BF8CF87-2ADF-4D52-8E69-AC7E8A894A09}" destId="{5472D641-1FAC-4F5B-9F15-BC5614FF2D18}" srcOrd="0" destOrd="0" presId="urn:microsoft.com/office/officeart/2017/3/layout/DropPinTimeline"/>
    <dgm:cxn modelId="{62B4A3C3-42B5-468B-A821-B085F3DA8558}" type="presParOf" srcId="{7BF8CF87-2ADF-4D52-8E69-AC7E8A894A09}" destId="{75FFB933-B676-4751-AF8D-747EA8482391}" srcOrd="1" destOrd="0" presId="urn:microsoft.com/office/officeart/2017/3/layout/DropPinTimeline"/>
    <dgm:cxn modelId="{9FD0CE18-13EC-484C-BFD4-E1E5B6E149A6}" type="presParOf" srcId="{5930F832-6C71-410D-9E83-4BBC556CB3DE}" destId="{D2A744F1-3113-4035-A2FF-F365443A622B}" srcOrd="2" destOrd="0" presId="urn:microsoft.com/office/officeart/2017/3/layout/DropPinTimeline"/>
    <dgm:cxn modelId="{F0D1F6A9-66B8-4200-A29D-49CC5DABE110}" type="presParOf" srcId="{5930F832-6C71-410D-9E83-4BBC556CB3DE}" destId="{FE7A91A9-0A9D-4920-87D7-7D0E38F8667A}" srcOrd="3" destOrd="0" presId="urn:microsoft.com/office/officeart/2017/3/layout/DropPinTimeline"/>
    <dgm:cxn modelId="{1FABDB4E-4FDA-41DA-9C10-302B58BD3412}" type="presParOf" srcId="{5930F832-6C71-410D-9E83-4BBC556CB3DE}" destId="{6EE95F8F-5655-4127-B5B3-7E22422F62AB}" srcOrd="4" destOrd="0" presId="urn:microsoft.com/office/officeart/2017/3/layout/DropPinTimeline"/>
    <dgm:cxn modelId="{6F3691F0-E1AE-489D-AFEC-BF681ACE03F2}" type="presParOf" srcId="{5930F832-6C71-410D-9E83-4BBC556CB3DE}" destId="{254DCECB-6D3F-425B-87E8-1823FC25E8A6}"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525FF-6102-45CA-A2D8-27F15216913D}">
      <dsp:nvSpPr>
        <dsp:cNvPr id="0" name=""/>
        <dsp:cNvSpPr/>
      </dsp:nvSpPr>
      <dsp:spPr>
        <a:xfrm>
          <a:off x="0" y="2175669"/>
          <a:ext cx="10963656"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BC7C3A53-1822-4F2C-85C0-1D2C92BC9CEC}">
      <dsp:nvSpPr>
        <dsp:cNvPr id="0" name=""/>
        <dsp:cNvSpPr/>
      </dsp:nvSpPr>
      <dsp:spPr>
        <a:xfrm rot="8100000">
          <a:off x="69866" y="501406"/>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3A755-BEE0-4A55-B5A3-B27E3BB44663}">
      <dsp:nvSpPr>
        <dsp:cNvPr id="0" name=""/>
        <dsp:cNvSpPr/>
      </dsp:nvSpPr>
      <dsp:spPr>
        <a:xfrm>
          <a:off x="105414"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8BF3B1D-E7A6-4018-8F44-07A490A1EFB2}">
      <dsp:nvSpPr>
        <dsp:cNvPr id="0" name=""/>
        <dsp:cNvSpPr/>
      </dsp:nvSpPr>
      <dsp:spPr>
        <a:xfrm>
          <a:off x="456132" y="887672"/>
          <a:ext cx="2279819"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Contact and Tribal Independence</a:t>
          </a:r>
        </a:p>
      </dsp:txBody>
      <dsp:txXfrm>
        <a:off x="456132" y="887672"/>
        <a:ext cx="2279819" cy="1287996"/>
      </dsp:txXfrm>
    </dsp:sp>
    <dsp:sp modelId="{7AFF4AB4-39DE-4FBC-89E4-2C941DDDCA44}">
      <dsp:nvSpPr>
        <dsp:cNvPr id="0" name=""/>
        <dsp:cNvSpPr/>
      </dsp:nvSpPr>
      <dsp:spPr>
        <a:xfrm>
          <a:off x="456132" y="435133"/>
          <a:ext cx="2279819"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1492–1787</a:t>
          </a:r>
        </a:p>
      </dsp:txBody>
      <dsp:txXfrm>
        <a:off x="456132" y="435133"/>
        <a:ext cx="2279819" cy="452539"/>
      </dsp:txXfrm>
    </dsp:sp>
    <dsp:sp modelId="{F4C64188-3AAF-4C19-862E-E3B6E0227EE0}">
      <dsp:nvSpPr>
        <dsp:cNvPr id="0" name=""/>
        <dsp:cNvSpPr/>
      </dsp:nvSpPr>
      <dsp:spPr>
        <a:xfrm>
          <a:off x="229863"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F9A1648-2684-48FB-B8CD-B387462AA372}">
      <dsp:nvSpPr>
        <dsp:cNvPr id="0" name=""/>
        <dsp:cNvSpPr/>
      </dsp:nvSpPr>
      <dsp:spPr>
        <a:xfrm>
          <a:off x="188297"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36DFE-575C-48B0-8357-26ABC3EBBA2A}">
      <dsp:nvSpPr>
        <dsp:cNvPr id="0" name=""/>
        <dsp:cNvSpPr/>
      </dsp:nvSpPr>
      <dsp:spPr>
        <a:xfrm rot="18900000">
          <a:off x="1438149" y="3529937"/>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66F445-1F34-4310-9EEE-7C2D44096A98}">
      <dsp:nvSpPr>
        <dsp:cNvPr id="0" name=""/>
        <dsp:cNvSpPr/>
      </dsp:nvSpPr>
      <dsp:spPr>
        <a:xfrm>
          <a:off x="1473697"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1220E5F-CBD7-4451-A7C1-8C0AD0DAB18A}">
      <dsp:nvSpPr>
        <dsp:cNvPr id="0" name=""/>
        <dsp:cNvSpPr/>
      </dsp:nvSpPr>
      <dsp:spPr>
        <a:xfrm>
          <a:off x="1824415" y="2175669"/>
          <a:ext cx="2279819"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Agreements/Treaty Making</a:t>
          </a:r>
        </a:p>
      </dsp:txBody>
      <dsp:txXfrm>
        <a:off x="1824415" y="2175669"/>
        <a:ext cx="2279819" cy="1287996"/>
      </dsp:txXfrm>
    </dsp:sp>
    <dsp:sp modelId="{89B98090-DFF6-426C-9409-B5467BC515B5}">
      <dsp:nvSpPr>
        <dsp:cNvPr id="0" name=""/>
        <dsp:cNvSpPr/>
      </dsp:nvSpPr>
      <dsp:spPr>
        <a:xfrm>
          <a:off x="1824415" y="3463665"/>
          <a:ext cx="2279819"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1787–1828</a:t>
          </a:r>
        </a:p>
      </dsp:txBody>
      <dsp:txXfrm>
        <a:off x="1824415" y="3463665"/>
        <a:ext cx="2279819" cy="452539"/>
      </dsp:txXfrm>
    </dsp:sp>
    <dsp:sp modelId="{9242629B-07F5-4ED1-9259-44262578DA5C}">
      <dsp:nvSpPr>
        <dsp:cNvPr id="0" name=""/>
        <dsp:cNvSpPr/>
      </dsp:nvSpPr>
      <dsp:spPr>
        <a:xfrm>
          <a:off x="1598146" y="2175669"/>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206BBC1-F693-49FB-A02F-EF4722BAF679}">
      <dsp:nvSpPr>
        <dsp:cNvPr id="0" name=""/>
        <dsp:cNvSpPr/>
      </dsp:nvSpPr>
      <dsp:spPr>
        <a:xfrm>
          <a:off x="1556580"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D0D060-88DF-4E31-BF60-7C99C9556715}">
      <dsp:nvSpPr>
        <dsp:cNvPr id="0" name=""/>
        <dsp:cNvSpPr/>
      </dsp:nvSpPr>
      <dsp:spPr>
        <a:xfrm rot="8100000">
          <a:off x="2806432" y="501406"/>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BC110-90C5-4174-A76D-0253D2CF6C55}">
      <dsp:nvSpPr>
        <dsp:cNvPr id="0" name=""/>
        <dsp:cNvSpPr/>
      </dsp:nvSpPr>
      <dsp:spPr>
        <a:xfrm>
          <a:off x="2841981"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F03B64-48BE-4732-91F9-4C5630237F0C}">
      <dsp:nvSpPr>
        <dsp:cNvPr id="0" name=""/>
        <dsp:cNvSpPr/>
      </dsp:nvSpPr>
      <dsp:spPr>
        <a:xfrm>
          <a:off x="3192698" y="887672"/>
          <a:ext cx="2279819"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Removal and Relocation and Reservation Era</a:t>
          </a:r>
        </a:p>
      </dsp:txBody>
      <dsp:txXfrm>
        <a:off x="3192698" y="887672"/>
        <a:ext cx="2279819" cy="1287996"/>
      </dsp:txXfrm>
    </dsp:sp>
    <dsp:sp modelId="{6B6191E8-690D-4E7F-B638-764EE6417EFF}">
      <dsp:nvSpPr>
        <dsp:cNvPr id="0" name=""/>
        <dsp:cNvSpPr/>
      </dsp:nvSpPr>
      <dsp:spPr>
        <a:xfrm>
          <a:off x="3192698" y="435133"/>
          <a:ext cx="2279819"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1828–1887</a:t>
          </a:r>
        </a:p>
      </dsp:txBody>
      <dsp:txXfrm>
        <a:off x="3192698" y="435133"/>
        <a:ext cx="2279819" cy="452539"/>
      </dsp:txXfrm>
    </dsp:sp>
    <dsp:sp modelId="{C363D3F4-37E4-4FDC-B09E-81CB653DAD0F}">
      <dsp:nvSpPr>
        <dsp:cNvPr id="0" name=""/>
        <dsp:cNvSpPr/>
      </dsp:nvSpPr>
      <dsp:spPr>
        <a:xfrm>
          <a:off x="2966429"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15F55E0-1AAC-45D1-B3F8-D214EC2015FE}">
      <dsp:nvSpPr>
        <dsp:cNvPr id="0" name=""/>
        <dsp:cNvSpPr/>
      </dsp:nvSpPr>
      <dsp:spPr>
        <a:xfrm>
          <a:off x="2924863"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9EC89D-98BE-4815-BCA4-C07966893432}">
      <dsp:nvSpPr>
        <dsp:cNvPr id="0" name=""/>
        <dsp:cNvSpPr/>
      </dsp:nvSpPr>
      <dsp:spPr>
        <a:xfrm rot="18900000">
          <a:off x="4174715" y="3529937"/>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6B3845-3E23-4C46-916C-41DDF1AFB6CF}">
      <dsp:nvSpPr>
        <dsp:cNvPr id="0" name=""/>
        <dsp:cNvSpPr/>
      </dsp:nvSpPr>
      <dsp:spPr>
        <a:xfrm>
          <a:off x="4210264"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CF3E7D9-A182-4C5E-B94E-0DFA3BB0B5B2}">
      <dsp:nvSpPr>
        <dsp:cNvPr id="0" name=""/>
        <dsp:cNvSpPr/>
      </dsp:nvSpPr>
      <dsp:spPr>
        <a:xfrm>
          <a:off x="4560982" y="2175669"/>
          <a:ext cx="2279819"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Allotment and Assimilation</a:t>
          </a:r>
        </a:p>
      </dsp:txBody>
      <dsp:txXfrm>
        <a:off x="4560982" y="2175669"/>
        <a:ext cx="2279819" cy="1287996"/>
      </dsp:txXfrm>
    </dsp:sp>
    <dsp:sp modelId="{1016B9A5-5C4F-46F3-B161-FA43B4233F18}">
      <dsp:nvSpPr>
        <dsp:cNvPr id="0" name=""/>
        <dsp:cNvSpPr/>
      </dsp:nvSpPr>
      <dsp:spPr>
        <a:xfrm>
          <a:off x="4560982" y="3463665"/>
          <a:ext cx="2279819"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1887–1934</a:t>
          </a:r>
        </a:p>
      </dsp:txBody>
      <dsp:txXfrm>
        <a:off x="4560982" y="3463665"/>
        <a:ext cx="2279819" cy="452539"/>
      </dsp:txXfrm>
    </dsp:sp>
    <dsp:sp modelId="{6ED616EB-AE23-466E-8EAD-1E12EE90A880}">
      <dsp:nvSpPr>
        <dsp:cNvPr id="0" name=""/>
        <dsp:cNvSpPr/>
      </dsp:nvSpPr>
      <dsp:spPr>
        <a:xfrm>
          <a:off x="4334712" y="2175669"/>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0585449-04AB-4AAD-93EB-E7D079A698DA}">
      <dsp:nvSpPr>
        <dsp:cNvPr id="0" name=""/>
        <dsp:cNvSpPr/>
      </dsp:nvSpPr>
      <dsp:spPr>
        <a:xfrm>
          <a:off x="4293146"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D8B40-62C4-4EDC-A8F3-9A25A0B10F56}">
      <dsp:nvSpPr>
        <dsp:cNvPr id="0" name=""/>
        <dsp:cNvSpPr/>
      </dsp:nvSpPr>
      <dsp:spPr>
        <a:xfrm rot="8100000">
          <a:off x="5542998" y="501406"/>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BFDB5D-A5DF-44D9-96AA-81910552675E}">
      <dsp:nvSpPr>
        <dsp:cNvPr id="0" name=""/>
        <dsp:cNvSpPr/>
      </dsp:nvSpPr>
      <dsp:spPr>
        <a:xfrm>
          <a:off x="5578547"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D15919C-F31B-460B-9AF7-D10447BE8495}">
      <dsp:nvSpPr>
        <dsp:cNvPr id="0" name=""/>
        <dsp:cNvSpPr/>
      </dsp:nvSpPr>
      <dsp:spPr>
        <a:xfrm>
          <a:off x="5929265" y="887672"/>
          <a:ext cx="2279819"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Indian Reorganization</a:t>
          </a:r>
        </a:p>
      </dsp:txBody>
      <dsp:txXfrm>
        <a:off x="5929265" y="887672"/>
        <a:ext cx="2279819" cy="1287996"/>
      </dsp:txXfrm>
    </dsp:sp>
    <dsp:sp modelId="{3622736C-41C3-4B84-B183-823838629E2F}">
      <dsp:nvSpPr>
        <dsp:cNvPr id="0" name=""/>
        <dsp:cNvSpPr/>
      </dsp:nvSpPr>
      <dsp:spPr>
        <a:xfrm>
          <a:off x="5929265" y="435133"/>
          <a:ext cx="2279819"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1934–1953</a:t>
          </a:r>
        </a:p>
      </dsp:txBody>
      <dsp:txXfrm>
        <a:off x="5929265" y="435133"/>
        <a:ext cx="2279819" cy="452539"/>
      </dsp:txXfrm>
    </dsp:sp>
    <dsp:sp modelId="{0B8E84EF-B657-4143-B609-27604C04175A}">
      <dsp:nvSpPr>
        <dsp:cNvPr id="0" name=""/>
        <dsp:cNvSpPr/>
      </dsp:nvSpPr>
      <dsp:spPr>
        <a:xfrm>
          <a:off x="5702995"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3A2CCA4-ECEF-4C4E-A641-CA8BDA3695D0}">
      <dsp:nvSpPr>
        <dsp:cNvPr id="0" name=""/>
        <dsp:cNvSpPr/>
      </dsp:nvSpPr>
      <dsp:spPr>
        <a:xfrm>
          <a:off x="5661429"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A5338E-14FF-4E01-B53B-35EDCD7AA3E3}">
      <dsp:nvSpPr>
        <dsp:cNvPr id="0" name=""/>
        <dsp:cNvSpPr/>
      </dsp:nvSpPr>
      <dsp:spPr>
        <a:xfrm rot="18900000">
          <a:off x="6911282" y="3529937"/>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39947-6DD8-465A-9F73-D8602823C43E}">
      <dsp:nvSpPr>
        <dsp:cNvPr id="0" name=""/>
        <dsp:cNvSpPr/>
      </dsp:nvSpPr>
      <dsp:spPr>
        <a:xfrm>
          <a:off x="6946830"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7D286CB-6B2B-437D-9952-853FC903C4EA}">
      <dsp:nvSpPr>
        <dsp:cNvPr id="0" name=""/>
        <dsp:cNvSpPr/>
      </dsp:nvSpPr>
      <dsp:spPr>
        <a:xfrm>
          <a:off x="7297548" y="2175669"/>
          <a:ext cx="2279819"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Termination Era and Urban Relocation</a:t>
          </a:r>
        </a:p>
      </dsp:txBody>
      <dsp:txXfrm>
        <a:off x="7297548" y="2175669"/>
        <a:ext cx="2279819" cy="1287996"/>
      </dsp:txXfrm>
    </dsp:sp>
    <dsp:sp modelId="{72BDEED3-2C00-42DF-AE8F-0F7A0C250834}">
      <dsp:nvSpPr>
        <dsp:cNvPr id="0" name=""/>
        <dsp:cNvSpPr/>
      </dsp:nvSpPr>
      <dsp:spPr>
        <a:xfrm>
          <a:off x="7297548" y="3463665"/>
          <a:ext cx="2279819"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1953–1968</a:t>
          </a:r>
        </a:p>
      </dsp:txBody>
      <dsp:txXfrm>
        <a:off x="7297548" y="3463665"/>
        <a:ext cx="2279819" cy="452539"/>
      </dsp:txXfrm>
    </dsp:sp>
    <dsp:sp modelId="{8D90820C-1C3F-499B-997F-7544A99D3D8A}">
      <dsp:nvSpPr>
        <dsp:cNvPr id="0" name=""/>
        <dsp:cNvSpPr/>
      </dsp:nvSpPr>
      <dsp:spPr>
        <a:xfrm>
          <a:off x="7071278" y="2175669"/>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420A018-4607-4AA5-9148-71823CCF8068}">
      <dsp:nvSpPr>
        <dsp:cNvPr id="0" name=""/>
        <dsp:cNvSpPr/>
      </dsp:nvSpPr>
      <dsp:spPr>
        <a:xfrm>
          <a:off x="7029712"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2D641-1FAC-4F5B-9F15-BC5614FF2D18}">
      <dsp:nvSpPr>
        <dsp:cNvPr id="0" name=""/>
        <dsp:cNvSpPr/>
      </dsp:nvSpPr>
      <dsp:spPr>
        <a:xfrm rot="8100000">
          <a:off x="8279565" y="501406"/>
          <a:ext cx="319993" cy="319993"/>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FFB933-B676-4751-AF8D-747EA8482391}">
      <dsp:nvSpPr>
        <dsp:cNvPr id="0" name=""/>
        <dsp:cNvSpPr/>
      </dsp:nvSpPr>
      <dsp:spPr>
        <a:xfrm>
          <a:off x="8315113"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2A744F1-3113-4035-A2FF-F365443A622B}">
      <dsp:nvSpPr>
        <dsp:cNvPr id="0" name=""/>
        <dsp:cNvSpPr/>
      </dsp:nvSpPr>
      <dsp:spPr>
        <a:xfrm>
          <a:off x="8665831" y="887672"/>
          <a:ext cx="2279819"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Tribal Self-Determination</a:t>
          </a:r>
        </a:p>
      </dsp:txBody>
      <dsp:txXfrm>
        <a:off x="8665831" y="887672"/>
        <a:ext cx="2279819" cy="1287996"/>
      </dsp:txXfrm>
    </dsp:sp>
    <dsp:sp modelId="{FE7A91A9-0A9D-4920-87D7-7D0E38F8667A}">
      <dsp:nvSpPr>
        <dsp:cNvPr id="0" name=""/>
        <dsp:cNvSpPr/>
      </dsp:nvSpPr>
      <dsp:spPr>
        <a:xfrm>
          <a:off x="8665831" y="435133"/>
          <a:ext cx="2279819"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1968-Present</a:t>
          </a:r>
        </a:p>
      </dsp:txBody>
      <dsp:txXfrm>
        <a:off x="8665831" y="435133"/>
        <a:ext cx="2279819" cy="452539"/>
      </dsp:txXfrm>
    </dsp:sp>
    <dsp:sp modelId="{6EE95F8F-5655-4127-B5B3-7E22422F62AB}">
      <dsp:nvSpPr>
        <dsp:cNvPr id="0" name=""/>
        <dsp:cNvSpPr/>
      </dsp:nvSpPr>
      <dsp:spPr>
        <a:xfrm>
          <a:off x="8439561" y="887672"/>
          <a:ext cx="0" cy="128799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936A57C-E7BB-473F-9201-40413FD5648E}">
      <dsp:nvSpPr>
        <dsp:cNvPr id="0" name=""/>
        <dsp:cNvSpPr/>
      </dsp:nvSpPr>
      <dsp:spPr>
        <a:xfrm>
          <a:off x="8397995" y="2134940"/>
          <a:ext cx="81457" cy="81457"/>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075679" y="8814973"/>
            <a:ext cx="933098" cy="466433"/>
          </a:xfrm>
          <a:prstGeom prst="rect">
            <a:avLst/>
          </a:prstGeom>
        </p:spPr>
        <p:txBody>
          <a:bodyPr vert="horz" lIns="93177" tIns="46589" rIns="93177" bIns="46589" rtlCol="0" anchor="b"/>
          <a:lstStyle>
            <a:lvl1pPr algn="r">
              <a:defRPr sz="1200"/>
            </a:lvl1pPr>
          </a:lstStyle>
          <a:p>
            <a:fld id="{2A658815-4FC4-0F40-9481-DAC00BFE2460}" type="slidenum">
              <a:rPr lang="en-US" smtClean="0"/>
              <a:t>‹#›</a:t>
            </a:fld>
            <a:endParaRPr lang="en-US"/>
          </a:p>
        </p:txBody>
      </p:sp>
      <p:pic>
        <p:nvPicPr>
          <p:cNvPr id="7" name="Picture 6"/>
          <p:cNvPicPr>
            <a:picLocks noChangeAspect="1"/>
          </p:cNvPicPr>
          <p:nvPr/>
        </p:nvPicPr>
        <p:blipFill rotWithShape="1">
          <a:blip r:embed="rId2"/>
          <a:srcRect l="14267" t="16704" r="14367" b="16628"/>
          <a:stretch/>
        </p:blipFill>
        <p:spPr>
          <a:xfrm>
            <a:off x="60304" y="8564923"/>
            <a:ext cx="1257236" cy="686496"/>
          </a:xfrm>
          <a:prstGeom prst="rect">
            <a:avLst/>
          </a:prstGeom>
        </p:spPr>
      </p:pic>
      <p:sp>
        <p:nvSpPr>
          <p:cNvPr id="9" name="Header Placeholder 8"/>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Tree>
    <p:extLst>
      <p:ext uri="{BB962C8B-B14F-4D97-AF65-F5344CB8AC3E}">
        <p14:creationId xmlns:p14="http://schemas.microsoft.com/office/powerpoint/2010/main" val="16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58C7BAC-2BC7-7A41-A8D5-73828294DCB9}" type="datetimeFigureOut">
              <a:rPr lang="en-US" smtClean="0"/>
              <a:t>5/10/2023</a:t>
            </a:fld>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EE745C3-526F-E24D-9998-23F8532A9A12}" type="slidenum">
              <a:rPr lang="en-US" smtClean="0"/>
              <a:t>‹#›</a:t>
            </a:fld>
            <a:endParaRPr lang="en-US"/>
          </a:p>
        </p:txBody>
      </p:sp>
      <p:sp>
        <p:nvSpPr>
          <p:cNvPr id="8" name="Notes Placeholder 7"/>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Image Placeholder 8"/>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Tree>
    <p:extLst>
      <p:ext uri="{BB962C8B-B14F-4D97-AF65-F5344CB8AC3E}">
        <p14:creationId xmlns:p14="http://schemas.microsoft.com/office/powerpoint/2010/main" val="1300987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photos/grandpa-cap-male-portrait-29971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publicdomain/zero/1.0/deed.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3 minutes</a:t>
            </a:r>
            <a:endParaRPr lang="en-US" b="1"/>
          </a:p>
        </p:txBody>
      </p:sp>
      <p:sp>
        <p:nvSpPr>
          <p:cNvPr id="4" name="Slide Number Placeholder 3"/>
          <p:cNvSpPr>
            <a:spLocks noGrp="1"/>
          </p:cNvSpPr>
          <p:nvPr>
            <p:ph type="sldNum" sz="quarter" idx="10"/>
          </p:nvPr>
        </p:nvSpPr>
        <p:spPr/>
        <p:txBody>
          <a:bodyPr/>
          <a:lstStyle/>
          <a:p>
            <a:fld id="{CEE745C3-526F-E24D-9998-23F8532A9A12}" type="slidenum">
              <a:rPr lang="en-US" smtClean="0"/>
              <a:t>1</a:t>
            </a:fld>
            <a:endParaRPr lang="en-US"/>
          </a:p>
        </p:txBody>
      </p:sp>
    </p:spTree>
    <p:extLst>
      <p:ext uri="{BB962C8B-B14F-4D97-AF65-F5344CB8AC3E}">
        <p14:creationId xmlns:p14="http://schemas.microsoft.com/office/powerpoint/2010/main" val="2813359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E745C3-526F-E24D-9998-23F8532A9A12}" type="slidenum">
              <a:rPr lang="en-US" smtClean="0"/>
              <a:t>13</a:t>
            </a:fld>
            <a:endParaRPr lang="en-US"/>
          </a:p>
        </p:txBody>
      </p:sp>
    </p:spTree>
    <p:extLst>
      <p:ext uri="{BB962C8B-B14F-4D97-AF65-F5344CB8AC3E}">
        <p14:creationId xmlns:p14="http://schemas.microsoft.com/office/powerpoint/2010/main" val="3861152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Key points:</a:t>
            </a:r>
            <a:endParaRPr lang="en-US" b="1"/>
          </a:p>
          <a:p>
            <a:r>
              <a:rPr lang="en-US" sz="1200" kern="1200">
                <a:solidFill>
                  <a:schemeClr val="tx1"/>
                </a:solidFill>
                <a:effectLst/>
                <a:latin typeface="+mn-lt"/>
                <a:ea typeface="+mn-ea"/>
                <a:cs typeface="+mn-cs"/>
              </a:rPr>
              <a:t>It was Dr. Les Whitbeck and his team that created the historical trauma and loss </a:t>
            </a:r>
            <a:r>
              <a:rPr lang="en-US"/>
              <a:t>study</a:t>
            </a:r>
            <a:endParaRPr lang="en-US">
              <a:cs typeface="Calibri"/>
            </a:endParaRPr>
          </a:p>
          <a:p>
            <a:pPr marL="285750" indent="-285750">
              <a:buFont typeface="Arial"/>
              <a:buChar char="•"/>
            </a:pPr>
            <a:r>
              <a:rPr lang="en-US"/>
              <a:t>They asked</a:t>
            </a:r>
            <a:r>
              <a:rPr lang="en-US" sz="1200" kern="1200">
                <a:solidFill>
                  <a:schemeClr val="tx1"/>
                </a:solidFill>
                <a:effectLst/>
                <a:latin typeface="+mn-lt"/>
                <a:ea typeface="+mn-ea"/>
                <a:cs typeface="+mn-cs"/>
              </a:rPr>
              <a:t> American Indian Elders and adolescents questions about </a:t>
            </a:r>
            <a:r>
              <a:rPr lang="en-US"/>
              <a:t>loss</a:t>
            </a:r>
            <a:endParaRPr lang="en-US">
              <a:cs typeface="Calibri" panose="020F0502020204030204"/>
            </a:endParaRPr>
          </a:p>
          <a:p>
            <a:pPr marL="285750" indent="-285750">
              <a:buFont typeface="Arial"/>
              <a:buChar char="•"/>
            </a:pPr>
            <a:r>
              <a:rPr lang="en-US"/>
              <a:t>How </a:t>
            </a:r>
            <a:r>
              <a:rPr lang="en-US" sz="1200" kern="1200">
                <a:solidFill>
                  <a:schemeClr val="tx1"/>
                </a:solidFill>
                <a:effectLst/>
                <a:latin typeface="+mn-lt"/>
                <a:ea typeface="+mn-ea"/>
                <a:cs typeface="+mn-cs"/>
              </a:rPr>
              <a:t>many times per day or per week do you think about what we as Indigenous people have lost?</a:t>
            </a:r>
            <a:r>
              <a:rPr lang="en-US"/>
              <a:t> </a:t>
            </a:r>
            <a:endParaRPr lang="en-US">
              <a:cs typeface="Calibri"/>
            </a:endParaRPr>
          </a:p>
          <a:p>
            <a:endParaRPr lang="en-US" sz="1200" kern="1200">
              <a:solidFill>
                <a:schemeClr val="tx1"/>
              </a:solidFill>
              <a:effectLst/>
              <a:latin typeface="+mn-lt"/>
              <a:ea typeface="+mn-ea"/>
              <a:cs typeface="+mn-cs"/>
            </a:endParaRPr>
          </a:p>
          <a:p>
            <a:pPr>
              <a:defRPr/>
            </a:pPr>
            <a:r>
              <a:rPr lang="en-US" sz="1200" kern="1200">
                <a:solidFill>
                  <a:schemeClr val="tx1"/>
                </a:solidFill>
                <a:effectLst/>
                <a:latin typeface="+mn-lt"/>
                <a:ea typeface="+mn-ea"/>
                <a:cs typeface="+mn-cs"/>
              </a:rPr>
              <a:t>Now what is most impactful about this is, if you are walking around within a society and as part of a race of people who have experienced the kinds of discrimination and mistreatment by the federal government as American Indian people have and at the</a:t>
            </a:r>
            <a:r>
              <a:rPr lang="en-US"/>
              <a:t> </a:t>
            </a:r>
            <a:r>
              <a:rPr lang="en-US" sz="1200" kern="1200">
                <a:solidFill>
                  <a:schemeClr val="tx1"/>
                </a:solidFill>
                <a:effectLst/>
                <a:latin typeface="+mn-lt"/>
                <a:ea typeface="+mn-ea"/>
                <a:cs typeface="+mn-cs"/>
              </a:rPr>
              <a:t> same time you are potentially struggling with low employment or living at the poverty level, which is happening in our Tribal communities, it takes a toll. When you add these historical trauma stressors to your daily life stressors it has an impact.</a:t>
            </a:r>
            <a:r>
              <a:rPr lang="en-US"/>
              <a:t> </a:t>
            </a:r>
            <a:endParaRPr lang="en-US"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b="1" baseline="0"/>
              <a:t>References, Citations:</a:t>
            </a:r>
            <a:r>
              <a:rPr lang="en-US" b="1"/>
              <a:t> </a:t>
            </a:r>
            <a:endParaRPr lang="en-US" b="1" baseline="0">
              <a:cs typeface="Calibri"/>
            </a:endParaRPr>
          </a:p>
          <a:p>
            <a:pPr marL="171450" indent="-171450">
              <a:buFont typeface="Arial" panose="020B0604020202020204" pitchFamily="34" charset="0"/>
              <a:buChar char="•"/>
            </a:pPr>
            <a:r>
              <a:rPr lang="en-US" baseline="0"/>
              <a:t>Whitbeck, L. B., Adams, G. W., Hoyt, D. R., &amp; Chen, X. (2004). Conceptualizing and measuring historical trauma among American Indian people. </a:t>
            </a:r>
            <a:r>
              <a:rPr lang="en-US" i="1" baseline="0"/>
              <a:t>American Journal of Community Psychology, 33</a:t>
            </a:r>
            <a:r>
              <a:rPr lang="en-US" i="0" baseline="0"/>
              <a:t>(3-4), 119-130.</a:t>
            </a:r>
            <a:endParaRPr lang="en-US" i="0" baseline="0">
              <a:cs typeface="Calibri"/>
            </a:endParaRPr>
          </a:p>
          <a:p>
            <a:endParaRPr lang="en-US" b="0"/>
          </a:p>
        </p:txBody>
      </p:sp>
      <p:sp>
        <p:nvSpPr>
          <p:cNvPr id="4" name="Slide Number Placeholder 3"/>
          <p:cNvSpPr>
            <a:spLocks noGrp="1"/>
          </p:cNvSpPr>
          <p:nvPr>
            <p:ph type="sldNum" sz="quarter" idx="10"/>
          </p:nvPr>
        </p:nvSpPr>
        <p:spPr/>
        <p:txBody>
          <a:bodyPr/>
          <a:lstStyle/>
          <a:p>
            <a:fld id="{CEE745C3-526F-E24D-9998-23F8532A9A12}" type="slidenum">
              <a:rPr lang="en-US" smtClean="0"/>
              <a:t>14</a:t>
            </a:fld>
            <a:endParaRPr lang="en-US"/>
          </a:p>
        </p:txBody>
      </p:sp>
    </p:spTree>
    <p:extLst>
      <p:ext uri="{BB962C8B-B14F-4D97-AF65-F5344CB8AC3E}">
        <p14:creationId xmlns:p14="http://schemas.microsoft.com/office/powerpoint/2010/main" val="2374671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panose="020F0502020204030204"/>
              </a:rPr>
              <a:t>Key points:</a:t>
            </a:r>
          </a:p>
          <a:p>
            <a:pPr marL="171450" indent="-171450">
              <a:buFont typeface="Arial" panose="020B0604020202020204" pitchFamily="34" charset="0"/>
              <a:buChar char="•"/>
            </a:pPr>
            <a:r>
              <a:rPr lang="en-US" baseline="0"/>
              <a:t>The purpose of the Historical Loss Associated Symptoms Scale is to identify prevalence of emotional responses, including anxiety/depression and anger/avoidance, to historical loss thoughts and reminders as opposed to current traumas.</a:t>
            </a:r>
            <a:endParaRPr lang="en-US">
              <a:cs typeface="Calibri"/>
            </a:endParaRPr>
          </a:p>
          <a:p>
            <a:pPr marL="171450" indent="-171450">
              <a:buFont typeface="Arial" panose="020B0604020202020204" pitchFamily="34" charset="0"/>
              <a:buChar char="•"/>
            </a:pPr>
            <a:r>
              <a:rPr lang="en-US" baseline="0"/>
              <a:t>Respondents were 143 (32 males and 111 females) adult parents and caregivers (28-59 years old) of children aged 10-12 years.</a:t>
            </a:r>
            <a:r>
              <a:rPr lang="en-US"/>
              <a:t> </a:t>
            </a:r>
          </a:p>
          <a:p>
            <a:pPr marL="171450" indent="-171450">
              <a:buFont typeface="Arial" panose="020B0604020202020204" pitchFamily="34" charset="0"/>
              <a:buChar char="•"/>
            </a:pPr>
            <a:r>
              <a:rPr lang="en-US" baseline="0"/>
              <a:t>In Whitbeck’s research, he found that there is a connection between emotions and the current thoughts of past traumas.</a:t>
            </a:r>
            <a:endParaRPr lang="en-US" baseline="0">
              <a:cs typeface="Calibri" panose="020F0502020204030204"/>
            </a:endParaRPr>
          </a:p>
          <a:p>
            <a:endParaRPr lang="en-US">
              <a:cs typeface="Calibri"/>
            </a:endParaRPr>
          </a:p>
          <a:p>
            <a:r>
              <a:rPr lang="en-US" b="1">
                <a:cs typeface="Calibri"/>
              </a:rPr>
              <a:t>Limitations of the study:</a:t>
            </a:r>
          </a:p>
          <a:p>
            <a:pPr marL="171450" indent="-171450">
              <a:buFont typeface="Arial" panose="020B0604020202020204" pitchFamily="34" charset="0"/>
              <a:buChar char="•"/>
            </a:pPr>
            <a:r>
              <a:rPr lang="en-US" baseline="0"/>
              <a:t>Severity of symptoms associated with historical loss is unknown, meaning we do not know the historical loss associated symptoms impact on functioning, parenting, or behaviors compared to current trauma experiences and symptoms.</a:t>
            </a:r>
            <a:r>
              <a:rPr lang="en-US"/>
              <a:t> </a:t>
            </a:r>
            <a:endParaRPr lang="en-US" baseline="0">
              <a:cs typeface="Calibri"/>
            </a:endParaRPr>
          </a:p>
          <a:p>
            <a:pPr marL="171450" indent="-171450">
              <a:buFont typeface="Arial" panose="020B0604020202020204" pitchFamily="34" charset="0"/>
              <a:buChar char="•"/>
            </a:pPr>
            <a:r>
              <a:rPr lang="en-US" baseline="0"/>
              <a:t>These measures cannot be generalized across American Indians.</a:t>
            </a:r>
            <a:r>
              <a:rPr lang="en-US"/>
              <a:t> </a:t>
            </a:r>
            <a:endParaRPr lang="en-US" baseline="0">
              <a:cs typeface="Calibri"/>
            </a:endParaRPr>
          </a:p>
          <a:p>
            <a:endParaRPr lang="en-US" baseline="0"/>
          </a:p>
          <a:p>
            <a:r>
              <a:rPr lang="en-US" b="1" baseline="0"/>
              <a:t>References, Citations</a:t>
            </a:r>
            <a:r>
              <a:rPr lang="en-US" baseline="0"/>
              <a:t>:</a:t>
            </a:r>
            <a:r>
              <a:rPr lang="en-US"/>
              <a:t> </a:t>
            </a:r>
            <a:endParaRPr lang="en-US" baseline="0">
              <a:cs typeface="Calibri"/>
            </a:endParaRPr>
          </a:p>
          <a:p>
            <a:pPr marL="171450" indent="-171450">
              <a:buFont typeface="Arial" panose="020B0604020202020204" pitchFamily="34" charset="0"/>
              <a:buChar char="•"/>
            </a:pPr>
            <a:r>
              <a:rPr lang="en-US" baseline="0"/>
              <a:t>Whitbeck, L. B., Adams, G. W., Hoyt, D. R., &amp; Chen, X. (2004). Conceptualizing and measuring historical trauma among American Indian people. </a:t>
            </a:r>
            <a:r>
              <a:rPr lang="en-US" i="1" baseline="0"/>
              <a:t>American Journal of Community Psychology, 33</a:t>
            </a:r>
            <a:r>
              <a:rPr lang="en-US" i="0" baseline="0"/>
              <a:t>(3-4), 119-130.</a:t>
            </a:r>
            <a:endParaRPr lang="en-US" i="0" baseline="0">
              <a:cs typeface="Calibri"/>
            </a:endParaRPr>
          </a:p>
        </p:txBody>
      </p:sp>
      <p:sp>
        <p:nvSpPr>
          <p:cNvPr id="4" name="Slide Number Placeholder 3"/>
          <p:cNvSpPr>
            <a:spLocks noGrp="1"/>
          </p:cNvSpPr>
          <p:nvPr>
            <p:ph type="sldNum" sz="quarter" idx="10"/>
          </p:nvPr>
        </p:nvSpPr>
        <p:spPr/>
        <p:txBody>
          <a:bodyPr/>
          <a:lstStyle/>
          <a:p>
            <a:fld id="{CEE745C3-526F-E24D-9998-23F8532A9A12}" type="slidenum">
              <a:rPr lang="en-US" smtClean="0"/>
              <a:t>15</a:t>
            </a:fld>
            <a:endParaRPr lang="en-US"/>
          </a:p>
        </p:txBody>
      </p:sp>
    </p:spTree>
    <p:extLst>
      <p:ext uri="{BB962C8B-B14F-4D97-AF65-F5344CB8AC3E}">
        <p14:creationId xmlns:p14="http://schemas.microsoft.com/office/powerpoint/2010/main" val="567045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Key points:</a:t>
            </a:r>
            <a:endParaRPr lang="en-US" b="1"/>
          </a:p>
          <a:p>
            <a:r>
              <a:rPr lang="en-US"/>
              <a:t>From “Historical Trauma Response Among Natives and Its Relationship with Substance Abuse: A Lakota Illustration,” </a:t>
            </a:r>
            <a:endParaRPr lang="en-US">
              <a:cs typeface="Calibri"/>
            </a:endParaRPr>
          </a:p>
          <a:p>
            <a:pPr marL="171450" indent="-171450">
              <a:buFont typeface="Arial"/>
              <a:buChar char="•"/>
            </a:pPr>
            <a:r>
              <a:rPr lang="en-US"/>
              <a:t>Maria Yellow Horse Brave Heart calls HTRs “the constellation of features in reaction to historical trauma.” </a:t>
            </a:r>
            <a:endParaRPr lang="en-US">
              <a:cs typeface="Calibri" panose="020F0502020204030204"/>
            </a:endParaRPr>
          </a:p>
          <a:p>
            <a:pPr marL="171450" indent="-171450">
              <a:buFont typeface="Arial"/>
              <a:buChar char="•"/>
            </a:pPr>
            <a:r>
              <a:rPr lang="en-US"/>
              <a:t>She talks about how substance abuse is one of those HTRs ”as a vehicle for attempting to numb the pain associated with trauma.” </a:t>
            </a:r>
            <a:endParaRPr lang="en-US">
              <a:cs typeface="Calibri" panose="020F0502020204030204"/>
            </a:endParaRPr>
          </a:p>
          <a:p>
            <a:pPr marL="171450" indent="-171450">
              <a:buFont typeface="Arial"/>
              <a:buChar char="•"/>
            </a:pPr>
            <a:r>
              <a:rPr lang="en-US"/>
              <a:t>Others are listed here.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CEE745C3-526F-E24D-9998-23F8532A9A12}" type="slidenum">
              <a:rPr lang="en-US" smtClean="0"/>
              <a:t>16</a:t>
            </a:fld>
            <a:endParaRPr lang="en-US"/>
          </a:p>
        </p:txBody>
      </p:sp>
    </p:spTree>
    <p:extLst>
      <p:ext uri="{BB962C8B-B14F-4D97-AF65-F5344CB8AC3E}">
        <p14:creationId xmlns:p14="http://schemas.microsoft.com/office/powerpoint/2010/main" val="2014989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couple of examples: </a:t>
            </a:r>
            <a:endParaRPr lang="en-US">
              <a:cs typeface="Calibri" panose="020F0502020204030204"/>
            </a:endParaRPr>
          </a:p>
          <a:p>
            <a:pPr marL="171450" indent="-171450">
              <a:buFont typeface="Arial"/>
              <a:buChar char="•"/>
            </a:pPr>
            <a:r>
              <a:rPr lang="en-US"/>
              <a:t>Traumatic experiences can leave epigenetic marks that alter the stress response in offspring (911 research-Yehuda, R. et al, 2005, &amp;Yehuda, R. et al, 2009) </a:t>
            </a:r>
            <a:endParaRPr lang="en-US">
              <a:cs typeface="Calibri" panose="020F0502020204030204"/>
            </a:endParaRPr>
          </a:p>
          <a:p>
            <a:pPr marL="171450" indent="-171450">
              <a:buFont typeface="Arial"/>
              <a:buChar char="•"/>
            </a:pPr>
            <a:r>
              <a:rPr lang="en-US"/>
              <a:t>Mice trained to avoid a smell passed their aversion on to their offspring, and their offspring’s offspring (Dias &amp; Ressler, 2013) </a:t>
            </a:r>
            <a:endParaRPr lang="en-US">
              <a:cs typeface="Calibri"/>
            </a:endParaRP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EE745C3-526F-E24D-9998-23F8532A9A12}" type="slidenum">
              <a:rPr lang="en-US" smtClean="0"/>
              <a:t>17</a:t>
            </a:fld>
            <a:endParaRPr lang="en-US"/>
          </a:p>
        </p:txBody>
      </p:sp>
    </p:spTree>
    <p:extLst>
      <p:ext uri="{BB962C8B-B14F-4D97-AF65-F5344CB8AC3E}">
        <p14:creationId xmlns:p14="http://schemas.microsoft.com/office/powerpoint/2010/main" val="3934670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20 minutes</a:t>
            </a:r>
          </a:p>
          <a:p>
            <a:endParaRPr lang="en-US">
              <a:ea typeface="Calibri"/>
              <a:cs typeface="Calibri"/>
            </a:endParaRPr>
          </a:p>
          <a:p>
            <a:r>
              <a:rPr lang="en-US">
                <a:ea typeface="Calibri"/>
                <a:cs typeface="Calibri"/>
              </a:rPr>
              <a:t>10 minutes in small groups</a:t>
            </a:r>
          </a:p>
          <a:p>
            <a:r>
              <a:rPr lang="en-US">
                <a:ea typeface="Calibri"/>
                <a:cs typeface="Calibri"/>
              </a:rPr>
              <a:t>5 minutes share out</a:t>
            </a:r>
          </a:p>
          <a:p>
            <a:endParaRPr lang="en-US"/>
          </a:p>
          <a:p>
            <a:r>
              <a:rPr lang="en-US" b="0" err="1"/>
              <a:t>Pixabay</a:t>
            </a:r>
            <a:r>
              <a:rPr lang="en-US" b="0"/>
              <a:t> License: </a:t>
            </a:r>
            <a:r>
              <a:rPr lang="en-US">
                <a:hlinkClick r:id="rId3"/>
              </a:rPr>
              <a:t>https://pixabay.com/photos/grandpa-cap-male-portrait-299711/</a:t>
            </a:r>
            <a:endParaRPr lang="en-US" b="0">
              <a:ea typeface="Calibri"/>
              <a:cs typeface="Calibri"/>
            </a:endParaRPr>
          </a:p>
        </p:txBody>
      </p:sp>
      <p:sp>
        <p:nvSpPr>
          <p:cNvPr id="4" name="Slide Number Placeholder 3"/>
          <p:cNvSpPr>
            <a:spLocks noGrp="1"/>
          </p:cNvSpPr>
          <p:nvPr>
            <p:ph type="sldNum" sz="quarter" idx="5"/>
          </p:nvPr>
        </p:nvSpPr>
        <p:spPr/>
        <p:txBody>
          <a:bodyPr/>
          <a:lstStyle/>
          <a:p>
            <a:fld id="{CEE745C3-526F-E24D-9998-23F8532A9A12}" type="slidenum">
              <a:rPr lang="en-US" smtClean="0"/>
              <a:t>18</a:t>
            </a:fld>
            <a:endParaRPr lang="en-US"/>
          </a:p>
        </p:txBody>
      </p:sp>
    </p:spTree>
    <p:extLst>
      <p:ext uri="{BB962C8B-B14F-4D97-AF65-F5344CB8AC3E}">
        <p14:creationId xmlns:p14="http://schemas.microsoft.com/office/powerpoint/2010/main" val="3552120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Key points:</a:t>
            </a:r>
          </a:p>
          <a:p>
            <a:r>
              <a:rPr lang="en-US">
                <a:cs typeface="Calibri"/>
              </a:rPr>
              <a:t>We've discussed a lot about the impacts on tribal people and communities, there are service impacts as well.</a:t>
            </a:r>
          </a:p>
          <a:p>
            <a:pPr marL="171450" indent="-171450">
              <a:buFont typeface="Arial"/>
              <a:buChar char="•"/>
            </a:pPr>
            <a:r>
              <a:rPr lang="en-US">
                <a:cs typeface="Calibri"/>
              </a:rPr>
              <a:t>Tribal peoples may not trust the services you are providing as educators</a:t>
            </a:r>
          </a:p>
          <a:p>
            <a:pPr marL="171450" indent="-171450">
              <a:buFont typeface="Arial"/>
              <a:buChar char="•"/>
            </a:pPr>
            <a:r>
              <a:rPr lang="en-US">
                <a:cs typeface="Calibri"/>
              </a:rPr>
              <a:t>The students and families you are serving may come to you with cumulative trauma </a:t>
            </a:r>
            <a:r>
              <a:rPr lang="en-US" err="1">
                <a:cs typeface="Calibri"/>
              </a:rPr>
              <a:t>expeirences</a:t>
            </a:r>
            <a:endParaRPr lang="en-US">
              <a:cs typeface="Calibri"/>
            </a:endParaRPr>
          </a:p>
          <a:p>
            <a:pPr marL="171450" indent="-171450">
              <a:buFont typeface="Arial"/>
              <a:buChar char="•"/>
            </a:pPr>
            <a:r>
              <a:rPr lang="en-US">
                <a:cs typeface="Calibri"/>
              </a:rPr>
              <a:t>The services being provided often come from a Western perspective and do not take into consideration Indigenous perspectives, ways of being, knowing, learning, teaching, etc.</a:t>
            </a:r>
          </a:p>
          <a:p>
            <a:pPr marL="171450" indent="-171450">
              <a:buFont typeface="Arial"/>
              <a:buChar char="•"/>
            </a:pPr>
            <a:r>
              <a:rPr lang="en-US">
                <a:cs typeface="Calibri"/>
              </a:rPr>
              <a:t>Service providers tend to lack knowledge of tribal cultures and lack the </a:t>
            </a:r>
            <a:r>
              <a:rPr lang="en-US" err="1">
                <a:cs typeface="Calibri"/>
              </a:rPr>
              <a:t>comptency</a:t>
            </a:r>
            <a:r>
              <a:rPr lang="en-US">
                <a:cs typeface="Calibri"/>
              </a:rPr>
              <a:t> of working in and with tribal communities</a:t>
            </a:r>
          </a:p>
        </p:txBody>
      </p:sp>
      <p:sp>
        <p:nvSpPr>
          <p:cNvPr id="4" name="Slide Number Placeholder 3"/>
          <p:cNvSpPr>
            <a:spLocks noGrp="1"/>
          </p:cNvSpPr>
          <p:nvPr>
            <p:ph type="sldNum" sz="quarter" idx="10"/>
          </p:nvPr>
        </p:nvSpPr>
        <p:spPr/>
        <p:txBody>
          <a:bodyPr/>
          <a:lstStyle/>
          <a:p>
            <a:fld id="{474C0EED-9832-3F40-8084-36793013E14B}" type="slidenum">
              <a:rPr lang="en-US" smtClean="0"/>
              <a:t>19</a:t>
            </a:fld>
            <a:endParaRPr lang="en-US"/>
          </a:p>
        </p:txBody>
      </p:sp>
    </p:spTree>
    <p:extLst>
      <p:ext uri="{BB962C8B-B14F-4D97-AF65-F5344CB8AC3E}">
        <p14:creationId xmlns:p14="http://schemas.microsoft.com/office/powerpoint/2010/main" val="2264858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Historical trauma is the soil in which other traumas take root.</a:t>
            </a:r>
          </a:p>
        </p:txBody>
      </p:sp>
      <p:sp>
        <p:nvSpPr>
          <p:cNvPr id="4" name="Slide Number Placeholder 3"/>
          <p:cNvSpPr>
            <a:spLocks noGrp="1"/>
          </p:cNvSpPr>
          <p:nvPr>
            <p:ph type="sldNum" sz="quarter" idx="10"/>
          </p:nvPr>
        </p:nvSpPr>
        <p:spPr/>
        <p:txBody>
          <a:bodyPr/>
          <a:lstStyle/>
          <a:p>
            <a:pPr>
              <a:defRPr/>
            </a:pPr>
            <a:fld id="{3A216C8B-EAB3-4636-BA60-F31C0E002D5A}" type="slidenum">
              <a:rPr lang="en-US" smtClean="0"/>
              <a:pPr>
                <a:defRPr/>
              </a:pPr>
              <a:t>20</a:t>
            </a:fld>
            <a:endParaRPr lang="en-US"/>
          </a:p>
        </p:txBody>
      </p:sp>
    </p:spTree>
    <p:extLst>
      <p:ext uri="{BB962C8B-B14F-4D97-AF65-F5344CB8AC3E}">
        <p14:creationId xmlns:p14="http://schemas.microsoft.com/office/powerpoint/2010/main" val="1823802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for</a:t>
            </a:r>
            <a:r>
              <a:rPr lang="en-US" baseline="0"/>
              <a:t> you to have this in mind when providing services. That the impacts on families are going to be different. </a:t>
            </a:r>
            <a:endParaRPr lang="en-US"/>
          </a:p>
          <a:p>
            <a:endParaRPr lang="en-US"/>
          </a:p>
        </p:txBody>
      </p:sp>
      <p:sp>
        <p:nvSpPr>
          <p:cNvPr id="4" name="Slide Number Placeholder 3"/>
          <p:cNvSpPr>
            <a:spLocks noGrp="1"/>
          </p:cNvSpPr>
          <p:nvPr>
            <p:ph type="sldNum" sz="quarter" idx="10"/>
          </p:nvPr>
        </p:nvSpPr>
        <p:spPr/>
        <p:txBody>
          <a:bodyPr/>
          <a:lstStyle/>
          <a:p>
            <a:fld id="{474C0EED-9832-3F40-8084-36793013E14B}" type="slidenum">
              <a:rPr lang="en-US" smtClean="0"/>
              <a:t>21</a:t>
            </a:fld>
            <a:endParaRPr lang="en-US"/>
          </a:p>
        </p:txBody>
      </p:sp>
    </p:spTree>
    <p:extLst>
      <p:ext uri="{BB962C8B-B14F-4D97-AF65-F5344CB8AC3E}">
        <p14:creationId xmlns:p14="http://schemas.microsoft.com/office/powerpoint/2010/main" val="1940439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969423ad6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969423ad6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970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a:t>
            </a:r>
          </a:p>
          <a:p>
            <a:r>
              <a:rPr lang="en-US" b="0"/>
              <a:t>This slide</a:t>
            </a:r>
            <a:r>
              <a:rPr lang="en-US" b="0" baseline="0"/>
              <a:t> truly begins the conversation about why understanding trauma and talking about trauma matters. It is possible that the audience knows this and is the reason they chose to attend, but it is also possible this is a new concept to some. Use this slide as an opportunity to compel your audience, motivate your audience, and request of your audience that they come alongside the community as you work towards becoming trauma-informed. </a:t>
            </a:r>
          </a:p>
          <a:p>
            <a:endParaRPr lang="en-US" b="0"/>
          </a:p>
          <a:p>
            <a:r>
              <a:rPr lang="en-US" b="1"/>
              <a:t>Presenter</a:t>
            </a:r>
            <a:r>
              <a:rPr lang="en-US" b="1" baseline="0"/>
              <a:t>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Approaching</a:t>
            </a:r>
            <a:r>
              <a:rPr lang="en-US" baseline="0"/>
              <a:t> our interactions with people both personal and professional u</a:t>
            </a:r>
            <a:r>
              <a:rPr lang="en-US"/>
              <a:t>sing</a:t>
            </a:r>
            <a:r>
              <a:rPr lang="en-US" baseline="0"/>
              <a:t> a trauma lens focuses on strengths and values resiliency. With this approach we begin asking what has happened to a person instead of what’s wrong with them or why they do what they do. We come to understand behavior as responses to what a person has experienced, and further understand those negative or unhealthy responses as serving a function to protect them at one time. </a:t>
            </a:r>
            <a:endParaRPr lang="en-US"/>
          </a:p>
          <a:p>
            <a:endParaRPr lang="en-US" b="0" baseline="0"/>
          </a:p>
          <a:p>
            <a:endParaRPr lang="en-US" b="1" baseline="0"/>
          </a:p>
          <a:p>
            <a:r>
              <a:rPr lang="en-US" b="1" baseline="0"/>
              <a:t>Adaptability:</a:t>
            </a:r>
          </a:p>
          <a:p>
            <a:r>
              <a:rPr lang="en-US" b="0" baseline="0"/>
              <a:t>This slide provides some universal truths about the importance of talking about trauma, but it’s not an exhaustive list or even a specific list. This slide should be adapted to represent the community and audience it is being presented to. Consider, why is it important to talk about trauma on this reservation, with our children, and for our tribe? </a:t>
            </a:r>
          </a:p>
          <a:p>
            <a:endParaRPr lang="en-US" b="0" baseline="0"/>
          </a:p>
          <a:p>
            <a:r>
              <a:rPr lang="en-US" b="1" baseline="0"/>
              <a:t>Supplemental for Participants:</a:t>
            </a:r>
          </a:p>
          <a:p>
            <a:endParaRPr lang="en-US" b="1" baseline="0"/>
          </a:p>
          <a:p>
            <a:r>
              <a:rPr lang="en-US" b="1" baseline="0"/>
              <a:t>Resources for Presenter:</a:t>
            </a:r>
          </a:p>
          <a:p>
            <a:endParaRPr lang="en-US" b="1" baseline="0"/>
          </a:p>
          <a:p>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CEE745C3-526F-E24D-9998-23F8532A9A12}" type="slidenum">
              <a:rPr lang="en-US" smtClean="0"/>
              <a:t>2</a:t>
            </a:fld>
            <a:endParaRPr lang="en-US"/>
          </a:p>
        </p:txBody>
      </p:sp>
    </p:spTree>
    <p:extLst>
      <p:ext uri="{BB962C8B-B14F-4D97-AF65-F5344CB8AC3E}">
        <p14:creationId xmlns:p14="http://schemas.microsoft.com/office/powerpoint/2010/main" val="3423965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Wake up, greet the sun, and pr</a:t>
            </a:r>
          </a:p>
        </p:txBody>
      </p:sp>
      <p:sp>
        <p:nvSpPr>
          <p:cNvPr id="4" name="Slide Number Placeholder 3"/>
          <p:cNvSpPr>
            <a:spLocks noGrp="1"/>
          </p:cNvSpPr>
          <p:nvPr>
            <p:ph type="sldNum" sz="quarter" idx="5"/>
          </p:nvPr>
        </p:nvSpPr>
        <p:spPr/>
        <p:txBody>
          <a:bodyPr/>
          <a:lstStyle/>
          <a:p>
            <a:fld id="{CEE745C3-526F-E24D-9998-23F8532A9A12}" type="slidenum">
              <a:rPr lang="en-US" smtClean="0"/>
              <a:t>25</a:t>
            </a:fld>
            <a:endParaRPr lang="en-US"/>
          </a:p>
        </p:txBody>
      </p:sp>
    </p:spTree>
    <p:extLst>
      <p:ext uri="{BB962C8B-B14F-4D97-AF65-F5344CB8AC3E}">
        <p14:creationId xmlns:p14="http://schemas.microsoft.com/office/powerpoint/2010/main" val="3925964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3 minutes</a:t>
            </a:r>
          </a:p>
        </p:txBody>
      </p:sp>
      <p:sp>
        <p:nvSpPr>
          <p:cNvPr id="4" name="Slide Number Placeholder 3"/>
          <p:cNvSpPr>
            <a:spLocks noGrp="1"/>
          </p:cNvSpPr>
          <p:nvPr>
            <p:ph type="sldNum" sz="quarter" idx="5"/>
          </p:nvPr>
        </p:nvSpPr>
        <p:spPr/>
        <p:txBody>
          <a:bodyPr/>
          <a:lstStyle/>
          <a:p>
            <a:fld id="{CEE745C3-526F-E24D-9998-23F8532A9A12}" type="slidenum">
              <a:rPr lang="en-US" smtClean="0"/>
              <a:t>26</a:t>
            </a:fld>
            <a:endParaRPr lang="en-US"/>
          </a:p>
        </p:txBody>
      </p:sp>
    </p:spTree>
    <p:extLst>
      <p:ext uri="{BB962C8B-B14F-4D97-AF65-F5344CB8AC3E}">
        <p14:creationId xmlns:p14="http://schemas.microsoft.com/office/powerpoint/2010/main" val="185849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3 minutes</a:t>
            </a:r>
          </a:p>
          <a:p>
            <a:endParaRPr lang="en-US"/>
          </a:p>
          <a:p>
            <a:r>
              <a:rPr lang="en-US" sz="1200" kern="1200">
                <a:solidFill>
                  <a:schemeClr val="tx1"/>
                </a:solidFill>
                <a:effectLst/>
                <a:latin typeface="+mn-lt"/>
                <a:ea typeface="+mn-ea"/>
                <a:cs typeface="+mn-cs"/>
              </a:rPr>
              <a:t>Photo: </a:t>
            </a:r>
            <a:r>
              <a:rPr lang="en-US" sz="1200" b="0" i="0" kern="1200">
                <a:solidFill>
                  <a:schemeClr val="tx1"/>
                </a:solidFill>
                <a:effectLst/>
                <a:latin typeface="+mn-lt"/>
                <a:ea typeface="+mn-ea"/>
                <a:cs typeface="+mn-cs"/>
              </a:rPr>
              <a:t>The pictures on Max Pixel be freely distributed with a </a:t>
            </a:r>
            <a:r>
              <a:rPr lang="en-US" sz="1200" b="0" i="0" u="none" strike="noStrike" kern="1200">
                <a:solidFill>
                  <a:schemeClr val="tx1"/>
                </a:solidFill>
                <a:effectLst/>
                <a:latin typeface="+mn-lt"/>
                <a:ea typeface="+mn-ea"/>
                <a:cs typeface="+mn-cs"/>
                <a:hlinkClick r:id="rId3"/>
              </a:rPr>
              <a:t>Creative Commons Zero - CC0</a:t>
            </a:r>
            <a:r>
              <a:rPr lang="en-US" sz="1200" b="0" i="0" kern="1200">
                <a:solidFill>
                  <a:schemeClr val="tx1"/>
                </a:solidFill>
                <a:effectLst/>
                <a:latin typeface="+mn-lt"/>
                <a:ea typeface="+mn-ea"/>
                <a:cs typeface="+mn-cs"/>
              </a:rPr>
              <a:t>.</a:t>
            </a:r>
            <a:endParaRPr lang="en-US">
              <a:ea typeface="+mn-ea"/>
              <a:cs typeface="+mn-cs"/>
            </a:endParaRPr>
          </a:p>
        </p:txBody>
      </p:sp>
      <p:sp>
        <p:nvSpPr>
          <p:cNvPr id="4" name="Slide Number Placeholder 3"/>
          <p:cNvSpPr>
            <a:spLocks noGrp="1"/>
          </p:cNvSpPr>
          <p:nvPr>
            <p:ph type="sldNum" sz="quarter" idx="10"/>
          </p:nvPr>
        </p:nvSpPr>
        <p:spPr/>
        <p:txBody>
          <a:bodyPr/>
          <a:lstStyle/>
          <a:p>
            <a:fld id="{512E9542-4E27-4969-A7CE-65CC4F2B9F91}" type="slidenum">
              <a:rPr lang="en-US" smtClean="0"/>
              <a:t>3</a:t>
            </a:fld>
            <a:endParaRPr lang="en-US"/>
          </a:p>
        </p:txBody>
      </p:sp>
    </p:spTree>
    <p:extLst>
      <p:ext uri="{BB962C8B-B14F-4D97-AF65-F5344CB8AC3E}">
        <p14:creationId xmlns:p14="http://schemas.microsoft.com/office/powerpoint/2010/main" val="31309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3 minutes</a:t>
            </a:r>
            <a:endParaRPr lang="en-US"/>
          </a:p>
          <a:p>
            <a:endParaRPr lang="en-US"/>
          </a:p>
          <a:p>
            <a:r>
              <a:rPr lang="en-US"/>
              <a:t>Picture: Agricultural Research Service, the research agency of the US Department of Agriculture.</a:t>
            </a:r>
            <a:endParaRPr lang="en-US">
              <a:ea typeface="Calibri"/>
              <a:cs typeface="Calibri"/>
            </a:endParaRPr>
          </a:p>
          <a:p>
            <a:endParaRPr lang="en-US"/>
          </a:p>
          <a:p>
            <a:r>
              <a:rPr lang="en-US"/>
              <a:t>I Stock Photo</a:t>
            </a:r>
          </a:p>
        </p:txBody>
      </p:sp>
      <p:sp>
        <p:nvSpPr>
          <p:cNvPr id="4" name="Slide Number Placeholder 3"/>
          <p:cNvSpPr>
            <a:spLocks noGrp="1"/>
          </p:cNvSpPr>
          <p:nvPr>
            <p:ph type="sldNum" sz="quarter" idx="10"/>
          </p:nvPr>
        </p:nvSpPr>
        <p:spPr/>
        <p:txBody>
          <a:bodyPr/>
          <a:lstStyle/>
          <a:p>
            <a:fld id="{512E9542-4E27-4969-A7CE-65CC4F2B9F91}" type="slidenum">
              <a:rPr lang="en-US" smtClean="0"/>
              <a:t>6</a:t>
            </a:fld>
            <a:endParaRPr lang="en-US"/>
          </a:p>
        </p:txBody>
      </p:sp>
    </p:spTree>
    <p:extLst>
      <p:ext uri="{BB962C8B-B14F-4D97-AF65-F5344CB8AC3E}">
        <p14:creationId xmlns:p14="http://schemas.microsoft.com/office/powerpoint/2010/main" val="277273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969423ad6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969423ad6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Pevar, L. Stephen. (2012). The Rights of Indians &amp; Tribes. Fourth Edition. Oxford University Press. NY: New York. </a:t>
            </a:r>
          </a:p>
          <a:p>
            <a:pPr marL="0" lvl="0" indent="0" algn="l" rtl="0">
              <a:spcBef>
                <a:spcPts val="0"/>
              </a:spcBef>
              <a:spcAft>
                <a:spcPts val="0"/>
              </a:spcAft>
              <a:buNone/>
            </a:pPr>
            <a:endParaRPr/>
          </a:p>
        </p:txBody>
      </p:sp>
    </p:spTree>
    <p:extLst>
      <p:ext uri="{BB962C8B-B14F-4D97-AF65-F5344CB8AC3E}">
        <p14:creationId xmlns:p14="http://schemas.microsoft.com/office/powerpoint/2010/main" val="3858961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What was most detrimental to Indian people were the Assimilation policies around Removal (removal from ancestral homelands, removal from places where they had held their ceremonies for 10,000 years, where their medicinal plants existed…and they were moved to places where they had to re-establish a knowledge about the medicinal plants…it had an impact on their economic stability in that their food sources changed, their seasons changed (Southern tribes may have been moved to Northern environments)…but what has been most detrimental, believed by many researchers and tribal nations is the idea of removing generations of children from their tribal families, from their homes and their communities and placing them in Boarding Schools. Some children left as young as 3 and didn’t return. If they did return and didn’t die from disease or accidents it wasn’t until they were 17 or 18 years old…the Boarding School experience was particularly harsh. It was an environment where the children often did not receive an adequate education, they were forced into labor for the local community where the boarding school existed, they often didn’t have adequate food, they were separated from their siblings, which was very different from what they were used to such as being in the same room with your siblings, sleeping, eating and playing together…in Boarding school 12 year old girls were on one floor, 5 year old girls were on another floor, boys and girls were separated, sisters and brothers were separated and you didn’t know where your siblings were and what was happening to them...there was also the harsh treatment by boarding school staff…children experienced neglect, physical, emotional, spiritual and sexual abuse at the hands of the would-be caretakers…and they often returned to their communities with the belief that the language and spiritual beliefs of their tribe were somehow inferior and something to be dismissed or to not participate in and it created a deep divide between the generations.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Later on Child Welfare played a huge role in removing children. In the mid-1970’s Congress began an investigation of state child welfare agencies that were removing children because they found that one fourth of all Indian children had been removed from their families by state welfare agencies and courts and then placed in foster care, which might not sound like a lot but if you think about your community and you think about taking away one quarter of all of the children of the families in your community - what an impact that would have on your community. So, after the investigation they created and passed what became known as the Indian Child Welfare Act in 1978 and it was meant to protect the best interests of the Indian children and promote the stability and security of Tribal nations and families because Congress became aware that the very existence and integrity of Tribal nations rested upon  their children. What ICWA seeks to do is limit the state’s ability to remove Indian children from their families by giving tribal courts primary jurisdiction in most Indian custody cases. In fact, ICWA placed such significant restrictions on state courts in resolving Indian custody cases that it allows for Tribal Nations to have a say in the placement of where their children will live and what is in the best interest of their own children.</a:t>
            </a:r>
            <a:r>
              <a:rPr lang="en-US">
                <a:effectLst/>
              </a:rPr>
              <a:t> </a:t>
            </a:r>
          </a:p>
          <a:p>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That is the beginning of the context of American history as it impacted tribal nations and communities. </a:t>
            </a:r>
          </a:p>
          <a:p>
            <a:endParaRPr lang="en-US"/>
          </a:p>
        </p:txBody>
      </p:sp>
      <p:sp>
        <p:nvSpPr>
          <p:cNvPr id="4" name="Slide Number Placeholder 3"/>
          <p:cNvSpPr>
            <a:spLocks noGrp="1"/>
          </p:cNvSpPr>
          <p:nvPr>
            <p:ph type="sldNum" sz="quarter" idx="5"/>
          </p:nvPr>
        </p:nvSpPr>
        <p:spPr/>
        <p:txBody>
          <a:bodyPr/>
          <a:lstStyle/>
          <a:p>
            <a:fld id="{CEE745C3-526F-E24D-9998-23F8532A9A12}" type="slidenum">
              <a:rPr lang="en-US" smtClean="0"/>
              <a:t>9</a:t>
            </a:fld>
            <a:endParaRPr lang="en-US"/>
          </a:p>
        </p:txBody>
      </p:sp>
    </p:spTree>
    <p:extLst>
      <p:ext uri="{BB962C8B-B14F-4D97-AF65-F5344CB8AC3E}">
        <p14:creationId xmlns:p14="http://schemas.microsoft.com/office/powerpoint/2010/main" val="400331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3 minutes</a:t>
            </a:r>
            <a:endParaRPr lang="en-US"/>
          </a:p>
          <a:p>
            <a:endParaRPr lang="en-US"/>
          </a:p>
          <a:p>
            <a:r>
              <a:rPr lang="en-US" b="0"/>
              <a:t>Big Stock Photo</a:t>
            </a:r>
            <a:endParaRPr lang="en-US">
              <a:ea typeface="Calibri"/>
              <a:cs typeface="Calibri"/>
            </a:endParaRPr>
          </a:p>
        </p:txBody>
      </p:sp>
      <p:sp>
        <p:nvSpPr>
          <p:cNvPr id="4" name="Slide Number Placeholder 3"/>
          <p:cNvSpPr>
            <a:spLocks noGrp="1"/>
          </p:cNvSpPr>
          <p:nvPr>
            <p:ph type="sldNum" sz="quarter" idx="10"/>
          </p:nvPr>
        </p:nvSpPr>
        <p:spPr/>
        <p:txBody>
          <a:bodyPr/>
          <a:lstStyle/>
          <a:p>
            <a:fld id="{CEE745C3-526F-E24D-9998-23F8532A9A12}" type="slidenum">
              <a:rPr lang="en-US" smtClean="0"/>
              <a:t>10</a:t>
            </a:fld>
            <a:endParaRPr lang="en-US"/>
          </a:p>
        </p:txBody>
      </p:sp>
    </p:spTree>
    <p:extLst>
      <p:ext uri="{BB962C8B-B14F-4D97-AF65-F5344CB8AC3E}">
        <p14:creationId xmlns:p14="http://schemas.microsoft.com/office/powerpoint/2010/main" val="72160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3 minutes</a:t>
            </a:r>
          </a:p>
          <a:p>
            <a:endParaRPr lang="en-US">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512E9542-4E27-4969-A7CE-65CC4F2B9F91}" type="slidenum">
              <a:rPr lang="en-US" smtClean="0"/>
              <a:t>11</a:t>
            </a:fld>
            <a:endParaRPr lang="en-US"/>
          </a:p>
        </p:txBody>
      </p:sp>
    </p:spTree>
    <p:extLst>
      <p:ext uri="{BB962C8B-B14F-4D97-AF65-F5344CB8AC3E}">
        <p14:creationId xmlns:p14="http://schemas.microsoft.com/office/powerpoint/2010/main" val="2632075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cs typeface="Calibri"/>
              </a:rPr>
              <a:t>Key points:</a:t>
            </a:r>
          </a:p>
          <a:p>
            <a:pPr marL="285750" indent="-285750">
              <a:buFont typeface="Arial"/>
              <a:buChar char="•"/>
              <a:defRPr/>
            </a:pPr>
            <a:r>
              <a:rPr lang="en-US"/>
              <a:t>What</a:t>
            </a:r>
            <a:r>
              <a:rPr lang="en-US" sz="1200" kern="1200">
                <a:solidFill>
                  <a:schemeClr val="tx1"/>
                </a:solidFill>
                <a:effectLst/>
                <a:latin typeface="+mn-lt"/>
                <a:ea typeface="+mn-ea"/>
                <a:cs typeface="+mn-cs"/>
              </a:rPr>
              <a:t> seems to be the most impactful on the well-being of Indian people was the consequences of the adverse boarding school experiences.</a:t>
            </a:r>
            <a:r>
              <a:rPr lang="en-US"/>
              <a:t> </a:t>
            </a:r>
            <a:endParaRPr lang="en-US">
              <a:cs typeface="Calibri" panose="020F0502020204030204"/>
            </a:endParaRPr>
          </a:p>
          <a:p>
            <a:pPr marL="285750" indent="-285750">
              <a:buFont typeface="Arial"/>
              <a:buChar char="•"/>
              <a:defRPr/>
            </a:pPr>
            <a:r>
              <a:rPr lang="en-US"/>
              <a:t>Very</a:t>
            </a:r>
            <a:r>
              <a:rPr lang="en-US" sz="1200" kern="1200">
                <a:solidFill>
                  <a:schemeClr val="tx1"/>
                </a:solidFill>
                <a:effectLst/>
                <a:latin typeface="+mn-lt"/>
                <a:ea typeface="+mn-ea"/>
                <a:cs typeface="+mn-cs"/>
              </a:rPr>
              <a:t> often, the parents had returned without that nurturing </a:t>
            </a:r>
            <a:r>
              <a:rPr lang="en-US"/>
              <a:t>parenting; instead</a:t>
            </a:r>
            <a:r>
              <a:rPr lang="en-US" sz="1200" kern="1200">
                <a:solidFill>
                  <a:schemeClr val="tx1"/>
                </a:solidFill>
                <a:effectLst/>
                <a:latin typeface="+mn-lt"/>
                <a:ea typeface="+mn-ea"/>
                <a:cs typeface="+mn-cs"/>
              </a:rPr>
              <a:t> they engaged in the kind of parenting that they had in boarding school</a:t>
            </a:r>
            <a:endParaRPr lang="en-US">
              <a:cs typeface="Calibri"/>
            </a:endParaRPr>
          </a:p>
        </p:txBody>
      </p:sp>
      <p:sp>
        <p:nvSpPr>
          <p:cNvPr id="4" name="Slide Number Placeholder 3"/>
          <p:cNvSpPr>
            <a:spLocks noGrp="1"/>
          </p:cNvSpPr>
          <p:nvPr>
            <p:ph type="sldNum" sz="quarter" idx="10"/>
          </p:nvPr>
        </p:nvSpPr>
        <p:spPr/>
        <p:txBody>
          <a:bodyPr/>
          <a:lstStyle/>
          <a:p>
            <a:pPr>
              <a:defRPr/>
            </a:pPr>
            <a:fld id="{3A216C8B-EAB3-4636-BA60-F31C0E002D5A}" type="slidenum">
              <a:rPr lang="en-US" smtClean="0"/>
              <a:pPr>
                <a:defRPr/>
              </a:pPr>
              <a:t>12</a:t>
            </a:fld>
            <a:endParaRPr lang="en-US"/>
          </a:p>
        </p:txBody>
      </p:sp>
    </p:spTree>
    <p:extLst>
      <p:ext uri="{BB962C8B-B14F-4D97-AF65-F5344CB8AC3E}">
        <p14:creationId xmlns:p14="http://schemas.microsoft.com/office/powerpoint/2010/main" val="299078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8488-AF5F-0B6F-C2E9-A7C1730E28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3446D7-EB3E-1D52-8455-48BABFAA95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F46FA4-9310-0E23-398A-76F47F12A1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FBDF594-45D4-C351-6947-915B248F3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64825-F839-3E8C-2913-7226FD9DB7B4}"/>
              </a:ext>
            </a:extLst>
          </p:cNvPr>
          <p:cNvSpPr>
            <a:spLocks noGrp="1"/>
          </p:cNvSpPr>
          <p:nvPr>
            <p:ph type="sldNum" sz="quarter" idx="12"/>
          </p:nvPr>
        </p:nvSpPr>
        <p:spPr/>
        <p:txBody>
          <a:bodyPr/>
          <a:lstStyle/>
          <a:p>
            <a:fld id="{0C976B7E-A32E-2F41-9E56-EBEF7D0E3499}" type="slidenum">
              <a:rPr lang="en-US" smtClean="0"/>
              <a:pPr/>
              <a:t>‹#›</a:t>
            </a:fld>
            <a:endParaRPr lang="en-US"/>
          </a:p>
        </p:txBody>
      </p:sp>
    </p:spTree>
    <p:extLst>
      <p:ext uri="{BB962C8B-B14F-4D97-AF65-F5344CB8AC3E}">
        <p14:creationId xmlns:p14="http://schemas.microsoft.com/office/powerpoint/2010/main" val="340272093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C38A-776F-70B1-97B2-CC1192C9A8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52D80-959E-FC63-AF5E-E7350C85C9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B6010-E176-B135-807D-45946988898D}"/>
              </a:ext>
            </a:extLst>
          </p:cNvPr>
          <p:cNvSpPr>
            <a:spLocks noGrp="1"/>
          </p:cNvSpPr>
          <p:nvPr>
            <p:ph type="dt" sz="half" idx="10"/>
          </p:nvPr>
        </p:nvSpPr>
        <p:spPr/>
        <p:txBody>
          <a:bodyPr/>
          <a:lstStyle/>
          <a:p>
            <a:fld id="{48A87A34-81AB-432B-8DAE-1953F412C126}" type="datetimeFigureOut">
              <a:rPr lang="en-US" smtClean="0"/>
              <a:t>5/10/2023</a:t>
            </a:fld>
            <a:endParaRPr lang="en-US"/>
          </a:p>
        </p:txBody>
      </p:sp>
      <p:sp>
        <p:nvSpPr>
          <p:cNvPr id="5" name="Footer Placeholder 4">
            <a:extLst>
              <a:ext uri="{FF2B5EF4-FFF2-40B4-BE49-F238E27FC236}">
                <a16:creationId xmlns:a16="http://schemas.microsoft.com/office/drawing/2014/main" id="{09EB7DDB-C749-CB86-6FF6-291A4A7E3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7A7FC-E822-0C7D-F48B-DE6974986E61}"/>
              </a:ext>
            </a:extLst>
          </p:cNvPr>
          <p:cNvSpPr>
            <a:spLocks noGrp="1"/>
          </p:cNvSpPr>
          <p:nvPr>
            <p:ph type="sldNum" sz="quarter" idx="12"/>
          </p:nvPr>
        </p:nvSpPr>
        <p:spPr/>
        <p:txBody>
          <a:bodyPr/>
          <a:lstStyle/>
          <a:p>
            <a:fld id="{0C976B7E-A32E-2F41-9E56-EBEF7D0E3499}" type="slidenum">
              <a:rPr lang="en-US" smtClean="0"/>
              <a:pPr/>
              <a:t>‹#›</a:t>
            </a:fld>
            <a:endParaRPr lang="en-US"/>
          </a:p>
        </p:txBody>
      </p:sp>
      <p:pic>
        <p:nvPicPr>
          <p:cNvPr id="7" name="Picture 6">
            <a:extLst>
              <a:ext uri="{FF2B5EF4-FFF2-40B4-BE49-F238E27FC236}">
                <a16:creationId xmlns:a16="http://schemas.microsoft.com/office/drawing/2014/main" id="{654F1799-3C36-1D5C-D1BE-B4ED8D453C9D}"/>
              </a:ext>
            </a:extLst>
          </p:cNvPr>
          <p:cNvPicPr>
            <a:picLocks noChangeAspect="1"/>
          </p:cNvPicPr>
          <p:nvPr userDrawn="1"/>
        </p:nvPicPr>
        <p:blipFill rotWithShape="1">
          <a:blip r:embed="rId2"/>
          <a:srcRect l="55592" t="16022" r="16879" b="23751"/>
          <a:stretch/>
        </p:blipFill>
        <p:spPr>
          <a:xfrm>
            <a:off x="11645696" y="6274689"/>
            <a:ext cx="390173" cy="501650"/>
          </a:xfrm>
          <a:prstGeom prst="rect">
            <a:avLst/>
          </a:prstGeom>
        </p:spPr>
      </p:pic>
    </p:spTree>
    <p:extLst>
      <p:ext uri="{BB962C8B-B14F-4D97-AF65-F5344CB8AC3E}">
        <p14:creationId xmlns:p14="http://schemas.microsoft.com/office/powerpoint/2010/main" val="1769142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9DBA4B-046A-F08A-B595-E35A56255D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2FEB57-5FFB-8E8F-D5D7-1E73E5A546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8ABAA-6857-141E-2AAA-47FBF64980D1}"/>
              </a:ext>
            </a:extLst>
          </p:cNvPr>
          <p:cNvSpPr>
            <a:spLocks noGrp="1"/>
          </p:cNvSpPr>
          <p:nvPr>
            <p:ph type="dt" sz="half" idx="10"/>
          </p:nvPr>
        </p:nvSpPr>
        <p:spPr/>
        <p:txBody>
          <a:bodyPr/>
          <a:lstStyle/>
          <a:p>
            <a:fld id="{48A87A34-81AB-432B-8DAE-1953F412C126}" type="datetimeFigureOut">
              <a:rPr lang="en-US" smtClean="0"/>
              <a:t>5/10/2023</a:t>
            </a:fld>
            <a:endParaRPr lang="en-US"/>
          </a:p>
        </p:txBody>
      </p:sp>
      <p:sp>
        <p:nvSpPr>
          <p:cNvPr id="5" name="Footer Placeholder 4">
            <a:extLst>
              <a:ext uri="{FF2B5EF4-FFF2-40B4-BE49-F238E27FC236}">
                <a16:creationId xmlns:a16="http://schemas.microsoft.com/office/drawing/2014/main" id="{97A02FBC-DF8A-028B-6C5F-381B508A1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489D7-1740-D566-397D-20FF329A74D5}"/>
              </a:ext>
            </a:extLst>
          </p:cNvPr>
          <p:cNvSpPr>
            <a:spLocks noGrp="1"/>
          </p:cNvSpPr>
          <p:nvPr>
            <p:ph type="sldNum" sz="quarter" idx="12"/>
          </p:nvPr>
        </p:nvSpPr>
        <p:spPr/>
        <p:txBody>
          <a:bodyPr/>
          <a:lstStyle/>
          <a:p>
            <a:fld id="{0C976B7E-A32E-2F41-9E56-EBEF7D0E3499}" type="slidenum">
              <a:rPr lang="en-US" smtClean="0"/>
              <a:pPr/>
              <a:t>‹#›</a:t>
            </a:fld>
            <a:endParaRPr lang="en-US"/>
          </a:p>
        </p:txBody>
      </p:sp>
      <p:pic>
        <p:nvPicPr>
          <p:cNvPr id="7" name="Picture 6">
            <a:extLst>
              <a:ext uri="{FF2B5EF4-FFF2-40B4-BE49-F238E27FC236}">
                <a16:creationId xmlns:a16="http://schemas.microsoft.com/office/drawing/2014/main" id="{95BABB1E-392E-D6BF-DC3C-B2DE8327C024}"/>
              </a:ext>
            </a:extLst>
          </p:cNvPr>
          <p:cNvPicPr>
            <a:picLocks noChangeAspect="1"/>
          </p:cNvPicPr>
          <p:nvPr userDrawn="1"/>
        </p:nvPicPr>
        <p:blipFill rotWithShape="1">
          <a:blip r:embed="rId2"/>
          <a:srcRect l="55592" t="16022" r="16879" b="23751"/>
          <a:stretch/>
        </p:blipFill>
        <p:spPr>
          <a:xfrm>
            <a:off x="11645696" y="6274689"/>
            <a:ext cx="390173" cy="501650"/>
          </a:xfrm>
          <a:prstGeom prst="rect">
            <a:avLst/>
          </a:prstGeom>
        </p:spPr>
      </p:pic>
    </p:spTree>
    <p:extLst>
      <p:ext uri="{BB962C8B-B14F-4D97-AF65-F5344CB8AC3E}">
        <p14:creationId xmlns:p14="http://schemas.microsoft.com/office/powerpoint/2010/main" val="867583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38912"/>
            <a:ext cx="10984168" cy="1005840"/>
          </a:xfrm>
        </p:spPr>
        <p:txBody>
          <a:bodyPr anchor="t" anchorCtr="0"/>
          <a:lstStyle>
            <a:lvl1pPr>
              <a:defRPr sz="6000" baseline="0"/>
            </a:lvl1pPr>
          </a:lstStyle>
          <a:p>
            <a:r>
              <a:rPr lang="en-US"/>
              <a:t>Presentation title </a:t>
            </a:r>
            <a:r>
              <a:rPr lang="mr-IN"/>
              <a:t>–</a:t>
            </a:r>
            <a:r>
              <a:rPr lang="en-US"/>
              <a:t> keep short</a:t>
            </a:r>
          </a:p>
        </p:txBody>
      </p:sp>
      <p:pic>
        <p:nvPicPr>
          <p:cNvPr id="9" name="Picture 8"/>
          <p:cNvPicPr>
            <a:picLocks noChangeAspect="1"/>
          </p:cNvPicPr>
          <p:nvPr userDrawn="1"/>
        </p:nvPicPr>
        <p:blipFill rotWithShape="1">
          <a:blip r:embed="rId2"/>
          <a:srcRect l="14267" t="16704" r="14367" b="16628"/>
          <a:stretch/>
        </p:blipFill>
        <p:spPr>
          <a:xfrm>
            <a:off x="3615802" y="2666884"/>
            <a:ext cx="4977860" cy="2732943"/>
          </a:xfrm>
          <a:prstGeom prst="rect">
            <a:avLst/>
          </a:prstGeom>
        </p:spPr>
      </p:pic>
      <p:sp>
        <p:nvSpPr>
          <p:cNvPr id="15" name="Text Placeholder 14"/>
          <p:cNvSpPr>
            <a:spLocks noGrp="1"/>
          </p:cNvSpPr>
          <p:nvPr>
            <p:ph type="body" sz="quarter" idx="14" hasCustomPrompt="1"/>
          </p:nvPr>
        </p:nvSpPr>
        <p:spPr>
          <a:xfrm>
            <a:off x="612648" y="1444752"/>
            <a:ext cx="10984168" cy="804863"/>
          </a:xfrm>
        </p:spPr>
        <p:txBody>
          <a:bodyPr>
            <a:normAutofit/>
          </a:bodyPr>
          <a:lstStyle>
            <a:lvl1pPr marL="0" indent="0">
              <a:buFontTx/>
              <a:buNone/>
              <a:defRPr sz="4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Audience and location information</a:t>
            </a:r>
          </a:p>
        </p:txBody>
      </p:sp>
      <p:sp>
        <p:nvSpPr>
          <p:cNvPr id="17" name="Text Placeholder 16"/>
          <p:cNvSpPr>
            <a:spLocks noGrp="1"/>
          </p:cNvSpPr>
          <p:nvPr>
            <p:ph type="body" sz="quarter" idx="15" hasCustomPrompt="1"/>
          </p:nvPr>
        </p:nvSpPr>
        <p:spPr>
          <a:xfrm>
            <a:off x="603916" y="5850004"/>
            <a:ext cx="5355418" cy="420624"/>
          </a:xfrm>
        </p:spPr>
        <p:txBody>
          <a:bodyPr>
            <a:normAutofit/>
          </a:bodyPr>
          <a:lstStyle>
            <a:lvl1pPr marL="0" indent="0">
              <a:buFontTx/>
              <a:buNone/>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Title</a:t>
            </a:r>
          </a:p>
        </p:txBody>
      </p:sp>
      <p:sp>
        <p:nvSpPr>
          <p:cNvPr id="19" name="Text Placeholder 18"/>
          <p:cNvSpPr>
            <a:spLocks noGrp="1"/>
          </p:cNvSpPr>
          <p:nvPr>
            <p:ph type="body" sz="quarter" idx="16" hasCustomPrompt="1"/>
          </p:nvPr>
        </p:nvSpPr>
        <p:spPr>
          <a:xfrm>
            <a:off x="603916" y="6270628"/>
            <a:ext cx="5355418" cy="420624"/>
          </a:xfrm>
        </p:spPr>
        <p:txBody>
          <a:bodyPr>
            <a:noAutofit/>
          </a:bodyPr>
          <a:lstStyle>
            <a:lvl1pPr marL="0" indent="0">
              <a:buFontTx/>
              <a:buNone/>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err="1"/>
              <a:t>first.last@mso.umt.edu</a:t>
            </a:r>
            <a:endParaRPr lang="en-US"/>
          </a:p>
        </p:txBody>
      </p:sp>
      <p:sp>
        <p:nvSpPr>
          <p:cNvPr id="20" name="Text Placeholder 16"/>
          <p:cNvSpPr>
            <a:spLocks noGrp="1"/>
          </p:cNvSpPr>
          <p:nvPr>
            <p:ph type="body" sz="quarter" idx="17" hasCustomPrompt="1"/>
          </p:nvPr>
        </p:nvSpPr>
        <p:spPr>
          <a:xfrm>
            <a:off x="6229700" y="5833550"/>
            <a:ext cx="5358384" cy="420624"/>
          </a:xfrm>
        </p:spPr>
        <p:txBody>
          <a:bodyPr>
            <a:normAutofit/>
          </a:bodyPr>
          <a:lstStyle>
            <a:lvl1pPr marL="0" indent="0">
              <a:buFontTx/>
              <a:buNone/>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Title</a:t>
            </a:r>
          </a:p>
        </p:txBody>
      </p:sp>
      <p:sp>
        <p:nvSpPr>
          <p:cNvPr id="21" name="Text Placeholder 18"/>
          <p:cNvSpPr>
            <a:spLocks noGrp="1"/>
          </p:cNvSpPr>
          <p:nvPr>
            <p:ph type="body" sz="quarter" idx="18" hasCustomPrompt="1"/>
          </p:nvPr>
        </p:nvSpPr>
        <p:spPr>
          <a:xfrm>
            <a:off x="6229700" y="6254174"/>
            <a:ext cx="5358384" cy="420624"/>
          </a:xfrm>
        </p:spPr>
        <p:txBody>
          <a:bodyPr>
            <a:noAutofit/>
          </a:bodyPr>
          <a:lstStyle>
            <a:lvl1pPr marL="0" indent="0">
              <a:buFontTx/>
              <a:buNone/>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err="1"/>
              <a:t>first.last@mso.umt.edu</a:t>
            </a:r>
            <a:endParaRPr lang="en-US"/>
          </a:p>
        </p:txBody>
      </p:sp>
      <p:sp>
        <p:nvSpPr>
          <p:cNvPr id="25" name="Date Placeholder 9"/>
          <p:cNvSpPr>
            <a:spLocks noGrp="1"/>
          </p:cNvSpPr>
          <p:nvPr>
            <p:ph type="dt" sz="half" idx="2"/>
          </p:nvPr>
        </p:nvSpPr>
        <p:spPr>
          <a:xfrm>
            <a:off x="612648" y="2249615"/>
            <a:ext cx="1920240" cy="584775"/>
          </a:xfrm>
          <a:prstGeom prst="rect">
            <a:avLst/>
          </a:prstGeom>
        </p:spPr>
        <p:txBody>
          <a:bodyPr vert="horz" lIns="91440" tIns="45720" rIns="91440" bIns="45720" rtlCol="0" anchor="ctr" anchorCtr="0">
            <a:spAutoFit/>
          </a:bodyPr>
          <a:lstStyle>
            <a:lvl1pPr algn="l">
              <a:defRPr sz="3200" b="0" i="0" baseline="0">
                <a:solidFill>
                  <a:schemeClr val="tx1"/>
                </a:solidFill>
              </a:defRPr>
            </a:lvl1pPr>
          </a:lstStyle>
          <a:p>
            <a:endParaRPr lang="en-US"/>
          </a:p>
        </p:txBody>
      </p:sp>
    </p:spTree>
    <p:extLst>
      <p:ext uri="{BB962C8B-B14F-4D97-AF65-F5344CB8AC3E}">
        <p14:creationId xmlns:p14="http://schemas.microsoft.com/office/powerpoint/2010/main" val="790019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4172" y="438912"/>
            <a:ext cx="10963656" cy="1325563"/>
          </a:xfrm>
        </p:spPr>
        <p:txBody>
          <a:bodyPr/>
          <a:lstStyle/>
          <a:p>
            <a:r>
              <a:rPr lang="en-US"/>
              <a:t>Click to edit Master title style</a:t>
            </a:r>
          </a:p>
        </p:txBody>
      </p:sp>
      <p:sp>
        <p:nvSpPr>
          <p:cNvPr id="3" name="Content Placeholder 2"/>
          <p:cNvSpPr>
            <a:spLocks noGrp="1"/>
          </p:cNvSpPr>
          <p:nvPr>
            <p:ph sz="half" idx="1"/>
          </p:nvPr>
        </p:nvSpPr>
        <p:spPr>
          <a:xfrm>
            <a:off x="614172" y="1855605"/>
            <a:ext cx="528523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12"/>
          </p:nvPr>
        </p:nvSpPr>
        <p:spPr>
          <a:xfrm>
            <a:off x="8834628" y="6356350"/>
            <a:ext cx="2743200" cy="338328"/>
          </a:xfrm>
        </p:spPr>
        <p:txBody>
          <a:bodyPr/>
          <a:lstStyle>
            <a:lvl1pPr algn="r">
              <a:defRPr/>
            </a:lvl1pPr>
          </a:lstStyle>
          <a:p>
            <a:fld id="{0C976B7E-A32E-2F41-9E56-EBEF7D0E3499}" type="slidenum">
              <a:rPr lang="en-US" smtClean="0"/>
              <a:pPr/>
              <a:t>‹#›</a:t>
            </a:fld>
            <a:endParaRPr lang="en-US"/>
          </a:p>
        </p:txBody>
      </p:sp>
      <p:pic>
        <p:nvPicPr>
          <p:cNvPr id="13" name="Picture 12"/>
          <p:cNvPicPr>
            <a:picLocks noChangeAspect="1"/>
          </p:cNvPicPr>
          <p:nvPr userDrawn="1"/>
        </p:nvPicPr>
        <p:blipFill rotWithShape="1">
          <a:blip r:embed="rId2"/>
          <a:srcRect l="55592" t="16022" r="16879" b="23751"/>
          <a:stretch/>
        </p:blipFill>
        <p:spPr>
          <a:xfrm>
            <a:off x="11645696" y="6274689"/>
            <a:ext cx="390173" cy="501650"/>
          </a:xfrm>
          <a:prstGeom prst="rect">
            <a:avLst/>
          </a:prstGeom>
        </p:spPr>
      </p:pic>
      <p:sp>
        <p:nvSpPr>
          <p:cNvPr id="9" name="Picture Placeholder 8"/>
          <p:cNvSpPr>
            <a:spLocks noGrp="1"/>
          </p:cNvSpPr>
          <p:nvPr>
            <p:ph type="pic" sz="quarter" idx="13"/>
          </p:nvPr>
        </p:nvSpPr>
        <p:spPr>
          <a:xfrm>
            <a:off x="6292596" y="1855606"/>
            <a:ext cx="5285232" cy="4351337"/>
          </a:xfrm>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983708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14267" t="16704" r="14367" b="16628"/>
          <a:stretch/>
        </p:blipFill>
        <p:spPr>
          <a:xfrm>
            <a:off x="6610224" y="2631185"/>
            <a:ext cx="4977860" cy="2732943"/>
          </a:xfrm>
          <a:prstGeom prst="rect">
            <a:avLst/>
          </a:prstGeom>
        </p:spPr>
      </p:pic>
      <p:sp>
        <p:nvSpPr>
          <p:cNvPr id="17" name="Text Placeholder 16"/>
          <p:cNvSpPr>
            <a:spLocks noGrp="1"/>
          </p:cNvSpPr>
          <p:nvPr>
            <p:ph type="body" sz="quarter" idx="15" hasCustomPrompt="1"/>
          </p:nvPr>
        </p:nvSpPr>
        <p:spPr>
          <a:xfrm>
            <a:off x="603916" y="1990929"/>
            <a:ext cx="5355418" cy="420624"/>
          </a:xfrm>
        </p:spPr>
        <p:txBody>
          <a:bodyPr>
            <a:normAutofit/>
          </a:bodyPr>
          <a:lstStyle>
            <a:lvl1pPr marL="0" indent="0">
              <a:buFontTx/>
              <a:buNone/>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Title</a:t>
            </a:r>
          </a:p>
        </p:txBody>
      </p:sp>
      <p:sp>
        <p:nvSpPr>
          <p:cNvPr id="19" name="Text Placeholder 18"/>
          <p:cNvSpPr>
            <a:spLocks noGrp="1"/>
          </p:cNvSpPr>
          <p:nvPr>
            <p:ph type="body" sz="quarter" idx="16" hasCustomPrompt="1"/>
          </p:nvPr>
        </p:nvSpPr>
        <p:spPr>
          <a:xfrm>
            <a:off x="603916" y="2428622"/>
            <a:ext cx="5355418" cy="420624"/>
          </a:xfrm>
        </p:spPr>
        <p:txBody>
          <a:bodyPr>
            <a:noAutofit/>
          </a:bodyPr>
          <a:lstStyle>
            <a:lvl1pPr marL="0" indent="0">
              <a:buFontTx/>
              <a:buNone/>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err="1"/>
              <a:t>first.last@mso.umt.edu</a:t>
            </a:r>
            <a:endParaRPr lang="en-US"/>
          </a:p>
        </p:txBody>
      </p:sp>
      <p:sp>
        <p:nvSpPr>
          <p:cNvPr id="20" name="Text Placeholder 16"/>
          <p:cNvSpPr>
            <a:spLocks noGrp="1"/>
          </p:cNvSpPr>
          <p:nvPr>
            <p:ph type="body" sz="quarter" idx="17" hasCustomPrompt="1"/>
          </p:nvPr>
        </p:nvSpPr>
        <p:spPr>
          <a:xfrm>
            <a:off x="603916" y="4722771"/>
            <a:ext cx="5358384" cy="420624"/>
          </a:xfrm>
        </p:spPr>
        <p:txBody>
          <a:bodyPr>
            <a:normAutofit/>
          </a:bodyPr>
          <a:lstStyle>
            <a:lvl1pPr marL="0" indent="0">
              <a:buFontTx/>
              <a:buNone/>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Presenter Name, Title</a:t>
            </a:r>
          </a:p>
        </p:txBody>
      </p:sp>
      <p:sp>
        <p:nvSpPr>
          <p:cNvPr id="21" name="Text Placeholder 18"/>
          <p:cNvSpPr>
            <a:spLocks noGrp="1"/>
          </p:cNvSpPr>
          <p:nvPr>
            <p:ph type="body" sz="quarter" idx="18" hasCustomPrompt="1"/>
          </p:nvPr>
        </p:nvSpPr>
        <p:spPr>
          <a:xfrm>
            <a:off x="603916" y="5161189"/>
            <a:ext cx="5358384" cy="420624"/>
          </a:xfrm>
        </p:spPr>
        <p:txBody>
          <a:bodyPr>
            <a:noAutofit/>
          </a:bodyPr>
          <a:lstStyle>
            <a:lvl1pPr marL="0" indent="0">
              <a:buFontTx/>
              <a:buNone/>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err="1"/>
              <a:t>first.last@mso.umt.edu</a:t>
            </a:r>
            <a:endParaRPr lang="en-US"/>
          </a:p>
        </p:txBody>
      </p:sp>
      <p:sp>
        <p:nvSpPr>
          <p:cNvPr id="3" name="TextBox 2"/>
          <p:cNvSpPr txBox="1"/>
          <p:nvPr userDrawn="1"/>
        </p:nvSpPr>
        <p:spPr>
          <a:xfrm>
            <a:off x="612648" y="438912"/>
            <a:ext cx="10984168" cy="999796"/>
          </a:xfrm>
          <a:prstGeom prst="rect">
            <a:avLst/>
          </a:prstGeom>
          <a:noFill/>
        </p:spPr>
        <p:txBody>
          <a:bodyPr wrap="square" rtlCol="0">
            <a:noAutofit/>
          </a:bodyPr>
          <a:lstStyle/>
          <a:p>
            <a:pPr algn="ctr"/>
            <a:r>
              <a:rPr lang="en-US" sz="6000" b="1" i="0" baseline="0">
                <a:solidFill>
                  <a:srgbClr val="4C822A"/>
                </a:solidFill>
              </a:rPr>
              <a:t>Thank you!</a:t>
            </a:r>
          </a:p>
        </p:txBody>
      </p:sp>
      <p:sp>
        <p:nvSpPr>
          <p:cNvPr id="5" name="Text Placeholder 4"/>
          <p:cNvSpPr>
            <a:spLocks noGrp="1"/>
          </p:cNvSpPr>
          <p:nvPr>
            <p:ph type="body" sz="quarter" idx="19" hasCustomPrompt="1"/>
          </p:nvPr>
        </p:nvSpPr>
        <p:spPr>
          <a:xfrm>
            <a:off x="603916" y="2866316"/>
            <a:ext cx="5356225" cy="419100"/>
          </a:xfrm>
        </p:spPr>
        <p:txBody>
          <a:bodyPr>
            <a:noAutofit/>
          </a:bodyPr>
          <a:lstStyle>
            <a:lvl1pPr marL="0" indent="0">
              <a:buFontTx/>
              <a:buNone/>
              <a:defRPr sz="2400" baseline="0"/>
            </a:lvl1pPr>
          </a:lstStyle>
          <a:p>
            <a:pPr marL="228600" marR="0" lvl="0" indent="-228600" algn="l" defTabSz="914400" rtl="0" eaLnBrk="1" fontAlgn="auto" latinLnBrk="0" hangingPunct="1">
              <a:lnSpc>
                <a:spcPct val="90000"/>
              </a:lnSpc>
              <a:spcBef>
                <a:spcPts val="1000"/>
              </a:spcBef>
              <a:spcAft>
                <a:spcPts val="0"/>
              </a:spcAft>
              <a:buClr>
                <a:srgbClr val="4C822A"/>
              </a:buClr>
              <a:buSzPct val="125000"/>
              <a:buFont typeface="Arial" charset="0"/>
              <a:buNone/>
              <a:tabLst/>
              <a:defRPr/>
            </a:pPr>
            <a:r>
              <a:rPr lang="en-US"/>
              <a:t>Phone number</a:t>
            </a:r>
          </a:p>
        </p:txBody>
      </p:sp>
      <p:sp>
        <p:nvSpPr>
          <p:cNvPr id="7" name="Text Placeholder 6"/>
          <p:cNvSpPr>
            <a:spLocks noGrp="1"/>
          </p:cNvSpPr>
          <p:nvPr>
            <p:ph type="body" sz="quarter" idx="20" hasCustomPrompt="1"/>
          </p:nvPr>
        </p:nvSpPr>
        <p:spPr>
          <a:xfrm>
            <a:off x="603916" y="5584618"/>
            <a:ext cx="5358384" cy="420624"/>
          </a:xfrm>
        </p:spPr>
        <p:txBody>
          <a:bodyPr>
            <a:normAutofit/>
          </a:bodyPr>
          <a:lstStyle>
            <a:lvl1pPr marL="0" indent="0">
              <a:buFontTx/>
              <a:buNone/>
              <a:defRPr sz="2400" baseline="0"/>
            </a:lvl1pPr>
          </a:lstStyle>
          <a:p>
            <a:pPr marL="228600" marR="0" lvl="0" indent="-228600" algn="l" defTabSz="914400" rtl="0" eaLnBrk="1" fontAlgn="auto" latinLnBrk="0" hangingPunct="1">
              <a:lnSpc>
                <a:spcPct val="90000"/>
              </a:lnSpc>
              <a:spcBef>
                <a:spcPts val="1000"/>
              </a:spcBef>
              <a:spcAft>
                <a:spcPts val="0"/>
              </a:spcAft>
              <a:buClr>
                <a:srgbClr val="4C822A"/>
              </a:buClr>
              <a:buSzPct val="125000"/>
              <a:buFont typeface="Arial" charset="0"/>
              <a:buNone/>
              <a:tabLst/>
              <a:defRPr/>
            </a:pPr>
            <a:r>
              <a:rPr lang="en-US" sz="2400" baseline="0"/>
              <a:t>Phone number</a:t>
            </a:r>
            <a:endParaRPr lang="en-US"/>
          </a:p>
        </p:txBody>
      </p:sp>
      <p:pic>
        <p:nvPicPr>
          <p:cNvPr id="10" name="Picture 9"/>
          <p:cNvPicPr>
            <a:picLocks noChangeAspect="1"/>
          </p:cNvPicPr>
          <p:nvPr userDrawn="1"/>
        </p:nvPicPr>
        <p:blipFill rotWithShape="1">
          <a:blip r:embed="rId2">
            <a:alphaModFix amt="4000"/>
          </a:blip>
          <a:srcRect l="55592" t="16022" r="16879" b="23751"/>
          <a:stretch/>
        </p:blipFill>
        <p:spPr>
          <a:xfrm>
            <a:off x="4032045" y="959353"/>
            <a:ext cx="4127911" cy="5307303"/>
          </a:xfrm>
          <a:prstGeom prst="rect">
            <a:avLst/>
          </a:prstGeom>
        </p:spPr>
      </p:pic>
    </p:spTree>
    <p:extLst>
      <p:ext uri="{BB962C8B-B14F-4D97-AF65-F5344CB8AC3E}">
        <p14:creationId xmlns:p14="http://schemas.microsoft.com/office/powerpoint/2010/main" val="1459869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4172" y="1847850"/>
            <a:ext cx="5257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4172" y="2671762"/>
            <a:ext cx="5257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2596" y="1847850"/>
            <a:ext cx="5285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2596" y="2671762"/>
            <a:ext cx="528523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2"/>
          </p:nvPr>
        </p:nvSpPr>
        <p:spPr>
          <a:xfrm>
            <a:off x="8834628" y="6356350"/>
            <a:ext cx="2743200" cy="338328"/>
          </a:xfrm>
        </p:spPr>
        <p:txBody>
          <a:bodyPr/>
          <a:lstStyle>
            <a:lvl1pPr algn="r">
              <a:defRPr/>
            </a:lvl1pPr>
          </a:lstStyle>
          <a:p>
            <a:fld id="{0C976B7E-A32E-2F41-9E56-EBEF7D0E3499}" type="slidenum">
              <a:rPr lang="en-US" smtClean="0"/>
              <a:pPr/>
              <a:t>‹#›</a:t>
            </a:fld>
            <a:endParaRPr lang="en-US"/>
          </a:p>
        </p:txBody>
      </p:sp>
      <p:pic>
        <p:nvPicPr>
          <p:cNvPr id="12" name="Picture 11"/>
          <p:cNvPicPr>
            <a:picLocks noChangeAspect="1"/>
          </p:cNvPicPr>
          <p:nvPr userDrawn="1"/>
        </p:nvPicPr>
        <p:blipFill rotWithShape="1">
          <a:blip r:embed="rId2"/>
          <a:srcRect l="55592" t="16022" r="16879" b="23751"/>
          <a:stretch/>
        </p:blipFill>
        <p:spPr>
          <a:xfrm>
            <a:off x="11645696" y="6274689"/>
            <a:ext cx="390173" cy="501650"/>
          </a:xfrm>
          <a:prstGeom prst="rect">
            <a:avLst/>
          </a:prstGeom>
        </p:spPr>
      </p:pic>
      <p:sp>
        <p:nvSpPr>
          <p:cNvPr id="13" name="Title Placeholder 1"/>
          <p:cNvSpPr>
            <a:spLocks noGrp="1"/>
          </p:cNvSpPr>
          <p:nvPr>
            <p:ph type="title"/>
          </p:nvPr>
        </p:nvSpPr>
        <p:spPr>
          <a:xfrm>
            <a:off x="614172" y="439267"/>
            <a:ext cx="10963656"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773792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4172" y="439267"/>
            <a:ext cx="10963656" cy="1325563"/>
          </a:xfrm>
        </p:spPr>
        <p:txBody>
          <a:bodyPr/>
          <a:lstStyle/>
          <a:p>
            <a:r>
              <a:rPr lang="en-US"/>
              <a:t>Click to edit Master title style</a:t>
            </a:r>
          </a:p>
        </p:txBody>
      </p:sp>
      <p:sp>
        <p:nvSpPr>
          <p:cNvPr id="8" name="Media Placeholder 7"/>
          <p:cNvSpPr>
            <a:spLocks noGrp="1"/>
          </p:cNvSpPr>
          <p:nvPr>
            <p:ph type="media" sz="quarter" idx="13" hasCustomPrompt="1"/>
          </p:nvPr>
        </p:nvSpPr>
        <p:spPr>
          <a:xfrm>
            <a:off x="1652016" y="1974850"/>
            <a:ext cx="8887968" cy="4097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Video</a:t>
            </a:r>
          </a:p>
        </p:txBody>
      </p:sp>
      <p:sp>
        <p:nvSpPr>
          <p:cNvPr id="6" name="Slide Number Placeholder 5"/>
          <p:cNvSpPr>
            <a:spLocks noGrp="1"/>
          </p:cNvSpPr>
          <p:nvPr>
            <p:ph type="sldNum" sz="quarter" idx="12"/>
          </p:nvPr>
        </p:nvSpPr>
        <p:spPr>
          <a:xfrm>
            <a:off x="8834628" y="6356350"/>
            <a:ext cx="2743200" cy="338328"/>
          </a:xfrm>
        </p:spPr>
        <p:txBody>
          <a:bodyPr/>
          <a:lstStyle>
            <a:lvl1pPr algn="r">
              <a:defRPr/>
            </a:lvl1pPr>
          </a:lstStyle>
          <a:p>
            <a:fld id="{0C976B7E-A32E-2F41-9E56-EBEF7D0E3499}" type="slidenum">
              <a:rPr lang="en-US" smtClean="0"/>
              <a:pPr/>
              <a:t>‹#›</a:t>
            </a:fld>
            <a:endParaRPr lang="en-US"/>
          </a:p>
        </p:txBody>
      </p:sp>
      <p:pic>
        <p:nvPicPr>
          <p:cNvPr id="7" name="Picture 6"/>
          <p:cNvPicPr>
            <a:picLocks noChangeAspect="1"/>
          </p:cNvPicPr>
          <p:nvPr userDrawn="1"/>
        </p:nvPicPr>
        <p:blipFill rotWithShape="1">
          <a:blip r:embed="rId2"/>
          <a:srcRect l="55592" t="16022" r="16879" b="23751"/>
          <a:stretch/>
        </p:blipFill>
        <p:spPr>
          <a:xfrm>
            <a:off x="11645696" y="6274689"/>
            <a:ext cx="390173" cy="501650"/>
          </a:xfrm>
          <a:prstGeom prst="rect">
            <a:avLst/>
          </a:prstGeom>
        </p:spPr>
      </p:pic>
    </p:spTree>
    <p:extLst>
      <p:ext uri="{BB962C8B-B14F-4D97-AF65-F5344CB8AC3E}">
        <p14:creationId xmlns:p14="http://schemas.microsoft.com/office/powerpoint/2010/main" val="2118577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98876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F977-4AFD-2759-FBB1-79CC26BAC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1509D1-1507-95FB-11C6-8D17FAE261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07438-86BF-D2BC-47CE-2D3B06E03057}"/>
              </a:ext>
            </a:extLst>
          </p:cNvPr>
          <p:cNvSpPr>
            <a:spLocks noGrp="1"/>
          </p:cNvSpPr>
          <p:nvPr>
            <p:ph type="dt" sz="half" idx="10"/>
          </p:nvPr>
        </p:nvSpPr>
        <p:spPr/>
        <p:txBody>
          <a:bodyPr/>
          <a:lstStyle/>
          <a:p>
            <a:fld id="{48A87A34-81AB-432B-8DAE-1953F412C126}" type="datetimeFigureOut">
              <a:rPr lang="en-US" smtClean="0"/>
              <a:t>5/10/2023</a:t>
            </a:fld>
            <a:endParaRPr lang="en-US"/>
          </a:p>
        </p:txBody>
      </p:sp>
      <p:sp>
        <p:nvSpPr>
          <p:cNvPr id="5" name="Footer Placeholder 4">
            <a:extLst>
              <a:ext uri="{FF2B5EF4-FFF2-40B4-BE49-F238E27FC236}">
                <a16:creationId xmlns:a16="http://schemas.microsoft.com/office/drawing/2014/main" id="{AD1A6D92-EA30-4368-5B8C-E9EA79DE3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41B67-C59C-026D-0830-140676CB21EC}"/>
              </a:ext>
            </a:extLst>
          </p:cNvPr>
          <p:cNvSpPr>
            <a:spLocks noGrp="1"/>
          </p:cNvSpPr>
          <p:nvPr>
            <p:ph type="sldNum" sz="quarter" idx="12"/>
          </p:nvPr>
        </p:nvSpPr>
        <p:spPr/>
        <p:txBody>
          <a:bodyPr/>
          <a:lstStyle/>
          <a:p>
            <a:fld id="{0C976B7E-A32E-2F41-9E56-EBEF7D0E3499}" type="slidenum">
              <a:rPr lang="en-US" smtClean="0"/>
              <a:pPr/>
              <a:t>‹#›</a:t>
            </a:fld>
            <a:endParaRPr lang="en-US"/>
          </a:p>
        </p:txBody>
      </p:sp>
      <p:pic>
        <p:nvPicPr>
          <p:cNvPr id="7" name="Picture 6">
            <a:extLst>
              <a:ext uri="{FF2B5EF4-FFF2-40B4-BE49-F238E27FC236}">
                <a16:creationId xmlns:a16="http://schemas.microsoft.com/office/drawing/2014/main" id="{D51FCF19-5321-19A4-F4F9-CA77BE33C163}"/>
              </a:ext>
            </a:extLst>
          </p:cNvPr>
          <p:cNvPicPr>
            <a:picLocks noChangeAspect="1"/>
          </p:cNvPicPr>
          <p:nvPr userDrawn="1"/>
        </p:nvPicPr>
        <p:blipFill rotWithShape="1">
          <a:blip r:embed="rId2"/>
          <a:srcRect l="55592" t="16022" r="16879" b="23751"/>
          <a:stretch/>
        </p:blipFill>
        <p:spPr>
          <a:xfrm>
            <a:off x="11645696" y="6274689"/>
            <a:ext cx="390173" cy="501650"/>
          </a:xfrm>
          <a:prstGeom prst="rect">
            <a:avLst/>
          </a:prstGeom>
        </p:spPr>
      </p:pic>
      <p:pic>
        <p:nvPicPr>
          <p:cNvPr id="8" name="Picture 7">
            <a:extLst>
              <a:ext uri="{FF2B5EF4-FFF2-40B4-BE49-F238E27FC236}">
                <a16:creationId xmlns:a16="http://schemas.microsoft.com/office/drawing/2014/main" id="{9F443407-9CF5-E866-5DC4-FBE6FD6CFB45}"/>
              </a:ext>
            </a:extLst>
          </p:cNvPr>
          <p:cNvPicPr>
            <a:picLocks noChangeAspect="1"/>
          </p:cNvPicPr>
          <p:nvPr userDrawn="1"/>
        </p:nvPicPr>
        <p:blipFill rotWithShape="1">
          <a:blip r:embed="rId2">
            <a:alphaModFix amt="4000"/>
          </a:blip>
          <a:srcRect l="55592" t="16022" r="16879" b="23751"/>
          <a:stretch/>
        </p:blipFill>
        <p:spPr>
          <a:xfrm>
            <a:off x="4032045" y="959353"/>
            <a:ext cx="4127911" cy="5307303"/>
          </a:xfrm>
          <a:prstGeom prst="rect">
            <a:avLst/>
          </a:prstGeom>
        </p:spPr>
      </p:pic>
    </p:spTree>
    <p:extLst>
      <p:ext uri="{BB962C8B-B14F-4D97-AF65-F5344CB8AC3E}">
        <p14:creationId xmlns:p14="http://schemas.microsoft.com/office/powerpoint/2010/main" val="845027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6E4F-EE65-61DE-C432-0269BC9C75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7E9226-C5F5-6537-E0DA-CC5A020DE8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5E0F06-3262-751B-0FBB-D58E5D7AA3EC}"/>
              </a:ext>
            </a:extLst>
          </p:cNvPr>
          <p:cNvSpPr>
            <a:spLocks noGrp="1"/>
          </p:cNvSpPr>
          <p:nvPr>
            <p:ph type="dt" sz="half" idx="10"/>
          </p:nvPr>
        </p:nvSpPr>
        <p:spPr/>
        <p:txBody>
          <a:bodyPr/>
          <a:lstStyle/>
          <a:p>
            <a:fld id="{48A87A34-81AB-432B-8DAE-1953F412C126}" type="datetimeFigureOut">
              <a:rPr lang="en-US" smtClean="0"/>
              <a:t>5/10/2023</a:t>
            </a:fld>
            <a:endParaRPr lang="en-US"/>
          </a:p>
        </p:txBody>
      </p:sp>
      <p:sp>
        <p:nvSpPr>
          <p:cNvPr id="5" name="Footer Placeholder 4">
            <a:extLst>
              <a:ext uri="{FF2B5EF4-FFF2-40B4-BE49-F238E27FC236}">
                <a16:creationId xmlns:a16="http://schemas.microsoft.com/office/drawing/2014/main" id="{3B81F733-F526-E206-968F-42E08BB2C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2640B-0950-24D7-9108-FC5CFD5CD06D}"/>
              </a:ext>
            </a:extLst>
          </p:cNvPr>
          <p:cNvSpPr>
            <a:spLocks noGrp="1"/>
          </p:cNvSpPr>
          <p:nvPr>
            <p:ph type="sldNum" sz="quarter" idx="12"/>
          </p:nvPr>
        </p:nvSpPr>
        <p:spPr/>
        <p:txBody>
          <a:bodyPr/>
          <a:lstStyle/>
          <a:p>
            <a:fld id="{0C976B7E-A32E-2F41-9E56-EBEF7D0E3499}" type="slidenum">
              <a:rPr lang="en-US" smtClean="0"/>
              <a:pPr/>
              <a:t>‹#›</a:t>
            </a:fld>
            <a:endParaRPr lang="en-US"/>
          </a:p>
        </p:txBody>
      </p:sp>
      <p:pic>
        <p:nvPicPr>
          <p:cNvPr id="7" name="Picture 6">
            <a:extLst>
              <a:ext uri="{FF2B5EF4-FFF2-40B4-BE49-F238E27FC236}">
                <a16:creationId xmlns:a16="http://schemas.microsoft.com/office/drawing/2014/main" id="{2554D371-C631-B2CE-B8E1-C00DD5E0CC07}"/>
              </a:ext>
            </a:extLst>
          </p:cNvPr>
          <p:cNvPicPr>
            <a:picLocks noChangeAspect="1"/>
          </p:cNvPicPr>
          <p:nvPr userDrawn="1"/>
        </p:nvPicPr>
        <p:blipFill rotWithShape="1">
          <a:blip r:embed="rId2">
            <a:alphaModFix amt="4000"/>
          </a:blip>
          <a:srcRect l="55592" t="16022" r="16879" b="23751"/>
          <a:stretch/>
        </p:blipFill>
        <p:spPr>
          <a:xfrm>
            <a:off x="4032045" y="959353"/>
            <a:ext cx="4127911" cy="5307303"/>
          </a:xfrm>
          <a:prstGeom prst="rect">
            <a:avLst/>
          </a:prstGeom>
        </p:spPr>
      </p:pic>
      <p:pic>
        <p:nvPicPr>
          <p:cNvPr id="8" name="Picture 7">
            <a:extLst>
              <a:ext uri="{FF2B5EF4-FFF2-40B4-BE49-F238E27FC236}">
                <a16:creationId xmlns:a16="http://schemas.microsoft.com/office/drawing/2014/main" id="{2717E3D7-D7F1-FED2-DE0A-51168D889A89}"/>
              </a:ext>
            </a:extLst>
          </p:cNvPr>
          <p:cNvPicPr>
            <a:picLocks noChangeAspect="1"/>
          </p:cNvPicPr>
          <p:nvPr userDrawn="1"/>
        </p:nvPicPr>
        <p:blipFill rotWithShape="1">
          <a:blip r:embed="rId2"/>
          <a:srcRect l="55592" t="16022" r="16879" b="23751"/>
          <a:stretch/>
        </p:blipFill>
        <p:spPr>
          <a:xfrm>
            <a:off x="11645696" y="6274689"/>
            <a:ext cx="390173" cy="501650"/>
          </a:xfrm>
          <a:prstGeom prst="rect">
            <a:avLst/>
          </a:prstGeom>
        </p:spPr>
      </p:pic>
    </p:spTree>
    <p:extLst>
      <p:ext uri="{BB962C8B-B14F-4D97-AF65-F5344CB8AC3E}">
        <p14:creationId xmlns:p14="http://schemas.microsoft.com/office/powerpoint/2010/main" val="35963218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5042-D101-337D-03CD-DDF0B25B81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A7972-96D7-1400-CAF4-0132EBB904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C01580-3EA3-8D27-BFE4-1817A49C89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E9AF8C-58D8-B388-441E-58D87CD3259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8D05F65-D560-5824-FD1D-A239EF1D6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1DF7E-81A5-EB9F-CEBF-55B8A6251566}"/>
              </a:ext>
            </a:extLst>
          </p:cNvPr>
          <p:cNvSpPr>
            <a:spLocks noGrp="1"/>
          </p:cNvSpPr>
          <p:nvPr>
            <p:ph type="sldNum" sz="quarter" idx="12"/>
          </p:nvPr>
        </p:nvSpPr>
        <p:spPr/>
        <p:txBody>
          <a:bodyPr/>
          <a:lstStyle/>
          <a:p>
            <a:fld id="{0C976B7E-A32E-2F41-9E56-EBEF7D0E3499}" type="slidenum">
              <a:rPr lang="en-US" smtClean="0"/>
              <a:pPr/>
              <a:t>‹#›</a:t>
            </a:fld>
            <a:endParaRPr lang="en-US"/>
          </a:p>
        </p:txBody>
      </p:sp>
    </p:spTree>
    <p:extLst>
      <p:ext uri="{BB962C8B-B14F-4D97-AF65-F5344CB8AC3E}">
        <p14:creationId xmlns:p14="http://schemas.microsoft.com/office/powerpoint/2010/main" val="237416275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C7E8-84E9-2071-6771-895EECFC82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6F2FCD-E8B4-A06A-E9C1-3E5B9F0309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1E23D9-C051-053F-95AF-A6622566B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FB058D-2EEA-D284-A7B3-E8A773A0FE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B2C0BA-1454-68B4-8C1B-BAB3F555EC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D7A854-D73F-E1AE-08BD-8C283436E510}"/>
              </a:ext>
            </a:extLst>
          </p:cNvPr>
          <p:cNvSpPr>
            <a:spLocks noGrp="1"/>
          </p:cNvSpPr>
          <p:nvPr>
            <p:ph type="dt" sz="half" idx="10"/>
          </p:nvPr>
        </p:nvSpPr>
        <p:spPr/>
        <p:txBody>
          <a:bodyPr/>
          <a:lstStyle/>
          <a:p>
            <a:fld id="{48A87A34-81AB-432B-8DAE-1953F412C126}" type="datetimeFigureOut">
              <a:rPr lang="en-US" smtClean="0"/>
              <a:t>5/10/2023</a:t>
            </a:fld>
            <a:endParaRPr lang="en-US"/>
          </a:p>
        </p:txBody>
      </p:sp>
      <p:sp>
        <p:nvSpPr>
          <p:cNvPr id="8" name="Footer Placeholder 7">
            <a:extLst>
              <a:ext uri="{FF2B5EF4-FFF2-40B4-BE49-F238E27FC236}">
                <a16:creationId xmlns:a16="http://schemas.microsoft.com/office/drawing/2014/main" id="{B46C010B-3DE7-5F69-0963-304457BC21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11D847-9068-61B7-A432-FE0CA9467C42}"/>
              </a:ext>
            </a:extLst>
          </p:cNvPr>
          <p:cNvSpPr>
            <a:spLocks noGrp="1"/>
          </p:cNvSpPr>
          <p:nvPr>
            <p:ph type="sldNum" sz="quarter" idx="12"/>
          </p:nvPr>
        </p:nvSpPr>
        <p:spPr/>
        <p:txBody>
          <a:bodyPr/>
          <a:lstStyle/>
          <a:p>
            <a:fld id="{0C976B7E-A32E-2F41-9E56-EBEF7D0E3499}" type="slidenum">
              <a:rPr lang="en-US" smtClean="0"/>
              <a:pPr/>
              <a:t>‹#›</a:t>
            </a:fld>
            <a:endParaRPr lang="en-US"/>
          </a:p>
        </p:txBody>
      </p:sp>
      <p:pic>
        <p:nvPicPr>
          <p:cNvPr id="10" name="Picture 9">
            <a:extLst>
              <a:ext uri="{FF2B5EF4-FFF2-40B4-BE49-F238E27FC236}">
                <a16:creationId xmlns:a16="http://schemas.microsoft.com/office/drawing/2014/main" id="{34BE44D4-C3BD-2AD0-F635-C1705299A598}"/>
              </a:ext>
            </a:extLst>
          </p:cNvPr>
          <p:cNvPicPr>
            <a:picLocks noChangeAspect="1"/>
          </p:cNvPicPr>
          <p:nvPr userDrawn="1"/>
        </p:nvPicPr>
        <p:blipFill rotWithShape="1">
          <a:blip r:embed="rId2"/>
          <a:srcRect l="55592" t="16022" r="16879" b="23751"/>
          <a:stretch/>
        </p:blipFill>
        <p:spPr>
          <a:xfrm>
            <a:off x="11645696" y="6274689"/>
            <a:ext cx="390173" cy="501650"/>
          </a:xfrm>
          <a:prstGeom prst="rect">
            <a:avLst/>
          </a:prstGeom>
        </p:spPr>
      </p:pic>
    </p:spTree>
    <p:extLst>
      <p:ext uri="{BB962C8B-B14F-4D97-AF65-F5344CB8AC3E}">
        <p14:creationId xmlns:p14="http://schemas.microsoft.com/office/powerpoint/2010/main" val="124760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E81F-18AC-84CC-30B7-8FFD1A2EE9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F6471-7B5C-605E-DD25-322DD35B8BE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39DD942-797D-1C2C-A3EF-E0E7409AF3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060A70-4A5A-2EC5-3FA9-93E942510556}"/>
              </a:ext>
            </a:extLst>
          </p:cNvPr>
          <p:cNvSpPr>
            <a:spLocks noGrp="1"/>
          </p:cNvSpPr>
          <p:nvPr>
            <p:ph type="sldNum" sz="quarter" idx="12"/>
          </p:nvPr>
        </p:nvSpPr>
        <p:spPr/>
        <p:txBody>
          <a:bodyPr/>
          <a:lstStyle/>
          <a:p>
            <a:fld id="{0C976B7E-A32E-2F41-9E56-EBEF7D0E3499}" type="slidenum">
              <a:rPr lang="en-US" smtClean="0"/>
              <a:pPr/>
              <a:t>‹#›</a:t>
            </a:fld>
            <a:endParaRPr lang="en-US"/>
          </a:p>
        </p:txBody>
      </p:sp>
    </p:spTree>
    <p:extLst>
      <p:ext uri="{BB962C8B-B14F-4D97-AF65-F5344CB8AC3E}">
        <p14:creationId xmlns:p14="http://schemas.microsoft.com/office/powerpoint/2010/main" val="257571702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AE3D2B-97D7-53F3-FE25-A7A83F047FA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2D7179E-2B41-EC13-18BE-33E5B9E1EB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057F42-D6EB-3015-44C8-DD3DEFF5A207}"/>
              </a:ext>
            </a:extLst>
          </p:cNvPr>
          <p:cNvSpPr>
            <a:spLocks noGrp="1"/>
          </p:cNvSpPr>
          <p:nvPr>
            <p:ph type="sldNum" sz="quarter" idx="12"/>
          </p:nvPr>
        </p:nvSpPr>
        <p:spPr/>
        <p:txBody>
          <a:bodyPr/>
          <a:lstStyle/>
          <a:p>
            <a:fld id="{0C976B7E-A32E-2F41-9E56-EBEF7D0E3499}" type="slidenum">
              <a:rPr lang="en-US" smtClean="0"/>
              <a:pPr/>
              <a:t>‹#›</a:t>
            </a:fld>
            <a:endParaRPr lang="en-US"/>
          </a:p>
        </p:txBody>
      </p:sp>
    </p:spTree>
    <p:extLst>
      <p:ext uri="{BB962C8B-B14F-4D97-AF65-F5344CB8AC3E}">
        <p14:creationId xmlns:p14="http://schemas.microsoft.com/office/powerpoint/2010/main" val="147313750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F90C-D097-7A22-A716-AF86041249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E94C66-74EA-DDC0-3DCC-0B07BC9228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A173DD-BE93-DD80-C00F-419EB54126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156A3F-3123-845C-1935-0FBAFC20F4D1}"/>
              </a:ext>
            </a:extLst>
          </p:cNvPr>
          <p:cNvSpPr>
            <a:spLocks noGrp="1"/>
          </p:cNvSpPr>
          <p:nvPr>
            <p:ph type="dt" sz="half" idx="10"/>
          </p:nvPr>
        </p:nvSpPr>
        <p:spPr/>
        <p:txBody>
          <a:bodyPr/>
          <a:lstStyle/>
          <a:p>
            <a:fld id="{48A87A34-81AB-432B-8DAE-1953F412C126}" type="datetimeFigureOut">
              <a:rPr lang="en-US" smtClean="0"/>
              <a:t>5/10/2023</a:t>
            </a:fld>
            <a:endParaRPr lang="en-US"/>
          </a:p>
        </p:txBody>
      </p:sp>
      <p:sp>
        <p:nvSpPr>
          <p:cNvPr id="6" name="Footer Placeholder 5">
            <a:extLst>
              <a:ext uri="{FF2B5EF4-FFF2-40B4-BE49-F238E27FC236}">
                <a16:creationId xmlns:a16="http://schemas.microsoft.com/office/drawing/2014/main" id="{93DB5AC1-CD54-A2AB-F32C-CCB1B84C6E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CF1EB-D397-315A-8ADE-722EB4A474DE}"/>
              </a:ext>
            </a:extLst>
          </p:cNvPr>
          <p:cNvSpPr>
            <a:spLocks noGrp="1"/>
          </p:cNvSpPr>
          <p:nvPr>
            <p:ph type="sldNum" sz="quarter" idx="12"/>
          </p:nvPr>
        </p:nvSpPr>
        <p:spPr/>
        <p:txBody>
          <a:bodyPr/>
          <a:lstStyle/>
          <a:p>
            <a:fld id="{0C976B7E-A32E-2F41-9E56-EBEF7D0E3499}" type="slidenum">
              <a:rPr lang="en-US" smtClean="0"/>
              <a:pPr/>
              <a:t>‹#›</a:t>
            </a:fld>
            <a:endParaRPr lang="en-US"/>
          </a:p>
        </p:txBody>
      </p:sp>
      <p:pic>
        <p:nvPicPr>
          <p:cNvPr id="8" name="Picture 7">
            <a:extLst>
              <a:ext uri="{FF2B5EF4-FFF2-40B4-BE49-F238E27FC236}">
                <a16:creationId xmlns:a16="http://schemas.microsoft.com/office/drawing/2014/main" id="{EEB37513-30C6-B831-80CF-721210255167}"/>
              </a:ext>
            </a:extLst>
          </p:cNvPr>
          <p:cNvPicPr>
            <a:picLocks noChangeAspect="1"/>
          </p:cNvPicPr>
          <p:nvPr userDrawn="1"/>
        </p:nvPicPr>
        <p:blipFill rotWithShape="1">
          <a:blip r:embed="rId2"/>
          <a:srcRect l="55592" t="16022" r="16879" b="23751"/>
          <a:stretch/>
        </p:blipFill>
        <p:spPr>
          <a:xfrm>
            <a:off x="11645696" y="6274689"/>
            <a:ext cx="390173" cy="501650"/>
          </a:xfrm>
          <a:prstGeom prst="rect">
            <a:avLst/>
          </a:prstGeom>
        </p:spPr>
      </p:pic>
      <p:pic>
        <p:nvPicPr>
          <p:cNvPr id="9" name="Picture 8">
            <a:extLst>
              <a:ext uri="{FF2B5EF4-FFF2-40B4-BE49-F238E27FC236}">
                <a16:creationId xmlns:a16="http://schemas.microsoft.com/office/drawing/2014/main" id="{429A68C5-C76B-3710-31CF-2AC528A4FEF2}"/>
              </a:ext>
            </a:extLst>
          </p:cNvPr>
          <p:cNvPicPr>
            <a:picLocks noChangeAspect="1"/>
          </p:cNvPicPr>
          <p:nvPr userDrawn="1"/>
        </p:nvPicPr>
        <p:blipFill rotWithShape="1">
          <a:blip r:embed="rId2">
            <a:alphaModFix amt="4000"/>
          </a:blip>
          <a:srcRect l="55592" t="16022" r="16879" b="23751"/>
          <a:stretch/>
        </p:blipFill>
        <p:spPr>
          <a:xfrm>
            <a:off x="4032045" y="959353"/>
            <a:ext cx="4127911" cy="5307303"/>
          </a:xfrm>
          <a:prstGeom prst="rect">
            <a:avLst/>
          </a:prstGeom>
        </p:spPr>
      </p:pic>
    </p:spTree>
    <p:extLst>
      <p:ext uri="{BB962C8B-B14F-4D97-AF65-F5344CB8AC3E}">
        <p14:creationId xmlns:p14="http://schemas.microsoft.com/office/powerpoint/2010/main" val="232419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8EB3E-0C62-B841-FFFB-51A975292E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4BCC9A-C6F4-38C7-1035-E3FBFE50B0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FC6ADA-7C1B-E83E-254B-04C59F9E8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9FB45E-7750-A86F-CA41-172E72C476B3}"/>
              </a:ext>
            </a:extLst>
          </p:cNvPr>
          <p:cNvSpPr>
            <a:spLocks noGrp="1"/>
          </p:cNvSpPr>
          <p:nvPr>
            <p:ph type="dt" sz="half" idx="10"/>
          </p:nvPr>
        </p:nvSpPr>
        <p:spPr/>
        <p:txBody>
          <a:bodyPr/>
          <a:lstStyle/>
          <a:p>
            <a:fld id="{48A87A34-81AB-432B-8DAE-1953F412C126}" type="datetimeFigureOut">
              <a:rPr lang="en-US" smtClean="0"/>
              <a:pPr/>
              <a:t>5/10/2023</a:t>
            </a:fld>
            <a:endParaRPr lang="en-US"/>
          </a:p>
        </p:txBody>
      </p:sp>
      <p:sp>
        <p:nvSpPr>
          <p:cNvPr id="6" name="Footer Placeholder 5">
            <a:extLst>
              <a:ext uri="{FF2B5EF4-FFF2-40B4-BE49-F238E27FC236}">
                <a16:creationId xmlns:a16="http://schemas.microsoft.com/office/drawing/2014/main" id="{20B94C10-A0CC-C17A-E710-6D65AB4501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80BCE1-EB2F-18F7-4034-BEC28B200B24}"/>
              </a:ext>
            </a:extLst>
          </p:cNvPr>
          <p:cNvSpPr>
            <a:spLocks noGrp="1"/>
          </p:cNvSpPr>
          <p:nvPr>
            <p:ph type="sldNum" sz="quarter" idx="12"/>
          </p:nvPr>
        </p:nvSpPr>
        <p:spPr/>
        <p:txBody>
          <a:bodyPr/>
          <a:lstStyle/>
          <a:p>
            <a:fld id="{0C976B7E-A32E-2F41-9E56-EBEF7D0E3499}" type="slidenum">
              <a:rPr lang="en-US" smtClean="0"/>
              <a:pPr/>
              <a:t>‹#›</a:t>
            </a:fld>
            <a:endParaRPr lang="en-US"/>
          </a:p>
        </p:txBody>
      </p:sp>
      <p:pic>
        <p:nvPicPr>
          <p:cNvPr id="8" name="Picture 7">
            <a:extLst>
              <a:ext uri="{FF2B5EF4-FFF2-40B4-BE49-F238E27FC236}">
                <a16:creationId xmlns:a16="http://schemas.microsoft.com/office/drawing/2014/main" id="{8EB0821F-CB7F-A5C8-4B53-7C5820E08C46}"/>
              </a:ext>
            </a:extLst>
          </p:cNvPr>
          <p:cNvPicPr>
            <a:picLocks noChangeAspect="1"/>
          </p:cNvPicPr>
          <p:nvPr userDrawn="1"/>
        </p:nvPicPr>
        <p:blipFill rotWithShape="1">
          <a:blip r:embed="rId2"/>
          <a:srcRect l="55592" t="16022" r="16879" b="23751"/>
          <a:stretch/>
        </p:blipFill>
        <p:spPr>
          <a:xfrm>
            <a:off x="11645696" y="6274689"/>
            <a:ext cx="390173" cy="501650"/>
          </a:xfrm>
          <a:prstGeom prst="rect">
            <a:avLst/>
          </a:prstGeom>
        </p:spPr>
      </p:pic>
    </p:spTree>
    <p:extLst>
      <p:ext uri="{BB962C8B-B14F-4D97-AF65-F5344CB8AC3E}">
        <p14:creationId xmlns:p14="http://schemas.microsoft.com/office/powerpoint/2010/main" val="228169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77F7FA-23FC-91DC-E479-2365315D00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0AC0A3-AFCA-15B6-C19F-9A43028FA4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9694F-5BD8-C68C-8247-4BCC0C66C4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FBDAF2E-A625-7879-DF64-0EA41E8BC7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BBA78C-31C8-344D-DBEC-52069A3340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76B7E-A32E-2F41-9E56-EBEF7D0E3499}" type="slidenum">
              <a:rPr lang="en-US" smtClean="0"/>
              <a:pPr/>
              <a:t>‹#›</a:t>
            </a:fld>
            <a:endParaRPr lang="en-US"/>
          </a:p>
        </p:txBody>
      </p:sp>
      <p:sp>
        <p:nvSpPr>
          <p:cNvPr id="7" name="TextBox 6">
            <a:extLst>
              <a:ext uri="{FF2B5EF4-FFF2-40B4-BE49-F238E27FC236}">
                <a16:creationId xmlns:a16="http://schemas.microsoft.com/office/drawing/2014/main" id="{18F9C3BE-0C8C-B793-52CC-CBE3787EB72E}"/>
              </a:ext>
            </a:extLst>
          </p:cNvPr>
          <p:cNvSpPr txBox="1"/>
          <p:nvPr userDrawn="1"/>
        </p:nvSpPr>
        <p:spPr>
          <a:xfrm>
            <a:off x="6376086" y="667265"/>
            <a:ext cx="914400" cy="914400"/>
          </a:xfrm>
          <a:prstGeom prst="rect">
            <a:avLst/>
          </a:prstGeom>
          <a:noFill/>
        </p:spPr>
        <p:txBody>
          <a:bodyPr wrap="none" rtlCol="0">
            <a:normAutofit/>
          </a:bodyPr>
          <a:lstStyle/>
          <a:p>
            <a:endParaRPr lang="en-US" sz="4000" baseline="0"/>
          </a:p>
        </p:txBody>
      </p:sp>
      <p:pic>
        <p:nvPicPr>
          <p:cNvPr id="8" name="Picture 7">
            <a:extLst>
              <a:ext uri="{FF2B5EF4-FFF2-40B4-BE49-F238E27FC236}">
                <a16:creationId xmlns:a16="http://schemas.microsoft.com/office/drawing/2014/main" id="{E3DFFE45-25E0-4937-DF78-B54B3F6DE15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379084" cy="342000"/>
          </a:xfrm>
          <a:prstGeom prst="rect">
            <a:avLst/>
          </a:prstGeom>
        </p:spPr>
      </p:pic>
    </p:spTree>
    <p:extLst>
      <p:ext uri="{BB962C8B-B14F-4D97-AF65-F5344CB8AC3E}">
        <p14:creationId xmlns:p14="http://schemas.microsoft.com/office/powerpoint/2010/main" val="5524005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653" r:id="rId15"/>
    <p:sldLayoutId id="2147483654" r:id="rId16"/>
    <p:sldLayoutId id="214748373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clEqz2mQNbU?feature=oembe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RLbLbV7r2ZA?feature=oembed" TargetMode="Externa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IehXUWJEEdA?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050" y="755664"/>
            <a:ext cx="10898273" cy="1591719"/>
          </a:xfrm>
        </p:spPr>
        <p:txBody>
          <a:bodyPr>
            <a:noAutofit/>
          </a:bodyPr>
          <a:lstStyle/>
          <a:p>
            <a:pPr algn="ctr"/>
            <a:r>
              <a:rPr lang="en-US" sz="4800" b="1">
                <a:solidFill>
                  <a:schemeClr val="accent6">
                    <a:lumMod val="75000"/>
                  </a:schemeClr>
                </a:solidFill>
              </a:rPr>
              <a:t>Trauma and Resilience in Tribal Communities</a:t>
            </a:r>
            <a:endParaRPr lang="en-US" sz="4800" b="1">
              <a:solidFill>
                <a:schemeClr val="accent6">
                  <a:lumMod val="75000"/>
                </a:schemeClr>
              </a:solidFill>
              <a:cs typeface="Calibri Light"/>
            </a:endParaRPr>
          </a:p>
        </p:txBody>
      </p:sp>
      <p:sp>
        <p:nvSpPr>
          <p:cNvPr id="7" name="Text Placeholder 6"/>
          <p:cNvSpPr>
            <a:spLocks noGrp="1"/>
          </p:cNvSpPr>
          <p:nvPr>
            <p:ph type="body" sz="quarter" idx="14"/>
          </p:nvPr>
        </p:nvSpPr>
        <p:spPr>
          <a:xfrm>
            <a:off x="561884" y="5754849"/>
            <a:ext cx="10984168" cy="804863"/>
          </a:xfrm>
        </p:spPr>
        <p:txBody>
          <a:bodyPr vert="horz" lIns="91440" tIns="45720" rIns="91440" bIns="45720" rtlCol="0" anchor="t">
            <a:normAutofit/>
          </a:bodyPr>
          <a:lstStyle/>
          <a:p>
            <a:pPr algn="ctr"/>
            <a:r>
              <a:rPr lang="en-US" dirty="0">
                <a:cs typeface="Calibri"/>
              </a:rPr>
              <a:t>2023 Mental Wellness Awareness Summit</a:t>
            </a:r>
            <a:endParaRPr lang="en-US" dirty="0"/>
          </a:p>
        </p:txBody>
      </p:sp>
      <p:sp>
        <p:nvSpPr>
          <p:cNvPr id="8" name="Text Placeholder 7"/>
          <p:cNvSpPr>
            <a:spLocks noGrp="1"/>
          </p:cNvSpPr>
          <p:nvPr>
            <p:ph type="body" sz="quarter" idx="15"/>
          </p:nvPr>
        </p:nvSpPr>
        <p:spPr/>
        <p:txBody>
          <a:bodyPr/>
          <a:lstStyle/>
          <a:p>
            <a:endParaRPr lang="en-US"/>
          </a:p>
          <a:p>
            <a:endParaRPr lang="en-US"/>
          </a:p>
        </p:txBody>
      </p:sp>
    </p:spTree>
    <p:extLst>
      <p:ext uri="{BB962C8B-B14F-4D97-AF65-F5344CB8AC3E}">
        <p14:creationId xmlns:p14="http://schemas.microsoft.com/office/powerpoint/2010/main" val="1356529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525" y="6327983"/>
            <a:ext cx="5705475" cy="353813"/>
          </a:xfrm>
        </p:spPr>
        <p:txBody>
          <a:bodyPr>
            <a:noAutofit/>
          </a:bodyPr>
          <a:lstStyle/>
          <a:p>
            <a:r>
              <a:rPr lang="en-US" sz="1800"/>
              <a:t>Whitbeck, Walls, Johnson, </a:t>
            </a:r>
            <a:r>
              <a:rPr lang="en-US" sz="1800" err="1"/>
              <a:t>Morrisseau</a:t>
            </a:r>
            <a:r>
              <a:rPr lang="en-US" sz="1800"/>
              <a:t>, &amp; McDougall, 2009 </a:t>
            </a:r>
          </a:p>
        </p:txBody>
      </p:sp>
      <p:sp>
        <p:nvSpPr>
          <p:cNvPr id="3" name="Content Placeholder 2"/>
          <p:cNvSpPr>
            <a:spLocks noGrp="1"/>
          </p:cNvSpPr>
          <p:nvPr>
            <p:ph sz="half" idx="1"/>
          </p:nvPr>
        </p:nvSpPr>
        <p:spPr>
          <a:xfrm>
            <a:off x="5153891" y="1364745"/>
            <a:ext cx="6813041" cy="4870434"/>
          </a:xfrm>
        </p:spPr>
        <p:txBody>
          <a:bodyPr>
            <a:normAutofit/>
          </a:bodyPr>
          <a:lstStyle/>
          <a:p>
            <a:pPr marL="0" indent="0" algn="ctr">
              <a:buNone/>
            </a:pPr>
            <a:r>
              <a:rPr lang="en-US" sz="3600"/>
              <a:t>“The historical losses experienced by North American Indigenous people are not ‘historical’ in the sense that they happened long ago and a new life has begun. Rather, they are ‘historical’ in that they originated long ago and have persisted.”</a:t>
            </a:r>
          </a:p>
        </p:txBody>
      </p:sp>
      <p:sp>
        <p:nvSpPr>
          <p:cNvPr id="4" name="Slide Number Placeholder 3"/>
          <p:cNvSpPr>
            <a:spLocks noGrp="1"/>
          </p:cNvSpPr>
          <p:nvPr>
            <p:ph type="sldNum" sz="quarter" idx="12"/>
          </p:nvPr>
        </p:nvSpPr>
        <p:spPr/>
        <p:txBody>
          <a:bodyPr/>
          <a:lstStyle/>
          <a:p>
            <a:fld id="{0C976B7E-A32E-2F41-9E56-EBEF7D0E3499}" type="slidenum">
              <a:rPr lang="en-US" smtClean="0"/>
              <a:pPr/>
              <a:t>10</a:t>
            </a:fld>
            <a:endParaRPr lang="en-US"/>
          </a:p>
        </p:txBody>
      </p:sp>
      <p:pic>
        <p:nvPicPr>
          <p:cNvPr id="6" name="Picture 5">
            <a:extLst>
              <a:ext uri="{FF2B5EF4-FFF2-40B4-BE49-F238E27FC236}">
                <a16:creationId xmlns:a16="http://schemas.microsoft.com/office/drawing/2014/main" id="{DAFAE010-FCC1-2E4D-BCF6-7AC88C28E087}"/>
              </a:ext>
            </a:extLst>
          </p:cNvPr>
          <p:cNvPicPr>
            <a:picLocks noChangeAspect="1"/>
          </p:cNvPicPr>
          <p:nvPr/>
        </p:nvPicPr>
        <p:blipFill>
          <a:blip r:embed="rId3">
            <a:alphaModFix amt="20000"/>
          </a:blip>
          <a:stretch>
            <a:fillRect/>
          </a:stretch>
        </p:blipFill>
        <p:spPr>
          <a:xfrm>
            <a:off x="-1" y="622821"/>
            <a:ext cx="9162289" cy="6100224"/>
          </a:xfrm>
          <a:prstGeom prst="ellipse">
            <a:avLst/>
          </a:prstGeom>
          <a:ln>
            <a:noFill/>
          </a:ln>
          <a:effectLst>
            <a:softEdge rad="112500"/>
          </a:effectLst>
        </p:spPr>
      </p:pic>
    </p:spTree>
    <p:extLst>
      <p:ext uri="{BB962C8B-B14F-4D97-AF65-F5344CB8AC3E}">
        <p14:creationId xmlns:p14="http://schemas.microsoft.com/office/powerpoint/2010/main" val="3706120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Community and System Level Impacts</a:t>
            </a:r>
          </a:p>
        </p:txBody>
      </p:sp>
      <p:sp>
        <p:nvSpPr>
          <p:cNvPr id="3" name="Text Placeholder 2"/>
          <p:cNvSpPr>
            <a:spLocks noGrp="1"/>
          </p:cNvSpPr>
          <p:nvPr>
            <p:ph type="body" idx="1"/>
          </p:nvPr>
        </p:nvSpPr>
        <p:spPr>
          <a:xfrm>
            <a:off x="612809" y="1713589"/>
            <a:ext cx="5157787" cy="823912"/>
          </a:xfrm>
        </p:spPr>
        <p:txBody>
          <a:bodyPr/>
          <a:lstStyle/>
          <a:p>
            <a:r>
              <a:rPr lang="en-US" dirty="0"/>
              <a:t>Examples of Historical Events:</a:t>
            </a:r>
          </a:p>
        </p:txBody>
      </p:sp>
      <p:sp>
        <p:nvSpPr>
          <p:cNvPr id="4" name="Content Placeholder 3"/>
          <p:cNvSpPr>
            <a:spLocks noGrp="1"/>
          </p:cNvSpPr>
          <p:nvPr>
            <p:ph sz="half" idx="2"/>
          </p:nvPr>
        </p:nvSpPr>
        <p:spPr>
          <a:xfrm>
            <a:off x="614172" y="2671762"/>
            <a:ext cx="5257800" cy="2963928"/>
          </a:xfrm>
        </p:spPr>
        <p:txBody>
          <a:bodyPr/>
          <a:lstStyle/>
          <a:p>
            <a:r>
              <a:rPr lang="en-US"/>
              <a:t>The establishment of Reservations</a:t>
            </a:r>
          </a:p>
          <a:p>
            <a:r>
              <a:rPr lang="en-US"/>
              <a:t>Breaking of treaties</a:t>
            </a:r>
          </a:p>
          <a:p>
            <a:r>
              <a:rPr lang="en-US"/>
              <a:t>Forced assimilation </a:t>
            </a:r>
          </a:p>
          <a:p>
            <a:r>
              <a:rPr lang="en-US"/>
              <a:t>Boarding schools</a:t>
            </a:r>
          </a:p>
        </p:txBody>
      </p:sp>
      <p:sp>
        <p:nvSpPr>
          <p:cNvPr id="5" name="Text Placeholder 4"/>
          <p:cNvSpPr>
            <a:spLocks noGrp="1"/>
          </p:cNvSpPr>
          <p:nvPr>
            <p:ph type="body" sz="quarter" idx="3"/>
          </p:nvPr>
        </p:nvSpPr>
        <p:spPr>
          <a:xfrm>
            <a:off x="6295711" y="1514665"/>
            <a:ext cx="5285232" cy="504242"/>
          </a:xfrm>
        </p:spPr>
        <p:txBody>
          <a:bodyPr/>
          <a:lstStyle/>
          <a:p>
            <a:r>
              <a:rPr lang="en-US"/>
              <a:t>Examples of Current Impacts: </a:t>
            </a:r>
          </a:p>
        </p:txBody>
      </p:sp>
      <p:sp>
        <p:nvSpPr>
          <p:cNvPr id="6" name="Content Placeholder 5"/>
          <p:cNvSpPr>
            <a:spLocks noGrp="1"/>
          </p:cNvSpPr>
          <p:nvPr>
            <p:ph sz="quarter" idx="4"/>
          </p:nvPr>
        </p:nvSpPr>
        <p:spPr>
          <a:xfrm>
            <a:off x="6292596" y="2127379"/>
            <a:ext cx="5285232" cy="4590661"/>
          </a:xfrm>
        </p:spPr>
        <p:txBody>
          <a:bodyPr>
            <a:noAutofit/>
          </a:bodyPr>
          <a:lstStyle/>
          <a:p>
            <a:r>
              <a:rPr lang="en-US"/>
              <a:t>Poor economic conditions on reservations</a:t>
            </a:r>
          </a:p>
          <a:p>
            <a:r>
              <a:rPr lang="en-US"/>
              <a:t>Persistent discrimination </a:t>
            </a:r>
          </a:p>
          <a:p>
            <a:r>
              <a:rPr lang="en-US"/>
              <a:t>Health disparities</a:t>
            </a:r>
          </a:p>
          <a:p>
            <a:r>
              <a:rPr lang="en-US"/>
              <a:t>Underfunding of service systems in Indian Country</a:t>
            </a:r>
          </a:p>
          <a:p>
            <a:r>
              <a:rPr lang="en-US"/>
              <a:t>Disparities in child protection and juvenile justice systems</a:t>
            </a:r>
          </a:p>
        </p:txBody>
      </p:sp>
      <p:sp>
        <p:nvSpPr>
          <p:cNvPr id="7" name="Slide Number Placeholder 6">
            <a:extLst>
              <a:ext uri="{FF2B5EF4-FFF2-40B4-BE49-F238E27FC236}">
                <a16:creationId xmlns:a16="http://schemas.microsoft.com/office/drawing/2014/main" id="{8C69B23B-FF3A-2E44-9FC5-833E2CF7DB01}"/>
              </a:ext>
            </a:extLst>
          </p:cNvPr>
          <p:cNvSpPr>
            <a:spLocks noGrp="1"/>
          </p:cNvSpPr>
          <p:nvPr>
            <p:ph type="sldNum" sz="quarter" idx="12"/>
          </p:nvPr>
        </p:nvSpPr>
        <p:spPr/>
        <p:txBody>
          <a:bodyPr/>
          <a:lstStyle/>
          <a:p>
            <a:fld id="{0C976B7E-A32E-2F41-9E56-EBEF7D0E3499}" type="slidenum">
              <a:rPr lang="en-US" smtClean="0"/>
              <a:pPr/>
              <a:t>11</a:t>
            </a:fld>
            <a:endParaRPr lang="en-US"/>
          </a:p>
        </p:txBody>
      </p:sp>
    </p:spTree>
    <p:extLst>
      <p:ext uri="{BB962C8B-B14F-4D97-AF65-F5344CB8AC3E}">
        <p14:creationId xmlns:p14="http://schemas.microsoft.com/office/powerpoint/2010/main" val="1026653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37586" y="386080"/>
            <a:ext cx="4322894" cy="1330839"/>
          </a:xfrm>
        </p:spPr>
        <p:txBody>
          <a:bodyPr vert="horz" lIns="91440" tIns="45720" rIns="91440" bIns="45720" rtlCol="0" anchor="ctr">
            <a:normAutofit/>
          </a:bodyPr>
          <a:lstStyle/>
          <a:p>
            <a:r>
              <a:rPr lang="en-US"/>
              <a:t>Impact on Families</a:t>
            </a:r>
          </a:p>
        </p:txBody>
      </p:sp>
      <p:pic>
        <p:nvPicPr>
          <p:cNvPr id="6" name="Content Placeholder 5"/>
          <p:cNvPicPr>
            <a:picLocks noGrp="1" noChangeAspect="1"/>
          </p:cNvPicPr>
          <p:nvPr>
            <p:ph sz="half" idx="2"/>
          </p:nvPr>
        </p:nvPicPr>
        <p:blipFill rotWithShape="1">
          <a:blip r:embed="rId3"/>
          <a:srcRect t="3114" r="2" b="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4" name="Content Placeholder 3"/>
          <p:cNvSpPr>
            <a:spLocks noGrp="1"/>
          </p:cNvSpPr>
          <p:nvPr>
            <p:ph sz="quarter" idx="4"/>
          </p:nvPr>
        </p:nvSpPr>
        <p:spPr>
          <a:xfrm>
            <a:off x="7137585" y="1848662"/>
            <a:ext cx="4505773" cy="4619786"/>
          </a:xfrm>
        </p:spPr>
        <p:txBody>
          <a:bodyPr vert="horz" lIns="91440" tIns="45720" rIns="91440" bIns="45720" rtlCol="0" anchor="t">
            <a:normAutofit lnSpcReduction="10000"/>
          </a:bodyPr>
          <a:lstStyle/>
          <a:p>
            <a:r>
              <a:rPr lang="en-US" sz="2400" dirty="0"/>
              <a:t>Ineffective or destructive parenting</a:t>
            </a:r>
            <a:endParaRPr lang="en-US" sz="2400">
              <a:cs typeface="Calibri"/>
            </a:endParaRPr>
          </a:p>
          <a:p>
            <a:r>
              <a:rPr lang="en-US" sz="2400" dirty="0"/>
              <a:t>Authoritarian and inconsistent or rejecting of child</a:t>
            </a:r>
            <a:endParaRPr lang="en-US" sz="2400">
              <a:cs typeface="Calibri"/>
            </a:endParaRPr>
          </a:p>
          <a:p>
            <a:r>
              <a:rPr lang="en-US" sz="2400" dirty="0"/>
              <a:t>Insensitivity to child’s needs</a:t>
            </a:r>
            <a:endParaRPr lang="en-US" sz="2400">
              <a:cs typeface="Calibri"/>
            </a:endParaRPr>
          </a:p>
          <a:p>
            <a:r>
              <a:rPr lang="en-US" sz="2400" dirty="0"/>
              <a:t>Lack of parental involvement or bonding</a:t>
            </a:r>
            <a:endParaRPr lang="en-US" sz="2400">
              <a:cs typeface="Calibri"/>
            </a:endParaRPr>
          </a:p>
          <a:p>
            <a:r>
              <a:rPr lang="en-US" sz="2400" dirty="0"/>
              <a:t>Poor school relations</a:t>
            </a:r>
            <a:endParaRPr lang="en-US" sz="2400">
              <a:cs typeface="Calibri"/>
            </a:endParaRPr>
          </a:p>
          <a:p>
            <a:r>
              <a:rPr lang="en-US" sz="2400" dirty="0"/>
              <a:t>Weak spiritual foundations</a:t>
            </a:r>
            <a:endParaRPr lang="en-US" sz="2400">
              <a:cs typeface="Calibri"/>
            </a:endParaRPr>
          </a:p>
          <a:p>
            <a:r>
              <a:rPr lang="en-US" sz="2400" dirty="0"/>
              <a:t>Unhealthy family norms</a:t>
            </a:r>
            <a:endParaRPr lang="en-US" sz="2400">
              <a:cs typeface="Calibri"/>
            </a:endParaRPr>
          </a:p>
          <a:p>
            <a:r>
              <a:rPr lang="en-US" sz="2400" dirty="0"/>
              <a:t>Weak ethnic identity</a:t>
            </a:r>
            <a:endParaRPr lang="en-US" sz="2400" dirty="0">
              <a:cs typeface="Calibri"/>
            </a:endParaRPr>
          </a:p>
          <a:p>
            <a:pPr marL="0" indent="0">
              <a:buNone/>
            </a:pPr>
            <a:r>
              <a:rPr lang="en-US" sz="1700" dirty="0"/>
              <a:t>(Yellow Horse Brave Heart, 2003)</a:t>
            </a:r>
            <a:endParaRPr lang="en-US" sz="1700" dirty="0">
              <a:cs typeface="Calibri"/>
            </a:endParaRPr>
          </a:p>
          <a:p>
            <a:endParaRPr lang="en-US" sz="1700"/>
          </a:p>
        </p:txBody>
      </p:sp>
      <p:sp>
        <p:nvSpPr>
          <p:cNvPr id="11" name="Slide Number Placeholder 4">
            <a:extLst>
              <a:ext uri="{FF2B5EF4-FFF2-40B4-BE49-F238E27FC236}">
                <a16:creationId xmlns:a16="http://schemas.microsoft.com/office/drawing/2014/main" id="{8D07BA11-2E76-D9D7-49F1-00675A20066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C976B7E-A32E-2F41-9E56-EBEF7D0E3499}" type="slidenum">
              <a:rPr lang="en-US" sz="1000">
                <a:solidFill>
                  <a:schemeClr val="tx1">
                    <a:lumMod val="50000"/>
                    <a:lumOff val="50000"/>
                  </a:schemeClr>
                </a:solidFill>
                <a:latin typeface="Calibri" panose="020F0502020204030204"/>
              </a:rPr>
              <a:pPr>
                <a:spcAft>
                  <a:spcPts val="600"/>
                </a:spcAft>
                <a:defRPr/>
              </a:pPr>
              <a:t>12</a:t>
            </a:fld>
            <a:endParaRPr lang="en-US" sz="100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1319190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67E4F3-B53E-9642-877E-00F37B8FF60C}"/>
              </a:ext>
            </a:extLst>
          </p:cNvPr>
          <p:cNvSpPr>
            <a:spLocks noGrp="1"/>
          </p:cNvSpPr>
          <p:nvPr>
            <p:ph type="title"/>
          </p:nvPr>
        </p:nvSpPr>
        <p:spPr>
          <a:xfrm>
            <a:off x="472439" y="416384"/>
            <a:ext cx="4172947" cy="2014714"/>
          </a:xfrm>
        </p:spPr>
        <p:txBody>
          <a:bodyPr vert="horz" lIns="91440" tIns="45720" rIns="91440" bIns="45720" rtlCol="0" anchor="ctr">
            <a:normAutofit/>
          </a:bodyPr>
          <a:lstStyle/>
          <a:p>
            <a:r>
              <a:rPr lang="en-US" sz="4400" dirty="0"/>
              <a:t>Individual Impacts</a:t>
            </a:r>
          </a:p>
        </p:txBody>
      </p:sp>
      <p:sp>
        <p:nvSpPr>
          <p:cNvPr id="4" name="Text Placeholder 3">
            <a:extLst>
              <a:ext uri="{FF2B5EF4-FFF2-40B4-BE49-F238E27FC236}">
                <a16:creationId xmlns:a16="http://schemas.microsoft.com/office/drawing/2014/main" id="{98508EE4-DBBB-D348-B945-F81EB5A786D8}"/>
              </a:ext>
            </a:extLst>
          </p:cNvPr>
          <p:cNvSpPr>
            <a:spLocks noGrp="1"/>
          </p:cNvSpPr>
          <p:nvPr>
            <p:ph type="body" sz="half" idx="2"/>
          </p:nvPr>
        </p:nvSpPr>
        <p:spPr>
          <a:xfrm>
            <a:off x="472441" y="2169799"/>
            <a:ext cx="4175345" cy="4281161"/>
          </a:xfrm>
        </p:spPr>
        <p:txBody>
          <a:bodyPr vert="horz" lIns="91440" tIns="45720" rIns="91440" bIns="45720" rtlCol="0" anchor="t">
            <a:normAutofit lnSpcReduction="10000"/>
          </a:bodyPr>
          <a:lstStyle/>
          <a:p>
            <a:r>
              <a:rPr lang="en-US" sz="2400" i="1" dirty="0"/>
              <a:t>“I feel like I have been carrying a weight around that I’ve inherited. I have this theory that grief is passed on genetically because it’s there and I never knew where it came from. I feel a sense of responsibility to undo the pain of the past. I can’t separate myself from the past, the history and the trauma. It has been paralyzing to us as a group.”</a:t>
            </a:r>
            <a:endParaRPr lang="en-US" sz="2400" dirty="0"/>
          </a:p>
          <a:p>
            <a:r>
              <a:rPr lang="en-US" dirty="0"/>
              <a:t>A Lakota/Dakota Woman</a:t>
            </a:r>
            <a:br>
              <a:rPr lang="en-US" dirty="0"/>
            </a:br>
            <a:r>
              <a:rPr lang="en-US" dirty="0"/>
              <a:t>(Brave Heart &amp; DeBruyn, 1998)</a:t>
            </a:r>
            <a:endParaRPr lang="en-US" dirty="0">
              <a:cs typeface="Calibri" panose="020F0502020204030204"/>
            </a:endParaRPr>
          </a:p>
        </p:txBody>
      </p:sp>
      <p:pic>
        <p:nvPicPr>
          <p:cNvPr id="7" name="Content Placeholder 6">
            <a:extLst>
              <a:ext uri="{FF2B5EF4-FFF2-40B4-BE49-F238E27FC236}">
                <a16:creationId xmlns:a16="http://schemas.microsoft.com/office/drawing/2014/main" id="{CD938BCE-350A-AE49-9141-C25710E02A73}"/>
              </a:ext>
            </a:extLst>
          </p:cNvPr>
          <p:cNvPicPr>
            <a:picLocks noGrp="1" noChangeAspect="1"/>
          </p:cNvPicPr>
          <p:nvPr>
            <p:ph idx="1"/>
          </p:nvPr>
        </p:nvPicPr>
        <p:blipFill rotWithShape="1">
          <a:blip r:embed="rId3"/>
          <a:srcRect r="18059" b="2"/>
          <a:stretch/>
        </p:blipFill>
        <p:spPr>
          <a:xfrm>
            <a:off x="5010386" y="10"/>
            <a:ext cx="7181613" cy="6857990"/>
          </a:xfrm>
          <a:prstGeom prst="rect">
            <a:avLst/>
          </a:prstGeom>
          <a:effectLst/>
        </p:spPr>
      </p:pic>
    </p:spTree>
    <p:extLst>
      <p:ext uri="{BB962C8B-B14F-4D97-AF65-F5344CB8AC3E}">
        <p14:creationId xmlns:p14="http://schemas.microsoft.com/office/powerpoint/2010/main" val="3041248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76B7E-A32E-2F41-9E56-EBEF7D0E3499}" type="slidenum">
              <a:rPr lang="en-US" smtClean="0"/>
              <a:pPr/>
              <a:t>14</a:t>
            </a:fld>
            <a:endParaRPr lang="en-US"/>
          </a:p>
        </p:txBody>
      </p:sp>
      <p:pic>
        <p:nvPicPr>
          <p:cNvPr id="5" name="Picture 4"/>
          <p:cNvPicPr>
            <a:picLocks noChangeAspect="1"/>
          </p:cNvPicPr>
          <p:nvPr/>
        </p:nvPicPr>
        <p:blipFill>
          <a:blip r:embed="rId3"/>
          <a:stretch>
            <a:fillRect/>
          </a:stretch>
        </p:blipFill>
        <p:spPr>
          <a:xfrm>
            <a:off x="0" y="1"/>
            <a:ext cx="12191999" cy="6858000"/>
          </a:xfrm>
          <a:prstGeom prst="rect">
            <a:avLst/>
          </a:prstGeom>
        </p:spPr>
      </p:pic>
      <p:sp>
        <p:nvSpPr>
          <p:cNvPr id="7" name="TextBox 6"/>
          <p:cNvSpPr txBox="1"/>
          <p:nvPr/>
        </p:nvSpPr>
        <p:spPr>
          <a:xfrm>
            <a:off x="270164" y="498763"/>
            <a:ext cx="4675909" cy="644237"/>
          </a:xfrm>
          <a:prstGeom prst="rect">
            <a:avLst/>
          </a:prstGeom>
          <a:noFill/>
        </p:spPr>
        <p:txBody>
          <a:bodyPr wrap="square" rtlCol="0">
            <a:normAutofit fontScale="92500" lnSpcReduction="20000"/>
          </a:bodyPr>
          <a:lstStyle/>
          <a:p>
            <a:endParaRPr lang="en-US" sz="2000" baseline="0"/>
          </a:p>
          <a:p>
            <a:r>
              <a:rPr lang="en-US" sz="2400" baseline="0"/>
              <a:t>Whitbeck,</a:t>
            </a:r>
            <a:r>
              <a:rPr lang="en-US" sz="2400"/>
              <a:t> Adams, Hoyt, &amp; Chen (2004)</a:t>
            </a:r>
            <a:endParaRPr lang="en-US" sz="2400" baseline="0"/>
          </a:p>
        </p:txBody>
      </p:sp>
    </p:spTree>
    <p:extLst>
      <p:ext uri="{BB962C8B-B14F-4D97-AF65-F5344CB8AC3E}">
        <p14:creationId xmlns:p14="http://schemas.microsoft.com/office/powerpoint/2010/main" val="1614354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76B7E-A32E-2F41-9E56-EBEF7D0E3499}" type="slidenum">
              <a:rPr lang="en-US" smtClean="0"/>
              <a:pPr/>
              <a:t>15</a:t>
            </a:fld>
            <a:endParaRPr lang="en-US"/>
          </a:p>
        </p:txBody>
      </p:sp>
      <p:pic>
        <p:nvPicPr>
          <p:cNvPr id="5" name="Picture 4"/>
          <p:cNvPicPr>
            <a:picLocks noChangeAspect="1"/>
          </p:cNvPicPr>
          <p:nvPr/>
        </p:nvPicPr>
        <p:blipFill>
          <a:blip r:embed="rId3"/>
          <a:stretch>
            <a:fillRect/>
          </a:stretch>
        </p:blipFill>
        <p:spPr>
          <a:xfrm>
            <a:off x="1" y="0"/>
            <a:ext cx="12192000" cy="6858000"/>
          </a:xfrm>
          <a:prstGeom prst="rect">
            <a:avLst/>
          </a:prstGeom>
        </p:spPr>
      </p:pic>
      <p:sp>
        <p:nvSpPr>
          <p:cNvPr id="7" name="TextBox 6">
            <a:extLst>
              <a:ext uri="{FF2B5EF4-FFF2-40B4-BE49-F238E27FC236}">
                <a16:creationId xmlns:a16="http://schemas.microsoft.com/office/drawing/2014/main" id="{3702434C-CDD9-784D-B7AE-8982E9E9FBF0}"/>
              </a:ext>
            </a:extLst>
          </p:cNvPr>
          <p:cNvSpPr txBox="1"/>
          <p:nvPr/>
        </p:nvSpPr>
        <p:spPr>
          <a:xfrm>
            <a:off x="319150" y="384463"/>
            <a:ext cx="4675909" cy="644237"/>
          </a:xfrm>
          <a:prstGeom prst="rect">
            <a:avLst/>
          </a:prstGeom>
          <a:noFill/>
        </p:spPr>
        <p:txBody>
          <a:bodyPr wrap="square" rtlCol="0">
            <a:normAutofit fontScale="92500" lnSpcReduction="20000"/>
          </a:bodyPr>
          <a:lstStyle/>
          <a:p>
            <a:endParaRPr lang="en-US" sz="2000" baseline="0"/>
          </a:p>
          <a:p>
            <a:r>
              <a:rPr lang="en-US" sz="2400" baseline="0"/>
              <a:t>Whitbeck,</a:t>
            </a:r>
            <a:r>
              <a:rPr lang="en-US" sz="2400"/>
              <a:t> Adams, Hoyt, &amp; Chen (2004)</a:t>
            </a:r>
            <a:endParaRPr lang="en-US" sz="2400" baseline="0"/>
          </a:p>
        </p:txBody>
      </p:sp>
    </p:spTree>
    <p:extLst>
      <p:ext uri="{BB962C8B-B14F-4D97-AF65-F5344CB8AC3E}">
        <p14:creationId xmlns:p14="http://schemas.microsoft.com/office/powerpoint/2010/main" val="2608183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38200" y="1825625"/>
            <a:ext cx="5285232" cy="3325495"/>
          </a:xfrm>
        </p:spPr>
        <p:txBody>
          <a:bodyPr>
            <a:normAutofit/>
          </a:bodyPr>
          <a:lstStyle/>
          <a:p>
            <a:r>
              <a:rPr lang="en-US"/>
              <a:t>Identification with the dead </a:t>
            </a:r>
          </a:p>
          <a:p>
            <a:r>
              <a:rPr lang="en-US"/>
              <a:t>Depression </a:t>
            </a:r>
          </a:p>
          <a:p>
            <a:r>
              <a:rPr lang="en-US"/>
              <a:t>Psychic numbing</a:t>
            </a:r>
          </a:p>
          <a:p>
            <a:r>
              <a:rPr lang="en-US"/>
              <a:t>Attempts to numb the pain through substance abuse</a:t>
            </a:r>
          </a:p>
          <a:p>
            <a:pPr marL="0" indent="0">
              <a:buNone/>
            </a:pPr>
            <a:endParaRPr lang="en-US"/>
          </a:p>
        </p:txBody>
      </p:sp>
      <p:sp>
        <p:nvSpPr>
          <p:cNvPr id="3" name="Content Placeholder 2"/>
          <p:cNvSpPr>
            <a:spLocks noGrp="1"/>
          </p:cNvSpPr>
          <p:nvPr>
            <p:ph sz="half" idx="2"/>
          </p:nvPr>
        </p:nvSpPr>
        <p:spPr>
          <a:xfrm>
            <a:off x="6516624" y="1825625"/>
            <a:ext cx="5285232" cy="3645785"/>
          </a:xfrm>
        </p:spPr>
        <p:txBody>
          <a:bodyPr>
            <a:normAutofit/>
          </a:bodyPr>
          <a:lstStyle/>
          <a:p>
            <a:r>
              <a:rPr lang="en-US"/>
              <a:t>Suicidal ideation and gestures</a:t>
            </a:r>
          </a:p>
          <a:p>
            <a:r>
              <a:rPr lang="en-US"/>
              <a:t>Fixation to trauma</a:t>
            </a:r>
          </a:p>
          <a:p>
            <a:r>
              <a:rPr lang="en-US"/>
              <a:t>Survivor guilt</a:t>
            </a:r>
          </a:p>
          <a:p>
            <a:r>
              <a:rPr lang="en-US"/>
              <a:t>Anger</a:t>
            </a:r>
          </a:p>
          <a:p>
            <a:r>
              <a:rPr lang="en-US"/>
              <a:t>Victim Identity</a:t>
            </a:r>
          </a:p>
        </p:txBody>
      </p:sp>
      <p:sp>
        <p:nvSpPr>
          <p:cNvPr id="4" name="Title 3"/>
          <p:cNvSpPr>
            <a:spLocks noGrp="1"/>
          </p:cNvSpPr>
          <p:nvPr>
            <p:ph type="title"/>
          </p:nvPr>
        </p:nvSpPr>
        <p:spPr>
          <a:xfrm>
            <a:off x="614172" y="500062"/>
            <a:ext cx="10963656" cy="1325563"/>
          </a:xfrm>
        </p:spPr>
        <p:txBody>
          <a:bodyPr/>
          <a:lstStyle/>
          <a:p>
            <a:pPr algn="ctr"/>
            <a:r>
              <a:rPr lang="en-US"/>
              <a:t>Historical Trauma Responses</a:t>
            </a:r>
          </a:p>
        </p:txBody>
      </p:sp>
      <p:sp>
        <p:nvSpPr>
          <p:cNvPr id="6" name="Content Placeholder 1">
            <a:extLst>
              <a:ext uri="{FF2B5EF4-FFF2-40B4-BE49-F238E27FC236}">
                <a16:creationId xmlns:a16="http://schemas.microsoft.com/office/drawing/2014/main" id="{0948352E-6876-E949-884D-27C1CCC0AAD4}"/>
              </a:ext>
            </a:extLst>
          </p:cNvPr>
          <p:cNvSpPr txBox="1">
            <a:spLocks/>
          </p:cNvSpPr>
          <p:nvPr/>
        </p:nvSpPr>
        <p:spPr>
          <a:xfrm>
            <a:off x="838200" y="5636301"/>
            <a:ext cx="10966196" cy="638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22A"/>
              </a:buClr>
              <a:buSzPct val="125000"/>
              <a:buFont typeface="Arial" charset="0"/>
              <a:buChar char="•"/>
              <a:defRPr sz="3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4C822A"/>
              </a:buClr>
              <a:buSzPct val="125000"/>
              <a:buFont typeface="Arial" charset="0"/>
              <a:buChar char="•"/>
              <a:defRPr sz="3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4C822A"/>
              </a:buClr>
              <a:buSzPct val="125000"/>
              <a:buFont typeface="Arial" charset="0"/>
              <a:buChar char="•"/>
              <a:defRPr sz="2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C822A"/>
              </a:buClr>
              <a:buSzPct val="125000"/>
              <a:buFont typeface="Arial" charset="0"/>
              <a:buChar char="•"/>
              <a:defRPr sz="2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C822A"/>
              </a:buClr>
              <a:buSzPct val="125000"/>
              <a:buFont typeface="Arial" charset="0"/>
              <a:buChar char="•"/>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charset="0"/>
              <a:buNone/>
            </a:pPr>
            <a:r>
              <a:rPr lang="en-US" sz="2800"/>
              <a:t>Maria Yellow Horse Brave Heart (2003)</a:t>
            </a:r>
          </a:p>
          <a:p>
            <a:pPr marL="0" indent="0">
              <a:buFont typeface="Arial" charset="0"/>
              <a:buNone/>
            </a:pPr>
            <a:endParaRPr lang="en-US"/>
          </a:p>
          <a:p>
            <a:pPr marL="0" indent="0">
              <a:buFont typeface="Arial" charset="0"/>
              <a:buNone/>
            </a:pPr>
            <a:endParaRPr lang="en-US"/>
          </a:p>
        </p:txBody>
      </p:sp>
    </p:spTree>
    <p:extLst>
      <p:ext uri="{BB962C8B-B14F-4D97-AF65-F5344CB8AC3E}">
        <p14:creationId xmlns:p14="http://schemas.microsoft.com/office/powerpoint/2010/main" val="1523416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DAFD-C86E-644E-971F-7D02B670A9C5}"/>
              </a:ext>
            </a:extLst>
          </p:cNvPr>
          <p:cNvSpPr>
            <a:spLocks noGrp="1"/>
          </p:cNvSpPr>
          <p:nvPr>
            <p:ph type="title"/>
          </p:nvPr>
        </p:nvSpPr>
        <p:spPr/>
        <p:txBody>
          <a:bodyPr/>
          <a:lstStyle/>
          <a:p>
            <a:r>
              <a:rPr lang="en-US" dirty="0"/>
              <a:t>How is historical trauma passed down?</a:t>
            </a:r>
          </a:p>
        </p:txBody>
      </p:sp>
      <p:sp>
        <p:nvSpPr>
          <p:cNvPr id="4" name="Text Placeholder 3">
            <a:extLst>
              <a:ext uri="{FF2B5EF4-FFF2-40B4-BE49-F238E27FC236}">
                <a16:creationId xmlns:a16="http://schemas.microsoft.com/office/drawing/2014/main" id="{55E06533-2843-F332-0052-BE5AD595C983}"/>
              </a:ext>
            </a:extLst>
          </p:cNvPr>
          <p:cNvSpPr>
            <a:spLocks noGrp="1"/>
          </p:cNvSpPr>
          <p:nvPr>
            <p:ph type="body" idx="1"/>
          </p:nvPr>
        </p:nvSpPr>
        <p:spPr/>
        <p:txBody>
          <a:bodyPr/>
          <a:lstStyle/>
          <a:p>
            <a:r>
              <a:rPr lang="en-US"/>
              <a:t>Epigenetics</a:t>
            </a:r>
          </a:p>
        </p:txBody>
      </p:sp>
      <p:sp>
        <p:nvSpPr>
          <p:cNvPr id="6" name="Content Placeholder 5">
            <a:extLst>
              <a:ext uri="{FF2B5EF4-FFF2-40B4-BE49-F238E27FC236}">
                <a16:creationId xmlns:a16="http://schemas.microsoft.com/office/drawing/2014/main" id="{9A6F758D-18A0-1348-B7D4-14FB35E06E64}"/>
              </a:ext>
            </a:extLst>
          </p:cNvPr>
          <p:cNvSpPr>
            <a:spLocks noGrp="1"/>
          </p:cNvSpPr>
          <p:nvPr>
            <p:ph sz="half" idx="2"/>
          </p:nvPr>
        </p:nvSpPr>
        <p:spPr/>
        <p:txBody>
          <a:bodyPr vert="horz" lIns="91440" tIns="45720" rIns="91440" bIns="45720" rtlCol="0" anchor="t">
            <a:noAutofit/>
          </a:bodyPr>
          <a:lstStyle/>
          <a:p>
            <a:r>
              <a:rPr lang="en-US" sz="2400"/>
              <a:t>Heritable changes in gene expression as a result of environmental stress or major emotional trauma</a:t>
            </a:r>
          </a:p>
          <a:p>
            <a:r>
              <a:rPr lang="en-US" sz="2400"/>
              <a:t>Leave certain marks on the chemical coating, or </a:t>
            </a:r>
            <a:r>
              <a:rPr lang="en-US" sz="2400" i="1"/>
              <a:t>methylation</a:t>
            </a:r>
            <a:r>
              <a:rPr lang="en-US" sz="2400"/>
              <a:t>, of the chromosomes.</a:t>
            </a:r>
          </a:p>
          <a:p>
            <a:r>
              <a:rPr lang="en-US" sz="2400"/>
              <a:t>The coating becomes a sort of ‘memory’ of the cell and since all cells in our body carry this kind of memory, it becomes a constant physical reminder of past events.</a:t>
            </a:r>
          </a:p>
        </p:txBody>
      </p:sp>
      <p:sp>
        <p:nvSpPr>
          <p:cNvPr id="5" name="Text Placeholder 4">
            <a:extLst>
              <a:ext uri="{FF2B5EF4-FFF2-40B4-BE49-F238E27FC236}">
                <a16:creationId xmlns:a16="http://schemas.microsoft.com/office/drawing/2014/main" id="{A36BFAEC-48E0-3E65-29EF-6BFEE2C80597}"/>
              </a:ext>
            </a:extLst>
          </p:cNvPr>
          <p:cNvSpPr>
            <a:spLocks noGrp="1"/>
          </p:cNvSpPr>
          <p:nvPr>
            <p:ph type="body" sz="quarter" idx="3"/>
          </p:nvPr>
        </p:nvSpPr>
        <p:spPr/>
        <p:txBody>
          <a:bodyPr/>
          <a:lstStyle/>
          <a:p>
            <a:r>
              <a:rPr lang="en-US"/>
              <a:t>Blood Memory</a:t>
            </a:r>
          </a:p>
        </p:txBody>
      </p:sp>
      <p:sp>
        <p:nvSpPr>
          <p:cNvPr id="3" name="Content Placeholder 2">
            <a:extLst>
              <a:ext uri="{FF2B5EF4-FFF2-40B4-BE49-F238E27FC236}">
                <a16:creationId xmlns:a16="http://schemas.microsoft.com/office/drawing/2014/main" id="{456A7632-44E0-0DC0-7B7B-3357E2F32AE4}"/>
              </a:ext>
            </a:extLst>
          </p:cNvPr>
          <p:cNvSpPr>
            <a:spLocks noGrp="1"/>
          </p:cNvSpPr>
          <p:nvPr>
            <p:ph sz="quarter" idx="4"/>
          </p:nvPr>
        </p:nvSpPr>
        <p:spPr/>
        <p:txBody>
          <a:bodyPr>
            <a:normAutofit/>
          </a:bodyPr>
          <a:lstStyle/>
          <a:p>
            <a:r>
              <a:rPr lang="en-US" sz="2400"/>
              <a:t>Thoughts, beliefs and actions conveyed from one’s ancestors through the blood.</a:t>
            </a:r>
          </a:p>
          <a:p>
            <a:r>
              <a:rPr lang="en-US" sz="2400"/>
              <a:t>Spiritual Knowledge that is acquired through dreams, visions, and intuition that comes from the spirit world and ancestors.</a:t>
            </a:r>
          </a:p>
          <a:p>
            <a:pPr marL="0" indent="0">
              <a:buNone/>
            </a:pPr>
            <a:r>
              <a:rPr lang="en-US" sz="2400"/>
              <a:t>	(</a:t>
            </a:r>
            <a:r>
              <a:rPr lang="en-US" sz="2400" err="1"/>
              <a:t>Lavellee</a:t>
            </a:r>
            <a:r>
              <a:rPr lang="en-US" sz="2400"/>
              <a:t>, 2009)</a:t>
            </a:r>
          </a:p>
        </p:txBody>
      </p:sp>
    </p:spTree>
    <p:extLst>
      <p:ext uri="{BB962C8B-B14F-4D97-AF65-F5344CB8AC3E}">
        <p14:creationId xmlns:p14="http://schemas.microsoft.com/office/powerpoint/2010/main" val="3027729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a:extLst>
              <a:ext uri="{FF2B5EF4-FFF2-40B4-BE49-F238E27FC236}">
                <a16:creationId xmlns:a16="http://schemas.microsoft.com/office/drawing/2014/main" id="{092E1D30-3A98-9A4C-B4B9-9029231B3C24}"/>
              </a:ext>
            </a:extLst>
          </p:cNvPr>
          <p:cNvPicPr>
            <a:picLocks noGrp="1" noChangeAspect="1"/>
          </p:cNvPicPr>
          <p:nvPr>
            <p:ph sz="half" idx="2"/>
          </p:nvPr>
        </p:nvPicPr>
        <p:blipFill rotWithShape="1">
          <a:blip r:embed="rId3"/>
          <a:srcRect t="2015" b="3421"/>
          <a:stretch/>
        </p:blipFill>
        <p:spPr>
          <a:xfrm>
            <a:off x="20" y="10"/>
            <a:ext cx="9947062" cy="6857990"/>
          </a:xfrm>
          <a:prstGeom prst="rect">
            <a:avLst/>
          </a:prstGeom>
        </p:spPr>
      </p:pic>
      <p:sp>
        <p:nvSpPr>
          <p:cNvPr id="36"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F74796E-9D70-E046-A9B2-648CAF19B959}"/>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Back to Grandpa Reggie</a:t>
            </a:r>
            <a:endParaRPr lang="en-US" sz="4000" dirty="0">
              <a:cs typeface="Calibri Light"/>
            </a:endParaRPr>
          </a:p>
        </p:txBody>
      </p:sp>
      <p:sp>
        <p:nvSpPr>
          <p:cNvPr id="17" name="Content Placeholder 16">
            <a:extLst>
              <a:ext uri="{FF2B5EF4-FFF2-40B4-BE49-F238E27FC236}">
                <a16:creationId xmlns:a16="http://schemas.microsoft.com/office/drawing/2014/main" id="{34A654EF-327C-574E-90DC-2E3A0FEABDC0}"/>
              </a:ext>
            </a:extLst>
          </p:cNvPr>
          <p:cNvSpPr>
            <a:spLocks noGrp="1"/>
          </p:cNvSpPr>
          <p:nvPr>
            <p:ph sz="quarter" idx="4"/>
          </p:nvPr>
        </p:nvSpPr>
        <p:spPr>
          <a:xfrm>
            <a:off x="7531610" y="2434201"/>
            <a:ext cx="3822189" cy="3742762"/>
          </a:xfrm>
        </p:spPr>
        <p:txBody>
          <a:bodyPr vert="horz" lIns="91440" tIns="45720" rIns="91440" bIns="45720" rtlCol="0" anchor="t">
            <a:normAutofit/>
          </a:bodyPr>
          <a:lstStyle/>
          <a:p>
            <a:r>
              <a:rPr lang="en-US" sz="2400" dirty="0"/>
              <a:t>What signs of historical trauma did you see in Reggie’s story?</a:t>
            </a:r>
            <a:endParaRPr lang="en-US" sz="2400" dirty="0">
              <a:ea typeface="Calibri"/>
              <a:cs typeface="Calibri"/>
            </a:endParaRPr>
          </a:p>
          <a:p>
            <a:r>
              <a:rPr lang="en-US" sz="2400" dirty="0"/>
              <a:t>How might these traumas be influencing Reggie’s life?</a:t>
            </a:r>
          </a:p>
          <a:p>
            <a:r>
              <a:rPr lang="en-US" sz="2400" dirty="0">
                <a:ea typeface="Calibri"/>
                <a:cs typeface="Calibri"/>
              </a:rPr>
              <a:t>How might these traumas be affecting Reggie's </a:t>
            </a:r>
            <a:r>
              <a:rPr lang="en-US" sz="2400" dirty="0" err="1">
                <a:ea typeface="Calibri"/>
                <a:cs typeface="Calibri"/>
              </a:rPr>
              <a:t>worklife</a:t>
            </a:r>
            <a:r>
              <a:rPr lang="en-US" sz="2400" dirty="0">
                <a:ea typeface="Calibri"/>
                <a:cs typeface="Calibri"/>
              </a:rPr>
              <a:t>?</a:t>
            </a:r>
          </a:p>
        </p:txBody>
      </p:sp>
      <p:sp>
        <p:nvSpPr>
          <p:cNvPr id="6" name="Slide Number Placeholder 5">
            <a:extLst>
              <a:ext uri="{FF2B5EF4-FFF2-40B4-BE49-F238E27FC236}">
                <a16:creationId xmlns:a16="http://schemas.microsoft.com/office/drawing/2014/main" id="{21885AF3-0ADC-5A4D-8232-3DE96C40DA8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C976B7E-A32E-2F41-9E56-EBEF7D0E3499}" type="slidenum">
              <a:rPr lang="en-US">
                <a:solidFill>
                  <a:prstClr val="black">
                    <a:tint val="75000"/>
                  </a:prstClr>
                </a:solidFill>
                <a:latin typeface="Calibri" panose="020F0502020204030204"/>
              </a:rPr>
              <a:pPr>
                <a:spcAft>
                  <a:spcPts val="600"/>
                </a:spcAft>
                <a:defRPr/>
              </a:pPr>
              <a:t>18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90311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013" y="3752849"/>
            <a:ext cx="3290887" cy="2452687"/>
          </a:xfrm>
        </p:spPr>
        <p:txBody>
          <a:bodyPr vert="horz" lIns="91440" tIns="45720" rIns="91440" bIns="45720" rtlCol="0" anchor="ctr">
            <a:normAutofit fontScale="90000"/>
          </a:bodyPr>
          <a:lstStyle/>
          <a:p>
            <a:r>
              <a:rPr lang="en-US" dirty="0"/>
              <a:t>What is the impact on human resources?</a:t>
            </a:r>
            <a:endParaRPr lang="en-US" dirty="0">
              <a:cs typeface="Calibri Light"/>
            </a:endParaRPr>
          </a:p>
        </p:txBody>
      </p:sp>
      <p:pic>
        <p:nvPicPr>
          <p:cNvPr id="4" name="Picture 3" descr="Small Moccasins.jpg"/>
          <p:cNvPicPr>
            <a:picLocks noChangeAspect="1"/>
          </p:cNvPicPr>
          <p:nvPr/>
        </p:nvPicPr>
        <p:blipFill rotWithShape="1">
          <a:blip r:embed="rId3" cstate="print">
            <a:extLst>
              <a:ext uri="{28A0092B-C50C-407E-A947-70E740481C1C}">
                <a14:useLocalDpi xmlns:a14="http://schemas.microsoft.com/office/drawing/2010/main" val="0"/>
              </a:ext>
            </a:extLst>
          </a:blip>
          <a:srcRect t="35244" b="418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Content Placeholder 2"/>
          <p:cNvSpPr>
            <a:spLocks noGrp="1"/>
          </p:cNvSpPr>
          <p:nvPr>
            <p:ph sz="half" idx="1"/>
          </p:nvPr>
        </p:nvSpPr>
        <p:spPr>
          <a:xfrm>
            <a:off x="4223982" y="3736638"/>
            <a:ext cx="7485413" cy="2614813"/>
          </a:xfrm>
        </p:spPr>
        <p:txBody>
          <a:bodyPr vert="horz" lIns="91440" tIns="45720" rIns="91440" bIns="45720" rtlCol="0" anchor="ctr">
            <a:noAutofit/>
          </a:bodyPr>
          <a:lstStyle/>
          <a:p>
            <a:r>
              <a:rPr lang="en-US" sz="2400" dirty="0"/>
              <a:t>Historic mistrust</a:t>
            </a:r>
            <a:endParaRPr lang="en-US" sz="2400" dirty="0">
              <a:cs typeface="Calibri"/>
            </a:endParaRPr>
          </a:p>
          <a:p>
            <a:r>
              <a:rPr lang="en-US" sz="2400" dirty="0"/>
              <a:t>Cumulative and complex trauma</a:t>
            </a:r>
            <a:endParaRPr lang="en-US" sz="2400" dirty="0">
              <a:cs typeface="Calibri"/>
            </a:endParaRPr>
          </a:p>
          <a:p>
            <a:r>
              <a:rPr lang="en-US" sz="2400" dirty="0"/>
              <a:t>Lack of cultural knowledge/humility</a:t>
            </a:r>
            <a:endParaRPr lang="en-US" sz="2400" dirty="0">
              <a:cs typeface="Calibri"/>
            </a:endParaRPr>
          </a:p>
          <a:p>
            <a:r>
              <a:rPr lang="en-US" sz="2400" dirty="0"/>
              <a:t>Services come from a Western worldview</a:t>
            </a:r>
            <a:endParaRPr lang="en-US" sz="2400" dirty="0">
              <a:cs typeface="Calibri"/>
            </a:endParaRPr>
          </a:p>
          <a:p>
            <a:r>
              <a:rPr lang="en-US" sz="2400" dirty="0">
                <a:cs typeface="Calibri"/>
              </a:rPr>
              <a:t>Secondary Traumatic Stress, Burnout, Vicarious Trauma</a:t>
            </a:r>
            <a:endParaRPr lang="en-US" sz="2400" dirty="0"/>
          </a:p>
          <a:p>
            <a:r>
              <a:rPr lang="en-US" sz="2400" dirty="0"/>
              <a:t>Lateral Violence</a:t>
            </a:r>
            <a:endParaRPr lang="en-US" sz="2400" dirty="0">
              <a:cs typeface="Calibri"/>
            </a:endParaRPr>
          </a:p>
        </p:txBody>
      </p:sp>
      <p:sp>
        <p:nvSpPr>
          <p:cNvPr id="10" name="Slide Number Placeholder 3">
            <a:extLst>
              <a:ext uri="{FF2B5EF4-FFF2-40B4-BE49-F238E27FC236}">
                <a16:creationId xmlns:a16="http://schemas.microsoft.com/office/drawing/2014/main" id="{20324C26-6C5E-8FEA-88F4-C572C8CB56DE}"/>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0C976B7E-A32E-2F41-9E56-EBEF7D0E3499}" type="slidenum">
              <a:rPr lang="en-US">
                <a:solidFill>
                  <a:schemeClr val="tx1">
                    <a:lumMod val="75000"/>
                    <a:lumOff val="25000"/>
                  </a:schemeClr>
                </a:solidFill>
                <a:latin typeface="Calibri" panose="020F0502020204030204"/>
              </a:rPr>
              <a:pPr>
                <a:spcAft>
                  <a:spcPts val="600"/>
                </a:spcAft>
                <a:defRPr/>
              </a:pPr>
              <a:t>19</a:t>
            </a:fld>
            <a:endParaRPr lang="en-US">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143089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9C3415-60B6-6B40-A016-6C3E25D0E836}"/>
              </a:ext>
            </a:extLst>
          </p:cNvPr>
          <p:cNvPicPr>
            <a:picLocks noChangeAspect="1"/>
          </p:cNvPicPr>
          <p:nvPr/>
        </p:nvPicPr>
        <p:blipFill rotWithShape="1">
          <a:blip r:embed="rId3"/>
          <a:srcRect t="30779" b="16028"/>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31610" y="365125"/>
            <a:ext cx="3968103" cy="1899912"/>
          </a:xfrm>
        </p:spPr>
        <p:txBody>
          <a:bodyPr>
            <a:normAutofit/>
          </a:bodyPr>
          <a:lstStyle/>
          <a:p>
            <a:r>
              <a:rPr lang="en-US" sz="4000" dirty="0"/>
              <a:t>Why talk about historical trauma?</a:t>
            </a:r>
          </a:p>
        </p:txBody>
      </p:sp>
      <p:sp>
        <p:nvSpPr>
          <p:cNvPr id="3" name="Content Placeholder 2"/>
          <p:cNvSpPr>
            <a:spLocks noGrp="1"/>
          </p:cNvSpPr>
          <p:nvPr>
            <p:ph idx="1"/>
          </p:nvPr>
        </p:nvSpPr>
        <p:spPr>
          <a:xfrm>
            <a:off x="7531610" y="2434201"/>
            <a:ext cx="3822189" cy="3742762"/>
          </a:xfrm>
        </p:spPr>
        <p:txBody>
          <a:bodyPr vert="horz" lIns="91440" tIns="45720" rIns="91440" bIns="45720" rtlCol="0" anchor="t">
            <a:normAutofit fontScale="92500"/>
          </a:bodyPr>
          <a:lstStyle/>
          <a:p>
            <a:r>
              <a:rPr lang="en-US" dirty="0"/>
              <a:t>Historical trauma is the soil in which all other traumas take root.</a:t>
            </a:r>
            <a:endParaRPr lang="en-US" dirty="0">
              <a:cs typeface="Calibri"/>
            </a:endParaRPr>
          </a:p>
          <a:p>
            <a:r>
              <a:rPr lang="en-US" dirty="0"/>
              <a:t>Our people can heal from historical trauma.</a:t>
            </a:r>
            <a:endParaRPr lang="en-US" dirty="0">
              <a:cs typeface="Calibri"/>
            </a:endParaRPr>
          </a:p>
          <a:p>
            <a:r>
              <a:rPr lang="en-US" dirty="0"/>
              <a:t>Applying an historical trauma lens teaches us to ask the right question.</a:t>
            </a:r>
            <a:endParaRPr lang="en-US" dirty="0">
              <a:cs typeface="Calibri" panose="020F0502020204030204"/>
            </a:endParaRPr>
          </a:p>
          <a:p>
            <a:endParaRPr lang="en-US" sz="2000"/>
          </a:p>
          <a:p>
            <a:endParaRPr lang="en-US" sz="2000"/>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pPr>
            <a:fld id="{0C976B7E-A32E-2F41-9E56-EBEF7D0E3499}" type="slidenum">
              <a:rPr lang="en-US" smtClean="0"/>
              <a:pPr>
                <a:spcAft>
                  <a:spcPts val="600"/>
                </a:spcAft>
              </a:pPr>
              <a:t>2</a:t>
            </a:fld>
            <a:endParaRPr lang="en-US"/>
          </a:p>
        </p:txBody>
      </p:sp>
    </p:spTree>
    <p:extLst>
      <p:ext uri="{BB962C8B-B14F-4D97-AF65-F5344CB8AC3E}">
        <p14:creationId xmlns:p14="http://schemas.microsoft.com/office/powerpoint/2010/main" val="1085066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Historical Trauma Lens</a:t>
            </a:r>
          </a:p>
        </p:txBody>
      </p:sp>
      <p:pic>
        <p:nvPicPr>
          <p:cNvPr id="4" name="Picture 4" descr="Tree in autumn">
            <a:extLst>
              <a:ext uri="{FF2B5EF4-FFF2-40B4-BE49-F238E27FC236}">
                <a16:creationId xmlns:a16="http://schemas.microsoft.com/office/drawing/2014/main" id="{7FFA5314-FE17-C99E-BB28-3C743BAD6DAC}"/>
              </a:ext>
            </a:extLst>
          </p:cNvPr>
          <p:cNvPicPr>
            <a:picLocks noGrp="1" noChangeAspect="1"/>
          </p:cNvPicPr>
          <p:nvPr>
            <p:ph idx="1"/>
          </p:nvPr>
        </p:nvPicPr>
        <p:blipFill rotWithShape="1">
          <a:blip r:embed="rId3"/>
          <a:srcRect l="7879" r="187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half" idx="2"/>
          </p:nvPr>
        </p:nvSpPr>
        <p:spPr>
          <a:xfrm>
            <a:off x="5297762" y="2706624"/>
            <a:ext cx="6251110" cy="3483864"/>
          </a:xfrm>
        </p:spPr>
        <p:txBody>
          <a:bodyPr vert="horz" lIns="91440" tIns="45720" rIns="91440" bIns="45720" rtlCol="0" anchor="t">
            <a:normAutofit/>
          </a:bodyPr>
          <a:lstStyle/>
          <a:p>
            <a:pPr marL="457200" indent="-228600">
              <a:buFont typeface="Arial" panose="020B0604020202020204" pitchFamily="34" charset="0"/>
              <a:buChar char="•"/>
            </a:pPr>
            <a:r>
              <a:rPr lang="en-US" sz="2800" dirty="0"/>
              <a:t>Behaviors, illnesses and adversity in the community are above the ground.</a:t>
            </a:r>
            <a:endParaRPr lang="en-US" sz="2800" dirty="0">
              <a:cs typeface="Calibri"/>
            </a:endParaRPr>
          </a:p>
          <a:p>
            <a:pPr marL="457200" indent="-228600">
              <a:buFont typeface="Arial" panose="020B0604020202020204" pitchFamily="34" charset="0"/>
              <a:buChar char="•"/>
            </a:pPr>
            <a:r>
              <a:rPr lang="en-US" sz="2800" dirty="0"/>
              <a:t>Historical trauma is what’s in the soil.</a:t>
            </a:r>
            <a:endParaRPr lang="en-US" sz="2800" dirty="0">
              <a:cs typeface="Calibri"/>
            </a:endParaRPr>
          </a:p>
        </p:txBody>
      </p:sp>
      <p:sp>
        <p:nvSpPr>
          <p:cNvPr id="9" name="Slide Number Placeholder 4">
            <a:extLst>
              <a:ext uri="{FF2B5EF4-FFF2-40B4-BE49-F238E27FC236}">
                <a16:creationId xmlns:a16="http://schemas.microsoft.com/office/drawing/2014/main" id="{D44E15A0-DE7C-CBDC-F4FE-5624E437ACB5}"/>
              </a:ext>
            </a:extLst>
          </p:cNvPr>
          <p:cNvSpPr>
            <a:spLocks noGrp="1"/>
          </p:cNvSpPr>
          <p:nvPr>
            <p:ph type="sldNum" sz="quarter" idx="12"/>
          </p:nvPr>
        </p:nvSpPr>
        <p:spPr>
          <a:xfrm>
            <a:off x="10052978" y="6356350"/>
            <a:ext cx="1300821" cy="365125"/>
          </a:xfrm>
          <a:prstGeom prst="ellipse">
            <a:avLst/>
          </a:prstGeom>
        </p:spPr>
        <p:txBody>
          <a:bodyPr vert="horz" lIns="91440" tIns="45720" rIns="91440" bIns="45720" rtlCol="0" anchor="ctr">
            <a:normAutofit/>
          </a:bodyPr>
          <a:lstStyle/>
          <a:p>
            <a:pPr>
              <a:lnSpc>
                <a:spcPct val="90000"/>
              </a:lnSpc>
              <a:spcAft>
                <a:spcPts val="600"/>
              </a:spcAft>
              <a:defRPr/>
            </a:pPr>
            <a:fld id="{0C976B7E-A32E-2F41-9E56-EBEF7D0E3499}" type="slidenum">
              <a:rPr lang="en-US">
                <a:solidFill>
                  <a:prstClr val="black">
                    <a:tint val="75000"/>
                  </a:prstClr>
                </a:solidFill>
                <a:latin typeface="Calibri" panose="020F0502020204030204"/>
              </a:rPr>
              <a:pPr>
                <a:lnSpc>
                  <a:spcPct val="90000"/>
                </a:lnSpc>
                <a:spcAft>
                  <a:spcPts val="600"/>
                </a:spcAft>
                <a:defRPr/>
              </a:pPr>
              <a:t>20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28217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6679" y="723898"/>
            <a:ext cx="6002110" cy="1495425"/>
          </a:xfrm>
        </p:spPr>
        <p:txBody>
          <a:bodyPr>
            <a:normAutofit/>
          </a:bodyPr>
          <a:lstStyle/>
          <a:p>
            <a:r>
              <a:rPr lang="en-US" sz="4000"/>
              <a:t>Intergenerational Transmission of Healing</a:t>
            </a:r>
            <a:endParaRPr lang="en-US" sz="4000">
              <a:cs typeface="Calibri"/>
            </a:endParaRPr>
          </a:p>
        </p:txBody>
      </p:sp>
      <p:sp>
        <p:nvSpPr>
          <p:cNvPr id="3" name="Content Placeholder 2"/>
          <p:cNvSpPr>
            <a:spLocks noGrp="1"/>
          </p:cNvSpPr>
          <p:nvPr>
            <p:ph idx="1"/>
          </p:nvPr>
        </p:nvSpPr>
        <p:spPr>
          <a:xfrm>
            <a:off x="836680" y="2405067"/>
            <a:ext cx="6002110" cy="3729034"/>
          </a:xfrm>
        </p:spPr>
        <p:txBody>
          <a:bodyPr vert="horz" lIns="91440" tIns="45720" rIns="91440" bIns="45720" rtlCol="0" anchor="t">
            <a:normAutofit/>
          </a:bodyPr>
          <a:lstStyle/>
          <a:p>
            <a:r>
              <a:rPr lang="en-US"/>
              <a:t>Less researched</a:t>
            </a:r>
            <a:endParaRPr lang="en-US">
              <a:cs typeface="Calibri"/>
            </a:endParaRPr>
          </a:p>
          <a:p>
            <a:r>
              <a:rPr lang="en-US"/>
              <a:t>Not all families carry the burden of what happened generations ago (Durham &amp; Webb, 2014)</a:t>
            </a:r>
            <a:endParaRPr lang="en-US">
              <a:cs typeface="Calibri" panose="020F0502020204030204"/>
            </a:endParaRPr>
          </a:p>
          <a:p>
            <a:r>
              <a:rPr lang="en-US">
                <a:cs typeface="Calibri" panose="020F0502020204030204"/>
              </a:rPr>
              <a:t>The impact of historical trauma is unique to each tribe, community, family, individual.</a:t>
            </a:r>
          </a:p>
        </p:txBody>
      </p:sp>
      <p:pic>
        <p:nvPicPr>
          <p:cNvPr id="5" name="Picture 4"/>
          <p:cNvPicPr>
            <a:picLocks noChangeAspect="1"/>
          </p:cNvPicPr>
          <p:nvPr/>
        </p:nvPicPr>
        <p:blipFill rotWithShape="1">
          <a:blip r:embed="rId3"/>
          <a:srcRect r="9939"/>
          <a:stretch/>
        </p:blipFill>
        <p:spPr>
          <a:xfrm>
            <a:off x="7199440" y="10"/>
            <a:ext cx="4992560" cy="6857990"/>
          </a:xfrm>
          <a:prstGeom prst="rect">
            <a:avLst/>
          </a:prstGeom>
          <a:effectLst/>
        </p:spPr>
      </p:pic>
    </p:spTree>
    <p:extLst>
      <p:ext uri="{BB962C8B-B14F-4D97-AF65-F5344CB8AC3E}">
        <p14:creationId xmlns:p14="http://schemas.microsoft.com/office/powerpoint/2010/main" val="602617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1"/>
        <p:cNvGrpSpPr/>
        <p:nvPr/>
      </p:nvGrpSpPr>
      <p:grpSpPr>
        <a:xfrm>
          <a:off x="0" y="0"/>
          <a:ext cx="0" cy="0"/>
          <a:chOff x="0" y="0"/>
          <a:chExt cx="0" cy="0"/>
        </a:xfrm>
      </p:grpSpPr>
      <p:sp useBgFill="1">
        <p:nvSpPr>
          <p:cNvPr id="151" name="Rectangle 15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Google Shape;132;g969423ad61_0_28"/>
          <p:cNvSpPr txBox="1">
            <a:spLocks noGrp="1"/>
          </p:cNvSpPr>
          <p:nvPr>
            <p:ph type="title"/>
          </p:nvPr>
        </p:nvSpPr>
        <p:spPr>
          <a:xfrm>
            <a:off x="5297762" y="329184"/>
            <a:ext cx="6251110" cy="1783080"/>
          </a:xfrm>
        </p:spPr>
        <p:txBody>
          <a:bodyPr spcFirstLastPara="1" vert="horz" lIns="91440" tIns="45720" rIns="91440" bIns="45720" rtlCol="0" anchor="b" anchorCtr="0">
            <a:normAutofit/>
          </a:bodyPr>
          <a:lstStyle/>
          <a:p>
            <a:r>
              <a:rPr lang="en-US" sz="5400" dirty="0"/>
              <a:t>How do we continue the legacy of healing?</a:t>
            </a:r>
          </a:p>
        </p:txBody>
      </p:sp>
      <p:pic>
        <p:nvPicPr>
          <p:cNvPr id="134" name="Google Shape;134;g969423ad61_0_28"/>
          <p:cNvPicPr preferRelativeResize="0"/>
          <p:nvPr/>
        </p:nvPicPr>
        <p:blipFill rotWithShape="1">
          <a:blip r:embed="rId3"/>
          <a:srcRect l="34400" r="2026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15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Google Shape;133;g969423ad61_0_28"/>
          <p:cNvSpPr txBox="1">
            <a:spLocks noGrp="1"/>
          </p:cNvSpPr>
          <p:nvPr>
            <p:ph sz="half" idx="2"/>
          </p:nvPr>
        </p:nvSpPr>
        <p:spPr>
          <a:xfrm>
            <a:off x="5297762" y="2706624"/>
            <a:ext cx="6251110" cy="3483864"/>
          </a:xfrm>
        </p:spPr>
        <p:txBody>
          <a:bodyPr spcFirstLastPara="1" vert="horz" lIns="91440" tIns="45720" rIns="91440" bIns="45720" rtlCol="0" anchor="t" anchorCtr="0">
            <a:noAutofit/>
          </a:bodyPr>
          <a:lstStyle/>
          <a:p>
            <a:pPr marL="457200" lvl="0">
              <a:spcBef>
                <a:spcPts val="1000"/>
              </a:spcBef>
              <a:spcAft>
                <a:spcPts val="0"/>
              </a:spcAft>
              <a:buSzPts val="2200"/>
            </a:pPr>
            <a:r>
              <a:rPr lang="en-US" sz="2400" dirty="0"/>
              <a:t>De-pathologize historical trauma</a:t>
            </a:r>
            <a:endParaRPr lang="en-US" sz="2400">
              <a:cs typeface="Calibri"/>
            </a:endParaRPr>
          </a:p>
          <a:p>
            <a:pPr marL="457200" lvl="0">
              <a:spcBef>
                <a:spcPts val="1000"/>
              </a:spcBef>
              <a:spcAft>
                <a:spcPts val="0"/>
              </a:spcAft>
              <a:buSzPts val="2200"/>
            </a:pPr>
            <a:r>
              <a:rPr lang="en-US" sz="2400" dirty="0"/>
              <a:t>Shift the narrative to acknowledging strengths that have been passed down</a:t>
            </a:r>
            <a:endParaRPr lang="en-US" sz="2400">
              <a:cs typeface="Calibri"/>
            </a:endParaRPr>
          </a:p>
          <a:p>
            <a:pPr marL="457200">
              <a:buSzPts val="2200"/>
            </a:pPr>
            <a:r>
              <a:rPr lang="en-US" sz="2400" dirty="0"/>
              <a:t>Respect differing views of historical trauma</a:t>
            </a:r>
            <a:endParaRPr lang="en-US" sz="2400">
              <a:cs typeface="Calibri"/>
            </a:endParaRPr>
          </a:p>
          <a:p>
            <a:pPr marL="457200">
              <a:buSzPts val="2200"/>
            </a:pPr>
            <a:r>
              <a:rPr lang="en-US" sz="2400" dirty="0"/>
              <a:t>Acknowledge the colonial legacy imbedded in institutions</a:t>
            </a:r>
            <a:endParaRPr lang="en-US" sz="2400">
              <a:cs typeface="Calibri"/>
            </a:endParaRPr>
          </a:p>
          <a:p>
            <a:pPr marL="457200">
              <a:buSzPts val="2200"/>
            </a:pPr>
            <a:r>
              <a:rPr lang="en-US" sz="2400" dirty="0"/>
              <a:t>Decolonize your praxis</a:t>
            </a:r>
            <a:endParaRPr lang="en-US" sz="2400">
              <a:cs typeface="Calibri"/>
            </a:endParaRPr>
          </a:p>
          <a:p>
            <a:pPr marL="457200">
              <a:buSzPts val="2200"/>
            </a:pPr>
            <a:r>
              <a:rPr lang="en-US" sz="2400" dirty="0"/>
              <a:t>Revitalize and integrate traditional teachings</a:t>
            </a:r>
            <a:endParaRPr lang="en-US" sz="2400">
              <a:cs typeface="Calibri"/>
            </a:endParaRPr>
          </a:p>
          <a:p>
            <a:pPr marL="457200" lvl="0">
              <a:spcBef>
                <a:spcPts val="1000"/>
              </a:spcBef>
              <a:spcAft>
                <a:spcPts val="0"/>
              </a:spcAft>
              <a:buSzPts val="2200"/>
            </a:pPr>
            <a:r>
              <a:rPr lang="en-US" sz="2400" dirty="0"/>
              <a:t>Have a 7 generations perspective</a:t>
            </a:r>
            <a:endParaRPr lang="en-US" sz="2400" dirty="0">
              <a:cs typeface="Calibri"/>
            </a:endParaRPr>
          </a:p>
          <a:p>
            <a:pPr marL="0"/>
            <a:endParaRPr lang="en-US" sz="1700"/>
          </a:p>
        </p:txBody>
      </p:sp>
      <p:sp>
        <p:nvSpPr>
          <p:cNvPr id="139" name="Slide Number Placeholder 4">
            <a:extLst>
              <a:ext uri="{FF2B5EF4-FFF2-40B4-BE49-F238E27FC236}">
                <a16:creationId xmlns:a16="http://schemas.microsoft.com/office/drawing/2014/main" id="{D90E1F80-BB1B-0CF8-E7E4-30D84944BBF4}"/>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spcAft>
                <a:spcPts val="600"/>
              </a:spcAft>
              <a:defRPr/>
            </a:pPr>
            <a:fld id="{0C976B7E-A32E-2F41-9E56-EBEF7D0E3499}" type="slidenum">
              <a:rPr lang="en-US">
                <a:solidFill>
                  <a:prstClr val="black">
                    <a:tint val="75000"/>
                  </a:prstClr>
                </a:solidFill>
                <a:latin typeface="Calibri" panose="020F0502020204030204"/>
              </a:rPr>
              <a:pPr>
                <a:spcAft>
                  <a:spcPts val="600"/>
                </a:spcAft>
                <a:defRPr/>
              </a:pPr>
              <a:t>22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36481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Hotki Helps Willie Jack Pray to Spirits - Scene | Reservation Dogs | FX">
            <a:hlinkClick r:id="" action="ppaction://media"/>
            <a:extLst>
              <a:ext uri="{FF2B5EF4-FFF2-40B4-BE49-F238E27FC236}">
                <a16:creationId xmlns:a16="http://schemas.microsoft.com/office/drawing/2014/main" id="{36BBDB81-FBAD-44B8-82F9-8641DD11CC74}"/>
              </a:ext>
            </a:extLst>
          </p:cNvPr>
          <p:cNvPicPr>
            <a:picLocks noGrp="1" noRot="1" noChangeAspect="1"/>
          </p:cNvPicPr>
          <p:nvPr>
            <p:ph idx="1"/>
            <a:videoFile r:link="rId1"/>
          </p:nvPr>
        </p:nvPicPr>
        <p:blipFill>
          <a:blip r:embed="rId3"/>
          <a:stretch>
            <a:fillRect/>
          </a:stretch>
        </p:blipFill>
        <p:spPr>
          <a:xfrm>
            <a:off x="2133600" y="457200"/>
            <a:ext cx="7924800" cy="5943600"/>
          </a:xfrm>
          <a:prstGeom prst="rect">
            <a:avLst/>
          </a:prstGeom>
        </p:spPr>
      </p:pic>
      <p:sp>
        <p:nvSpPr>
          <p:cNvPr id="4" name="Slide Number Placeholder 3">
            <a:extLst>
              <a:ext uri="{FF2B5EF4-FFF2-40B4-BE49-F238E27FC236}">
                <a16:creationId xmlns:a16="http://schemas.microsoft.com/office/drawing/2014/main" id="{BAC56933-543A-153C-A3BE-89FD77C91DC0}"/>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0C976B7E-A32E-2F41-9E56-EBEF7D0E3499}" type="slidenum">
              <a:rPr lang="en-US" sz="1100">
                <a:solidFill>
                  <a:srgbClr val="FFFFFF"/>
                </a:solidFill>
              </a:rPr>
              <a:pPr>
                <a:spcAft>
                  <a:spcPts val="600"/>
                </a:spcAft>
              </a:pPr>
              <a:t>23</a:t>
            </a:fld>
            <a:endParaRPr lang="en-US" sz="1100">
              <a:solidFill>
                <a:srgbClr val="FFFFFF"/>
              </a:solidFill>
            </a:endParaRPr>
          </a:p>
        </p:txBody>
      </p:sp>
    </p:spTree>
    <p:extLst>
      <p:ext uri="{BB962C8B-B14F-4D97-AF65-F5344CB8AC3E}">
        <p14:creationId xmlns:p14="http://schemas.microsoft.com/office/powerpoint/2010/main" val="236199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B6B6-3A7D-7FA2-9599-185DADBBAAD5}"/>
              </a:ext>
            </a:extLst>
          </p:cNvPr>
          <p:cNvSpPr>
            <a:spLocks noGrp="1"/>
          </p:cNvSpPr>
          <p:nvPr>
            <p:ph type="title"/>
          </p:nvPr>
        </p:nvSpPr>
        <p:spPr>
          <a:xfrm>
            <a:off x="692285" y="2764614"/>
            <a:ext cx="10515600" cy="1325563"/>
          </a:xfrm>
        </p:spPr>
        <p:txBody>
          <a:bodyPr>
            <a:normAutofit fontScale="90000"/>
          </a:bodyPr>
          <a:lstStyle/>
          <a:p>
            <a:pPr algn="ctr"/>
            <a:r>
              <a:rPr lang="en-US" sz="5200" dirty="0">
                <a:cs typeface="Calibri Light"/>
              </a:rPr>
              <a:t>What would it look, smell, sound, taste and feel like if our ancestors had a say in our tribal institutions today?</a:t>
            </a:r>
          </a:p>
        </p:txBody>
      </p:sp>
      <p:sp>
        <p:nvSpPr>
          <p:cNvPr id="5" name="Slide Number Placeholder 4">
            <a:extLst>
              <a:ext uri="{FF2B5EF4-FFF2-40B4-BE49-F238E27FC236}">
                <a16:creationId xmlns:a16="http://schemas.microsoft.com/office/drawing/2014/main" id="{8538BA57-545B-587A-865C-7E11CC044B7F}"/>
              </a:ext>
            </a:extLst>
          </p:cNvPr>
          <p:cNvSpPr>
            <a:spLocks noGrp="1"/>
          </p:cNvSpPr>
          <p:nvPr>
            <p:ph type="sldNum" sz="quarter" idx="12"/>
          </p:nvPr>
        </p:nvSpPr>
        <p:spPr/>
        <p:txBody>
          <a:bodyPr>
            <a:normAutofit/>
          </a:bodyPr>
          <a:lstStyle/>
          <a:p>
            <a:pPr>
              <a:spcAft>
                <a:spcPts val="600"/>
              </a:spcAft>
            </a:pPr>
            <a:fld id="{0C976B7E-A32E-2F41-9E56-EBEF7D0E3499}" type="slidenum">
              <a:rPr lang="en-US" smtClean="0"/>
              <a:pPr>
                <a:spcAft>
                  <a:spcPts val="600"/>
                </a:spcAft>
              </a:pPr>
              <a:t>24</a:t>
            </a:fld>
            <a:endParaRPr lang="en-US"/>
          </a:p>
        </p:txBody>
      </p:sp>
    </p:spTree>
    <p:extLst>
      <p:ext uri="{BB962C8B-B14F-4D97-AF65-F5344CB8AC3E}">
        <p14:creationId xmlns:p14="http://schemas.microsoft.com/office/powerpoint/2010/main" val="93640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Shi Naasha'">
            <a:hlinkClick r:id="" action="ppaction://media"/>
            <a:extLst>
              <a:ext uri="{FF2B5EF4-FFF2-40B4-BE49-F238E27FC236}">
                <a16:creationId xmlns:a16="http://schemas.microsoft.com/office/drawing/2014/main" id="{17D2A960-D2DF-9339-69DF-C12F46C99F5C}"/>
              </a:ext>
            </a:extLst>
          </p:cNvPr>
          <p:cNvPicPr>
            <a:picLocks noGrp="1" noRot="1" noChangeAspect="1"/>
          </p:cNvPicPr>
          <p:nvPr>
            <p:ph idx="1"/>
            <a:videoFile r:link="rId1"/>
          </p:nvPr>
        </p:nvPicPr>
        <p:blipFill>
          <a:blip r:embed="rId4"/>
          <a:stretch>
            <a:fillRect/>
          </a:stretch>
        </p:blipFill>
        <p:spPr>
          <a:xfrm>
            <a:off x="2133600" y="457200"/>
            <a:ext cx="7924800" cy="5943600"/>
          </a:xfrm>
          <a:prstGeom prst="rect">
            <a:avLst/>
          </a:prstGeom>
        </p:spPr>
      </p:pic>
    </p:spTree>
    <p:extLst>
      <p:ext uri="{BB962C8B-B14F-4D97-AF65-F5344CB8AC3E}">
        <p14:creationId xmlns:p14="http://schemas.microsoft.com/office/powerpoint/2010/main" val="295102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vert="horz" lIns="91440" tIns="45720" rIns="91440" bIns="45720" rtlCol="0" anchor="t">
            <a:normAutofit/>
          </a:bodyPr>
          <a:lstStyle/>
          <a:p>
            <a:r>
              <a:rPr lang="en-US">
                <a:ea typeface="Calibri"/>
                <a:cs typeface="Calibri"/>
              </a:rPr>
              <a:t>Veronica Willeto DeCrane</a:t>
            </a:r>
            <a:endParaRPr lang="en-US"/>
          </a:p>
        </p:txBody>
      </p:sp>
      <p:sp>
        <p:nvSpPr>
          <p:cNvPr id="3" name="Text Placeholder 2"/>
          <p:cNvSpPr>
            <a:spLocks noGrp="1"/>
          </p:cNvSpPr>
          <p:nvPr>
            <p:ph type="body" sz="quarter" idx="16"/>
          </p:nvPr>
        </p:nvSpPr>
        <p:spPr/>
        <p:txBody>
          <a:bodyPr vert="horz" lIns="91440" tIns="45720" rIns="91440" bIns="45720" rtlCol="0" anchor="t">
            <a:noAutofit/>
          </a:bodyPr>
          <a:lstStyle/>
          <a:p>
            <a:r>
              <a:rPr lang="en-US">
                <a:ea typeface="Calibri"/>
                <a:cs typeface="Calibri"/>
              </a:rPr>
              <a:t>Veronica.Willeto@mso.umt.edu</a:t>
            </a:r>
            <a:endParaRPr lang="en-US"/>
          </a:p>
        </p:txBody>
      </p:sp>
      <p:sp>
        <p:nvSpPr>
          <p:cNvPr id="6" name="Text Placeholder 5"/>
          <p:cNvSpPr>
            <a:spLocks noGrp="1"/>
          </p:cNvSpPr>
          <p:nvPr>
            <p:ph type="body" sz="quarter" idx="19"/>
          </p:nvPr>
        </p:nvSpPr>
        <p:spPr/>
        <p:txBody>
          <a:bodyPr vert="horz" lIns="91440" tIns="45720" rIns="91440" bIns="45720" rtlCol="0" anchor="t">
            <a:noAutofit/>
          </a:bodyPr>
          <a:lstStyle/>
          <a:p>
            <a:r>
              <a:rPr lang="en-US">
                <a:ea typeface="Calibri"/>
                <a:cs typeface="Calibri"/>
              </a:rPr>
              <a:t>(406) 998-8953</a:t>
            </a:r>
            <a:endParaRPr lang="en-US"/>
          </a:p>
        </p:txBody>
      </p:sp>
    </p:spTree>
    <p:extLst>
      <p:ext uri="{BB962C8B-B14F-4D97-AF65-F5344CB8AC3E}">
        <p14:creationId xmlns:p14="http://schemas.microsoft.com/office/powerpoint/2010/main" val="1489942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Your wellbeing is important </a:t>
            </a:r>
          </a:p>
        </p:txBody>
      </p:sp>
      <p:sp>
        <p:nvSpPr>
          <p:cNvPr id="4" name="Slide Number Placeholder 3">
            <a:extLst>
              <a:ext uri="{FF2B5EF4-FFF2-40B4-BE49-F238E27FC236}">
                <a16:creationId xmlns:a16="http://schemas.microsoft.com/office/drawing/2014/main" id="{2F2DA19D-05FD-FB4D-9ABD-C4BD0D68A0CE}"/>
              </a:ext>
            </a:extLst>
          </p:cNvPr>
          <p:cNvSpPr>
            <a:spLocks noGrp="1"/>
          </p:cNvSpPr>
          <p:nvPr>
            <p:ph type="sldNum" sz="quarter" idx="12"/>
          </p:nvPr>
        </p:nvSpPr>
        <p:spPr/>
        <p:txBody>
          <a:bodyPr/>
          <a:lstStyle/>
          <a:p>
            <a:fld id="{3B7D8270-2F67-46C1-9D9A-D8737FF1D109}" type="slidenum">
              <a:rPr lang="en-US" smtClean="0"/>
              <a:t>3</a:t>
            </a:fld>
            <a:endParaRPr lang="en-US"/>
          </a:p>
        </p:txBody>
      </p:sp>
      <p:sp>
        <p:nvSpPr>
          <p:cNvPr id="8" name="TextBox 7"/>
          <p:cNvSpPr txBox="1"/>
          <p:nvPr/>
        </p:nvSpPr>
        <p:spPr>
          <a:xfrm>
            <a:off x="7920228" y="3240492"/>
            <a:ext cx="3657600" cy="1200329"/>
          </a:xfrm>
          <a:prstGeom prst="rect">
            <a:avLst/>
          </a:prstGeom>
          <a:noFill/>
        </p:spPr>
        <p:txBody>
          <a:bodyPr wrap="square" rtlCol="0">
            <a:spAutoFit/>
          </a:bodyPr>
          <a:lstStyle/>
          <a:p>
            <a:pPr algn="ctr"/>
            <a:r>
              <a:rPr lang="en-US" sz="3600"/>
              <a:t>It is okay to ask for help</a:t>
            </a:r>
            <a:endParaRPr lang="en-US" sz="2400"/>
          </a:p>
        </p:txBody>
      </p:sp>
      <p:pic>
        <p:nvPicPr>
          <p:cNvPr id="5" name="Picture 4">
            <a:extLst>
              <a:ext uri="{FF2B5EF4-FFF2-40B4-BE49-F238E27FC236}">
                <a16:creationId xmlns:a16="http://schemas.microsoft.com/office/drawing/2014/main" id="{3C57E1BE-3908-814B-BA30-4678B1D04C68}"/>
              </a:ext>
            </a:extLst>
          </p:cNvPr>
          <p:cNvPicPr>
            <a:picLocks noChangeAspect="1"/>
          </p:cNvPicPr>
          <p:nvPr/>
        </p:nvPicPr>
        <p:blipFill>
          <a:blip r:embed="rId3"/>
          <a:stretch>
            <a:fillRect/>
          </a:stretch>
        </p:blipFill>
        <p:spPr>
          <a:xfrm>
            <a:off x="439444" y="1591056"/>
            <a:ext cx="7241516" cy="4827677"/>
          </a:xfrm>
          <a:prstGeom prst="rect">
            <a:avLst/>
          </a:prstGeom>
        </p:spPr>
      </p:pic>
      <p:sp>
        <p:nvSpPr>
          <p:cNvPr id="3" name="TextBox 2">
            <a:extLst>
              <a:ext uri="{FF2B5EF4-FFF2-40B4-BE49-F238E27FC236}">
                <a16:creationId xmlns:a16="http://schemas.microsoft.com/office/drawing/2014/main" id="{F36D030B-48CD-1940-97CF-CDAAD47CE7C4}"/>
              </a:ext>
            </a:extLst>
          </p:cNvPr>
          <p:cNvSpPr txBox="1"/>
          <p:nvPr/>
        </p:nvSpPr>
        <p:spPr>
          <a:xfrm>
            <a:off x="11741727" y="6587836"/>
            <a:ext cx="0" cy="0"/>
          </a:xfrm>
          <a:prstGeom prst="rect">
            <a:avLst/>
          </a:prstGeom>
          <a:noFill/>
        </p:spPr>
        <p:txBody>
          <a:bodyPr wrap="none" rtlCol="0">
            <a:normAutofit fontScale="25000" lnSpcReduction="20000"/>
          </a:bodyPr>
          <a:lstStyle/>
          <a:p>
            <a:endParaRPr lang="en-US" sz="4000" baseline="0"/>
          </a:p>
        </p:txBody>
      </p:sp>
    </p:spTree>
    <p:extLst>
      <p:ext uri="{BB962C8B-B14F-4D97-AF65-F5344CB8AC3E}">
        <p14:creationId xmlns:p14="http://schemas.microsoft.com/office/powerpoint/2010/main" val="1001475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AD540-364E-896B-C850-6574797FAF86}"/>
              </a:ext>
            </a:extLst>
          </p:cNvPr>
          <p:cNvSpPr>
            <a:spLocks noGrp="1"/>
          </p:cNvSpPr>
          <p:nvPr>
            <p:ph type="title"/>
          </p:nvPr>
        </p:nvSpPr>
        <p:spPr>
          <a:xfrm>
            <a:off x="572493" y="238539"/>
            <a:ext cx="11018520" cy="1434415"/>
          </a:xfrm>
        </p:spPr>
        <p:txBody>
          <a:bodyPr anchor="b">
            <a:normAutofit/>
          </a:bodyPr>
          <a:lstStyle/>
          <a:p>
            <a:r>
              <a:rPr lang="en-US" sz="5400">
                <a:cs typeface="Calibri Light"/>
              </a:rPr>
              <a:t>Grandpa Reggie's Story</a:t>
            </a:r>
            <a:endParaRPr lang="en-US" sz="5400"/>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3B7471-117E-FAA9-4579-CD78002A4281}"/>
              </a:ext>
            </a:extLst>
          </p:cNvPr>
          <p:cNvSpPr>
            <a:spLocks noGrp="1"/>
          </p:cNvSpPr>
          <p:nvPr>
            <p:ph idx="1"/>
          </p:nvPr>
        </p:nvSpPr>
        <p:spPr>
          <a:xfrm>
            <a:off x="572493" y="2071316"/>
            <a:ext cx="6713552" cy="4119172"/>
          </a:xfrm>
        </p:spPr>
        <p:txBody>
          <a:bodyPr vert="horz" lIns="91440" tIns="45720" rIns="91440" bIns="45720" rtlCol="0" anchor="t">
            <a:noAutofit/>
          </a:bodyPr>
          <a:lstStyle/>
          <a:p>
            <a:pPr marL="0" indent="0">
              <a:buNone/>
            </a:pPr>
            <a:r>
              <a:rPr lang="en-US" sz="2400" dirty="0">
                <a:ea typeface="+mn-lt"/>
                <a:cs typeface="+mn-lt"/>
              </a:rPr>
              <a:t>The way Reggie remembers it, he was born speaking his own language, which he has always associated with the strong, peaceful features of his grandfather’s face. But then he was sent off to school and told it was wrong to use his own words. When he came back home after school nobody knew him. His grandfather had long since died, and his mother had passed, too, while he was away. </a:t>
            </a:r>
          </a:p>
          <a:p>
            <a:pPr marL="0" indent="0">
              <a:buNone/>
            </a:pPr>
            <a:r>
              <a:rPr lang="en-US" sz="2400" dirty="0">
                <a:ea typeface="+mn-lt"/>
                <a:cs typeface="+mn-lt"/>
              </a:rPr>
              <a:t>Reggie is not proud of the way he lived when he was a young man. He drank and ran around on his wife, and she did the same. When his wife left for good, she left their daughter Shari with her mother, Reggie’s mother-in-law. </a:t>
            </a:r>
            <a:endParaRPr lang="en-US" sz="2400" dirty="0">
              <a:ea typeface="Calibri" panose="020F0502020204030204"/>
              <a:cs typeface="Calibri" panose="020F0502020204030204"/>
            </a:endParaRPr>
          </a:p>
        </p:txBody>
      </p:sp>
      <p:pic>
        <p:nvPicPr>
          <p:cNvPr id="9" name="Content Placeholder 12">
            <a:extLst>
              <a:ext uri="{FF2B5EF4-FFF2-40B4-BE49-F238E27FC236}">
                <a16:creationId xmlns:a16="http://schemas.microsoft.com/office/drawing/2014/main" id="{7D9D6457-DE32-21FE-F80E-CE8F9F7C57D5}"/>
              </a:ext>
            </a:extLst>
          </p:cNvPr>
          <p:cNvPicPr>
            <a:picLocks noChangeAspect="1"/>
          </p:cNvPicPr>
          <p:nvPr/>
        </p:nvPicPr>
        <p:blipFill rotWithShape="1">
          <a:blip r:embed="rId2"/>
          <a:srcRect l="14783" r="13063"/>
          <a:stretch/>
        </p:blipFill>
        <p:spPr>
          <a:xfrm>
            <a:off x="7675658" y="2093976"/>
            <a:ext cx="3941064" cy="4096512"/>
          </a:xfrm>
          <a:prstGeom prst="rect">
            <a:avLst/>
          </a:prstGeom>
        </p:spPr>
      </p:pic>
      <p:sp>
        <p:nvSpPr>
          <p:cNvPr id="4" name="Slide Number Placeholder 3">
            <a:extLst>
              <a:ext uri="{FF2B5EF4-FFF2-40B4-BE49-F238E27FC236}">
                <a16:creationId xmlns:a16="http://schemas.microsoft.com/office/drawing/2014/main" id="{019CF02D-1862-BE8F-0B9D-1A3891B4ED5E}"/>
              </a:ext>
            </a:extLst>
          </p:cNvPr>
          <p:cNvSpPr>
            <a:spLocks noGrp="1"/>
          </p:cNvSpPr>
          <p:nvPr>
            <p:ph type="sldNum" sz="quarter" idx="12"/>
          </p:nvPr>
        </p:nvSpPr>
        <p:spPr>
          <a:xfrm>
            <a:off x="8610600" y="6356350"/>
            <a:ext cx="2743200" cy="365125"/>
          </a:xfrm>
        </p:spPr>
        <p:txBody>
          <a:bodyPr>
            <a:normAutofit/>
          </a:bodyPr>
          <a:lstStyle/>
          <a:p>
            <a:pPr>
              <a:spcAft>
                <a:spcPts val="600"/>
              </a:spcAft>
            </a:pPr>
            <a:fld id="{0C976B7E-A32E-2F41-9E56-EBEF7D0E3499}" type="slidenum">
              <a:rPr lang="en-US"/>
              <a:pPr>
                <a:spcAft>
                  <a:spcPts val="600"/>
                </a:spcAft>
              </a:pPr>
              <a:t>4</a:t>
            </a:fld>
            <a:endParaRPr lang="en-US"/>
          </a:p>
        </p:txBody>
      </p:sp>
    </p:spTree>
    <p:extLst>
      <p:ext uri="{BB962C8B-B14F-4D97-AF65-F5344CB8AC3E}">
        <p14:creationId xmlns:p14="http://schemas.microsoft.com/office/powerpoint/2010/main" val="300516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3B332-B3FA-0AFC-BC4D-8CF2B915B068}"/>
              </a:ext>
            </a:extLst>
          </p:cNvPr>
          <p:cNvSpPr>
            <a:spLocks noGrp="1"/>
          </p:cNvSpPr>
          <p:nvPr>
            <p:ph type="title"/>
          </p:nvPr>
        </p:nvSpPr>
        <p:spPr>
          <a:xfrm>
            <a:off x="838200" y="365125"/>
            <a:ext cx="10515600" cy="1325563"/>
          </a:xfrm>
        </p:spPr>
        <p:txBody>
          <a:bodyPr>
            <a:normAutofit/>
          </a:bodyPr>
          <a:lstStyle/>
          <a:p>
            <a:r>
              <a:rPr lang="en-US" sz="5400">
                <a:cs typeface="Calibri Light"/>
              </a:rPr>
              <a:t>Grandpa Reggie's Story continued...</a:t>
            </a:r>
            <a:endParaRPr lang="en-US" sz="5400"/>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3B7471-117E-FAA9-4579-CD78002A4281}"/>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n-US" sz="2400" dirty="0">
                <a:ea typeface="+mn-lt"/>
                <a:cs typeface="+mn-lt"/>
              </a:rPr>
              <a:t>Reggie got clean, though, and he married again, to Cecilia. With Cecilia’s encouragement Reggie took his daughter back in. By this time Shari was 11 years old and her grandmother was in bad health. Soon enough Shari was acting like her mother, only at a younger age, and it was not just alcohol nowadays, it was drugs. Reggie could not contain his anger at his daughter’s behavior. After the fourth or fifth time he and Cecilia caught Shari stealing from them, Reggie told Shari to leave and not come back. Shari was 18 at the time. Maybe being on her own would be good for her, he thought. Young people have to learn their own lessons. If he was able to figure out his own problems and get his life together, then his daughter should be able to do the same.</a:t>
            </a:r>
            <a:endParaRPr lang="en-US" sz="2400"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19CF02D-1862-BE8F-0B9D-1A3891B4ED5E}"/>
              </a:ext>
            </a:extLst>
          </p:cNvPr>
          <p:cNvSpPr>
            <a:spLocks noGrp="1"/>
          </p:cNvSpPr>
          <p:nvPr>
            <p:ph type="sldNum" sz="quarter" idx="12"/>
          </p:nvPr>
        </p:nvSpPr>
        <p:spPr>
          <a:xfrm>
            <a:off x="8610600" y="6356350"/>
            <a:ext cx="2743200" cy="365125"/>
          </a:xfrm>
        </p:spPr>
        <p:txBody>
          <a:bodyPr>
            <a:normAutofit/>
          </a:bodyPr>
          <a:lstStyle/>
          <a:p>
            <a:pPr>
              <a:spcAft>
                <a:spcPts val="600"/>
              </a:spcAft>
            </a:pPr>
            <a:fld id="{0C976B7E-A32E-2F41-9E56-EBEF7D0E3499}" type="slidenum">
              <a:rPr lang="en-US" smtClean="0"/>
              <a:pPr>
                <a:spcAft>
                  <a:spcPts val="600"/>
                </a:spcAft>
              </a:pPr>
              <a:t>5</a:t>
            </a:fld>
            <a:endParaRPr lang="en-US"/>
          </a:p>
        </p:txBody>
      </p:sp>
    </p:spTree>
    <p:extLst>
      <p:ext uri="{BB962C8B-B14F-4D97-AF65-F5344CB8AC3E}">
        <p14:creationId xmlns:p14="http://schemas.microsoft.com/office/powerpoint/2010/main" val="3265477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95E73C-CB51-C14E-981D-FF7662C2AC55}"/>
              </a:ext>
            </a:extLst>
          </p:cNvPr>
          <p:cNvPicPr>
            <a:picLocks noChangeAspect="1"/>
          </p:cNvPicPr>
          <p:nvPr/>
        </p:nvPicPr>
        <p:blipFill>
          <a:blip r:embed="rId3"/>
          <a:stretch>
            <a:fillRect/>
          </a:stretch>
        </p:blipFill>
        <p:spPr>
          <a:xfrm>
            <a:off x="0" y="244140"/>
            <a:ext cx="12192000" cy="6613860"/>
          </a:xfrm>
          <a:prstGeom prst="rect">
            <a:avLst/>
          </a:prstGeom>
        </p:spPr>
      </p:pic>
      <p:sp>
        <p:nvSpPr>
          <p:cNvPr id="3" name="Content Placeholder 2"/>
          <p:cNvSpPr>
            <a:spLocks noGrp="1"/>
          </p:cNvSpPr>
          <p:nvPr>
            <p:ph idx="1"/>
          </p:nvPr>
        </p:nvSpPr>
        <p:spPr>
          <a:xfrm>
            <a:off x="-241300" y="-241300"/>
            <a:ext cx="12433300" cy="3162300"/>
          </a:xfrm>
        </p:spPr>
        <p:txBody>
          <a:bodyPr>
            <a:noAutofit/>
          </a:bodyPr>
          <a:lstStyle/>
          <a:p>
            <a:pPr marL="0" indent="0" algn="ctr">
              <a:buNone/>
            </a:pPr>
            <a:endParaRPr lang="en-US" sz="3600"/>
          </a:p>
          <a:p>
            <a:pPr marL="0" indent="0" algn="ctr">
              <a:buNone/>
            </a:pPr>
            <a:r>
              <a:rPr lang="en-US" sz="3600" b="1">
                <a:solidFill>
                  <a:schemeClr val="bg1"/>
                </a:solidFill>
              </a:rPr>
              <a:t>“The cumulative psychological wounding across generations, including the lifespan, which emanates from massive group trauma.”</a:t>
            </a:r>
          </a:p>
          <a:p>
            <a:pPr marL="0" indent="0">
              <a:buNone/>
            </a:pPr>
            <a:r>
              <a:rPr lang="en-US" sz="3600" b="1">
                <a:solidFill>
                  <a:schemeClr val="bg1"/>
                </a:solidFill>
              </a:rPr>
              <a:t>						 </a:t>
            </a:r>
          </a:p>
          <a:p>
            <a:pPr marL="0" indent="0">
              <a:buNone/>
            </a:pPr>
            <a:endParaRPr lang="en-US" sz="3600" b="1">
              <a:solidFill>
                <a:schemeClr val="bg1"/>
              </a:solidFill>
            </a:endParaRPr>
          </a:p>
          <a:p>
            <a:pPr marL="0" indent="0">
              <a:buNone/>
            </a:pPr>
            <a:endParaRPr lang="en-US" sz="3600" b="1">
              <a:solidFill>
                <a:schemeClr val="bg1"/>
              </a:solidFill>
            </a:endParaRPr>
          </a:p>
          <a:p>
            <a:pPr marL="0" indent="0">
              <a:buNone/>
            </a:pPr>
            <a:endParaRPr lang="en-US" sz="3600" b="1">
              <a:solidFill>
                <a:schemeClr val="bg1"/>
              </a:solidFill>
            </a:endParaRPr>
          </a:p>
          <a:p>
            <a:pPr marL="0" indent="0">
              <a:buNone/>
            </a:pPr>
            <a:endParaRPr lang="en-US" sz="3600" b="1">
              <a:solidFill>
                <a:schemeClr val="bg1"/>
              </a:solidFill>
            </a:endParaRPr>
          </a:p>
          <a:p>
            <a:pPr marL="0" indent="0">
              <a:buNone/>
            </a:pPr>
            <a:endParaRPr lang="en-US" sz="3600" b="1">
              <a:solidFill>
                <a:schemeClr val="bg1"/>
              </a:solidFill>
            </a:endParaRPr>
          </a:p>
          <a:p>
            <a:pPr marL="0" indent="0">
              <a:buNone/>
            </a:pPr>
            <a:r>
              <a:rPr lang="en-US" sz="3600" b="1">
                <a:solidFill>
                  <a:schemeClr val="bg1"/>
                </a:solidFill>
              </a:rPr>
              <a:t>						 - Maria Yellow Horse Brave Heart</a:t>
            </a:r>
          </a:p>
        </p:txBody>
      </p:sp>
      <p:sp>
        <p:nvSpPr>
          <p:cNvPr id="5" name="Slide Number Placeholder 4">
            <a:extLst>
              <a:ext uri="{FF2B5EF4-FFF2-40B4-BE49-F238E27FC236}">
                <a16:creationId xmlns:a16="http://schemas.microsoft.com/office/drawing/2014/main" id="{627CA90F-12F9-7C4F-918C-4E61010975C5}"/>
              </a:ext>
            </a:extLst>
          </p:cNvPr>
          <p:cNvSpPr>
            <a:spLocks noGrp="1"/>
          </p:cNvSpPr>
          <p:nvPr>
            <p:ph type="sldNum" sz="quarter" idx="12"/>
          </p:nvPr>
        </p:nvSpPr>
        <p:spPr/>
        <p:txBody>
          <a:bodyPr/>
          <a:lstStyle/>
          <a:p>
            <a:fld id="{0C976B7E-A32E-2F41-9E56-EBEF7D0E3499}" type="slidenum">
              <a:rPr lang="en-US" smtClean="0"/>
              <a:pPr/>
              <a:t>6</a:t>
            </a:fld>
            <a:endParaRPr lang="en-US"/>
          </a:p>
        </p:txBody>
      </p:sp>
    </p:spTree>
    <p:extLst>
      <p:ext uri="{BB962C8B-B14F-4D97-AF65-F5344CB8AC3E}">
        <p14:creationId xmlns:p14="http://schemas.microsoft.com/office/powerpoint/2010/main" val="3471241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969423ad61_0_5"/>
          <p:cNvSpPr txBox="1">
            <a:spLocks noGrp="1"/>
          </p:cNvSpPr>
          <p:nvPr>
            <p:ph type="title"/>
          </p:nvPr>
        </p:nvSpPr>
        <p:spPr>
          <a:xfrm>
            <a:off x="614172" y="439267"/>
            <a:ext cx="10963656" cy="1325563"/>
          </a:xfrm>
        </p:spPr>
        <p:txBody>
          <a:bodyPr spcFirstLastPara="1" lIns="91425" tIns="45700" rIns="91425" bIns="45700" anchor="ctr" anchorCtr="0">
            <a:normAutofit/>
          </a:bodyPr>
          <a:lstStyle/>
          <a:p>
            <a:pPr>
              <a:spcBef>
                <a:spcPts val="0"/>
              </a:spcBef>
            </a:pPr>
            <a:r>
              <a:rPr lang="en-US" dirty="0"/>
              <a:t>Federal Indian Policy</a:t>
            </a:r>
          </a:p>
        </p:txBody>
      </p:sp>
      <p:sp>
        <p:nvSpPr>
          <p:cNvPr id="115" name="Slide Number Placeholder 3">
            <a:extLst>
              <a:ext uri="{FF2B5EF4-FFF2-40B4-BE49-F238E27FC236}">
                <a16:creationId xmlns:a16="http://schemas.microsoft.com/office/drawing/2014/main" id="{59807313-7694-3B2D-A88D-6A166D027D62}"/>
              </a:ext>
            </a:extLst>
          </p:cNvPr>
          <p:cNvSpPr>
            <a:spLocks noGrp="1"/>
          </p:cNvSpPr>
          <p:nvPr>
            <p:ph type="sldNum" sz="quarter" idx="12"/>
          </p:nvPr>
        </p:nvSpPr>
        <p:spPr>
          <a:xfrm>
            <a:off x="8834628" y="6356350"/>
            <a:ext cx="2743200" cy="338328"/>
          </a:xfrm>
        </p:spPr>
        <p:txBody>
          <a:bodyPr/>
          <a:lstStyle/>
          <a:p>
            <a:pPr>
              <a:spcAft>
                <a:spcPts val="600"/>
              </a:spcAft>
            </a:pPr>
            <a:fld id="{0C976B7E-A32E-2F41-9E56-EBEF7D0E3499}" type="slidenum">
              <a:rPr lang="en-US" smtClean="0"/>
              <a:pPr>
                <a:spcAft>
                  <a:spcPts val="600"/>
                </a:spcAft>
              </a:pPr>
              <a:t>7</a:t>
            </a:fld>
            <a:endParaRPr lang="en-US"/>
          </a:p>
        </p:txBody>
      </p:sp>
      <p:graphicFrame>
        <p:nvGraphicFramePr>
          <p:cNvPr id="111" name="Google Shape;109;g969423ad61_0_5">
            <a:extLst>
              <a:ext uri="{FF2B5EF4-FFF2-40B4-BE49-F238E27FC236}">
                <a16:creationId xmlns:a16="http://schemas.microsoft.com/office/drawing/2014/main" id="{09DCBB15-391A-8031-8958-07E5C5127E79}"/>
              </a:ext>
            </a:extLst>
          </p:cNvPr>
          <p:cNvGraphicFramePr/>
          <p:nvPr/>
        </p:nvGraphicFramePr>
        <p:xfrm>
          <a:off x="614172" y="1887410"/>
          <a:ext cx="1096365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6955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title="Long Walk Tears of the Navajo">
            <a:hlinkClick r:id="" action="ppaction://media"/>
            <a:extLst>
              <a:ext uri="{FF2B5EF4-FFF2-40B4-BE49-F238E27FC236}">
                <a16:creationId xmlns:a16="http://schemas.microsoft.com/office/drawing/2014/main" id="{26C51369-B37E-2477-4DCD-033A096A9A3E}"/>
              </a:ext>
            </a:extLst>
          </p:cNvPr>
          <p:cNvPicPr>
            <a:picLocks noGrp="1" noRot="1" noChangeAspect="1"/>
          </p:cNvPicPr>
          <p:nvPr>
            <p:ph idx="1"/>
            <a:videoFile r:link="rId1"/>
          </p:nvPr>
        </p:nvPicPr>
        <p:blipFill>
          <a:blip r:embed="rId3"/>
          <a:stretch>
            <a:fillRect/>
          </a:stretch>
        </p:blipFill>
        <p:spPr>
          <a:xfrm>
            <a:off x="2133600" y="457200"/>
            <a:ext cx="7924800" cy="5943600"/>
          </a:xfrm>
          <a:prstGeom prst="rect">
            <a:avLst/>
          </a:prstGeom>
        </p:spPr>
      </p:pic>
      <p:sp>
        <p:nvSpPr>
          <p:cNvPr id="4" name="Slide Number Placeholder 3">
            <a:extLst>
              <a:ext uri="{FF2B5EF4-FFF2-40B4-BE49-F238E27FC236}">
                <a16:creationId xmlns:a16="http://schemas.microsoft.com/office/drawing/2014/main" id="{2E4DBF75-E050-3BA8-C19F-E2267208F81C}"/>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0C976B7E-A32E-2F41-9E56-EBEF7D0E3499}" type="slidenum">
              <a:rPr lang="en-US" sz="1100">
                <a:solidFill>
                  <a:srgbClr val="FFFFFF"/>
                </a:solidFill>
              </a:rPr>
              <a:pPr>
                <a:spcAft>
                  <a:spcPts val="600"/>
                </a:spcAft>
              </a:pPr>
              <a:t>8</a:t>
            </a:fld>
            <a:endParaRPr lang="en-US" sz="1100">
              <a:solidFill>
                <a:srgbClr val="FFFFFF"/>
              </a:solidFill>
            </a:endParaRPr>
          </a:p>
        </p:txBody>
      </p:sp>
    </p:spTree>
    <p:extLst>
      <p:ext uri="{BB962C8B-B14F-4D97-AF65-F5344CB8AC3E}">
        <p14:creationId xmlns:p14="http://schemas.microsoft.com/office/powerpoint/2010/main" val="93097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261C9-E9B7-5947-A0D9-4D5AD5C645F2}"/>
              </a:ext>
            </a:extLst>
          </p:cNvPr>
          <p:cNvSpPr>
            <a:spLocks noGrp="1"/>
          </p:cNvSpPr>
          <p:nvPr>
            <p:ph type="title"/>
          </p:nvPr>
        </p:nvSpPr>
        <p:spPr>
          <a:xfrm>
            <a:off x="640080" y="4777739"/>
            <a:ext cx="3418990" cy="1412119"/>
          </a:xfrm>
        </p:spPr>
        <p:txBody>
          <a:bodyPr vert="horz" lIns="91440" tIns="45720" rIns="91440" bIns="45720" rtlCol="0" anchor="ctr">
            <a:normAutofit/>
          </a:bodyPr>
          <a:lstStyle/>
          <a:p>
            <a:r>
              <a:rPr lang="en-US" sz="4800"/>
              <a:t>Removal</a:t>
            </a:r>
          </a:p>
        </p:txBody>
      </p:sp>
      <p:pic>
        <p:nvPicPr>
          <p:cNvPr id="7" name="Picture Placeholder 6">
            <a:extLst>
              <a:ext uri="{FF2B5EF4-FFF2-40B4-BE49-F238E27FC236}">
                <a16:creationId xmlns:a16="http://schemas.microsoft.com/office/drawing/2014/main" id="{F781AEC1-09FD-5E47-89D4-96BFB72475D2}"/>
              </a:ext>
            </a:extLst>
          </p:cNvPr>
          <p:cNvPicPr>
            <a:picLocks noGrp="1" noChangeAspect="1"/>
          </p:cNvPicPr>
          <p:nvPr>
            <p:ph type="pic" idx="1"/>
          </p:nvPr>
        </p:nvPicPr>
        <p:blipFill rotWithShape="1">
          <a:blip r:embed="rId3"/>
          <a:srcRect t="36811" b="7176"/>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4A7B897-3F2D-EC40-AF63-F09F207DC005}"/>
              </a:ext>
            </a:extLst>
          </p:cNvPr>
          <p:cNvSpPr>
            <a:spLocks noGrp="1"/>
          </p:cNvSpPr>
          <p:nvPr>
            <p:ph type="body" sz="half" idx="2"/>
          </p:nvPr>
        </p:nvSpPr>
        <p:spPr>
          <a:xfrm>
            <a:off x="4654294" y="4676139"/>
            <a:ext cx="6897626" cy="1917383"/>
          </a:xfrm>
        </p:spPr>
        <p:txBody>
          <a:bodyPr vert="horz" lIns="91440" tIns="45720" rIns="91440" bIns="45720" rtlCol="0" anchor="ctr">
            <a:normAutofit/>
          </a:bodyPr>
          <a:lstStyle/>
          <a:p>
            <a:r>
              <a:rPr lang="en-US" sz="2000" i="1" dirty="0"/>
              <a:t>“A great general has said that the only good Indian is a dead one. In a sense, I agree with the sentiment, but only in this: that all the Indian there is in the race should be dead. Kill the Indian in him, and save the man.”</a:t>
            </a:r>
            <a:endParaRPr lang="en-US" sz="2000"/>
          </a:p>
          <a:p>
            <a:r>
              <a:rPr lang="en-US" sz="1400" b="1" dirty="0"/>
              <a:t>General Richard Henry Pratt</a:t>
            </a:r>
            <a:br>
              <a:rPr lang="en-US" sz="1400" b="1" dirty="0"/>
            </a:br>
            <a:r>
              <a:rPr lang="en-US" sz="1400" dirty="0"/>
              <a:t>Carlisle Indian Industrial School</a:t>
            </a:r>
            <a:br>
              <a:rPr lang="en-US" sz="1400" dirty="0"/>
            </a:br>
            <a:r>
              <a:rPr lang="en-US" sz="1400" dirty="0"/>
              <a:t>Carlisle, Pennsylvania</a:t>
            </a:r>
            <a:endParaRPr lang="en-US" sz="1400" dirty="0">
              <a:cs typeface="Calibri" panose="020F0502020204030204"/>
            </a:endParaRPr>
          </a:p>
        </p:txBody>
      </p:sp>
    </p:spTree>
    <p:extLst>
      <p:ext uri="{BB962C8B-B14F-4D97-AF65-F5344CB8AC3E}">
        <p14:creationId xmlns:p14="http://schemas.microsoft.com/office/powerpoint/2010/main" val="1601381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B1ECE2D1EF9D48BAECCB54F76D2358" ma:contentTypeVersion="16" ma:contentTypeDescription="Create a new document." ma:contentTypeScope="" ma:versionID="9c6d94bfe0331ad85231aeceb07733da">
  <xsd:schema xmlns:xsd="http://www.w3.org/2001/XMLSchema" xmlns:xs="http://www.w3.org/2001/XMLSchema" xmlns:p="http://schemas.microsoft.com/office/2006/metadata/properties" xmlns:ns2="b7b35dd2-cd01-490f-aef4-01e42bf0ee9e" xmlns:ns3="6d1c64fe-023f-4215-b849-e8820d1709d0" targetNamespace="http://schemas.microsoft.com/office/2006/metadata/properties" ma:root="true" ma:fieldsID="5d1b4226e870dad0af7652ede9e6a326" ns2:_="" ns3:_="">
    <xsd:import namespace="b7b35dd2-cd01-490f-aef4-01e42bf0ee9e"/>
    <xsd:import namespace="6d1c64fe-023f-4215-b849-e8820d1709d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b35dd2-cd01-490f-aef4-01e42bf0e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c2dd9a6-8483-4555-a8f4-00fbe5822b5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1c64fe-023f-4215-b849-e8820d1709d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1b6fb0-ec85-4ffc-8100-a6c33f97bd82}" ma:internalName="TaxCatchAll" ma:showField="CatchAllData" ma:web="6d1c64fe-023f-4215-b849-e8820d1709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b35dd2-cd01-490f-aef4-01e42bf0ee9e">
      <Terms xmlns="http://schemas.microsoft.com/office/infopath/2007/PartnerControls"/>
    </lcf76f155ced4ddcb4097134ff3c332f>
    <TaxCatchAll xmlns="6d1c64fe-023f-4215-b849-e8820d1709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1D2AD2-66A8-4FC0-96E9-5B1ABC7F3B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b35dd2-cd01-490f-aef4-01e42bf0ee9e"/>
    <ds:schemaRef ds:uri="6d1c64fe-023f-4215-b849-e8820d1709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DDD58A-E50F-41AD-BFE6-FB2368324C9D}">
  <ds:schemaRefs>
    <ds:schemaRef ds:uri="6d1c64fe-023f-4215-b849-e8820d1709d0"/>
    <ds:schemaRef ds:uri="b7b35dd2-cd01-490f-aef4-01e42bf0ee9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270A4B9-9C4A-4CFD-842C-0AAEBF1852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2856</Words>
  <Application>Microsoft Office PowerPoint</Application>
  <PresentationFormat>Widescreen</PresentationFormat>
  <Paragraphs>239</Paragraphs>
  <Slides>26</Slides>
  <Notes>21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Trauma and Resilience in Tribal Communities</vt:lpstr>
      <vt:lpstr>Why talk about historical trauma?</vt:lpstr>
      <vt:lpstr>Your wellbeing is important </vt:lpstr>
      <vt:lpstr>Grandpa Reggie's Story</vt:lpstr>
      <vt:lpstr>Grandpa Reggie's Story continued...</vt:lpstr>
      <vt:lpstr>PowerPoint Presentation</vt:lpstr>
      <vt:lpstr>Federal Indian Policy</vt:lpstr>
      <vt:lpstr>PowerPoint Presentation</vt:lpstr>
      <vt:lpstr>Removal</vt:lpstr>
      <vt:lpstr>Whitbeck, Walls, Johnson, Morrisseau, &amp; McDougall, 2009 </vt:lpstr>
      <vt:lpstr>Community and System Level Impacts</vt:lpstr>
      <vt:lpstr>Impact on Families</vt:lpstr>
      <vt:lpstr>Individual Impacts</vt:lpstr>
      <vt:lpstr>PowerPoint Presentation</vt:lpstr>
      <vt:lpstr>PowerPoint Presentation</vt:lpstr>
      <vt:lpstr>Historical Trauma Responses</vt:lpstr>
      <vt:lpstr>How is historical trauma passed down?</vt:lpstr>
      <vt:lpstr>Back to Grandpa Reggie</vt:lpstr>
      <vt:lpstr>What is the impact on human resources?</vt:lpstr>
      <vt:lpstr>Historical Trauma Lens</vt:lpstr>
      <vt:lpstr>Intergenerational Transmission of Healing</vt:lpstr>
      <vt:lpstr>How do we continue the legacy of healing?</vt:lpstr>
      <vt:lpstr>PowerPoint Presentation</vt:lpstr>
      <vt:lpstr>What would it look, smell, sound, taste and feel like if our ancestors had a say in our tribal institutions today?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janet borland</cp:lastModifiedBy>
  <cp:revision>256</cp:revision>
  <cp:lastPrinted>2018-04-30T15:05:07Z</cp:lastPrinted>
  <dcterms:created xsi:type="dcterms:W3CDTF">2017-11-01T17:45:11Z</dcterms:created>
  <dcterms:modified xsi:type="dcterms:W3CDTF">2023-05-10T20:52:17Z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0x01010010B1ECE2D1EF9D48BAECCB54F76D2358</vt:lpwstr>
  </property>
  <property fmtid="{D5CDD505-2E9C-101B-9397-08002B2CF9AE}" pid="3" name="MediaServiceImageTags">
    <vt:lpwstr/>
  </property>
</Properties>
</file>