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82" r:id="rId3"/>
    <p:sldMasterId id="2147483704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Gill Sans" panose="020B0604020202020204" charset="0"/>
      <p:regular r:id="rId56"/>
      <p:bold r:id="rId57"/>
    </p:embeddedFont>
    <p:embeddedFont>
      <p:font typeface="Helvetica Neue" panose="020B0604020202020204" charset="0"/>
      <p:regular r:id="rId58"/>
      <p:bold r:id="rId59"/>
      <p:italic r:id="rId60"/>
      <p:boldItalic r:id="rId61"/>
    </p:embeddedFont>
    <p:embeddedFont>
      <p:font typeface="Helvetica Neue Light" panose="020B0604020202020204" charset="0"/>
      <p:regular r:id="rId62"/>
      <p:bold r:id="rId63"/>
      <p:italic r:id="rId64"/>
      <p:boldItalic r:id="rId65"/>
    </p:embeddedFont>
    <p:embeddedFont>
      <p:font typeface="Inter" panose="020B0604020202020204" charset="0"/>
      <p:regular r:id="rId66"/>
      <p:bold r:id="rId67"/>
    </p:embeddedFont>
    <p:embeddedFont>
      <p:font typeface="Libre Caslon Text" panose="020B0604020202020204" charset="0"/>
      <p:regular r:id="rId68"/>
      <p:bold r:id="rId69"/>
      <p:italic r:id="rId70"/>
    </p:embeddedFont>
    <p:embeddedFont>
      <p:font typeface="Libre Franklin" pitchFamily="2" charset="0"/>
      <p:regular r:id="rId71"/>
      <p:bold r:id="rId72"/>
      <p:italic r:id="rId73"/>
      <p:boldItalic r:id="rId74"/>
    </p:embeddedFont>
    <p:embeddedFont>
      <p:font typeface="Libre Franklin SemiBold" pitchFamily="2" charset="0"/>
      <p:regular r:id="rId75"/>
      <p:bold r:id="rId76"/>
      <p:italic r:id="rId77"/>
      <p:boldItalic r:id="rId78"/>
    </p:embeddedFont>
    <p:embeddedFont>
      <p:font typeface="Open Sans" panose="020B0606030504020204" pitchFamily="34" charset="0"/>
      <p:regular r:id="rId79"/>
      <p:bold r:id="rId80"/>
      <p:italic r:id="rId81"/>
      <p:boldItalic r:id="rId82"/>
    </p:embeddedFont>
    <p:embeddedFont>
      <p:font typeface="Open Sans Light" panose="020B030603050402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n4H4C6lFf0aRuaUToWFj12BfS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92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84" Type="http://schemas.openxmlformats.org/officeDocument/2006/relationships/font" Target="fonts/font33.fntdata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font" Target="fonts/font29.fntdata"/><Relationship Id="rId85" Type="http://schemas.openxmlformats.org/officeDocument/2006/relationships/font" Target="fonts/font3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font" Target="fonts/font32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font" Target="fonts/font30.fntdata"/><Relationship Id="rId86" Type="http://schemas.openxmlformats.org/officeDocument/2006/relationships/font" Target="fonts/font3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" Target="slides/slide3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5.fntdata"/><Relationship Id="rId87" Type="http://customschemas.google.com/relationships/presentationmetadata" Target="metadata"/><Relationship Id="rId61" Type="http://schemas.openxmlformats.org/officeDocument/2006/relationships/font" Target="fonts/font10.fntdata"/><Relationship Id="rId82" Type="http://schemas.openxmlformats.org/officeDocument/2006/relationships/font" Target="fonts/font31.fntdata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e2362a8282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g1e2362a828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413cae7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2413cae7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Many EAPs offer access to resources and training courses online or via an app.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Legal Resources: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Legal Library or “Personalized Legal Center”: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Prompts for searching legal subject matter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Educational content including definitions and articles written by legal experts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Generate legal forms/documents* (can be downloaded in MS word or PDF), e.g., living will and health care power of attorney; instructions to custodian of power of attorney; memorandum of tangible personal property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Examples of Legal Resources: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Bankruptcy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Civil Rights (e.g., Equal Protection, Due Process, Sexual Orientation, Right to Privacy)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Criminal Law (e.g., Indictment, Plea Bargains, Retaining a Criminal Defense)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Divorce &amp; Family Law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Elder Law (e.g., Organ Donation, Long-Term Care, Consumer Fraud Issues)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Intellectual Property (e.g., Patents, Copyrights, Trademarks)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Landlord &amp; Tenant (e.g., Lease Termination &amp; Renewal, Eviction)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Names (e.g., changing your name, signature of your name by another)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Neighbors (e.g., noise, trees, trespassing, water damage)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Pets and Animals (e.g., traveling with your pet, restrictions on pet ownership)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Financial Resources: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“Financial Fitness Center”: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Questionnaire/survey to assess your level of financial stress and knowledge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Online courses that offer interactive tutorials and unbiased answers to questions about money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Courses range from basic to intermediate covering topics such as personal finance &amp; budgeting, managing debt, financing a home, savings and investments, taxes, stocks and bonds, money market, retirement portfolio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Examples of Financial Resources: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Building an Emergency Fund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Automatic Savings and Investment Plans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Consumer Credit Counseling Agencies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Financing a Major Purchase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Home Ownership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How Your Daily Habits Impact Your Wallet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Building a Budget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 Basics of Tax Planning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Managing Your Money at a Bank or Credit Union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Open Sans"/>
              <a:buChar char="●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Consumer Protection Against Fraud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Parenting: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Courses and/or Webinars on Parenting Topics such as…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Adoption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Guides and resources for finding childcare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Learn about milestones in child development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Considerations for parents of children with disabilities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Learn how to raise emotionally healthy children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Safety considerations related to children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Strategies for navigating your parenting journey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Relationships: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Variety of resources to help improve relationships with friends, family, coworkers, and spouses/partners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Create a master calendar to keep track of family member’s events and activities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Articles on self-care, caring, and imperatives for the caregiver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Tips for better communication with your spouse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 guide to resources for special needs family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LGBTQ+ Support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Resources for veterans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Communicating with difficult people in difficult situations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Fitness &amp; Nutrition: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 to/tips for…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Fitness assessments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Body Mass Index (BMI) calculator and table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Strength training at home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Senior fitness quiz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Articles/guides on strategies for coping with food cravings, using yoga to relieve stress, and how to start a physical activity routine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Nutrition to reduce cancer risk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Recipes 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0" name="Google Shape;5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</a:pPr>
            <a:r>
              <a:rPr lang="en-US" sz="16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additional cost/fees, counseling can be facilitated onsite or administered online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an example, The Holman Group would include the following actions for managing critical incidents:</a:t>
            </a:r>
            <a:endParaRPr sz="1000" b="1" i="1" baseline="30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If a major incident occurs and staff needs to continue working, counselors are onsite to provide needed support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Debriefings onsite or offsite to assess the intensity of the stress response, detailed discussions of signs and symptoms of the stress response and providing education, support, and reassurance; recommend action plan, including referrals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Defusing sessions (individual or small group) should any number of employees are affected by the incident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Post debriefing follow-up coordinated between the EAP vendor’s Client Representative and Counselor</a:t>
            </a:r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6" name="Google Shape;616;p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Take advantage of EAP online resources that include communications collaterals such as flyers, newsletter, videos, and webinars and distribute via email and post on your company intranet!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Monthly member newsletters feature articles such as self-care tools, stress relief, preventive care tips, and awareness on certain conditions such as alcoholism.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Flyers feature specific topics on mental health awareness, work-life balance, and overall health and wellness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Short videos on how an EAP resources and self-care tips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your organization currently offers (or considering) an EAP, here are tips for improving awareness and utilization of this program amongst your employees</a:t>
            </a:r>
            <a:r>
              <a:rPr lang="en-US" sz="1000" b="1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Promote your EAP by including information in benefits materials and communicating reminders all-year-round about their EAP access.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Emphasize that the EAP is confidential and that their personal information will not be revealed/reported to the company (aka their employer).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Stress that there is no cost for accessing EAP resources; if applicable, do share that some counseling/consultation sessions may incur additional cost at discounted rates.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Personalize EAP accessibility; for example, if an employee privately shares with you that they are going through a divorce and it’s affecting their work, provide them with the EAP contact information and inform them that they can tap into divorce attorneys, mediators, and counselors.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6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a wellness awareness program where you can infuse EAP resources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Recruit or assign wellness champions who can distribute/promote resources within a particular units of your organization, OR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Recruit volunteers to take the lead in the promotion of monthly wellness themes and topics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Within each communications piece/correspondence, insert a tag line that promote the EAP and include contact information details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0" name="Google Shape;660;p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For employees moving to a new area or relocating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An EAP counselor or specialist can research the area and assist in searching/identifying resources for child care, local grocery stores, and potential veterinarians for pets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Identity Theft Recovery Assistance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Most EAPs include identity theft recovery resources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EAP counselors/specialists can guide the member/employee through the process of recovery, give them contact information for credit monitoring and filing an identity theft report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Guidance available on protecting your family’s online security, e.g., tips on managing children’s social media use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Saving Money and Creating a Budget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Most helpful for younger employees, an EAP includes financial resources in learning the basics on creating a budget, spend less and save more, and saving and investing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seasoned employees, they can access tips for creating a college savings fund for their children and saving for a major house renovation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 Support for parenting and caregiving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Prevalence of the “sandwich generation” – taking care of children and parents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Obtain assistance on identifying resources for local or out-of-state elderly parents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Sort through college choices for children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the employee-caregiver, learn strategies to manage stress and anxiety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Dealing with sudden loss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Whether it’s an unexpected death of a coworker or family member, or an organization with a large number of employees being displaced due to a natural disaster, such events are devastating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EAPs can provide counseling, onsite (additional cost may apply) or by phone, to help with the grieving process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6. Assistance with planning and everyday tasks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Concierge or convenience service for finding a plumber or researching vacation destinations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Planning a special event like a milestone celebration and tapping into EAP specialists to assist you with venue and catering options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7. Transition to retirement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employees nearing retirement age, the EAP can make this transition less painful/stressful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Information can be obtained on how to sign up for Medicare, tips for managing expenses, guidance on estate planning, and researching retirement communities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Referrals to legal and financial professionals who specialize in retirement issues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0" name="Google Shape;690;p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EAP Vendors: ComPsych, AllOne, The Holman Group, Magellan, Curalinc, Health Advocate, Uprise Health, Wellspring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3" name="Google Shape;72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413cae71b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2413cae71b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9" name="Google Shape;7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12e1a9c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12e1a9c9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g212e1a9c9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3" name="Google Shape;773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5" name="Google Shape;805;p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13cae71b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g2413cae71b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1" name="Google Shape;831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Globalization and technological advances</a:t>
            </a:r>
            <a:endParaRPr sz="12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Competitive business environment leading to changes in company/organizational structure</a:t>
            </a:r>
            <a:endParaRPr sz="12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Employees balancing work and personal obligations</a:t>
            </a:r>
            <a:endParaRPr sz="12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Employers’ increasing awareness between employees’ health and wellness and job performance</a:t>
            </a:r>
            <a:endParaRPr sz="12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Global pandemic, e.g., COVID-19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1" name="Google Shape;5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24/7 support by phone or email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Usually an “intake” process for the EAP advocate to determine needed service(s)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If request is for assistance due to a mental health issue, caller will be routed to speak with a trained counselor</a:t>
            </a:r>
            <a:endParaRPr sz="1000">
              <a:solidFill>
                <a:schemeClr val="dk1"/>
              </a:solidFill>
            </a:endParaRPr>
          </a:p>
          <a:p>
            <a:pPr marL="28575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Access to 24/7 by telephone resources are typically unlimited 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Most EAPs provide up to there (3) face-to-face sessions with a local counselor at no cost, and the set of sessions are based per incident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Counselor will recommend an action plan</a:t>
            </a:r>
            <a:endParaRPr sz="1000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e2362a8282_0_60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1e2362a8282_0_60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g1e2362a8282_0_6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e2362a8282_0_6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e2362a8282_0_6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98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1"/>
          <p:cNvSpPr/>
          <p:nvPr/>
        </p:nvSpPr>
        <p:spPr>
          <a:xfrm flipH="1">
            <a:off x="875721" y="-637736"/>
            <a:ext cx="8268276" cy="578747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/>
          <p:nvPr/>
        </p:nvSpPr>
        <p:spPr>
          <a:xfrm>
            <a:off x="-6178" y="3923270"/>
            <a:ext cx="1757131" cy="1227026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19200" sx="113000" sy="113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B64F5E">
                  <a:alpha val="40000"/>
                </a:srgbClr>
              </a:gs>
              <a:gs pos="100000">
                <a:srgbClr val="B64F5E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2"/>
          <p:cNvSpPr/>
          <p:nvPr/>
        </p:nvSpPr>
        <p:spPr>
          <a:xfrm>
            <a:off x="-6178" y="3107724"/>
            <a:ext cx="2928551" cy="204504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2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B64F5E">
                  <a:alpha val="40000"/>
                </a:srgbClr>
              </a:gs>
              <a:gs pos="100000">
                <a:srgbClr val="B64F5E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3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3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4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4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5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5"/>
          <p:cNvSpPr/>
          <p:nvPr/>
        </p:nvSpPr>
        <p:spPr>
          <a:xfrm flipH="1">
            <a:off x="2818328" y="722871"/>
            <a:ext cx="6325671" cy="4430928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5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6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Custom Layout">
  <p:cSld name="11_Custom Layou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4" y="401595"/>
            <a:ext cx="1251363" cy="261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47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">
  <p:cSld name="Call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9"/>
          <p:cNvSpPr txBox="1">
            <a:spLocks noGrp="1"/>
          </p:cNvSpPr>
          <p:nvPr>
            <p:ph type="title"/>
          </p:nvPr>
        </p:nvSpPr>
        <p:spPr>
          <a:xfrm>
            <a:off x="924825" y="637575"/>
            <a:ext cx="7294200" cy="3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●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●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●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9"/>
          <p:cNvSpPr txBox="1">
            <a:spLocks noGrp="1"/>
          </p:cNvSpPr>
          <p:nvPr>
            <p:ph type="sldNum" idx="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A7B17"/>
          </p15:clr>
        </p15:guide>
        <p15:guide id="2" pos="4320">
          <p15:clr>
            <a:srgbClr val="FA7B17"/>
          </p15:clr>
        </p15:guide>
        <p15:guide id="3" orient="horz" pos="301">
          <p15:clr>
            <a:srgbClr val="FA7B17"/>
          </p15:clr>
        </p15:guide>
        <p15:guide id="4" orient="horz" pos="216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1">
  <p:cSld name="Callou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>
            <a:spLocks noGrp="1"/>
          </p:cNvSpPr>
          <p:nvPr>
            <p:ph type="title"/>
          </p:nvPr>
        </p:nvSpPr>
        <p:spPr>
          <a:xfrm>
            <a:off x="924825" y="637575"/>
            <a:ext cx="7294200" cy="3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8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●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●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○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Char char="■"/>
              <a:defRPr sz="8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0"/>
          <p:cNvSpPr txBox="1">
            <a:spLocks noGrp="1"/>
          </p:cNvSpPr>
          <p:nvPr>
            <p:ph type="sldNum" idx="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A7B17"/>
          </p15:clr>
        </p15:guide>
        <p15:guide id="2" pos="4320">
          <p15:clr>
            <a:srgbClr val="FA7B17"/>
          </p15:clr>
        </p15:guide>
        <p15:guide id="3" orient="horz" pos="301">
          <p15:clr>
            <a:srgbClr val="FA7B17"/>
          </p15:clr>
        </p15:guide>
        <p15:guide id="4" orient="horz" pos="216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575" y="4702225"/>
            <a:ext cx="900275" cy="32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9"/>
          <p:cNvSpPr txBox="1"/>
          <p:nvPr/>
        </p:nvSpPr>
        <p:spPr>
          <a:xfrm>
            <a:off x="0" y="4890300"/>
            <a:ext cx="5487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7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>
            <a:spLocks noGrp="1"/>
          </p:cNvSpPr>
          <p:nvPr>
            <p:ph type="title"/>
          </p:nvPr>
        </p:nvSpPr>
        <p:spPr>
          <a:xfrm>
            <a:off x="311700" y="285300"/>
            <a:ext cx="34581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○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■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○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■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○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Helvetica Neue"/>
              <a:buChar char="■"/>
              <a:defRPr sz="1200" b="0" i="0" u="none" strike="noStrike" cap="non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title" idx="2"/>
          </p:nvPr>
        </p:nvSpPr>
        <p:spPr>
          <a:xfrm>
            <a:off x="311700" y="655650"/>
            <a:ext cx="5860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●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●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●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title" idx="3"/>
          </p:nvPr>
        </p:nvSpPr>
        <p:spPr>
          <a:xfrm>
            <a:off x="3117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7" name="Google Shape;137;p51"/>
          <p:cNvSpPr txBox="1">
            <a:spLocks noGrp="1"/>
          </p:cNvSpPr>
          <p:nvPr>
            <p:ph type="title" idx="4"/>
          </p:nvPr>
        </p:nvSpPr>
        <p:spPr>
          <a:xfrm>
            <a:off x="3117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title" idx="5"/>
          </p:nvPr>
        </p:nvSpPr>
        <p:spPr>
          <a:xfrm>
            <a:off x="33699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title" idx="6"/>
          </p:nvPr>
        </p:nvSpPr>
        <p:spPr>
          <a:xfrm>
            <a:off x="33699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title" idx="7"/>
          </p:nvPr>
        </p:nvSpPr>
        <p:spPr>
          <a:xfrm>
            <a:off x="64281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title" idx="8"/>
          </p:nvPr>
        </p:nvSpPr>
        <p:spPr>
          <a:xfrm>
            <a:off x="64281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1">
          <p15:clr>
            <a:srgbClr val="FA7B17"/>
          </p15:clr>
        </p15:guide>
        <p15:guide id="2" pos="2889">
          <p15:clr>
            <a:srgbClr val="FA7B17"/>
          </p15:clr>
        </p15:guide>
        <p15:guide id="3">
          <p15:clr>
            <a:srgbClr val="FA7B17"/>
          </p15:clr>
        </p15:guide>
        <p15:guide id="4" pos="432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/ Tables">
  <p:cSld name="1_Split / Table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>
            <a:spLocks noGrp="1"/>
          </p:cNvSpPr>
          <p:nvPr>
            <p:ph type="title"/>
          </p:nvPr>
        </p:nvSpPr>
        <p:spPr>
          <a:xfrm>
            <a:off x="311700" y="285300"/>
            <a:ext cx="25137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●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○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Char char="■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title" idx="2"/>
          </p:nvPr>
        </p:nvSpPr>
        <p:spPr>
          <a:xfrm>
            <a:off x="311700" y="655650"/>
            <a:ext cx="2513700" cy="3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●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●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○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Char char="■"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47" name="Google Shape;14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2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52"/>
          <p:cNvCxnSpPr/>
          <p:nvPr/>
        </p:nvCxnSpPr>
        <p:spPr>
          <a:xfrm>
            <a:off x="2932883" y="655650"/>
            <a:ext cx="0" cy="38961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31">
          <p15:clr>
            <a:srgbClr val="FA7B17"/>
          </p15:clr>
        </p15:guide>
        <p15:guide id="2" pos="2889">
          <p15:clr>
            <a:srgbClr val="FA7B17"/>
          </p15:clr>
        </p15:guide>
        <p15:guide id="3">
          <p15:clr>
            <a:srgbClr val="FA7B17"/>
          </p15:clr>
        </p15:guide>
        <p15:guide id="4" pos="432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3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3"/>
          <p:cNvSpPr txBox="1">
            <a:spLocks noGrp="1"/>
          </p:cNvSpPr>
          <p:nvPr>
            <p:ph type="title"/>
          </p:nvPr>
        </p:nvSpPr>
        <p:spPr>
          <a:xfrm>
            <a:off x="1722750" y="2150850"/>
            <a:ext cx="5698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○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■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●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○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■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●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○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Char char="■"/>
              <a:defRPr sz="4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54" name="Google Shape;154;p53"/>
          <p:cNvGrpSpPr/>
          <p:nvPr/>
        </p:nvGrpSpPr>
        <p:grpSpPr>
          <a:xfrm>
            <a:off x="2877125" y="473551"/>
            <a:ext cx="4092825" cy="1459223"/>
            <a:chOff x="2877125" y="549750"/>
            <a:chExt cx="4092825" cy="1459223"/>
          </a:xfrm>
        </p:grpSpPr>
        <p:sp>
          <p:nvSpPr>
            <p:cNvPr id="155" name="Google Shape;155;p53"/>
            <p:cNvSpPr/>
            <p:nvPr/>
          </p:nvSpPr>
          <p:spPr>
            <a:xfrm rot="2700000">
              <a:off x="4542177" y="1937274"/>
              <a:ext cx="59397" cy="59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" name="Google Shape;156;p53"/>
            <p:cNvCxnSpPr/>
            <p:nvPr/>
          </p:nvCxnSpPr>
          <p:spPr>
            <a:xfrm flipH="1">
              <a:off x="4654975" y="618025"/>
              <a:ext cx="2209200" cy="12999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53"/>
            <p:cNvCxnSpPr/>
            <p:nvPr/>
          </p:nvCxnSpPr>
          <p:spPr>
            <a:xfrm rot="10800000">
              <a:off x="2998500" y="1284800"/>
              <a:ext cx="1493700" cy="6432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8" name="Google Shape;158;p53"/>
            <p:cNvSpPr/>
            <p:nvPr/>
          </p:nvSpPr>
          <p:spPr>
            <a:xfrm rot="10800000">
              <a:off x="6910550" y="549750"/>
              <a:ext cx="59400" cy="5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3"/>
            <p:cNvSpPr/>
            <p:nvPr/>
          </p:nvSpPr>
          <p:spPr>
            <a:xfrm rot="10800000">
              <a:off x="2877125" y="1202225"/>
              <a:ext cx="59400" cy="59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A7B17"/>
          </p15:clr>
        </p15:guide>
        <p15:guide id="2" pos="4320">
          <p15:clr>
            <a:srgbClr val="FA7B17"/>
          </p15:clr>
        </p15:guide>
        <p15:guide id="3" pos="1432">
          <p15:clr>
            <a:srgbClr val="FA7B17"/>
          </p15:clr>
        </p15:guide>
        <p15:guide id="4" pos="288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ubhead - Copy">
  <p:cSld name="Title - Subhead - Cop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4"/>
          <p:cNvSpPr txBox="1">
            <a:spLocks noGrp="1"/>
          </p:cNvSpPr>
          <p:nvPr>
            <p:ph type="body" idx="1"/>
          </p:nvPr>
        </p:nvSpPr>
        <p:spPr>
          <a:xfrm>
            <a:off x="429817" y="359982"/>
            <a:ext cx="82383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2"/>
          </p:nvPr>
        </p:nvSpPr>
        <p:spPr>
          <a:xfrm>
            <a:off x="443672" y="1052601"/>
            <a:ext cx="55092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3"/>
          </p:nvPr>
        </p:nvSpPr>
        <p:spPr>
          <a:xfrm>
            <a:off x="443672" y="1645771"/>
            <a:ext cx="55092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ontent w Icons">
  <p:cSld name="Title - Content w Ico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>
            <a:spLocks noGrp="1"/>
          </p:cNvSpPr>
          <p:nvPr>
            <p:ph type="pic" idx="2"/>
          </p:nvPr>
        </p:nvSpPr>
        <p:spPr>
          <a:xfrm>
            <a:off x="523126" y="1266143"/>
            <a:ext cx="457800" cy="4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55"/>
          <p:cNvSpPr txBox="1">
            <a:spLocks noGrp="1"/>
          </p:cNvSpPr>
          <p:nvPr>
            <p:ph type="body" idx="1"/>
          </p:nvPr>
        </p:nvSpPr>
        <p:spPr>
          <a:xfrm>
            <a:off x="429817" y="359982"/>
            <a:ext cx="82383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body" idx="3"/>
          </p:nvPr>
        </p:nvSpPr>
        <p:spPr>
          <a:xfrm>
            <a:off x="1022571" y="1188336"/>
            <a:ext cx="55182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12220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55"/>
          <p:cNvSpPr>
            <a:spLocks noGrp="1"/>
          </p:cNvSpPr>
          <p:nvPr>
            <p:ph type="pic" idx="4"/>
          </p:nvPr>
        </p:nvSpPr>
        <p:spPr>
          <a:xfrm>
            <a:off x="523126" y="3150929"/>
            <a:ext cx="457800" cy="4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55"/>
          <p:cNvSpPr txBox="1">
            <a:spLocks noGrp="1"/>
          </p:cNvSpPr>
          <p:nvPr>
            <p:ph type="body" idx="5"/>
          </p:nvPr>
        </p:nvSpPr>
        <p:spPr>
          <a:xfrm>
            <a:off x="1022571" y="3073122"/>
            <a:ext cx="55182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12220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55"/>
          <p:cNvSpPr txBox="1">
            <a:spLocks noGrp="1"/>
          </p:cNvSpPr>
          <p:nvPr>
            <p:ph type="body" idx="6"/>
          </p:nvPr>
        </p:nvSpPr>
        <p:spPr>
          <a:xfrm>
            <a:off x="1022571" y="1762478"/>
            <a:ext cx="55182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55"/>
          <p:cNvSpPr txBox="1">
            <a:spLocks noGrp="1"/>
          </p:cNvSpPr>
          <p:nvPr>
            <p:ph type="body" idx="7"/>
          </p:nvPr>
        </p:nvSpPr>
        <p:spPr>
          <a:xfrm>
            <a:off x="1022571" y="3647263"/>
            <a:ext cx="55182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3" name="Google Shape;17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5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ontent w Icons - Image Right">
  <p:cSld name="Title - Content w Icons - Image Righ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"/>
          <p:cNvSpPr>
            <a:spLocks noGrp="1"/>
          </p:cNvSpPr>
          <p:nvPr>
            <p:ph type="pic" idx="2"/>
          </p:nvPr>
        </p:nvSpPr>
        <p:spPr>
          <a:xfrm>
            <a:off x="5262562" y="0"/>
            <a:ext cx="3881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6"/>
          <p:cNvSpPr>
            <a:spLocks noGrp="1"/>
          </p:cNvSpPr>
          <p:nvPr>
            <p:ph type="pic" idx="3"/>
          </p:nvPr>
        </p:nvSpPr>
        <p:spPr>
          <a:xfrm>
            <a:off x="523126" y="1266143"/>
            <a:ext cx="457800" cy="4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56"/>
          <p:cNvSpPr txBox="1">
            <a:spLocks noGrp="1"/>
          </p:cNvSpPr>
          <p:nvPr>
            <p:ph type="body" idx="1"/>
          </p:nvPr>
        </p:nvSpPr>
        <p:spPr>
          <a:xfrm>
            <a:off x="429817" y="359982"/>
            <a:ext cx="4459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56"/>
          <p:cNvSpPr txBox="1">
            <a:spLocks noGrp="1"/>
          </p:cNvSpPr>
          <p:nvPr>
            <p:ph type="body" idx="4"/>
          </p:nvPr>
        </p:nvSpPr>
        <p:spPr>
          <a:xfrm>
            <a:off x="1022571" y="1188336"/>
            <a:ext cx="3866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12220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56"/>
          <p:cNvSpPr>
            <a:spLocks noGrp="1"/>
          </p:cNvSpPr>
          <p:nvPr>
            <p:ph type="pic" idx="5"/>
          </p:nvPr>
        </p:nvSpPr>
        <p:spPr>
          <a:xfrm>
            <a:off x="523126" y="3150929"/>
            <a:ext cx="457800" cy="4578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6"/>
          <p:cNvSpPr txBox="1">
            <a:spLocks noGrp="1"/>
          </p:cNvSpPr>
          <p:nvPr>
            <p:ph type="body" idx="6"/>
          </p:nvPr>
        </p:nvSpPr>
        <p:spPr>
          <a:xfrm>
            <a:off x="1022571" y="3073122"/>
            <a:ext cx="38667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>
              <a:lnSpc>
                <a:spcPct val="12220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6104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610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56"/>
          <p:cNvSpPr txBox="1">
            <a:spLocks noGrp="1"/>
          </p:cNvSpPr>
          <p:nvPr>
            <p:ph type="body" idx="7"/>
          </p:nvPr>
        </p:nvSpPr>
        <p:spPr>
          <a:xfrm>
            <a:off x="1022571" y="1762478"/>
            <a:ext cx="3866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56"/>
          <p:cNvSpPr txBox="1">
            <a:spLocks noGrp="1"/>
          </p:cNvSpPr>
          <p:nvPr>
            <p:ph type="body" idx="8"/>
          </p:nvPr>
        </p:nvSpPr>
        <p:spPr>
          <a:xfrm>
            <a:off x="1022571" y="3647263"/>
            <a:ext cx="3866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4" name="Google Shape;18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0" cy="3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_Title_Left">
  <p:cSld name="8_Custom Layout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7"/>
          <p:cNvSpPr txBox="1">
            <a:spLocks noGrp="1"/>
          </p:cNvSpPr>
          <p:nvPr>
            <p:ph type="title"/>
          </p:nvPr>
        </p:nvSpPr>
        <p:spPr>
          <a:xfrm>
            <a:off x="369143" y="1546856"/>
            <a:ext cx="78108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_Cover">
  <p:cSld name="10_Custom Layout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8"/>
          <p:cNvPicPr preferRelativeResize="0"/>
          <p:nvPr/>
        </p:nvPicPr>
        <p:blipFill rotWithShape="1">
          <a:blip r:embed="rId2">
            <a:alphaModFix/>
          </a:blip>
          <a:srcRect l="3976" r="3982"/>
          <a:stretch/>
        </p:blipFill>
        <p:spPr>
          <a:xfrm>
            <a:off x="0" y="0"/>
            <a:ext cx="914399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8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322E34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9" y="105494"/>
            <a:ext cx="4660996" cy="493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8"/>
          <p:cNvSpPr txBox="1">
            <a:spLocks noGrp="1"/>
          </p:cNvSpPr>
          <p:nvPr>
            <p:ph type="subTitle" idx="1"/>
          </p:nvPr>
        </p:nvSpPr>
        <p:spPr>
          <a:xfrm>
            <a:off x="393844" y="1327613"/>
            <a:ext cx="5286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title"/>
          </p:nvPr>
        </p:nvSpPr>
        <p:spPr>
          <a:xfrm>
            <a:off x="393844" y="1893225"/>
            <a:ext cx="51837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8" name="Google Shape;198;p58"/>
          <p:cNvSpPr txBox="1">
            <a:spLocks noGrp="1"/>
          </p:cNvSpPr>
          <p:nvPr>
            <p:ph type="subTitle" idx="2"/>
          </p:nvPr>
        </p:nvSpPr>
        <p:spPr>
          <a:xfrm>
            <a:off x="393844" y="4165650"/>
            <a:ext cx="262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9" name="Google Shape;199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9"/>
          <p:cNvSpPr txBox="1">
            <a:spLocks noGrp="1"/>
          </p:cNvSpPr>
          <p:nvPr>
            <p:ph type="title"/>
          </p:nvPr>
        </p:nvSpPr>
        <p:spPr>
          <a:xfrm>
            <a:off x="2066925" y="278891"/>
            <a:ext cx="50103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>
                <a:solidFill>
                  <a:srgbClr val="322E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5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5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a - December 2020">
  <p:cSld name="1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7" name="Google Shape;2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stitial">
  <p:cSld name="8_Custom Layout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2748280" y="990055"/>
            <a:ext cx="7629526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1"/>
          <p:cNvSpPr txBox="1">
            <a:spLocks noGrp="1"/>
          </p:cNvSpPr>
          <p:nvPr>
            <p:ph type="title"/>
          </p:nvPr>
        </p:nvSpPr>
        <p:spPr>
          <a:xfrm>
            <a:off x="369158" y="15468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61"/>
          <p:cNvSpPr txBox="1"/>
          <p:nvPr/>
        </p:nvSpPr>
        <p:spPr>
          <a:xfrm>
            <a:off x="736751" y="4784665"/>
            <a:ext cx="6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95919E"/>
              </a:buClr>
              <a:buSzPts val="800"/>
              <a:buFont typeface="Open Sans Light"/>
              <a:buNone/>
            </a:pPr>
            <a:r>
              <a:rPr lang="en-US" sz="800" b="0" i="1" u="none" strike="noStrike" cap="none">
                <a:solidFill>
                  <a:srgbClr val="95919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Prepared by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295" y="4784666"/>
            <a:ext cx="732681" cy="15335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1"/>
          <p:cNvSpPr txBox="1">
            <a:spLocks noGrp="1"/>
          </p:cNvSpPr>
          <p:nvPr>
            <p:ph type="sldNum" idx="12"/>
          </p:nvPr>
        </p:nvSpPr>
        <p:spPr>
          <a:xfrm>
            <a:off x="361440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ubheads / Icons">
  <p:cSld name="1_Title Slide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2"/>
          <p:cNvSpPr txBox="1"/>
          <p:nvPr/>
        </p:nvSpPr>
        <p:spPr>
          <a:xfrm>
            <a:off x="736751" y="4784665"/>
            <a:ext cx="6849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95919E"/>
              </a:buClr>
              <a:buSzPts val="800"/>
              <a:buFont typeface="Open Sans Light"/>
              <a:buNone/>
            </a:pPr>
            <a:r>
              <a:rPr lang="en-US" sz="800" b="0" i="1" u="none" strike="noStrike" cap="none">
                <a:solidFill>
                  <a:srgbClr val="95919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Prepared by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3295" y="4784666"/>
            <a:ext cx="732681" cy="15335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2"/>
          <p:cNvSpPr txBox="1">
            <a:spLocks noGrp="1"/>
          </p:cNvSpPr>
          <p:nvPr>
            <p:ph type="title"/>
          </p:nvPr>
        </p:nvSpPr>
        <p:spPr>
          <a:xfrm>
            <a:off x="393844" y="328744"/>
            <a:ext cx="6928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7" name="Google Shape;217;p62"/>
          <p:cNvSpPr txBox="1">
            <a:spLocks noGrp="1"/>
          </p:cNvSpPr>
          <p:nvPr>
            <p:ph type="subTitle" idx="1"/>
          </p:nvPr>
        </p:nvSpPr>
        <p:spPr>
          <a:xfrm>
            <a:off x="910219" y="807319"/>
            <a:ext cx="36462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Helvetica Neue"/>
              <a:buNone/>
              <a:defRPr sz="17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8" name="Google Shape;218;p62"/>
          <p:cNvSpPr txBox="1">
            <a:spLocks noGrp="1"/>
          </p:cNvSpPr>
          <p:nvPr>
            <p:ph type="body" idx="2"/>
          </p:nvPr>
        </p:nvSpPr>
        <p:spPr>
          <a:xfrm>
            <a:off x="910219" y="1442400"/>
            <a:ext cx="33369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1pPr>
            <a:lvl2pPr marL="914400" lvl="1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2pPr>
            <a:lvl3pPr marL="1371600" lvl="2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5pPr>
            <a:lvl6pPr marL="2743200" lvl="5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subTitle" idx="3"/>
          </p:nvPr>
        </p:nvSpPr>
        <p:spPr>
          <a:xfrm>
            <a:off x="910219" y="2314650"/>
            <a:ext cx="36462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Helvetica Neue"/>
              <a:buNone/>
              <a:defRPr sz="17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body" idx="4"/>
          </p:nvPr>
        </p:nvSpPr>
        <p:spPr>
          <a:xfrm>
            <a:off x="910219" y="2949731"/>
            <a:ext cx="33369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1pPr>
            <a:lvl2pPr marL="914400" lvl="1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2pPr>
            <a:lvl3pPr marL="1371600" lvl="2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4pPr>
            <a:lvl5pPr marL="2286000" lvl="4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/>
            </a:lvl5pPr>
            <a:lvl6pPr marL="2743200" lvl="5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2984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Open Sans Light"/>
              <a:buChar char="•"/>
              <a:defRPr sz="11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1" name="Google Shape;221;p62"/>
          <p:cNvSpPr txBox="1">
            <a:spLocks noGrp="1"/>
          </p:cNvSpPr>
          <p:nvPr>
            <p:ph type="sldNum" idx="12"/>
          </p:nvPr>
        </p:nvSpPr>
        <p:spPr>
          <a:xfrm>
            <a:off x="361440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a - December 2020 1">
  <p:cSld name="10_Custom Layout_2"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3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24" name="Google Shape;22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3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a - December 2020">
  <p:cSld name="10_Custom Layout_2">
    <p:bg>
      <p:bgPr>
        <a:solidFill>
          <a:schemeClr val="dk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575" y="4702225"/>
            <a:ext cx="900275" cy="32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575" y="4702225"/>
            <a:ext cx="900275" cy="32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/>
        </p:nvSpPr>
        <p:spPr>
          <a:xfrm>
            <a:off x="0" y="4890425"/>
            <a:ext cx="5487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7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_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6" name="Google Shape;246;p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7" name="Google Shape;247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0" name="Google Shape;250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8" name="Google Shape;258;p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9" name="Google Shape;259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6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6" name="Google Shape;266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9" name="Google Shape;269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3" name="Google Shape;273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" name="Google Shape;274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78" name="Google Shape;278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2" name="Google Shape;28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_Title_Left">
  <p:cSld name="8_Custom Layout_1"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5"/>
          <p:cNvSpPr txBox="1">
            <a:spLocks noGrp="1"/>
          </p:cNvSpPr>
          <p:nvPr>
            <p:ph type="title"/>
          </p:nvPr>
        </p:nvSpPr>
        <p:spPr>
          <a:xfrm>
            <a:off x="369143" y="1546856"/>
            <a:ext cx="78108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87" name="Google Shape;28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a - December 2020 1">
  <p:cSld name="10_Custom Layout_3">
    <p:bg>
      <p:bgPr>
        <a:solidFill>
          <a:schemeClr val="dk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6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1" name="Google Shape;29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6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3" name="Google Shape;293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1575" y="4702225"/>
            <a:ext cx="900275" cy="32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_Cover">
  <p:cSld name="10_Custom Layout_1">
    <p:bg>
      <p:bgPr>
        <a:solidFill>
          <a:schemeClr val="dk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8"/>
          <p:cNvPicPr preferRelativeResize="0"/>
          <p:nvPr/>
        </p:nvPicPr>
        <p:blipFill rotWithShape="1">
          <a:blip r:embed="rId2">
            <a:alphaModFix/>
          </a:blip>
          <a:srcRect l="3976" r="3982"/>
          <a:stretch/>
        </p:blipFill>
        <p:spPr>
          <a:xfrm>
            <a:off x="0" y="0"/>
            <a:ext cx="914399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8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322E34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9" y="105494"/>
            <a:ext cx="4660996" cy="493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78"/>
          <p:cNvSpPr txBox="1">
            <a:spLocks noGrp="1"/>
          </p:cNvSpPr>
          <p:nvPr>
            <p:ph type="subTitle" idx="1"/>
          </p:nvPr>
        </p:nvSpPr>
        <p:spPr>
          <a:xfrm>
            <a:off x="393844" y="1327613"/>
            <a:ext cx="5286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3" name="Google Shape;303;p78"/>
          <p:cNvSpPr txBox="1">
            <a:spLocks noGrp="1"/>
          </p:cNvSpPr>
          <p:nvPr>
            <p:ph type="title"/>
          </p:nvPr>
        </p:nvSpPr>
        <p:spPr>
          <a:xfrm>
            <a:off x="393844" y="1893225"/>
            <a:ext cx="51837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4" name="Google Shape;304;p78"/>
          <p:cNvSpPr txBox="1">
            <a:spLocks noGrp="1"/>
          </p:cNvSpPr>
          <p:nvPr>
            <p:ph type="subTitle" idx="2"/>
          </p:nvPr>
        </p:nvSpPr>
        <p:spPr>
          <a:xfrm>
            <a:off x="393844" y="4165650"/>
            <a:ext cx="262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5" name="Google Shape;305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_Cover 1">
  <p:cSld name="10_Custom Layout_1_1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79"/>
          <p:cNvPicPr preferRelativeResize="0"/>
          <p:nvPr/>
        </p:nvPicPr>
        <p:blipFill rotWithShape="1">
          <a:blip r:embed="rId2">
            <a:alphaModFix/>
          </a:blip>
          <a:srcRect l="3976" r="3982"/>
          <a:stretch/>
        </p:blipFill>
        <p:spPr>
          <a:xfrm>
            <a:off x="0" y="0"/>
            <a:ext cx="9143999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9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322E34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9" y="105494"/>
            <a:ext cx="4660996" cy="493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85" y="45529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79"/>
          <p:cNvSpPr txBox="1">
            <a:spLocks noGrp="1"/>
          </p:cNvSpPr>
          <p:nvPr>
            <p:ph type="subTitle" idx="1"/>
          </p:nvPr>
        </p:nvSpPr>
        <p:spPr>
          <a:xfrm>
            <a:off x="393844" y="1327613"/>
            <a:ext cx="5286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2" name="Google Shape;312;p79"/>
          <p:cNvSpPr txBox="1">
            <a:spLocks noGrp="1"/>
          </p:cNvSpPr>
          <p:nvPr>
            <p:ph type="title"/>
          </p:nvPr>
        </p:nvSpPr>
        <p:spPr>
          <a:xfrm>
            <a:off x="393844" y="1893225"/>
            <a:ext cx="51837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3" name="Google Shape;313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TITLE_ONLY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0"/>
          <p:cNvSpPr txBox="1">
            <a:spLocks noGrp="1"/>
          </p:cNvSpPr>
          <p:nvPr>
            <p:ph type="title"/>
          </p:nvPr>
        </p:nvSpPr>
        <p:spPr>
          <a:xfrm>
            <a:off x="311700" y="285300"/>
            <a:ext cx="34581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6" name="Google Shape;316;p80"/>
          <p:cNvSpPr txBox="1">
            <a:spLocks noGrp="1"/>
          </p:cNvSpPr>
          <p:nvPr>
            <p:ph type="title" idx="2"/>
          </p:nvPr>
        </p:nvSpPr>
        <p:spPr>
          <a:xfrm>
            <a:off x="311700" y="655650"/>
            <a:ext cx="5860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80"/>
          <p:cNvSpPr txBox="1">
            <a:spLocks noGrp="1"/>
          </p:cNvSpPr>
          <p:nvPr>
            <p:ph type="title" idx="3"/>
          </p:nvPr>
        </p:nvSpPr>
        <p:spPr>
          <a:xfrm>
            <a:off x="3117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8" name="Google Shape;318;p80"/>
          <p:cNvSpPr txBox="1">
            <a:spLocks noGrp="1"/>
          </p:cNvSpPr>
          <p:nvPr>
            <p:ph type="title" idx="4"/>
          </p:nvPr>
        </p:nvSpPr>
        <p:spPr>
          <a:xfrm>
            <a:off x="3117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9" name="Google Shape;319;p80"/>
          <p:cNvSpPr txBox="1">
            <a:spLocks noGrp="1"/>
          </p:cNvSpPr>
          <p:nvPr>
            <p:ph type="title" idx="5"/>
          </p:nvPr>
        </p:nvSpPr>
        <p:spPr>
          <a:xfrm>
            <a:off x="33699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80"/>
          <p:cNvSpPr txBox="1">
            <a:spLocks noGrp="1"/>
          </p:cNvSpPr>
          <p:nvPr>
            <p:ph type="title" idx="6"/>
          </p:nvPr>
        </p:nvSpPr>
        <p:spPr>
          <a:xfrm>
            <a:off x="33699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1" name="Google Shape;321;p80"/>
          <p:cNvSpPr txBox="1">
            <a:spLocks noGrp="1"/>
          </p:cNvSpPr>
          <p:nvPr>
            <p:ph type="title" idx="7"/>
          </p:nvPr>
        </p:nvSpPr>
        <p:spPr>
          <a:xfrm>
            <a:off x="6428100" y="1605775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80"/>
          <p:cNvSpPr txBox="1">
            <a:spLocks noGrp="1"/>
          </p:cNvSpPr>
          <p:nvPr>
            <p:ph type="title" idx="8"/>
          </p:nvPr>
        </p:nvSpPr>
        <p:spPr>
          <a:xfrm>
            <a:off x="6428100" y="3167438"/>
            <a:ext cx="240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80"/>
          <p:cNvSpPr txBox="1">
            <a:spLocks noGrp="1"/>
          </p:cNvSpPr>
          <p:nvPr>
            <p:ph type="sldNum" idx="12"/>
          </p:nvPr>
        </p:nvSpPr>
        <p:spPr>
          <a:xfrm>
            <a:off x="8339100" y="4672685"/>
            <a:ext cx="548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225" y="4616325"/>
            <a:ext cx="1048601" cy="3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08">
          <p15:clr>
            <a:srgbClr val="FA7B17"/>
          </p15:clr>
        </p15:guide>
        <p15:guide id="2" pos="3852">
          <p15:clr>
            <a:srgbClr val="FA7B17"/>
          </p15:clr>
        </p15:guide>
        <p15:guide id="3">
          <p15:clr>
            <a:srgbClr val="FA7B17"/>
          </p15:clr>
        </p15:guide>
        <p15:guide id="4" pos="5760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 1">
  <p:cSld name="1_Title Slide_5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_Cover">
  <p:cSld name="10_Custom Layout_1"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7"/>
          <p:cNvPicPr preferRelativeResize="0"/>
          <p:nvPr/>
        </p:nvPicPr>
        <p:blipFill rotWithShape="1">
          <a:blip r:embed="rId2">
            <a:alphaModFix/>
          </a:blip>
          <a:srcRect l="3976" r="3982"/>
          <a:stretch/>
        </p:blipFill>
        <p:spPr>
          <a:xfrm>
            <a:off x="0" y="0"/>
            <a:ext cx="9144000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1A2569">
              <a:alpha val="5568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199" y="105494"/>
            <a:ext cx="4660996" cy="493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393844" y="1327613"/>
            <a:ext cx="52869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Helvetica Neue"/>
              <a:buNone/>
              <a:defRPr sz="2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title"/>
          </p:nvPr>
        </p:nvSpPr>
        <p:spPr>
          <a:xfrm>
            <a:off x="393844" y="1893225"/>
            <a:ext cx="51837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subTitle" idx="2"/>
          </p:nvPr>
        </p:nvSpPr>
        <p:spPr>
          <a:xfrm>
            <a:off x="393844" y="4165650"/>
            <a:ext cx="262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 Light"/>
              <a:buNone/>
              <a:defRPr sz="11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3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83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4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C89800">
                  <a:alpha val="4000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4"/>
          <p:cNvSpPr/>
          <p:nvPr/>
        </p:nvSpPr>
        <p:spPr>
          <a:xfrm flipH="1">
            <a:off x="875721" y="-637736"/>
            <a:ext cx="8268276" cy="578747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4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53" name="Google Shape;35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4"/>
          <p:cNvSpPr/>
          <p:nvPr/>
        </p:nvSpPr>
        <p:spPr>
          <a:xfrm>
            <a:off x="-6178" y="3923270"/>
            <a:ext cx="1757131" cy="1227026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19200" sx="113000" sy="113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5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99000">
                <a:srgbClr val="C89800">
                  <a:alpha val="40000"/>
                </a:srgbClr>
              </a:gs>
              <a:gs pos="100000">
                <a:srgbClr val="C89800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5"/>
          <p:cNvSpPr/>
          <p:nvPr/>
        </p:nvSpPr>
        <p:spPr>
          <a:xfrm>
            <a:off x="-6178" y="3107724"/>
            <a:ext cx="2928551" cy="204504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5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61" name="Google Shape;361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5"/>
          <p:cNvSpPr txBox="1">
            <a:spLocks noGrp="1"/>
          </p:cNvSpPr>
          <p:nvPr>
            <p:ph type="body" idx="1"/>
          </p:nvPr>
        </p:nvSpPr>
        <p:spPr>
          <a:xfrm>
            <a:off x="369158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6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8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C89800">
                  <a:alpha val="4000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86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86"/>
          <p:cNvSpPr/>
          <p:nvPr/>
        </p:nvSpPr>
        <p:spPr>
          <a:xfrm flipH="1">
            <a:off x="2818328" y="722871"/>
            <a:ext cx="6325671" cy="4430928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86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1" name="Google Shape;371;p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ctrTitle"/>
          </p:nvPr>
        </p:nvSpPr>
        <p:spPr>
          <a:xfrm>
            <a:off x="1143000" y="100858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ubTitle" idx="1"/>
          </p:nvPr>
        </p:nvSpPr>
        <p:spPr>
          <a:xfrm>
            <a:off x="1143000" y="311548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83333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3" name="Google Shape;4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7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98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87"/>
          <p:cNvSpPr/>
          <p:nvPr/>
        </p:nvSpPr>
        <p:spPr>
          <a:xfrm flipH="1">
            <a:off x="875721" y="-637736"/>
            <a:ext cx="8268276" cy="578747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7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87"/>
          <p:cNvSpPr/>
          <p:nvPr/>
        </p:nvSpPr>
        <p:spPr>
          <a:xfrm>
            <a:off x="-6178" y="3923270"/>
            <a:ext cx="1757131" cy="1227026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19200" sx="113000" sy="113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8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B64F5E">
                  <a:alpha val="40000"/>
                </a:srgbClr>
              </a:gs>
              <a:gs pos="100000">
                <a:srgbClr val="B64F5E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8"/>
          <p:cNvSpPr/>
          <p:nvPr/>
        </p:nvSpPr>
        <p:spPr>
          <a:xfrm>
            <a:off x="-6178" y="3107724"/>
            <a:ext cx="2928551" cy="204504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88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85" name="Google Shape;385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88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8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9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B64F5E">
                  <a:alpha val="40000"/>
                </a:srgbClr>
              </a:gs>
              <a:gs pos="100000">
                <a:srgbClr val="B64F5E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9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92" name="Google Shape;392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89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8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0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0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99" name="Google Shape;399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90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1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64F5E">
                  <a:alpha val="40000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1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91"/>
          <p:cNvSpPr/>
          <p:nvPr/>
        </p:nvSpPr>
        <p:spPr>
          <a:xfrm flipH="1">
            <a:off x="2818328" y="722871"/>
            <a:ext cx="6325671" cy="4430928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91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9" name="Google Shape;409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Custom Layout">
  <p:cSld name="11_Custom Layout"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4" y="401595"/>
            <a:ext cx="1251364" cy="26191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9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92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9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3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93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9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_Title_Left">
  <p:cSld name="8_Custom Layout_1">
    <p:bg>
      <p:bgPr>
        <a:solidFill>
          <a:schemeClr val="dk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4"/>
          <p:cNvSpPr txBox="1">
            <a:spLocks noGrp="1"/>
          </p:cNvSpPr>
          <p:nvPr>
            <p:ph type="title"/>
          </p:nvPr>
        </p:nvSpPr>
        <p:spPr>
          <a:xfrm>
            <a:off x="369143" y="1546856"/>
            <a:ext cx="78108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1" name="Google Shape;421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9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3_Stats">
  <p:cSld name="8_Custom Layout_1_1_1_1">
    <p:bg>
      <p:bgPr>
        <a:solidFill>
          <a:schemeClr val="dk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2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95"/>
          <p:cNvSpPr/>
          <p:nvPr/>
        </p:nvSpPr>
        <p:spPr>
          <a:xfrm>
            <a:off x="1000406" y="2902425"/>
            <a:ext cx="1581000" cy="1581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5"/>
          <p:cNvSpPr/>
          <p:nvPr/>
        </p:nvSpPr>
        <p:spPr>
          <a:xfrm>
            <a:off x="3895763" y="2902425"/>
            <a:ext cx="1581000" cy="1581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5"/>
          <p:cNvSpPr/>
          <p:nvPr/>
        </p:nvSpPr>
        <p:spPr>
          <a:xfrm>
            <a:off x="6939956" y="2902425"/>
            <a:ext cx="1581000" cy="1581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5"/>
          <p:cNvSpPr txBox="1">
            <a:spLocks noGrp="1"/>
          </p:cNvSpPr>
          <p:nvPr>
            <p:ph type="title"/>
          </p:nvPr>
        </p:nvSpPr>
        <p:spPr>
          <a:xfrm>
            <a:off x="5344" y="682331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9" name="Google Shape;429;p95"/>
          <p:cNvSpPr txBox="1">
            <a:spLocks noGrp="1"/>
          </p:cNvSpPr>
          <p:nvPr>
            <p:ph type="title" idx="2"/>
          </p:nvPr>
        </p:nvSpPr>
        <p:spPr>
          <a:xfrm>
            <a:off x="534731" y="2198672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0" name="Google Shape;430;p95"/>
          <p:cNvSpPr txBox="1">
            <a:spLocks noGrp="1"/>
          </p:cNvSpPr>
          <p:nvPr>
            <p:ph type="title" idx="3"/>
          </p:nvPr>
        </p:nvSpPr>
        <p:spPr>
          <a:xfrm>
            <a:off x="3426638" y="2198672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1" name="Google Shape;431;p95"/>
          <p:cNvSpPr txBox="1">
            <a:spLocks noGrp="1"/>
          </p:cNvSpPr>
          <p:nvPr>
            <p:ph type="title" idx="4"/>
          </p:nvPr>
        </p:nvSpPr>
        <p:spPr>
          <a:xfrm>
            <a:off x="6470831" y="2198672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2" name="Google Shape;432;p95"/>
          <p:cNvSpPr txBox="1">
            <a:spLocks noGrp="1"/>
          </p:cNvSpPr>
          <p:nvPr>
            <p:ph type="title" idx="5"/>
          </p:nvPr>
        </p:nvSpPr>
        <p:spPr>
          <a:xfrm>
            <a:off x="534731" y="3174741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3" name="Google Shape;433;p95"/>
          <p:cNvSpPr txBox="1">
            <a:spLocks noGrp="1"/>
          </p:cNvSpPr>
          <p:nvPr>
            <p:ph type="title" idx="6"/>
          </p:nvPr>
        </p:nvSpPr>
        <p:spPr>
          <a:xfrm>
            <a:off x="1053506" y="3517969"/>
            <a:ext cx="14589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 Light"/>
              <a:buNone/>
              <a:defRPr sz="900" b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4" name="Google Shape;434;p95"/>
          <p:cNvSpPr txBox="1">
            <a:spLocks noGrp="1"/>
          </p:cNvSpPr>
          <p:nvPr>
            <p:ph type="title" idx="7"/>
          </p:nvPr>
        </p:nvSpPr>
        <p:spPr>
          <a:xfrm>
            <a:off x="3426638" y="3174741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None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5" name="Google Shape;435;p95"/>
          <p:cNvSpPr txBox="1">
            <a:spLocks noGrp="1"/>
          </p:cNvSpPr>
          <p:nvPr>
            <p:ph type="title" idx="8"/>
          </p:nvPr>
        </p:nvSpPr>
        <p:spPr>
          <a:xfrm>
            <a:off x="3945413" y="3517969"/>
            <a:ext cx="14589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 Light"/>
              <a:buNone/>
              <a:defRPr sz="900" b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6" name="Google Shape;436;p95"/>
          <p:cNvSpPr txBox="1">
            <a:spLocks noGrp="1"/>
          </p:cNvSpPr>
          <p:nvPr>
            <p:ph type="title" idx="9"/>
          </p:nvPr>
        </p:nvSpPr>
        <p:spPr>
          <a:xfrm>
            <a:off x="6447900" y="3174741"/>
            <a:ext cx="2519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pen Sans"/>
              <a:buNone/>
              <a:defRPr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  <a:defRPr sz="1700">
                <a:solidFill>
                  <a:schemeClr val="accent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7" name="Google Shape;437;p95"/>
          <p:cNvSpPr txBox="1">
            <a:spLocks noGrp="1"/>
          </p:cNvSpPr>
          <p:nvPr>
            <p:ph type="title" idx="13"/>
          </p:nvPr>
        </p:nvSpPr>
        <p:spPr>
          <a:xfrm>
            <a:off x="6966675" y="3517969"/>
            <a:ext cx="14589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 Light"/>
              <a:buNone/>
              <a:defRPr sz="900" b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Light"/>
              <a:buNone/>
              <a:defRPr sz="1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8" name="Google Shape;438;p95"/>
          <p:cNvSpPr txBox="1">
            <a:spLocks noGrp="1"/>
          </p:cNvSpPr>
          <p:nvPr>
            <p:ph type="subTitle" idx="1"/>
          </p:nvPr>
        </p:nvSpPr>
        <p:spPr>
          <a:xfrm>
            <a:off x="178706" y="4620131"/>
            <a:ext cx="72243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</a:defRPr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</a:defRPr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</a:defRPr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</a:defRPr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9E9E"/>
              </a:buClr>
              <a:buSzPts val="800"/>
              <a:buFont typeface="Open Sans Light"/>
              <a:buNone/>
              <a:defRPr sz="800" i="1">
                <a:solidFill>
                  <a:srgbClr val="9E9E9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9" name="Google Shape;439;p9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C89800">
                  <a:alpha val="4000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8"/>
          <p:cNvSpPr/>
          <p:nvPr/>
        </p:nvSpPr>
        <p:spPr>
          <a:xfrm flipH="1">
            <a:off x="875721" y="-637736"/>
            <a:ext cx="8268276" cy="578747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2027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985" y="401595"/>
            <a:ext cx="1251356" cy="2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8"/>
          <p:cNvSpPr/>
          <p:nvPr/>
        </p:nvSpPr>
        <p:spPr>
          <a:xfrm>
            <a:off x="-6178" y="3923270"/>
            <a:ext cx="1757131" cy="1227026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19200" sx="113000" sy="113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a - December 2020">
  <p:cSld name="10_Custom Layout_2">
    <p:bg>
      <p:bgPr>
        <a:solidFill>
          <a:schemeClr val="dk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7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44" name="Google Shape;444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854" y="4784002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97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6" name="Google Shape;446;p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e2362a8282_0_20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g1e2362a8282_0_20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0" name="Google Shape;450;g1e2362a8282_0_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g1e2362a8282_0_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g1e2362a8282_0_2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99000">
                <a:srgbClr val="C89800">
                  <a:alpha val="40000"/>
                </a:srgbClr>
              </a:gs>
              <a:gs pos="100000">
                <a:srgbClr val="C89800">
                  <a:alpha val="4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9"/>
          <p:cNvSpPr/>
          <p:nvPr/>
        </p:nvSpPr>
        <p:spPr>
          <a:xfrm>
            <a:off x="-6178" y="3107724"/>
            <a:ext cx="2928551" cy="2045044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36915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>
            <a:off x="369158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C89800">
                  <a:alpha val="4000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369158" y="1432561"/>
            <a:ext cx="4591200" cy="1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/>
          <p:nvPr/>
        </p:nvSpPr>
        <p:spPr>
          <a:xfrm flipH="1">
            <a:off x="2818328" y="722871"/>
            <a:ext cx="6325671" cy="4430928"/>
          </a:xfrm>
          <a:custGeom>
            <a:avLst/>
            <a:gdLst/>
            <a:ahLst/>
            <a:cxnLst/>
            <a:rect l="l" t="t" r="r" b="b"/>
            <a:pathLst>
              <a:path w="3904735" h="2726725" extrusionOk="0">
                <a:moveTo>
                  <a:pt x="0" y="0"/>
                </a:moveTo>
                <a:lnTo>
                  <a:pt x="0" y="2726725"/>
                </a:lnTo>
                <a:lnTo>
                  <a:pt x="3904735" y="2726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0"/>
          <p:cNvSpPr txBox="1">
            <a:spLocks noGrp="1"/>
          </p:cNvSpPr>
          <p:nvPr>
            <p:ph type="subTitle" idx="1"/>
          </p:nvPr>
        </p:nvSpPr>
        <p:spPr>
          <a:xfrm>
            <a:off x="369158" y="3466191"/>
            <a:ext cx="4591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1111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81200" y="4694900"/>
            <a:ext cx="435949" cy="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e2362a8282_0_5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e2362a8282_0_54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g1e2362a8282_0_5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g1e2362a8282_0_5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g1e2362a8282_0_5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200" cy="274200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361436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361436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body" idx="1"/>
          </p:nvPr>
        </p:nvSpPr>
        <p:spPr>
          <a:xfrm>
            <a:off x="361436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0" name="Google Shape;330;p2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184139" y="4784666"/>
            <a:ext cx="732680" cy="15335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lonehealth.com/employee-assistance-progra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lonehealth.com/employee-assistance-progra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e2362a8282_0_46"/>
          <p:cNvSpPr txBox="1"/>
          <p:nvPr/>
        </p:nvSpPr>
        <p:spPr>
          <a:xfrm>
            <a:off x="805125" y="1341363"/>
            <a:ext cx="72912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Leveraging your EAP:</a:t>
            </a:r>
            <a:br>
              <a:rPr lang="en-US" sz="4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to Support Mental Health &amp; Wellbeing at your Organization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1e2362a8282_0_46"/>
          <p:cNvSpPr txBox="1"/>
          <p:nvPr/>
        </p:nvSpPr>
        <p:spPr>
          <a:xfrm>
            <a:off x="1665524" y="3586186"/>
            <a:ext cx="5570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Presented by Mayella Uhrig</a:t>
            </a:r>
            <a:r>
              <a:rPr lang="en-US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1e2362a8282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9" y="6282"/>
            <a:ext cx="9108281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e2362a8282_0_4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35" y="4305564"/>
            <a:ext cx="816522" cy="74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1e2362a8282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550" y="4364881"/>
            <a:ext cx="1744164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413cae71b1_0_0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1426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Online Resources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54" name="Google Shape;554;g2413cae71b1_0_0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55" name="Google Shape;555;g2413cae71b1_0_0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6" name="Google Shape;556;g2413cae71b1_0_0"/>
          <p:cNvSpPr/>
          <p:nvPr/>
        </p:nvSpPr>
        <p:spPr>
          <a:xfrm>
            <a:off x="292855" y="4438184"/>
            <a:ext cx="81753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https://allonehealth.com/employee-assistance-program/</a:t>
            </a: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2413cae71b1_0_0"/>
          <p:cNvSpPr/>
          <p:nvPr/>
        </p:nvSpPr>
        <p:spPr>
          <a:xfrm>
            <a:off x="333000" y="1226500"/>
            <a:ext cx="2453100" cy="29055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2413cae71b1_0_0"/>
          <p:cNvSpPr txBox="1"/>
          <p:nvPr/>
        </p:nvSpPr>
        <p:spPr>
          <a:xfrm>
            <a:off x="333000" y="1384025"/>
            <a:ext cx="24531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Legal</a:t>
            </a:r>
            <a:endParaRPr sz="32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Wills &amp; estates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Advice on a traffic ticket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Attorney referrals</a:t>
            </a: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g2413cae71b1_0_0"/>
          <p:cNvSpPr/>
          <p:nvPr/>
        </p:nvSpPr>
        <p:spPr>
          <a:xfrm>
            <a:off x="3217476" y="1196088"/>
            <a:ext cx="2453100" cy="29055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2413cae71b1_0_0"/>
          <p:cNvSpPr/>
          <p:nvPr/>
        </p:nvSpPr>
        <p:spPr>
          <a:xfrm>
            <a:off x="6101950" y="1196088"/>
            <a:ext cx="2453100" cy="29055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2413cae71b1_0_0"/>
          <p:cNvSpPr txBox="1"/>
          <p:nvPr/>
        </p:nvSpPr>
        <p:spPr>
          <a:xfrm>
            <a:off x="3217400" y="1384025"/>
            <a:ext cx="2453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Financial</a:t>
            </a:r>
            <a:endParaRPr sz="32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Retirement planning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Identity theft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Financial advisor referrals</a:t>
            </a: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2" name="Google Shape;562;g2413cae71b1_0_0"/>
          <p:cNvSpPr txBox="1"/>
          <p:nvPr/>
        </p:nvSpPr>
        <p:spPr>
          <a:xfrm>
            <a:off x="6101800" y="1337850"/>
            <a:ext cx="24531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Misc.</a:t>
            </a:r>
            <a:endParaRPr sz="32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Nutrition advice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Concierge for booking travel or event plans</a:t>
            </a:r>
            <a:b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6576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Child and/or elder care  referrals</a:t>
            </a: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9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Resources for Managers and Supervisors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68" name="Google Shape;568;p119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69" name="Google Shape;569;p119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0" name="Google Shape;570;p119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119"/>
          <p:cNvSpPr/>
          <p:nvPr/>
        </p:nvSpPr>
        <p:spPr>
          <a:xfrm>
            <a:off x="333000" y="1328677"/>
            <a:ext cx="8215445" cy="257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are EAPs that include a component committed to helping managers and supervisors; for example, Health Advocate’s Management Assistance Program</a:t>
            </a:r>
            <a:endParaRPr sz="1600" b="1" i="1" u="none" strike="noStrike" cap="none" baseline="30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Provides support and guidance in dealing with today’s workforce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Help strengthen managerial interpersonal skills, effectively handle workplace issue or conflicts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Offer advice, tips, and best practices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Guidance for HR and Management on trauma, e.g., tragedies in the workplace, navigating stress due to lay-offs, and critical incident coping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119"/>
          <p:cNvSpPr txBox="1"/>
          <p:nvPr/>
        </p:nvSpPr>
        <p:spPr>
          <a:xfrm>
            <a:off x="250337" y="4438184"/>
            <a:ext cx="82603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https://healthadvocate3.personaladvantage.com/communications-center/eap.html</a:t>
            </a: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1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Additional Resources Through EAPs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78" name="Google Shape;578;p111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79" name="Google Shape;579;p111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80" name="Google Shape;580;p111"/>
          <p:cNvSpPr txBox="1"/>
          <p:nvPr/>
        </p:nvSpPr>
        <p:spPr>
          <a:xfrm>
            <a:off x="207819" y="4505083"/>
            <a:ext cx="8260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https://healthadvocate3.personaladvantage.com/financial-fitness-centerhttps://healthadvocate3.personaladvantage.com/financial-fitness-center)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0" y="1011900"/>
            <a:ext cx="2266326" cy="22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3778" y="1795438"/>
            <a:ext cx="2266326" cy="226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11"/>
          <p:cNvPicPr preferRelativeResize="0"/>
          <p:nvPr/>
        </p:nvPicPr>
        <p:blipFill rotWithShape="1">
          <a:blip r:embed="rId5">
            <a:alphaModFix/>
          </a:blip>
          <a:srcRect t="15526"/>
          <a:stretch/>
        </p:blipFill>
        <p:spPr>
          <a:xfrm>
            <a:off x="6201825" y="1187900"/>
            <a:ext cx="2266326" cy="19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11"/>
          <p:cNvSpPr txBox="1"/>
          <p:nvPr/>
        </p:nvSpPr>
        <p:spPr>
          <a:xfrm>
            <a:off x="411500" y="3430625"/>
            <a:ext cx="210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Parenting</a:t>
            </a:r>
            <a:endParaRPr sz="2000" b="0" i="0" u="none" strike="noStrike" cap="none">
              <a:solidFill>
                <a:srgbClr val="C89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5" name="Google Shape;585;p111"/>
          <p:cNvSpPr txBox="1"/>
          <p:nvPr/>
        </p:nvSpPr>
        <p:spPr>
          <a:xfrm>
            <a:off x="3403313" y="1302838"/>
            <a:ext cx="210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Relationships</a:t>
            </a:r>
            <a:endParaRPr sz="2000" b="0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6" name="Google Shape;586;p111"/>
          <p:cNvSpPr txBox="1"/>
          <p:nvPr/>
        </p:nvSpPr>
        <p:spPr>
          <a:xfrm>
            <a:off x="6280325" y="3102213"/>
            <a:ext cx="2109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Fitness &amp; Nutrition</a:t>
            </a:r>
            <a:endParaRPr sz="2000" b="0" i="0" u="none" strike="noStrike" cap="none">
              <a:solidFill>
                <a:srgbClr val="C89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569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2"/>
          <p:cNvSpPr txBox="1">
            <a:spLocks noGrp="1"/>
          </p:cNvSpPr>
          <p:nvPr>
            <p:ph type="title"/>
          </p:nvPr>
        </p:nvSpPr>
        <p:spPr>
          <a:xfrm>
            <a:off x="402475" y="1711050"/>
            <a:ext cx="71928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667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Workplace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Critical Incident</a:t>
            </a: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Stress Management</a:t>
            </a:r>
            <a:endParaRPr sz="3800">
              <a:solidFill>
                <a:srgbClr val="FAC714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6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for Critical Incident Stress Management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99" name="Google Shape;599;p116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600" name="Google Shape;600;p116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1" name="Google Shape;601;p116"/>
          <p:cNvSpPr/>
          <p:nvPr/>
        </p:nvSpPr>
        <p:spPr>
          <a:xfrm>
            <a:off x="341350" y="1119875"/>
            <a:ext cx="82155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800" b="1" i="1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Critical Incident Stress Management (CISM)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 a special group counseling program designed to help clients deal with excessive distress caused by incidents which are particularly traumatic, such as robberies, deaths in the workplace, and natural disasters.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116"/>
          <p:cNvSpPr txBox="1"/>
          <p:nvPr/>
        </p:nvSpPr>
        <p:spPr>
          <a:xfrm>
            <a:off x="319012" y="4744334"/>
            <a:ext cx="826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 https://www.holmangroup.com/stand-alone-services/workplace-crisis-response/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116"/>
          <p:cNvPicPr preferRelativeResize="0"/>
          <p:nvPr/>
        </p:nvPicPr>
        <p:blipFill rotWithShape="1">
          <a:blip r:embed="rId3">
            <a:alphaModFix/>
          </a:blip>
          <a:srcRect t="24741" b="24149"/>
          <a:stretch/>
        </p:blipFill>
        <p:spPr>
          <a:xfrm>
            <a:off x="2082451" y="2269187"/>
            <a:ext cx="4676400" cy="23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7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Critical Incident Stress Management Process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09" name="Google Shape;609;p117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610" name="Google Shape;610;p117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11" name="Google Shape;611;p117"/>
          <p:cNvSpPr/>
          <p:nvPr/>
        </p:nvSpPr>
        <p:spPr>
          <a:xfrm>
            <a:off x="312925" y="1088350"/>
            <a:ext cx="8215500" cy="25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a critical incident occurs, an EAP would include (but not limited to):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Onsite counselors to support staff as needed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0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Debriefing to assess the intensity of the stress response and symptoms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0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Education, support, reassurance, recommended action plans and referrals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0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800"/>
              <a:buFont typeface="Libre Franklin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Defusing sessions (individual or small group)</a:t>
            </a: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2" name="Google Shape;612;p117"/>
          <p:cNvSpPr txBox="1"/>
          <p:nvPr/>
        </p:nvSpPr>
        <p:spPr>
          <a:xfrm>
            <a:off x="247962" y="4727259"/>
            <a:ext cx="826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 https://www.holmangroup.com/stand-alone-services/workplace-crisis-response/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569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20"/>
          <p:cNvSpPr txBox="1">
            <a:spLocks noGrp="1"/>
          </p:cNvSpPr>
          <p:nvPr>
            <p:ph type="title"/>
          </p:nvPr>
        </p:nvSpPr>
        <p:spPr>
          <a:xfrm>
            <a:off x="402475" y="1673400"/>
            <a:ext cx="7192800" cy="1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Maximizing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Positive Outcomes </a:t>
            </a:r>
            <a:endParaRPr sz="3800">
              <a:solidFill>
                <a:srgbClr val="FAC714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21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Driving awareness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25" name="Google Shape;625;p121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626" name="Google Shape;626;p121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27" name="Google Shape;627;p121"/>
          <p:cNvSpPr txBox="1"/>
          <p:nvPr/>
        </p:nvSpPr>
        <p:spPr>
          <a:xfrm>
            <a:off x="206706" y="4744308"/>
            <a:ext cx="8427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 </a:t>
            </a:r>
            <a:r>
              <a:rPr lang="en-US" sz="9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Referenced from Unum survey </a:t>
            </a: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(https://hrexecutive.com/hres-number-of-the-day-eap-awareness</a:t>
            </a: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121"/>
          <p:cNvSpPr txBox="1"/>
          <p:nvPr/>
        </p:nvSpPr>
        <p:spPr>
          <a:xfrm>
            <a:off x="1044238" y="1212200"/>
            <a:ext cx="696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93%</a:t>
            </a:r>
            <a:r>
              <a:rPr lang="en-US" sz="72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vs. </a:t>
            </a:r>
            <a:r>
              <a:rPr lang="en-US" sz="7200" b="1" i="0" u="none" strike="noStrike" cap="none">
                <a:solidFill>
                  <a:srgbClr val="B64F5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~50%</a:t>
            </a:r>
            <a:endParaRPr sz="7200" b="1" i="0" u="none" strike="noStrike" cap="none">
              <a:solidFill>
                <a:srgbClr val="B64F5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9" name="Google Shape;629;p121"/>
          <p:cNvSpPr txBox="1"/>
          <p:nvPr/>
        </p:nvSpPr>
        <p:spPr>
          <a:xfrm>
            <a:off x="750125" y="2857900"/>
            <a:ext cx="309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vast majority of HR professionals say they offer an EAP.</a:t>
            </a: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0" name="Google Shape;630;p121"/>
          <p:cNvSpPr txBox="1"/>
          <p:nvPr/>
        </p:nvSpPr>
        <p:spPr>
          <a:xfrm>
            <a:off x="4837375" y="2857900"/>
            <a:ext cx="350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Roughly half of workers say their employer doesn’t offer an EAP or are unsure if they do.</a:t>
            </a: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22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Driving Awareness: Promoting Your EAP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36" name="Google Shape;636;p122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37" name="Google Shape;637;p122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8" name="Google Shape;638;p122"/>
          <p:cNvSpPr txBox="1"/>
          <p:nvPr/>
        </p:nvSpPr>
        <p:spPr>
          <a:xfrm>
            <a:off x="290562" y="4774959"/>
            <a:ext cx="826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675" y="1111550"/>
            <a:ext cx="2234874" cy="223487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22"/>
          <p:cNvSpPr txBox="1"/>
          <p:nvPr/>
        </p:nvSpPr>
        <p:spPr>
          <a:xfrm>
            <a:off x="921125" y="3399150"/>
            <a:ext cx="218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Communication is the key to success</a:t>
            </a:r>
            <a:endParaRPr sz="1800" b="0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1" name="Google Shape;641;p122"/>
          <p:cNvSpPr txBox="1"/>
          <p:nvPr/>
        </p:nvSpPr>
        <p:spPr>
          <a:xfrm>
            <a:off x="3797750" y="1486325"/>
            <a:ext cx="4435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EAP online resources include plug-and-play communications collateral such as: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flyers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webinars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videos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2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newsletters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4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47" name="Google Shape;647;p124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48" name="Google Shape;648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750" y="1388075"/>
            <a:ext cx="1183675" cy="11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3875" y="1388075"/>
            <a:ext cx="1183675" cy="11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000" y="1388075"/>
            <a:ext cx="1183675" cy="11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24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30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Driving Utilization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652" name="Google Shape;652;p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3625" y="1388075"/>
            <a:ext cx="1183675" cy="11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24"/>
          <p:cNvSpPr txBox="1"/>
          <p:nvPr/>
        </p:nvSpPr>
        <p:spPr>
          <a:xfrm>
            <a:off x="498488" y="2794675"/>
            <a:ext cx="176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Emphasize that personal info will not be revealed to the company</a:t>
            </a:r>
            <a:endParaRPr sz="1400" b="0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4" name="Google Shape;654;p124"/>
          <p:cNvSpPr txBox="1"/>
          <p:nvPr/>
        </p:nvSpPr>
        <p:spPr>
          <a:xfrm>
            <a:off x="4533337" y="2794675"/>
            <a:ext cx="1762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Personalize EAP accessibility and recommendations based on employee needs</a:t>
            </a:r>
            <a:endParaRPr sz="1400" b="0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5" name="Google Shape;655;p124"/>
          <p:cNvSpPr txBox="1"/>
          <p:nvPr/>
        </p:nvSpPr>
        <p:spPr>
          <a:xfrm>
            <a:off x="2486363" y="2794675"/>
            <a:ext cx="176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Stress that there’s no cost for accessing EAP resources</a:t>
            </a:r>
            <a:endParaRPr sz="1400" b="0" i="0" u="none" strike="noStrike" cap="none">
              <a:solidFill>
                <a:srgbClr val="C89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6" name="Google Shape;656;p124"/>
          <p:cNvSpPr txBox="1"/>
          <p:nvPr/>
        </p:nvSpPr>
        <p:spPr>
          <a:xfrm>
            <a:off x="6580313" y="2794675"/>
            <a:ext cx="1762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Recruit wellness champions to promote EAP resources to peers</a:t>
            </a:r>
            <a:endParaRPr sz="1400" b="0" i="0" u="none" strike="noStrike" cap="none">
              <a:solidFill>
                <a:srgbClr val="C898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"/>
          <p:cNvSpPr txBox="1">
            <a:spLocks noGrp="1"/>
          </p:cNvSpPr>
          <p:nvPr>
            <p:ph type="body" idx="4294967295"/>
          </p:nvPr>
        </p:nvSpPr>
        <p:spPr>
          <a:xfrm>
            <a:off x="3509400" y="473599"/>
            <a:ext cx="5074500" cy="4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334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 SemiBold"/>
              <a:buAutoNum type="romanUcPeriod"/>
            </a:pPr>
            <a: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What is an EAP?</a:t>
            </a:r>
            <a:endParaRPr sz="1800"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990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569"/>
              </a:buClr>
              <a:buSzPts val="1500"/>
              <a:buNone/>
            </a:pPr>
            <a:endParaRPr sz="1800"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5334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 SemiBold"/>
              <a:buAutoNum type="romanUcPeriod"/>
            </a:pPr>
            <a: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EAP Resources and Support for Your Employees</a:t>
            </a:r>
            <a:endParaRPr sz="1800"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990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569"/>
              </a:buClr>
              <a:buSzPts val="1500"/>
              <a:buNone/>
            </a:pPr>
            <a:endParaRPr sz="1800">
              <a:solidFill>
                <a:srgbClr val="192569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5334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 SemiBold"/>
              <a:buAutoNum type="romanUcPeriod"/>
            </a:pPr>
            <a: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Leveraging Your EAP + Maximizing Positive Outcomes</a:t>
            </a:r>
            <a:endParaRPr sz="1800"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990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569"/>
              </a:buClr>
              <a:buSzPts val="1500"/>
              <a:buNone/>
            </a:pPr>
            <a:endParaRPr sz="1800">
              <a:solidFill>
                <a:srgbClr val="192569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5334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 SemiBold"/>
              <a:buAutoNum type="romanUcPeriod"/>
            </a:pPr>
            <a: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Budgeting for an EAP</a:t>
            </a:r>
            <a:b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</a:br>
            <a:endParaRPr sz="1800">
              <a:solidFill>
                <a:srgbClr val="192569"/>
              </a:solidFill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5334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Franklin SemiBold"/>
              <a:buAutoNum type="romanUcPeriod"/>
            </a:pPr>
            <a:r>
              <a:rPr lang="en-US" sz="1800">
                <a:solidFill>
                  <a:srgbClr val="192569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Questions</a:t>
            </a:r>
            <a:endParaRPr sz="1800" b="1">
              <a:solidFill>
                <a:srgbClr val="1925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2"/>
          <p:cNvSpPr/>
          <p:nvPr/>
        </p:nvSpPr>
        <p:spPr>
          <a:xfrm>
            <a:off x="0" y="0"/>
            <a:ext cx="3324900" cy="5143500"/>
          </a:xfrm>
          <a:prstGeom prst="rect">
            <a:avLst/>
          </a:prstGeom>
          <a:solidFill>
            <a:srgbClr val="1925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"/>
          <p:cNvSpPr/>
          <p:nvPr/>
        </p:nvSpPr>
        <p:spPr>
          <a:xfrm>
            <a:off x="0" y="-75"/>
            <a:ext cx="504000" cy="5143500"/>
          </a:xfrm>
          <a:prstGeom prst="roundRect">
            <a:avLst>
              <a:gd name="adj" fmla="val 0"/>
            </a:avLst>
          </a:prstGeom>
          <a:solidFill>
            <a:srgbClr val="E2B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marR="495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9" name="Google Shape;469;p2"/>
          <p:cNvSpPr txBox="1">
            <a:spLocks noGrp="1"/>
          </p:cNvSpPr>
          <p:nvPr>
            <p:ph type="title" idx="4294967295"/>
          </p:nvPr>
        </p:nvSpPr>
        <p:spPr>
          <a:xfrm>
            <a:off x="590995" y="156660"/>
            <a:ext cx="283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400">
                <a:solidFill>
                  <a:schemeClr val="lt1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Overview</a:t>
            </a:r>
            <a:endParaRPr sz="2400">
              <a:solidFill>
                <a:schemeClr val="lt1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pic>
        <p:nvPicPr>
          <p:cNvPr id="470" name="Google Shape;4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94364" flipH="1">
            <a:off x="-2533350" y="2967039"/>
            <a:ext cx="7629526" cy="294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735" y="4401389"/>
            <a:ext cx="816522" cy="74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569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25"/>
          <p:cNvSpPr txBox="1">
            <a:spLocks noGrp="1"/>
          </p:cNvSpPr>
          <p:nvPr>
            <p:ph type="title"/>
          </p:nvPr>
        </p:nvSpPr>
        <p:spPr>
          <a:xfrm>
            <a:off x="413225" y="1630500"/>
            <a:ext cx="7192800" cy="18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Harmonizing</a:t>
            </a: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 Work and Personal Lives</a:t>
            </a:r>
            <a:endParaRPr sz="3800"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6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EAPs for Harmonizing Work and Personal Life</a:t>
            </a:r>
            <a:endParaRPr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69" name="Google Shape;669;p126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70" name="Google Shape;670;p126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71" name="Google Shape;671;p126"/>
          <p:cNvSpPr/>
          <p:nvPr/>
        </p:nvSpPr>
        <p:spPr>
          <a:xfrm>
            <a:off x="325505" y="4706334"/>
            <a:ext cx="81753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75" y="1471400"/>
            <a:ext cx="1277651" cy="12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26"/>
          <p:cNvSpPr txBox="1"/>
          <p:nvPr/>
        </p:nvSpPr>
        <p:spPr>
          <a:xfrm>
            <a:off x="333000" y="935150"/>
            <a:ext cx="645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Leverage EAP resources for things like:</a:t>
            </a:r>
            <a:endParaRPr sz="18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74" name="Google Shape;674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0712" y="1320100"/>
            <a:ext cx="1377599" cy="137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7825" y="1320100"/>
            <a:ext cx="1428951" cy="142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1850" y="1320100"/>
            <a:ext cx="1428951" cy="14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26"/>
          <p:cNvSpPr txBox="1"/>
          <p:nvPr/>
        </p:nvSpPr>
        <p:spPr>
          <a:xfrm>
            <a:off x="443500" y="2697700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Relocation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26"/>
          <p:cNvSpPr txBox="1"/>
          <p:nvPr/>
        </p:nvSpPr>
        <p:spPr>
          <a:xfrm>
            <a:off x="2690663" y="2749050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theft assistance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26"/>
          <p:cNvSpPr txBox="1"/>
          <p:nvPr/>
        </p:nvSpPr>
        <p:spPr>
          <a:xfrm>
            <a:off x="5013450" y="2749050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Saving and budgeting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26"/>
          <p:cNvSpPr txBox="1"/>
          <p:nvPr/>
        </p:nvSpPr>
        <p:spPr>
          <a:xfrm>
            <a:off x="7147475" y="2749050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Caregiver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p1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4700" y="2925750"/>
            <a:ext cx="1277699" cy="12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26"/>
          <p:cNvSpPr txBox="1"/>
          <p:nvPr/>
        </p:nvSpPr>
        <p:spPr>
          <a:xfrm>
            <a:off x="1534700" y="4090725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Dealing with sudden loss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38150" y="2925750"/>
            <a:ext cx="1277699" cy="12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26"/>
          <p:cNvSpPr txBox="1"/>
          <p:nvPr/>
        </p:nvSpPr>
        <p:spPr>
          <a:xfrm>
            <a:off x="3888100" y="4090725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tasks and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5" name="Google Shape;685;p1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46350" y="2925750"/>
            <a:ext cx="1277699" cy="127769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26"/>
          <p:cNvSpPr txBox="1"/>
          <p:nvPr/>
        </p:nvSpPr>
        <p:spPr>
          <a:xfrm>
            <a:off x="6046350" y="4090725"/>
            <a:ext cx="127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to retirement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4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Cost: Value Add vs. Stand Alone </a:t>
            </a:r>
            <a:endParaRPr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698" name="Google Shape;698;p134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99" name="Google Shape;699;p134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0" name="Google Shape;700;p134"/>
          <p:cNvSpPr/>
          <p:nvPr/>
        </p:nvSpPr>
        <p:spPr>
          <a:xfrm>
            <a:off x="458788" y="2159900"/>
            <a:ext cx="3746100" cy="2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1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FREE! Can be added on to basic life and disability plans with one particular carrier.</a:t>
            </a:r>
            <a:b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1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Typically includes unlimited telephone support, 3 face-to-face counseling sessions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online resources.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1" name="Google Shape;701;p134"/>
          <p:cNvSpPr/>
          <p:nvPr/>
        </p:nvSpPr>
        <p:spPr>
          <a:xfrm>
            <a:off x="4810675" y="2276950"/>
            <a:ext cx="37461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1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Stand alone EAP PEPM (per employee per month) rates range from $2-6.</a:t>
            </a:r>
            <a:b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1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Varying levels based on # face-to-face visits, training modules, CISM and other factors.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02" name="Google Shape;702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125" y="541850"/>
            <a:ext cx="2175201" cy="21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1875" y="859497"/>
            <a:ext cx="1539950" cy="153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6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Sample EAP Vendors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09" name="Google Shape;709;p136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10" name="Google Shape;710;p136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11" name="Google Shape;711;p136" descr="A picture containing font, graphics, logo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276" y="1206093"/>
            <a:ext cx="1347377" cy="41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36" descr="A blue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1824" y="1211915"/>
            <a:ext cx="1420356" cy="40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136" descr="A close-up of a logo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8188" y="1185607"/>
            <a:ext cx="1369958" cy="45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136" descr="A red text on a white background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2701" y="2403430"/>
            <a:ext cx="1593416" cy="33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136" descr="A picture containing font, logo, graphics,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8147" y="3769933"/>
            <a:ext cx="1420357" cy="36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36" descr="A blue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0332" y="2328365"/>
            <a:ext cx="1241314" cy="45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136" descr="A close-up of a logo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238" y="3675950"/>
            <a:ext cx="1661470" cy="55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36" descr="A close-up of a logo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35496" y="2328375"/>
            <a:ext cx="1273009" cy="48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36" descr="A close-up of a logo&#10;&#10;Description automatically generated with medium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60700" y="3708670"/>
            <a:ext cx="1707448" cy="48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95959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5"/>
          <p:cNvSpPr/>
          <p:nvPr/>
        </p:nvSpPr>
        <p:spPr>
          <a:xfrm>
            <a:off x="0" y="10550"/>
            <a:ext cx="5499599" cy="5147366"/>
          </a:xfrm>
          <a:custGeom>
            <a:avLst/>
            <a:gdLst/>
            <a:ahLst/>
            <a:cxnLst/>
            <a:rect l="l" t="t" r="r" b="b"/>
            <a:pathLst>
              <a:path w="7332798" h="6886109" extrusionOk="0">
                <a:moveTo>
                  <a:pt x="0" y="10511"/>
                </a:moveTo>
                <a:lnTo>
                  <a:pt x="7332798" y="0"/>
                </a:lnTo>
                <a:lnTo>
                  <a:pt x="5798288" y="6886109"/>
                </a:lnTo>
                <a:lnTo>
                  <a:pt x="0" y="6868511"/>
                </a:lnTo>
                <a:lnTo>
                  <a:pt x="0" y="10511"/>
                </a:lnTo>
                <a:close/>
              </a:path>
            </a:pathLst>
          </a:custGeom>
          <a:solidFill>
            <a:srgbClr val="1925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04456" y="3735255"/>
            <a:ext cx="7629528" cy="2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5742" y="0"/>
            <a:ext cx="5058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5"/>
          <p:cNvSpPr txBox="1"/>
          <p:nvPr/>
        </p:nvSpPr>
        <p:spPr>
          <a:xfrm>
            <a:off x="460700" y="1259063"/>
            <a:ext cx="29985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800" b="0" i="0" u="none" strike="noStrike" cap="none">
                <a:solidFill>
                  <a:srgbClr val="FFFFFF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Thank you!</a:t>
            </a:r>
            <a:r>
              <a:rPr lang="en-US" sz="3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9" name="Google Shape;729;p25"/>
          <p:cNvSpPr txBox="1"/>
          <p:nvPr/>
        </p:nvSpPr>
        <p:spPr>
          <a:xfrm>
            <a:off x="460700" y="1908075"/>
            <a:ext cx="2712900" cy="687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30" name="Google Shape;73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9463" y="4773611"/>
            <a:ext cx="734850" cy="15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25"/>
          <p:cNvSpPr txBox="1"/>
          <p:nvPr/>
        </p:nvSpPr>
        <p:spPr>
          <a:xfrm>
            <a:off x="460700" y="2470900"/>
            <a:ext cx="389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Contact me at </a:t>
            </a:r>
            <a:r>
              <a:rPr lang="en-US" sz="1800" b="0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mayella.uhrig@navabenefits.com</a:t>
            </a:r>
            <a:endParaRPr sz="1800" b="0" i="0" u="none" strike="noStrike" cap="none">
              <a:solidFill>
                <a:srgbClr val="FAC71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569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413cae71b1_0_21"/>
          <p:cNvSpPr txBox="1">
            <a:spLocks noGrp="1"/>
          </p:cNvSpPr>
          <p:nvPr>
            <p:ph type="title" idx="4294967295"/>
          </p:nvPr>
        </p:nvSpPr>
        <p:spPr>
          <a:xfrm>
            <a:off x="370499" y="1754625"/>
            <a:ext cx="84030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3600">
                <a:solidFill>
                  <a:srgbClr val="FEFEFE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Appendix</a:t>
            </a:r>
            <a:endParaRPr sz="3600" baseline="30000">
              <a:solidFill>
                <a:srgbClr val="FEFEFE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37" name="Google Shape;737;g2413cae71b1_0_21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01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14265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Feasibility of offering EAP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43" name="Google Shape;743;p101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744" name="Google Shape;744;p101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45" name="Google Shape;745;p101"/>
          <p:cNvSpPr/>
          <p:nvPr/>
        </p:nvSpPr>
        <p:spPr>
          <a:xfrm>
            <a:off x="333000" y="1272971"/>
            <a:ext cx="8215445" cy="2948684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Levels/tiers of EAP programs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Basic EAPs offered as value-adds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Char char="○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L&amp;D with carrier, could bundle free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Stand-alone 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Char char="○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working directly with EAP vendor PEPM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Char char="○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vendors 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Char char="■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ComPsych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Char char="■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AllOne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A2569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8"/>
          <p:cNvSpPr txBox="1">
            <a:spLocks noGrp="1"/>
          </p:cNvSpPr>
          <p:nvPr>
            <p:ph type="title"/>
          </p:nvPr>
        </p:nvSpPr>
        <p:spPr>
          <a:xfrm>
            <a:off x="402475" y="1656600"/>
            <a:ext cx="71928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EAP Online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Educational Resources</a:t>
            </a:r>
            <a:endParaRPr sz="3800">
              <a:solidFill>
                <a:srgbClr val="FAC714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6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Legal Resources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58" name="Google Shape;758;p106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759" name="Google Shape;759;p106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0" name="Google Shape;760;p106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*Provide editable templates but will note disclosure that the information on the document templates are not intended to provide legal advice or to be a substitute for the advice of an attorney.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06"/>
          <p:cNvSpPr/>
          <p:nvPr/>
        </p:nvSpPr>
        <p:spPr>
          <a:xfrm>
            <a:off x="341339" y="1059650"/>
            <a:ext cx="8215445" cy="223219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 Library or “Personalized Legal Center”: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Prompts for searching legal subject matter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Educational content including definitions and articles written by legal experts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Generate legal forms/documents* (can be downloaded in MS word or PDF), e.g., living will and health care power of attorney; instructions to custodian of power of attorney; memorandum of tangible personal property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569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212e1a9c9b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6" y="2418969"/>
            <a:ext cx="7629524" cy="29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12e1a9c9bf_0_0"/>
          <p:cNvSpPr txBox="1">
            <a:spLocks noGrp="1"/>
          </p:cNvSpPr>
          <p:nvPr>
            <p:ph type="title"/>
          </p:nvPr>
        </p:nvSpPr>
        <p:spPr>
          <a:xfrm>
            <a:off x="413225" y="1656600"/>
            <a:ext cx="68301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What is an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</a:t>
            </a: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?</a:t>
            </a:r>
            <a:endParaRPr sz="3800"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7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Examples of Legal Information Categories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67" name="Google Shape;767;p107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768" name="Google Shape;768;p107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9" name="Google Shape;769;p107"/>
          <p:cNvSpPr/>
          <p:nvPr/>
        </p:nvSpPr>
        <p:spPr>
          <a:xfrm>
            <a:off x="333000" y="1045075"/>
            <a:ext cx="8135100" cy="3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Bankruptcy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Civil Rights (e.g., Equal Protection, Due Process, Sexual Orientation, Right to Privacy)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Criminal Law (e.g., Indictment, Plea Bargains, Retaining a Criminal Defense)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Divorce &amp; Family Law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Elder Law (e.g., Organ Donation, Long-Term Care, Consumer Fraud Issues)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Intellectual Property (e.g., Patents, Copyrights, Trademarks)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Landlord &amp; Tenant (e.g., Lease Termination &amp; Renewal, Eviction)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Names (e.g., changing your name, signature of your name by another)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Neighbors (e.g., noise, trees, trespassing, water damage)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600"/>
              <a:buFont typeface="Open Sans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Pets and Animals (e.g., traveling with your pet, restrictions on pet ownership)</a:t>
            </a: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107"/>
          <p:cNvSpPr txBox="1"/>
          <p:nvPr/>
        </p:nvSpPr>
        <p:spPr>
          <a:xfrm>
            <a:off x="207819" y="4541485"/>
            <a:ext cx="82603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Health Advocate Member EAP website (https://www.clclegalforms.com/clc/index.cfm?event=base:lawguide&amp;collection=3)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8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Financial Resources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76" name="Google Shape;776;p108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777" name="Google Shape;777;p108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8" name="Google Shape;778;p108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9" name="Google Shape;779;p108"/>
          <p:cNvSpPr/>
          <p:nvPr/>
        </p:nvSpPr>
        <p:spPr>
          <a:xfrm>
            <a:off x="341339" y="1138083"/>
            <a:ext cx="8215445" cy="223219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“Financial Fitness Center”: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Questionnaire/survey to assess your level of financial stress and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Online courses that offer interactive tutorials and unbiased answers to questions about money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Courses range from basic to intermediate covering topics such as personal finance &amp; budgeting, managing debt, financing a home, savings and investments, taxes, stocks and bonds, money market, retirement portfolio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108"/>
          <p:cNvSpPr txBox="1"/>
          <p:nvPr/>
        </p:nvSpPr>
        <p:spPr>
          <a:xfrm>
            <a:off x="207819" y="4505083"/>
            <a:ext cx="8260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https://healthadvocate3.personaladvantage.com/financial-fitness-centerhttps://healthadvocate3.personaladvantage.com/financial-fitness-center)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09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Examples of Courses on </a:t>
            </a:r>
            <a:r>
              <a:rPr lang="en-US" sz="2400" i="1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Personal Finance </a:t>
            </a: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Resources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86" name="Google Shape;786;p109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787" name="Google Shape;787;p109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8" name="Google Shape;788;p109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109"/>
          <p:cNvSpPr txBox="1"/>
          <p:nvPr/>
        </p:nvSpPr>
        <p:spPr>
          <a:xfrm>
            <a:off x="207819" y="4505083"/>
            <a:ext cx="8260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https://www.financialfitness.center/classroom/personalfinance?org_id=10828387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09"/>
          <p:cNvSpPr/>
          <p:nvPr/>
        </p:nvSpPr>
        <p:spPr>
          <a:xfrm>
            <a:off x="252710" y="1355700"/>
            <a:ext cx="8215445" cy="348312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Building an Emergency Fund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Automatic Savings and Investment Plans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Consumer Credit Counseling Agencies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Financing a Major Purchase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Home Ownership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How Your Daily Habits Impact Your Wallet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Building a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The Basics of Tax 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Managing Your Money at a Bank or Credit Union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Consumer Protection Against Fraud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0"/>
          <p:cNvSpPr txBox="1">
            <a:spLocks noGrp="1"/>
          </p:cNvSpPr>
          <p:nvPr>
            <p:ph type="title" idx="4294967295"/>
          </p:nvPr>
        </p:nvSpPr>
        <p:spPr>
          <a:xfrm>
            <a:off x="325500" y="229500"/>
            <a:ext cx="463777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Access to course via app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796" name="Google Shape;796;p110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797" name="Google Shape;797;p110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98" name="Google Shape;798;p110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110"/>
          <p:cNvSpPr txBox="1"/>
          <p:nvPr/>
        </p:nvSpPr>
        <p:spPr>
          <a:xfrm>
            <a:off x="207819" y="4505083"/>
            <a:ext cx="387798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0" name="Google Shape;800;p110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9192" r="3294"/>
          <a:stretch/>
        </p:blipFill>
        <p:spPr>
          <a:xfrm>
            <a:off x="4298657" y="363315"/>
            <a:ext cx="2298405" cy="4670696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1" name="Google Shape;801;p110"/>
          <p:cNvSpPr txBox="1"/>
          <p:nvPr/>
        </p:nvSpPr>
        <p:spPr>
          <a:xfrm>
            <a:off x="261345" y="1286179"/>
            <a:ext cx="374417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and App access to courses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Log-in on member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app for mobile access to 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A2569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18"/>
          <p:cNvSpPr txBox="1">
            <a:spLocks noGrp="1"/>
          </p:cNvSpPr>
          <p:nvPr>
            <p:ph type="title"/>
          </p:nvPr>
        </p:nvSpPr>
        <p:spPr>
          <a:xfrm>
            <a:off x="402500" y="1711050"/>
            <a:ext cx="7192800" cy="1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Resources for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Managers &amp; Supervisors</a:t>
            </a:r>
            <a:endParaRPr sz="3800">
              <a:solidFill>
                <a:srgbClr val="FAC714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413cae71b1_0_29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30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Other Resources through EAPs: Parenting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14" name="Google Shape;814;g2413cae71b1_0_29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815" name="Google Shape;815;g2413cae71b1_0_29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16" name="Google Shape;816;g2413cae71b1_0_29"/>
          <p:cNvSpPr/>
          <p:nvPr/>
        </p:nvSpPr>
        <p:spPr>
          <a:xfrm>
            <a:off x="292855" y="4438184"/>
            <a:ext cx="8175300" cy="267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7" name="Google Shape;817;g2413cae71b1_0_29"/>
          <p:cNvSpPr txBox="1"/>
          <p:nvPr/>
        </p:nvSpPr>
        <p:spPr>
          <a:xfrm>
            <a:off x="207819" y="4505083"/>
            <a:ext cx="826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https://healthadvocate3.personaladvantage.com/financial-fitness-centerhttps://healthadvocate3.personaladvantage.com/financial-fitness-center)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2413cae71b1_0_29"/>
          <p:cNvSpPr/>
          <p:nvPr/>
        </p:nvSpPr>
        <p:spPr>
          <a:xfrm>
            <a:off x="341339" y="1254461"/>
            <a:ext cx="8215500" cy="2232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Courses and/or Webinars on Parenting Topics such as…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Adoption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Guides and resources for finding childcare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Learn about milestones in child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Considerations for parents of children with disabilities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Learn how to raise emotionally healthy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Safety considerations related to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Strategies for navigating your parenting journey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2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Other Resources through EAPs: Relationships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24" name="Google Shape;824;p112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825" name="Google Shape;825;p112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26" name="Google Shape;826;p112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7" name="Google Shape;827;p112"/>
          <p:cNvSpPr txBox="1"/>
          <p:nvPr/>
        </p:nvSpPr>
        <p:spPr>
          <a:xfrm>
            <a:off x="207819" y="4505083"/>
            <a:ext cx="8260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https://members.healthadvocate.com/ha/#/lifeandwork/relationships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12"/>
          <p:cNvSpPr/>
          <p:nvPr/>
        </p:nvSpPr>
        <p:spPr>
          <a:xfrm>
            <a:off x="341339" y="1180805"/>
            <a:ext cx="8215445" cy="237274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Variety of resources to help improve relationships with friends, family, coworkers, and spouses/partners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Create a master calendar to keep track of family member’s events and activities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Articles on self-care, caring, and imperatives for the caregiver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Tips for better communication with your spouse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 guide to resources for special needs family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LGBTQ+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Resources for veterans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Communicating with difficult people in difficult situations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3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Other Resources through EAPs: Fitness &amp; Nutrition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34" name="Google Shape;834;p113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835" name="Google Shape;835;p113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6" name="Google Shape;836;p113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113"/>
          <p:cNvSpPr/>
          <p:nvPr/>
        </p:nvSpPr>
        <p:spPr>
          <a:xfrm>
            <a:off x="341339" y="1180805"/>
            <a:ext cx="8215445" cy="237274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Access to/tips for…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Fitness assessments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Body Mass Index (BMI) calculator and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Strength training at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Senior fitness quiz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Articles/guides on strategies for coping with food cravings, using yoga to relieve stress, and how to start a physical activity routine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Nutrition to reduce cancer risk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Recipes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14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Other Resources through EAPs: Meatloaf Recipe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43" name="Google Shape;843;p114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844" name="Google Shape;844;p114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45" name="Google Shape;845;p114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6" name="Google Shape;846;p114"/>
          <p:cNvSpPr txBox="1"/>
          <p:nvPr/>
        </p:nvSpPr>
        <p:spPr>
          <a:xfrm>
            <a:off x="247964" y="4705815"/>
            <a:ext cx="82603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8.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 Advocate EAP Member Site (https://healthadvocate3.personaladvantage.com/health/recipes/meatloaf-with-hidden-veggies.html)</a:t>
            </a: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114"/>
          <p:cNvSpPr txBox="1"/>
          <p:nvPr/>
        </p:nvSpPr>
        <p:spPr>
          <a:xfrm>
            <a:off x="333000" y="862590"/>
            <a:ext cx="8303924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Meatloaf with Hidden Veggies</a:t>
            </a:r>
            <a:r>
              <a:rPr lang="en-US" sz="14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lb. lean ground turkey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cup grated zucchini (about one medium zucchini)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cup grated carrots (about one medium carrot)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cup grated yellow onion (about one medium onion)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cup uncooked oats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egg whites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1½ tsp. Italian seasoning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tsp. garlic salt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½ cup tomato sauce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Preheat oven to 350 degrees. In a large bowl, mix all ingredients except for tomato sauce until completely combined. Shape into a loaf and place into a 9-by-5-inch loaf pan. Spread tomato sauce evenly on top of loaf. Bake for 60 minutes.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Serves eight. Each serving contains about 190 calories, 6 g fat, 2 g saturated fat, 0 g trans fat, 45 mg cholesterol, 189 mg sodium, 19 g carbohydrates, 4 g sugar, 3 g fiber, and 15 g protein.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5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Other Resources through EAPs: Additional Resources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53" name="Google Shape;853;p115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854" name="Google Shape;854;p115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5" name="Google Shape;855;p115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6" name="Google Shape;856;p115"/>
          <p:cNvSpPr/>
          <p:nvPr/>
        </p:nvSpPr>
        <p:spPr>
          <a:xfrm>
            <a:off x="341339" y="1180805"/>
            <a:ext cx="8215445" cy="237274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Many more!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Find adoptable pets in your area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Disaster preparedness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Volunteer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Resources for your dependents preparing for/entering college (e.g., campus life, financial aid, exploring college)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Locators for child care centers, summer camps, adult day care, assisted living facilities, colleges, universities, vocational and technical schools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Other services to search for Doulas and Lactation Consultants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"/>
          <p:cNvSpPr txBox="1">
            <a:spLocks noGrp="1"/>
          </p:cNvSpPr>
          <p:nvPr>
            <p:ph type="title" idx="4294967295"/>
          </p:nvPr>
        </p:nvSpPr>
        <p:spPr>
          <a:xfrm>
            <a:off x="325500" y="229500"/>
            <a:ext cx="71901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Employee Assistance Program (EAP)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484" name="Google Shape;484;p4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85" name="Google Shape;485;p4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6" name="Google Shape;486;p4"/>
          <p:cNvSpPr/>
          <p:nvPr/>
        </p:nvSpPr>
        <p:spPr>
          <a:xfrm>
            <a:off x="333000" y="1239136"/>
            <a:ext cx="8175300" cy="23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According to the American Psychological Association (APA) Dictionary of Psychology, an EAP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en-US" sz="18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is…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designated formal function within an organization for </a:t>
            </a:r>
            <a:r>
              <a:rPr lang="en-US" sz="1600" b="1" i="0" u="none" strike="noStrike" cap="none">
                <a:solidFill>
                  <a:srgbClr val="C898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helping individual employees with personal problems that affect their job performance</a:t>
            </a: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(e.g., substance abuse, family difficulties, emotional problems). 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EAP services include screening, assessment, and referral of employees to community resources, as well as direct clinical treatment by psychologists or other mental health professionals.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7" name="Google Shape;487;p4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https://dictionary.apa.org/employee-assistance-program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23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Promoting your EAP: Monthly Communications</a:t>
            </a:r>
            <a:endParaRPr sz="24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62" name="Google Shape;862;p123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863" name="Google Shape;863;p123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64" name="Google Shape;864;p123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Take advantage of EAP online resources that include communications collaterals such as flyers, newsletter, videos, and webinars and distribute via email and post on your company intranet!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Monthly member newsletters feature articles such as self-care tools, stress relief, preventive care tips, and awareness on certain conditions such as alcoholism.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Flyers feature specific topics on mental health awareness, work-life balance, and overall health and wellness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Short videos on how an EAP resources and self-care tips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27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70" name="Google Shape;870;p127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871" name="Google Shape;871;p127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72" name="Google Shape;872;p127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27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Identity Theft Recovery Assistance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Most EAPs include identity theft recovery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EAP counselors/specialists can guide the member/employee through the process of recovery, give them contact information for credit monitoring and filing an identity theft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Guidance available on protecting your family’s online security, e.g., tips on managing children’s social media 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28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79" name="Google Shape;879;p128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880" name="Google Shape;880;p128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81" name="Google Shape;881;p128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28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Saving Money and Creating a Budget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Most helpful for younger employees, an EAP includes financial resources in learning the basics on creating a budget, spend less and save more, and saving and investing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seasoned employees, they can access tips for creating a college savings fund for their children and saving for a major house renovation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29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88" name="Google Shape;888;p129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889" name="Google Shape;889;p129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90" name="Google Shape;890;p129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29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Support for parenting and caregiving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Prevalence of the “sandwich generation” – taking care of children and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Obtain assistance on identifying resources for local or out-of-state elderly parents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Sort through college choices for children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the employee-caregiver, learn strategies to manage stress and anxiety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0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897" name="Google Shape;897;p130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898" name="Google Shape;898;p130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99" name="Google Shape;899;p130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30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Dealing with sudden loss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Whether it’s an unexpected death of a coworker or family member, or an organization with a large number of employees being displaced due to a natural disaster, such events are devastating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EAPs can provide counseling, onsite (additional cost may apply) or by phone, to help with the grieving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31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06" name="Google Shape;906;p131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907" name="Google Shape;907;p131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08" name="Google Shape;908;p131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31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Assistance with planning and everyday tasks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Concierge or convenience service for finding a plumber or researching vacation destinations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Planning a special event like a milestone celebration and tapping into EAP specialists to assist you with venue and catering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32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40286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 sz="24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Using the EAP in harmonizing work and personal life</a:t>
            </a:r>
            <a:r>
              <a:rPr lang="en-US" sz="2400" baseline="30000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12</a:t>
            </a:r>
            <a:endParaRPr sz="2400" baseline="30000"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915" name="Google Shape;915;p132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916" name="Google Shape;916;p132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7" name="Google Shape;917;p132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https://www.insperity.com/blog/eap-work-life-balance/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32"/>
          <p:cNvSpPr/>
          <p:nvPr/>
        </p:nvSpPr>
        <p:spPr>
          <a:xfrm>
            <a:off x="341339" y="1355700"/>
            <a:ext cx="8215445" cy="278751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7. Transition to retirement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For employees nearing retirement age, the EAP can make this transition less painful/stressful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Information can be obtained on how to sign up for Medicare, tips for managing expenses, guidance on estate planning, and researching retirement communities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Referrals to legal and financial professionals who specialize in retirement issues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8"/>
          <p:cNvSpPr txBox="1">
            <a:spLocks noGrp="1"/>
          </p:cNvSpPr>
          <p:nvPr>
            <p:ph type="title" idx="4294967295"/>
          </p:nvPr>
        </p:nvSpPr>
        <p:spPr>
          <a:xfrm>
            <a:off x="325500" y="229500"/>
            <a:ext cx="71901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Evolution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493" name="Google Shape;493;p98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94" name="Google Shape;494;p98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5" name="Google Shape;495;p98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https://www.google.com/search?client=safari&amp;rls=en&amp;q=history+of+employee+assistance+program&amp;ie=UTF-8&amp;oe=UTF-8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https://www.apaservices.org/practice/business/marketing/building/employee-assistance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8"/>
          <p:cNvSpPr/>
          <p:nvPr/>
        </p:nvSpPr>
        <p:spPr>
          <a:xfrm>
            <a:off x="333000" y="1344600"/>
            <a:ext cx="8215500" cy="2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5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EAP history can be traced as far back as 1939 when the Occupational Alcohol Programs were established “when drinking on the job was the norm”</a:t>
            </a:r>
            <a:r>
              <a:rPr lang="en-US" sz="1600" b="1" i="0" u="none" strike="noStrike" cap="none" baseline="300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2</a:t>
            </a:r>
            <a:br>
              <a:rPr lang="en-US" sz="1600" b="1" i="0" u="none" strike="noStrike" cap="none" baseline="300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Evolved from 1970 Hughes Act, a Federal program addressing prevention and treatment of alcohol-related problems</a:t>
            </a:r>
            <a:b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105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Expanded by the 1990s to address not just substance abuse, but also personal and family issues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19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0" i="0" u="none" strike="noStrike" cap="none">
              <a:solidFill>
                <a:srgbClr val="2125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9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14265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Became a “Must-Have” for Employers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02" name="Google Shape;502;p99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03" name="Google Shape;503;p99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4" name="Google Shape;504;p99"/>
          <p:cNvSpPr/>
          <p:nvPr/>
        </p:nvSpPr>
        <p:spPr>
          <a:xfrm>
            <a:off x="309180" y="4738609"/>
            <a:ext cx="81753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https://www.apaservices.org/practice/business/marketing/building/employee-assistance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99"/>
          <p:cNvPicPr preferRelativeResize="0"/>
          <p:nvPr/>
        </p:nvPicPr>
        <p:blipFill rotWithShape="1">
          <a:blip r:embed="rId3">
            <a:alphaModFix/>
          </a:blip>
          <a:srcRect r="17891"/>
          <a:stretch/>
        </p:blipFill>
        <p:spPr>
          <a:xfrm>
            <a:off x="405100" y="1109100"/>
            <a:ext cx="2262900" cy="1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000" y="2830700"/>
            <a:ext cx="1972935" cy="15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3639" y="2773638"/>
            <a:ext cx="1861000" cy="155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99"/>
          <p:cNvPicPr preferRelativeResize="0"/>
          <p:nvPr/>
        </p:nvPicPr>
        <p:blipFill rotWithShape="1">
          <a:blip r:embed="rId6">
            <a:alphaModFix/>
          </a:blip>
          <a:srcRect l="4930" r="4930"/>
          <a:stretch/>
        </p:blipFill>
        <p:spPr>
          <a:xfrm>
            <a:off x="4529000" y="1010750"/>
            <a:ext cx="2325975" cy="15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99"/>
          <p:cNvSpPr txBox="1"/>
          <p:nvPr/>
        </p:nvSpPr>
        <p:spPr>
          <a:xfrm>
            <a:off x="2826825" y="1473100"/>
            <a:ext cx="181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Technological advancements</a:t>
            </a:r>
            <a:endParaRPr sz="1600" b="1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0" name="Google Shape;510;p99"/>
          <p:cNvSpPr txBox="1"/>
          <p:nvPr/>
        </p:nvSpPr>
        <p:spPr>
          <a:xfrm>
            <a:off x="405100" y="3193475"/>
            <a:ext cx="226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Employees juggling work &amp; personal obligations</a:t>
            </a:r>
            <a:endParaRPr sz="1600" b="1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1" name="Google Shape;511;p99"/>
          <p:cNvSpPr txBox="1"/>
          <p:nvPr/>
        </p:nvSpPr>
        <p:spPr>
          <a:xfrm>
            <a:off x="4691988" y="3144313"/>
            <a:ext cx="216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Link between employee wellness + job performance</a:t>
            </a:r>
            <a:endParaRPr sz="1600" b="1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2" name="Google Shape;512;p99"/>
          <p:cNvSpPr txBox="1"/>
          <p:nvPr/>
        </p:nvSpPr>
        <p:spPr>
          <a:xfrm>
            <a:off x="6444650" y="1473100"/>
            <a:ext cx="1814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9256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Global pandemic</a:t>
            </a:r>
            <a:endParaRPr sz="1600" b="1" i="0" u="none" strike="noStrike" cap="none">
              <a:solidFill>
                <a:srgbClr val="19256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00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14265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EAP as an Essential Resource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18" name="Google Shape;518;p100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19" name="Google Shape;519;p100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0" name="Google Shape;520;p100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9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https://allonehealth.com/employee-assistance-program/</a:t>
            </a: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00"/>
          <p:cNvSpPr/>
          <p:nvPr/>
        </p:nvSpPr>
        <p:spPr>
          <a:xfrm>
            <a:off x="312900" y="918750"/>
            <a:ext cx="82155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According to an employee survey from </a:t>
            </a:r>
            <a:r>
              <a:rPr lang="en-US" sz="1600" b="0" i="1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Mental Health America</a:t>
            </a:r>
            <a:r>
              <a:rPr lang="en-US" sz="1600" b="0" i="0" u="none" strike="noStrike" cap="none">
                <a:solidFill>
                  <a:srgbClr val="21252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600" b="0" i="0" u="none" strike="noStrike" cap="none">
              <a:solidFill>
                <a:srgbClr val="21252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100"/>
          <p:cNvSpPr/>
          <p:nvPr/>
        </p:nvSpPr>
        <p:spPr>
          <a:xfrm>
            <a:off x="779100" y="1623150"/>
            <a:ext cx="2103000" cy="25089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0"/>
          <p:cNvSpPr txBox="1"/>
          <p:nvPr/>
        </p:nvSpPr>
        <p:spPr>
          <a:xfrm>
            <a:off x="779100" y="1766863"/>
            <a:ext cx="2103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83%</a:t>
            </a:r>
            <a:endParaRPr sz="3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feel </a:t>
            </a:r>
            <a:r>
              <a:rPr lang="en-US" sz="1800" b="0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emotionally drained</a:t>
            </a: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from work</a:t>
            </a:r>
            <a:endParaRPr sz="1400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4" name="Google Shape;524;p100"/>
          <p:cNvSpPr/>
          <p:nvPr/>
        </p:nvSpPr>
        <p:spPr>
          <a:xfrm>
            <a:off x="3329000" y="1617600"/>
            <a:ext cx="2103000" cy="25089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0"/>
          <p:cNvSpPr txBox="1"/>
          <p:nvPr/>
        </p:nvSpPr>
        <p:spPr>
          <a:xfrm>
            <a:off x="3329000" y="1766863"/>
            <a:ext cx="2103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90%</a:t>
            </a:r>
            <a:endParaRPr sz="3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say </a:t>
            </a:r>
            <a:r>
              <a:rPr lang="en-US" sz="1800" b="0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workplace stress</a:t>
            </a: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impacting their mental health</a:t>
            </a:r>
            <a:endParaRPr sz="1400" b="0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6" name="Google Shape;526;p100"/>
          <p:cNvSpPr/>
          <p:nvPr/>
        </p:nvSpPr>
        <p:spPr>
          <a:xfrm>
            <a:off x="5878900" y="1617600"/>
            <a:ext cx="2103000" cy="2508900"/>
          </a:xfrm>
          <a:prstGeom prst="roundRect">
            <a:avLst>
              <a:gd name="adj" fmla="val 5555"/>
            </a:avLst>
          </a:prstGeom>
          <a:solidFill>
            <a:srgbClr val="192569"/>
          </a:solidFill>
          <a:ln w="9525" cap="flat" cmpd="sng">
            <a:solidFill>
              <a:srgbClr val="FAC714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54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00"/>
          <p:cNvSpPr txBox="1"/>
          <p:nvPr/>
        </p:nvSpPr>
        <p:spPr>
          <a:xfrm>
            <a:off x="5878900" y="1766875"/>
            <a:ext cx="2103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71%</a:t>
            </a:r>
            <a:endParaRPr sz="36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attribute work environment to their </a:t>
            </a:r>
            <a:r>
              <a:rPr lang="en-US" sz="1800" b="0" i="0" u="none" strike="noStrike" cap="none">
                <a:solidFill>
                  <a:srgbClr val="FAC71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inability to concentrate</a:t>
            </a:r>
            <a:endParaRPr sz="1400" b="0" i="0" u="none" strike="noStrike" cap="none">
              <a:solidFill>
                <a:srgbClr val="FAC71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569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70629">
            <a:off x="3804547" y="2418969"/>
            <a:ext cx="7629524" cy="294322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"/>
          <p:cNvSpPr txBox="1">
            <a:spLocks noGrp="1"/>
          </p:cNvSpPr>
          <p:nvPr>
            <p:ph type="title"/>
          </p:nvPr>
        </p:nvSpPr>
        <p:spPr>
          <a:xfrm>
            <a:off x="413225" y="1656600"/>
            <a:ext cx="68301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3300"/>
              <a:buNone/>
            </a:pP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EAP </a:t>
            </a:r>
            <a:r>
              <a:rPr lang="en-US" sz="3800">
                <a:solidFill>
                  <a:srgbClr val="FAC714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Resources &amp; Support</a:t>
            </a:r>
            <a:r>
              <a:rPr lang="en-US" sz="3800">
                <a:latin typeface="Libre Caslon Text"/>
                <a:ea typeface="Libre Caslon Text"/>
                <a:cs typeface="Libre Caslon Text"/>
                <a:sym typeface="Libre Caslon Text"/>
              </a:rPr>
              <a:t> for Employees</a:t>
            </a:r>
            <a:endParaRPr sz="3800"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2"/>
          <p:cNvSpPr txBox="1">
            <a:spLocks noGrp="1"/>
          </p:cNvSpPr>
          <p:nvPr>
            <p:ph type="title" idx="4294967295"/>
          </p:nvPr>
        </p:nvSpPr>
        <p:spPr>
          <a:xfrm>
            <a:off x="325499" y="229500"/>
            <a:ext cx="8142655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70"/>
              <a:buFont typeface="Helvetica Neue"/>
              <a:buNone/>
            </a:pPr>
            <a:r>
              <a:rPr lang="en-US">
                <a:solidFill>
                  <a:srgbClr val="1A2569"/>
                </a:solidFill>
                <a:latin typeface="Libre Caslon Text"/>
                <a:ea typeface="Libre Caslon Text"/>
                <a:cs typeface="Libre Caslon Text"/>
                <a:sym typeface="Libre Caslon Text"/>
              </a:rPr>
              <a:t>Counseling for Mental Health Services</a:t>
            </a:r>
            <a:endParaRPr>
              <a:solidFill>
                <a:srgbClr val="1A2569"/>
              </a:solidFill>
              <a:latin typeface="Libre Caslon Text"/>
              <a:ea typeface="Libre Caslon Text"/>
              <a:cs typeface="Libre Caslon Text"/>
              <a:sym typeface="Libre Caslon Text"/>
            </a:endParaRPr>
          </a:p>
        </p:txBody>
      </p:sp>
      <p:sp>
        <p:nvSpPr>
          <p:cNvPr id="540" name="Google Shape;540;p102"/>
          <p:cNvSpPr txBox="1">
            <a:spLocks noGrp="1"/>
          </p:cNvSpPr>
          <p:nvPr>
            <p:ph type="sldNum" idx="4294967295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41" name="Google Shape;541;p102"/>
          <p:cNvSpPr txBox="1"/>
          <p:nvPr/>
        </p:nvSpPr>
        <p:spPr>
          <a:xfrm>
            <a:off x="333000" y="792600"/>
            <a:ext cx="8175300" cy="66900"/>
          </a:xfrm>
          <a:prstGeom prst="rect">
            <a:avLst/>
          </a:prstGeom>
          <a:solidFill>
            <a:srgbClr val="FAC71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2" name="Google Shape;542;p102"/>
          <p:cNvSpPr/>
          <p:nvPr/>
        </p:nvSpPr>
        <p:spPr>
          <a:xfrm>
            <a:off x="292855" y="4438184"/>
            <a:ext cx="8175300" cy="26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102"/>
          <p:cNvSpPr txBox="1"/>
          <p:nvPr/>
        </p:nvSpPr>
        <p:spPr>
          <a:xfrm>
            <a:off x="207818" y="4705834"/>
            <a:ext cx="8260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https://secure.justworks.com/my_benefits/learn_eap/mental_health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200" y="915750"/>
            <a:ext cx="2057651" cy="20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5151" y="915750"/>
            <a:ext cx="2057651" cy="205765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02"/>
          <p:cNvSpPr txBox="1"/>
          <p:nvPr/>
        </p:nvSpPr>
        <p:spPr>
          <a:xfrm>
            <a:off x="1646500" y="3029650"/>
            <a:ext cx="2773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Anxiety at work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Stress at home or in personal relationships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7" name="Google Shape;547;p102"/>
          <p:cNvSpPr txBox="1"/>
          <p:nvPr/>
        </p:nvSpPr>
        <p:spPr>
          <a:xfrm>
            <a:off x="5228800" y="3029650"/>
            <a:ext cx="233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Depression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B100"/>
              </a:buClr>
              <a:buSzPts val="1600"/>
              <a:buFont typeface="Libre Franklin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Addiction</a:t>
            </a:r>
            <a:endParaRPr sz="16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48" name="Google Shape;548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9326" y="1011900"/>
            <a:ext cx="1865349" cy="18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va - December 2020">
  <a:themeElements>
    <a:clrScheme name="Nava 1">
      <a:dk1>
        <a:srgbClr val="322E34"/>
      </a:dk1>
      <a:lt1>
        <a:srgbClr val="FFFFFF"/>
      </a:lt1>
      <a:dk2>
        <a:srgbClr val="FAC714"/>
      </a:dk2>
      <a:lt2>
        <a:srgbClr val="E7E6E6"/>
      </a:lt2>
      <a:accent1>
        <a:srgbClr val="B64F5E"/>
      </a:accent1>
      <a:accent2>
        <a:srgbClr val="C89800"/>
      </a:accent2>
      <a:accent3>
        <a:srgbClr val="62918E"/>
      </a:accent3>
      <a:accent4>
        <a:srgbClr val="6889CF"/>
      </a:accent4>
      <a:accent5>
        <a:srgbClr val="FAC714"/>
      </a:accent5>
      <a:accent6>
        <a:srgbClr val="FAC714"/>
      </a:accent6>
      <a:hlink>
        <a:srgbClr val="B64F5E"/>
      </a:hlink>
      <a:folHlink>
        <a:srgbClr val="C89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ava - December 2020">
  <a:themeElements>
    <a:clrScheme name="Nava 1">
      <a:dk1>
        <a:srgbClr val="322E34"/>
      </a:dk1>
      <a:lt1>
        <a:srgbClr val="FFFFFF"/>
      </a:lt1>
      <a:dk2>
        <a:srgbClr val="FAC714"/>
      </a:dk2>
      <a:lt2>
        <a:srgbClr val="E7E6E6"/>
      </a:lt2>
      <a:accent1>
        <a:srgbClr val="B64F5E"/>
      </a:accent1>
      <a:accent2>
        <a:srgbClr val="C89800"/>
      </a:accent2>
      <a:accent3>
        <a:srgbClr val="62918E"/>
      </a:accent3>
      <a:accent4>
        <a:srgbClr val="6889CF"/>
      </a:accent4>
      <a:accent5>
        <a:srgbClr val="FAC714"/>
      </a:accent5>
      <a:accent6>
        <a:srgbClr val="FAC714"/>
      </a:accent6>
      <a:hlink>
        <a:srgbClr val="B64F5E"/>
      </a:hlink>
      <a:folHlink>
        <a:srgbClr val="C89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4155</Words>
  <Application>Microsoft Office PowerPoint</Application>
  <PresentationFormat>On-screen Show (16:9)</PresentationFormat>
  <Paragraphs>500</Paragraphs>
  <Slides>46</Slides>
  <Notes>46</Notes>
  <HiddenSlides>20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Helvetica Neue</vt:lpstr>
      <vt:lpstr>Open Sans</vt:lpstr>
      <vt:lpstr>Inter</vt:lpstr>
      <vt:lpstr>Open Sans Light</vt:lpstr>
      <vt:lpstr>Libre Franklin</vt:lpstr>
      <vt:lpstr>Noto Sans Symbols</vt:lpstr>
      <vt:lpstr>Libre Franklin SemiBold</vt:lpstr>
      <vt:lpstr>Gill Sans</vt:lpstr>
      <vt:lpstr>Calibri</vt:lpstr>
      <vt:lpstr>Libre Caslon Text</vt:lpstr>
      <vt:lpstr>Arial</vt:lpstr>
      <vt:lpstr>Helvetica Neue Light</vt:lpstr>
      <vt:lpstr>Parcel</vt:lpstr>
      <vt:lpstr>Nava - December 2020</vt:lpstr>
      <vt:lpstr>Simple Light</vt:lpstr>
      <vt:lpstr>Nava - December 2020</vt:lpstr>
      <vt:lpstr>PowerPoint Presentation</vt:lpstr>
      <vt:lpstr>Overview</vt:lpstr>
      <vt:lpstr>What is an EAP?</vt:lpstr>
      <vt:lpstr>Employee Assistance Program (EAP)</vt:lpstr>
      <vt:lpstr>EAP Evolution</vt:lpstr>
      <vt:lpstr>EAP Became a “Must-Have” for Employers</vt:lpstr>
      <vt:lpstr>EAP as an Essential Resource</vt:lpstr>
      <vt:lpstr>EAP Resources &amp; Support for Employees</vt:lpstr>
      <vt:lpstr>Counseling for Mental Health Services</vt:lpstr>
      <vt:lpstr>Online Resources</vt:lpstr>
      <vt:lpstr>EAP Resources for Managers and Supervisors</vt:lpstr>
      <vt:lpstr>Additional Resources Through EAPs</vt:lpstr>
      <vt:lpstr>Workplace Critical Incident Stress Management</vt:lpstr>
      <vt:lpstr>EAP for Critical Incident Stress Management</vt:lpstr>
      <vt:lpstr>Critical Incident Stress Management Process</vt:lpstr>
      <vt:lpstr>Maximizing Positive Outcomes </vt:lpstr>
      <vt:lpstr>Driving awareness</vt:lpstr>
      <vt:lpstr>Driving Awareness: Promoting Your EAP</vt:lpstr>
      <vt:lpstr>Driving Utilization</vt:lpstr>
      <vt:lpstr>Harmonizing Work and Personal Lives</vt:lpstr>
      <vt:lpstr>EAPs for Harmonizing Work and Personal Life</vt:lpstr>
      <vt:lpstr>PowerPoint Presentation</vt:lpstr>
      <vt:lpstr>EAP Cost: Value Add vs. Stand Alone </vt:lpstr>
      <vt:lpstr>Sample EAP Vendors</vt:lpstr>
      <vt:lpstr>PowerPoint Presentation</vt:lpstr>
      <vt:lpstr>Appendix</vt:lpstr>
      <vt:lpstr>Feasibility of offering EAP</vt:lpstr>
      <vt:lpstr>EAP Online Educational Resources</vt:lpstr>
      <vt:lpstr>Legal Resources</vt:lpstr>
      <vt:lpstr>Examples of Legal Information Categories</vt:lpstr>
      <vt:lpstr>Financial Resources</vt:lpstr>
      <vt:lpstr>Examples of Courses on Personal Finance Resources</vt:lpstr>
      <vt:lpstr>Access to course via app</vt:lpstr>
      <vt:lpstr>Resources for Managers &amp; Supervisors</vt:lpstr>
      <vt:lpstr>Other Resources through EAPs: Parenting</vt:lpstr>
      <vt:lpstr>Other Resources through EAPs: Relationships</vt:lpstr>
      <vt:lpstr>Other Resources through EAPs: Fitness &amp; Nutrition</vt:lpstr>
      <vt:lpstr>Other Resources through EAPs: Meatloaf Recipe</vt:lpstr>
      <vt:lpstr>Other Resources through EAPs: Additional Resources</vt:lpstr>
      <vt:lpstr>Promoting your EAP: Monthly Communications</vt:lpstr>
      <vt:lpstr>Using the EAP in harmonizing work and personal life12</vt:lpstr>
      <vt:lpstr>Using the EAP in harmonizing work and personal life12</vt:lpstr>
      <vt:lpstr>Using the EAP in harmonizing work and personal life12</vt:lpstr>
      <vt:lpstr>Using the EAP in harmonizing work and personal life12</vt:lpstr>
      <vt:lpstr>Using the EAP in harmonizing work and personal life12</vt:lpstr>
      <vt:lpstr>Using the EAP in harmonizing work and personal life12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janet borland</cp:lastModifiedBy>
  <cp:revision>1</cp:revision>
  <dcterms:modified xsi:type="dcterms:W3CDTF">2023-05-18T21:49:46Z</dcterms:modified>
</cp:coreProperties>
</file>