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17"/>
  </p:notesMasterIdLst>
  <p:sldIdLst>
    <p:sldId id="369" r:id="rId5"/>
    <p:sldId id="376" r:id="rId6"/>
    <p:sldId id="377" r:id="rId7"/>
    <p:sldId id="299" r:id="rId8"/>
    <p:sldId id="331" r:id="rId9"/>
    <p:sldId id="372" r:id="rId10"/>
    <p:sldId id="371" r:id="rId11"/>
    <p:sldId id="351" r:id="rId12"/>
    <p:sldId id="373" r:id="rId13"/>
    <p:sldId id="375" r:id="rId14"/>
    <p:sldId id="352" r:id="rId15"/>
    <p:sldId id="374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" initials="C" lastIdx="24" clrIdx="0">
    <p:extLst>
      <p:ext uri="{19B8F6BF-5375-455C-9EA6-DF929625EA0E}">
        <p15:presenceInfo xmlns:p15="http://schemas.microsoft.com/office/powerpoint/2012/main" userId="S::crosso@nami.org::5b4aba86-73a8-4dbf-9721-e279f1cc97d6" providerId="AD"/>
      </p:ext>
    </p:extLst>
  </p:cmAuthor>
  <p:cmAuthor id="2" name="Luna Greenstein" initials="LG" lastIdx="10" clrIdx="1">
    <p:extLst>
      <p:ext uri="{19B8F6BF-5375-455C-9EA6-DF929625EA0E}">
        <p15:presenceInfo xmlns:p15="http://schemas.microsoft.com/office/powerpoint/2012/main" userId="S::lgreenstein@nami.org::edb9318b-7d4a-406d-9250-1b5907509f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99C"/>
    <a:srgbClr val="77BD42"/>
    <a:srgbClr val="027CC8"/>
    <a:srgbClr val="00B8CE"/>
    <a:srgbClr val="0191A7"/>
    <a:srgbClr val="028EA6"/>
    <a:srgbClr val="038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2D298-A802-43CF-918C-2FDD2494A9F6}" v="6" dt="2023-04-24T14:54:02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3352" autoAdjust="0"/>
  </p:normalViewPr>
  <p:slideViewPr>
    <p:cSldViewPr snapToGrid="0" snapToObjects="1">
      <p:cViewPr varScale="1">
        <p:scale>
          <a:sx n="131" d="100"/>
          <a:sy n="131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7C8B0-373A-4656-83E1-84A00E109006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FF2E7-DD00-497E-B378-B75873092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2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Hope: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believe in the possibility of </a:t>
            </a: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recovery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, wellness and the potential in all of us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Inclusion: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embrace diverse backgrounds, cultures and perspectives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Empowerment: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promote confidence, self-efficacy and service to our mission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Compassion: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practice respect, kindness and empathy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Fairness: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fight for equity and justice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1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Hope: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believe in the possibility of </a:t>
            </a: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recovery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, wellness and the potential in all of us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Inclusion: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embrace diverse backgrounds, cultures and perspectives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Empowerment: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promote confidence, self-efficacy and service to our mission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Compassion: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practice respect, kindness and empathy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Fairness: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fight for equity and justice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8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Hope: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believe in the possibility of </a:t>
            </a: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recovery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, wellness and the potential in all of us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Inclusion: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embrace diverse backgrounds, cultures and perspectives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Empowerment: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promote confidence, self-efficacy and service to our mission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Compassion: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practice respect, kindness and empathy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Fairness: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fight for equity and justice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1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Hope: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believe in the possibility of </a:t>
            </a: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recovery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, wellness and the potential in all of us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Inclusion: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embrace diverse backgrounds, cultures and perspectives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0000"/>
              </a:solidFill>
              <a:latin typeface="Proxima Nova" panose="0200050603000002000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Empowerment: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promote confidence, self-efficacy and service to our mission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Compassion: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practice respect, kindness and empathy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Proxima Nova" panose="02000506030000020004"/>
              </a:rPr>
              <a:t>Fairness: </a:t>
            </a:r>
            <a:r>
              <a:rPr lang="en-US" sz="1200" dirty="0">
                <a:solidFill>
                  <a:srgbClr val="000000"/>
                </a:solidFill>
                <a:latin typeface="Proxima Nova" panose="02000506030000020004"/>
              </a:rPr>
              <a:t>We fight for equity and justice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9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illness is a </a:t>
            </a:r>
            <a:r>
              <a:rPr lang="en-US" sz="1200" b="0" i="0" u="sng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medical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 condition of the brain –</a:t>
            </a:r>
            <a:r>
              <a:rPr lang="en-US" sz="1200" b="0" i="0" kern="1200" baseline="0" dirty="0">
                <a:solidFill>
                  <a:srgbClr val="000000"/>
                </a:solidFill>
                <a:effectLst/>
                <a:latin typeface="Proxima Nova" panose="02000506030000020004"/>
              </a:rPr>
              <a:t> mental health challenges 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affects a person's thinking, feeling or mood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Such conditions may affect someone's ability to relate to others and function each day. Each person will have different experiences, even people with the same diagnosis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health condition isn’t the result of one event. Research suggests multiple overlapping causes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Genetics, environment, and lifestyle influence whether someone develops a mental health condition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stressful experience in life makes some people more susceptible, as do traumatic life events like being the victim of a crime. Biochemical processes and circuits and basic brain structure may play a role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4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illness is a </a:t>
            </a:r>
            <a:r>
              <a:rPr lang="en-US" sz="1200" b="0" i="0" u="sng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medical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 condition of the brain –</a:t>
            </a:r>
            <a:r>
              <a:rPr lang="en-US" sz="1200" b="0" i="0" kern="1200" baseline="0" dirty="0">
                <a:solidFill>
                  <a:srgbClr val="000000"/>
                </a:solidFill>
                <a:effectLst/>
                <a:latin typeface="Proxima Nova" panose="02000506030000020004"/>
              </a:rPr>
              <a:t> mental health challenges 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affects a person's thinking, feeling or mood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Such conditions may affect someone's ability to relate to others and function each day. Each person will have different experiences, even people with the same diagnosis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health condition isn’t the result of one event. Research suggests multiple overlapping causes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Genetics, environment, and lifestyle influence whether someone develops a mental health condition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stressful experience in life makes some people more susceptible, as do traumatic life events like being the victim of a crime. Biochemical processes and circuits and basic brain structure may play a role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9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illness is a </a:t>
            </a:r>
            <a:r>
              <a:rPr lang="en-US" sz="1200" b="0" i="0" u="sng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medical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 condition of the brain –</a:t>
            </a:r>
            <a:r>
              <a:rPr lang="en-US" sz="1200" b="0" i="0" kern="1200" baseline="0" dirty="0">
                <a:solidFill>
                  <a:srgbClr val="000000"/>
                </a:solidFill>
                <a:effectLst/>
                <a:latin typeface="Proxima Nova" panose="02000506030000020004"/>
              </a:rPr>
              <a:t> mental health challenges </a:t>
            </a: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affects a person's thinking, feeling or mood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Such conditions may affect someone's ability to relate to others and function each day. Each person will have different experiences, even people with the same diagnosis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mental health condition isn’t the result of one event. Research suggests multiple overlapping causes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Genetics, environment, and lifestyle influence whether someone develops a mental health condition</a:t>
            </a:r>
          </a:p>
          <a:p>
            <a:pPr>
              <a:lnSpc>
                <a:spcPct val="120000"/>
              </a:lnSpc>
            </a:pPr>
            <a:r>
              <a:rPr lang="en-US" sz="1200" b="0" i="0" kern="1200" dirty="0">
                <a:solidFill>
                  <a:srgbClr val="000000"/>
                </a:solidFill>
                <a:effectLst/>
                <a:latin typeface="Proxima Nova" panose="02000506030000020004"/>
              </a:rPr>
              <a:t>A stressful experience in life makes some people more susceptible, as do traumatic life events like being the victim of a crime. Biochemical processes and circuits and basic brain structure may play a role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FF2E7-DD00-497E-B378-B758730926D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6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1" i="0">
                <a:latin typeface="Proxima Nova Semibold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8075" y="4751456"/>
            <a:ext cx="1797050" cy="273844"/>
          </a:xfrm>
        </p:spPr>
        <p:txBody>
          <a:bodyPr/>
          <a:lstStyle/>
          <a:p>
            <a:fld id="{63DAD865-C4C7-4747-9850-5DF5A9D7FD61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95649" y="4751456"/>
            <a:ext cx="2695575" cy="273844"/>
          </a:xfrm>
        </p:spPr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1575" y="4751456"/>
            <a:ext cx="1797050" cy="273844"/>
          </a:xfrm>
        </p:spPr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D6FDB1A-8C68-4325-BDFD-2123B3A7DA8E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8200"/>
            <a:ext cx="38862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21655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21655"/>
            <a:ext cx="3886200" cy="3263504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CD502-3D94-4FFD-9D57-AB4D6493886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5701" y="4751456"/>
            <a:ext cx="2146300" cy="273844"/>
          </a:xfrm>
        </p:spPr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4751456"/>
            <a:ext cx="1797050" cy="273844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6756"/>
            <a:ext cx="7886700" cy="994172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03784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499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21718"/>
            <a:ext cx="3868340" cy="2763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03784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499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21718"/>
            <a:ext cx="3887391" cy="2763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C809-C295-4539-A8F6-4E3497C2E85B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7DE2-B0EF-4981-A1C7-636C8A3805CE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10D3-6A7E-490F-96F3-29E8A6C1577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36E5-4532-4296-9421-0D10EFC779E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4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89B8-EE5A-4D52-A02C-E325B1DD749D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0C89-4326-427A-AFC3-045D6D5492CB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1CA-FD26-4DDF-8840-B4212BF6BC22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2628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628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C1E4-06D5-4A08-B1BF-28532E61FED2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0049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rgbClr val="00499C"/>
                </a:solidFill>
                <a:latin typeface="Proxima Nova Semibold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8075" y="4751456"/>
            <a:ext cx="1797050" cy="273844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BD1485BA-9EA0-4F8A-9491-4275C32FD1C1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95649" y="4751456"/>
            <a:ext cx="2695575" cy="273844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1575" y="4751456"/>
            <a:ext cx="1797050" cy="273844"/>
          </a:xfrm>
        </p:spPr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6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650" y="4701059"/>
            <a:ext cx="2057400" cy="273844"/>
          </a:xfrm>
        </p:spPr>
        <p:txBody>
          <a:bodyPr/>
          <a:lstStyle/>
          <a:p>
            <a:fld id="{2AA7995A-C741-409E-B466-5CDBDC76EE5C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4400" y="4701059"/>
            <a:ext cx="3086100" cy="273844"/>
          </a:xfrm>
        </p:spPr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73675" y="4701059"/>
            <a:ext cx="2057400" cy="273844"/>
          </a:xfrm>
        </p:spPr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46FE8A5E-2F8F-4081-BF51-467640568851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A12F-34B1-4B3F-BCB5-8E0BF05F421E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3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5FE7B0B6-8A3B-4364-B326-59DB25E0E7B8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8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10780"/>
            <a:ext cx="7886700" cy="2139553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305176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2264-3AEC-4CA5-8493-DA62F2CB0E02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1078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305176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37AE-DF5F-491D-9BA5-EC8045EB499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4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  <a:lvl2pPr>
              <a:defRPr>
                <a:solidFill>
                  <a:srgbClr val="00499C"/>
                </a:solidFill>
              </a:defRPr>
            </a:lvl2pPr>
            <a:lvl3pPr>
              <a:defRPr>
                <a:solidFill>
                  <a:srgbClr val="00499C"/>
                </a:solidFill>
              </a:defRPr>
            </a:lvl3pPr>
            <a:lvl4pPr>
              <a:defRPr>
                <a:solidFill>
                  <a:srgbClr val="00499C"/>
                </a:solidFill>
              </a:defRPr>
            </a:lvl4pPr>
            <a:lvl5pPr>
              <a:defRPr>
                <a:solidFill>
                  <a:srgbClr val="0049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A43B08C3-1750-4474-B1D2-9822E426646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99C"/>
                </a:solidFill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8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820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357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51456"/>
            <a:ext cx="1797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2B9C7EBF-2E50-47D9-AE3E-1361C643967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6224" y="4751456"/>
            <a:ext cx="2695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NAMI National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72150" y="4751456"/>
            <a:ext cx="1797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F8055B2D-3FD9-2E48-99D0-C732FBD757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11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24" r:id="rId2"/>
    <p:sldLayoutId id="2147483710" r:id="rId3"/>
    <p:sldLayoutId id="2147483723" r:id="rId4"/>
    <p:sldLayoutId id="2147483721" r:id="rId5"/>
    <p:sldLayoutId id="2147483722" r:id="rId6"/>
    <p:sldLayoutId id="2147483711" r:id="rId7"/>
    <p:sldLayoutId id="2147483727" r:id="rId8"/>
    <p:sldLayoutId id="2147483720" r:id="rId9"/>
    <p:sldLayoutId id="2147483725" r:id="rId10"/>
    <p:sldLayoutId id="2147483712" r:id="rId11"/>
    <p:sldLayoutId id="2147483713" r:id="rId12"/>
    <p:sldLayoutId id="2147483714" r:id="rId13"/>
    <p:sldLayoutId id="2147483715" r:id="rId14"/>
    <p:sldLayoutId id="2147483726" r:id="rId15"/>
    <p:sldLayoutId id="2147483716" r:id="rId16"/>
    <p:sldLayoutId id="2147483717" r:id="rId17"/>
    <p:sldLayoutId id="2147483718" r:id="rId18"/>
    <p:sldLayoutId id="2147483719" r:id="rId1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Marla.kingkade@sdcda.org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7333-6E1A-7F53-A149-BF0E32B0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Active Listening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1F426-24F7-27CA-0DD1-EDBA739F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 descr="San Diego County District Attorney - Wikipedia">
            <a:extLst>
              <a:ext uri="{FF2B5EF4-FFF2-40B4-BE49-F238E27FC236}">
                <a16:creationId xmlns:a16="http://schemas.microsoft.com/office/drawing/2014/main" id="{0E5D57C0-A56D-A2C0-102F-B642667E63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25" y="1497013"/>
            <a:ext cx="2861525" cy="28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Excited Delirium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6" y="1112372"/>
            <a:ext cx="4361718" cy="3912928"/>
          </a:xfrm>
        </p:spPr>
        <p:txBody>
          <a:bodyPr numCol="1" spcCol="0" anchor="ctr">
            <a:normAutofit fontScale="47500" lnSpcReduction="20000"/>
          </a:bodyPr>
          <a:lstStyle/>
          <a:p>
            <a:pPr marL="0" indent="0">
              <a:buNone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Proxima Nova" panose="02000506030000020004"/>
              </a:rPr>
              <a:t>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altLang="en-US" sz="4400" dirty="0">
                <a:ea typeface="ＭＳ Ｐゴシック" charset="-128"/>
              </a:rPr>
              <a:t>Scattered ideas</a:t>
            </a:r>
          </a:p>
          <a:p>
            <a:r>
              <a:rPr lang="en-US" altLang="en-US" sz="4400" dirty="0">
                <a:ea typeface="ＭＳ Ｐゴシック" charset="-128"/>
              </a:rPr>
              <a:t>Easily distracted</a:t>
            </a:r>
          </a:p>
          <a:p>
            <a:r>
              <a:rPr lang="en-US" altLang="en-US" sz="4400" dirty="0">
                <a:ea typeface="ＭＳ Ｐゴシック" charset="-128"/>
              </a:rPr>
              <a:t>Psychotic appearance</a:t>
            </a:r>
          </a:p>
          <a:p>
            <a:r>
              <a:rPr lang="ja-JP" altLang="en-US" sz="4400" dirty="0">
                <a:ea typeface="ＭＳ Ｐゴシック" charset="-128"/>
              </a:rPr>
              <a:t>“</a:t>
            </a:r>
            <a:r>
              <a:rPr lang="en-US" altLang="ja-JP" sz="4400" dirty="0">
                <a:ea typeface="ＭＳ Ｐゴシック" charset="-128"/>
              </a:rPr>
              <a:t>Just snapped</a:t>
            </a:r>
            <a:r>
              <a:rPr lang="ja-JP" altLang="en-US" sz="4400" dirty="0">
                <a:ea typeface="ＭＳ Ｐゴシック" charset="-128"/>
              </a:rPr>
              <a:t>”</a:t>
            </a:r>
            <a:r>
              <a:rPr lang="en-US" altLang="ja-JP" sz="4400" dirty="0">
                <a:ea typeface="ＭＳ Ｐゴシック" charset="-128"/>
              </a:rPr>
              <a:t>, </a:t>
            </a:r>
            <a:r>
              <a:rPr lang="ja-JP" altLang="en-US" sz="4400" dirty="0">
                <a:ea typeface="ＭＳ Ｐゴシック" charset="-128"/>
              </a:rPr>
              <a:t>“</a:t>
            </a:r>
            <a:r>
              <a:rPr lang="en-US" altLang="ja-JP" sz="4400" dirty="0">
                <a:ea typeface="ＭＳ Ｐゴシック" charset="-128"/>
              </a:rPr>
              <a:t> Flipped out</a:t>
            </a:r>
            <a:r>
              <a:rPr lang="ja-JP" altLang="en-US" sz="4400" dirty="0">
                <a:ea typeface="ＭＳ Ｐゴシック" charset="-128"/>
              </a:rPr>
              <a:t>”</a:t>
            </a:r>
            <a:endParaRPr lang="en-US" altLang="en-US" sz="4400" dirty="0">
              <a:ea typeface="ＭＳ Ｐゴシック" charset="-128"/>
            </a:endParaRPr>
          </a:p>
          <a:p>
            <a:r>
              <a:rPr lang="en-US" altLang="en-US" sz="4400" dirty="0">
                <a:ea typeface="ＭＳ Ｐゴシック" charset="-128"/>
              </a:rPr>
              <a:t>Screaming for no apparent reason</a:t>
            </a:r>
          </a:p>
          <a:p>
            <a:r>
              <a:rPr lang="en-US" altLang="en-US" sz="4400" dirty="0">
                <a:ea typeface="ＭＳ Ｐゴシック" charset="-128"/>
              </a:rPr>
              <a:t>Talking to imaginary people</a:t>
            </a:r>
          </a:p>
          <a:p>
            <a:r>
              <a:rPr lang="en-US" altLang="en-US" sz="4400" dirty="0">
                <a:ea typeface="ＭＳ Ｐゴシック" charset="-128"/>
              </a:rPr>
              <a:t>Grunting guttural sounds</a:t>
            </a:r>
          </a:p>
          <a:p>
            <a:r>
              <a:rPr lang="en-US" altLang="en-US" sz="4400" dirty="0">
                <a:ea typeface="ＭＳ Ｐゴシック" charset="-128"/>
              </a:rPr>
              <a:t>Pressured, loud, incoherent speech,</a:t>
            </a:r>
          </a:p>
          <a:p>
            <a:r>
              <a:rPr lang="en-US" altLang="en-US" sz="4400" dirty="0">
                <a:ea typeface="ＭＳ Ｐゴシック" charset="-128"/>
              </a:rPr>
              <a:t>Irrational speech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b="0" i="0" kern="1200" dirty="0">
              <a:solidFill>
                <a:srgbClr val="000000"/>
              </a:solidFill>
              <a:effectLst/>
              <a:latin typeface="Proxima Nova" panose="02000506030000020004"/>
            </a:endParaRPr>
          </a:p>
          <a:p>
            <a:endParaRPr lang="en-US" sz="2300" b="0" i="0" kern="1200" dirty="0">
              <a:solidFill>
                <a:schemeClr val="tx1"/>
              </a:solidFill>
              <a:effectLst/>
              <a:latin typeface="Proxima Nova" panose="02000506030000020004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5122" name="Picture 2" descr="Excited Delirium Syndrome - Powerpoint Slides">
            <a:extLst>
              <a:ext uri="{FF2B5EF4-FFF2-40B4-BE49-F238E27FC236}">
                <a16:creationId xmlns:a16="http://schemas.microsoft.com/office/drawing/2014/main" id="{43C6ED14-EAD8-DA5F-02AE-F1176E86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33" y="1192378"/>
            <a:ext cx="2733700" cy="353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1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Proxima Nova" panose="02000506030000020004"/>
              </a:rPr>
              <a:t>RESOURCES</a:t>
            </a:r>
            <a:br>
              <a:rPr lang="en-US" sz="1800" dirty="0">
                <a:latin typeface="Proxima Nova" panose="02000506030000020004"/>
              </a:rPr>
            </a:b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D139C-B1CD-CD7A-2C63-F78FB2410324}"/>
              </a:ext>
            </a:extLst>
          </p:cNvPr>
          <p:cNvSpPr txBox="1"/>
          <p:nvPr/>
        </p:nvSpPr>
        <p:spPr>
          <a:xfrm>
            <a:off x="1228298" y="1230361"/>
            <a:ext cx="653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First Responder’s Guide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for Persons with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Mental Illness or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Developmental Disabilities</a:t>
            </a:r>
            <a:endParaRPr lang="en-US" sz="2400" b="1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8388935-350C-3DB3-62DF-2CC505665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23" y="2755150"/>
            <a:ext cx="2270150" cy="2270150"/>
          </a:xfrm>
          <a:prstGeom prst="rect">
            <a:avLst/>
          </a:prstGeom>
        </p:spPr>
      </p:pic>
      <p:pic>
        <p:nvPicPr>
          <p:cNvPr id="7" name="Picture 10" descr="POST Publications and Guidelines">
            <a:extLst>
              <a:ext uri="{FF2B5EF4-FFF2-40B4-BE49-F238E27FC236}">
                <a16:creationId xmlns:a16="http://schemas.microsoft.com/office/drawing/2014/main" id="{76450719-C9D6-DE36-84D6-F1E249A03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20" y="2933159"/>
            <a:ext cx="1744840" cy="19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9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7333-6E1A-7F53-A149-BF0E32B0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   Thank you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1F426-24F7-27CA-0DD1-EDBA739F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575" y="4365625"/>
            <a:ext cx="7178723" cy="6596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Marla Kingkade        </a:t>
            </a:r>
            <a:r>
              <a:rPr lang="en-US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Marla.kingkade@sdcda.org</a:t>
            </a:r>
            <a:r>
              <a:rPr lang="en-US" sz="1800" dirty="0">
                <a:solidFill>
                  <a:schemeClr val="tx1"/>
                </a:solidFill>
              </a:rPr>
              <a:t>          619-929-8651</a:t>
            </a:r>
          </a:p>
        </p:txBody>
      </p:sp>
      <p:pic>
        <p:nvPicPr>
          <p:cNvPr id="3" name="Content Placeholder 2" descr="San Diego County District Attorney - Wikipedia">
            <a:extLst>
              <a:ext uri="{FF2B5EF4-FFF2-40B4-BE49-F238E27FC236}">
                <a16:creationId xmlns:a16="http://schemas.microsoft.com/office/drawing/2014/main" id="{0E5D57C0-A56D-A2C0-102F-B642667E63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25" y="1497013"/>
            <a:ext cx="2861525" cy="28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7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Emotional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24" y="1294407"/>
            <a:ext cx="8327649" cy="2036357"/>
          </a:xfrm>
        </p:spPr>
        <p:txBody>
          <a:bodyPr numCol="1" spc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Self Awareness</a:t>
            </a:r>
          </a:p>
          <a:p>
            <a:r>
              <a:rPr lang="en-US" sz="3600" dirty="0">
                <a:solidFill>
                  <a:schemeClr val="bg1"/>
                </a:solidFill>
              </a:rPr>
              <a:t>Self (Management) Regulation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1026" name="Picture 2" descr="What is Self-Awareness | Explained in 2 min - YouTube">
            <a:extLst>
              <a:ext uri="{FF2B5EF4-FFF2-40B4-BE49-F238E27FC236}">
                <a16:creationId xmlns:a16="http://schemas.microsoft.com/office/drawing/2014/main" id="{745F383D-B2C6-0148-1DEB-457EC1D6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34" y="2926080"/>
            <a:ext cx="4593946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Emotional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06" y="1831856"/>
            <a:ext cx="5003702" cy="2036357"/>
          </a:xfrm>
        </p:spPr>
        <p:txBody>
          <a:bodyPr numCol="1" spcCol="0" anchor="ctr">
            <a:noAutofit/>
          </a:bodyPr>
          <a:lstStyle/>
          <a:p>
            <a:pPr marL="109728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While you focus on the subject’s emotions and behaviors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Notice your own thoughts, emotions, and how they are affecting your behaviors.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2050" name="Picture 2" descr="Self awareness">
            <a:extLst>
              <a:ext uri="{FF2B5EF4-FFF2-40B4-BE49-F238E27FC236}">
                <a16:creationId xmlns:a16="http://schemas.microsoft.com/office/drawing/2014/main" id="{6506D83D-176C-9E2C-3D16-10393BAA5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63" y="1831856"/>
            <a:ext cx="3460090" cy="25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2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Active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55" y="2038210"/>
            <a:ext cx="8327649" cy="2036357"/>
          </a:xfrm>
        </p:spPr>
        <p:txBody>
          <a:bodyPr numCol="1" spcCol="0"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Introduce yourself </a:t>
            </a:r>
          </a:p>
          <a:p>
            <a:r>
              <a:rPr lang="en-US" sz="2800" dirty="0">
                <a:solidFill>
                  <a:schemeClr val="bg1"/>
                </a:solidFill>
              </a:rPr>
              <a:t>Say why you are there, and you are there to help</a:t>
            </a:r>
          </a:p>
          <a:p>
            <a:r>
              <a:rPr lang="en-US" sz="2800" dirty="0">
                <a:solidFill>
                  <a:schemeClr val="bg1"/>
                </a:solidFill>
              </a:rPr>
              <a:t>Eye Contact/body language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Speech and tone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Label the person’s emotion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Open ended questions </a:t>
            </a:r>
          </a:p>
          <a:p>
            <a:r>
              <a:rPr lang="en-US" sz="2800" dirty="0">
                <a:solidFill>
                  <a:schemeClr val="bg1"/>
                </a:solidFill>
              </a:rPr>
              <a:t>Paraphrase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1028" name="Picture 4" descr="Active Listening Professional Colorful ">
            <a:extLst>
              <a:ext uri="{FF2B5EF4-FFF2-40B4-BE49-F238E27FC236}">
                <a16:creationId xmlns:a16="http://schemas.microsoft.com/office/drawing/2014/main" id="{49A587EF-6982-F2FF-0821-6EEECE68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34" y="3119896"/>
            <a:ext cx="4210211" cy="174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9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ig Bang Theory 'Please pass the butter' conversation between amy and sheldon">
            <a:hlinkClick r:id="" action="ppaction://media"/>
            <a:extLst>
              <a:ext uri="{FF2B5EF4-FFF2-40B4-BE49-F238E27FC236}">
                <a16:creationId xmlns:a16="http://schemas.microsoft.com/office/drawing/2014/main" id="{9C72B0ED-9196-C4CF-9B19-9C2AABFCE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71098"/>
            <a:ext cx="6096000" cy="33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Five Universal Truths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3" y="1492302"/>
            <a:ext cx="7385464" cy="2713938"/>
          </a:xfrm>
        </p:spPr>
        <p:txBody>
          <a:bodyPr numCol="1" spcCol="0" anchor="ctr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People Typically: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Feel the need to be respected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Would rather be asked than be told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Have a desire to know why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Prefer to have options over threats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Want to have a second chance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</a:t>
            </a:r>
            <a:r>
              <a:rPr lang="en-US" sz="1200" i="1" dirty="0">
                <a:solidFill>
                  <a:schemeClr val="bg1"/>
                </a:solidFill>
              </a:rPr>
              <a:t>Dr. George Thompson,  Verbal Judo Tactics and Techniques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2050" name="Picture 2" descr="a wooden block spelling truth next to a bouquet of flowers">
            <a:extLst>
              <a:ext uri="{FF2B5EF4-FFF2-40B4-BE49-F238E27FC236}">
                <a16:creationId xmlns:a16="http://schemas.microsoft.com/office/drawing/2014/main" id="{EDE97021-7DE5-1975-9DAE-BA4B989AE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5" y="3212702"/>
            <a:ext cx="2693162" cy="18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6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's Not About The Nail">
            <a:hlinkClick r:id="" action="ppaction://media"/>
            <a:extLst>
              <a:ext uri="{FF2B5EF4-FFF2-40B4-BE49-F238E27FC236}">
                <a16:creationId xmlns:a16="http://schemas.microsoft.com/office/drawing/2014/main" id="{867A0434-5E9C-BF17-499C-6AE74E3BC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599846"/>
            <a:ext cx="6477000" cy="37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Excited Delirium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433779"/>
            <a:ext cx="3450489" cy="3277210"/>
          </a:xfrm>
        </p:spPr>
        <p:txBody>
          <a:bodyPr numCol="1" spcCol="0"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Proxima Nova" panose="02000506030000020004"/>
              </a:rPr>
              <a:t> 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Delirium – acute transient disturbance in consciousness, orientation, cognition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Excited Delirium – Delirium combined with combative, agitated, violent behavior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b="0" i="0" kern="1200" dirty="0">
              <a:solidFill>
                <a:srgbClr val="000000"/>
              </a:solidFill>
              <a:effectLst/>
              <a:latin typeface="Proxima Nova" panose="02000506030000020004"/>
            </a:endParaRPr>
          </a:p>
          <a:p>
            <a:endParaRPr lang="en-US" sz="2300" b="0" i="0" kern="1200" dirty="0">
              <a:solidFill>
                <a:schemeClr val="tx1"/>
              </a:solidFill>
              <a:effectLst/>
              <a:latin typeface="Proxima Nova" panose="02000506030000020004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3074" name="Picture 2" descr="Watch: How does excited delirium kill">
            <a:extLst>
              <a:ext uri="{FF2B5EF4-FFF2-40B4-BE49-F238E27FC236}">
                <a16:creationId xmlns:a16="http://schemas.microsoft.com/office/drawing/2014/main" id="{CB7AE86C-0BAB-5EFE-8948-51A223A2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2376"/>
            <a:ext cx="3642816" cy="20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8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CFA-D91C-4556-ADA3-1E64494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18200"/>
            <a:ext cx="8001001" cy="994172"/>
          </a:xfrm>
        </p:spPr>
        <p:txBody>
          <a:bodyPr/>
          <a:lstStyle/>
          <a:p>
            <a:r>
              <a:rPr lang="en-US" b="1" dirty="0"/>
              <a:t>Excited Delirium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1492-D866-4767-9923-7E8C585CD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6" y="1696162"/>
            <a:ext cx="4361718" cy="3695264"/>
          </a:xfrm>
        </p:spPr>
        <p:txBody>
          <a:bodyPr numCol="1" spcCol="0"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Proxima Nova" panose="02000506030000020004"/>
              </a:rPr>
              <a:t> </a:t>
            </a:r>
          </a:p>
          <a:p>
            <a:r>
              <a:rPr lang="en-US" altLang="en-US" sz="3200" dirty="0">
                <a:ea typeface="ＭＳ Ｐゴシック" charset="-128"/>
              </a:rPr>
              <a:t>Unlimited endurance</a:t>
            </a:r>
          </a:p>
          <a:p>
            <a:r>
              <a:rPr lang="en-US" altLang="en-US" sz="3200" dirty="0">
                <a:ea typeface="ＭＳ Ｐゴシック" charset="-128"/>
              </a:rPr>
              <a:t>Superhuman strength</a:t>
            </a:r>
          </a:p>
          <a:p>
            <a:r>
              <a:rPr lang="en-US" altLang="en-US" sz="3200" dirty="0">
                <a:ea typeface="ＭＳ Ｐゴシック" charset="-128"/>
              </a:rPr>
              <a:t>Reduced sense of pain</a:t>
            </a:r>
          </a:p>
          <a:p>
            <a:r>
              <a:rPr lang="en-US" altLang="en-US" sz="3200" dirty="0">
                <a:ea typeface="ＭＳ Ｐゴシック" charset="-128"/>
              </a:rPr>
              <a:t>Muscle rigidity</a:t>
            </a:r>
          </a:p>
          <a:p>
            <a:r>
              <a:rPr lang="en-US" altLang="en-US" sz="3200" dirty="0">
                <a:ea typeface="ＭＳ Ｐゴシック" charset="-128"/>
              </a:rPr>
              <a:t>Violently resists- capture, restraint </a:t>
            </a:r>
          </a:p>
          <a:p>
            <a:r>
              <a:rPr lang="en-US" altLang="en-US" sz="3200" dirty="0">
                <a:ea typeface="ＭＳ Ｐゴシック" charset="-128"/>
              </a:rPr>
              <a:t>Hallucinations</a:t>
            </a:r>
          </a:p>
          <a:p>
            <a:r>
              <a:rPr lang="en-US" altLang="en-US" sz="3200" dirty="0">
                <a:ea typeface="ＭＳ Ｐゴシック" charset="-128"/>
              </a:rPr>
              <a:t>Intense paranoia</a:t>
            </a:r>
          </a:p>
          <a:p>
            <a:r>
              <a:rPr lang="en-US" altLang="en-US" sz="3200" dirty="0">
                <a:ea typeface="ＭＳ Ｐゴシック" charset="-128"/>
              </a:rPr>
              <a:t>Extreme agitation</a:t>
            </a:r>
          </a:p>
          <a:p>
            <a:r>
              <a:rPr lang="en-US" altLang="en-US" sz="3200" dirty="0">
                <a:ea typeface="ＭＳ Ｐゴシック" charset="-128"/>
              </a:rPr>
              <a:t>Disoriented</a:t>
            </a:r>
          </a:p>
          <a:p>
            <a:r>
              <a:rPr lang="en-US" altLang="en-US" sz="3200" dirty="0">
                <a:ea typeface="ＭＳ Ｐゴシック" charset="-128"/>
              </a:rPr>
              <a:t>Delusional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000" b="0" i="0" kern="1200" dirty="0">
              <a:solidFill>
                <a:srgbClr val="000000"/>
              </a:solidFill>
              <a:effectLst/>
              <a:latin typeface="Proxima Nova" panose="02000506030000020004"/>
            </a:endParaRPr>
          </a:p>
          <a:p>
            <a:endParaRPr lang="en-US" sz="2300" b="0" i="0" kern="1200" dirty="0">
              <a:solidFill>
                <a:schemeClr val="tx1"/>
              </a:solidFill>
              <a:effectLst/>
              <a:latin typeface="Proxima Nova" panose="02000506030000020004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000000"/>
              </a:solidFill>
              <a:latin typeface="Proxima Nova" panose="02000506030000020004"/>
            </a:endParaRPr>
          </a:p>
        </p:txBody>
      </p:sp>
      <p:pic>
        <p:nvPicPr>
          <p:cNvPr id="4098" name="Picture 2" descr="Excited Delirium Syndrome: Cause of Death and Prevention: 9780849316111:  Medicine &amp; Health Science Books @ Amazon.com">
            <a:extLst>
              <a:ext uri="{FF2B5EF4-FFF2-40B4-BE49-F238E27FC236}">
                <a16:creationId xmlns:a16="http://schemas.microsoft.com/office/drawing/2014/main" id="{BA682D02-BB52-A052-1637-A1962AD0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40" y="1024128"/>
            <a:ext cx="2476102" cy="39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96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499C"/>
      </a:dk1>
      <a:lt1>
        <a:srgbClr val="FFFFFF"/>
      </a:lt1>
      <a:dk2>
        <a:srgbClr val="00499C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99A8"/>
      </a:hlink>
      <a:folHlink>
        <a:srgbClr val="0099A8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D951494507EA40BA1ADEB232E49554" ma:contentTypeVersion="11" ma:contentTypeDescription="Create a new document." ma:contentTypeScope="" ma:versionID="72f759c0ebd515a67d5b8196eb25e390">
  <xsd:schema xmlns:xsd="http://www.w3.org/2001/XMLSchema" xmlns:xs="http://www.w3.org/2001/XMLSchema" xmlns:p="http://schemas.microsoft.com/office/2006/metadata/properties" xmlns:ns2="3f1990de-cb1e-4f27-a96f-e7aeb0db32dc" xmlns:ns3="d1d65a51-ba67-46ae-abf7-c04d1ea3e07d" targetNamespace="http://schemas.microsoft.com/office/2006/metadata/properties" ma:root="true" ma:fieldsID="d8828da5bbefd9636e6e72713dcbf6b2" ns2:_="" ns3:_="">
    <xsd:import namespace="3f1990de-cb1e-4f27-a96f-e7aeb0db32dc"/>
    <xsd:import namespace="d1d65a51-ba67-46ae-abf7-c04d1ea3e0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990de-cb1e-4f27-a96f-e7aeb0db3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65a51-ba67-46ae-abf7-c04d1ea3e0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38D26A-FC23-4E82-B324-51F5287AF0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D75689-E6EE-421C-A359-E5D93791CA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990de-cb1e-4f27-a96f-e7aeb0db32dc"/>
    <ds:schemaRef ds:uri="d1d65a51-ba67-46ae-abf7-c04d1ea3e0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053B79-22C8-4446-9E8D-54E07704E2A7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1d65a51-ba67-46ae-abf7-c04d1ea3e07d"/>
    <ds:schemaRef ds:uri="3f1990de-cb1e-4f27-a96f-e7aeb0db32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27714</TotalTime>
  <Words>821</Words>
  <Application>Microsoft Office PowerPoint</Application>
  <PresentationFormat>On-screen Show (16:9)</PresentationFormat>
  <Paragraphs>115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Proxima Nova</vt:lpstr>
      <vt:lpstr>Proxima Nova Semibold</vt:lpstr>
      <vt:lpstr>Office Theme</vt:lpstr>
      <vt:lpstr>       Active Listening </vt:lpstr>
      <vt:lpstr>Emotional Intelligence</vt:lpstr>
      <vt:lpstr>Emotional Intelligence</vt:lpstr>
      <vt:lpstr>Active Listening</vt:lpstr>
      <vt:lpstr>PowerPoint Presentation</vt:lpstr>
      <vt:lpstr>Five Universal Truths</vt:lpstr>
      <vt:lpstr>PowerPoint Presentation</vt:lpstr>
      <vt:lpstr>Excited Delirium </vt:lpstr>
      <vt:lpstr>Excited Delirium </vt:lpstr>
      <vt:lpstr>Excited Delirium </vt:lpstr>
      <vt:lpstr>RESOURCES </vt:lpstr>
      <vt:lpstr>       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Lemon</dc:creator>
  <cp:lastModifiedBy>Kingkade, Marla</cp:lastModifiedBy>
  <cp:revision>135</cp:revision>
  <dcterms:created xsi:type="dcterms:W3CDTF">2016-04-19T21:18:15Z</dcterms:created>
  <dcterms:modified xsi:type="dcterms:W3CDTF">2023-04-25T18:21:00Z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0x010100B8D951494507EA40BA1ADEB232E49554</vt:lpwstr>
  </property>
</Properties>
</file>