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0" r:id="rId4"/>
  </p:sldMasterIdLst>
  <p:notesMasterIdLst>
    <p:notesMasterId r:id="rId27"/>
  </p:notesMasterIdLst>
  <p:handoutMasterIdLst>
    <p:handoutMasterId r:id="rId28"/>
  </p:handoutMasterIdLst>
  <p:sldIdLst>
    <p:sldId id="284" r:id="rId5"/>
    <p:sldId id="283" r:id="rId6"/>
    <p:sldId id="259" r:id="rId7"/>
    <p:sldId id="286" r:id="rId8"/>
    <p:sldId id="287" r:id="rId9"/>
    <p:sldId id="285" r:id="rId10"/>
    <p:sldId id="297" r:id="rId11"/>
    <p:sldId id="288" r:id="rId12"/>
    <p:sldId id="289" r:id="rId13"/>
    <p:sldId id="274" r:id="rId14"/>
    <p:sldId id="278" r:id="rId15"/>
    <p:sldId id="275" r:id="rId16"/>
    <p:sldId id="290" r:id="rId17"/>
    <p:sldId id="291" r:id="rId18"/>
    <p:sldId id="279" r:id="rId19"/>
    <p:sldId id="269" r:id="rId20"/>
    <p:sldId id="292" r:id="rId21"/>
    <p:sldId id="293" r:id="rId22"/>
    <p:sldId id="294" r:id="rId23"/>
    <p:sldId id="295" r:id="rId24"/>
    <p:sldId id="296" r:id="rId25"/>
    <p:sldId id="277" r:id="rId26"/>
  </p:sldIdLst>
  <p:sldSz cx="12192000" cy="6858000"/>
  <p:notesSz cx="6858000" cy="9144000"/>
  <p:embeddedFontLst>
    <p:embeddedFont>
      <p:font typeface="Avenir Next LT Pro" panose="020B0504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ranklin Gothic Medium" panose="020B0603020102020204" pitchFamily="34" charset="0"/>
      <p:regular r:id="rId37"/>
      <p:italic r:id="rId38"/>
    </p:embeddedFont>
    <p:embeddedFont>
      <p:font typeface="Open Sans" panose="020B0606030504020204" pitchFamily="34" charset="0"/>
      <p:regular r:id="rId39"/>
      <p:bold r:id="rId40"/>
    </p:embeddedFont>
    <p:embeddedFont>
      <p:font typeface="Open Sans Condensed" panose="020B0604020202020204" charset="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7080" userDrawn="1">
          <p15:clr>
            <a:srgbClr val="A4A3A4"/>
          </p15:clr>
        </p15:guide>
        <p15:guide id="3" pos="5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938"/>
    <a:srgbClr val="BD8140"/>
    <a:srgbClr val="FFC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96327" autoAdjust="0"/>
  </p:normalViewPr>
  <p:slideViewPr>
    <p:cSldViewPr snapToGrid="0">
      <p:cViewPr varScale="1">
        <p:scale>
          <a:sx n="60" d="100"/>
          <a:sy n="60" d="100"/>
        </p:scale>
        <p:origin x="965" y="48"/>
      </p:cViewPr>
      <p:guideLst>
        <p:guide orient="horz" pos="1848"/>
        <p:guide pos="7080"/>
        <p:guide pos="5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5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0AE3C0-C0E9-40F8-963A-C710B0868C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19749-4C26-46F6-A13E-4F2E91EC14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2F5F-49ED-40E3-A1A5-941FF8279870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26E5B-3572-4EEA-91A0-FE0838ED6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D8116-DB0F-4C4A-85AD-5331C0D78B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74FA-BCF5-412C-B474-5CA730E53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45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1060-699B-414A-8D16-7630F8BDD05E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DF348-2A86-4531-BD4E-BD8C0BBDA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7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9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A4658D3-DCC5-5638-CB80-689713971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46FB32D-8345-51B8-F228-137D9677C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12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ADA81BF-BA01-FFD0-565A-E487343FB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5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13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B52D884-E36A-8ADF-FA3E-74D289A15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14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C1A1034-0817-7904-09BE-863F30C46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0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15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4AFCFAB-3F3D-328C-28B1-0C9008CC2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71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16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FD7EBD1-F314-69E4-1F4B-688DE3FFC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43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17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5F7B9B2-AE54-9C37-FF6F-921C0DCA6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1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18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6CA48E6-7E46-F3C0-BE30-B9C63A060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87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19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3D0374D-3B58-61FB-0453-33F8B912D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6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AFB8362-4B67-2F4F-6807-504EE4176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35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20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2B6C89D-8F41-B684-536C-6EDAFE21F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2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21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1F0E9EF-F0A3-4F3D-57EC-F9027BAB5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20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8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www.sba.gov</a:t>
            </a:r>
            <a:r>
              <a:rPr lang="en-US" dirty="0"/>
              <a:t>/blog/how-</a:t>
            </a:r>
            <a:r>
              <a:rPr lang="en-US" dirty="0" err="1"/>
              <a:t>sba</a:t>
            </a:r>
            <a:r>
              <a:rPr lang="en-US" dirty="0"/>
              <a:t>-helps-native-</a:t>
            </a:r>
            <a:r>
              <a:rPr lang="en-US" dirty="0" err="1"/>
              <a:t>american</a:t>
            </a:r>
            <a:r>
              <a:rPr lang="en-US" dirty="0"/>
              <a:t>-small-business-owners-succeed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4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B63751E-41D9-1D2E-752B-2928821B8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2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A65BC-236E-2B4F-981C-9F219F82C8C4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61ED716-F038-3651-26D2-01C831300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1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60B2F27-AFC4-D2C6-83A7-A472646C1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F348-2A86-4531-BD4E-BD8C0BBDAD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colorful, resort&#10;&#10;Description automatically generated">
            <a:extLst>
              <a:ext uri="{FF2B5EF4-FFF2-40B4-BE49-F238E27FC236}">
                <a16:creationId xmlns:a16="http://schemas.microsoft.com/office/drawing/2014/main" id="{1221C85A-D37B-CD49-BFC4-430B8DE8D7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2550"/>
            <a:ext cx="12192001" cy="6980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7185D-D0E0-C3FB-AD84-FA2C48BF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2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5FB62-0529-0C93-D049-707B568FAB78}"/>
              </a:ext>
            </a:extLst>
          </p:cNvPr>
          <p:cNvSpPr/>
          <p:nvPr userDrawn="1"/>
        </p:nvSpPr>
        <p:spPr>
          <a:xfrm>
            <a:off x="0" y="-15555"/>
            <a:ext cx="12192000" cy="6856614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00DA3-F94A-47A9-833C-F737A5CE9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956929" y="-4956928"/>
            <a:ext cx="2278144" cy="12192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3236976" cy="892048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3236976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7512" y="2587752"/>
            <a:ext cx="3236976" cy="892048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7512" y="3594538"/>
            <a:ext cx="3236976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54C03E-8FD4-4345-A971-0A2CCF5C4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94903" y="2587752"/>
            <a:ext cx="3236976" cy="892048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6D09A0C-509F-447E-AFB1-5531727D7D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4903" y="3594538"/>
            <a:ext cx="3236976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45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B8734A-8CC2-3F96-225E-8EF5C165F2E1}"/>
              </a:ext>
            </a:extLst>
          </p:cNvPr>
          <p:cNvSpPr/>
          <p:nvPr userDrawn="1"/>
        </p:nvSpPr>
        <p:spPr>
          <a:xfrm>
            <a:off x="0" y="-15555"/>
            <a:ext cx="12192000" cy="6856614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7526" y="0"/>
            <a:ext cx="6094474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F7571-A130-4054-9513-4BDAC9AE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7" y="635000"/>
            <a:ext cx="5171770" cy="2039374"/>
          </a:xfrm>
        </p:spPr>
        <p:txBody>
          <a:bodyPr anchor="b"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4800" b="1" i="0" baseline="0">
                <a:solidFill>
                  <a:schemeClr val="bg1"/>
                </a:solidFill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A27FA5-F6EE-4784-AC43-76381FC2CD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998" y="2911475"/>
            <a:ext cx="4500563" cy="3311525"/>
          </a:xfrm>
        </p:spPr>
        <p:txBody>
          <a:bodyPr>
            <a:normAutofit/>
          </a:bodyPr>
          <a:lstStyle>
            <a:lvl1pPr>
              <a:defRPr lang="en-US" sz="2200" b="0" i="0" kern="1200" spc="5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94F8F4-63E4-4A00-8F98-09219DA98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2113" y="639763"/>
            <a:ext cx="2198687" cy="2546350"/>
          </a:xfrm>
        </p:spPr>
        <p:txBody>
          <a:bodyPr>
            <a:normAutofit/>
          </a:bodyPr>
          <a:lstStyle>
            <a:lvl1pPr>
              <a:defRPr sz="1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34D9F00-72E9-433A-9427-8DA07653B2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37675" y="638175"/>
            <a:ext cx="2198688" cy="2546350"/>
          </a:xfrm>
        </p:spPr>
        <p:txBody>
          <a:bodyPr>
            <a:normAutofit/>
          </a:bodyPr>
          <a:lstStyle>
            <a:lvl1pPr>
              <a:defRPr sz="1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AD0C148-B6DB-4D32-B139-403A6AEC3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2113" y="3668713"/>
            <a:ext cx="2198687" cy="2554287"/>
          </a:xfrm>
        </p:spPr>
        <p:txBody>
          <a:bodyPr>
            <a:normAutofit/>
          </a:bodyPr>
          <a:lstStyle>
            <a:lvl1pPr>
              <a:defRPr sz="1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9D424B8-9E08-469D-88C8-019306CA38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7675" y="3668713"/>
            <a:ext cx="2198688" cy="2546350"/>
          </a:xfrm>
        </p:spPr>
        <p:txBody>
          <a:bodyPr>
            <a:normAutofit/>
          </a:bodyPr>
          <a:lstStyle>
            <a:lvl1pPr>
              <a:defRPr sz="1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492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AA73F1-1BDF-1BB7-4F28-7606AA80D86D}"/>
              </a:ext>
            </a:extLst>
          </p:cNvPr>
          <p:cNvSpPr/>
          <p:nvPr userDrawn="1"/>
        </p:nvSpPr>
        <p:spPr>
          <a:xfrm>
            <a:off x="0" y="-15555"/>
            <a:ext cx="12192000" cy="6856614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6A3D1-C594-4520-A142-F0D3F59C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993" y="2501053"/>
            <a:ext cx="7136064" cy="1700784"/>
          </a:xfrm>
        </p:spPr>
        <p:txBody>
          <a:bodyPr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="1" i="0" baseline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804" y="1225484"/>
            <a:ext cx="4059934" cy="3951807"/>
          </a:xfrm>
        </p:spPr>
        <p:txBody>
          <a:bodyPr/>
          <a:lstStyle>
            <a:lvl1pPr>
              <a:defRPr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F791A-8D73-49AD-8569-7F4FE146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779" y="5355583"/>
            <a:ext cx="2270162" cy="577153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Open Sans Condensed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cs typeface="Calibri"/>
              </a:rPr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6F6145-A1AE-4CDA-AE26-E8FDEFAAB39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984437" y="5355583"/>
            <a:ext cx="2270162" cy="577153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Open Sans Condensed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cs typeface="Calibri"/>
              </a:rPr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DD02FA-6843-4E54-ACDC-AFEAFB4EFAA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421095" y="5355583"/>
            <a:ext cx="2270162" cy="577153"/>
          </a:xfrm>
        </p:spPr>
        <p:txBody>
          <a:bodyPr>
            <a:normAutofit/>
          </a:bodyPr>
          <a:lstStyle>
            <a:lvl1pPr>
              <a:defRPr sz="1400" b="1" i="0">
                <a:solidFill>
                  <a:schemeClr val="tx1"/>
                </a:solidFill>
                <a:latin typeface="Open Sans Condensed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cs typeface="Calibri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245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 i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08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316E-D918-422D-AC5F-D93C59AB6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096" y="192907"/>
            <a:ext cx="6389027" cy="5601790"/>
          </a:xfrm>
        </p:spPr>
        <p:txBody>
          <a:bodyPr>
            <a:noAutofit/>
          </a:bodyPr>
          <a:lstStyle>
            <a:lvl1pPr algn="ctr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6600" b="1" i="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4012DC-9879-489B-B525-C474C5DD29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9797" y="627016"/>
            <a:ext cx="3199034" cy="5590903"/>
          </a:xfrm>
        </p:spPr>
        <p:txBody>
          <a:bodyPr anchor="ctr">
            <a:normAutofit/>
          </a:bodyPr>
          <a:lstStyle>
            <a:lvl1pPr algn="ctr">
              <a:defRPr lang="en-US" sz="2600" b="0" i="0" kern="1200" spc="5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8D62B-9FF6-E1B4-94C6-8EF1BA4E22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9" y="6084916"/>
            <a:ext cx="718415" cy="65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5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9F2E38-C979-852E-8991-2002FEE9E46F}"/>
              </a:ext>
            </a:extLst>
          </p:cNvPr>
          <p:cNvSpPr/>
          <p:nvPr userDrawn="1"/>
        </p:nvSpPr>
        <p:spPr>
          <a:xfrm>
            <a:off x="0" y="-15555"/>
            <a:ext cx="12192000" cy="6856614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DE8D6-8092-44CF-8DBE-66D64FA3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955309" y="-4971328"/>
            <a:ext cx="2281382" cy="1219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3472D-332A-4010-9FEA-8E1E9AE7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213" y="336958"/>
            <a:ext cx="10616187" cy="1700784"/>
          </a:xfrm>
        </p:spPr>
        <p:txBody>
          <a:bodyPr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="1" i="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F791A-8D73-49AD-8569-7F4FE14648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2587752"/>
            <a:ext cx="3694176" cy="3258102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cs typeface="Calibri"/>
              </a:rPr>
              <a:t>Click to edit master text style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D1BED5-2D39-40ED-92F5-CF06BE8A7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7764" y="2265363"/>
            <a:ext cx="3479524" cy="3951287"/>
          </a:xfrm>
        </p:spPr>
        <p:txBody>
          <a:bodyPr>
            <a:normAutofit/>
          </a:bodyPr>
          <a:lstStyle>
            <a:lvl1pPr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77288" y="2265363"/>
            <a:ext cx="3414712" cy="3951287"/>
          </a:xfrm>
        </p:spPr>
        <p:txBody>
          <a:bodyPr>
            <a:normAutofit/>
          </a:bodyPr>
          <a:lstStyle>
            <a:lvl1pPr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3590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A8F6B8-DD90-B299-CD53-73C13B62B928}"/>
              </a:ext>
            </a:extLst>
          </p:cNvPr>
          <p:cNvSpPr/>
          <p:nvPr userDrawn="1"/>
        </p:nvSpPr>
        <p:spPr>
          <a:xfrm>
            <a:off x="0" y="-15555"/>
            <a:ext cx="12192000" cy="6856614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474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438" y="317499"/>
            <a:ext cx="4500737" cy="2095501"/>
          </a:xfrm>
        </p:spPr>
        <p:txBody>
          <a:bodyPr>
            <a:noAutofit/>
          </a:bodyPr>
          <a:lstStyle>
            <a:lvl1pPr>
              <a:defRPr sz="5400" b="1" i="0">
                <a:latin typeface="Open Sans Condensed" panose="020B0606030504020204" pitchFamily="34" charset="0"/>
              </a:defRPr>
            </a:lvl1pPr>
          </a:lstStyle>
          <a:p>
            <a:r>
              <a:rPr lang="en-US" sz="5400" dirty="0"/>
              <a:t>Click to edit master text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09CC8E-0532-4674-9535-1514DA3C14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438" y="2587625"/>
            <a:ext cx="4500737" cy="3594100"/>
          </a:xfrm>
        </p:spPr>
        <p:txBody>
          <a:bodyPr anchor="ctr"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Click to edit master text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74" y="0"/>
            <a:ext cx="3046351" cy="3428363"/>
          </a:xfrm>
        </p:spPr>
        <p:txBody>
          <a:bodyPr>
            <a:normAutofit/>
          </a:bodyPr>
          <a:lstStyle>
            <a:lvl1pPr>
              <a:defRPr sz="1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54A389-080E-45CE-8275-215B7C9B58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763" y="0"/>
            <a:ext cx="3048000" cy="3429000"/>
          </a:xfrm>
        </p:spPr>
        <p:txBody>
          <a:bodyPr>
            <a:normAutofit/>
          </a:bodyPr>
          <a:lstStyle>
            <a:lvl1pPr>
              <a:defRPr sz="1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5050" y="3449227"/>
            <a:ext cx="6076950" cy="3429000"/>
          </a:xfrm>
        </p:spPr>
        <p:txBody>
          <a:bodyPr>
            <a:normAutofit/>
          </a:bodyPr>
          <a:lstStyle>
            <a:lvl1pPr>
              <a:defRPr sz="1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719D2C-49F3-3C35-76EF-97EC5D229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1" y="6181725"/>
            <a:ext cx="718415" cy="65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3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E02562-96CB-B411-F9BF-234CCEBB63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 algn="l">
              <a:defRPr sz="8000" b="1" i="0" baseline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6451FD-95E1-22A4-D063-606375BC5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4D7B668-F53F-A01D-982A-8D39B4F11C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4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38488E-E338-7A02-A940-86DF1D0CC6D1}"/>
              </a:ext>
            </a:extLst>
          </p:cNvPr>
          <p:cNvSpPr/>
          <p:nvPr userDrawn="1"/>
        </p:nvSpPr>
        <p:spPr>
          <a:xfrm>
            <a:off x="0" y="-15555"/>
            <a:ext cx="12192000" cy="6856614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56308-6FCA-8DCF-A64E-9BEBBA62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29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8280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AD32C-EC57-FF3B-91E5-0B8DF950B1EC}"/>
              </a:ext>
            </a:extLst>
          </p:cNvPr>
          <p:cNvSpPr/>
          <p:nvPr userDrawn="1"/>
        </p:nvSpPr>
        <p:spPr>
          <a:xfrm>
            <a:off x="0" y="-15555"/>
            <a:ext cx="12192000" cy="6856614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771" y="1004205"/>
            <a:ext cx="6096000" cy="3725183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bg1"/>
                </a:solidFill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sz="5400" dirty="0"/>
              <a:t>Click to edit master text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09CC8E-0532-4674-9535-1514DA3C14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5771" y="4865914"/>
            <a:ext cx="6096000" cy="532038"/>
          </a:xfr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Open Sans Condensed" panose="020B0606030504020204" pitchFamily="34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634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99E485-DEE0-C16E-4530-FD4AA6C159F3}"/>
              </a:ext>
            </a:extLst>
          </p:cNvPr>
          <p:cNvSpPr/>
          <p:nvPr userDrawn="1"/>
        </p:nvSpPr>
        <p:spPr>
          <a:xfrm>
            <a:off x="0" y="-15555"/>
            <a:ext cx="12192000" cy="6856614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62172E-B024-42BD-99DF-133FED125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955309" y="-4955309"/>
            <a:ext cx="2281382" cy="1219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1DF4D9E-FD4F-4244-ACD6-44EC4C0494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800" y="3048000"/>
            <a:ext cx="1790700" cy="1790700"/>
          </a:xfrm>
        </p:spPr>
        <p:txBody>
          <a:bodyPr>
            <a:noAutofit/>
          </a:bodyPr>
          <a:lstStyle>
            <a:lvl1pPr>
              <a:defRPr sz="1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44F5B526-8975-4F7C-B558-830FCEE068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1762" y="3048000"/>
            <a:ext cx="1790700" cy="1790700"/>
          </a:xfrm>
        </p:spPr>
        <p:txBody>
          <a:bodyPr>
            <a:normAutofit/>
          </a:bodyPr>
          <a:lstStyle>
            <a:lvl1pPr>
              <a:defRPr sz="1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ED20DBB5-D24E-40D6-AFFB-428692A51A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6021" y="3048000"/>
            <a:ext cx="1790700" cy="1790700"/>
          </a:xfrm>
        </p:spPr>
        <p:txBody>
          <a:bodyPr>
            <a:normAutofit/>
          </a:bodyPr>
          <a:lstStyle>
            <a:lvl1pPr>
              <a:defRPr sz="1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F6F7262C-3E29-4219-AF83-B7A71B97A1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4500" y="3048000"/>
            <a:ext cx="1790700" cy="1790700"/>
          </a:xfrm>
        </p:spPr>
        <p:txBody>
          <a:bodyPr>
            <a:normAutofit/>
          </a:bodyPr>
          <a:lstStyle>
            <a:lvl1pPr>
              <a:defRPr sz="1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3861F78-BD42-4F29-8487-1641CFD039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6800" y="5124103"/>
            <a:ext cx="1790700" cy="350292"/>
          </a:xfrm>
        </p:spPr>
        <p:txBody>
          <a:bodyPr>
            <a:noAutofit/>
          </a:bodyPr>
          <a:lstStyle>
            <a:lvl1pPr algn="ctr">
              <a:defRPr lang="en-US" sz="12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FAB1F8B-1CEE-4068-86DE-561A12A041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9063" y="5584652"/>
            <a:ext cx="1790700" cy="350292"/>
          </a:xfrm>
        </p:spPr>
        <p:txBody>
          <a:bodyPr>
            <a:noAutofit/>
          </a:bodyPr>
          <a:lstStyle>
            <a:lvl1pPr algn="ctr">
              <a:defRPr lang="en-US" sz="10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D5AE44CD-B78E-4EE2-B0F2-E0D436C2BA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21762" y="5124103"/>
            <a:ext cx="1790700" cy="350292"/>
          </a:xfrm>
        </p:spPr>
        <p:txBody>
          <a:bodyPr>
            <a:noAutofit/>
          </a:bodyPr>
          <a:lstStyle>
            <a:lvl1pPr algn="ctr">
              <a:defRPr lang="en-US" sz="12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3C4FE2DB-091F-4F7A-B6B6-9A6F22AC0B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7542" y="5584652"/>
            <a:ext cx="1790700" cy="350292"/>
          </a:xfrm>
        </p:spPr>
        <p:txBody>
          <a:bodyPr>
            <a:noAutofit/>
          </a:bodyPr>
          <a:lstStyle>
            <a:lvl1pPr algn="ctr">
              <a:defRPr lang="en-US" sz="11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3A3F9D5D-A5CF-482B-A14C-E5BFADB76F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76021" y="5124103"/>
            <a:ext cx="1790700" cy="350292"/>
          </a:xfrm>
        </p:spPr>
        <p:txBody>
          <a:bodyPr>
            <a:normAutofit/>
          </a:bodyPr>
          <a:lstStyle>
            <a:lvl1pPr algn="ctr">
              <a:defRPr lang="en-US" sz="12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A4F265B4-1FBB-4396-A938-862D45713A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6021" y="5633567"/>
            <a:ext cx="1790700" cy="350292"/>
          </a:xfrm>
        </p:spPr>
        <p:txBody>
          <a:bodyPr>
            <a:noAutofit/>
          </a:bodyPr>
          <a:lstStyle>
            <a:lvl1pPr algn="ctr">
              <a:defRPr lang="en-US" sz="11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AC1BA7DC-98B0-4261-8F1E-8101FB5D48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500" y="5124103"/>
            <a:ext cx="1790700" cy="350292"/>
          </a:xfrm>
        </p:spPr>
        <p:txBody>
          <a:bodyPr>
            <a:noAutofit/>
          </a:bodyPr>
          <a:lstStyle>
            <a:lvl1pPr algn="ctr">
              <a:defRPr lang="en-US" sz="12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2E4EF69E-34E2-46FF-A0FA-3F136396D3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500" y="5641844"/>
            <a:ext cx="1790700" cy="350292"/>
          </a:xfrm>
        </p:spPr>
        <p:txBody>
          <a:bodyPr>
            <a:noAutofit/>
          </a:bodyPr>
          <a:lstStyle>
            <a:lvl1pPr algn="ctr">
              <a:defRPr lang="en-US" sz="11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68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D6FED0-F88F-9D49-82A8-9EEA6311B6B2}"/>
              </a:ext>
            </a:extLst>
          </p:cNvPr>
          <p:cNvSpPr/>
          <p:nvPr userDrawn="1"/>
        </p:nvSpPr>
        <p:spPr>
          <a:xfrm>
            <a:off x="0" y="-15555"/>
            <a:ext cx="12192000" cy="6856614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 i="0">
                <a:latin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i="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0070" indent="-285750">
              <a:buFont typeface="Arial" panose="020B0604020202020204" pitchFamily="34" charset="0"/>
              <a:buChar char="•"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80110" indent="-285750">
              <a:buFont typeface="Arial" panose="020B0604020202020204" pitchFamily="34" charset="0"/>
              <a:buChar char="•"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i="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0070" indent="-285750">
              <a:buFont typeface="Arial" panose="020B0604020202020204" pitchFamily="34" charset="0"/>
              <a:buChar char="•"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80110" indent="-285750">
              <a:buFont typeface="Arial" panose="020B0604020202020204" pitchFamily="34" charset="0"/>
              <a:buChar char="•"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02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2373B4-7D00-571A-5C16-A3269E3E4E54}"/>
              </a:ext>
            </a:extLst>
          </p:cNvPr>
          <p:cNvSpPr/>
          <p:nvPr userDrawn="1"/>
        </p:nvSpPr>
        <p:spPr>
          <a:xfrm>
            <a:off x="0" y="1386"/>
            <a:ext cx="12192000" cy="6856614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7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3" r:id="rId2"/>
    <p:sldLayoutId id="2147483684" r:id="rId3"/>
    <p:sldLayoutId id="2147483685" r:id="rId4"/>
    <p:sldLayoutId id="2147483673" r:id="rId5"/>
    <p:sldLayoutId id="2147483672" r:id="rId6"/>
    <p:sldLayoutId id="2147483686" r:id="rId7"/>
    <p:sldLayoutId id="2147483687" r:id="rId8"/>
    <p:sldLayoutId id="2147483675" r:id="rId9"/>
    <p:sldLayoutId id="2147483688" r:id="rId10"/>
    <p:sldLayoutId id="2147483682" r:id="rId11"/>
    <p:sldLayoutId id="2147483689" r:id="rId12"/>
    <p:sldLayoutId id="214748369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i="0" kern="1200" cap="all" spc="120" baseline="0">
          <a:solidFill>
            <a:schemeClr val="bg1"/>
          </a:solidFill>
          <a:latin typeface="Open Sans Condensed" panose="020B0606030504020204" pitchFamily="34" charset="0"/>
          <a:ea typeface="Open Sans Condensed" panose="020B0606030504020204" pitchFamily="34" charset="0"/>
          <a:cs typeface="Open Sans Condensed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3600" b="0" i="0" kern="1200" spc="5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3200" b="0" i="0" kern="1200" spc="5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2800" b="0" i="0" kern="1200" spc="5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800" b="0" i="0" kern="1200" spc="5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2800" b="0" i="0" kern="1200" spc="50" baseline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7DAAB9-3274-DCB8-7068-D4DD6B6BB726}"/>
              </a:ext>
            </a:extLst>
          </p:cNvPr>
          <p:cNvSpPr/>
          <p:nvPr/>
        </p:nvSpPr>
        <p:spPr>
          <a:xfrm>
            <a:off x="3124200" y="1397000"/>
            <a:ext cx="5943600" cy="3479800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010E-9A30-BABD-E462-6899548D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728" y="2920762"/>
            <a:ext cx="6420914" cy="170078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26</a:t>
            </a:r>
            <a:r>
              <a:rPr lang="en-US" sz="3600" b="1" baseline="30000" dirty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th</a:t>
            </a:r>
            <a:r>
              <a:rPr lang="en-US" sz="3600" b="1" dirty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 Annual Conference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A407A76-C956-1754-B5F8-9B40D11264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826" y="1746738"/>
            <a:ext cx="4648718" cy="1553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E08113-ABB5-A53C-7971-F4E8F9F3B3AC}"/>
              </a:ext>
            </a:extLst>
          </p:cNvPr>
          <p:cNvSpPr txBox="1"/>
          <p:nvPr/>
        </p:nvSpPr>
        <p:spPr>
          <a:xfrm>
            <a:off x="2260601" y="4137556"/>
            <a:ext cx="7759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D2938"/>
                </a:solidFill>
                <a:latin typeface="Open Sans Condensed" panose="020B0606030504020204" pitchFamily="34" charset="0"/>
                <a:cs typeface="Open Sans Condensed" panose="020B0606030504020204" pitchFamily="34" charset="0"/>
              </a:rPr>
              <a:t>San Antonio, Texas | September 26-28</a:t>
            </a:r>
          </a:p>
          <a:p>
            <a:pPr algn="ctr"/>
            <a:endParaRPr lang="en-US" sz="3000" b="1" dirty="0">
              <a:ln w="0"/>
              <a:solidFill>
                <a:srgbClr val="0D293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 Condensed" panose="020B0606030504020204" pitchFamily="34" charset="0"/>
              <a:cs typeface="Open Sans Condensed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3E0FD8-50C3-2841-173B-92CA26F3F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1293D98-E697-9AD7-BA59-C401D5073F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7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1BA7C1-E161-856A-E17B-0FEDD3BF1AC4}"/>
              </a:ext>
            </a:extLst>
          </p:cNvPr>
          <p:cNvSpPr/>
          <p:nvPr/>
        </p:nvSpPr>
        <p:spPr>
          <a:xfrm>
            <a:off x="-14203" y="0"/>
            <a:ext cx="12192880" cy="6858000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58808D3-07D6-957E-E709-0326ACC19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924" y="2961657"/>
            <a:ext cx="1485549" cy="1485549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286F66B-E0E7-7160-AB2E-D19C1DAB50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699" y="2961657"/>
            <a:ext cx="1485549" cy="1485549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049C69E-88E1-B1EE-9B4F-A0750D5598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474" y="2961657"/>
            <a:ext cx="1485549" cy="1485549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B5E5382-F3D1-D798-E1E3-8FB700C80F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2249" y="2961656"/>
            <a:ext cx="1485549" cy="1485549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4A498BB-D115-F8D6-2D67-B4D2A6D8A9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3023" y="2961655"/>
            <a:ext cx="1485549" cy="1485549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8261C64-FBD9-3995-ADFA-5EA22BF2A5CD}"/>
              </a:ext>
            </a:extLst>
          </p:cNvPr>
          <p:cNvSpPr txBox="1"/>
          <p:nvPr/>
        </p:nvSpPr>
        <p:spPr>
          <a:xfrm>
            <a:off x="984017" y="4600712"/>
            <a:ext cx="1785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 impact on wellness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5C8AC2-8714-3AD5-D50F-40A32B040E83}"/>
              </a:ext>
            </a:extLst>
          </p:cNvPr>
          <p:cNvSpPr txBox="1"/>
          <p:nvPr/>
        </p:nvSpPr>
        <p:spPr>
          <a:xfrm>
            <a:off x="3030941" y="4600712"/>
            <a:ext cx="1947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Reduces stress and healthcare costs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3DD991-F6B5-6EBE-7738-9E153F2DCCF4}"/>
              </a:ext>
            </a:extLst>
          </p:cNvPr>
          <p:cNvSpPr txBox="1"/>
          <p:nvPr/>
        </p:nvSpPr>
        <p:spPr>
          <a:xfrm>
            <a:off x="5141714" y="4600712"/>
            <a:ext cx="1947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Improves employee productivity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34BC0D-DB73-EBB0-B115-A2BFEE1F678C}"/>
              </a:ext>
            </a:extLst>
          </p:cNvPr>
          <p:cNvSpPr txBox="1"/>
          <p:nvPr/>
        </p:nvSpPr>
        <p:spPr>
          <a:xfrm>
            <a:off x="7269815" y="4600712"/>
            <a:ext cx="1947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Reduces absenteeism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09D345D-46FE-4487-DD2A-82716D56EF6B}"/>
              </a:ext>
            </a:extLst>
          </p:cNvPr>
          <p:cNvSpPr txBox="1"/>
          <p:nvPr/>
        </p:nvSpPr>
        <p:spPr>
          <a:xfrm>
            <a:off x="9586664" y="4600711"/>
            <a:ext cx="1584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Improves retirement outcomes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C23052-727A-2442-C049-28E88A99B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A45AE1-ED8B-0BE7-55F2-E0D18A65146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756F0D-8A54-5F1B-B90A-9A17B0917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4B6C4A-4428-21E3-3030-B55EBBD3EF25}"/>
              </a:ext>
            </a:extLst>
          </p:cNvPr>
          <p:cNvSpPr txBox="1">
            <a:spLocks/>
          </p:cNvSpPr>
          <p:nvPr/>
        </p:nvSpPr>
        <p:spPr>
          <a:xfrm>
            <a:off x="961644" y="255739"/>
            <a:ext cx="10268712" cy="171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sz="5500" dirty="0"/>
              <a:t>BENEFITS OF A </a:t>
            </a:r>
          </a:p>
          <a:p>
            <a:r>
              <a:rPr lang="en-US" sz="5500" dirty="0"/>
              <a:t>FINANCIAL WELLNESS PROGRAM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4953C9-8A1E-36D1-076F-93C0AC76EA0F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2F86689-9446-C087-F5C0-1C82E72F6C8C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306EB1-0B2A-4FB3-4CE0-B09A4DBD5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76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F55622C7-2D6A-3195-5CED-AA5E5A0A0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1BA7C1-E161-856A-E17B-0FEDD3BF1AC4}"/>
              </a:ext>
            </a:extLst>
          </p:cNvPr>
          <p:cNvSpPr/>
          <p:nvPr/>
        </p:nvSpPr>
        <p:spPr>
          <a:xfrm>
            <a:off x="0" y="15177"/>
            <a:ext cx="12192000" cy="6825881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9786F-86C3-55F2-DE7E-B0CFDF65D118}"/>
              </a:ext>
            </a:extLst>
          </p:cNvPr>
          <p:cNvSpPr/>
          <p:nvPr/>
        </p:nvSpPr>
        <p:spPr>
          <a:xfrm>
            <a:off x="1726008" y="807122"/>
            <a:ext cx="1326111" cy="564737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3B6E1C-56D4-DFBE-7624-20A25D093B48}"/>
              </a:ext>
            </a:extLst>
          </p:cNvPr>
          <p:cNvGrpSpPr/>
          <p:nvPr/>
        </p:nvGrpSpPr>
        <p:grpSpPr>
          <a:xfrm>
            <a:off x="0" y="2070434"/>
            <a:ext cx="11365557" cy="2102626"/>
            <a:chOff x="0" y="2279442"/>
            <a:chExt cx="11365557" cy="21026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8F1BC9-DE88-995A-57F7-68B54771D4EC}"/>
                </a:ext>
              </a:extLst>
            </p:cNvPr>
            <p:cNvSpPr/>
            <p:nvPr/>
          </p:nvSpPr>
          <p:spPr>
            <a:xfrm>
              <a:off x="0" y="2279442"/>
              <a:ext cx="11365557" cy="1826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AA9A9200-19B7-08B1-7F8C-4DDD378477A7}"/>
                </a:ext>
              </a:extLst>
            </p:cNvPr>
            <p:cNvSpPr txBox="1">
              <a:spLocks/>
            </p:cNvSpPr>
            <p:nvPr/>
          </p:nvSpPr>
          <p:spPr>
            <a:xfrm>
              <a:off x="1141649" y="2338092"/>
              <a:ext cx="7187019" cy="2043976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Financial literacy enables tribal members </a:t>
              </a:r>
            </a:p>
            <a:p>
              <a:pPr lvl="1">
                <a:buClr>
                  <a:srgbClr val="99BC4B"/>
                </a:buClr>
              </a:pPr>
              <a:r>
                <a:rPr lang="en-US" sz="22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make wise choices with their money</a:t>
              </a:r>
            </a:p>
            <a:p>
              <a:pPr lvl="1">
                <a:buClr>
                  <a:srgbClr val="99BC4B"/>
                </a:buClr>
              </a:pPr>
              <a:r>
                <a:rPr lang="en-US" sz="22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be better employees</a:t>
              </a:r>
            </a:p>
            <a:p>
              <a:pPr lvl="1">
                <a:buClr>
                  <a:srgbClr val="99BC4B"/>
                </a:buClr>
              </a:pPr>
              <a:r>
                <a:rPr lang="en-US" sz="22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Enable the tribal economic engine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7BEB59-B4FA-7840-7783-548F29170E1A}"/>
              </a:ext>
            </a:extLst>
          </p:cNvPr>
          <p:cNvGrpSpPr/>
          <p:nvPr/>
        </p:nvGrpSpPr>
        <p:grpSpPr>
          <a:xfrm>
            <a:off x="0" y="3999881"/>
            <a:ext cx="11365557" cy="1746030"/>
            <a:chOff x="0" y="3993215"/>
            <a:chExt cx="11365557" cy="14819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F9CDBB-68C9-D964-AB26-8694FD2ECC8A}"/>
                </a:ext>
              </a:extLst>
            </p:cNvPr>
            <p:cNvSpPr/>
            <p:nvPr/>
          </p:nvSpPr>
          <p:spPr>
            <a:xfrm>
              <a:off x="0" y="3993215"/>
              <a:ext cx="11365557" cy="1388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FE0CD2E1-855C-696A-CBC7-967884C0F193}"/>
                </a:ext>
              </a:extLst>
            </p:cNvPr>
            <p:cNvSpPr txBox="1">
              <a:spLocks/>
            </p:cNvSpPr>
            <p:nvPr/>
          </p:nvSpPr>
          <p:spPr>
            <a:xfrm>
              <a:off x="1115524" y="4111881"/>
              <a:ext cx="7382358" cy="1363309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Gaming Compliance </a:t>
              </a:r>
            </a:p>
            <a:p>
              <a:pPr lvl="1">
                <a:buClr>
                  <a:srgbClr val="99BC4B"/>
                </a:buClr>
              </a:pPr>
              <a:r>
                <a:rPr lang="en-US" sz="22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Debt payment programs established and tracked</a:t>
              </a:r>
            </a:p>
            <a:p>
              <a:pPr lvl="1">
                <a:buClr>
                  <a:srgbClr val="99BC4B"/>
                </a:buClr>
              </a:pPr>
              <a:r>
                <a:rPr lang="en-US" sz="22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</a:t>
              </a:r>
              <a:endParaRPr lang="en-US" dirty="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D7BC107-FBEC-93CE-C8DC-6FC39F12B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4254A16-A9A3-8342-ED6D-F76CF4B988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8F879C-DD40-ABE6-DC87-1F13B7EDA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C33304E-21FE-1D0F-25A1-5F9EABE21977}"/>
              </a:ext>
            </a:extLst>
          </p:cNvPr>
          <p:cNvSpPr txBox="1">
            <a:spLocks/>
          </p:cNvSpPr>
          <p:nvPr/>
        </p:nvSpPr>
        <p:spPr>
          <a:xfrm>
            <a:off x="961644" y="255739"/>
            <a:ext cx="10268712" cy="171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sz="5500" dirty="0"/>
              <a:t>Potential tribal</a:t>
            </a:r>
          </a:p>
          <a:p>
            <a:r>
              <a:rPr lang="en-US" sz="5500" dirty="0"/>
              <a:t>Issues solved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5937BD-AAE6-6924-85EA-F325C9438165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9E0CCE-F46C-B8E2-105F-09BAAB781275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F67FC05-B17D-5EFC-1471-0287B0F61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pic>
        <p:nvPicPr>
          <p:cNvPr id="11" name="Picture 10" descr="A picture containing person, person, standing, suit&#10;&#10;Description automatically generated">
            <a:extLst>
              <a:ext uri="{FF2B5EF4-FFF2-40B4-BE49-F238E27FC236}">
                <a16:creationId xmlns:a16="http://schemas.microsoft.com/office/drawing/2014/main" id="{D468402E-D7B7-E836-AB49-B13D8AB7D7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941" y="720178"/>
            <a:ext cx="9203279" cy="61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F55622C7-2D6A-3195-5CED-AA5E5A0A0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1BA7C1-E161-856A-E17B-0FEDD3BF1AC4}"/>
              </a:ext>
            </a:extLst>
          </p:cNvPr>
          <p:cNvSpPr/>
          <p:nvPr/>
        </p:nvSpPr>
        <p:spPr>
          <a:xfrm>
            <a:off x="0" y="15177"/>
            <a:ext cx="12192000" cy="6825881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F538FE-5DE4-C5DE-431C-ED26FF33C2C4}"/>
              </a:ext>
            </a:extLst>
          </p:cNvPr>
          <p:cNvSpPr txBox="1"/>
          <p:nvPr/>
        </p:nvSpPr>
        <p:spPr>
          <a:xfrm>
            <a:off x="1911682" y="4756704"/>
            <a:ext cx="182389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Physical: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Freedom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82B2D8-7D7D-CFB2-336B-A040E2CB3D00}"/>
              </a:ext>
            </a:extLst>
          </p:cNvPr>
          <p:cNvSpPr txBox="1"/>
          <p:nvPr/>
        </p:nvSpPr>
        <p:spPr>
          <a:xfrm>
            <a:off x="5153974" y="4756704"/>
            <a:ext cx="194155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Emotional</a:t>
            </a:r>
            <a:r>
              <a:rPr lang="en-US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happiness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68E3E5-56A9-CD73-884B-93294E7FA34E}"/>
              </a:ext>
            </a:extLst>
          </p:cNvPr>
          <p:cNvSpPr txBox="1"/>
          <p:nvPr/>
        </p:nvSpPr>
        <p:spPr>
          <a:xfrm>
            <a:off x="8251406" y="4756704"/>
            <a:ext cx="221086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Spiritual: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Contentment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66F98D7-7B6C-16D4-F5D5-3658BF233C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9985" y="2449401"/>
            <a:ext cx="2190342" cy="214499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12C61FF-A643-203B-E90F-94F144ABD4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829" y="2449401"/>
            <a:ext cx="2190342" cy="214499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72A0CDE-D997-9683-BE18-7F123D4AD9B4}"/>
              </a:ext>
            </a:extLst>
          </p:cNvPr>
          <p:cNvSpPr txBox="1"/>
          <p:nvPr/>
        </p:nvSpPr>
        <p:spPr>
          <a:xfrm>
            <a:off x="4431442" y="5648601"/>
            <a:ext cx="33291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aspects are of equal importance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C80F947-5D7D-5297-2FD1-496871C1E6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7232" y="2475408"/>
            <a:ext cx="2190342" cy="21449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8836F7-6005-54C6-F7A2-2635E9A5F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BED0525-D497-EC5E-5CEA-738A13ABD2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D872AB-DDED-5F5C-F2C0-B9A5F210A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688EEA-F672-D9F4-0E3E-48E738CA4EB4}"/>
              </a:ext>
            </a:extLst>
          </p:cNvPr>
          <p:cNvSpPr txBox="1">
            <a:spLocks/>
          </p:cNvSpPr>
          <p:nvPr/>
        </p:nvSpPr>
        <p:spPr>
          <a:xfrm>
            <a:off x="523494" y="503936"/>
            <a:ext cx="10268712" cy="116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Three required aspects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2405E5-9785-AAFF-5EFE-BA8C5FD6C611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6133C0A-D23F-4A7C-6FAF-44779E90FDA4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C64266-0E8D-9C33-AEB4-A92B87884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34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F55622C7-2D6A-3195-5CED-AA5E5A0A0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1BA7C1-E161-856A-E17B-0FEDD3BF1AC4}"/>
              </a:ext>
            </a:extLst>
          </p:cNvPr>
          <p:cNvSpPr/>
          <p:nvPr/>
        </p:nvSpPr>
        <p:spPr>
          <a:xfrm>
            <a:off x="0" y="15177"/>
            <a:ext cx="12192000" cy="6825881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E03D3-DAA9-FC91-2752-17763C57B36F}"/>
              </a:ext>
            </a:extLst>
          </p:cNvPr>
          <p:cNvSpPr/>
          <p:nvPr/>
        </p:nvSpPr>
        <p:spPr>
          <a:xfrm>
            <a:off x="812800" y="777029"/>
            <a:ext cx="1397000" cy="604520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3B352E-AA28-AE84-3A83-03BD8EA88B2A}"/>
              </a:ext>
            </a:extLst>
          </p:cNvPr>
          <p:cNvGrpSpPr/>
          <p:nvPr/>
        </p:nvGrpSpPr>
        <p:grpSpPr>
          <a:xfrm>
            <a:off x="982995" y="2921068"/>
            <a:ext cx="2425226" cy="2279816"/>
            <a:chOff x="982995" y="2790439"/>
            <a:chExt cx="2425226" cy="227981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CD51DA8-D007-43DD-5249-428351F6E019}"/>
                </a:ext>
              </a:extLst>
            </p:cNvPr>
            <p:cNvSpPr txBox="1"/>
            <p:nvPr/>
          </p:nvSpPr>
          <p:spPr>
            <a:xfrm>
              <a:off x="982995" y="4285425"/>
              <a:ext cx="242522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Having control over day-to-day and month-to-month finances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B6B8CD-102F-CA68-0F70-8AB7813D7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24768" y="2790439"/>
              <a:ext cx="1280402" cy="1289294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F00E8C-5301-5996-411E-FDED9FA8E333}"/>
              </a:ext>
            </a:extLst>
          </p:cNvPr>
          <p:cNvGrpSpPr/>
          <p:nvPr/>
        </p:nvGrpSpPr>
        <p:grpSpPr>
          <a:xfrm>
            <a:off x="3867823" y="2921068"/>
            <a:ext cx="1816443" cy="2279817"/>
            <a:chOff x="3867823" y="2790439"/>
            <a:chExt cx="1816443" cy="227981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9A8FAB8-61B6-E510-6CC2-1A19236E9E63}"/>
                </a:ext>
              </a:extLst>
            </p:cNvPr>
            <p:cNvSpPr txBox="1"/>
            <p:nvPr/>
          </p:nvSpPr>
          <p:spPr>
            <a:xfrm>
              <a:off x="3867823" y="4285426"/>
              <a:ext cx="181644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Having the capacity to absorb a financial shock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C747A86-D6B3-4915-DEEB-45A8D8424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123472" y="2790439"/>
              <a:ext cx="1280402" cy="1289294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12E0A2-9011-505F-D08F-F8B800E40312}"/>
              </a:ext>
            </a:extLst>
          </p:cNvPr>
          <p:cNvGrpSpPr/>
          <p:nvPr/>
        </p:nvGrpSpPr>
        <p:grpSpPr>
          <a:xfrm>
            <a:off x="6143869" y="2921068"/>
            <a:ext cx="2397737" cy="2279816"/>
            <a:chOff x="6143869" y="2790439"/>
            <a:chExt cx="2397737" cy="227981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E301DF9-F94E-29C5-D22B-BF16262C84E2}"/>
                </a:ext>
              </a:extLst>
            </p:cNvPr>
            <p:cNvSpPr txBox="1"/>
            <p:nvPr/>
          </p:nvSpPr>
          <p:spPr>
            <a:xfrm>
              <a:off x="6143869" y="4285425"/>
              <a:ext cx="23977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Being on track to meet and achieve financial goals you have set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2AD4CA6-ADC4-0F09-D166-2CB40CABE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672072" y="2790439"/>
              <a:ext cx="1280402" cy="1289294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ED9F57-1C35-8978-51C9-98A33FE62929}"/>
              </a:ext>
            </a:extLst>
          </p:cNvPr>
          <p:cNvGrpSpPr/>
          <p:nvPr/>
        </p:nvGrpSpPr>
        <p:grpSpPr>
          <a:xfrm>
            <a:off x="8942205" y="2921068"/>
            <a:ext cx="1995423" cy="2510648"/>
            <a:chOff x="8942205" y="2790439"/>
            <a:chExt cx="1995423" cy="251064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9F769C3-C187-5815-6F74-DB8DF16AD8A3}"/>
                </a:ext>
              </a:extLst>
            </p:cNvPr>
            <p:cNvSpPr txBox="1"/>
            <p:nvPr/>
          </p:nvSpPr>
          <p:spPr>
            <a:xfrm>
              <a:off x="8942205" y="4285424"/>
              <a:ext cx="19954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Having the financial freedom to make choices that allow one to enjoy life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7EC007-7039-E17B-EF6C-D0E03E6CF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9270775" y="2790439"/>
              <a:ext cx="1280402" cy="1289294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1600F86-6920-9296-D236-B8A0602C0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36447F-C7BE-99E0-2A12-C6839061763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3065BA-831F-5EEE-B4EC-D572E56AA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032DBE-8341-0FAB-3A30-360EE2ED5893}"/>
              </a:ext>
            </a:extLst>
          </p:cNvPr>
          <p:cNvSpPr txBox="1">
            <a:spLocks/>
          </p:cNvSpPr>
          <p:nvPr/>
        </p:nvSpPr>
        <p:spPr>
          <a:xfrm>
            <a:off x="961644" y="255739"/>
            <a:ext cx="10268712" cy="171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sz="5500" dirty="0"/>
              <a:t>Four elements of</a:t>
            </a:r>
          </a:p>
          <a:p>
            <a:r>
              <a:rPr lang="en-US" sz="5500" dirty="0"/>
              <a:t>Financial freedom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FC8E0F-236E-01A7-D8C8-415821037664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BA648B-973C-73B1-18A8-620CA7554EEC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DB5F14-8175-3189-472C-AA7F65189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3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F55622C7-2D6A-3195-5CED-AA5E5A0A0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1BA7C1-E161-856A-E17B-0FEDD3BF1AC4}"/>
              </a:ext>
            </a:extLst>
          </p:cNvPr>
          <p:cNvSpPr/>
          <p:nvPr/>
        </p:nvSpPr>
        <p:spPr>
          <a:xfrm>
            <a:off x="0" y="15177"/>
            <a:ext cx="12192000" cy="6825881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21C5C6-3397-A635-5BF6-F82F8836E72E}"/>
              </a:ext>
            </a:extLst>
          </p:cNvPr>
          <p:cNvGrpSpPr/>
          <p:nvPr/>
        </p:nvGrpSpPr>
        <p:grpSpPr>
          <a:xfrm>
            <a:off x="603880" y="3103034"/>
            <a:ext cx="2691319" cy="2803215"/>
            <a:chOff x="246585" y="2763396"/>
            <a:chExt cx="2691319" cy="2803215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AA9A9200-19B7-08B1-7F8C-4DDD378477A7}"/>
                </a:ext>
              </a:extLst>
            </p:cNvPr>
            <p:cNvSpPr txBox="1">
              <a:spLocks/>
            </p:cNvSpPr>
            <p:nvPr/>
          </p:nvSpPr>
          <p:spPr>
            <a:xfrm>
              <a:off x="246585" y="3975464"/>
              <a:ext cx="2691319" cy="159114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>
                  <a:srgbClr val="99BC4B"/>
                </a:buClr>
                <a:buNone/>
              </a:pPr>
              <a:r>
                <a:rPr lang="en-US" sz="1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Income is greater </a:t>
              </a:r>
            </a:p>
            <a:p>
              <a:pPr marL="0" indent="0" algn="ctr">
                <a:spcBef>
                  <a:spcPts val="0"/>
                </a:spcBef>
                <a:buClr>
                  <a:srgbClr val="99BC4B"/>
                </a:buClr>
                <a:buNone/>
              </a:pPr>
              <a:r>
                <a:rPr lang="en-US" sz="1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than spending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384B218-F932-E97D-88FB-961E14C00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97642" y="2763396"/>
              <a:ext cx="1051495" cy="1058798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62831E-28C3-9E44-409B-EF10880F1D4D}"/>
              </a:ext>
            </a:extLst>
          </p:cNvPr>
          <p:cNvGrpSpPr/>
          <p:nvPr/>
        </p:nvGrpSpPr>
        <p:grpSpPr>
          <a:xfrm>
            <a:off x="3479801" y="3103034"/>
            <a:ext cx="1252184" cy="1846548"/>
            <a:chOff x="3215942" y="2763396"/>
            <a:chExt cx="1252184" cy="1846548"/>
          </a:xfrm>
        </p:grpSpPr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8CF20DE8-99D5-1DB4-C723-20ED34AE80E6}"/>
                </a:ext>
              </a:extLst>
            </p:cNvPr>
            <p:cNvSpPr txBox="1">
              <a:spLocks/>
            </p:cNvSpPr>
            <p:nvPr/>
          </p:nvSpPr>
          <p:spPr>
            <a:xfrm>
              <a:off x="3215942" y="3975464"/>
              <a:ext cx="1252184" cy="63448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99BC4B"/>
                </a:buClr>
                <a:buNone/>
              </a:pPr>
              <a:r>
                <a:rPr lang="en-US" sz="1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Debt-free </a:t>
              </a:r>
            </a:p>
            <a:p>
              <a:pPr marL="0" indent="0">
                <a:buClr>
                  <a:srgbClr val="99BC4B"/>
                </a:buClr>
                <a:buNone/>
              </a:pPr>
              <a:endPara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915BB85-891A-213D-F02C-472E51FE6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98247" y="2763396"/>
              <a:ext cx="1051495" cy="1058798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972B26-00A2-6AE9-5776-ACCC1BB8E41A}"/>
              </a:ext>
            </a:extLst>
          </p:cNvPr>
          <p:cNvGrpSpPr/>
          <p:nvPr/>
        </p:nvGrpSpPr>
        <p:grpSpPr>
          <a:xfrm>
            <a:off x="4996692" y="3103034"/>
            <a:ext cx="2230237" cy="2434263"/>
            <a:chOff x="4996692" y="2763396"/>
            <a:chExt cx="2230237" cy="2434263"/>
          </a:xfrm>
        </p:grpSpPr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FE0CD2E1-855C-696A-CBC7-967884C0F193}"/>
                </a:ext>
              </a:extLst>
            </p:cNvPr>
            <p:cNvSpPr txBox="1">
              <a:spLocks/>
            </p:cNvSpPr>
            <p:nvPr/>
          </p:nvSpPr>
          <p:spPr>
            <a:xfrm>
              <a:off x="4996692" y="3975464"/>
              <a:ext cx="2230237" cy="122219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>
                  <a:srgbClr val="99BC4B"/>
                </a:buClr>
                <a:buNone/>
              </a:pPr>
              <a:r>
                <a:rPr lang="en-US" sz="1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Enough savings to cover emergencies and financial goals</a:t>
              </a:r>
            </a:p>
            <a:p>
              <a:pPr marL="0" indent="0" algn="ctr">
                <a:spcBef>
                  <a:spcPts val="0"/>
                </a:spcBef>
                <a:buClr>
                  <a:srgbClr val="99BC4B"/>
                </a:buClr>
                <a:buNone/>
              </a:pPr>
              <a:endPara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FCDC2D1-655B-BB42-0D40-2F3A5F3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584427" y="2763396"/>
              <a:ext cx="1051495" cy="1058798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8CF422-9D13-0A25-09F0-CA033D96A9C2}"/>
              </a:ext>
            </a:extLst>
          </p:cNvPr>
          <p:cNvGrpSpPr/>
          <p:nvPr/>
        </p:nvGrpSpPr>
        <p:grpSpPr>
          <a:xfrm>
            <a:off x="7375285" y="3103034"/>
            <a:ext cx="1588657" cy="2270865"/>
            <a:chOff x="7656858" y="2763396"/>
            <a:chExt cx="1588657" cy="2270865"/>
          </a:xfrm>
        </p:grpSpPr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5634788A-0887-8956-C367-A556E8907A7D}"/>
                </a:ext>
              </a:extLst>
            </p:cNvPr>
            <p:cNvSpPr txBox="1">
              <a:spLocks/>
            </p:cNvSpPr>
            <p:nvPr/>
          </p:nvSpPr>
          <p:spPr>
            <a:xfrm>
              <a:off x="7656858" y="3975464"/>
              <a:ext cx="1588657" cy="105879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99BC4B"/>
                </a:buClr>
                <a:buNone/>
              </a:pPr>
              <a:r>
                <a:rPr lang="en-US" sz="1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Family agrees on values</a:t>
              </a:r>
            </a:p>
            <a:p>
              <a:pPr marL="0" indent="0" algn="ctr">
                <a:buClr>
                  <a:srgbClr val="99BC4B"/>
                </a:buClr>
                <a:buNone/>
              </a:pPr>
              <a:endPara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0E1E10D-40D0-DFB3-2735-598316696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897766" y="2763396"/>
              <a:ext cx="1051495" cy="1058798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0D0EC2-4ECA-0AFD-1033-A33DF422E7E4}"/>
              </a:ext>
            </a:extLst>
          </p:cNvPr>
          <p:cNvGrpSpPr/>
          <p:nvPr/>
        </p:nvGrpSpPr>
        <p:grpSpPr>
          <a:xfrm>
            <a:off x="9181636" y="3103034"/>
            <a:ext cx="2279942" cy="1826617"/>
            <a:chOff x="9640512" y="2763396"/>
            <a:chExt cx="2279942" cy="1826617"/>
          </a:xfrm>
        </p:grpSpPr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13F3DCFF-3702-39C1-D10A-7D4B6049E3DB}"/>
                </a:ext>
              </a:extLst>
            </p:cNvPr>
            <p:cNvSpPr txBox="1">
              <a:spLocks/>
            </p:cNvSpPr>
            <p:nvPr/>
          </p:nvSpPr>
          <p:spPr>
            <a:xfrm>
              <a:off x="9640512" y="3975464"/>
              <a:ext cx="2279942" cy="6145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>
                  <a:srgbClr val="99BC4B"/>
                </a:buClr>
                <a:buNone/>
              </a:pPr>
              <a:r>
                <a:rPr lang="en-US" sz="1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Ability to give</a:t>
              </a:r>
            </a:p>
            <a:p>
              <a:pPr marL="0" indent="0" algn="ctr">
                <a:spcBef>
                  <a:spcPts val="0"/>
                </a:spcBef>
                <a:buClr>
                  <a:srgbClr val="99BC4B"/>
                </a:buClr>
                <a:buNone/>
              </a:pPr>
              <a:endPara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85041B4-15E5-363E-E147-74412F27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17157" y="2763396"/>
              <a:ext cx="1051495" cy="1058798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C37FDCC-F68D-07E6-0351-7EB70095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F9F886C-4F6D-94A3-41C0-A42633412E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1E774D-F41F-7F5F-1CA6-AD6E0FE2B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FBDCF5-86B5-25F3-87D9-FFE8C34EB337}"/>
              </a:ext>
            </a:extLst>
          </p:cNvPr>
          <p:cNvSpPr txBox="1">
            <a:spLocks/>
          </p:cNvSpPr>
          <p:nvPr/>
        </p:nvSpPr>
        <p:spPr>
          <a:xfrm>
            <a:off x="961644" y="255739"/>
            <a:ext cx="10268712" cy="171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sz="5500" dirty="0"/>
              <a:t>Five elements of</a:t>
            </a:r>
          </a:p>
          <a:p>
            <a:r>
              <a:rPr lang="en-US" sz="5500" dirty="0"/>
              <a:t>Financial happiness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A0A953-F0F0-07D5-FF34-11C781E0B670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9B142E4-CD5B-0AF4-0D30-88C2B600CB7E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9F4670-EF57-0A77-5929-37C377FB5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0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F55622C7-2D6A-3195-5CED-AA5E5A0A0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1BA7C1-E161-856A-E17B-0FEDD3BF1AC4}"/>
              </a:ext>
            </a:extLst>
          </p:cNvPr>
          <p:cNvSpPr/>
          <p:nvPr/>
        </p:nvSpPr>
        <p:spPr>
          <a:xfrm>
            <a:off x="0" y="15177"/>
            <a:ext cx="12192000" cy="6825881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46804F-959F-F487-290C-10BBA92D0691}"/>
              </a:ext>
            </a:extLst>
          </p:cNvPr>
          <p:cNvGrpSpPr/>
          <p:nvPr/>
        </p:nvGrpSpPr>
        <p:grpSpPr>
          <a:xfrm>
            <a:off x="420942" y="3091231"/>
            <a:ext cx="3193911" cy="2293863"/>
            <a:chOff x="1374534" y="2660153"/>
            <a:chExt cx="3193911" cy="2293863"/>
          </a:xfrm>
        </p:grpSpPr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572F523C-0D1A-1EDA-F562-A3CCF67E77FF}"/>
                </a:ext>
              </a:extLst>
            </p:cNvPr>
            <p:cNvSpPr txBox="1">
              <a:spLocks/>
            </p:cNvSpPr>
            <p:nvPr/>
          </p:nvSpPr>
          <p:spPr>
            <a:xfrm>
              <a:off x="1374534" y="4020229"/>
              <a:ext cx="3193911" cy="93378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rgbClr val="99BC4B"/>
                </a:buClr>
                <a:buNone/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Understanding you 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rgbClr val="99BC4B"/>
                </a:buClr>
                <a:buNone/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have power over 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rgbClr val="99BC4B"/>
                </a:buClr>
                <a:buNone/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money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rgbClr val="99BC4B"/>
                </a:buClr>
                <a:buNone/>
              </a:pPr>
              <a:endPara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C7768A-8564-ABA8-B222-FA49CDFFF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337103" y="2660153"/>
              <a:ext cx="1280402" cy="1289294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8DD251-5E89-E03C-BDAC-B847D2309465}"/>
              </a:ext>
            </a:extLst>
          </p:cNvPr>
          <p:cNvGrpSpPr/>
          <p:nvPr/>
        </p:nvGrpSpPr>
        <p:grpSpPr>
          <a:xfrm>
            <a:off x="3340859" y="3091231"/>
            <a:ext cx="3059823" cy="2293864"/>
            <a:chOff x="4503459" y="2660153"/>
            <a:chExt cx="3059823" cy="2293864"/>
          </a:xfrm>
        </p:grpSpPr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9D10DF04-3C80-043A-0C47-39C2D0A6DBA6}"/>
                </a:ext>
              </a:extLst>
            </p:cNvPr>
            <p:cNvSpPr txBox="1">
              <a:spLocks/>
            </p:cNvSpPr>
            <p:nvPr/>
          </p:nvSpPr>
          <p:spPr>
            <a:xfrm>
              <a:off x="4503459" y="4020229"/>
              <a:ext cx="3059823" cy="933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>
                  <a:srgbClr val="99BC4B"/>
                </a:buClr>
                <a:buNone/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Limits are </a:t>
              </a:r>
            </a:p>
            <a:p>
              <a:pPr marL="0" indent="0" algn="ctr">
                <a:spcBef>
                  <a:spcPts val="0"/>
                </a:spcBef>
                <a:buClr>
                  <a:srgbClr val="99BC4B"/>
                </a:buClr>
                <a:buNone/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established by us</a:t>
              </a:r>
            </a:p>
            <a:p>
              <a:pPr marL="0" indent="0" algn="ctr">
                <a:spcBef>
                  <a:spcPts val="0"/>
                </a:spcBef>
                <a:buClr>
                  <a:srgbClr val="99BC4B"/>
                </a:buClr>
                <a:buNone/>
              </a:pPr>
              <a:endParaRPr lang="en-US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CAAC37-9063-CEE0-A65C-FD0D242F7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393169" y="2660153"/>
              <a:ext cx="1280402" cy="1289294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71A378-C273-F13E-57A1-7D90779E9B4C}"/>
              </a:ext>
            </a:extLst>
          </p:cNvPr>
          <p:cNvGrpSpPr/>
          <p:nvPr/>
        </p:nvGrpSpPr>
        <p:grpSpPr>
          <a:xfrm>
            <a:off x="6612161" y="3091231"/>
            <a:ext cx="2062523" cy="1954801"/>
            <a:chOff x="7761698" y="2660153"/>
            <a:chExt cx="2062523" cy="1954801"/>
          </a:xfrm>
        </p:grpSpPr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3F2A951E-6D69-B5B9-5BF5-8F68DF0C154B}"/>
                </a:ext>
              </a:extLst>
            </p:cNvPr>
            <p:cNvSpPr txBox="1">
              <a:spLocks/>
            </p:cNvSpPr>
            <p:nvPr/>
          </p:nvSpPr>
          <p:spPr>
            <a:xfrm>
              <a:off x="7761698" y="4020229"/>
              <a:ext cx="2062523" cy="59472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99BC4B"/>
                </a:buClr>
                <a:buNone/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Alignment of values and money</a:t>
              </a:r>
            </a:p>
            <a:p>
              <a:pPr marL="0" indent="0" algn="ctr">
                <a:buClr>
                  <a:srgbClr val="99BC4B"/>
                </a:buClr>
                <a:buNone/>
              </a:pPr>
              <a:endPara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9F076E-9E7A-F0C1-2A63-986DA9833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136051" y="2660153"/>
              <a:ext cx="1280402" cy="1289294"/>
            </a:xfrm>
            <a:custGeom>
              <a:avLst/>
              <a:gdLst/>
              <a:ahLst/>
              <a:cxnLst/>
              <a:rect l="l" t="t" r="r" b="b"/>
              <a:pathLst>
                <a:path w="5132388" h="5132388">
                  <a:moveTo>
                    <a:pt x="2566194" y="0"/>
                  </a:moveTo>
                  <a:cubicBezTo>
                    <a:pt x="3983464" y="0"/>
                    <a:pt x="5132388" y="1148924"/>
                    <a:pt x="5132388" y="2566194"/>
                  </a:cubicBezTo>
                  <a:cubicBezTo>
                    <a:pt x="5132388" y="3983464"/>
                    <a:pt x="3983464" y="5132388"/>
                    <a:pt x="2566194" y="5132388"/>
                  </a:cubicBezTo>
                  <a:cubicBezTo>
                    <a:pt x="1148924" y="5132388"/>
                    <a:pt x="0" y="3983464"/>
                    <a:pt x="0" y="2566194"/>
                  </a:cubicBezTo>
                  <a:cubicBezTo>
                    <a:pt x="0" y="1148924"/>
                    <a:pt x="1148924" y="0"/>
                    <a:pt x="2566194" y="0"/>
                  </a:cubicBezTo>
                  <a:close/>
                </a:path>
              </a:pathLst>
            </a:cu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67AB728-33CD-7331-3888-EC91258E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DD7E726-28D1-DAC4-D1AA-7EEED0F607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4DBE4A-FCF1-DC33-1598-D1F17C087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6A2BC5-9B57-48FA-7594-D939ED401FB7}"/>
              </a:ext>
            </a:extLst>
          </p:cNvPr>
          <p:cNvSpPr txBox="1">
            <a:spLocks/>
          </p:cNvSpPr>
          <p:nvPr/>
        </p:nvSpPr>
        <p:spPr>
          <a:xfrm>
            <a:off x="961644" y="255739"/>
            <a:ext cx="10268712" cy="171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sz="5500" dirty="0"/>
              <a:t>three elements of</a:t>
            </a:r>
          </a:p>
          <a:p>
            <a:r>
              <a:rPr lang="en-US" sz="5500" dirty="0"/>
              <a:t>Financial contentment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1BC694-4592-F448-1C32-3833BD9C4B9F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D0A6E3-C91F-CDC7-AD79-5E8E592DA3CA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859081-3217-2146-2AE1-56ACBEFE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pic>
        <p:nvPicPr>
          <p:cNvPr id="92" name="Picture 91" descr="A person wearing a cowboy hat&#10;&#10;Description automatically generated with medium confidence">
            <a:extLst>
              <a:ext uri="{FF2B5EF4-FFF2-40B4-BE49-F238E27FC236}">
                <a16:creationId xmlns:a16="http://schemas.microsoft.com/office/drawing/2014/main" id="{9897B2D3-18A5-4530-C7B1-6CA5B0EFB39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629" y="1424277"/>
            <a:ext cx="2900429" cy="54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64AB3-A91F-2256-7950-12837E8A3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32681D3-8527-F711-F77A-92570B3BC9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2E2224-2D15-FF20-204C-7815972AD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2E232E-3020-88D2-C6F7-E7E8254AF44A}"/>
              </a:ext>
            </a:extLst>
          </p:cNvPr>
          <p:cNvSpPr txBox="1">
            <a:spLocks/>
          </p:cNvSpPr>
          <p:nvPr/>
        </p:nvSpPr>
        <p:spPr>
          <a:xfrm>
            <a:off x="961644" y="255739"/>
            <a:ext cx="10268712" cy="171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sz="5000" dirty="0"/>
              <a:t>How to reach your population</a:t>
            </a:r>
          </a:p>
          <a:p>
            <a:r>
              <a:rPr lang="en-US" sz="5000" dirty="0"/>
              <a:t>One person at a time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C0BD87-CF52-54DE-EADB-83FC89AE046E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261EA5-EC2D-DF02-8322-755EF5C5D43D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78C508-792C-E992-3902-3CD12EC53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AA42514-EAF8-AD4D-26DD-CE47ACC0B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1868329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7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1BA7C1-E161-856A-E17B-0FEDD3BF1AC4}"/>
              </a:ext>
            </a:extLst>
          </p:cNvPr>
          <p:cNvSpPr/>
          <p:nvPr/>
        </p:nvSpPr>
        <p:spPr>
          <a:xfrm>
            <a:off x="-13323" y="32119"/>
            <a:ext cx="12192000" cy="6825881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Open Sans Condensed" panose="020B06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3E9DB2-CD5B-ACD4-1102-F92234E4302A}"/>
              </a:ext>
            </a:extLst>
          </p:cNvPr>
          <p:cNvGrpSpPr/>
          <p:nvPr/>
        </p:nvGrpSpPr>
        <p:grpSpPr>
          <a:xfrm>
            <a:off x="7781" y="2069280"/>
            <a:ext cx="11365557" cy="590878"/>
            <a:chOff x="7781" y="1821083"/>
            <a:chExt cx="11365557" cy="5908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7919EC-483F-1A06-3603-56B11546B046}"/>
                </a:ext>
              </a:extLst>
            </p:cNvPr>
            <p:cNvSpPr/>
            <p:nvPr/>
          </p:nvSpPr>
          <p:spPr>
            <a:xfrm>
              <a:off x="7781" y="1821083"/>
              <a:ext cx="11365557" cy="53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7B098FED-5B49-B5DE-CD8F-5C72934C3F7A}"/>
                </a:ext>
              </a:extLst>
            </p:cNvPr>
            <p:cNvSpPr txBox="1">
              <a:spLocks/>
            </p:cNvSpPr>
            <p:nvPr/>
          </p:nvSpPr>
          <p:spPr>
            <a:xfrm>
              <a:off x="2171679" y="1857057"/>
              <a:ext cx="4538533" cy="55490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Ongoing real-time education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36442-13C8-5CE6-406E-9514EA97A3F3}"/>
              </a:ext>
            </a:extLst>
          </p:cNvPr>
          <p:cNvGrpSpPr/>
          <p:nvPr/>
        </p:nvGrpSpPr>
        <p:grpSpPr>
          <a:xfrm>
            <a:off x="0" y="2700104"/>
            <a:ext cx="11365557" cy="1328367"/>
            <a:chOff x="0" y="2177584"/>
            <a:chExt cx="11365557" cy="13283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47E420-184E-2526-5CEC-87C9D2DA128F}"/>
                </a:ext>
              </a:extLst>
            </p:cNvPr>
            <p:cNvSpPr/>
            <p:nvPr/>
          </p:nvSpPr>
          <p:spPr>
            <a:xfrm>
              <a:off x="0" y="2177584"/>
              <a:ext cx="11365557" cy="114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3B0D87C7-BEFF-0AED-2DED-07D9A2F2D00A}"/>
                </a:ext>
              </a:extLst>
            </p:cNvPr>
            <p:cNvSpPr txBox="1">
              <a:spLocks/>
            </p:cNvSpPr>
            <p:nvPr/>
          </p:nvSpPr>
          <p:spPr>
            <a:xfrm>
              <a:off x="2171679" y="2186107"/>
              <a:ext cx="4538533" cy="1319844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Personal Care</a:t>
              </a:r>
            </a:p>
            <a:p>
              <a:pPr lvl="1">
                <a:buClr>
                  <a:srgbClr val="99BC4B"/>
                </a:buClr>
              </a:pPr>
              <a:r>
                <a:rPr lang="en-US" sz="17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Financial Coach</a:t>
              </a:r>
            </a:p>
            <a:p>
              <a:pPr lvl="1">
                <a:buClr>
                  <a:srgbClr val="99BC4B"/>
                </a:buClr>
              </a:pPr>
              <a:r>
                <a:rPr lang="en-US" sz="17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Financial Advisor</a:t>
              </a:r>
              <a:endParaRPr lang="en-US" sz="2200" dirty="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D58262-55FB-918F-1559-D93166283E65}"/>
              </a:ext>
            </a:extLst>
          </p:cNvPr>
          <p:cNvGrpSpPr/>
          <p:nvPr/>
        </p:nvGrpSpPr>
        <p:grpSpPr>
          <a:xfrm>
            <a:off x="-11758" y="3946419"/>
            <a:ext cx="11365557" cy="688943"/>
            <a:chOff x="-11758" y="3423899"/>
            <a:chExt cx="11365557" cy="6889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A4311C-3FED-CE8D-968D-548A59370E46}"/>
                </a:ext>
              </a:extLst>
            </p:cNvPr>
            <p:cNvSpPr/>
            <p:nvPr/>
          </p:nvSpPr>
          <p:spPr>
            <a:xfrm>
              <a:off x="-11758" y="3423899"/>
              <a:ext cx="11365557" cy="53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0CBC9C48-65D6-E7FD-C92B-B838EE18B563}"/>
                </a:ext>
              </a:extLst>
            </p:cNvPr>
            <p:cNvSpPr txBox="1">
              <a:spLocks/>
            </p:cNvSpPr>
            <p:nvPr/>
          </p:nvSpPr>
          <p:spPr>
            <a:xfrm>
              <a:off x="2171679" y="3433479"/>
              <a:ext cx="4538533" cy="679363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Leverages technology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75B01E-2C5E-149F-AE87-BEE2295008BF}"/>
              </a:ext>
            </a:extLst>
          </p:cNvPr>
          <p:cNvGrpSpPr/>
          <p:nvPr/>
        </p:nvGrpSpPr>
        <p:grpSpPr>
          <a:xfrm>
            <a:off x="0" y="4577243"/>
            <a:ext cx="11365557" cy="1006329"/>
            <a:chOff x="0" y="4054723"/>
            <a:chExt cx="11365557" cy="100632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60C3D1-36EA-225E-F80D-ECABD3555A3A}"/>
                </a:ext>
              </a:extLst>
            </p:cNvPr>
            <p:cNvSpPr/>
            <p:nvPr/>
          </p:nvSpPr>
          <p:spPr>
            <a:xfrm>
              <a:off x="0" y="4054723"/>
              <a:ext cx="11365557" cy="93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957DA11B-0C5C-DBB9-13E1-B47A721F7D4B}"/>
                </a:ext>
              </a:extLst>
            </p:cNvPr>
            <p:cNvSpPr txBox="1">
              <a:spLocks/>
            </p:cNvSpPr>
            <p:nvPr/>
          </p:nvSpPr>
          <p:spPr>
            <a:xfrm>
              <a:off x="2171679" y="4098010"/>
              <a:ext cx="4538533" cy="963042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Measurable</a:t>
              </a:r>
            </a:p>
            <a:p>
              <a:pPr lvl="1">
                <a:buClr>
                  <a:srgbClr val="99BC4B"/>
                </a:buClr>
              </a:pPr>
              <a:r>
                <a:rPr lang="en-US" sz="17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People need to see success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8FBF656-8B24-A760-BD8A-B697986BC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4ED4D1-CD4F-188F-1107-EAAB1570BACF}"/>
              </a:ext>
            </a:extLst>
          </p:cNvPr>
          <p:cNvGrpSpPr/>
          <p:nvPr/>
        </p:nvGrpSpPr>
        <p:grpSpPr>
          <a:xfrm>
            <a:off x="-11758" y="5607569"/>
            <a:ext cx="11365557" cy="1014900"/>
            <a:chOff x="-11758" y="5089501"/>
            <a:chExt cx="11365557" cy="10149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E547A0-5B36-0DB9-4454-AF1CEDCF4F8D}"/>
                </a:ext>
              </a:extLst>
            </p:cNvPr>
            <p:cNvSpPr/>
            <p:nvPr/>
          </p:nvSpPr>
          <p:spPr>
            <a:xfrm>
              <a:off x="-11758" y="5089501"/>
              <a:ext cx="11365557" cy="53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8B6A4894-23F9-892D-8FEE-313B39E63FF2}"/>
                </a:ext>
              </a:extLst>
            </p:cNvPr>
            <p:cNvSpPr txBox="1">
              <a:spLocks/>
            </p:cNvSpPr>
            <p:nvPr/>
          </p:nvSpPr>
          <p:spPr>
            <a:xfrm>
              <a:off x="2171679" y="5141359"/>
              <a:ext cx="4538533" cy="963042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Ongoing personal care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6257228-F339-2DF1-D6EE-901ED065E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C42E175-48CA-6655-819B-91ED1590A4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B046F0-1F3A-F333-CF5C-670A859403AD}"/>
              </a:ext>
            </a:extLst>
          </p:cNvPr>
          <p:cNvSpPr txBox="1">
            <a:spLocks/>
          </p:cNvSpPr>
          <p:nvPr/>
        </p:nvSpPr>
        <p:spPr>
          <a:xfrm>
            <a:off x="961644" y="503936"/>
            <a:ext cx="10268712" cy="116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Elements of success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DD0C13-8EC4-7026-6A7C-04F2AF31F62D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9764EA8-D5A9-BFA6-E283-670768ACB21E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850C2B0-49D9-AA77-2D2F-BAF9300BB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pic>
        <p:nvPicPr>
          <p:cNvPr id="97" name="Picture 96" descr="A person holding the hands up&#10;&#10;Description automatically generated with medium confidence">
            <a:extLst>
              <a:ext uri="{FF2B5EF4-FFF2-40B4-BE49-F238E27FC236}">
                <a16:creationId xmlns:a16="http://schemas.microsoft.com/office/drawing/2014/main" id="{28470744-8D78-CB50-AD40-4E63F78C21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970" y="1940481"/>
            <a:ext cx="4215967" cy="49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F55622C7-2D6A-3195-5CED-AA5E5A0A0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1BA7C1-E161-856A-E17B-0FEDD3BF1AC4}"/>
              </a:ext>
            </a:extLst>
          </p:cNvPr>
          <p:cNvSpPr/>
          <p:nvPr/>
        </p:nvSpPr>
        <p:spPr>
          <a:xfrm>
            <a:off x="-12124" y="25682"/>
            <a:ext cx="12192000" cy="6825881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5CE7B6-A53D-3A74-3A36-1A5A7CAF362D}"/>
              </a:ext>
            </a:extLst>
          </p:cNvPr>
          <p:cNvGrpSpPr/>
          <p:nvPr/>
        </p:nvGrpSpPr>
        <p:grpSpPr>
          <a:xfrm>
            <a:off x="-11758" y="1988261"/>
            <a:ext cx="11365557" cy="1003281"/>
            <a:chOff x="-11758" y="1531056"/>
            <a:chExt cx="11365557" cy="10032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AD39EB-3B2C-B030-6EF0-A6D5439F9158}"/>
                </a:ext>
              </a:extLst>
            </p:cNvPr>
            <p:cNvSpPr/>
            <p:nvPr/>
          </p:nvSpPr>
          <p:spPr>
            <a:xfrm>
              <a:off x="-11758" y="1531056"/>
              <a:ext cx="11365557" cy="923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48763BD9-12D9-0650-8EC9-74A44068D368}"/>
                </a:ext>
              </a:extLst>
            </p:cNvPr>
            <p:cNvSpPr txBox="1">
              <a:spLocks/>
            </p:cNvSpPr>
            <p:nvPr/>
          </p:nvSpPr>
          <p:spPr>
            <a:xfrm>
              <a:off x="1371597" y="1567152"/>
              <a:ext cx="8739370" cy="967185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Objective and consistent </a:t>
              </a:r>
            </a:p>
            <a:p>
              <a:pPr lvl="1">
                <a:buClr>
                  <a:srgbClr val="99BC4B"/>
                </a:buClr>
              </a:pPr>
              <a:r>
                <a:rPr lang="en-US" sz="17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 personal biases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AB1ACB-E10A-57F5-B4A2-AB77E7CA53D4}"/>
              </a:ext>
            </a:extLst>
          </p:cNvPr>
          <p:cNvGrpSpPr/>
          <p:nvPr/>
        </p:nvGrpSpPr>
        <p:grpSpPr>
          <a:xfrm>
            <a:off x="-11758" y="3021819"/>
            <a:ext cx="11365557" cy="533285"/>
            <a:chOff x="-11758" y="2564614"/>
            <a:chExt cx="11365557" cy="5332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C86384-5338-8711-D526-6FFF86C524BA}"/>
                </a:ext>
              </a:extLst>
            </p:cNvPr>
            <p:cNvSpPr/>
            <p:nvPr/>
          </p:nvSpPr>
          <p:spPr>
            <a:xfrm>
              <a:off x="-11758" y="2564614"/>
              <a:ext cx="11365557" cy="53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53DF7821-4918-B23E-AEAA-5AAEBBEC01A7}"/>
                </a:ext>
              </a:extLst>
            </p:cNvPr>
            <p:cNvSpPr txBox="1">
              <a:spLocks/>
            </p:cNvSpPr>
            <p:nvPr/>
          </p:nvSpPr>
          <p:spPr>
            <a:xfrm>
              <a:off x="1371596" y="2587675"/>
              <a:ext cx="5364888" cy="507382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Ability to measure &amp; track progress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584E70-3C6F-CAA7-7049-38C995A21884}"/>
              </a:ext>
            </a:extLst>
          </p:cNvPr>
          <p:cNvGrpSpPr/>
          <p:nvPr/>
        </p:nvGrpSpPr>
        <p:grpSpPr>
          <a:xfrm>
            <a:off x="-11758" y="3664719"/>
            <a:ext cx="11365557" cy="707322"/>
            <a:chOff x="-11758" y="3207514"/>
            <a:chExt cx="11365557" cy="70732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AB1270-184E-C992-C13A-E56F4B4C3AC1}"/>
                </a:ext>
              </a:extLst>
            </p:cNvPr>
            <p:cNvSpPr/>
            <p:nvPr/>
          </p:nvSpPr>
          <p:spPr>
            <a:xfrm>
              <a:off x="-11758" y="3207514"/>
              <a:ext cx="11365557" cy="53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01105BD7-8140-5069-3C39-C6EEED1C1554}"/>
                </a:ext>
              </a:extLst>
            </p:cNvPr>
            <p:cNvSpPr txBox="1">
              <a:spLocks/>
            </p:cNvSpPr>
            <p:nvPr/>
          </p:nvSpPr>
          <p:spPr>
            <a:xfrm>
              <a:off x="1371596" y="3235473"/>
              <a:ext cx="3120351" cy="679363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Provides feedback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C41DB3-C7E6-608F-EDF5-8710A81DBAE4}"/>
              </a:ext>
            </a:extLst>
          </p:cNvPr>
          <p:cNvGrpSpPr/>
          <p:nvPr/>
        </p:nvGrpSpPr>
        <p:grpSpPr>
          <a:xfrm>
            <a:off x="-11758" y="4307620"/>
            <a:ext cx="11365557" cy="2205585"/>
            <a:chOff x="-11758" y="3850415"/>
            <a:chExt cx="11365557" cy="22055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AB8DED-9244-72A0-7F91-41652F9214F8}"/>
                </a:ext>
              </a:extLst>
            </p:cNvPr>
            <p:cNvSpPr/>
            <p:nvPr/>
          </p:nvSpPr>
          <p:spPr>
            <a:xfrm>
              <a:off x="-11758" y="3850415"/>
              <a:ext cx="11365557" cy="1909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5462C7A7-5FD6-BC3D-B9EC-062A34B00294}"/>
                </a:ext>
              </a:extLst>
            </p:cNvPr>
            <p:cNvSpPr txBox="1">
              <a:spLocks/>
            </p:cNvSpPr>
            <p:nvPr/>
          </p:nvSpPr>
          <p:spPr>
            <a:xfrm>
              <a:off x="1371597" y="3890682"/>
              <a:ext cx="6931776" cy="2165318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People alone is impractical &amp; costly</a:t>
              </a:r>
            </a:p>
            <a:p>
              <a:pPr lvl="1">
                <a:buClr>
                  <a:srgbClr val="99BC4B"/>
                </a:buClr>
              </a:pPr>
              <a:r>
                <a:rPr lang="en-US" sz="17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1,000 employees </a:t>
              </a:r>
            </a:p>
            <a:p>
              <a:pPr lvl="2">
                <a:buClr>
                  <a:srgbClr val="99BC4B"/>
                </a:buClr>
              </a:pPr>
              <a:r>
                <a:rPr lang="en-US" sz="17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Need approximately 5 hours annually to teach, put together a plan and follow-up</a:t>
              </a:r>
            </a:p>
            <a:p>
              <a:pPr lvl="2">
                <a:buClr>
                  <a:srgbClr val="99BC4B"/>
                </a:buClr>
              </a:pPr>
              <a:r>
                <a:rPr lang="en-US" sz="1700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Approximately $1.25 million in costs to reach all 1,000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58E58AE-EFF9-8750-C893-B03A166FA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4227E42-0769-A72E-27F8-166A0C36E2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D3E3BA7-A99A-3C31-5296-7B374CAC9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FD774A3-B2B7-16DB-3C6F-BE47563DC856}"/>
              </a:ext>
            </a:extLst>
          </p:cNvPr>
          <p:cNvSpPr txBox="1">
            <a:spLocks/>
          </p:cNvSpPr>
          <p:nvPr/>
        </p:nvSpPr>
        <p:spPr>
          <a:xfrm>
            <a:off x="961644" y="503936"/>
            <a:ext cx="10268712" cy="116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Why technology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F575F8-9E93-F846-396A-5840A06FD630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C0FCBED-F7DD-D237-63CA-ED50A37E4334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144815-C229-BB6A-4D4A-7E778E7AF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9F2CE87-A0FC-821B-A791-3AF8EB9832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471" y="1445676"/>
            <a:ext cx="4142590" cy="54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F55622C7-2D6A-3195-5CED-AA5E5A0A0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1BA7C1-E161-856A-E17B-0FEDD3BF1AC4}"/>
              </a:ext>
            </a:extLst>
          </p:cNvPr>
          <p:cNvSpPr/>
          <p:nvPr/>
        </p:nvSpPr>
        <p:spPr>
          <a:xfrm>
            <a:off x="0" y="15177"/>
            <a:ext cx="12192000" cy="6825881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1BC445-9BD8-2003-C3C6-6906D0D5F778}"/>
              </a:ext>
            </a:extLst>
          </p:cNvPr>
          <p:cNvGrpSpPr/>
          <p:nvPr/>
        </p:nvGrpSpPr>
        <p:grpSpPr>
          <a:xfrm>
            <a:off x="-11758" y="2062480"/>
            <a:ext cx="11365557" cy="1268854"/>
            <a:chOff x="-11758" y="2036653"/>
            <a:chExt cx="11365557" cy="12688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C4B5A6-F120-4D38-0972-03D4607AC331}"/>
                </a:ext>
              </a:extLst>
            </p:cNvPr>
            <p:cNvSpPr/>
            <p:nvPr/>
          </p:nvSpPr>
          <p:spPr>
            <a:xfrm>
              <a:off x="-11758" y="2036653"/>
              <a:ext cx="11365557" cy="923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48763BD9-12D9-0650-8EC9-74A44068D368}"/>
                </a:ext>
              </a:extLst>
            </p:cNvPr>
            <p:cNvSpPr txBox="1">
              <a:spLocks/>
            </p:cNvSpPr>
            <p:nvPr/>
          </p:nvSpPr>
          <p:spPr>
            <a:xfrm>
              <a:off x="1744577" y="2096551"/>
              <a:ext cx="4965636" cy="1208956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Encourages to get on track and stay on track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F0E65B-2FD4-23E5-1BFC-22B66A8C252A}"/>
              </a:ext>
            </a:extLst>
          </p:cNvPr>
          <p:cNvGrpSpPr/>
          <p:nvPr/>
        </p:nvGrpSpPr>
        <p:grpSpPr>
          <a:xfrm>
            <a:off x="-11758" y="3090796"/>
            <a:ext cx="11365557" cy="703566"/>
            <a:chOff x="-11758" y="3064969"/>
            <a:chExt cx="11365557" cy="70356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E7097F-C692-F10E-C536-5306BE3820E5}"/>
                </a:ext>
              </a:extLst>
            </p:cNvPr>
            <p:cNvSpPr/>
            <p:nvPr/>
          </p:nvSpPr>
          <p:spPr>
            <a:xfrm>
              <a:off x="-11758" y="3064969"/>
              <a:ext cx="11365557" cy="53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01105BD7-8140-5069-3C39-C6EEED1C1554}"/>
                </a:ext>
              </a:extLst>
            </p:cNvPr>
            <p:cNvSpPr txBox="1">
              <a:spLocks/>
            </p:cNvSpPr>
            <p:nvPr/>
          </p:nvSpPr>
          <p:spPr>
            <a:xfrm>
              <a:off x="1744575" y="3089172"/>
              <a:ext cx="5789671" cy="679363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Can provide commentary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50267AF-ED00-DDDE-E6BC-2A443F36CB49}"/>
              </a:ext>
            </a:extLst>
          </p:cNvPr>
          <p:cNvGrpSpPr/>
          <p:nvPr/>
        </p:nvGrpSpPr>
        <p:grpSpPr>
          <a:xfrm>
            <a:off x="-11758" y="3728453"/>
            <a:ext cx="11365557" cy="787244"/>
            <a:chOff x="-11758" y="3702626"/>
            <a:chExt cx="11365557" cy="7872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7A4168-B8CC-771B-93B5-4D2B4D96F685}"/>
                </a:ext>
              </a:extLst>
            </p:cNvPr>
            <p:cNvSpPr/>
            <p:nvPr/>
          </p:nvSpPr>
          <p:spPr>
            <a:xfrm>
              <a:off x="-11758" y="3702626"/>
              <a:ext cx="11365557" cy="53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5462C7A7-5FD6-BC3D-B9EC-062A34B00294}"/>
                </a:ext>
              </a:extLst>
            </p:cNvPr>
            <p:cNvSpPr txBox="1">
              <a:spLocks/>
            </p:cNvSpPr>
            <p:nvPr/>
          </p:nvSpPr>
          <p:spPr>
            <a:xfrm>
              <a:off x="1744577" y="3736015"/>
              <a:ext cx="7621714" cy="753855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accent5"/>
                </a:buClr>
                <a:buFont typeface="Avenir Next LT Pro" panose="020B0504020202020204" pitchFamily="34" charset="0"/>
                <a:buChar char="+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99BC4B"/>
                </a:buClr>
              </a:pPr>
              <a:r>
                <a:rPr lang="en-US" sz="2200" b="1" dirty="0">
                  <a:solidFill>
                    <a:srgbClr val="0D293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Address any questions or issues</a:t>
              </a:r>
              <a:endParaRPr lang="en-US" sz="1700" b="1" dirty="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EFA26AB-D319-C57B-A19F-E7D201D23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97DE51D-6894-C616-2D16-AA8853823A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C817C2F-729C-2364-FEEC-147277E04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A2A1E7-A08C-38ED-2A97-1762DDB65E75}"/>
              </a:ext>
            </a:extLst>
          </p:cNvPr>
          <p:cNvSpPr txBox="1">
            <a:spLocks/>
          </p:cNvSpPr>
          <p:nvPr/>
        </p:nvSpPr>
        <p:spPr>
          <a:xfrm>
            <a:off x="961644" y="503936"/>
            <a:ext cx="10268712" cy="116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Why people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114781-F857-131D-741D-0EC19581284A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ED9AFF-095A-9D6F-BC34-AE292650ECE4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DF2ED-BA40-65B2-81A3-9CCEBA6AC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A43D07F-C276-F52F-BC03-FFB845F9D8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471" y="1445676"/>
            <a:ext cx="4142590" cy="54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985ECB15-1FF7-7BB5-15AC-DCB4AA9DC595}"/>
              </a:ext>
            </a:extLst>
          </p:cNvPr>
          <p:cNvSpPr/>
          <p:nvPr/>
        </p:nvSpPr>
        <p:spPr>
          <a:xfrm>
            <a:off x="744553" y="252511"/>
            <a:ext cx="10702894" cy="6605489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07344-0CB6-494B-A14C-6C7C1468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24" y="494978"/>
            <a:ext cx="10945552" cy="1253892"/>
          </a:xfrm>
        </p:spPr>
        <p:txBody>
          <a:bodyPr>
            <a:normAutofit/>
          </a:bodyPr>
          <a:lstStyle/>
          <a:p>
            <a:pPr algn="ctr"/>
            <a:r>
              <a:rPr lang="en-US" sz="7000" b="1" dirty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Financial Inclusion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F92D4-9127-45F7-8DFC-A07C0603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644" y="4155948"/>
            <a:ext cx="10268712" cy="1545336"/>
          </a:xfrm>
        </p:spPr>
        <p:txBody>
          <a:bodyPr/>
          <a:lstStyle/>
          <a:p>
            <a:pPr algn="ctr"/>
            <a:r>
              <a:rPr lang="en-US" sz="2500" b="1" dirty="0">
                <a:solidFill>
                  <a:srgbClr val="0D2938"/>
                </a:solidFill>
              </a:rPr>
              <a:t>Sherrie Grabot, CEO GuidedChoice</a:t>
            </a:r>
          </a:p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1B73B2F-C2C1-4EE4-9B2D-A53BD3F65F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247" y="4958362"/>
            <a:ext cx="3453507" cy="1153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EEDD5-0949-8680-0555-E4C0A9E25A5F}"/>
              </a:ext>
            </a:extLst>
          </p:cNvPr>
          <p:cNvSpPr txBox="1"/>
          <p:nvPr/>
        </p:nvSpPr>
        <p:spPr>
          <a:xfrm>
            <a:off x="32905" y="1651152"/>
            <a:ext cx="12126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for </a:t>
            </a:r>
          </a:p>
          <a:p>
            <a:pPr algn="ctr"/>
            <a:r>
              <a:rPr lang="en-US" sz="5500" b="1" dirty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Tribal Nations in a</a:t>
            </a:r>
          </a:p>
          <a:p>
            <a:pPr algn="ctr"/>
            <a:r>
              <a:rPr lang="en-US" sz="5500" b="1" dirty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Post-Pandemic Economy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450909-D8EF-A5D0-C6E6-D143E198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EE9F85-0EF5-8B9E-947D-9FC9A8CAD8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71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B596C2-92F5-10DB-832C-53ECB45E4A8D}"/>
              </a:ext>
            </a:extLst>
          </p:cNvPr>
          <p:cNvSpPr/>
          <p:nvPr/>
        </p:nvSpPr>
        <p:spPr>
          <a:xfrm>
            <a:off x="0" y="4137938"/>
            <a:ext cx="11365557" cy="184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36240C-AF36-4E54-7019-4155AA891EAE}"/>
              </a:ext>
            </a:extLst>
          </p:cNvPr>
          <p:cNvSpPr/>
          <p:nvPr/>
        </p:nvSpPr>
        <p:spPr>
          <a:xfrm>
            <a:off x="0" y="2064525"/>
            <a:ext cx="11365557" cy="1941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A0FA47-6940-B93A-619A-8DF8D107ED17}"/>
              </a:ext>
            </a:extLst>
          </p:cNvPr>
          <p:cNvSpPr txBox="1">
            <a:spLocks/>
          </p:cNvSpPr>
          <p:nvPr/>
        </p:nvSpPr>
        <p:spPr>
          <a:xfrm>
            <a:off x="1537252" y="4174033"/>
            <a:ext cx="5751444" cy="1941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2200" b="1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2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D2938"/>
                </a:solidFill>
              </a:rPr>
              <a:t>Benefits and outcomes desired</a:t>
            </a:r>
          </a:p>
          <a:p>
            <a:pPr lvl="1"/>
            <a:r>
              <a:rPr lang="en-US" dirty="0">
                <a:solidFill>
                  <a:srgbClr val="0D2938"/>
                </a:solidFill>
              </a:rPr>
              <a:t>Employee attraction and retention</a:t>
            </a:r>
          </a:p>
          <a:p>
            <a:pPr lvl="1"/>
            <a:r>
              <a:rPr lang="en-US" dirty="0">
                <a:solidFill>
                  <a:srgbClr val="0D2938"/>
                </a:solidFill>
              </a:rPr>
              <a:t>Impact on employee benefit plans</a:t>
            </a:r>
          </a:p>
          <a:p>
            <a:pPr lvl="1"/>
            <a:r>
              <a:rPr lang="en-US" dirty="0">
                <a:solidFill>
                  <a:srgbClr val="0D2938"/>
                </a:solidFill>
              </a:rPr>
              <a:t>Tribal economic impact</a:t>
            </a:r>
          </a:p>
          <a:p>
            <a:endParaRPr lang="en-US" b="0" dirty="0">
              <a:solidFill>
                <a:srgbClr val="0D2938"/>
              </a:solidFill>
            </a:endParaRPr>
          </a:p>
          <a:p>
            <a:endParaRPr lang="en-US" b="0" dirty="0">
              <a:solidFill>
                <a:srgbClr val="0D293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A6F7F-E5D6-4925-09E3-130C453DF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41ADE9-5F3A-2DE0-1AA3-EE9D323225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F34CE8-8A6B-88C6-B736-C79CFAF3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6AB7C5-E583-16E5-78D8-3B59D2CDF22A}"/>
              </a:ext>
            </a:extLst>
          </p:cNvPr>
          <p:cNvSpPr txBox="1">
            <a:spLocks/>
          </p:cNvSpPr>
          <p:nvPr/>
        </p:nvSpPr>
        <p:spPr>
          <a:xfrm>
            <a:off x="493385" y="503936"/>
            <a:ext cx="10736971" cy="116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Decision making steps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66AF9A-6803-222A-586D-F832C5F56790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BD34181-EC7D-AD63-8807-3B6D187A9AE0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923C0A7-DBB8-FF51-EBF4-5C4852E0C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pic>
        <p:nvPicPr>
          <p:cNvPr id="8" name="Picture 7" descr="A picture containing person, standing, dark, night&#10;&#10;Description automatically generated">
            <a:extLst>
              <a:ext uri="{FF2B5EF4-FFF2-40B4-BE49-F238E27FC236}">
                <a16:creationId xmlns:a16="http://schemas.microsoft.com/office/drawing/2014/main" id="{D477ACE0-1DE6-17E0-7724-CD89069972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875" y="1623868"/>
            <a:ext cx="3475682" cy="523413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7D3B30A-BB68-7D80-2C50-4BAFBD290007}"/>
              </a:ext>
            </a:extLst>
          </p:cNvPr>
          <p:cNvSpPr txBox="1">
            <a:spLocks/>
          </p:cNvSpPr>
          <p:nvPr/>
        </p:nvSpPr>
        <p:spPr>
          <a:xfrm>
            <a:off x="1545959" y="2184124"/>
            <a:ext cx="5751444" cy="1941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2200" b="1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2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D2938"/>
                </a:solidFill>
              </a:rPr>
              <a:t>Identify pain points</a:t>
            </a:r>
          </a:p>
          <a:p>
            <a:pPr lvl="1"/>
            <a:r>
              <a:rPr lang="en-US" dirty="0">
                <a:solidFill>
                  <a:srgbClr val="0D2938"/>
                </a:solidFill>
              </a:rPr>
              <a:t>401(k) and other benefits data</a:t>
            </a:r>
          </a:p>
          <a:p>
            <a:pPr lvl="1"/>
            <a:r>
              <a:rPr lang="en-US" dirty="0">
                <a:solidFill>
                  <a:srgbClr val="0D2938"/>
                </a:solidFill>
              </a:rPr>
              <a:t>Tribal economic data</a:t>
            </a:r>
          </a:p>
          <a:p>
            <a:pPr lvl="1"/>
            <a:r>
              <a:rPr lang="en-US" dirty="0">
                <a:solidFill>
                  <a:srgbClr val="0D2938"/>
                </a:solidFill>
              </a:rPr>
              <a:t>Gaming compliance issues</a:t>
            </a:r>
          </a:p>
          <a:p>
            <a:endParaRPr lang="en-US" b="0" dirty="0">
              <a:solidFill>
                <a:srgbClr val="0D2938"/>
              </a:solidFill>
            </a:endParaRPr>
          </a:p>
          <a:p>
            <a:endParaRPr lang="en-US" b="0" dirty="0">
              <a:solidFill>
                <a:srgbClr val="0D2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958A11-C34B-42F0-5E2E-9743A023B435}"/>
              </a:ext>
            </a:extLst>
          </p:cNvPr>
          <p:cNvSpPr/>
          <p:nvPr/>
        </p:nvSpPr>
        <p:spPr>
          <a:xfrm>
            <a:off x="0" y="3837513"/>
            <a:ext cx="11365557" cy="1762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D648CF-91D7-8ED8-215A-E540C61D5351}"/>
              </a:ext>
            </a:extLst>
          </p:cNvPr>
          <p:cNvSpPr/>
          <p:nvPr/>
        </p:nvSpPr>
        <p:spPr>
          <a:xfrm>
            <a:off x="0" y="2064530"/>
            <a:ext cx="11365557" cy="167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9F229B-2532-2E6F-0E8B-B331CA39B51C}"/>
              </a:ext>
            </a:extLst>
          </p:cNvPr>
          <p:cNvSpPr/>
          <p:nvPr/>
        </p:nvSpPr>
        <p:spPr>
          <a:xfrm>
            <a:off x="-1" y="5695198"/>
            <a:ext cx="11365557" cy="49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295D0A-CA0F-64DD-D76A-A282756D175A}"/>
              </a:ext>
            </a:extLst>
          </p:cNvPr>
          <p:cNvSpPr txBox="1">
            <a:spLocks/>
          </p:cNvSpPr>
          <p:nvPr/>
        </p:nvSpPr>
        <p:spPr>
          <a:xfrm>
            <a:off x="1709530" y="3856676"/>
            <a:ext cx="6893049" cy="18455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2200" b="1" i="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22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Any specific needs/wants</a:t>
            </a:r>
          </a:p>
          <a:p>
            <a:pPr lvl="1"/>
            <a:r>
              <a:rPr lang="en-US" dirty="0"/>
              <a:t>Financial literacy test</a:t>
            </a:r>
          </a:p>
          <a:p>
            <a:pPr lvl="1"/>
            <a:r>
              <a:rPr lang="en-US" dirty="0"/>
              <a:t>Debt Pay-off plan</a:t>
            </a:r>
          </a:p>
          <a:p>
            <a:pPr lvl="1"/>
            <a:r>
              <a:rPr lang="en-US" dirty="0"/>
              <a:t>Understanding of tribal culture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091C28-0FA8-747B-F08B-0EB62A5EC0C4}"/>
              </a:ext>
            </a:extLst>
          </p:cNvPr>
          <p:cNvSpPr txBox="1">
            <a:spLocks/>
          </p:cNvSpPr>
          <p:nvPr/>
        </p:nvSpPr>
        <p:spPr>
          <a:xfrm>
            <a:off x="1709530" y="5712740"/>
            <a:ext cx="6893049" cy="5560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2200" b="1" i="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22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Budget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D56D5-9DC7-FD34-1C4B-207CCB621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B462EF-82D6-7644-E817-DE42016CE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7EA645-1A23-E7B9-82DD-FDF6E1E1C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BF9DA9E-F9D8-C548-242E-F92F75F4EDD7}"/>
              </a:ext>
            </a:extLst>
          </p:cNvPr>
          <p:cNvSpPr txBox="1">
            <a:spLocks/>
          </p:cNvSpPr>
          <p:nvPr/>
        </p:nvSpPr>
        <p:spPr>
          <a:xfrm>
            <a:off x="682244" y="503936"/>
            <a:ext cx="10268712" cy="116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Decision making steps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08B22F-4EBF-C3BE-6BB6-2ACA4C1327EE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1A015B-8531-5E5C-7D9D-FEF05A3428D7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3DB3E4-B023-073D-2B88-941D9DFA4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pic>
        <p:nvPicPr>
          <p:cNvPr id="20" name="Picture 19" descr="A picture containing person, standing, dark, night&#10;&#10;Description automatically generated">
            <a:extLst>
              <a:ext uri="{FF2B5EF4-FFF2-40B4-BE49-F238E27FC236}">
                <a16:creationId xmlns:a16="http://schemas.microsoft.com/office/drawing/2014/main" id="{07501947-166D-A4A8-9670-764E67FBF7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875" y="1623868"/>
            <a:ext cx="3475682" cy="5234131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3F3D85-9E00-D63B-C2D5-F1985098ABC4}"/>
              </a:ext>
            </a:extLst>
          </p:cNvPr>
          <p:cNvSpPr txBox="1">
            <a:spLocks/>
          </p:cNvSpPr>
          <p:nvPr/>
        </p:nvSpPr>
        <p:spPr>
          <a:xfrm>
            <a:off x="1709530" y="2062709"/>
            <a:ext cx="6893049" cy="18455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2200" b="1" i="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22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99BC4B"/>
              </a:buClr>
              <a:buFont typeface="Avenir Next LT Pro" panose="020B0504020202020204" pitchFamily="34" charset="0"/>
              <a:buChar char="+"/>
              <a:defRPr sz="1700" kern="1200">
                <a:solidFill>
                  <a:srgbClr val="0D29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Delivery methods</a:t>
            </a:r>
          </a:p>
          <a:p>
            <a:pPr lvl="1"/>
            <a:r>
              <a:rPr lang="en-US" dirty="0"/>
              <a:t>Identify demographics &amp; locations</a:t>
            </a:r>
          </a:p>
          <a:p>
            <a:pPr lvl="2"/>
            <a:r>
              <a:rPr lang="en-US" dirty="0"/>
              <a:t>Below age 40: prefer technology with people available</a:t>
            </a:r>
          </a:p>
          <a:p>
            <a:pPr lvl="2"/>
            <a:r>
              <a:rPr lang="en-US" dirty="0"/>
              <a:t>Above age 40: prefer technology with people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8" grpId="0"/>
      <p:bldP spid="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>
            <a:extLst>
              <a:ext uri="{FF2B5EF4-FFF2-40B4-BE49-F238E27FC236}">
                <a16:creationId xmlns:a16="http://schemas.microsoft.com/office/drawing/2014/main" id="{D9F93E89-6BB0-44BD-A234-9F074757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445" y="640079"/>
            <a:ext cx="7136064" cy="3039375"/>
          </a:xfrm>
        </p:spPr>
        <p:txBody>
          <a:bodyPr/>
          <a:lstStyle/>
          <a:p>
            <a:r>
              <a:rPr lang="en-US" dirty="0">
                <a:solidFill>
                  <a:srgbClr val="0D2938"/>
                </a:solidFill>
              </a:rPr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10CE3A-AA2F-C223-925B-765DE814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0D2B910-C41D-3BEE-C237-CA2E3A1B45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246A8F-21C5-F2AF-1AD1-FF6F417BB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CDE388-0E40-DE8F-EBC9-906C54464B28}"/>
              </a:ext>
            </a:extLst>
          </p:cNvPr>
          <p:cNvSpPr txBox="1">
            <a:spLocks/>
          </p:cNvSpPr>
          <p:nvPr/>
        </p:nvSpPr>
        <p:spPr>
          <a:xfrm>
            <a:off x="961644" y="503936"/>
            <a:ext cx="10268712" cy="116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96D84B-87C4-29EF-C506-08D551C0999F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5F06FB-C757-6006-6B6B-D2FACEDDE8D4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E0C9BE-6B96-90F3-5F8D-F86624B2F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pic>
        <p:nvPicPr>
          <p:cNvPr id="19" name="Picture 18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FF92D9B-082E-F869-A13A-B124E5BD21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55" y="2263178"/>
            <a:ext cx="3703320" cy="3703320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91C0109-EEF1-2C77-1D92-2562F831C37B}"/>
              </a:ext>
            </a:extLst>
          </p:cNvPr>
          <p:cNvSpPr txBox="1">
            <a:spLocks/>
          </p:cNvSpPr>
          <p:nvPr/>
        </p:nvSpPr>
        <p:spPr>
          <a:xfrm>
            <a:off x="5656222" y="3568113"/>
            <a:ext cx="6384036" cy="1545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1400" b="1" i="0" kern="1200" spc="50" baseline="0">
                <a:solidFill>
                  <a:schemeClr val="tx1"/>
                </a:solidFill>
                <a:latin typeface="Open Sans Condensed" panose="020B0606030504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3200" b="0" i="0" kern="120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800" b="0" i="0" kern="120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800" b="0" i="0" kern="120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800" b="0" i="0" kern="120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chemeClr val="bg1"/>
                </a:solidFill>
              </a:rPr>
              <a:t>Sherrie </a:t>
            </a:r>
            <a:r>
              <a:rPr lang="en-US" sz="2500" dirty="0" err="1">
                <a:solidFill>
                  <a:schemeClr val="bg1"/>
                </a:solidFill>
              </a:rPr>
              <a:t>Grabot</a:t>
            </a:r>
            <a:r>
              <a:rPr lang="en-US" sz="2500" dirty="0">
                <a:solidFill>
                  <a:schemeClr val="bg1"/>
                </a:solidFill>
              </a:rPr>
              <a:t>, CEO </a:t>
            </a:r>
            <a:r>
              <a:rPr lang="en-US" sz="2500" dirty="0" err="1">
                <a:solidFill>
                  <a:schemeClr val="bg1"/>
                </a:solidFill>
              </a:rPr>
              <a:t>GuidedChoice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1800" b="0" dirty="0" err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guidedchoice.com</a:t>
            </a:r>
            <a:endParaRPr lang="en-US" sz="1800" b="0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3nickels.com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5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4AAF0E-DBC1-A0B3-14AF-2982ED1A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438621"/>
            <a:ext cx="10268712" cy="1169416"/>
          </a:xfrm>
        </p:spPr>
        <p:txBody>
          <a:bodyPr>
            <a:normAutofit/>
          </a:bodyPr>
          <a:lstStyle/>
          <a:p>
            <a:r>
              <a:rPr lang="en-US" sz="6400" dirty="0">
                <a:solidFill>
                  <a:srgbClr val="0D2938"/>
                </a:solidFill>
              </a:rPr>
              <a:t>the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761" y="5225145"/>
            <a:ext cx="9174479" cy="1815452"/>
          </a:xfrm>
        </p:spPr>
        <p:txBody>
          <a:bodyPr/>
          <a:lstStyle/>
          <a:p>
            <a:pPr algn="ctr"/>
            <a:r>
              <a:rPr lang="en-US" dirty="0"/>
              <a:t>Strengthening the Economic Engine</a:t>
            </a:r>
          </a:p>
        </p:txBody>
      </p:sp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11FBBE2-32B9-C0E3-A57B-1685EE9D58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00620"/>
            <a:ext cx="3587750" cy="73706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C27DBAB-A985-A4D6-166E-18DD0EC1A6E6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3930CEA-4024-AABE-0B3D-AA773DEB68DE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7A9C29B-6B22-6BB0-423B-1828E6CF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EACDDE2-F996-BD64-8AFA-7BB62561A4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209" y="2423528"/>
            <a:ext cx="2599581" cy="25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328EAF-D73D-DB50-A0B0-7798AFBBB6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9309" y="2705319"/>
            <a:ext cx="10268712" cy="3593592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99BC4B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Generational history of trade</a:t>
            </a:r>
          </a:p>
          <a:p>
            <a:pPr marL="457200" indent="-457200">
              <a:buClr>
                <a:srgbClr val="99BC4B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Provide 1.1 million jobs</a:t>
            </a:r>
          </a:p>
          <a:p>
            <a:pPr marL="457200" indent="-457200">
              <a:buClr>
                <a:srgbClr val="99BC4B"/>
              </a:buClr>
              <a:buFont typeface="Arial" panose="020B0604020202020204" pitchFamily="34" charset="0"/>
              <a:buChar char="•"/>
            </a:pPr>
            <a:r>
              <a:rPr lang="en-US" sz="3000" dirty="0" err="1"/>
              <a:t>Approx</a:t>
            </a:r>
            <a:r>
              <a:rPr lang="en-US" sz="3000" dirty="0"/>
              <a:t> 300,000 Native American-owned small businesses</a:t>
            </a:r>
          </a:p>
          <a:p>
            <a:pPr marL="457200" indent="-457200">
              <a:buClr>
                <a:srgbClr val="99BC4B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Generate $50B in annual revenues</a:t>
            </a:r>
          </a:p>
          <a:p>
            <a:pPr>
              <a:buClr>
                <a:srgbClr val="99BC4B"/>
              </a:buClr>
            </a:pPr>
            <a:endParaRPr lang="en-US" sz="3000" dirty="0"/>
          </a:p>
          <a:p>
            <a:pPr marL="457200" indent="-457200">
              <a:buClr>
                <a:srgbClr val="99BC4B"/>
              </a:buClr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5400B8-5EF6-EE60-411A-B572329AF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4292CE9-F627-5D5C-45E2-E9E725952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E38E30-50E0-25D5-8DEC-42E684FD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192BE-065C-F27B-6695-5FE36D86728D}"/>
              </a:ext>
            </a:extLst>
          </p:cNvPr>
          <p:cNvSpPr txBox="1">
            <a:spLocks/>
          </p:cNvSpPr>
          <p:nvPr/>
        </p:nvSpPr>
        <p:spPr>
          <a:xfrm>
            <a:off x="961644" y="503936"/>
            <a:ext cx="10268712" cy="116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strengths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97DB90-CCB7-2B0B-E063-CE9FB026B98E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CDB155-8EE2-5620-5A15-3657C47D9460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329D67-B538-E320-3C4C-BA5809E5E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31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328EAF-D73D-DB50-A0B0-7798AFBBB6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0120" y="2940453"/>
            <a:ext cx="10268712" cy="3593592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99BC4B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Median household income</a:t>
            </a:r>
          </a:p>
          <a:p>
            <a:pPr marL="457200" indent="-457200">
              <a:buClr>
                <a:srgbClr val="99BC4B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Access to small business loans</a:t>
            </a:r>
          </a:p>
          <a:p>
            <a:pPr marL="457200" indent="-457200">
              <a:buClr>
                <a:srgbClr val="99BC4B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Access to home ownership</a:t>
            </a:r>
          </a:p>
          <a:p>
            <a:pPr marL="457200" indent="-457200">
              <a:buClr>
                <a:srgbClr val="99BC4B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Exclusion from financial conversation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7E8D16-B964-AB3E-70B7-4D1F9D785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E841AF-0118-4E75-16AB-D69FD62DA513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292AF1A-FB63-1B94-7E65-40FCE96D4316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8951E7-1DA7-D759-108D-C8CB7F46A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A45F57B-FBA9-3C28-97CE-AEF2F65E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226373"/>
            <a:ext cx="10268712" cy="1700784"/>
          </a:xfrm>
        </p:spPr>
        <p:txBody>
          <a:bodyPr>
            <a:normAutofit/>
          </a:bodyPr>
          <a:lstStyle/>
          <a:p>
            <a:r>
              <a:rPr lang="en-US" sz="6400" dirty="0"/>
              <a:t>Weaknesses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C88A75-EF06-E892-6900-65CFED61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25C15F-DEE8-D3CF-BDE7-EB766CB397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5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88C44C-6E15-98CF-5760-2060FACB9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8392D-431E-52FF-EE34-CA2298640BAE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8DEFE9-6DA2-22A2-94CC-098994DA2EC3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96CF61-1A3A-3AD4-6741-207A206B0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D06E0BF-FDB9-0AB3-70E4-D3924A6FB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E33403B-30D4-5F2B-3C59-F80EB05081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F802F81E-AB1C-4004-6DDA-8CA017D043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590" y="2339260"/>
            <a:ext cx="5345975" cy="372928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0325F14-D9A2-B9B5-74AF-561B3FAE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9" y="2330004"/>
            <a:ext cx="4970411" cy="2705888"/>
          </a:xfrm>
        </p:spPr>
        <p:txBody>
          <a:bodyPr>
            <a:noAutofit/>
          </a:bodyPr>
          <a:lstStyle/>
          <a:p>
            <a:pPr algn="l"/>
            <a:r>
              <a:rPr lang="en-US" sz="27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Native American workers have been among the most affected by the pandemic recession compared to other racial groups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906696-45ED-4F0E-0BAF-ED56F87CEC5F}"/>
              </a:ext>
            </a:extLst>
          </p:cNvPr>
          <p:cNvSpPr txBox="1">
            <a:spLocks/>
          </p:cNvSpPr>
          <p:nvPr/>
        </p:nvSpPr>
        <p:spPr>
          <a:xfrm>
            <a:off x="934000" y="5140397"/>
            <a:ext cx="4970410" cy="959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800" b="1" i="0" kern="1200" spc="50" baseline="0">
                <a:solidFill>
                  <a:schemeClr val="bg1"/>
                </a:solidFill>
                <a:latin typeface="Open Sans Condensed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3200" b="0" i="0" kern="120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800" b="0" i="0" kern="120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800" b="0" i="0" kern="120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2800" b="0" i="0" kern="120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Open Sans" panose="020B0606030504020204" pitchFamily="34" charset="0"/>
              </a:rPr>
              <a:t>Prime-age employment-to-population ratio, individuals 25–54 years old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8FA1259-6C9E-634D-310B-B8235F956459}"/>
              </a:ext>
            </a:extLst>
          </p:cNvPr>
          <p:cNvSpPr txBox="1">
            <a:spLocks/>
          </p:cNvSpPr>
          <p:nvPr/>
        </p:nvSpPr>
        <p:spPr>
          <a:xfrm>
            <a:off x="934000" y="556188"/>
            <a:ext cx="10268712" cy="116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74560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1BA7C1-E161-856A-E17B-0FEDD3BF1AC4}"/>
              </a:ext>
            </a:extLst>
          </p:cNvPr>
          <p:cNvSpPr/>
          <p:nvPr/>
        </p:nvSpPr>
        <p:spPr>
          <a:xfrm>
            <a:off x="0" y="0"/>
            <a:ext cx="12192000" cy="6841058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F853F-3C23-FEE9-40E9-29BF46A247E8}"/>
              </a:ext>
            </a:extLst>
          </p:cNvPr>
          <p:cNvSpPr/>
          <p:nvPr/>
        </p:nvSpPr>
        <p:spPr>
          <a:xfrm>
            <a:off x="936434" y="507186"/>
            <a:ext cx="1476260" cy="550586"/>
          </a:xfrm>
          <a:prstGeom prst="rect">
            <a:avLst/>
          </a:prstGeom>
          <a:solidFill>
            <a:srgbClr val="0D2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Open Sans Condensed" panose="020B0606030504020204" pitchFamily="34" charset="0"/>
            </a:endParaRPr>
          </a:p>
        </p:txBody>
      </p:sp>
      <p:sp>
        <p:nvSpPr>
          <p:cNvPr id="99" name="Content Placeholder 3">
            <a:extLst>
              <a:ext uri="{FF2B5EF4-FFF2-40B4-BE49-F238E27FC236}">
                <a16:creationId xmlns:a16="http://schemas.microsoft.com/office/drawing/2014/main" id="{5CCB42F0-04C9-EF21-84D8-DACE2583A77B}"/>
              </a:ext>
            </a:extLst>
          </p:cNvPr>
          <p:cNvSpPr txBox="1">
            <a:spLocks/>
          </p:cNvSpPr>
          <p:nvPr/>
        </p:nvSpPr>
        <p:spPr>
          <a:xfrm>
            <a:off x="936435" y="5401233"/>
            <a:ext cx="10147878" cy="981845"/>
          </a:xfrm>
          <a:prstGeom prst="rect">
            <a:avLst/>
          </a:prstGeom>
        </p:spPr>
        <p:txBody>
          <a:bodyPr lIns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50" b="1" dirty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Recently PwC conducted their 9th annual Employee Financial Wellness Survey of full-time employees in the U.S., 54% indicated that financial or money matters/challenges caused them the most stress. Likewise, 38% of all employees have less than $1,000 saved for an unexpected expense. For Millennial employees, 40% have a student loan(s) and of those 74% indicated that their student loans have a moderate or significant impact on their ability to meet other financial goals. And 56% of Baby Boomers expect to be working in their retirement either out of financial necessity or because they want to work.</a:t>
            </a:r>
          </a:p>
          <a:p>
            <a:pPr marL="0" indent="0">
              <a:buNone/>
            </a:pPr>
            <a:r>
              <a:rPr lang="en-US" sz="850" b="1" dirty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Source: PwC’s 9th annual Employee Financial Wellness Survey COVID-19 Update, PwC US, 2020.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66D0E0-57D6-3AC7-1973-2082EDCB9F7A}"/>
              </a:ext>
            </a:extLst>
          </p:cNvPr>
          <p:cNvCxnSpPr/>
          <p:nvPr/>
        </p:nvCxnSpPr>
        <p:spPr>
          <a:xfrm>
            <a:off x="936434" y="5318329"/>
            <a:ext cx="100062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8F69599-F192-29A9-92CE-356171FAE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72245"/>
            <a:ext cx="407888" cy="1219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A38F537-C0B7-7E31-ADC8-8DEB409F9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BFC9BF8-0789-A689-3890-C2A90587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CB0F8B-2D9B-EE9F-A1CB-E137EB3D3B5C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635AB72-7486-5D06-9E01-5F714D13077E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A9361BF-8B61-508E-102D-BE79317DB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9EFCFE-5612-6F6B-0C3F-B963AA8D4749}"/>
              </a:ext>
            </a:extLst>
          </p:cNvPr>
          <p:cNvGrpSpPr/>
          <p:nvPr/>
        </p:nvGrpSpPr>
        <p:grpSpPr>
          <a:xfrm>
            <a:off x="1200242" y="2379184"/>
            <a:ext cx="4970342" cy="2800292"/>
            <a:chOff x="507905" y="1451358"/>
            <a:chExt cx="6130268" cy="345379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B1AD61F-92E6-D879-3454-048AAA0B6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1483" y="1704753"/>
              <a:ext cx="3149600" cy="32004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B570A7-3DA2-79AC-E970-30807E29A452}"/>
                </a:ext>
              </a:extLst>
            </p:cNvPr>
            <p:cNvSpPr txBox="1"/>
            <p:nvPr/>
          </p:nvSpPr>
          <p:spPr>
            <a:xfrm>
              <a:off x="1886849" y="4494944"/>
              <a:ext cx="4107147" cy="37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Financial or Money Matters/Challenges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7C61F5-86A7-4584-F877-98082B57D4C0}"/>
                </a:ext>
              </a:extLst>
            </p:cNvPr>
            <p:cNvSpPr txBox="1"/>
            <p:nvPr/>
          </p:nvSpPr>
          <p:spPr>
            <a:xfrm>
              <a:off x="3876001" y="2096575"/>
              <a:ext cx="1497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99BC4B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18% </a:t>
              </a:r>
              <a:r>
                <a:rPr lang="en-US" sz="1400" b="1" dirty="0">
                  <a:solidFill>
                    <a:schemeClr val="bg1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My Job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CEC87D-B20E-A6C4-9CEF-5E79D3393E44}"/>
                </a:ext>
              </a:extLst>
            </p:cNvPr>
            <p:cNvSpPr txBox="1"/>
            <p:nvPr/>
          </p:nvSpPr>
          <p:spPr>
            <a:xfrm>
              <a:off x="4159336" y="2938519"/>
              <a:ext cx="2305665" cy="37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99BC4B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12% </a:t>
              </a:r>
              <a:r>
                <a:rPr lang="en-US" sz="1400" b="1" dirty="0">
                  <a:solidFill>
                    <a:schemeClr val="bg1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Relationships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1CCE53-8AD6-8B5D-DA44-D73E3740CBA1}"/>
                </a:ext>
              </a:extLst>
            </p:cNvPr>
            <p:cNvSpPr txBox="1"/>
            <p:nvPr/>
          </p:nvSpPr>
          <p:spPr>
            <a:xfrm>
              <a:off x="3887171" y="3565474"/>
              <a:ext cx="2751002" cy="37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99BC4B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11% </a:t>
              </a:r>
              <a:r>
                <a:rPr lang="en-US" sz="1400" b="1" dirty="0">
                  <a:solidFill>
                    <a:schemeClr val="bg1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Health Concerns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29E08C-81F0-62EE-8599-B1930546D592}"/>
                </a:ext>
              </a:extLst>
            </p:cNvPr>
            <p:cNvSpPr txBox="1"/>
            <p:nvPr/>
          </p:nvSpPr>
          <p:spPr>
            <a:xfrm>
              <a:off x="3488574" y="3880299"/>
              <a:ext cx="149728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99BC4B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5% </a:t>
              </a:r>
              <a:r>
                <a:rPr lang="en-US" sz="1400" b="1" dirty="0">
                  <a:solidFill>
                    <a:schemeClr val="bg1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Other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665B26-12B5-E357-513F-91DD0D16DD92}"/>
                </a:ext>
              </a:extLst>
            </p:cNvPr>
            <p:cNvSpPr txBox="1"/>
            <p:nvPr/>
          </p:nvSpPr>
          <p:spPr>
            <a:xfrm>
              <a:off x="507905" y="1451358"/>
              <a:ext cx="5486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99BC4B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Which of the following causes you the most stress?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0E2862-40F9-A9A2-6C82-050DB1A31B51}"/>
              </a:ext>
            </a:extLst>
          </p:cNvPr>
          <p:cNvGrpSpPr/>
          <p:nvPr/>
        </p:nvGrpSpPr>
        <p:grpSpPr>
          <a:xfrm>
            <a:off x="6848535" y="2277573"/>
            <a:ext cx="3851908" cy="2741639"/>
            <a:chOff x="6977767" y="1378301"/>
            <a:chExt cx="4750825" cy="338145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EC48D3-81E4-A1C4-3F1E-FE0EDBDAEDF8}"/>
                </a:ext>
              </a:extLst>
            </p:cNvPr>
            <p:cNvSpPr txBox="1"/>
            <p:nvPr/>
          </p:nvSpPr>
          <p:spPr>
            <a:xfrm>
              <a:off x="6977767" y="1378301"/>
              <a:ext cx="3938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99BC4B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Employees who have less than $1,000 saved to deal with unexpected expenses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963AE90-2C78-C08B-8111-E3915DBE964C}"/>
                </a:ext>
              </a:extLst>
            </p:cNvPr>
            <p:cNvGrpSpPr/>
            <p:nvPr/>
          </p:nvGrpSpPr>
          <p:grpSpPr>
            <a:xfrm>
              <a:off x="6977767" y="2016553"/>
              <a:ext cx="4750825" cy="2743201"/>
              <a:chOff x="7007911" y="2292855"/>
              <a:chExt cx="4750825" cy="2743201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DEC7A52-0E87-86F4-C29B-40DD32A3E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07911" y="2292855"/>
                <a:ext cx="2539999" cy="2743201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95F779-847C-D23F-BA67-B9A97630853A}"/>
                  </a:ext>
                </a:extLst>
              </p:cNvPr>
              <p:cNvSpPr txBox="1"/>
              <p:nvPr/>
            </p:nvSpPr>
            <p:spPr>
              <a:xfrm>
                <a:off x="7663220" y="4583141"/>
                <a:ext cx="29901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Open Sans Condensed" panose="020B0606030504020204" pitchFamily="34" charset="0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Of All Employees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6D59F7-CB3D-FFEF-4C86-A55709233B75}"/>
                  </a:ext>
                </a:extLst>
              </p:cNvPr>
              <p:cNvSpPr txBox="1"/>
              <p:nvPr/>
            </p:nvSpPr>
            <p:spPr>
              <a:xfrm>
                <a:off x="9474626" y="2652892"/>
                <a:ext cx="2284110" cy="2239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99BC4B"/>
                    </a:solidFill>
                    <a:latin typeface="Open Sans Condensed" panose="020B0606030504020204" pitchFamily="34" charset="0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62% </a:t>
                </a:r>
                <a:r>
                  <a:rPr lang="en-US" sz="1400" b="1" dirty="0">
                    <a:solidFill>
                      <a:schemeClr val="bg1"/>
                    </a:solidFill>
                    <a:latin typeface="Open Sans Condensed" panose="020B0606030504020204" pitchFamily="34" charset="0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Gen Z</a:t>
                </a:r>
              </a:p>
              <a:p>
                <a:endParaRPr lang="en-US" sz="1400" b="1" dirty="0">
                  <a:solidFill>
                    <a:srgbClr val="99BC4B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endParaRPr>
              </a:p>
              <a:p>
                <a:r>
                  <a:rPr lang="en-US" sz="1400" b="1" dirty="0">
                    <a:solidFill>
                      <a:srgbClr val="99BC4B"/>
                    </a:solidFill>
                    <a:latin typeface="Open Sans Condensed" panose="020B0606030504020204" pitchFamily="34" charset="0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37% </a:t>
                </a:r>
                <a:r>
                  <a:rPr lang="en-US" sz="1400" b="1" dirty="0">
                    <a:solidFill>
                      <a:schemeClr val="bg1"/>
                    </a:solidFill>
                    <a:latin typeface="Open Sans Condensed" panose="020B0606030504020204" pitchFamily="34" charset="0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Millennials</a:t>
                </a:r>
              </a:p>
              <a:p>
                <a:endParaRPr lang="en-US" sz="1400" b="1" dirty="0">
                  <a:solidFill>
                    <a:srgbClr val="99BC4B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endParaRPr>
              </a:p>
              <a:p>
                <a:r>
                  <a:rPr lang="en-US" sz="1400" b="1" dirty="0">
                    <a:solidFill>
                      <a:srgbClr val="99BC4B"/>
                    </a:solidFill>
                    <a:latin typeface="Open Sans Condensed" panose="020B0606030504020204" pitchFamily="34" charset="0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34% </a:t>
                </a:r>
                <a:r>
                  <a:rPr lang="en-US" sz="1400" b="1" dirty="0">
                    <a:solidFill>
                      <a:schemeClr val="bg1"/>
                    </a:solidFill>
                    <a:latin typeface="Open Sans Condensed" panose="020B0606030504020204" pitchFamily="34" charset="0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Gen X</a:t>
                </a:r>
              </a:p>
              <a:p>
                <a:endParaRPr lang="en-US" sz="1400" b="1" dirty="0">
                  <a:solidFill>
                    <a:schemeClr val="bg1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endParaRPr>
              </a:p>
              <a:p>
                <a:r>
                  <a:rPr lang="en-US" sz="1400" b="1" dirty="0">
                    <a:solidFill>
                      <a:srgbClr val="99BC4B"/>
                    </a:solidFill>
                    <a:latin typeface="Open Sans Condensed" panose="020B0606030504020204" pitchFamily="34" charset="0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37% </a:t>
                </a:r>
                <a:r>
                  <a:rPr lang="en-US" sz="1400" b="1" dirty="0">
                    <a:solidFill>
                      <a:schemeClr val="bg1"/>
                    </a:solidFill>
                    <a:latin typeface="Open Sans Condensed" panose="020B0606030504020204" pitchFamily="34" charset="0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Baby Boomers</a:t>
                </a:r>
              </a:p>
              <a:p>
                <a:endParaRPr lang="en-US" sz="1400" b="1" dirty="0">
                  <a:solidFill>
                    <a:schemeClr val="bg1"/>
                  </a:solidFill>
                  <a:latin typeface="Open Sans Condensed" panose="020B0606030504020204" pitchFamily="34" charset="0"/>
                  <a:ea typeface="Open Sans Condensed" panose="020B0606030504020204" pitchFamily="34" charset="0"/>
                  <a:cs typeface="Open Sans Condensed" panose="020B0606030504020204" pitchFamily="34" charset="0"/>
                </a:endParaRPr>
              </a:p>
            </p:txBody>
          </p:sp>
        </p:grp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331E01B2-4822-1A85-48D5-676ECD39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540390"/>
            <a:ext cx="10515600" cy="1140528"/>
          </a:xfrm>
        </p:spPr>
        <p:txBody>
          <a:bodyPr>
            <a:noAutofit/>
          </a:bodyPr>
          <a:lstStyle/>
          <a:p>
            <a:pPr algn="l"/>
            <a:r>
              <a:rPr lang="en-US" sz="5500" dirty="0">
                <a:solidFill>
                  <a:srgbClr val="0D2938"/>
                </a:solidFill>
              </a:rPr>
              <a:t>How Does Financial Stress Impact You?</a:t>
            </a:r>
          </a:p>
        </p:txBody>
      </p:sp>
    </p:spTree>
    <p:extLst>
      <p:ext uri="{BB962C8B-B14F-4D97-AF65-F5344CB8AC3E}">
        <p14:creationId xmlns:p14="http://schemas.microsoft.com/office/powerpoint/2010/main" val="381687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F090C-1322-4E48-FD2E-F6331FC1F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69C5D1-E05F-E617-737F-C0C8ACF059CE}"/>
              </a:ext>
            </a:extLst>
          </p:cNvPr>
          <p:cNvSpPr txBox="1">
            <a:spLocks/>
          </p:cNvSpPr>
          <p:nvPr/>
        </p:nvSpPr>
        <p:spPr>
          <a:xfrm>
            <a:off x="961644" y="414587"/>
            <a:ext cx="10268712" cy="15200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1200" cap="all" spc="12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sz="5500" dirty="0">
                <a:solidFill>
                  <a:srgbClr val="0D2938"/>
                </a:solidFill>
              </a:rPr>
              <a:t>BUILDING AN </a:t>
            </a:r>
          </a:p>
          <a:p>
            <a:r>
              <a:rPr lang="en-US" sz="5500" dirty="0">
                <a:solidFill>
                  <a:srgbClr val="0D2938"/>
                </a:solidFill>
              </a:rPr>
              <a:t>INCLUSIVE ECONOMY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83524-2DAD-4503-F07F-500D24B820EA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D906B6-57BC-CFD7-E041-C4EABD908F5A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8DA520-7F37-BCD8-83D7-5EBD83FF8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F1E7196-CFF2-005C-397D-7EE1CA910647}"/>
              </a:ext>
            </a:extLst>
          </p:cNvPr>
          <p:cNvSpPr txBox="1">
            <a:spLocks/>
          </p:cNvSpPr>
          <p:nvPr/>
        </p:nvSpPr>
        <p:spPr>
          <a:xfrm>
            <a:off x="1508761" y="5225145"/>
            <a:ext cx="9174479" cy="1815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3600" b="0" i="0" kern="120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2000" b="0" i="0" kern="1200" spc="50" baseline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0" i="0" kern="1200" spc="50" baseline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1600" b="0" i="0" kern="1200" spc="50" baseline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 spc="50" baseline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Understanding the Economic Engine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5AD7286-59DA-B05C-B141-F40FE8E512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737" y="2325189"/>
            <a:ext cx="2802527" cy="28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571F5-DD1B-B8EB-5CF2-FF1188754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5897" y="4664750"/>
            <a:ext cx="2970495" cy="892048"/>
          </a:xfrm>
        </p:spPr>
        <p:txBody>
          <a:bodyPr/>
          <a:lstStyle/>
          <a:p>
            <a:pPr algn="ctr"/>
            <a:r>
              <a:rPr lang="en-US" cap="none" dirty="0"/>
              <a:t>Educate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73925-8C92-B18F-35F5-E1748F422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4664750"/>
            <a:ext cx="2250730" cy="892048"/>
          </a:xfrm>
        </p:spPr>
        <p:txBody>
          <a:bodyPr/>
          <a:lstStyle/>
          <a:p>
            <a:pPr algn="ctr"/>
            <a:r>
              <a:rPr lang="en-US" cap="none" dirty="0"/>
              <a:t>Do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CE6D5E-524C-7BE0-1FC9-2D4D19A7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062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8B3804-BE56-36F0-53F7-2D6CEF58B51F}"/>
              </a:ext>
            </a:extLst>
          </p:cNvPr>
          <p:cNvSpPr txBox="1">
            <a:spLocks/>
          </p:cNvSpPr>
          <p:nvPr/>
        </p:nvSpPr>
        <p:spPr>
          <a:xfrm>
            <a:off x="961644" y="503936"/>
            <a:ext cx="10268712" cy="1169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spc="120" baseline="0">
                <a:solidFill>
                  <a:srgbClr val="0D293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TWO STEPS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38D5D2-609A-CE3D-6E56-4E0677846E42}"/>
              </a:ext>
            </a:extLst>
          </p:cNvPr>
          <p:cNvGrpSpPr/>
          <p:nvPr/>
        </p:nvGrpSpPr>
        <p:grpSpPr>
          <a:xfrm>
            <a:off x="10700443" y="532154"/>
            <a:ext cx="998172" cy="998172"/>
            <a:chOff x="10966196" y="4999388"/>
            <a:chExt cx="877156" cy="87715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FB71609-0087-7F76-D18C-B8BBA62D2574}"/>
                </a:ext>
              </a:extLst>
            </p:cNvPr>
            <p:cNvSpPr/>
            <p:nvPr/>
          </p:nvSpPr>
          <p:spPr>
            <a:xfrm>
              <a:off x="10966196" y="4999388"/>
              <a:ext cx="877156" cy="877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2BC1FE-17D1-D3F8-F846-8AAD81117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49" y="5159871"/>
              <a:ext cx="652449" cy="592691"/>
            </a:xfrm>
            <a:prstGeom prst="rect">
              <a:avLst/>
            </a:prstGeom>
          </p:spPr>
        </p:pic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33D65F6-E6A7-CF7F-11C6-5674DBB367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909" y="2775860"/>
            <a:ext cx="1828800" cy="18288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6E2C4EE2-DCAC-7249-13A8-E60A289296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44" y="2775860"/>
            <a:ext cx="1828800" cy="1828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4A8CEE-68AE-D2E4-2998-DAB73A3F6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2056" y="558056"/>
            <a:ext cx="407888" cy="1219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9F66534-F00F-B4A8-FBEB-8EF83FB0F9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5" y="6120940"/>
            <a:ext cx="3587750" cy="7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51B918-0091-4E96-9E28-42B87D9557A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0EFE35-5C2D-4EEC-93CA-7B3D408873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878E47-D7B4-44CA-8507-24783F79A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Fracture design</Template>
  <TotalTime>20655</TotalTime>
  <Words>709</Words>
  <Application>Microsoft Office PowerPoint</Application>
  <PresentationFormat>Widescreen</PresentationFormat>
  <Paragraphs>163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Franklin Gothic Medium</vt:lpstr>
      <vt:lpstr>Wingdings</vt:lpstr>
      <vt:lpstr>Avenir Next LT Pro</vt:lpstr>
      <vt:lpstr>Open Sans Condensed</vt:lpstr>
      <vt:lpstr>Calibri</vt:lpstr>
      <vt:lpstr>Arial</vt:lpstr>
      <vt:lpstr>Open Sans</vt:lpstr>
      <vt:lpstr>JuxtaposeVTI</vt:lpstr>
      <vt:lpstr>26th Annual Conference</vt:lpstr>
      <vt:lpstr>Financial Inclusion </vt:lpstr>
      <vt:lpstr>the Data</vt:lpstr>
      <vt:lpstr>PowerPoint Presentation</vt:lpstr>
      <vt:lpstr>Weaknesses</vt:lpstr>
      <vt:lpstr>Native American workers have been among the most affected by the pandemic recession compared to other racial groups </vt:lpstr>
      <vt:lpstr>How Does Financial Stress Impact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Fernandez</dc:creator>
  <cp:lastModifiedBy>John Shupe</cp:lastModifiedBy>
  <cp:revision>94</cp:revision>
  <dcterms:created xsi:type="dcterms:W3CDTF">2022-03-04T01:08:52Z</dcterms:created>
  <dcterms:modified xsi:type="dcterms:W3CDTF">2022-09-17T16:32:06Z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