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notesMasterIdLst>
    <p:notesMasterId r:id="rId29"/>
  </p:notesMasterIdLst>
  <p:sldIdLst>
    <p:sldId id="256" r:id="rId2"/>
    <p:sldId id="281" r:id="rId3"/>
    <p:sldId id="282" r:id="rId4"/>
    <p:sldId id="286" r:id="rId5"/>
    <p:sldId id="258" r:id="rId6"/>
    <p:sldId id="262" r:id="rId7"/>
    <p:sldId id="271" r:id="rId8"/>
    <p:sldId id="287" r:id="rId9"/>
    <p:sldId id="257" r:id="rId10"/>
    <p:sldId id="274" r:id="rId11"/>
    <p:sldId id="275" r:id="rId12"/>
    <p:sldId id="277" r:id="rId13"/>
    <p:sldId id="266" r:id="rId14"/>
    <p:sldId id="263" r:id="rId15"/>
    <p:sldId id="264" r:id="rId16"/>
    <p:sldId id="268" r:id="rId17"/>
    <p:sldId id="272" r:id="rId18"/>
    <p:sldId id="273" r:id="rId19"/>
    <p:sldId id="285" r:id="rId20"/>
    <p:sldId id="267" r:id="rId21"/>
    <p:sldId id="283" r:id="rId22"/>
    <p:sldId id="284" r:id="rId23"/>
    <p:sldId id="278" r:id="rId24"/>
    <p:sldId id="269" r:id="rId25"/>
    <p:sldId id="270" r:id="rId26"/>
    <p:sldId id="279" r:id="rId27"/>
    <p:sldId id="26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10" autoAdjust="0"/>
    <p:restoredTop sz="94660"/>
  </p:normalViewPr>
  <p:slideViewPr>
    <p:cSldViewPr snapToGrid="0">
      <p:cViewPr varScale="1">
        <p:scale>
          <a:sx n="86" d="100"/>
          <a:sy n="86"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DF6C2-7AAB-4D28-9241-2CBC186C75CE}"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05A0F-8C76-4E7F-A9A3-D1D384CB0215}" type="slidenum">
              <a:rPr lang="en-US" smtClean="0"/>
              <a:t>‹#›</a:t>
            </a:fld>
            <a:endParaRPr lang="en-US"/>
          </a:p>
        </p:txBody>
      </p:sp>
    </p:spTree>
    <p:extLst>
      <p:ext uri="{BB962C8B-B14F-4D97-AF65-F5344CB8AC3E}">
        <p14:creationId xmlns:p14="http://schemas.microsoft.com/office/powerpoint/2010/main" val="425325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201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552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762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2063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5317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4427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056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244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84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17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89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442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030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406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653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6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742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489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9/25/2022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102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Yu Gothic UI Semibold" panose="020B0700000000000000" pitchFamily="34" charset="-128"/>
                <a:ea typeface="Yu Gothic UI Semibold" panose="020B0700000000000000" pitchFamily="34" charset="-128"/>
              </a:rPr>
              <a:t>Mental Wellness in  the Workplace</a:t>
            </a:r>
            <a:endParaRPr lang="en-US" dirty="0">
              <a:latin typeface="Yu Gothic UI Semibold" panose="020B0700000000000000" pitchFamily="34" charset="-128"/>
              <a:ea typeface="Yu Gothic UI Semibold" panose="020B0700000000000000" pitchFamily="34" charset="-128"/>
            </a:endParaRPr>
          </a:p>
        </p:txBody>
      </p:sp>
      <p:sp>
        <p:nvSpPr>
          <p:cNvPr id="3" name="Subtitle 2"/>
          <p:cNvSpPr>
            <a:spLocks noGrp="1"/>
          </p:cNvSpPr>
          <p:nvPr>
            <p:ph type="subTitle" idx="1"/>
          </p:nvPr>
        </p:nvSpPr>
        <p:spPr>
          <a:xfrm>
            <a:off x="8334103" y="4662385"/>
            <a:ext cx="2826022" cy="734909"/>
          </a:xfrm>
        </p:spPr>
        <p:txBody>
          <a:bodyPr>
            <a:normAutofit/>
          </a:bodyPr>
          <a:lstStyle/>
          <a:p>
            <a:r>
              <a:rPr lang="en-US" dirty="0" smtClean="0">
                <a:latin typeface="Yu Gothic UI Semibold" panose="020B0700000000000000" pitchFamily="34" charset="-128"/>
                <a:ea typeface="Yu Gothic UI Semibold" panose="020B0700000000000000" pitchFamily="34" charset="-128"/>
              </a:rPr>
              <a:t>. </a:t>
            </a:r>
            <a:endParaRPr lang="en-US" dirty="0">
              <a:latin typeface="Yu Gothic UI Semibold" panose="020B0700000000000000" pitchFamily="34" charset="-128"/>
              <a:ea typeface="Yu Gothic UI Semibold" panose="020B0700000000000000" pitchFamily="34" charset="-128"/>
            </a:endParaRPr>
          </a:p>
        </p:txBody>
      </p:sp>
      <p:pic>
        <p:nvPicPr>
          <p:cNvPr id="6146" name="Picture 1" descr="cid:image002.png@01D88D66.E10B62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063" y="506793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40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Presenteeism</a:t>
            </a:r>
            <a:r>
              <a:rPr lang="en-US" dirty="0" smtClean="0"/>
              <a:t> </a:t>
            </a:r>
            <a:endParaRPr lang="en-US" dirty="0"/>
          </a:p>
        </p:txBody>
      </p:sp>
      <p:sp>
        <p:nvSpPr>
          <p:cNvPr id="4" name="Text Placeholder 3"/>
          <p:cNvSpPr>
            <a:spLocks noGrp="1"/>
          </p:cNvSpPr>
          <p:nvPr>
            <p:ph type="body" sz="quarter" idx="13"/>
          </p:nvPr>
        </p:nvSpPr>
        <p:spPr>
          <a:xfrm>
            <a:off x="685800" y="2420471"/>
            <a:ext cx="10131429" cy="1922929"/>
          </a:xfrm>
        </p:spPr>
        <p:txBody>
          <a:bodyPr>
            <a:normAutofit fontScale="77500" lnSpcReduction="20000"/>
          </a:bodyPr>
          <a:lstStyle/>
          <a:p>
            <a:r>
              <a:rPr lang="en-US" dirty="0"/>
              <a:t>Presenteeism occurs when employees are on the job but not performing at full capacity. The term does not refer to employees slacking off or pretending to be sick to avoid working, but includes employees who may struggle to stay productive due to physical or mental health conditions. Since the person is physically present, presenteeism isn’t always easy to recognize or measure.</a:t>
            </a:r>
          </a:p>
        </p:txBody>
      </p:sp>
      <p:sp>
        <p:nvSpPr>
          <p:cNvPr id="3" name="Content Placeholder 2"/>
          <p:cNvSpPr>
            <a:spLocks noGrp="1"/>
          </p:cNvSpPr>
          <p:nvPr>
            <p:ph type="body" idx="1"/>
          </p:nvPr>
        </p:nvSpPr>
        <p:spPr>
          <a:xfrm>
            <a:off x="685799" y="4343400"/>
            <a:ext cx="10582835" cy="1976718"/>
          </a:xfrm>
        </p:spPr>
        <p:txBody>
          <a:bodyPr>
            <a:normAutofit/>
          </a:bodyPr>
          <a:lstStyle/>
          <a:p>
            <a:endParaRPr lang="en-US" dirty="0" smtClean="0"/>
          </a:p>
          <a:p>
            <a:endParaRPr lang="en-US" dirty="0"/>
          </a:p>
        </p:txBody>
      </p:sp>
    </p:spTree>
    <p:extLst>
      <p:ext uri="{BB962C8B-B14F-4D97-AF65-F5344CB8AC3E}">
        <p14:creationId xmlns:p14="http://schemas.microsoft.com/office/powerpoint/2010/main" val="313053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Absenteeism</a:t>
            </a:r>
            <a:endParaRPr lang="en-US" dirty="0"/>
          </a:p>
        </p:txBody>
      </p:sp>
      <p:sp>
        <p:nvSpPr>
          <p:cNvPr id="3" name="Content Placeholder 2"/>
          <p:cNvSpPr>
            <a:spLocks noGrp="1"/>
          </p:cNvSpPr>
          <p:nvPr>
            <p:ph idx="1"/>
          </p:nvPr>
        </p:nvSpPr>
        <p:spPr/>
        <p:txBody>
          <a:bodyPr/>
          <a:lstStyle/>
          <a:p>
            <a:r>
              <a:rPr lang="en-US" dirty="0" smtClean="0"/>
              <a:t>Caregivers spend an average of 32 hours per week providing unpaid care</a:t>
            </a:r>
          </a:p>
          <a:p>
            <a:r>
              <a:rPr lang="en-US" dirty="0" err="1" smtClean="0"/>
              <a:t>Atleast</a:t>
            </a:r>
            <a:r>
              <a:rPr lang="en-US" dirty="0" smtClean="0"/>
              <a:t> 8.4 million Americans provide care to an adult with an emotional illness</a:t>
            </a:r>
            <a:endParaRPr lang="en-US" dirty="0"/>
          </a:p>
        </p:txBody>
      </p:sp>
      <p:pic>
        <p:nvPicPr>
          <p:cNvPr id="5122" name="Picture 2" descr="Effective Tips HR Lea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3273811"/>
            <a:ext cx="5719947" cy="317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96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Relations Perspective</a:t>
            </a:r>
            <a:endParaRPr lang="en-US" dirty="0"/>
          </a:p>
        </p:txBody>
      </p:sp>
      <p:sp>
        <p:nvSpPr>
          <p:cNvPr id="3" name="Content Placeholder 2"/>
          <p:cNvSpPr>
            <a:spLocks noGrp="1"/>
          </p:cNvSpPr>
          <p:nvPr>
            <p:ph idx="1"/>
          </p:nvPr>
        </p:nvSpPr>
        <p:spPr/>
        <p:txBody>
          <a:bodyPr/>
          <a:lstStyle/>
          <a:p>
            <a:r>
              <a:rPr lang="en-US" dirty="0" smtClean="0"/>
              <a:t>Drug Testing Policies</a:t>
            </a:r>
          </a:p>
          <a:p>
            <a:pPr lvl="1"/>
            <a:r>
              <a:rPr lang="en-US" dirty="0" smtClean="0"/>
              <a:t>Medical Marijuana</a:t>
            </a:r>
          </a:p>
          <a:p>
            <a:r>
              <a:rPr lang="en-US" dirty="0" smtClean="0"/>
              <a:t>Progressive Discipline</a:t>
            </a:r>
          </a:p>
          <a:p>
            <a:r>
              <a:rPr lang="en-US" dirty="0" smtClean="0"/>
              <a:t>Manager/Supervisor Training</a:t>
            </a:r>
          </a:p>
          <a:p>
            <a:endParaRPr lang="en-US" dirty="0"/>
          </a:p>
        </p:txBody>
      </p:sp>
    </p:spTree>
    <p:extLst>
      <p:ext uri="{BB962C8B-B14F-4D97-AF65-F5344CB8AC3E}">
        <p14:creationId xmlns:p14="http://schemas.microsoft.com/office/powerpoint/2010/main" val="2369089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8919" y="609601"/>
            <a:ext cx="10288310" cy="1272987"/>
          </a:xfrm>
        </p:spPr>
        <p:txBody>
          <a:bodyPr>
            <a:normAutofit fontScale="90000"/>
          </a:bodyPr>
          <a:lstStyle/>
          <a:p>
            <a:r>
              <a:rPr lang="en-US" dirty="0" smtClean="0"/>
              <a:t>Role of the Employer/Human Resources</a:t>
            </a:r>
            <a:endParaRPr lang="en-US" dirty="0"/>
          </a:p>
        </p:txBody>
      </p:sp>
      <p:sp>
        <p:nvSpPr>
          <p:cNvPr id="4" name="Content Placeholder 3"/>
          <p:cNvSpPr>
            <a:spLocks noGrp="1"/>
          </p:cNvSpPr>
          <p:nvPr>
            <p:ph type="body" sz="quarter" idx="13"/>
          </p:nvPr>
        </p:nvSpPr>
        <p:spPr>
          <a:xfrm>
            <a:off x="313766" y="2250141"/>
            <a:ext cx="10503464" cy="3783106"/>
          </a:xfrm>
        </p:spPr>
        <p:txBody>
          <a:bodyPr>
            <a:noAutofit/>
          </a:bodyPr>
          <a:lstStyle/>
          <a:p>
            <a:r>
              <a:rPr lang="en-US" sz="3200" dirty="0" smtClean="0"/>
              <a:t>HR </a:t>
            </a:r>
            <a:r>
              <a:rPr lang="en-US" sz="3200" dirty="0"/>
              <a:t>professionals have a vital role to play in promoting mental health wellness at organizational and individual levels. </a:t>
            </a:r>
            <a:r>
              <a:rPr lang="en-US" sz="3200" dirty="0" smtClean="0"/>
              <a:t>Becoming a mental health ally, will </a:t>
            </a:r>
            <a:r>
              <a:rPr lang="en-US" sz="3200" dirty="0"/>
              <a:t>have an immeasurable impact on their organizations and the lives of the individual employees </a:t>
            </a:r>
            <a:r>
              <a:rPr lang="en-US" sz="3200" dirty="0" smtClean="0"/>
              <a:t>you serve</a:t>
            </a:r>
            <a:r>
              <a:rPr lang="en-US" sz="3200" dirty="0"/>
              <a:t>.</a:t>
            </a:r>
          </a:p>
        </p:txBody>
      </p:sp>
      <p:sp>
        <p:nvSpPr>
          <p:cNvPr id="5" name="Text Placeholder 4"/>
          <p:cNvSpPr>
            <a:spLocks noGrp="1"/>
          </p:cNvSpPr>
          <p:nvPr>
            <p:ph type="body" idx="1"/>
          </p:nvPr>
        </p:nvSpPr>
        <p:spPr/>
        <p:txBody>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398494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773" t="4779" r="12773" b="4710"/>
          <a:stretch/>
        </p:blipFill>
        <p:spPr>
          <a:xfrm>
            <a:off x="7874000" y="118534"/>
            <a:ext cx="3720396" cy="25446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8" name="Title 7"/>
          <p:cNvSpPr>
            <a:spLocks noGrp="1"/>
          </p:cNvSpPr>
          <p:nvPr>
            <p:ph type="title"/>
          </p:nvPr>
        </p:nvSpPr>
        <p:spPr/>
        <p:txBody>
          <a:bodyPr/>
          <a:lstStyle/>
          <a:p>
            <a:r>
              <a:rPr lang="en-US" dirty="0" smtClean="0"/>
              <a:t>Role of the employer</a:t>
            </a:r>
            <a:endParaRPr lang="en-US" dirty="0"/>
          </a:p>
        </p:txBody>
      </p:sp>
      <p:sp>
        <p:nvSpPr>
          <p:cNvPr id="9" name="Content Placeholder 8"/>
          <p:cNvSpPr>
            <a:spLocks noGrp="1"/>
          </p:cNvSpPr>
          <p:nvPr>
            <p:ph idx="1"/>
          </p:nvPr>
        </p:nvSpPr>
        <p:spPr/>
        <p:txBody>
          <a:bodyPr>
            <a:normAutofit/>
          </a:bodyPr>
          <a:lstStyle/>
          <a:p>
            <a:pPr lvl="1"/>
            <a:r>
              <a:rPr lang="en-US" sz="3200" dirty="0" smtClean="0"/>
              <a:t>Become a Mental Health Ally</a:t>
            </a:r>
          </a:p>
          <a:p>
            <a:pPr lvl="2"/>
            <a:r>
              <a:rPr lang="en-US" sz="3000" dirty="0" smtClean="0"/>
              <a:t>Reduce Stigma in your workforce</a:t>
            </a:r>
          </a:p>
          <a:p>
            <a:pPr lvl="2"/>
            <a:r>
              <a:rPr lang="en-US" sz="3000" dirty="0" smtClean="0"/>
              <a:t>EAP Workplace Integration</a:t>
            </a:r>
          </a:p>
          <a:p>
            <a:pPr lvl="3"/>
            <a:r>
              <a:rPr lang="en-US" sz="2800" dirty="0" smtClean="0"/>
              <a:t>Manager/Supervisor Training</a:t>
            </a:r>
          </a:p>
          <a:p>
            <a:pPr lvl="3"/>
            <a:r>
              <a:rPr lang="en-US" sz="2800" dirty="0" smtClean="0"/>
              <a:t>Mandatory EAP</a:t>
            </a:r>
          </a:p>
          <a:p>
            <a:pPr lvl="2"/>
            <a:r>
              <a:rPr lang="en-US" sz="3000" dirty="0" smtClean="0"/>
              <a:t>Benefit Programs that include mental health</a:t>
            </a:r>
          </a:p>
          <a:p>
            <a:pPr lvl="2"/>
            <a:endParaRPr lang="en-US" sz="3000" dirty="0"/>
          </a:p>
        </p:txBody>
      </p:sp>
    </p:spTree>
    <p:extLst>
      <p:ext uri="{BB962C8B-B14F-4D97-AF65-F5344CB8AC3E}">
        <p14:creationId xmlns:p14="http://schemas.microsoft.com/office/powerpoint/2010/main" val="2774885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817" t="10775" r="16775" b="11176"/>
          <a:stretch/>
        </p:blipFill>
        <p:spPr>
          <a:xfrm>
            <a:off x="6226629" y="1584961"/>
            <a:ext cx="5216434" cy="344859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6" name="Title 5"/>
          <p:cNvSpPr>
            <a:spLocks noGrp="1"/>
          </p:cNvSpPr>
          <p:nvPr>
            <p:ph type="title"/>
          </p:nvPr>
        </p:nvSpPr>
        <p:spPr/>
        <p:txBody>
          <a:bodyPr/>
          <a:lstStyle/>
          <a:p>
            <a:r>
              <a:rPr lang="en-US" dirty="0" smtClean="0"/>
              <a:t>Benefit Considerations</a:t>
            </a:r>
            <a:endParaRPr lang="en-US" dirty="0"/>
          </a:p>
        </p:txBody>
      </p:sp>
      <p:sp>
        <p:nvSpPr>
          <p:cNvPr id="8" name="Content Placeholder 7"/>
          <p:cNvSpPr>
            <a:spLocks noGrp="1"/>
          </p:cNvSpPr>
          <p:nvPr>
            <p:ph idx="1"/>
          </p:nvPr>
        </p:nvSpPr>
        <p:spPr/>
        <p:txBody>
          <a:bodyPr/>
          <a:lstStyle/>
          <a:p>
            <a:r>
              <a:rPr lang="en-US" dirty="0" smtClean="0"/>
              <a:t>Employee Assistance Programs</a:t>
            </a:r>
          </a:p>
          <a:p>
            <a:r>
              <a:rPr lang="en-US" dirty="0" smtClean="0"/>
              <a:t>FMLA &amp; Leave Policies</a:t>
            </a:r>
          </a:p>
          <a:p>
            <a:pPr lvl="1"/>
            <a:r>
              <a:rPr lang="en-US" dirty="0" smtClean="0"/>
              <a:t>Intermittent Leave</a:t>
            </a:r>
          </a:p>
          <a:p>
            <a:r>
              <a:rPr lang="en-US" dirty="0" smtClean="0"/>
              <a:t>Medical Coverage</a:t>
            </a:r>
          </a:p>
          <a:p>
            <a:r>
              <a:rPr lang="en-US" dirty="0" smtClean="0"/>
              <a:t>Disability Plans</a:t>
            </a:r>
          </a:p>
          <a:p>
            <a:pPr lvl="1"/>
            <a:r>
              <a:rPr lang="en-US" dirty="0" smtClean="0"/>
              <a:t>Short Term Disability</a:t>
            </a:r>
          </a:p>
          <a:p>
            <a:pPr lvl="1"/>
            <a:r>
              <a:rPr lang="en-US" dirty="0" smtClean="0"/>
              <a:t>Long Term Disability</a:t>
            </a:r>
          </a:p>
          <a:p>
            <a:pPr lvl="1"/>
            <a:endParaRPr lang="en-US" dirty="0"/>
          </a:p>
        </p:txBody>
      </p:sp>
    </p:spTree>
    <p:extLst>
      <p:ext uri="{BB962C8B-B14F-4D97-AF65-F5344CB8AC3E}">
        <p14:creationId xmlns:p14="http://schemas.microsoft.com/office/powerpoint/2010/main" val="2645549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Assistance Programs</a:t>
            </a:r>
            <a:endParaRPr lang="en-US" dirty="0"/>
          </a:p>
        </p:txBody>
      </p:sp>
      <p:sp>
        <p:nvSpPr>
          <p:cNvPr id="3" name="Content Placeholder 2"/>
          <p:cNvSpPr>
            <a:spLocks noGrp="1"/>
          </p:cNvSpPr>
          <p:nvPr>
            <p:ph idx="1"/>
          </p:nvPr>
        </p:nvSpPr>
        <p:spPr/>
        <p:txBody>
          <a:bodyPr>
            <a:normAutofit/>
          </a:bodyPr>
          <a:lstStyle/>
          <a:p>
            <a:r>
              <a:rPr lang="en-US" sz="3200" dirty="0" smtClean="0"/>
              <a:t>Engagement Communication Platforms</a:t>
            </a:r>
          </a:p>
          <a:p>
            <a:pPr lvl="1"/>
            <a:r>
              <a:rPr lang="en-US" sz="3200" dirty="0" smtClean="0"/>
              <a:t>Online Chat </a:t>
            </a:r>
          </a:p>
          <a:p>
            <a:pPr lvl="1"/>
            <a:r>
              <a:rPr lang="en-US" sz="3200" dirty="0" smtClean="0"/>
              <a:t>Telephone</a:t>
            </a:r>
          </a:p>
          <a:p>
            <a:pPr lvl="1"/>
            <a:r>
              <a:rPr lang="en-US" sz="3200" dirty="0" smtClean="0"/>
              <a:t>Text </a:t>
            </a:r>
          </a:p>
          <a:p>
            <a:pPr lvl="1"/>
            <a:r>
              <a:rPr lang="en-US" sz="3200" dirty="0" smtClean="0"/>
              <a:t>Mobile App</a:t>
            </a:r>
          </a:p>
          <a:p>
            <a:pPr lvl="1"/>
            <a:r>
              <a:rPr lang="en-US" sz="3200" dirty="0" smtClean="0"/>
              <a:t>Website resources</a:t>
            </a:r>
          </a:p>
          <a:p>
            <a:pPr lvl="1"/>
            <a:endParaRPr lang="en-US" dirty="0"/>
          </a:p>
        </p:txBody>
      </p:sp>
    </p:spTree>
    <p:extLst>
      <p:ext uri="{BB962C8B-B14F-4D97-AF65-F5344CB8AC3E}">
        <p14:creationId xmlns:p14="http://schemas.microsoft.com/office/powerpoint/2010/main" val="3894154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Assistance Programs</a:t>
            </a:r>
            <a:br>
              <a:rPr lang="en-US" dirty="0" smtClean="0"/>
            </a:br>
            <a:r>
              <a:rPr lang="en-US" dirty="0" smtClean="0"/>
              <a:t>Therapy Sessions</a:t>
            </a:r>
            <a:endParaRPr lang="en-US" dirty="0"/>
          </a:p>
        </p:txBody>
      </p:sp>
      <p:sp>
        <p:nvSpPr>
          <p:cNvPr id="3" name="Content Placeholder 2"/>
          <p:cNvSpPr>
            <a:spLocks noGrp="1"/>
          </p:cNvSpPr>
          <p:nvPr>
            <p:ph idx="1"/>
          </p:nvPr>
        </p:nvSpPr>
        <p:spPr/>
        <p:txBody>
          <a:bodyPr/>
          <a:lstStyle/>
          <a:p>
            <a:r>
              <a:rPr lang="en-US" sz="3200" dirty="0" smtClean="0"/>
              <a:t>In person</a:t>
            </a:r>
          </a:p>
          <a:p>
            <a:r>
              <a:rPr lang="en-US" sz="3200" dirty="0" smtClean="0"/>
              <a:t>Virtual Visits</a:t>
            </a:r>
          </a:p>
          <a:p>
            <a:pPr lvl="1"/>
            <a:r>
              <a:rPr lang="en-US" sz="3000" dirty="0" smtClean="0"/>
              <a:t>Medical Plan or EAP</a:t>
            </a:r>
          </a:p>
          <a:p>
            <a:r>
              <a:rPr lang="en-US" sz="3200" dirty="0" smtClean="0"/>
              <a:t>In the moment support</a:t>
            </a:r>
          </a:p>
          <a:p>
            <a:pPr lvl="1"/>
            <a:r>
              <a:rPr lang="en-US" sz="3000" dirty="0" smtClean="0"/>
              <a:t>Online chat</a:t>
            </a:r>
          </a:p>
          <a:p>
            <a:pPr lvl="1"/>
            <a:r>
              <a:rPr lang="en-US" sz="3000" dirty="0" smtClean="0"/>
              <a:t>Text</a:t>
            </a:r>
          </a:p>
          <a:p>
            <a:endParaRPr lang="en-US" dirty="0" smtClean="0"/>
          </a:p>
        </p:txBody>
      </p:sp>
    </p:spTree>
    <p:extLst>
      <p:ext uri="{BB962C8B-B14F-4D97-AF65-F5344CB8AC3E}">
        <p14:creationId xmlns:p14="http://schemas.microsoft.com/office/powerpoint/2010/main" val="1850728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Concerns</a:t>
            </a:r>
            <a:endParaRPr lang="en-US" dirty="0"/>
          </a:p>
        </p:txBody>
      </p:sp>
      <p:sp>
        <p:nvSpPr>
          <p:cNvPr id="3" name="Content Placeholder 2"/>
          <p:cNvSpPr>
            <a:spLocks noGrp="1"/>
          </p:cNvSpPr>
          <p:nvPr>
            <p:ph idx="1"/>
          </p:nvPr>
        </p:nvSpPr>
        <p:spPr/>
        <p:txBody>
          <a:bodyPr/>
          <a:lstStyle/>
          <a:p>
            <a:r>
              <a:rPr lang="en-US" dirty="0" smtClean="0"/>
              <a:t>People with serious mental illness have an increased risk for chronic disease (diabetes or cancer)</a:t>
            </a:r>
          </a:p>
          <a:p>
            <a:r>
              <a:rPr lang="en-US" dirty="0" smtClean="0"/>
              <a:t>Rates of </a:t>
            </a:r>
            <a:r>
              <a:rPr lang="en-US" dirty="0" err="1" smtClean="0"/>
              <a:t>cardiometabolic</a:t>
            </a:r>
            <a:r>
              <a:rPr lang="en-US" dirty="0" smtClean="0"/>
              <a:t> disease are twice as high in adults with serious mental illness</a:t>
            </a:r>
          </a:p>
          <a:p>
            <a:r>
              <a:rPr lang="en-US" dirty="0" smtClean="0"/>
              <a:t>1 in 8 of all visits to U.S emergency departments are related to mental and substance use disorders</a:t>
            </a:r>
          </a:p>
          <a:p>
            <a:r>
              <a:rPr lang="en-US" dirty="0" smtClean="0"/>
              <a:t>Depression is a leading cause of disability worldwide</a:t>
            </a:r>
          </a:p>
          <a:p>
            <a:r>
              <a:rPr lang="en-US" dirty="0" smtClean="0"/>
              <a:t>Depression and Anxiety disorders cost the global economy $1 trillion each year in lost productivity </a:t>
            </a:r>
          </a:p>
          <a:p>
            <a:endParaRPr lang="en-US" dirty="0"/>
          </a:p>
        </p:txBody>
      </p:sp>
    </p:spTree>
    <p:extLst>
      <p:ext uri="{BB962C8B-B14F-4D97-AF65-F5344CB8AC3E}">
        <p14:creationId xmlns:p14="http://schemas.microsoft.com/office/powerpoint/2010/main" val="725352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FMLA/Leave Programs/Disability </a:t>
            </a:r>
            <a:endParaRPr lang="en-US" dirty="0"/>
          </a:p>
        </p:txBody>
      </p:sp>
      <p:sp>
        <p:nvSpPr>
          <p:cNvPr id="3" name="Content Placeholder 2"/>
          <p:cNvSpPr>
            <a:spLocks noGrp="1"/>
          </p:cNvSpPr>
          <p:nvPr>
            <p:ph idx="1"/>
          </p:nvPr>
        </p:nvSpPr>
        <p:spPr/>
        <p:txBody>
          <a:bodyPr/>
          <a:lstStyle/>
          <a:p>
            <a:r>
              <a:rPr lang="en-US" dirty="0" smtClean="0"/>
              <a:t>Mental health should be treated as any other illness</a:t>
            </a:r>
          </a:p>
          <a:p>
            <a:pPr lvl="1"/>
            <a:r>
              <a:rPr lang="en-US" dirty="0" smtClean="0"/>
              <a:t>Monitor closely to prevent abuse</a:t>
            </a:r>
          </a:p>
          <a:p>
            <a:pPr lvl="1"/>
            <a:r>
              <a:rPr lang="en-US" dirty="0" smtClean="0"/>
              <a:t>Understand the difference between conditions &amp; symptoms</a:t>
            </a:r>
          </a:p>
          <a:p>
            <a:pPr lvl="2"/>
            <a:r>
              <a:rPr lang="en-US" dirty="0" smtClean="0"/>
              <a:t>Anxiety vs. Anxiety Disorder</a:t>
            </a:r>
          </a:p>
          <a:p>
            <a:pPr lvl="2"/>
            <a:r>
              <a:rPr lang="en-US" dirty="0" smtClean="0"/>
              <a:t>Stress vs PTSD</a:t>
            </a:r>
            <a:endParaRPr lang="en-US" dirty="0"/>
          </a:p>
        </p:txBody>
      </p:sp>
    </p:spTree>
    <p:extLst>
      <p:ext uri="{BB962C8B-B14F-4D97-AF65-F5344CB8AC3E}">
        <p14:creationId xmlns:p14="http://schemas.microsoft.com/office/powerpoint/2010/main" val="3038012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of Speakers</a:t>
            </a:r>
            <a:endParaRPr lang="en-US" dirty="0"/>
          </a:p>
        </p:txBody>
      </p:sp>
      <p:sp>
        <p:nvSpPr>
          <p:cNvPr id="3" name="Content Placeholder 2"/>
          <p:cNvSpPr>
            <a:spLocks noGrp="1"/>
          </p:cNvSpPr>
          <p:nvPr>
            <p:ph idx="1"/>
          </p:nvPr>
        </p:nvSpPr>
        <p:spPr/>
        <p:txBody>
          <a:bodyPr/>
          <a:lstStyle/>
          <a:p>
            <a:r>
              <a:rPr lang="en-US" dirty="0" smtClean="0"/>
              <a:t>Anthony Tillman, </a:t>
            </a:r>
            <a:r>
              <a:rPr lang="en-US" dirty="0" err="1" smtClean="0"/>
              <a:t>M.Ed</a:t>
            </a:r>
            <a:r>
              <a:rPr lang="en-US" dirty="0" smtClean="0"/>
              <a:t> – Vice President, NNAHRA Board</a:t>
            </a:r>
          </a:p>
          <a:p>
            <a:r>
              <a:rPr lang="en-US" dirty="0" smtClean="0"/>
              <a:t>Angela Bunner, </a:t>
            </a:r>
            <a:r>
              <a:rPr lang="en-US" dirty="0" err="1" smtClean="0"/>
              <a:t>M.Ed</a:t>
            </a:r>
            <a:r>
              <a:rPr lang="en-US" dirty="0" smtClean="0"/>
              <a:t>, SHRM-CP- Employee Relations Manager</a:t>
            </a:r>
          </a:p>
          <a:p>
            <a:r>
              <a:rPr lang="en-US" dirty="0" smtClean="0"/>
              <a:t>Terasita Cowan, MBA, </a:t>
            </a:r>
            <a:r>
              <a:rPr lang="en-US" dirty="0" err="1" smtClean="0"/>
              <a:t>M.Ed</a:t>
            </a:r>
            <a:r>
              <a:rPr lang="en-US" dirty="0" smtClean="0"/>
              <a:t>, SHRM-CP, PHR- Benefits Manager</a:t>
            </a:r>
            <a:endParaRPr lang="en-US" dirty="0"/>
          </a:p>
        </p:txBody>
      </p:sp>
      <p:pic>
        <p:nvPicPr>
          <p:cNvPr id="2052" name="Picture 4" descr="Anthony “Teharonhiorens” Till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1" y="3533418"/>
            <a:ext cx="22764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987" y="3533418"/>
            <a:ext cx="2056713" cy="27489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850" y="3533418"/>
            <a:ext cx="1961150" cy="2714981"/>
          </a:xfrm>
          <a:prstGeom prst="rect">
            <a:avLst/>
          </a:prstGeom>
        </p:spPr>
      </p:pic>
    </p:spTree>
    <p:extLst>
      <p:ext uri="{BB962C8B-B14F-4D97-AF65-F5344CB8AC3E}">
        <p14:creationId xmlns:p14="http://schemas.microsoft.com/office/powerpoint/2010/main" val="1195129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Mental health Ally</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600" dirty="0"/>
              <a:t>SHRM ALLY Program</a:t>
            </a:r>
          </a:p>
          <a:p>
            <a:pPr>
              <a:buFont typeface="Arial" panose="020B0604020202020204" pitchFamily="34" charset="0"/>
              <a:buChar char="•"/>
            </a:pPr>
            <a:r>
              <a:rPr lang="en-US" sz="3600" dirty="0"/>
              <a:t>Oklahoma Certification Program</a:t>
            </a:r>
          </a:p>
          <a:p>
            <a:pPr>
              <a:buFont typeface="Arial" panose="020B0604020202020204" pitchFamily="34" charset="0"/>
              <a:buChar char="•"/>
            </a:pPr>
            <a:r>
              <a:rPr lang="en-US" sz="3600" dirty="0"/>
              <a:t>Create your own program</a:t>
            </a:r>
          </a:p>
          <a:p>
            <a:pPr lvl="1">
              <a:buFont typeface="Arial" panose="020B0604020202020204" pitchFamily="34" charset="0"/>
              <a:buChar char="•"/>
            </a:pPr>
            <a:r>
              <a:rPr lang="en-US" sz="3600" dirty="0"/>
              <a:t>Collaborate with </a:t>
            </a:r>
            <a:r>
              <a:rPr lang="en-US" sz="3600" dirty="0" smtClean="0"/>
              <a:t>partners (EAP or Local Partners)</a:t>
            </a:r>
            <a:endParaRPr lang="en-US" sz="3600" dirty="0"/>
          </a:p>
        </p:txBody>
      </p:sp>
    </p:spTree>
    <p:extLst>
      <p:ext uri="{BB962C8B-B14F-4D97-AF65-F5344CB8AC3E}">
        <p14:creationId xmlns:p14="http://schemas.microsoft.com/office/powerpoint/2010/main" val="1801645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 Ally Responsibilities</a:t>
            </a:r>
            <a:endParaRPr lang="en-US" dirty="0"/>
          </a:p>
        </p:txBody>
      </p:sp>
      <p:sp>
        <p:nvSpPr>
          <p:cNvPr id="3" name="Content Placeholder 2"/>
          <p:cNvSpPr>
            <a:spLocks noGrp="1"/>
          </p:cNvSpPr>
          <p:nvPr>
            <p:ph idx="1"/>
          </p:nvPr>
        </p:nvSpPr>
        <p:spPr/>
        <p:txBody>
          <a:bodyPr/>
          <a:lstStyle/>
          <a:p>
            <a:r>
              <a:rPr lang="en-US" dirty="0" smtClean="0"/>
              <a:t>Help individuals that are struggling mental health issues feel valued &amp; Needed</a:t>
            </a:r>
          </a:p>
          <a:p>
            <a:r>
              <a:rPr lang="en-US" dirty="0" err="1" smtClean="0"/>
              <a:t>Destigmatization</a:t>
            </a:r>
            <a:endParaRPr lang="en-US" dirty="0" smtClean="0"/>
          </a:p>
          <a:p>
            <a:r>
              <a:rPr lang="en-US" dirty="0" smtClean="0"/>
              <a:t>Self-Awareness </a:t>
            </a:r>
          </a:p>
          <a:p>
            <a:r>
              <a:rPr lang="en-US" dirty="0" smtClean="0"/>
              <a:t>Strong Emotional Intelligence</a:t>
            </a:r>
          </a:p>
          <a:p>
            <a:r>
              <a:rPr lang="en-US" dirty="0" smtClean="0"/>
              <a:t>Learn &amp; Use Supportive language</a:t>
            </a:r>
          </a:p>
          <a:p>
            <a:pPr lvl="1"/>
            <a:r>
              <a:rPr lang="en-US" dirty="0" smtClean="0"/>
              <a:t>Communication</a:t>
            </a:r>
          </a:p>
          <a:p>
            <a:r>
              <a:rPr lang="en-US" dirty="0" smtClean="0"/>
              <a:t>Be Prepared with resources</a:t>
            </a:r>
          </a:p>
          <a:p>
            <a:endParaRPr lang="en-US" dirty="0" smtClean="0"/>
          </a:p>
          <a:p>
            <a:endParaRPr lang="en-US" dirty="0"/>
          </a:p>
        </p:txBody>
      </p:sp>
    </p:spTree>
    <p:extLst>
      <p:ext uri="{BB962C8B-B14F-4D97-AF65-F5344CB8AC3E}">
        <p14:creationId xmlns:p14="http://schemas.microsoft.com/office/powerpoint/2010/main" val="2022361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Manager/Supervisor Training</a:t>
            </a:r>
            <a:endParaRPr lang="en-US" dirty="0"/>
          </a:p>
        </p:txBody>
      </p:sp>
      <p:sp>
        <p:nvSpPr>
          <p:cNvPr id="3" name="Content Placeholder 2"/>
          <p:cNvSpPr>
            <a:spLocks noGrp="1"/>
          </p:cNvSpPr>
          <p:nvPr>
            <p:ph idx="1"/>
          </p:nvPr>
        </p:nvSpPr>
        <p:spPr/>
        <p:txBody>
          <a:bodyPr/>
          <a:lstStyle/>
          <a:p>
            <a:r>
              <a:rPr lang="en-US" dirty="0" smtClean="0"/>
              <a:t>EAP Lunch &amp; Learns</a:t>
            </a:r>
          </a:p>
          <a:p>
            <a:r>
              <a:rPr lang="en-US" dirty="0" smtClean="0"/>
              <a:t>Webinars</a:t>
            </a:r>
          </a:p>
          <a:p>
            <a:r>
              <a:rPr lang="en-US" dirty="0" smtClean="0"/>
              <a:t>Performance Reviews/Goal Setting</a:t>
            </a:r>
          </a:p>
          <a:p>
            <a:r>
              <a:rPr lang="en-US" dirty="0" smtClean="0"/>
              <a:t>Encourage the Use of PTO</a:t>
            </a:r>
          </a:p>
          <a:p>
            <a:r>
              <a:rPr lang="en-US" dirty="0" smtClean="0"/>
              <a:t>Incorporate “mandatory EAP” as part of your progressive discipline process</a:t>
            </a:r>
            <a:endParaRPr lang="en-US" dirty="0"/>
          </a:p>
        </p:txBody>
      </p:sp>
      <p:pic>
        <p:nvPicPr>
          <p:cNvPr id="4098" name="Picture 2" descr="Mental Health | C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75" y="4543069"/>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Resources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309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Suicide Hotline</a:t>
            </a:r>
            <a:endParaRPr lang="en-US" dirty="0"/>
          </a:p>
        </p:txBody>
      </p:sp>
      <p:pic>
        <p:nvPicPr>
          <p:cNvPr id="1026" name="Picture 2" descr="https://www.samhsa.gov/sites/default/files/988-banner-woman-window.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4897" y="2331603"/>
            <a:ext cx="8947150" cy="2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3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988</a:t>
            </a:r>
            <a:endParaRPr lang="en-US" dirty="0"/>
          </a:p>
        </p:txBody>
      </p:sp>
      <p:sp>
        <p:nvSpPr>
          <p:cNvPr id="5" name="Content Placeholder 4"/>
          <p:cNvSpPr>
            <a:spLocks noGrp="1"/>
          </p:cNvSpPr>
          <p:nvPr>
            <p:ph idx="1"/>
          </p:nvPr>
        </p:nvSpPr>
        <p:spPr/>
        <p:txBody>
          <a:bodyPr/>
          <a:lstStyle/>
          <a:p>
            <a:r>
              <a:rPr lang="en-US" dirty="0" smtClean="0"/>
              <a:t>In </a:t>
            </a:r>
            <a:r>
              <a:rPr lang="en-US" dirty="0"/>
              <a:t>2020, Congress designated the new 988 dialing code to be operated through the existing National Suicide Prevention Lifeline. SAMHSA sees 988 as a first step towards a transformed crisis care system in America.</a:t>
            </a:r>
          </a:p>
          <a:p>
            <a:endParaRPr lang="en-US" dirty="0"/>
          </a:p>
        </p:txBody>
      </p:sp>
    </p:spTree>
    <p:extLst>
      <p:ext uri="{BB962C8B-B14F-4D97-AF65-F5344CB8AC3E}">
        <p14:creationId xmlns:p14="http://schemas.microsoft.com/office/powerpoint/2010/main" val="554763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National &amp; Local Resources</a:t>
            </a:r>
            <a:endParaRPr lang="en-US" dirty="0"/>
          </a:p>
        </p:txBody>
      </p:sp>
      <p:pic>
        <p:nvPicPr>
          <p:cNvPr id="4" name="Content Placeholder 3"/>
          <p:cNvPicPr>
            <a:picLocks noGrp="1" noChangeAspect="1"/>
          </p:cNvPicPr>
          <p:nvPr>
            <p:ph idx="1"/>
          </p:nvPr>
        </p:nvPicPr>
        <p:blipFill>
          <a:blip r:embed="rId2"/>
          <a:stretch>
            <a:fillRect/>
          </a:stretch>
        </p:blipFill>
        <p:spPr>
          <a:xfrm>
            <a:off x="241300" y="1284983"/>
            <a:ext cx="11341100" cy="5593556"/>
          </a:xfrm>
          <a:prstGeom prst="rect">
            <a:avLst/>
          </a:prstGeom>
        </p:spPr>
      </p:pic>
    </p:spTree>
    <p:extLst>
      <p:ext uri="{BB962C8B-B14F-4D97-AF65-F5344CB8AC3E}">
        <p14:creationId xmlns:p14="http://schemas.microsoft.com/office/powerpoint/2010/main" val="74274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Thoughts/Questions</a:t>
            </a:r>
            <a:endParaRPr lang="en-US" dirty="0"/>
          </a:p>
        </p:txBody>
      </p:sp>
      <p:pic>
        <p:nvPicPr>
          <p:cNvPr id="9218" name="Picture 2" descr="Mental Health Services - Long Beach City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44169"/>
            <a:ext cx="7078526" cy="471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01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Personal Testimony</a:t>
            </a:r>
            <a:endParaRPr lang="en-US" dirty="0"/>
          </a:p>
        </p:txBody>
      </p:sp>
      <p:sp>
        <p:nvSpPr>
          <p:cNvPr id="3" name="Content Placeholder 2"/>
          <p:cNvSpPr>
            <a:spLocks noGrp="1"/>
          </p:cNvSpPr>
          <p:nvPr>
            <p:ph idx="1"/>
          </p:nvPr>
        </p:nvSpPr>
        <p:spPr/>
        <p:txBody>
          <a:bodyPr/>
          <a:lstStyle/>
          <a:p>
            <a:endParaRPr lang="en-US" dirty="0" smtClean="0"/>
          </a:p>
          <a:p>
            <a:r>
              <a:rPr lang="en-US" dirty="0"/>
              <a:t>Anthony Tillman – Vice President, NNAHARA Board</a:t>
            </a:r>
          </a:p>
          <a:p>
            <a:endParaRPr lang="en-US" dirty="0"/>
          </a:p>
        </p:txBody>
      </p:sp>
      <p:pic>
        <p:nvPicPr>
          <p:cNvPr id="3074" name="Picture 2" descr="Dark blue Background with large tan text on the left that reads &quot;IT'S OK TO NOT BE OK&quot; in all caps and small white all caps text underneath that reads MENTAL HEALTH MATTERS with a large salmon pink icon of a brain on the 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436277"/>
            <a:ext cx="9991724" cy="512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00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idx="1"/>
          </p:nvPr>
        </p:nvSpPr>
        <p:spPr/>
        <p:txBody>
          <a:bodyPr/>
          <a:lstStyle/>
          <a:p>
            <a:r>
              <a:rPr lang="en-US" dirty="0" smtClean="0"/>
              <a:t>Mental Health Outlook/Statistics</a:t>
            </a:r>
          </a:p>
          <a:p>
            <a:r>
              <a:rPr lang="en-US" dirty="0" smtClean="0"/>
              <a:t>Workplace stress </a:t>
            </a:r>
            <a:r>
              <a:rPr lang="en-US" dirty="0"/>
              <a:t>c</a:t>
            </a:r>
            <a:r>
              <a:rPr lang="en-US" dirty="0" smtClean="0"/>
              <a:t>auses</a:t>
            </a:r>
          </a:p>
          <a:p>
            <a:pPr lvl="1"/>
            <a:r>
              <a:rPr lang="en-US" dirty="0" smtClean="0"/>
              <a:t>Internal </a:t>
            </a:r>
          </a:p>
          <a:p>
            <a:pPr lvl="1"/>
            <a:r>
              <a:rPr lang="en-US" dirty="0" smtClean="0"/>
              <a:t>External</a:t>
            </a:r>
          </a:p>
          <a:p>
            <a:r>
              <a:rPr lang="en-US" dirty="0" smtClean="0"/>
              <a:t>How mental health impacts the workplace</a:t>
            </a:r>
          </a:p>
          <a:p>
            <a:pPr lvl="1"/>
            <a:r>
              <a:rPr lang="en-US" dirty="0" smtClean="0"/>
              <a:t>Employee Relations</a:t>
            </a:r>
            <a:endParaRPr lang="en-US" dirty="0"/>
          </a:p>
          <a:p>
            <a:r>
              <a:rPr lang="en-US" dirty="0" smtClean="0"/>
              <a:t>Employer Responsibilities</a:t>
            </a:r>
          </a:p>
          <a:p>
            <a:r>
              <a:rPr lang="en-US" dirty="0" smtClean="0"/>
              <a:t>Benefit Considerations</a:t>
            </a:r>
          </a:p>
          <a:p>
            <a:r>
              <a:rPr lang="en-US" dirty="0" smtClean="0"/>
              <a:t>Become a Mental Health Ally</a:t>
            </a:r>
          </a:p>
          <a:p>
            <a:r>
              <a:rPr lang="en-US" dirty="0" smtClean="0"/>
              <a:t>Resources</a:t>
            </a:r>
          </a:p>
          <a:p>
            <a:pPr marL="0" indent="0">
              <a:buNone/>
            </a:pPr>
            <a:endParaRPr lang="en-US" dirty="0" smtClean="0"/>
          </a:p>
          <a:p>
            <a:endParaRPr lang="en-US" dirty="0" smtClean="0"/>
          </a:p>
        </p:txBody>
      </p:sp>
    </p:spTree>
    <p:extLst>
      <p:ext uri="{BB962C8B-B14F-4D97-AF65-F5344CB8AC3E}">
        <p14:creationId xmlns:p14="http://schemas.microsoft.com/office/powerpoint/2010/main" val="2430761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Mental health statistics</a:t>
            </a:r>
            <a:endParaRPr lang="en-US" dirty="0"/>
          </a:p>
        </p:txBody>
      </p:sp>
      <p:sp>
        <p:nvSpPr>
          <p:cNvPr id="10" name="Content Placeholder 9"/>
          <p:cNvSpPr>
            <a:spLocks noGrp="1"/>
          </p:cNvSpPr>
          <p:nvPr>
            <p:ph idx="1"/>
          </p:nvPr>
        </p:nvSpPr>
        <p:spPr/>
        <p:txBody>
          <a:bodyPr>
            <a:normAutofit/>
          </a:bodyPr>
          <a:lstStyle/>
          <a:p>
            <a:r>
              <a:rPr lang="en-US" sz="2400" dirty="0" smtClean="0"/>
              <a:t>19%</a:t>
            </a:r>
            <a:r>
              <a:rPr lang="en-US" sz="2400" dirty="0"/>
              <a:t> </a:t>
            </a:r>
            <a:r>
              <a:rPr lang="en-US" sz="2400" dirty="0" smtClean="0"/>
              <a:t>of adults are experiencing mental illness</a:t>
            </a:r>
          </a:p>
          <a:p>
            <a:pPr lvl="1"/>
            <a:r>
              <a:rPr lang="en-US" sz="2400" dirty="0" smtClean="0"/>
              <a:t>Equivalent to over 47 Million Americans</a:t>
            </a:r>
          </a:p>
          <a:p>
            <a:r>
              <a:rPr lang="en-US" sz="2400" dirty="0" smtClean="0"/>
              <a:t>4.34% of adults report serious thoughts of suicide</a:t>
            </a:r>
          </a:p>
          <a:p>
            <a:r>
              <a:rPr lang="en-US" sz="2400" dirty="0" smtClean="0"/>
              <a:t>57% of Adults with a mental illness receive no treatment</a:t>
            </a:r>
          </a:p>
          <a:p>
            <a:pPr lvl="1"/>
            <a:r>
              <a:rPr lang="en-US" sz="2200" dirty="0" smtClean="0"/>
              <a:t> Approximately 26,797,000</a:t>
            </a:r>
          </a:p>
        </p:txBody>
      </p:sp>
    </p:spTree>
    <p:extLst>
      <p:ext uri="{BB962C8B-B14F-4D97-AF65-F5344CB8AC3E}">
        <p14:creationId xmlns:p14="http://schemas.microsoft.com/office/powerpoint/2010/main" val="3931730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Substance use disorder</a:t>
            </a:r>
            <a:endParaRPr lang="en-US" dirty="0"/>
          </a:p>
        </p:txBody>
      </p:sp>
      <p:sp>
        <p:nvSpPr>
          <p:cNvPr id="4" name="Content Placeholder 3"/>
          <p:cNvSpPr>
            <a:spLocks noGrp="1"/>
          </p:cNvSpPr>
          <p:nvPr>
            <p:ph idx="1"/>
          </p:nvPr>
        </p:nvSpPr>
        <p:spPr/>
        <p:txBody>
          <a:bodyPr/>
          <a:lstStyle/>
          <a:p>
            <a:r>
              <a:rPr lang="en-US" sz="2400" dirty="0"/>
              <a:t>7.67% of Adults have reported having a substance use disorder (approx. 19,026,000 Americans</a:t>
            </a:r>
            <a:r>
              <a:rPr lang="en-US" sz="2400" dirty="0" smtClean="0"/>
              <a:t>)</a:t>
            </a:r>
          </a:p>
          <a:p>
            <a:r>
              <a:rPr lang="en-US" sz="2400" dirty="0" smtClean="0"/>
              <a:t>18% of U.S adults with mental health issues also have substance use disorder</a:t>
            </a:r>
          </a:p>
          <a:p>
            <a:endParaRPr lang="en-US" sz="2400" dirty="0"/>
          </a:p>
          <a:p>
            <a:endParaRPr lang="en-US" dirty="0"/>
          </a:p>
          <a:p>
            <a:endParaRPr lang="en-US" dirty="0"/>
          </a:p>
        </p:txBody>
      </p:sp>
    </p:spTree>
    <p:extLst>
      <p:ext uri="{BB962C8B-B14F-4D97-AF65-F5344CB8AC3E}">
        <p14:creationId xmlns:p14="http://schemas.microsoft.com/office/powerpoint/2010/main" val="4167658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causes of Workplace Distress</a:t>
            </a:r>
            <a:endParaRPr lang="en-US" dirty="0"/>
          </a:p>
        </p:txBody>
      </p:sp>
      <p:sp>
        <p:nvSpPr>
          <p:cNvPr id="3" name="Content Placeholder 2"/>
          <p:cNvSpPr>
            <a:spLocks noGrp="1"/>
          </p:cNvSpPr>
          <p:nvPr>
            <p:ph idx="1"/>
          </p:nvPr>
        </p:nvSpPr>
        <p:spPr/>
        <p:txBody>
          <a:bodyPr/>
          <a:lstStyle/>
          <a:p>
            <a:r>
              <a:rPr lang="en-US" dirty="0" smtClean="0"/>
              <a:t>COVID Pandemic</a:t>
            </a:r>
          </a:p>
          <a:p>
            <a:pPr lvl="1"/>
            <a:r>
              <a:rPr lang="en-US" dirty="0" smtClean="0"/>
              <a:t>Opposing views about vaccinations</a:t>
            </a:r>
          </a:p>
          <a:p>
            <a:pPr lvl="1"/>
            <a:r>
              <a:rPr lang="en-US" dirty="0" smtClean="0"/>
              <a:t>Uncertainty about the return to work</a:t>
            </a:r>
          </a:p>
          <a:p>
            <a:pPr lvl="1"/>
            <a:r>
              <a:rPr lang="en-US" dirty="0" smtClean="0"/>
              <a:t>Work/Life Balance-  child care/education</a:t>
            </a:r>
            <a:endParaRPr lang="en-US" dirty="0"/>
          </a:p>
          <a:p>
            <a:r>
              <a:rPr lang="en-US" dirty="0" smtClean="0"/>
              <a:t>Political Tensions</a:t>
            </a:r>
          </a:p>
          <a:p>
            <a:pPr lvl="1"/>
            <a:r>
              <a:rPr lang="en-US" dirty="0" smtClean="0"/>
              <a:t>Racial Injustice &amp; Inequality</a:t>
            </a:r>
          </a:p>
          <a:p>
            <a:pPr lvl="1"/>
            <a:r>
              <a:rPr lang="en-US" dirty="0" smtClean="0"/>
              <a:t>Diversity</a:t>
            </a:r>
          </a:p>
          <a:p>
            <a:r>
              <a:rPr lang="en-US" dirty="0" smtClean="0"/>
              <a:t>Financial Concerns</a:t>
            </a:r>
          </a:p>
          <a:p>
            <a:endParaRPr lang="en-US" dirty="0" smtClean="0"/>
          </a:p>
          <a:p>
            <a:pPr marL="0" indent="0">
              <a:buNone/>
            </a:pPr>
            <a:endParaRPr lang="en-US" dirty="0"/>
          </a:p>
          <a:p>
            <a:endParaRPr lang="en-US" dirty="0"/>
          </a:p>
        </p:txBody>
      </p:sp>
      <p:pic>
        <p:nvPicPr>
          <p:cNvPr id="7170" name="Picture 2" descr="The Effects of Workplace Stress on Your Health - And What To Do About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222056"/>
            <a:ext cx="4841874" cy="322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380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causes of Workplace Distress</a:t>
            </a:r>
            <a:endParaRPr lang="en-US" dirty="0"/>
          </a:p>
        </p:txBody>
      </p:sp>
      <p:sp>
        <p:nvSpPr>
          <p:cNvPr id="3" name="Content Placeholder 2"/>
          <p:cNvSpPr>
            <a:spLocks noGrp="1"/>
          </p:cNvSpPr>
          <p:nvPr>
            <p:ph idx="1"/>
          </p:nvPr>
        </p:nvSpPr>
        <p:spPr/>
        <p:txBody>
          <a:bodyPr/>
          <a:lstStyle/>
          <a:p>
            <a:r>
              <a:rPr lang="en-US" dirty="0" smtClean="0"/>
              <a:t>Staffing Issues</a:t>
            </a:r>
          </a:p>
          <a:p>
            <a:pPr lvl="1"/>
            <a:r>
              <a:rPr lang="en-US" dirty="0" smtClean="0"/>
              <a:t>Absences due to COVID Protocol</a:t>
            </a:r>
          </a:p>
          <a:p>
            <a:pPr lvl="1"/>
            <a:r>
              <a:rPr lang="en-US" dirty="0" smtClean="0"/>
              <a:t>Employee abuse of system</a:t>
            </a:r>
          </a:p>
          <a:p>
            <a:r>
              <a:rPr lang="en-US" dirty="0" smtClean="0"/>
              <a:t>Frequent policy changes</a:t>
            </a:r>
          </a:p>
          <a:p>
            <a:r>
              <a:rPr lang="en-US" dirty="0" smtClean="0"/>
              <a:t>Adaption of new technology</a:t>
            </a:r>
          </a:p>
          <a:p>
            <a:pPr lvl="1"/>
            <a:r>
              <a:rPr lang="en-US" dirty="0" smtClean="0"/>
              <a:t>Virtual Meetings</a:t>
            </a:r>
          </a:p>
          <a:p>
            <a:pPr lvl="1"/>
            <a:r>
              <a:rPr lang="en-US" dirty="0" smtClean="0"/>
              <a:t>Cyber Security </a:t>
            </a:r>
          </a:p>
          <a:p>
            <a:pPr marL="0" indent="0">
              <a:buNone/>
            </a:pPr>
            <a:endParaRPr lang="en-US" dirty="0"/>
          </a:p>
          <a:p>
            <a:endParaRPr lang="en-US" dirty="0"/>
          </a:p>
        </p:txBody>
      </p:sp>
      <p:pic>
        <p:nvPicPr>
          <p:cNvPr id="7170" name="Picture 2" descr="The Effects of Workplace Stress on Your Health - And What To Do About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222056"/>
            <a:ext cx="4841874" cy="322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3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077" r="8147"/>
          <a:stretch/>
        </p:blipFill>
        <p:spPr>
          <a:xfrm>
            <a:off x="6557553" y="1592564"/>
            <a:ext cx="4894217" cy="306650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12" name="Title 11"/>
          <p:cNvSpPr>
            <a:spLocks noGrp="1"/>
          </p:cNvSpPr>
          <p:nvPr>
            <p:ph type="title"/>
          </p:nvPr>
        </p:nvSpPr>
        <p:spPr/>
        <p:txBody>
          <a:bodyPr/>
          <a:lstStyle/>
          <a:p>
            <a:r>
              <a:rPr lang="en-US" dirty="0" smtClean="0"/>
              <a:t>Mental Health impact in the workplace</a:t>
            </a:r>
            <a:endParaRPr lang="en-US" dirty="0"/>
          </a:p>
        </p:txBody>
      </p:sp>
      <p:sp>
        <p:nvSpPr>
          <p:cNvPr id="13" name="Content Placeholder 12"/>
          <p:cNvSpPr>
            <a:spLocks noGrp="1"/>
          </p:cNvSpPr>
          <p:nvPr>
            <p:ph idx="1"/>
          </p:nvPr>
        </p:nvSpPr>
        <p:spPr/>
        <p:txBody>
          <a:bodyPr>
            <a:normAutofit/>
          </a:bodyPr>
          <a:lstStyle/>
          <a:p>
            <a:r>
              <a:rPr lang="en-US" sz="4000" dirty="0" err="1" smtClean="0"/>
              <a:t>Presenteeism</a:t>
            </a:r>
            <a:endParaRPr lang="en-US" sz="4000" dirty="0" smtClean="0"/>
          </a:p>
          <a:p>
            <a:r>
              <a:rPr lang="en-US" sz="4000" dirty="0" smtClean="0"/>
              <a:t>Absenteeism</a:t>
            </a:r>
          </a:p>
          <a:p>
            <a:r>
              <a:rPr lang="en-US" sz="4000" dirty="0" smtClean="0"/>
              <a:t>Turnover Rates</a:t>
            </a:r>
            <a:endParaRPr lang="en-US" sz="4000" dirty="0"/>
          </a:p>
        </p:txBody>
      </p:sp>
    </p:spTree>
    <p:extLst>
      <p:ext uri="{BB962C8B-B14F-4D97-AF65-F5344CB8AC3E}">
        <p14:creationId xmlns:p14="http://schemas.microsoft.com/office/powerpoint/2010/main" val="1584959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8104</TotalTime>
  <Words>695</Words>
  <Application>Microsoft Office PowerPoint</Application>
  <PresentationFormat>Widescreen</PresentationFormat>
  <Paragraphs>131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Yu Gothic UI Semibold</vt:lpstr>
      <vt:lpstr>Arial</vt:lpstr>
      <vt:lpstr>Calibri</vt:lpstr>
      <vt:lpstr>Century Gothic</vt:lpstr>
      <vt:lpstr>Wingdings 3</vt:lpstr>
      <vt:lpstr>Ion</vt:lpstr>
      <vt:lpstr>Mental Wellness in  the Workplace</vt:lpstr>
      <vt:lpstr>Introduction of Speakers</vt:lpstr>
      <vt:lpstr>A Personal Testimony</vt:lpstr>
      <vt:lpstr>Today’s Objectives</vt:lpstr>
      <vt:lpstr>Mental health statistics</vt:lpstr>
      <vt:lpstr>Substance use disorder</vt:lpstr>
      <vt:lpstr>Major causes of Workplace Distress</vt:lpstr>
      <vt:lpstr>Internal causes of Workplace Distress</vt:lpstr>
      <vt:lpstr>Mental Health impact in the workplace</vt:lpstr>
      <vt:lpstr>Presenteeism </vt:lpstr>
      <vt:lpstr>Absenteeism</vt:lpstr>
      <vt:lpstr>Employee Relations Perspective</vt:lpstr>
      <vt:lpstr>Role of the Employer/Human Resources</vt:lpstr>
      <vt:lpstr>Role of the employer</vt:lpstr>
      <vt:lpstr>Benefit Considerations</vt:lpstr>
      <vt:lpstr>Employee Assistance Programs</vt:lpstr>
      <vt:lpstr>Employee Assistance Programs Therapy Sessions</vt:lpstr>
      <vt:lpstr>Medical Concerns</vt:lpstr>
      <vt:lpstr>FMLA/Leave Programs/Disability </vt:lpstr>
      <vt:lpstr>Becoming a Mental health Ally</vt:lpstr>
      <vt:lpstr>Mental Health Ally Responsibilities</vt:lpstr>
      <vt:lpstr>Manager/Supervisor Training</vt:lpstr>
      <vt:lpstr>Additional Resources</vt:lpstr>
      <vt:lpstr>National Suicide Hotline</vt:lpstr>
      <vt:lpstr>About 988</vt:lpstr>
      <vt:lpstr>Identify National &amp; Local Resources</vt:lpstr>
      <vt:lpstr>Final Thoughts/Questions</vt:lpstr>
    </vt:vector>
  </TitlesOfParts>
  <Company>MCNC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Wellness in  the Workplace</dc:title>
  <dc:creator>Robert Davis</dc:creator>
  <cp:lastModifiedBy>Terasita Cowan</cp:lastModifiedBy>
  <cp:revision>42</cp:revision>
  <dcterms:created xsi:type="dcterms:W3CDTF">2022-09-09T14:43:43Z</dcterms:created>
  <dcterms:modified xsi:type="dcterms:W3CDTF">2022-09-26T14:02:21Z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84079600-1C13-4A04-B0C4-CEA55A34D7C7</vt:lpwstr>
  </property>
  <property fmtid="{D5CDD505-2E9C-101B-9397-08002B2CF9AE}" pid="3" name="ArticulatePath">
    <vt:lpwstr>Presentation5</vt:lpwstr>
  </property>
</Properties>
</file>