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257" r:id="rId3"/>
    <p:sldId id="258" r:id="rId4"/>
    <p:sldId id="556" r:id="rId5"/>
    <p:sldId id="558" r:id="rId6"/>
    <p:sldId id="559" r:id="rId7"/>
    <p:sldId id="557" r:id="rId8"/>
    <p:sldId id="560" r:id="rId9"/>
    <p:sldId id="561" r:id="rId10"/>
    <p:sldId id="562" r:id="rId11"/>
    <p:sldId id="563" r:id="rId12"/>
    <p:sldId id="564" r:id="rId13"/>
    <p:sldId id="565" r:id="rId14"/>
    <p:sldId id="566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094433-EA45-42A3-B25B-2BCA41B31123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CD062C-A5F9-4300-B225-112D9B6A6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355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322AB14A-DAFE-4B3C-ADBD-D43958776086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40EC0-DA4F-4C69-98B9-B1DBA28C631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7441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AB14A-DAFE-4B3C-ADBD-D43958776086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40EC0-DA4F-4C69-98B9-B1DBA28C6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687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AB14A-DAFE-4B3C-ADBD-D43958776086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40EC0-DA4F-4C69-98B9-B1DBA28C631F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5751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AB14A-DAFE-4B3C-ADBD-D43958776086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40EC0-DA4F-4C69-98B9-B1DBA28C6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905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AB14A-DAFE-4B3C-ADBD-D43958776086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40EC0-DA4F-4C69-98B9-B1DBA28C631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653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AB14A-DAFE-4B3C-ADBD-D43958776086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40EC0-DA4F-4C69-98B9-B1DBA28C6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67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AB14A-DAFE-4B3C-ADBD-D43958776086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40EC0-DA4F-4C69-98B9-B1DBA28C6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125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AB14A-DAFE-4B3C-ADBD-D43958776086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40EC0-DA4F-4C69-98B9-B1DBA28C6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603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AB14A-DAFE-4B3C-ADBD-D43958776086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40EC0-DA4F-4C69-98B9-B1DBA28C6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40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AB14A-DAFE-4B3C-ADBD-D43958776086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40EC0-DA4F-4C69-98B9-B1DBA28C6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827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AB14A-DAFE-4B3C-ADBD-D43958776086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40EC0-DA4F-4C69-98B9-B1DBA28C631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2306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322AB14A-DAFE-4B3C-ADBD-D43958776086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59C40EC0-DA4F-4C69-98B9-B1DBA28C631F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7064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8D726A5-7900-41B4-8D49-49B4A2010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up photo of an open book">
            <a:extLst>
              <a:ext uri="{FF2B5EF4-FFF2-40B4-BE49-F238E27FC236}">
                <a16:creationId xmlns:a16="http://schemas.microsoft.com/office/drawing/2014/main" id="{E1503500-B8EE-9A53-0C90-CF18869FB5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</a:blip>
          <a:srcRect t="15073" r="-1" b="-1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A79EE7-BD2D-A7E9-9E17-668456EE21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643467"/>
            <a:ext cx="7164674" cy="5571066"/>
          </a:xfrm>
        </p:spPr>
        <p:txBody>
          <a:bodyPr>
            <a:normAutofit/>
          </a:bodyPr>
          <a:lstStyle/>
          <a:p>
            <a:r>
              <a:rPr lang="en-US" sz="6600">
                <a:solidFill>
                  <a:schemeClr val="tx1"/>
                </a:solidFill>
              </a:rPr>
              <a:t>Memoirs of an adjudicator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A75D9A-8F7D-4EC3-98CF-9F93752C07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51608" y="643467"/>
            <a:ext cx="3096926" cy="5571066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Presented by:</a:t>
            </a:r>
          </a:p>
          <a:p>
            <a:r>
              <a:rPr lang="en-US" sz="2000" dirty="0">
                <a:solidFill>
                  <a:schemeClr val="tx1"/>
                </a:solidFill>
              </a:rPr>
              <a:t>Michele Justice, PSC, Inc.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6E49661-E258-450C-8150-A91A6B30D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39605" y="1828800"/>
            <a:ext cx="0" cy="3200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374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863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CC2E0D-D0CD-250F-77C0-03B93BFE1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</a:rPr>
              <a:t>Let’s talk alcohol and drugs</a:t>
            </a:r>
          </a:p>
        </p:txBody>
      </p:sp>
      <p:pic>
        <p:nvPicPr>
          <p:cNvPr id="4" name="Content Placeholder 3" descr="Cocktail in crystal glass">
            <a:extLst>
              <a:ext uri="{FF2B5EF4-FFF2-40B4-BE49-F238E27FC236}">
                <a16:creationId xmlns:a16="http://schemas.microsoft.com/office/drawing/2014/main" id="{1D08380F-A4AB-0BA4-19C0-265B761EC5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0" r="1" b="641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0A67D3B-8855-D8EB-C2BE-C697BF990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7712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xclamation mark on a yellow background">
            <a:extLst>
              <a:ext uri="{FF2B5EF4-FFF2-40B4-BE49-F238E27FC236}">
                <a16:creationId xmlns:a16="http://schemas.microsoft.com/office/drawing/2014/main" id="{55084D35-C155-7C18-955D-8F6BF5A34D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18" r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7D175FC-84CC-4D12-A5E2-FA27D934E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552265" cy="6858000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CC2E0D-D0CD-250F-77C0-03B93BFE1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8" cy="1499616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00000"/>
                </a:solidFill>
              </a:rPr>
              <a:t>Let’s talk statutory bars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AC38328-2D50-4DDB-BD20-28DE12E49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207F0B4-8187-9859-9029-9763712A7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6066818" cy="4023360"/>
          </a:xfrm>
        </p:spPr>
        <p:txBody>
          <a:bodyPr>
            <a:norm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747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CD2B798-7994-4548-A2BE-4AEF9C1A5F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Oval 5">
            <a:extLst>
              <a:ext uri="{FF2B5EF4-FFF2-40B4-BE49-F238E27FC236}">
                <a16:creationId xmlns:a16="http://schemas.microsoft.com/office/drawing/2014/main" id="{E6162320-3B67-42BB-AF9D-939326E648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722E143-84C1-4F95-937C-78B92D281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0A41959-4532-6137-FE76-DED815595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kern="1200" cap="all" spc="200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An individual’s rights</a:t>
            </a:r>
          </a:p>
        </p:txBody>
      </p:sp>
      <p:pic>
        <p:nvPicPr>
          <p:cNvPr id="5" name="Content Placeholder 4" descr="Stones balancing on a wood">
            <a:extLst>
              <a:ext uri="{FF2B5EF4-FFF2-40B4-BE49-F238E27FC236}">
                <a16:creationId xmlns:a16="http://schemas.microsoft.com/office/drawing/2014/main" id="{B219586B-4B89-52BE-30C7-331D9ED4BF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76" b="15984"/>
          <a:stretch/>
        </p:blipFill>
        <p:spPr>
          <a:xfrm>
            <a:off x="20" y="10"/>
            <a:ext cx="12191980" cy="457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7387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CD2B798-7994-4548-A2BE-4AEF9C1A5F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Oval 5">
            <a:extLst>
              <a:ext uri="{FF2B5EF4-FFF2-40B4-BE49-F238E27FC236}">
                <a16:creationId xmlns:a16="http://schemas.microsoft.com/office/drawing/2014/main" id="{E6162320-3B67-42BB-AF9D-939326E648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722E143-84C1-4F95-937C-78B92D281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B8D726A5-7900-41B4-8D49-49B4A2010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Paper files on the table">
            <a:extLst>
              <a:ext uri="{FF2B5EF4-FFF2-40B4-BE49-F238E27FC236}">
                <a16:creationId xmlns:a16="http://schemas.microsoft.com/office/drawing/2014/main" id="{384A947D-F158-21C8-8F65-C69B87D09B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24" r="-1" b="-1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D73DF7-2062-E3EF-5C09-272A94171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7164674" cy="557106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600" kern="1200" cap="all" spc="200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Adjudication certification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64E852-5E97-C063-FFBB-76BB1BA24C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51608" y="643467"/>
            <a:ext cx="3096926" cy="557106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571500" indent="-571500">
              <a:lnSpc>
                <a:spcPct val="10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Documentation for File</a:t>
            </a:r>
          </a:p>
          <a:p>
            <a:pPr marL="571500" indent="-571500">
              <a:lnSpc>
                <a:spcPct val="10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Re-Certification</a:t>
            </a:r>
          </a:p>
          <a:p>
            <a:pPr marL="571500" indent="-571500">
              <a:lnSpc>
                <a:spcPct val="10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Need to Know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6E49661-E258-450C-8150-A91A6B30D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39605" y="1828800"/>
            <a:ext cx="0" cy="3200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02206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Question marks in a line and one question mark is lit">
            <a:extLst>
              <a:ext uri="{FF2B5EF4-FFF2-40B4-BE49-F238E27FC236}">
                <a16:creationId xmlns:a16="http://schemas.microsoft.com/office/drawing/2014/main" id="{6E2CC856-05C1-4E41-72EA-61E82E95C7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30" b="45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C1CA635-2D9C-4E3E-820F-5FE35AC14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59968"/>
            <a:ext cx="12192000" cy="2298032"/>
          </a:xfrm>
          <a:prstGeom prst="rect">
            <a:avLst/>
          </a:prstGeom>
          <a:solidFill>
            <a:schemeClr val="accent1">
              <a:lumMod val="7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A368AFD-EFC5-C904-5DDA-8C0CAB6327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Questions?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48038513-F7EF-56A5-F73B-A566F5E9BF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Michele Justice</a:t>
            </a:r>
          </a:p>
          <a:p>
            <a:r>
              <a:rPr lang="en-US">
                <a:solidFill>
                  <a:srgbClr val="FFFFFF"/>
                </a:solidFill>
              </a:rPr>
              <a:t>505 553-1844</a:t>
            </a:r>
          </a:p>
          <a:p>
            <a:r>
              <a:rPr lang="en-US">
                <a:solidFill>
                  <a:srgbClr val="FFFFFF"/>
                </a:solidFill>
              </a:rPr>
              <a:t>mjustice@pscprotectsyou.com</a:t>
            </a:r>
          </a:p>
          <a:p>
            <a:r>
              <a:rPr lang="en-US">
                <a:solidFill>
                  <a:srgbClr val="FFFFFF"/>
                </a:solidFill>
              </a:rPr>
              <a:t>www.pscprotectsyou.com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0E62FBC-456F-48AE-91ED-3956405D7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1413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CD2B798-7994-4548-A2BE-4AEF9C1A5F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Oval 5">
            <a:extLst>
              <a:ext uri="{FF2B5EF4-FFF2-40B4-BE49-F238E27FC236}">
                <a16:creationId xmlns:a16="http://schemas.microsoft.com/office/drawing/2014/main" id="{E6162320-3B67-42BB-AF9D-939326E648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22E143-84C1-4F95-937C-78B92D281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8D726A5-7900-41B4-8D49-49B4A2010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Question marks in a line and one question mark is lit">
            <a:extLst>
              <a:ext uri="{FF2B5EF4-FFF2-40B4-BE49-F238E27FC236}">
                <a16:creationId xmlns:a16="http://schemas.microsoft.com/office/drawing/2014/main" id="{C6171E46-171B-ED5E-7050-EA157820DED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0" r="-1" b="13398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86284B-4B6A-BA25-91CC-33CE5EC5D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7164674" cy="557106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600" kern="1200" cap="all" spc="200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is an adjudicator?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5507ED-660B-C4F6-D926-1FCEC8C0EA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1608" y="643467"/>
            <a:ext cx="3096926" cy="557106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/>
              <a:t>An individual appointed to make employment suitability decisions for their employer.  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6E49661-E258-450C-8150-A91A6B30D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39605" y="1828800"/>
            <a:ext cx="0" cy="3200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82908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5F1CC53-719A-4763-BF30-5E25A63CEF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32DC26D-8B9B-4CC1-B3CC-D3EA0FB16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Question marks in a line and one question mark is lit">
            <a:extLst>
              <a:ext uri="{FF2B5EF4-FFF2-40B4-BE49-F238E27FC236}">
                <a16:creationId xmlns:a16="http://schemas.microsoft.com/office/drawing/2014/main" id="{C6171E46-171B-ED5E-7050-EA157820DED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0" r="-1" b="13398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86284B-4B6A-BA25-91CC-33CE5EC5D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684437" cy="557106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dirty="0"/>
              <a:t>What do they use to make the decision?</a:t>
            </a:r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BB7ADC3-53A0-44F2-914A-78CADAF33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49645" y="1828800"/>
            <a:ext cx="0" cy="3200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5507ED-660B-C4F6-D926-1FCEC8C0EA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71371" y="643467"/>
            <a:ext cx="6574112" cy="5571066"/>
          </a:xfrm>
        </p:spPr>
        <p:txBody>
          <a:bodyPr vert="horz" lIns="45720" tIns="45720" rIns="45720" bIns="45720" rtlCol="0" anchor="ctr">
            <a:normAutofit/>
          </a:bodyPr>
          <a:lstStyle/>
          <a:p>
            <a:r>
              <a:rPr lang="en-US"/>
              <a:t>For </a:t>
            </a:r>
            <a:r>
              <a:rPr lang="en-US" b="1"/>
              <a:t>regulated positions</a:t>
            </a:r>
            <a:r>
              <a:rPr lang="en-US"/>
              <a:t>, Federally mandated suitability criteria.</a:t>
            </a:r>
          </a:p>
          <a:p>
            <a:r>
              <a:rPr lang="en-US"/>
              <a:t>For </a:t>
            </a:r>
            <a:r>
              <a:rPr lang="en-US" b="1"/>
              <a:t>tribally funded </a:t>
            </a:r>
            <a:r>
              <a:rPr lang="en-US"/>
              <a:t>positions, internal policies.</a:t>
            </a:r>
          </a:p>
        </p:txBody>
      </p:sp>
    </p:spTree>
    <p:extLst>
      <p:ext uri="{BB962C8B-B14F-4D97-AF65-F5344CB8AC3E}">
        <p14:creationId xmlns:p14="http://schemas.microsoft.com/office/powerpoint/2010/main" val="25144577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6284B-4B6A-BA25-91CC-33CE5EC5D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Federally mandated statutory bars for child care positions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5507ED-660B-C4F6-D926-1FCEC8C0EA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89320" y="3139652"/>
            <a:ext cx="4754880" cy="2661073"/>
          </a:xfrm>
        </p:spPr>
        <p:txBody>
          <a:bodyPr>
            <a:normAutofit fontScale="77500" lnSpcReduction="2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/>
              <a:t>2 Misdemeanors – Violent Crimes; Sex Crimes; Crimes Against Persons; Crimes with a Child Victim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/>
              <a:t>1 Felony – Violent Crime; Sex Crime; Crimes Against Person; Crime with a Child Victim</a:t>
            </a:r>
          </a:p>
        </p:txBody>
      </p:sp>
      <p:pic>
        <p:nvPicPr>
          <p:cNvPr id="8" name="Content Placeholder 7" descr="Children painting">
            <a:extLst>
              <a:ext uri="{FF2B5EF4-FFF2-40B4-BE49-F238E27FC236}">
                <a16:creationId xmlns:a16="http://schemas.microsoft.com/office/drawing/2014/main" id="{62419303-A4EF-82F8-7D32-A613614EC66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8" y="2769279"/>
            <a:ext cx="4754562" cy="3056166"/>
          </a:xfrm>
        </p:spPr>
      </p:pic>
    </p:spTree>
    <p:extLst>
      <p:ext uri="{BB962C8B-B14F-4D97-AF65-F5344CB8AC3E}">
        <p14:creationId xmlns:p14="http://schemas.microsoft.com/office/powerpoint/2010/main" val="4214143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14">
            <a:extLst>
              <a:ext uri="{FF2B5EF4-FFF2-40B4-BE49-F238E27FC236}">
                <a16:creationId xmlns:a16="http://schemas.microsoft.com/office/drawing/2014/main" id="{15F1CC53-719A-4763-BF30-5E25A63CEF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16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493B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86284B-4B6A-BA25-91CC-33CE5EC5D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300">
                <a:solidFill>
                  <a:srgbClr val="FFFFFF"/>
                </a:solidFill>
              </a:rPr>
              <a:t>Federally mandated suitability criteria for child care positions</a:t>
            </a:r>
          </a:p>
        </p:txBody>
      </p:sp>
      <p:pic>
        <p:nvPicPr>
          <p:cNvPr id="7" name="Content Placeholder 6" descr="Kids playing and drawing on the ground">
            <a:extLst>
              <a:ext uri="{FF2B5EF4-FFF2-40B4-BE49-F238E27FC236}">
                <a16:creationId xmlns:a16="http://schemas.microsoft.com/office/drawing/2014/main" id="{D29CC763-B247-3A33-52C5-9C337BAF4A1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6" r="1" b="7004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23" name="Rectangle 18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981A714-121D-1D1A-CA3C-C43D421340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29319" y="917725"/>
            <a:ext cx="3424739" cy="4852362"/>
          </a:xfrm>
        </p:spPr>
        <p:txBody>
          <a:bodyPr vert="horz" lIns="45720" tIns="45720" rIns="45720" bIns="45720" rtlCol="0" anchor="ctr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FFFF"/>
                </a:solidFill>
              </a:rPr>
              <a:t>Employ misconduct;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FFFF"/>
                </a:solidFill>
              </a:rPr>
              <a:t>Criminal conduct;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FFFF"/>
                </a:solidFill>
              </a:rPr>
              <a:t>Intentional false statement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FFFF"/>
                </a:solidFill>
              </a:rPr>
              <a:t>Refusal to cooperate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FFFF"/>
                </a:solidFill>
              </a:rPr>
              <a:t>Alcohol or substance abuse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FFFF"/>
                </a:solidFill>
              </a:rPr>
              <a:t>Illegal use of drugs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FFFF"/>
                </a:solidFill>
              </a:rPr>
              <a:t>Acts to overthrow the government</a:t>
            </a:r>
          </a:p>
        </p:txBody>
      </p:sp>
    </p:spTree>
    <p:extLst>
      <p:ext uri="{BB962C8B-B14F-4D97-AF65-F5344CB8AC3E}">
        <p14:creationId xmlns:p14="http://schemas.microsoft.com/office/powerpoint/2010/main" val="209159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6284B-4B6A-BA25-91CC-33CE5EC5D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Federally mandated statutory bars for law enforcement positions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5507ED-660B-C4F6-D926-1FCEC8C0EA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89320" y="3139652"/>
            <a:ext cx="4754880" cy="2661073"/>
          </a:xfrm>
        </p:spPr>
        <p:txBody>
          <a:bodyPr>
            <a:normAutofit fontScale="70000" lnSpcReduction="2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/>
              <a:t>2 Misdemeanors – Violent Crimes; Sex Crimes; Crimes Against Persons; Crimes with a Child Victim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/>
              <a:t>1 Felony – Violent Crime; Sex Crime; Crimes Against Person; Crime with a Child Victim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/>
              <a:t>Gun Control Act Prohibitions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dirty="0"/>
              <a:t>Selective Service Registration</a:t>
            </a:r>
          </a:p>
        </p:txBody>
      </p:sp>
      <p:pic>
        <p:nvPicPr>
          <p:cNvPr id="7" name="Content Placeholder 6" descr="Policewoman smiling in front of policecar">
            <a:extLst>
              <a:ext uri="{FF2B5EF4-FFF2-40B4-BE49-F238E27FC236}">
                <a16:creationId xmlns:a16="http://schemas.microsoft.com/office/drawing/2014/main" id="{C7F7A0E9-A26D-25E5-781A-C74A0547E32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8" y="2712508"/>
            <a:ext cx="4754562" cy="3169708"/>
          </a:xfrm>
        </p:spPr>
      </p:pic>
    </p:spTree>
    <p:extLst>
      <p:ext uri="{BB962C8B-B14F-4D97-AF65-F5344CB8AC3E}">
        <p14:creationId xmlns:p14="http://schemas.microsoft.com/office/powerpoint/2010/main" val="607217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5F1CC53-719A-4763-BF30-5E25A63CEF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704A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86284B-4B6A-BA25-91CC-33CE5EC5D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3900">
                <a:solidFill>
                  <a:srgbClr val="FFFFFF"/>
                </a:solidFill>
              </a:rPr>
              <a:t>Federally mandated statutory bars for law enforcement positions</a:t>
            </a:r>
          </a:p>
        </p:txBody>
      </p:sp>
      <p:pic>
        <p:nvPicPr>
          <p:cNvPr id="14" name="Content Placeholder 13" descr="Police car on the street">
            <a:extLst>
              <a:ext uri="{FF2B5EF4-FFF2-40B4-BE49-F238E27FC236}">
                <a16:creationId xmlns:a16="http://schemas.microsoft.com/office/drawing/2014/main" id="{C6577248-67E4-6D9D-85B8-CF5F3B1681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" r="1" b="11318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3629183-5AB7-19E6-6E39-5CCF7421A4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29319" y="917725"/>
            <a:ext cx="3424739" cy="4852362"/>
          </a:xfrm>
        </p:spPr>
        <p:txBody>
          <a:bodyPr vert="horz" lIns="45720" tIns="45720" rIns="45720" bIns="45720" rtlCol="0" anchor="ctr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FFFFFF"/>
                </a:solidFill>
              </a:rPr>
              <a:t>Allegiance to the 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FFFFFF"/>
                </a:solidFill>
              </a:rPr>
              <a:t>Foreign Influence/Foreign Preference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FFFFFF"/>
                </a:solidFill>
              </a:rPr>
              <a:t>Sexual Behavior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FFFFFF"/>
                </a:solidFill>
              </a:rPr>
              <a:t>Personal Conduct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FFFFFF"/>
                </a:solidFill>
              </a:rPr>
              <a:t>Financial Considerations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FFFFFF"/>
                </a:solidFill>
              </a:rPr>
              <a:t>Alcohol Consumption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FFFFFF"/>
                </a:solidFill>
              </a:rPr>
              <a:t>Drug Involvement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FFFFFF"/>
                </a:solidFill>
              </a:rPr>
              <a:t>Criminal Conduct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FFFFFF"/>
                </a:solidFill>
              </a:rPr>
              <a:t>Handling Protecting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FFFFFF"/>
                </a:solidFill>
              </a:rPr>
              <a:t>Outside 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FFFFFF"/>
                </a:solidFill>
              </a:rPr>
              <a:t>Use of Information technology</a:t>
            </a:r>
          </a:p>
          <a:p>
            <a:endParaRPr lang="en-US" sz="1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79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C2E0D-D0CD-250F-77C0-03B93BFE1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8" cy="1499616"/>
          </a:xfrm>
        </p:spPr>
        <p:txBody>
          <a:bodyPr>
            <a:normAutofit/>
          </a:bodyPr>
          <a:lstStyle/>
          <a:p>
            <a:r>
              <a:rPr lang="en-US" dirty="0"/>
              <a:t>Let’s talk employee misconduct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D92CF57-452C-B0EC-5680-FFE756744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6066818" cy="4023360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7" name="Picture 6" descr="Close up image of hands applauding">
            <a:extLst>
              <a:ext uri="{FF2B5EF4-FFF2-40B4-BE49-F238E27FC236}">
                <a16:creationId xmlns:a16="http://schemas.microsoft.com/office/drawing/2014/main" id="{31DAC0A6-95E9-B869-6F7A-B6727A13D2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111" r="20729" b="-1"/>
          <a:stretch/>
        </p:blipFill>
        <p:spPr>
          <a:xfrm>
            <a:off x="7552266" y="10"/>
            <a:ext cx="463973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2904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3F4B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CC2E0D-D0CD-250F-77C0-03B93BFE1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</a:rPr>
              <a:t>Let’s talk Criminal conduct</a:t>
            </a:r>
          </a:p>
        </p:txBody>
      </p:sp>
      <p:pic>
        <p:nvPicPr>
          <p:cNvPr id="4" name="Content Placeholder 3" descr="Silhouette of side of face">
            <a:extLst>
              <a:ext uri="{FF2B5EF4-FFF2-40B4-BE49-F238E27FC236}">
                <a16:creationId xmlns:a16="http://schemas.microsoft.com/office/drawing/2014/main" id="{183CC5D0-7BD7-0F7D-A0FB-643B8AA826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0" r="1" b="641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71665B1-78FF-EA28-97A3-773A901BD0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01338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125</TotalTime>
  <Words>268</Words>
  <Application>Microsoft Office PowerPoint</Application>
  <PresentationFormat>Widescreen</PresentationFormat>
  <Paragraphs>51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Tw Cen MT</vt:lpstr>
      <vt:lpstr>Tw Cen MT Condensed</vt:lpstr>
      <vt:lpstr>Wingdings 3</vt:lpstr>
      <vt:lpstr>Integral</vt:lpstr>
      <vt:lpstr>Memoirs of an adjudicator</vt:lpstr>
      <vt:lpstr>What is an adjudicator?</vt:lpstr>
      <vt:lpstr>What do they use to make the decision?</vt:lpstr>
      <vt:lpstr>Federally mandated statutory bars for child care positions</vt:lpstr>
      <vt:lpstr>Federally mandated suitability criteria for child care positions</vt:lpstr>
      <vt:lpstr>Federally mandated statutory bars for law enforcement positions</vt:lpstr>
      <vt:lpstr>Federally mandated statutory bars for law enforcement positions</vt:lpstr>
      <vt:lpstr>Let’s talk employee misconduct</vt:lpstr>
      <vt:lpstr>Let’s talk Criminal conduct</vt:lpstr>
      <vt:lpstr>Let’s talk alcohol and drugs</vt:lpstr>
      <vt:lpstr>Let’s talk statutory bars</vt:lpstr>
      <vt:lpstr>An individual’s rights</vt:lpstr>
      <vt:lpstr>Adjudication certification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Memoirs of an adjudicator</dc:title>
  <dc:creator>Michele Justice</dc:creator>
  <cp:lastModifiedBy>Michele Justice</cp:lastModifiedBy>
  <cp:revision>5</cp:revision>
  <dcterms:created xsi:type="dcterms:W3CDTF">2022-09-23T03:56:34Z</dcterms:created>
  <dcterms:modified xsi:type="dcterms:W3CDTF">2022-09-23T06:01:48Z</dcterms:modified>
</cp:coreProperties>
</file>