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672" y="6029175"/>
            <a:ext cx="580718" cy="52813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551" y="1335811"/>
            <a:ext cx="9646009" cy="470171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00551" y="1335811"/>
            <a:ext cx="9646285" cy="4702175"/>
          </a:xfrm>
          <a:custGeom>
            <a:avLst/>
            <a:gdLst/>
            <a:ahLst/>
            <a:cxnLst/>
            <a:rect l="l" t="t" r="r" b="b"/>
            <a:pathLst>
              <a:path w="9646285" h="4702175">
                <a:moveTo>
                  <a:pt x="0" y="0"/>
                </a:moveTo>
                <a:lnTo>
                  <a:pt x="9646007" y="0"/>
                </a:lnTo>
                <a:lnTo>
                  <a:pt x="9646007" y="4701714"/>
                </a:lnTo>
                <a:lnTo>
                  <a:pt x="0" y="4701714"/>
                </a:lnTo>
                <a:lnTo>
                  <a:pt x="0" y="0"/>
                </a:lnTo>
                <a:close/>
              </a:path>
            </a:pathLst>
          </a:custGeom>
          <a:ln w="5137">
            <a:solidFill>
              <a:srgbClr val="00BAC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00" y="1104900"/>
            <a:ext cx="9855200" cy="184622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2392" y="6059820"/>
            <a:ext cx="580718" cy="5281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8911" y="1295718"/>
            <a:ext cx="8180577" cy="140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0" i="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0749" y="3090294"/>
            <a:ext cx="8556900" cy="324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Segoe UI Light"/>
                <a:cs typeface="Segoe UI Ligh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5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9" Type="http://schemas.openxmlformats.org/officeDocument/2006/relationships/image" Target="../media/image4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2.png"/><Relationship Id="rId4" Type="http://schemas.openxmlformats.org/officeDocument/2006/relationships/hyperlink" Target="mailto:Kgrismala@bluestonestrategy.com" TargetMode="External"/><Relationship Id="rId5" Type="http://schemas.openxmlformats.org/officeDocument/2006/relationships/hyperlink" Target="mailto:afinley@bluestonestrategy.com" TargetMode="External"/><Relationship Id="rId6" Type="http://schemas.openxmlformats.org/officeDocument/2006/relationships/image" Target="../media/image45.png"/><Relationship Id="rId7" Type="http://schemas.openxmlformats.org/officeDocument/2006/relationships/hyperlink" Target="mailto:dhaverkamp@bluestonestrategy.com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Relationship Id="rId4" Type="http://schemas.openxmlformats.org/officeDocument/2006/relationships/image" Target="../media/image2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104900"/>
            <a:ext cx="9855200" cy="1769614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1600" y="1104900"/>
            <a:ext cx="9855200" cy="5549900"/>
            <a:chOff x="101600" y="1104900"/>
            <a:chExt cx="9855200" cy="55499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72" y="6029175"/>
              <a:ext cx="580718" cy="52813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00" y="1104900"/>
              <a:ext cx="9855200" cy="55499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35463" y="2314534"/>
            <a:ext cx="5323840" cy="4679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900" spc="70" b="0">
                <a:latin typeface="Arial"/>
                <a:cs typeface="Arial"/>
              </a:rPr>
              <a:t>26</a:t>
            </a:r>
            <a:r>
              <a:rPr dirty="0" baseline="26315" sz="2850" spc="104" b="0">
                <a:latin typeface="Arial"/>
                <a:cs typeface="Arial"/>
              </a:rPr>
              <a:t>TH</a:t>
            </a:r>
            <a:r>
              <a:rPr dirty="0" baseline="26315" sz="2850" spc="465" b="0">
                <a:latin typeface="Arial"/>
                <a:cs typeface="Arial"/>
              </a:rPr>
              <a:t> </a:t>
            </a:r>
            <a:r>
              <a:rPr dirty="0" sz="2900" spc="85" b="0">
                <a:latin typeface="Arial"/>
                <a:cs typeface="Arial"/>
              </a:rPr>
              <a:t>ANNUAL</a:t>
            </a:r>
            <a:r>
              <a:rPr dirty="0" sz="2900" spc="100" b="0">
                <a:latin typeface="Arial"/>
                <a:cs typeface="Arial"/>
              </a:rPr>
              <a:t> </a:t>
            </a:r>
            <a:r>
              <a:rPr dirty="0" sz="2900" spc="80" b="0">
                <a:latin typeface="Arial"/>
                <a:cs typeface="Arial"/>
              </a:rPr>
              <a:t>CONFERENCE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01600" y="1159763"/>
            <a:ext cx="8549640" cy="5495290"/>
            <a:chOff x="101600" y="1159763"/>
            <a:chExt cx="8549640" cy="549529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0008" y="1159763"/>
              <a:ext cx="3761232" cy="126187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00" y="5899404"/>
              <a:ext cx="3855720" cy="75539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57229" y="6013238"/>
            <a:ext cx="35312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dirty="0" sz="3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Antonio,</a:t>
            </a:r>
            <a:r>
              <a:rPr dirty="0" sz="3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Texas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7398511" y="6054852"/>
            <a:ext cx="2557780" cy="600075"/>
            <a:chOff x="7398511" y="6054852"/>
            <a:chExt cx="2557780" cy="600075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8511" y="6054852"/>
              <a:ext cx="2191511" cy="5999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09023" y="6054852"/>
              <a:ext cx="478535" cy="59994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03511" y="6054852"/>
              <a:ext cx="652272" cy="599948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7569808" y="6127669"/>
            <a:ext cx="2252345" cy="37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10">
                <a:solidFill>
                  <a:srgbClr val="FFFFFF"/>
                </a:solidFill>
                <a:latin typeface="Arial"/>
                <a:cs typeface="Arial"/>
              </a:rPr>
              <a:t>September</a:t>
            </a:r>
            <a:r>
              <a:rPr dirty="0" sz="23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25">
                <a:solidFill>
                  <a:srgbClr val="FFFFFF"/>
                </a:solidFill>
                <a:latin typeface="Arial"/>
                <a:cs typeface="Arial"/>
              </a:rPr>
              <a:t>26-28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3037398"/>
            <a:ext cx="8302625" cy="1967230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1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Credentialing</a:t>
            </a:r>
            <a:r>
              <a:rPr dirty="0" sz="2300" spc="275" b="0">
                <a:latin typeface="Segoe UI Light"/>
                <a:cs typeface="Segoe UI Light"/>
              </a:rPr>
              <a:t> </a:t>
            </a:r>
            <a:r>
              <a:rPr dirty="0" sz="2300" spc="-20" b="0">
                <a:latin typeface="Segoe UI Light"/>
                <a:cs typeface="Segoe UI Light"/>
              </a:rPr>
              <a:t>lapse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Loss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continuity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spc="-20" b="0">
                <a:latin typeface="Segoe UI Light"/>
                <a:cs typeface="Segoe UI Light"/>
              </a:rPr>
              <a:t>care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5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Lack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understanding</a:t>
            </a:r>
            <a:r>
              <a:rPr dirty="0" sz="2300" spc="8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trauma</a:t>
            </a:r>
            <a:r>
              <a:rPr dirty="0" sz="2300" spc="9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informed</a:t>
            </a:r>
            <a:r>
              <a:rPr dirty="0" sz="2300" spc="8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care</a:t>
            </a:r>
            <a:r>
              <a:rPr dirty="0" sz="2300" spc="9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or</a:t>
            </a:r>
            <a:r>
              <a:rPr dirty="0" sz="2300" spc="9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Tribal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culture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Locums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may</a:t>
            </a:r>
            <a:r>
              <a:rPr dirty="0" sz="2300" spc="8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not</a:t>
            </a:r>
            <a:r>
              <a:rPr dirty="0" sz="2300" spc="8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adhere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to</a:t>
            </a:r>
            <a:r>
              <a:rPr dirty="0" sz="2300" spc="65" b="0">
                <a:latin typeface="Segoe UI Light"/>
                <a:cs typeface="Segoe UI Light"/>
              </a:rPr>
              <a:t> </a:t>
            </a:r>
            <a:r>
              <a:rPr dirty="0" sz="2300" spc="-40" b="0">
                <a:latin typeface="Segoe UI Light"/>
                <a:cs typeface="Segoe UI Light"/>
              </a:rPr>
              <a:t>Tribe's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standards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80" b="0">
                <a:latin typeface="Segoe UI Light"/>
                <a:cs typeface="Segoe UI Light"/>
              </a:rPr>
              <a:t> </a:t>
            </a:r>
            <a:r>
              <a:rPr dirty="0" sz="2300" spc="-20" b="0">
                <a:latin typeface="Segoe UI Light"/>
                <a:cs typeface="Segoe UI Light"/>
              </a:rPr>
              <a:t>care</a:t>
            </a:r>
            <a:endParaRPr sz="23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9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90"/>
              <a:t>QUALITY</a:t>
            </a:r>
            <a:r>
              <a:rPr dirty="0" spc="225"/>
              <a:t> </a:t>
            </a:r>
            <a:r>
              <a:rPr dirty="0" spc="60"/>
              <a:t>OF</a:t>
            </a:r>
            <a:r>
              <a:rPr dirty="0" spc="220"/>
              <a:t> </a:t>
            </a:r>
            <a:r>
              <a:rPr dirty="0" spc="65"/>
              <a:t>CARE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4548" y="5862248"/>
            <a:ext cx="8153637" cy="57286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14547" y="5862248"/>
            <a:ext cx="8154034" cy="573405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50165" rIns="0" bIns="0" rtlCol="0" vert="horz">
            <a:spAutoFit/>
          </a:bodyPr>
          <a:lstStyle/>
          <a:p>
            <a:pPr marL="350520" indent="-277495">
              <a:lnSpc>
                <a:spcPct val="100000"/>
              </a:lnSpc>
              <a:spcBef>
                <a:spcPts val="39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Credentialing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should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be</a:t>
            </a:r>
            <a:r>
              <a:rPr dirty="0" sz="1550" spc="16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function</a:t>
            </a:r>
            <a:r>
              <a:rPr dirty="0" sz="1550" spc="16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of</a:t>
            </a:r>
            <a:r>
              <a:rPr dirty="0" sz="1550" spc="16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Human</a:t>
            </a:r>
            <a:r>
              <a:rPr dirty="0" sz="1550" spc="16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Resources</a:t>
            </a:r>
            <a:r>
              <a:rPr dirty="0" sz="1550" spc="16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or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consider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outsourcing</a:t>
            </a:r>
            <a:endParaRPr sz="1550">
              <a:latin typeface="Segoe UI Light"/>
              <a:cs typeface="Segoe UI Light"/>
            </a:endParaRPr>
          </a:p>
          <a:p>
            <a:pPr marL="350520" indent="-277495">
              <a:lnSpc>
                <a:spcPct val="100000"/>
              </a:lnSpc>
              <a:spcBef>
                <a:spcPts val="40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HR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should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be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actively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involved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in</a:t>
            </a:r>
            <a:r>
              <a:rPr dirty="0" sz="1550" spc="16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developing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robust</a:t>
            </a:r>
            <a:r>
              <a:rPr dirty="0" sz="1550" spc="16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onboarding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and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training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program</a:t>
            </a:r>
            <a:endParaRPr sz="1550">
              <a:latin typeface="Segoe UI Light"/>
              <a:cs typeface="Segoe UI Light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8890" y="2731545"/>
            <a:ext cx="2217420" cy="11563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60285" y="2855529"/>
            <a:ext cx="4839970" cy="2070735"/>
          </a:xfrm>
          <a:prstGeom prst="rect">
            <a:avLst/>
          </a:prstGeom>
        </p:spPr>
        <p:txBody>
          <a:bodyPr wrap="square" lIns="0" tIns="161925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27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Cost</a:t>
            </a:r>
            <a:r>
              <a:rPr dirty="0" sz="2100" spc="10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10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Locum</a:t>
            </a:r>
            <a:r>
              <a:rPr dirty="0" sz="2100" spc="10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Tenens</a:t>
            </a:r>
            <a:r>
              <a:rPr dirty="0" sz="2100" spc="11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is</a:t>
            </a:r>
            <a:r>
              <a:rPr dirty="0" sz="2100" spc="114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exorbitant</a:t>
            </a:r>
            <a:endParaRPr sz="2100">
              <a:latin typeface="Segoe UI Light"/>
              <a:cs typeface="Segoe UI Light"/>
            </a:endParaRPr>
          </a:p>
          <a:p>
            <a:pPr marL="382270" marR="149860" indent="-369570">
              <a:lnSpc>
                <a:spcPts val="2500"/>
              </a:lnSpc>
              <a:spcBef>
                <a:spcPts val="127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Unfilled</a:t>
            </a:r>
            <a:r>
              <a:rPr dirty="0" sz="2100" spc="2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provider</a:t>
            </a:r>
            <a:r>
              <a:rPr dirty="0" sz="2100" spc="2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positions</a:t>
            </a:r>
            <a:r>
              <a:rPr dirty="0" sz="2100" spc="2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=</a:t>
            </a:r>
            <a:r>
              <a:rPr dirty="0" sz="2100" spc="28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revenue </a:t>
            </a:r>
            <a:r>
              <a:rPr dirty="0" sz="2100" b="0">
                <a:latin typeface="Segoe UI Light"/>
                <a:cs typeface="Segoe UI Light"/>
              </a:rPr>
              <a:t>loss</a:t>
            </a:r>
            <a:r>
              <a:rPr dirty="0" sz="2100" spc="1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15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at</a:t>
            </a:r>
            <a:r>
              <a:rPr dirty="0" sz="2100" spc="1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least</a:t>
            </a:r>
            <a:r>
              <a:rPr dirty="0" sz="2100" spc="1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$1.8</a:t>
            </a:r>
            <a:r>
              <a:rPr dirty="0" sz="2100" spc="16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million/year</a:t>
            </a:r>
            <a:endParaRPr sz="2100">
              <a:latin typeface="Segoe UI Light"/>
              <a:cs typeface="Segoe UI Light"/>
            </a:endParaRPr>
          </a:p>
          <a:p>
            <a:pPr marL="382270" marR="5080" indent="-369570">
              <a:lnSpc>
                <a:spcPts val="2500"/>
              </a:lnSpc>
              <a:spcBef>
                <a:spcPts val="121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Revenue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losses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from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underperforming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33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unaccountable</a:t>
            </a:r>
            <a:r>
              <a:rPr dirty="0" sz="2100" spc="34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providers</a:t>
            </a:r>
            <a:endParaRPr sz="21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9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95"/>
              <a:t>FINANCIAL</a:t>
            </a:r>
            <a:r>
              <a:rPr dirty="0" spc="235"/>
              <a:t> </a:t>
            </a:r>
            <a:r>
              <a:rPr dirty="0" spc="95"/>
              <a:t>I</a:t>
            </a:r>
            <a:r>
              <a:rPr dirty="0" spc="120"/>
              <a:t>M</a:t>
            </a:r>
            <a:r>
              <a:rPr dirty="0" spc="-520"/>
              <a:t>P</a:t>
            </a:r>
            <a:r>
              <a:rPr dirty="0" spc="5"/>
              <a:t>A</a:t>
            </a:r>
            <a:r>
              <a:rPr dirty="0" spc="110"/>
              <a:t>CT</a:t>
            </a:r>
            <a:r>
              <a:rPr dirty="0" spc="-5"/>
              <a:t>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8873" y="5268862"/>
            <a:ext cx="8153637" cy="132007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388873" y="5268862"/>
            <a:ext cx="8154034" cy="1320165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350520" indent="-277495">
              <a:lnSpc>
                <a:spcPct val="100000"/>
              </a:lnSpc>
              <a:spcBef>
                <a:spcPts val="390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Proactively</a:t>
            </a:r>
            <a:r>
              <a:rPr dirty="0" sz="15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identify</a:t>
            </a:r>
            <a:r>
              <a:rPr dirty="0" sz="1550" spc="2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recruiters</a:t>
            </a:r>
            <a:r>
              <a:rPr dirty="0" sz="15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who</a:t>
            </a:r>
            <a:r>
              <a:rPr dirty="0" sz="15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specialize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in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recruiting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health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professionals</a:t>
            </a:r>
            <a:endParaRPr sz="1550">
              <a:latin typeface="Segoe UI Light"/>
              <a:cs typeface="Segoe UI Light"/>
            </a:endParaRPr>
          </a:p>
          <a:p>
            <a:pPr marL="350520" marR="76200" indent="-277495">
              <a:lnSpc>
                <a:spcPct val="100800"/>
              </a:lnSpc>
              <a:spcBef>
                <a:spcPts val="20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Identify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University-level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Tribal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health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professional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programs</a:t>
            </a:r>
            <a:r>
              <a:rPr dirty="0" sz="15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and</a:t>
            </a:r>
            <a:r>
              <a:rPr dirty="0" sz="15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align</a:t>
            </a:r>
            <a:r>
              <a:rPr dirty="0" sz="15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with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Native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American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Physician</a:t>
            </a:r>
            <a:r>
              <a:rPr dirty="0" sz="1550" spc="2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Association</a:t>
            </a:r>
            <a:r>
              <a:rPr dirty="0" sz="1550" spc="2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(NAPA)</a:t>
            </a:r>
            <a:endParaRPr sz="1550">
              <a:latin typeface="Segoe UI Light"/>
              <a:cs typeface="Segoe UI Light"/>
            </a:endParaRPr>
          </a:p>
          <a:p>
            <a:pPr marL="350520" marR="626110" indent="-277495">
              <a:lnSpc>
                <a:spcPct val="100800"/>
              </a:lnSpc>
              <a:spcBef>
                <a:spcPts val="16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Consider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sponsoring</a:t>
            </a:r>
            <a:r>
              <a:rPr dirty="0" sz="15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MDs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in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training,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in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collaboration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with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local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hospital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systems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25" b="0" i="1">
                <a:solidFill>
                  <a:srgbClr val="7030A0"/>
                </a:solidFill>
                <a:latin typeface="Segoe UI Light"/>
                <a:cs typeface="Segoe UI Light"/>
              </a:rPr>
              <a:t>and</a:t>
            </a:r>
            <a:r>
              <a:rPr dirty="0" sz="1550" spc="-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medical</a:t>
            </a:r>
            <a:r>
              <a:rPr dirty="0" sz="1550" spc="2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schools</a:t>
            </a:r>
            <a:endParaRPr sz="1550">
              <a:latin typeface="Segoe UI Light"/>
              <a:cs typeface="Segoe UI Ligh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78271" y="2560731"/>
            <a:ext cx="1035685" cy="1036955"/>
            <a:chOff x="378271" y="2560731"/>
            <a:chExt cx="1035685" cy="1036955"/>
          </a:xfrm>
        </p:grpSpPr>
        <p:sp>
          <p:nvSpPr>
            <p:cNvPr id="7" name="object 7" descr=""/>
            <p:cNvSpPr/>
            <p:nvPr/>
          </p:nvSpPr>
          <p:spPr>
            <a:xfrm>
              <a:off x="383407" y="2565867"/>
              <a:ext cx="1025525" cy="1026160"/>
            </a:xfrm>
            <a:custGeom>
              <a:avLst/>
              <a:gdLst/>
              <a:ahLst/>
              <a:cxnLst/>
              <a:rect l="l" t="t" r="r" b="b"/>
              <a:pathLst>
                <a:path w="1025525" h="1026160">
                  <a:moveTo>
                    <a:pt x="512489" y="0"/>
                  </a:moveTo>
                  <a:lnTo>
                    <a:pt x="465842" y="2096"/>
                  </a:lnTo>
                  <a:lnTo>
                    <a:pt x="420368" y="8266"/>
                  </a:lnTo>
                  <a:lnTo>
                    <a:pt x="376249" y="18327"/>
                  </a:lnTo>
                  <a:lnTo>
                    <a:pt x="333665" y="32099"/>
                  </a:lnTo>
                  <a:lnTo>
                    <a:pt x="292797" y="49400"/>
                  </a:lnTo>
                  <a:lnTo>
                    <a:pt x="253826" y="70050"/>
                  </a:lnTo>
                  <a:lnTo>
                    <a:pt x="216933" y="93866"/>
                  </a:lnTo>
                  <a:lnTo>
                    <a:pt x="182298" y="120669"/>
                  </a:lnTo>
                  <a:lnTo>
                    <a:pt x="150104" y="150276"/>
                  </a:lnTo>
                  <a:lnTo>
                    <a:pt x="120531" y="182508"/>
                  </a:lnTo>
                  <a:lnTo>
                    <a:pt x="93759" y="217182"/>
                  </a:lnTo>
                  <a:lnTo>
                    <a:pt x="69969" y="254117"/>
                  </a:lnTo>
                  <a:lnTo>
                    <a:pt x="49343" y="293133"/>
                  </a:lnTo>
                  <a:lnTo>
                    <a:pt x="32062" y="334048"/>
                  </a:lnTo>
                  <a:lnTo>
                    <a:pt x="18306" y="376681"/>
                  </a:lnTo>
                  <a:lnTo>
                    <a:pt x="8256" y="420851"/>
                  </a:lnTo>
                  <a:lnTo>
                    <a:pt x="2094" y="466376"/>
                  </a:lnTo>
                  <a:lnTo>
                    <a:pt x="0" y="513077"/>
                  </a:lnTo>
                  <a:lnTo>
                    <a:pt x="2094" y="559777"/>
                  </a:lnTo>
                  <a:lnTo>
                    <a:pt x="8256" y="605303"/>
                  </a:lnTo>
                  <a:lnTo>
                    <a:pt x="18306" y="649473"/>
                  </a:lnTo>
                  <a:lnTo>
                    <a:pt x="32062" y="692106"/>
                  </a:lnTo>
                  <a:lnTo>
                    <a:pt x="49343" y="733020"/>
                  </a:lnTo>
                  <a:lnTo>
                    <a:pt x="69969" y="772036"/>
                  </a:lnTo>
                  <a:lnTo>
                    <a:pt x="93759" y="808971"/>
                  </a:lnTo>
                  <a:lnTo>
                    <a:pt x="120531" y="843645"/>
                  </a:lnTo>
                  <a:lnTo>
                    <a:pt x="150104" y="875876"/>
                  </a:lnTo>
                  <a:lnTo>
                    <a:pt x="182298" y="905484"/>
                  </a:lnTo>
                  <a:lnTo>
                    <a:pt x="216933" y="932287"/>
                  </a:lnTo>
                  <a:lnTo>
                    <a:pt x="253826" y="956103"/>
                  </a:lnTo>
                  <a:lnTo>
                    <a:pt x="292797" y="976753"/>
                  </a:lnTo>
                  <a:lnTo>
                    <a:pt x="333665" y="994054"/>
                  </a:lnTo>
                  <a:lnTo>
                    <a:pt x="376249" y="1007826"/>
                  </a:lnTo>
                  <a:lnTo>
                    <a:pt x="420368" y="1017887"/>
                  </a:lnTo>
                  <a:lnTo>
                    <a:pt x="465842" y="1024056"/>
                  </a:lnTo>
                  <a:lnTo>
                    <a:pt x="512489" y="1026153"/>
                  </a:lnTo>
                  <a:lnTo>
                    <a:pt x="559136" y="1024056"/>
                  </a:lnTo>
                  <a:lnTo>
                    <a:pt x="604609" y="1017887"/>
                  </a:lnTo>
                  <a:lnTo>
                    <a:pt x="648729" y="1007826"/>
                  </a:lnTo>
                  <a:lnTo>
                    <a:pt x="691313" y="994054"/>
                  </a:lnTo>
                  <a:lnTo>
                    <a:pt x="732181" y="976753"/>
                  </a:lnTo>
                  <a:lnTo>
                    <a:pt x="771152" y="956103"/>
                  </a:lnTo>
                  <a:lnTo>
                    <a:pt x="808045" y="932287"/>
                  </a:lnTo>
                  <a:lnTo>
                    <a:pt x="842679" y="905484"/>
                  </a:lnTo>
                  <a:lnTo>
                    <a:pt x="874874" y="875876"/>
                  </a:lnTo>
                  <a:lnTo>
                    <a:pt x="904447" y="843645"/>
                  </a:lnTo>
                  <a:lnTo>
                    <a:pt x="931219" y="808971"/>
                  </a:lnTo>
                  <a:lnTo>
                    <a:pt x="955009" y="772036"/>
                  </a:lnTo>
                  <a:lnTo>
                    <a:pt x="975635" y="733020"/>
                  </a:lnTo>
                  <a:lnTo>
                    <a:pt x="992916" y="692106"/>
                  </a:lnTo>
                  <a:lnTo>
                    <a:pt x="1006672" y="649473"/>
                  </a:lnTo>
                  <a:lnTo>
                    <a:pt x="1016722" y="605303"/>
                  </a:lnTo>
                  <a:lnTo>
                    <a:pt x="1022884" y="559777"/>
                  </a:lnTo>
                  <a:lnTo>
                    <a:pt x="1024979" y="513077"/>
                  </a:lnTo>
                  <a:lnTo>
                    <a:pt x="1022884" y="466376"/>
                  </a:lnTo>
                  <a:lnTo>
                    <a:pt x="1016722" y="420851"/>
                  </a:lnTo>
                  <a:lnTo>
                    <a:pt x="1006672" y="376681"/>
                  </a:lnTo>
                  <a:lnTo>
                    <a:pt x="992916" y="334048"/>
                  </a:lnTo>
                  <a:lnTo>
                    <a:pt x="975635" y="293133"/>
                  </a:lnTo>
                  <a:lnTo>
                    <a:pt x="955009" y="254117"/>
                  </a:lnTo>
                  <a:lnTo>
                    <a:pt x="931219" y="217182"/>
                  </a:lnTo>
                  <a:lnTo>
                    <a:pt x="904447" y="182508"/>
                  </a:lnTo>
                  <a:lnTo>
                    <a:pt x="874874" y="150276"/>
                  </a:lnTo>
                  <a:lnTo>
                    <a:pt x="842679" y="120669"/>
                  </a:lnTo>
                  <a:lnTo>
                    <a:pt x="808045" y="93866"/>
                  </a:lnTo>
                  <a:lnTo>
                    <a:pt x="771152" y="70050"/>
                  </a:lnTo>
                  <a:lnTo>
                    <a:pt x="732181" y="49400"/>
                  </a:lnTo>
                  <a:lnTo>
                    <a:pt x="691313" y="32099"/>
                  </a:lnTo>
                  <a:lnTo>
                    <a:pt x="648729" y="18327"/>
                  </a:lnTo>
                  <a:lnTo>
                    <a:pt x="604609" y="8266"/>
                  </a:lnTo>
                  <a:lnTo>
                    <a:pt x="559136" y="2096"/>
                  </a:lnTo>
                  <a:lnTo>
                    <a:pt x="512489" y="0"/>
                  </a:lnTo>
                  <a:close/>
                </a:path>
              </a:pathLst>
            </a:custGeom>
            <a:solidFill>
              <a:srgbClr val="F99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83407" y="2565867"/>
              <a:ext cx="1025525" cy="1026160"/>
            </a:xfrm>
            <a:custGeom>
              <a:avLst/>
              <a:gdLst/>
              <a:ahLst/>
              <a:cxnLst/>
              <a:rect l="l" t="t" r="r" b="b"/>
              <a:pathLst>
                <a:path w="1025525" h="1026160">
                  <a:moveTo>
                    <a:pt x="0" y="513076"/>
                  </a:moveTo>
                  <a:lnTo>
                    <a:pt x="2094" y="466376"/>
                  </a:lnTo>
                  <a:lnTo>
                    <a:pt x="8256" y="420850"/>
                  </a:lnTo>
                  <a:lnTo>
                    <a:pt x="18306" y="376680"/>
                  </a:lnTo>
                  <a:lnTo>
                    <a:pt x="32062" y="334047"/>
                  </a:lnTo>
                  <a:lnTo>
                    <a:pt x="49344" y="293132"/>
                  </a:lnTo>
                  <a:lnTo>
                    <a:pt x="69969" y="254116"/>
                  </a:lnTo>
                  <a:lnTo>
                    <a:pt x="93759" y="217181"/>
                  </a:lnTo>
                  <a:lnTo>
                    <a:pt x="120531" y="182507"/>
                  </a:lnTo>
                  <a:lnTo>
                    <a:pt x="150104" y="150276"/>
                  </a:lnTo>
                  <a:lnTo>
                    <a:pt x="182298" y="120669"/>
                  </a:lnTo>
                  <a:lnTo>
                    <a:pt x="216933" y="93866"/>
                  </a:lnTo>
                  <a:lnTo>
                    <a:pt x="253826" y="70049"/>
                  </a:lnTo>
                  <a:lnTo>
                    <a:pt x="292797" y="49400"/>
                  </a:lnTo>
                  <a:lnTo>
                    <a:pt x="333665" y="32099"/>
                  </a:lnTo>
                  <a:lnTo>
                    <a:pt x="376249" y="18327"/>
                  </a:lnTo>
                  <a:lnTo>
                    <a:pt x="420368" y="8266"/>
                  </a:lnTo>
                  <a:lnTo>
                    <a:pt x="465842" y="2096"/>
                  </a:lnTo>
                  <a:lnTo>
                    <a:pt x="512489" y="0"/>
                  </a:lnTo>
                  <a:lnTo>
                    <a:pt x="559136" y="2096"/>
                  </a:lnTo>
                  <a:lnTo>
                    <a:pt x="604609" y="8266"/>
                  </a:lnTo>
                  <a:lnTo>
                    <a:pt x="648729" y="18327"/>
                  </a:lnTo>
                  <a:lnTo>
                    <a:pt x="691313" y="32099"/>
                  </a:lnTo>
                  <a:lnTo>
                    <a:pt x="732181" y="49400"/>
                  </a:lnTo>
                  <a:lnTo>
                    <a:pt x="771152" y="70049"/>
                  </a:lnTo>
                  <a:lnTo>
                    <a:pt x="808045" y="93866"/>
                  </a:lnTo>
                  <a:lnTo>
                    <a:pt x="842679" y="120669"/>
                  </a:lnTo>
                  <a:lnTo>
                    <a:pt x="874874" y="150276"/>
                  </a:lnTo>
                  <a:lnTo>
                    <a:pt x="904447" y="182507"/>
                  </a:lnTo>
                  <a:lnTo>
                    <a:pt x="931219" y="217181"/>
                  </a:lnTo>
                  <a:lnTo>
                    <a:pt x="955008" y="254116"/>
                  </a:lnTo>
                  <a:lnTo>
                    <a:pt x="975634" y="293132"/>
                  </a:lnTo>
                  <a:lnTo>
                    <a:pt x="992916" y="334047"/>
                  </a:lnTo>
                  <a:lnTo>
                    <a:pt x="1006672" y="376680"/>
                  </a:lnTo>
                  <a:lnTo>
                    <a:pt x="1016721" y="420850"/>
                  </a:lnTo>
                  <a:lnTo>
                    <a:pt x="1022884" y="466376"/>
                  </a:lnTo>
                  <a:lnTo>
                    <a:pt x="1024978" y="513076"/>
                  </a:lnTo>
                  <a:lnTo>
                    <a:pt x="1022884" y="559776"/>
                  </a:lnTo>
                  <a:lnTo>
                    <a:pt x="1016721" y="605302"/>
                  </a:lnTo>
                  <a:lnTo>
                    <a:pt x="1006672" y="649472"/>
                  </a:lnTo>
                  <a:lnTo>
                    <a:pt x="992916" y="692105"/>
                  </a:lnTo>
                  <a:lnTo>
                    <a:pt x="975634" y="733020"/>
                  </a:lnTo>
                  <a:lnTo>
                    <a:pt x="955008" y="772035"/>
                  </a:lnTo>
                  <a:lnTo>
                    <a:pt x="931219" y="808971"/>
                  </a:lnTo>
                  <a:lnTo>
                    <a:pt x="904447" y="843645"/>
                  </a:lnTo>
                  <a:lnTo>
                    <a:pt x="874874" y="875876"/>
                  </a:lnTo>
                  <a:lnTo>
                    <a:pt x="842679" y="905483"/>
                  </a:lnTo>
                  <a:lnTo>
                    <a:pt x="808045" y="932286"/>
                  </a:lnTo>
                  <a:lnTo>
                    <a:pt x="771152" y="956102"/>
                  </a:lnTo>
                  <a:lnTo>
                    <a:pt x="732181" y="976752"/>
                  </a:lnTo>
                  <a:lnTo>
                    <a:pt x="691313" y="994053"/>
                  </a:lnTo>
                  <a:lnTo>
                    <a:pt x="648729" y="1007825"/>
                  </a:lnTo>
                  <a:lnTo>
                    <a:pt x="604609" y="1017886"/>
                  </a:lnTo>
                  <a:lnTo>
                    <a:pt x="559136" y="1024056"/>
                  </a:lnTo>
                  <a:lnTo>
                    <a:pt x="512489" y="1026152"/>
                  </a:lnTo>
                  <a:lnTo>
                    <a:pt x="465842" y="1024056"/>
                  </a:lnTo>
                  <a:lnTo>
                    <a:pt x="420368" y="1017886"/>
                  </a:lnTo>
                  <a:lnTo>
                    <a:pt x="376249" y="1007825"/>
                  </a:lnTo>
                  <a:lnTo>
                    <a:pt x="333665" y="994053"/>
                  </a:lnTo>
                  <a:lnTo>
                    <a:pt x="292797" y="976752"/>
                  </a:lnTo>
                  <a:lnTo>
                    <a:pt x="253826" y="956102"/>
                  </a:lnTo>
                  <a:lnTo>
                    <a:pt x="216933" y="932286"/>
                  </a:lnTo>
                  <a:lnTo>
                    <a:pt x="182298" y="905483"/>
                  </a:lnTo>
                  <a:lnTo>
                    <a:pt x="150104" y="875876"/>
                  </a:lnTo>
                  <a:lnTo>
                    <a:pt x="120531" y="843645"/>
                  </a:lnTo>
                  <a:lnTo>
                    <a:pt x="93759" y="808971"/>
                  </a:lnTo>
                  <a:lnTo>
                    <a:pt x="69969" y="772035"/>
                  </a:lnTo>
                  <a:lnTo>
                    <a:pt x="49344" y="733020"/>
                  </a:lnTo>
                  <a:lnTo>
                    <a:pt x="32062" y="692105"/>
                  </a:lnTo>
                  <a:lnTo>
                    <a:pt x="18306" y="649472"/>
                  </a:lnTo>
                  <a:lnTo>
                    <a:pt x="8256" y="605302"/>
                  </a:lnTo>
                  <a:lnTo>
                    <a:pt x="2094" y="559776"/>
                  </a:lnTo>
                  <a:lnTo>
                    <a:pt x="0" y="513076"/>
                  </a:lnTo>
                  <a:close/>
                </a:path>
              </a:pathLst>
            </a:custGeom>
            <a:ln w="102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849088" y="2826860"/>
            <a:ext cx="971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4</a:t>
            </a:r>
            <a:endParaRPr sz="1100">
              <a:latin typeface="Franklin Gothic Demi Cond"/>
              <a:cs typeface="Franklin Gothic Demi Cond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50506" y="2967068"/>
            <a:ext cx="692785" cy="334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dirty="0" sz="1100" spc="-25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patients/day</a:t>
            </a:r>
            <a:endParaRPr sz="1100">
              <a:latin typeface="Franklin Gothic Demi Cond"/>
              <a:cs typeface="Franklin Gothic Demi Cond"/>
            </a:endParaRPr>
          </a:p>
          <a:p>
            <a:pPr marL="45720">
              <a:lnSpc>
                <a:spcPts val="1210"/>
              </a:lnSpc>
            </a:pPr>
            <a:r>
              <a:rPr dirty="0" sz="110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=</a:t>
            </a:r>
            <a:r>
              <a:rPr dirty="0" sz="1100" spc="-5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$614,400</a:t>
            </a:r>
            <a:endParaRPr sz="1100">
              <a:latin typeface="Franklin Gothic Demi Cond"/>
              <a:cs typeface="Franklin Gothic Demi Cond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77443" y="3882186"/>
            <a:ext cx="437515" cy="163195"/>
          </a:xfrm>
          <a:custGeom>
            <a:avLst/>
            <a:gdLst/>
            <a:ahLst/>
            <a:cxnLst/>
            <a:rect l="l" t="t" r="r" b="b"/>
            <a:pathLst>
              <a:path w="437515" h="163195">
                <a:moveTo>
                  <a:pt x="436892" y="20523"/>
                </a:moveTo>
                <a:lnTo>
                  <a:pt x="288353" y="20523"/>
                </a:lnTo>
                <a:lnTo>
                  <a:pt x="288353" y="0"/>
                </a:lnTo>
                <a:lnTo>
                  <a:pt x="148539" y="0"/>
                </a:lnTo>
                <a:lnTo>
                  <a:pt x="148539" y="20523"/>
                </a:lnTo>
                <a:lnTo>
                  <a:pt x="0" y="20523"/>
                </a:lnTo>
                <a:lnTo>
                  <a:pt x="0" y="160223"/>
                </a:lnTo>
                <a:lnTo>
                  <a:pt x="148539" y="160223"/>
                </a:lnTo>
                <a:lnTo>
                  <a:pt x="148539" y="162890"/>
                </a:lnTo>
                <a:lnTo>
                  <a:pt x="288353" y="162890"/>
                </a:lnTo>
                <a:lnTo>
                  <a:pt x="288353" y="160223"/>
                </a:lnTo>
                <a:lnTo>
                  <a:pt x="436892" y="160223"/>
                </a:lnTo>
                <a:lnTo>
                  <a:pt x="436892" y="20523"/>
                </a:lnTo>
                <a:close/>
              </a:path>
            </a:pathLst>
          </a:custGeom>
          <a:solidFill>
            <a:srgbClr val="FBC9A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378010" y="4348440"/>
            <a:ext cx="1036319" cy="1036955"/>
            <a:chOff x="378010" y="4348440"/>
            <a:chExt cx="1036319" cy="1036955"/>
          </a:xfrm>
        </p:grpSpPr>
        <p:sp>
          <p:nvSpPr>
            <p:cNvPr id="13" name="object 13" descr=""/>
            <p:cNvSpPr/>
            <p:nvPr/>
          </p:nvSpPr>
          <p:spPr>
            <a:xfrm>
              <a:off x="383407" y="4353838"/>
              <a:ext cx="1025525" cy="1026160"/>
            </a:xfrm>
            <a:custGeom>
              <a:avLst/>
              <a:gdLst/>
              <a:ahLst/>
              <a:cxnLst/>
              <a:rect l="l" t="t" r="r" b="b"/>
              <a:pathLst>
                <a:path w="1025525" h="1026160">
                  <a:moveTo>
                    <a:pt x="512489" y="0"/>
                  </a:moveTo>
                  <a:lnTo>
                    <a:pt x="465842" y="2096"/>
                  </a:lnTo>
                  <a:lnTo>
                    <a:pt x="420368" y="8266"/>
                  </a:lnTo>
                  <a:lnTo>
                    <a:pt x="376249" y="18327"/>
                  </a:lnTo>
                  <a:lnTo>
                    <a:pt x="333665" y="32099"/>
                  </a:lnTo>
                  <a:lnTo>
                    <a:pt x="292797" y="49400"/>
                  </a:lnTo>
                  <a:lnTo>
                    <a:pt x="253826" y="70050"/>
                  </a:lnTo>
                  <a:lnTo>
                    <a:pt x="216933" y="93866"/>
                  </a:lnTo>
                  <a:lnTo>
                    <a:pt x="182298" y="120669"/>
                  </a:lnTo>
                  <a:lnTo>
                    <a:pt x="150104" y="150276"/>
                  </a:lnTo>
                  <a:lnTo>
                    <a:pt x="120531" y="182507"/>
                  </a:lnTo>
                  <a:lnTo>
                    <a:pt x="93759" y="217181"/>
                  </a:lnTo>
                  <a:lnTo>
                    <a:pt x="69969" y="254117"/>
                  </a:lnTo>
                  <a:lnTo>
                    <a:pt x="49343" y="293132"/>
                  </a:lnTo>
                  <a:lnTo>
                    <a:pt x="32062" y="334047"/>
                  </a:lnTo>
                  <a:lnTo>
                    <a:pt x="18306" y="376680"/>
                  </a:lnTo>
                  <a:lnTo>
                    <a:pt x="8256" y="420850"/>
                  </a:lnTo>
                  <a:lnTo>
                    <a:pt x="2094" y="466375"/>
                  </a:lnTo>
                  <a:lnTo>
                    <a:pt x="0" y="513076"/>
                  </a:lnTo>
                  <a:lnTo>
                    <a:pt x="2094" y="559776"/>
                  </a:lnTo>
                  <a:lnTo>
                    <a:pt x="8256" y="605302"/>
                  </a:lnTo>
                  <a:lnTo>
                    <a:pt x="18306" y="649472"/>
                  </a:lnTo>
                  <a:lnTo>
                    <a:pt x="32062" y="692105"/>
                  </a:lnTo>
                  <a:lnTo>
                    <a:pt x="49343" y="733020"/>
                  </a:lnTo>
                  <a:lnTo>
                    <a:pt x="69969" y="772035"/>
                  </a:lnTo>
                  <a:lnTo>
                    <a:pt x="93759" y="808971"/>
                  </a:lnTo>
                  <a:lnTo>
                    <a:pt x="120531" y="843644"/>
                  </a:lnTo>
                  <a:lnTo>
                    <a:pt x="150104" y="875876"/>
                  </a:lnTo>
                  <a:lnTo>
                    <a:pt x="182298" y="905483"/>
                  </a:lnTo>
                  <a:lnTo>
                    <a:pt x="216933" y="932286"/>
                  </a:lnTo>
                  <a:lnTo>
                    <a:pt x="253826" y="956102"/>
                  </a:lnTo>
                  <a:lnTo>
                    <a:pt x="292797" y="976752"/>
                  </a:lnTo>
                  <a:lnTo>
                    <a:pt x="333665" y="994053"/>
                  </a:lnTo>
                  <a:lnTo>
                    <a:pt x="376249" y="1007824"/>
                  </a:lnTo>
                  <a:lnTo>
                    <a:pt x="420368" y="1017886"/>
                  </a:lnTo>
                  <a:lnTo>
                    <a:pt x="465842" y="1024055"/>
                  </a:lnTo>
                  <a:lnTo>
                    <a:pt x="512489" y="1026152"/>
                  </a:lnTo>
                  <a:lnTo>
                    <a:pt x="559136" y="1024055"/>
                  </a:lnTo>
                  <a:lnTo>
                    <a:pt x="604609" y="1017886"/>
                  </a:lnTo>
                  <a:lnTo>
                    <a:pt x="648729" y="1007824"/>
                  </a:lnTo>
                  <a:lnTo>
                    <a:pt x="691313" y="994053"/>
                  </a:lnTo>
                  <a:lnTo>
                    <a:pt x="732181" y="976752"/>
                  </a:lnTo>
                  <a:lnTo>
                    <a:pt x="771152" y="956102"/>
                  </a:lnTo>
                  <a:lnTo>
                    <a:pt x="808045" y="932286"/>
                  </a:lnTo>
                  <a:lnTo>
                    <a:pt x="842679" y="905483"/>
                  </a:lnTo>
                  <a:lnTo>
                    <a:pt x="874874" y="875876"/>
                  </a:lnTo>
                  <a:lnTo>
                    <a:pt x="904447" y="843644"/>
                  </a:lnTo>
                  <a:lnTo>
                    <a:pt x="931219" y="808971"/>
                  </a:lnTo>
                  <a:lnTo>
                    <a:pt x="955009" y="772035"/>
                  </a:lnTo>
                  <a:lnTo>
                    <a:pt x="975635" y="733020"/>
                  </a:lnTo>
                  <a:lnTo>
                    <a:pt x="992916" y="692105"/>
                  </a:lnTo>
                  <a:lnTo>
                    <a:pt x="1006672" y="649472"/>
                  </a:lnTo>
                  <a:lnTo>
                    <a:pt x="1016722" y="605302"/>
                  </a:lnTo>
                  <a:lnTo>
                    <a:pt x="1022884" y="559776"/>
                  </a:lnTo>
                  <a:lnTo>
                    <a:pt x="1024979" y="513076"/>
                  </a:lnTo>
                  <a:lnTo>
                    <a:pt x="1022884" y="466375"/>
                  </a:lnTo>
                  <a:lnTo>
                    <a:pt x="1016722" y="420850"/>
                  </a:lnTo>
                  <a:lnTo>
                    <a:pt x="1006672" y="376680"/>
                  </a:lnTo>
                  <a:lnTo>
                    <a:pt x="992916" y="334047"/>
                  </a:lnTo>
                  <a:lnTo>
                    <a:pt x="975635" y="293132"/>
                  </a:lnTo>
                  <a:lnTo>
                    <a:pt x="955009" y="254117"/>
                  </a:lnTo>
                  <a:lnTo>
                    <a:pt x="931219" y="217181"/>
                  </a:lnTo>
                  <a:lnTo>
                    <a:pt x="904447" y="182507"/>
                  </a:lnTo>
                  <a:lnTo>
                    <a:pt x="874874" y="150276"/>
                  </a:lnTo>
                  <a:lnTo>
                    <a:pt x="842679" y="120669"/>
                  </a:lnTo>
                  <a:lnTo>
                    <a:pt x="808045" y="93866"/>
                  </a:lnTo>
                  <a:lnTo>
                    <a:pt x="771152" y="70050"/>
                  </a:lnTo>
                  <a:lnTo>
                    <a:pt x="732181" y="49400"/>
                  </a:lnTo>
                  <a:lnTo>
                    <a:pt x="691313" y="32099"/>
                  </a:lnTo>
                  <a:lnTo>
                    <a:pt x="648729" y="18327"/>
                  </a:lnTo>
                  <a:lnTo>
                    <a:pt x="604609" y="8266"/>
                  </a:lnTo>
                  <a:lnTo>
                    <a:pt x="559136" y="2096"/>
                  </a:lnTo>
                  <a:lnTo>
                    <a:pt x="512489" y="0"/>
                  </a:lnTo>
                  <a:close/>
                </a:path>
              </a:pathLst>
            </a:custGeom>
            <a:solidFill>
              <a:srgbClr val="F99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83407" y="4353838"/>
              <a:ext cx="1025525" cy="1026160"/>
            </a:xfrm>
            <a:custGeom>
              <a:avLst/>
              <a:gdLst/>
              <a:ahLst/>
              <a:cxnLst/>
              <a:rect l="l" t="t" r="r" b="b"/>
              <a:pathLst>
                <a:path w="1025525" h="1026160">
                  <a:moveTo>
                    <a:pt x="0" y="513076"/>
                  </a:moveTo>
                  <a:lnTo>
                    <a:pt x="2094" y="466376"/>
                  </a:lnTo>
                  <a:lnTo>
                    <a:pt x="8256" y="420850"/>
                  </a:lnTo>
                  <a:lnTo>
                    <a:pt x="18306" y="376680"/>
                  </a:lnTo>
                  <a:lnTo>
                    <a:pt x="32062" y="334047"/>
                  </a:lnTo>
                  <a:lnTo>
                    <a:pt x="49344" y="293132"/>
                  </a:lnTo>
                  <a:lnTo>
                    <a:pt x="69969" y="254116"/>
                  </a:lnTo>
                  <a:lnTo>
                    <a:pt x="93759" y="217181"/>
                  </a:lnTo>
                  <a:lnTo>
                    <a:pt x="120531" y="182507"/>
                  </a:lnTo>
                  <a:lnTo>
                    <a:pt x="150104" y="150276"/>
                  </a:lnTo>
                  <a:lnTo>
                    <a:pt x="182298" y="120669"/>
                  </a:lnTo>
                  <a:lnTo>
                    <a:pt x="216933" y="93866"/>
                  </a:lnTo>
                  <a:lnTo>
                    <a:pt x="253826" y="70049"/>
                  </a:lnTo>
                  <a:lnTo>
                    <a:pt x="292797" y="49400"/>
                  </a:lnTo>
                  <a:lnTo>
                    <a:pt x="333665" y="32099"/>
                  </a:lnTo>
                  <a:lnTo>
                    <a:pt x="376249" y="18327"/>
                  </a:lnTo>
                  <a:lnTo>
                    <a:pt x="420368" y="8266"/>
                  </a:lnTo>
                  <a:lnTo>
                    <a:pt x="465842" y="2096"/>
                  </a:lnTo>
                  <a:lnTo>
                    <a:pt x="512489" y="0"/>
                  </a:lnTo>
                  <a:lnTo>
                    <a:pt x="559136" y="2096"/>
                  </a:lnTo>
                  <a:lnTo>
                    <a:pt x="604609" y="8266"/>
                  </a:lnTo>
                  <a:lnTo>
                    <a:pt x="648729" y="18327"/>
                  </a:lnTo>
                  <a:lnTo>
                    <a:pt x="691313" y="32099"/>
                  </a:lnTo>
                  <a:lnTo>
                    <a:pt x="732181" y="49400"/>
                  </a:lnTo>
                  <a:lnTo>
                    <a:pt x="771152" y="70049"/>
                  </a:lnTo>
                  <a:lnTo>
                    <a:pt x="808045" y="93866"/>
                  </a:lnTo>
                  <a:lnTo>
                    <a:pt x="842679" y="120669"/>
                  </a:lnTo>
                  <a:lnTo>
                    <a:pt x="874874" y="150276"/>
                  </a:lnTo>
                  <a:lnTo>
                    <a:pt x="904447" y="182507"/>
                  </a:lnTo>
                  <a:lnTo>
                    <a:pt x="931219" y="217181"/>
                  </a:lnTo>
                  <a:lnTo>
                    <a:pt x="955008" y="254116"/>
                  </a:lnTo>
                  <a:lnTo>
                    <a:pt x="975634" y="293132"/>
                  </a:lnTo>
                  <a:lnTo>
                    <a:pt x="992916" y="334047"/>
                  </a:lnTo>
                  <a:lnTo>
                    <a:pt x="1006672" y="376680"/>
                  </a:lnTo>
                  <a:lnTo>
                    <a:pt x="1016721" y="420850"/>
                  </a:lnTo>
                  <a:lnTo>
                    <a:pt x="1022884" y="466376"/>
                  </a:lnTo>
                  <a:lnTo>
                    <a:pt x="1024978" y="513076"/>
                  </a:lnTo>
                  <a:lnTo>
                    <a:pt x="1022884" y="559776"/>
                  </a:lnTo>
                  <a:lnTo>
                    <a:pt x="1016721" y="605302"/>
                  </a:lnTo>
                  <a:lnTo>
                    <a:pt x="1006672" y="649472"/>
                  </a:lnTo>
                  <a:lnTo>
                    <a:pt x="992916" y="692105"/>
                  </a:lnTo>
                  <a:lnTo>
                    <a:pt x="975634" y="733020"/>
                  </a:lnTo>
                  <a:lnTo>
                    <a:pt x="955008" y="772035"/>
                  </a:lnTo>
                  <a:lnTo>
                    <a:pt x="931219" y="808971"/>
                  </a:lnTo>
                  <a:lnTo>
                    <a:pt x="904447" y="843645"/>
                  </a:lnTo>
                  <a:lnTo>
                    <a:pt x="874874" y="875876"/>
                  </a:lnTo>
                  <a:lnTo>
                    <a:pt x="842679" y="905483"/>
                  </a:lnTo>
                  <a:lnTo>
                    <a:pt x="808045" y="932286"/>
                  </a:lnTo>
                  <a:lnTo>
                    <a:pt x="771152" y="956102"/>
                  </a:lnTo>
                  <a:lnTo>
                    <a:pt x="732181" y="976752"/>
                  </a:lnTo>
                  <a:lnTo>
                    <a:pt x="691313" y="994053"/>
                  </a:lnTo>
                  <a:lnTo>
                    <a:pt x="648729" y="1007825"/>
                  </a:lnTo>
                  <a:lnTo>
                    <a:pt x="604609" y="1017886"/>
                  </a:lnTo>
                  <a:lnTo>
                    <a:pt x="559136" y="1024056"/>
                  </a:lnTo>
                  <a:lnTo>
                    <a:pt x="512489" y="1026152"/>
                  </a:lnTo>
                  <a:lnTo>
                    <a:pt x="465842" y="1024056"/>
                  </a:lnTo>
                  <a:lnTo>
                    <a:pt x="420368" y="1017886"/>
                  </a:lnTo>
                  <a:lnTo>
                    <a:pt x="376249" y="1007825"/>
                  </a:lnTo>
                  <a:lnTo>
                    <a:pt x="333665" y="994053"/>
                  </a:lnTo>
                  <a:lnTo>
                    <a:pt x="292797" y="976752"/>
                  </a:lnTo>
                  <a:lnTo>
                    <a:pt x="253826" y="956102"/>
                  </a:lnTo>
                  <a:lnTo>
                    <a:pt x="216933" y="932286"/>
                  </a:lnTo>
                  <a:lnTo>
                    <a:pt x="182298" y="905483"/>
                  </a:lnTo>
                  <a:lnTo>
                    <a:pt x="150104" y="875876"/>
                  </a:lnTo>
                  <a:lnTo>
                    <a:pt x="120531" y="843645"/>
                  </a:lnTo>
                  <a:lnTo>
                    <a:pt x="93759" y="808971"/>
                  </a:lnTo>
                  <a:lnTo>
                    <a:pt x="69969" y="772035"/>
                  </a:lnTo>
                  <a:lnTo>
                    <a:pt x="49344" y="733020"/>
                  </a:lnTo>
                  <a:lnTo>
                    <a:pt x="32062" y="692105"/>
                  </a:lnTo>
                  <a:lnTo>
                    <a:pt x="18306" y="649472"/>
                  </a:lnTo>
                  <a:lnTo>
                    <a:pt x="8256" y="605302"/>
                  </a:lnTo>
                  <a:lnTo>
                    <a:pt x="2094" y="559776"/>
                  </a:lnTo>
                  <a:lnTo>
                    <a:pt x="0" y="513076"/>
                  </a:lnTo>
                  <a:close/>
                </a:path>
              </a:pathLst>
            </a:custGeom>
            <a:ln w="102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550506" y="4616036"/>
            <a:ext cx="692785" cy="4737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dirty="0" sz="1100" spc="-25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12</a:t>
            </a:r>
            <a:endParaRPr sz="1100">
              <a:latin typeface="Franklin Gothic Demi Cond"/>
              <a:cs typeface="Franklin Gothic Demi Cond"/>
            </a:endParaRPr>
          </a:p>
          <a:p>
            <a:pPr algn="ctr">
              <a:lnSpc>
                <a:spcPts val="1105"/>
              </a:lnSpc>
            </a:pPr>
            <a:r>
              <a:rPr dirty="0" sz="1100" spc="-1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patients/day</a:t>
            </a:r>
            <a:endParaRPr sz="1100">
              <a:latin typeface="Franklin Gothic Demi Cond"/>
              <a:cs typeface="Franklin Gothic Demi Cond"/>
            </a:endParaRPr>
          </a:p>
          <a:p>
            <a:pPr algn="ctr" marL="2540">
              <a:lnSpc>
                <a:spcPts val="1210"/>
              </a:lnSpc>
            </a:pPr>
            <a:r>
              <a:rPr dirty="0" sz="110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=</a:t>
            </a:r>
            <a:r>
              <a:rPr dirty="0" sz="1100" spc="-4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 </a:t>
            </a:r>
            <a:r>
              <a:rPr dirty="0" sz="1100" spc="-25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$1.8</a:t>
            </a:r>
            <a:r>
              <a:rPr dirty="0" sz="1100" spc="-35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 </a:t>
            </a:r>
            <a:r>
              <a:rPr dirty="0" sz="1100" spc="-6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M</a:t>
            </a:r>
            <a:endParaRPr sz="1100">
              <a:latin typeface="Franklin Gothic Demi Cond"/>
              <a:cs typeface="Franklin Gothic Demi Cond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1562134" y="3782065"/>
            <a:ext cx="326390" cy="382270"/>
          </a:xfrm>
          <a:custGeom>
            <a:avLst/>
            <a:gdLst/>
            <a:ahLst/>
            <a:cxnLst/>
            <a:rect l="l" t="t" r="r" b="b"/>
            <a:pathLst>
              <a:path w="326389" h="382270">
                <a:moveTo>
                  <a:pt x="162970" y="0"/>
                </a:moveTo>
                <a:lnTo>
                  <a:pt x="162970" y="76346"/>
                </a:lnTo>
                <a:lnTo>
                  <a:pt x="0" y="76346"/>
                </a:lnTo>
                <a:lnTo>
                  <a:pt x="0" y="305382"/>
                </a:lnTo>
                <a:lnTo>
                  <a:pt x="162970" y="305382"/>
                </a:lnTo>
                <a:lnTo>
                  <a:pt x="162970" y="381728"/>
                </a:lnTo>
                <a:lnTo>
                  <a:pt x="325941" y="190864"/>
                </a:lnTo>
                <a:lnTo>
                  <a:pt x="162970" y="0"/>
                </a:lnTo>
                <a:close/>
              </a:path>
            </a:pathLst>
          </a:custGeom>
          <a:solidFill>
            <a:srgbClr val="FBC9A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 descr=""/>
          <p:cNvGrpSpPr/>
          <p:nvPr/>
        </p:nvGrpSpPr>
        <p:grpSpPr>
          <a:xfrm>
            <a:off x="2018238" y="2941640"/>
            <a:ext cx="2060575" cy="2063114"/>
            <a:chOff x="2018238" y="2941640"/>
            <a:chExt cx="2060575" cy="2063114"/>
          </a:xfrm>
        </p:grpSpPr>
        <p:sp>
          <p:nvSpPr>
            <p:cNvPr id="18" name="object 18" descr=""/>
            <p:cNvSpPr/>
            <p:nvPr/>
          </p:nvSpPr>
          <p:spPr>
            <a:xfrm>
              <a:off x="2023374" y="2946775"/>
              <a:ext cx="2050414" cy="2052320"/>
            </a:xfrm>
            <a:custGeom>
              <a:avLst/>
              <a:gdLst/>
              <a:ahLst/>
              <a:cxnLst/>
              <a:rect l="l" t="t" r="r" b="b"/>
              <a:pathLst>
                <a:path w="2050414" h="2052320">
                  <a:moveTo>
                    <a:pt x="1024978" y="0"/>
                  </a:moveTo>
                  <a:lnTo>
                    <a:pt x="976728" y="1116"/>
                  </a:lnTo>
                  <a:lnTo>
                    <a:pt x="929052" y="4434"/>
                  </a:lnTo>
                  <a:lnTo>
                    <a:pt x="881999" y="9904"/>
                  </a:lnTo>
                  <a:lnTo>
                    <a:pt x="835619" y="17476"/>
                  </a:lnTo>
                  <a:lnTo>
                    <a:pt x="789960" y="27101"/>
                  </a:lnTo>
                  <a:lnTo>
                    <a:pt x="745073" y="38730"/>
                  </a:lnTo>
                  <a:lnTo>
                    <a:pt x="701006" y="52314"/>
                  </a:lnTo>
                  <a:lnTo>
                    <a:pt x="657809" y="67802"/>
                  </a:lnTo>
                  <a:lnTo>
                    <a:pt x="615530" y="85147"/>
                  </a:lnTo>
                  <a:lnTo>
                    <a:pt x="574219" y="104299"/>
                  </a:lnTo>
                  <a:lnTo>
                    <a:pt x="533925" y="125208"/>
                  </a:lnTo>
                  <a:lnTo>
                    <a:pt x="494698" y="147826"/>
                  </a:lnTo>
                  <a:lnTo>
                    <a:pt x="456586" y="172102"/>
                  </a:lnTo>
                  <a:lnTo>
                    <a:pt x="419639" y="197988"/>
                  </a:lnTo>
                  <a:lnTo>
                    <a:pt x="383907" y="225434"/>
                  </a:lnTo>
                  <a:lnTo>
                    <a:pt x="349437" y="254391"/>
                  </a:lnTo>
                  <a:lnTo>
                    <a:pt x="316280" y="284811"/>
                  </a:lnTo>
                  <a:lnTo>
                    <a:pt x="284485" y="316642"/>
                  </a:lnTo>
                  <a:lnTo>
                    <a:pt x="254100" y="349838"/>
                  </a:lnTo>
                  <a:lnTo>
                    <a:pt x="225176" y="384347"/>
                  </a:lnTo>
                  <a:lnTo>
                    <a:pt x="197761" y="420120"/>
                  </a:lnTo>
                  <a:lnTo>
                    <a:pt x="171905" y="457109"/>
                  </a:lnTo>
                  <a:lnTo>
                    <a:pt x="147656" y="495265"/>
                  </a:lnTo>
                  <a:lnTo>
                    <a:pt x="125065" y="534537"/>
                  </a:lnTo>
                  <a:lnTo>
                    <a:pt x="104180" y="574877"/>
                  </a:lnTo>
                  <a:lnTo>
                    <a:pt x="85050" y="616235"/>
                  </a:lnTo>
                  <a:lnTo>
                    <a:pt x="67725" y="658562"/>
                  </a:lnTo>
                  <a:lnTo>
                    <a:pt x="52254" y="701809"/>
                  </a:lnTo>
                  <a:lnTo>
                    <a:pt x="38686" y="745927"/>
                  </a:lnTo>
                  <a:lnTo>
                    <a:pt x="27070" y="790866"/>
                  </a:lnTo>
                  <a:lnTo>
                    <a:pt x="17456" y="836576"/>
                  </a:lnTo>
                  <a:lnTo>
                    <a:pt x="9893" y="883010"/>
                  </a:lnTo>
                  <a:lnTo>
                    <a:pt x="4429" y="930117"/>
                  </a:lnTo>
                  <a:lnTo>
                    <a:pt x="1115" y="977847"/>
                  </a:lnTo>
                  <a:lnTo>
                    <a:pt x="0" y="1026153"/>
                  </a:lnTo>
                  <a:lnTo>
                    <a:pt x="1115" y="1074459"/>
                  </a:lnTo>
                  <a:lnTo>
                    <a:pt x="4429" y="1122190"/>
                  </a:lnTo>
                  <a:lnTo>
                    <a:pt x="9893" y="1169297"/>
                  </a:lnTo>
                  <a:lnTo>
                    <a:pt x="17456" y="1215730"/>
                  </a:lnTo>
                  <a:lnTo>
                    <a:pt x="27070" y="1261441"/>
                  </a:lnTo>
                  <a:lnTo>
                    <a:pt x="38686" y="1306379"/>
                  </a:lnTo>
                  <a:lnTo>
                    <a:pt x="52254" y="1350497"/>
                  </a:lnTo>
                  <a:lnTo>
                    <a:pt x="67725" y="1393744"/>
                  </a:lnTo>
                  <a:lnTo>
                    <a:pt x="85050" y="1436071"/>
                  </a:lnTo>
                  <a:lnTo>
                    <a:pt x="104180" y="1477429"/>
                  </a:lnTo>
                  <a:lnTo>
                    <a:pt x="125065" y="1517769"/>
                  </a:lnTo>
                  <a:lnTo>
                    <a:pt x="147656" y="1557041"/>
                  </a:lnTo>
                  <a:lnTo>
                    <a:pt x="171905" y="1595197"/>
                  </a:lnTo>
                  <a:lnTo>
                    <a:pt x="197761" y="1632186"/>
                  </a:lnTo>
                  <a:lnTo>
                    <a:pt x="225176" y="1667960"/>
                  </a:lnTo>
                  <a:lnTo>
                    <a:pt x="254100" y="1702469"/>
                  </a:lnTo>
                  <a:lnTo>
                    <a:pt x="284485" y="1735664"/>
                  </a:lnTo>
                  <a:lnTo>
                    <a:pt x="316280" y="1767496"/>
                  </a:lnTo>
                  <a:lnTo>
                    <a:pt x="349437" y="1797915"/>
                  </a:lnTo>
                  <a:lnTo>
                    <a:pt x="383907" y="1826872"/>
                  </a:lnTo>
                  <a:lnTo>
                    <a:pt x="419639" y="1854319"/>
                  </a:lnTo>
                  <a:lnTo>
                    <a:pt x="456586" y="1880204"/>
                  </a:lnTo>
                  <a:lnTo>
                    <a:pt x="494698" y="1904481"/>
                  </a:lnTo>
                  <a:lnTo>
                    <a:pt x="533925" y="1927098"/>
                  </a:lnTo>
                  <a:lnTo>
                    <a:pt x="574219" y="1948007"/>
                  </a:lnTo>
                  <a:lnTo>
                    <a:pt x="615530" y="1967159"/>
                  </a:lnTo>
                  <a:lnTo>
                    <a:pt x="657809" y="1984504"/>
                  </a:lnTo>
                  <a:lnTo>
                    <a:pt x="701006" y="1999993"/>
                  </a:lnTo>
                  <a:lnTo>
                    <a:pt x="745073" y="2013576"/>
                  </a:lnTo>
                  <a:lnTo>
                    <a:pt x="789960" y="2025205"/>
                  </a:lnTo>
                  <a:lnTo>
                    <a:pt x="835619" y="2034830"/>
                  </a:lnTo>
                  <a:lnTo>
                    <a:pt x="881999" y="2042402"/>
                  </a:lnTo>
                  <a:lnTo>
                    <a:pt x="929052" y="2047872"/>
                  </a:lnTo>
                  <a:lnTo>
                    <a:pt x="976728" y="2051190"/>
                  </a:lnTo>
                  <a:lnTo>
                    <a:pt x="1024978" y="2052307"/>
                  </a:lnTo>
                  <a:lnTo>
                    <a:pt x="1073229" y="2051190"/>
                  </a:lnTo>
                  <a:lnTo>
                    <a:pt x="1120905" y="2047872"/>
                  </a:lnTo>
                  <a:lnTo>
                    <a:pt x="1167958" y="2042402"/>
                  </a:lnTo>
                  <a:lnTo>
                    <a:pt x="1214338" y="2034830"/>
                  </a:lnTo>
                  <a:lnTo>
                    <a:pt x="1259997" y="2025205"/>
                  </a:lnTo>
                  <a:lnTo>
                    <a:pt x="1304884" y="2013576"/>
                  </a:lnTo>
                  <a:lnTo>
                    <a:pt x="1348951" y="1999993"/>
                  </a:lnTo>
                  <a:lnTo>
                    <a:pt x="1392149" y="1984504"/>
                  </a:lnTo>
                  <a:lnTo>
                    <a:pt x="1434428" y="1967159"/>
                  </a:lnTo>
                  <a:lnTo>
                    <a:pt x="1475739" y="1948007"/>
                  </a:lnTo>
                  <a:lnTo>
                    <a:pt x="1516032" y="1927098"/>
                  </a:lnTo>
                  <a:lnTo>
                    <a:pt x="1555260" y="1904481"/>
                  </a:lnTo>
                  <a:lnTo>
                    <a:pt x="1593371" y="1880204"/>
                  </a:lnTo>
                  <a:lnTo>
                    <a:pt x="1630318" y="1854319"/>
                  </a:lnTo>
                  <a:lnTo>
                    <a:pt x="1666051" y="1826872"/>
                  </a:lnTo>
                  <a:lnTo>
                    <a:pt x="1700521" y="1797915"/>
                  </a:lnTo>
                  <a:lnTo>
                    <a:pt x="1733678" y="1767496"/>
                  </a:lnTo>
                  <a:lnTo>
                    <a:pt x="1765473" y="1735664"/>
                  </a:lnTo>
                  <a:lnTo>
                    <a:pt x="1795858" y="1702469"/>
                  </a:lnTo>
                  <a:lnTo>
                    <a:pt x="1824782" y="1667960"/>
                  </a:lnTo>
                  <a:lnTo>
                    <a:pt x="1852197" y="1632186"/>
                  </a:lnTo>
                  <a:lnTo>
                    <a:pt x="1878053" y="1595197"/>
                  </a:lnTo>
                  <a:lnTo>
                    <a:pt x="1902302" y="1557041"/>
                  </a:lnTo>
                  <a:lnTo>
                    <a:pt x="1924893" y="1517769"/>
                  </a:lnTo>
                  <a:lnTo>
                    <a:pt x="1945778" y="1477429"/>
                  </a:lnTo>
                  <a:lnTo>
                    <a:pt x="1964908" y="1436071"/>
                  </a:lnTo>
                  <a:lnTo>
                    <a:pt x="1982233" y="1393744"/>
                  </a:lnTo>
                  <a:lnTo>
                    <a:pt x="1997704" y="1350497"/>
                  </a:lnTo>
                  <a:lnTo>
                    <a:pt x="2011272" y="1306379"/>
                  </a:lnTo>
                  <a:lnTo>
                    <a:pt x="2022888" y="1261441"/>
                  </a:lnTo>
                  <a:lnTo>
                    <a:pt x="2032502" y="1215730"/>
                  </a:lnTo>
                  <a:lnTo>
                    <a:pt x="2040066" y="1169297"/>
                  </a:lnTo>
                  <a:lnTo>
                    <a:pt x="2045529" y="1122190"/>
                  </a:lnTo>
                  <a:lnTo>
                    <a:pt x="2048843" y="1074459"/>
                  </a:lnTo>
                  <a:lnTo>
                    <a:pt x="2049959" y="1026153"/>
                  </a:lnTo>
                  <a:lnTo>
                    <a:pt x="2048843" y="977847"/>
                  </a:lnTo>
                  <a:lnTo>
                    <a:pt x="2045529" y="930117"/>
                  </a:lnTo>
                  <a:lnTo>
                    <a:pt x="2040066" y="883010"/>
                  </a:lnTo>
                  <a:lnTo>
                    <a:pt x="2032502" y="836576"/>
                  </a:lnTo>
                  <a:lnTo>
                    <a:pt x="2022888" y="790866"/>
                  </a:lnTo>
                  <a:lnTo>
                    <a:pt x="2011272" y="745927"/>
                  </a:lnTo>
                  <a:lnTo>
                    <a:pt x="1997704" y="701809"/>
                  </a:lnTo>
                  <a:lnTo>
                    <a:pt x="1982233" y="658562"/>
                  </a:lnTo>
                  <a:lnTo>
                    <a:pt x="1964908" y="616235"/>
                  </a:lnTo>
                  <a:lnTo>
                    <a:pt x="1945778" y="574877"/>
                  </a:lnTo>
                  <a:lnTo>
                    <a:pt x="1924893" y="534537"/>
                  </a:lnTo>
                  <a:lnTo>
                    <a:pt x="1902302" y="495265"/>
                  </a:lnTo>
                  <a:lnTo>
                    <a:pt x="1878053" y="457109"/>
                  </a:lnTo>
                  <a:lnTo>
                    <a:pt x="1852197" y="420120"/>
                  </a:lnTo>
                  <a:lnTo>
                    <a:pt x="1824782" y="384347"/>
                  </a:lnTo>
                  <a:lnTo>
                    <a:pt x="1795858" y="349838"/>
                  </a:lnTo>
                  <a:lnTo>
                    <a:pt x="1765473" y="316642"/>
                  </a:lnTo>
                  <a:lnTo>
                    <a:pt x="1733678" y="284811"/>
                  </a:lnTo>
                  <a:lnTo>
                    <a:pt x="1700521" y="254391"/>
                  </a:lnTo>
                  <a:lnTo>
                    <a:pt x="1666051" y="225434"/>
                  </a:lnTo>
                  <a:lnTo>
                    <a:pt x="1630318" y="197988"/>
                  </a:lnTo>
                  <a:lnTo>
                    <a:pt x="1593371" y="172102"/>
                  </a:lnTo>
                  <a:lnTo>
                    <a:pt x="1555260" y="147826"/>
                  </a:lnTo>
                  <a:lnTo>
                    <a:pt x="1516032" y="125208"/>
                  </a:lnTo>
                  <a:lnTo>
                    <a:pt x="1475739" y="104299"/>
                  </a:lnTo>
                  <a:lnTo>
                    <a:pt x="1434428" y="85147"/>
                  </a:lnTo>
                  <a:lnTo>
                    <a:pt x="1392149" y="67802"/>
                  </a:lnTo>
                  <a:lnTo>
                    <a:pt x="1348951" y="52314"/>
                  </a:lnTo>
                  <a:lnTo>
                    <a:pt x="1304884" y="38730"/>
                  </a:lnTo>
                  <a:lnTo>
                    <a:pt x="1259997" y="27101"/>
                  </a:lnTo>
                  <a:lnTo>
                    <a:pt x="1214338" y="17476"/>
                  </a:lnTo>
                  <a:lnTo>
                    <a:pt x="1167958" y="9904"/>
                  </a:lnTo>
                  <a:lnTo>
                    <a:pt x="1120905" y="4434"/>
                  </a:lnTo>
                  <a:lnTo>
                    <a:pt x="1073229" y="1116"/>
                  </a:lnTo>
                  <a:lnTo>
                    <a:pt x="1024978" y="0"/>
                  </a:lnTo>
                  <a:close/>
                </a:path>
              </a:pathLst>
            </a:custGeom>
            <a:solidFill>
              <a:srgbClr val="F99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023374" y="2946775"/>
              <a:ext cx="2050414" cy="2052320"/>
            </a:xfrm>
            <a:custGeom>
              <a:avLst/>
              <a:gdLst/>
              <a:ahLst/>
              <a:cxnLst/>
              <a:rect l="l" t="t" r="r" b="b"/>
              <a:pathLst>
                <a:path w="2050414" h="2052320">
                  <a:moveTo>
                    <a:pt x="0" y="1026153"/>
                  </a:moveTo>
                  <a:lnTo>
                    <a:pt x="1115" y="977847"/>
                  </a:lnTo>
                  <a:lnTo>
                    <a:pt x="4429" y="930116"/>
                  </a:lnTo>
                  <a:lnTo>
                    <a:pt x="9893" y="883010"/>
                  </a:lnTo>
                  <a:lnTo>
                    <a:pt x="17456" y="836576"/>
                  </a:lnTo>
                  <a:lnTo>
                    <a:pt x="27070" y="790865"/>
                  </a:lnTo>
                  <a:lnTo>
                    <a:pt x="38686" y="745927"/>
                  </a:lnTo>
                  <a:lnTo>
                    <a:pt x="52254" y="701809"/>
                  </a:lnTo>
                  <a:lnTo>
                    <a:pt x="67725" y="658562"/>
                  </a:lnTo>
                  <a:lnTo>
                    <a:pt x="85050" y="616235"/>
                  </a:lnTo>
                  <a:lnTo>
                    <a:pt x="104180" y="574877"/>
                  </a:lnTo>
                  <a:lnTo>
                    <a:pt x="125065" y="534537"/>
                  </a:lnTo>
                  <a:lnTo>
                    <a:pt x="147656" y="495265"/>
                  </a:lnTo>
                  <a:lnTo>
                    <a:pt x="171905" y="457109"/>
                  </a:lnTo>
                  <a:lnTo>
                    <a:pt x="197761" y="420120"/>
                  </a:lnTo>
                  <a:lnTo>
                    <a:pt x="225176" y="384346"/>
                  </a:lnTo>
                  <a:lnTo>
                    <a:pt x="254100" y="349837"/>
                  </a:lnTo>
                  <a:lnTo>
                    <a:pt x="284485" y="316642"/>
                  </a:lnTo>
                  <a:lnTo>
                    <a:pt x="316280" y="284810"/>
                  </a:lnTo>
                  <a:lnTo>
                    <a:pt x="349437" y="254391"/>
                  </a:lnTo>
                  <a:lnTo>
                    <a:pt x="383907" y="225434"/>
                  </a:lnTo>
                  <a:lnTo>
                    <a:pt x="419639" y="197988"/>
                  </a:lnTo>
                  <a:lnTo>
                    <a:pt x="456586" y="172102"/>
                  </a:lnTo>
                  <a:lnTo>
                    <a:pt x="494698" y="147825"/>
                  </a:lnTo>
                  <a:lnTo>
                    <a:pt x="533925" y="125208"/>
                  </a:lnTo>
                  <a:lnTo>
                    <a:pt x="574219" y="104299"/>
                  </a:lnTo>
                  <a:lnTo>
                    <a:pt x="615530" y="85147"/>
                  </a:lnTo>
                  <a:lnTo>
                    <a:pt x="657809" y="67802"/>
                  </a:lnTo>
                  <a:lnTo>
                    <a:pt x="701006" y="52313"/>
                  </a:lnTo>
                  <a:lnTo>
                    <a:pt x="745073" y="38730"/>
                  </a:lnTo>
                  <a:lnTo>
                    <a:pt x="789961" y="27101"/>
                  </a:lnTo>
                  <a:lnTo>
                    <a:pt x="835619" y="17476"/>
                  </a:lnTo>
                  <a:lnTo>
                    <a:pt x="881999" y="9904"/>
                  </a:lnTo>
                  <a:lnTo>
                    <a:pt x="929052" y="4434"/>
                  </a:lnTo>
                  <a:lnTo>
                    <a:pt x="976728" y="1116"/>
                  </a:lnTo>
                  <a:lnTo>
                    <a:pt x="1024979" y="0"/>
                  </a:lnTo>
                  <a:lnTo>
                    <a:pt x="1073229" y="1116"/>
                  </a:lnTo>
                  <a:lnTo>
                    <a:pt x="1120906" y="4434"/>
                  </a:lnTo>
                  <a:lnTo>
                    <a:pt x="1167959" y="9904"/>
                  </a:lnTo>
                  <a:lnTo>
                    <a:pt x="1214339" y="17476"/>
                  </a:lnTo>
                  <a:lnTo>
                    <a:pt x="1259997" y="27101"/>
                  </a:lnTo>
                  <a:lnTo>
                    <a:pt x="1304884" y="38730"/>
                  </a:lnTo>
                  <a:lnTo>
                    <a:pt x="1348951" y="52313"/>
                  </a:lnTo>
                  <a:lnTo>
                    <a:pt x="1392149" y="67802"/>
                  </a:lnTo>
                  <a:lnTo>
                    <a:pt x="1434428" y="85147"/>
                  </a:lnTo>
                  <a:lnTo>
                    <a:pt x="1475739" y="104299"/>
                  </a:lnTo>
                  <a:lnTo>
                    <a:pt x="1516032" y="125208"/>
                  </a:lnTo>
                  <a:lnTo>
                    <a:pt x="1555259" y="147825"/>
                  </a:lnTo>
                  <a:lnTo>
                    <a:pt x="1593371" y="172102"/>
                  </a:lnTo>
                  <a:lnTo>
                    <a:pt x="1630318" y="197988"/>
                  </a:lnTo>
                  <a:lnTo>
                    <a:pt x="1666051" y="225434"/>
                  </a:lnTo>
                  <a:lnTo>
                    <a:pt x="1700520" y="254391"/>
                  </a:lnTo>
                  <a:lnTo>
                    <a:pt x="1733677" y="284810"/>
                  </a:lnTo>
                  <a:lnTo>
                    <a:pt x="1765473" y="316642"/>
                  </a:lnTo>
                  <a:lnTo>
                    <a:pt x="1795857" y="349837"/>
                  </a:lnTo>
                  <a:lnTo>
                    <a:pt x="1824781" y="384346"/>
                  </a:lnTo>
                  <a:lnTo>
                    <a:pt x="1852196" y="420120"/>
                  </a:lnTo>
                  <a:lnTo>
                    <a:pt x="1878052" y="457109"/>
                  </a:lnTo>
                  <a:lnTo>
                    <a:pt x="1902301" y="495265"/>
                  </a:lnTo>
                  <a:lnTo>
                    <a:pt x="1924892" y="534537"/>
                  </a:lnTo>
                  <a:lnTo>
                    <a:pt x="1945778" y="574877"/>
                  </a:lnTo>
                  <a:lnTo>
                    <a:pt x="1964907" y="616235"/>
                  </a:lnTo>
                  <a:lnTo>
                    <a:pt x="1982232" y="658562"/>
                  </a:lnTo>
                  <a:lnTo>
                    <a:pt x="1997704" y="701809"/>
                  </a:lnTo>
                  <a:lnTo>
                    <a:pt x="2011272" y="745927"/>
                  </a:lnTo>
                  <a:lnTo>
                    <a:pt x="2022887" y="790865"/>
                  </a:lnTo>
                  <a:lnTo>
                    <a:pt x="2032501" y="836576"/>
                  </a:lnTo>
                  <a:lnTo>
                    <a:pt x="2040065" y="883010"/>
                  </a:lnTo>
                  <a:lnTo>
                    <a:pt x="2045528" y="930116"/>
                  </a:lnTo>
                  <a:lnTo>
                    <a:pt x="2048842" y="977847"/>
                  </a:lnTo>
                  <a:lnTo>
                    <a:pt x="2049958" y="1026153"/>
                  </a:lnTo>
                  <a:lnTo>
                    <a:pt x="2048842" y="1074459"/>
                  </a:lnTo>
                  <a:lnTo>
                    <a:pt x="2045528" y="1122190"/>
                  </a:lnTo>
                  <a:lnTo>
                    <a:pt x="2040065" y="1169296"/>
                  </a:lnTo>
                  <a:lnTo>
                    <a:pt x="2032501" y="1215730"/>
                  </a:lnTo>
                  <a:lnTo>
                    <a:pt x="2022887" y="1261441"/>
                  </a:lnTo>
                  <a:lnTo>
                    <a:pt x="2011272" y="1306379"/>
                  </a:lnTo>
                  <a:lnTo>
                    <a:pt x="1997704" y="1350497"/>
                  </a:lnTo>
                  <a:lnTo>
                    <a:pt x="1982232" y="1393744"/>
                  </a:lnTo>
                  <a:lnTo>
                    <a:pt x="1964907" y="1436071"/>
                  </a:lnTo>
                  <a:lnTo>
                    <a:pt x="1945778" y="1477429"/>
                  </a:lnTo>
                  <a:lnTo>
                    <a:pt x="1924892" y="1517769"/>
                  </a:lnTo>
                  <a:lnTo>
                    <a:pt x="1902301" y="1557041"/>
                  </a:lnTo>
                  <a:lnTo>
                    <a:pt x="1878052" y="1595196"/>
                  </a:lnTo>
                  <a:lnTo>
                    <a:pt x="1852196" y="1632186"/>
                  </a:lnTo>
                  <a:lnTo>
                    <a:pt x="1824781" y="1667959"/>
                  </a:lnTo>
                  <a:lnTo>
                    <a:pt x="1795857" y="1702468"/>
                  </a:lnTo>
                  <a:lnTo>
                    <a:pt x="1765473" y="1735663"/>
                  </a:lnTo>
                  <a:lnTo>
                    <a:pt x="1733677" y="1767495"/>
                  </a:lnTo>
                  <a:lnTo>
                    <a:pt x="1700520" y="1797914"/>
                  </a:lnTo>
                  <a:lnTo>
                    <a:pt x="1666051" y="1826872"/>
                  </a:lnTo>
                  <a:lnTo>
                    <a:pt x="1630318" y="1854318"/>
                  </a:lnTo>
                  <a:lnTo>
                    <a:pt x="1593371" y="1880204"/>
                  </a:lnTo>
                  <a:lnTo>
                    <a:pt x="1555259" y="1904480"/>
                  </a:lnTo>
                  <a:lnTo>
                    <a:pt x="1516032" y="1927097"/>
                  </a:lnTo>
                  <a:lnTo>
                    <a:pt x="1475739" y="1948007"/>
                  </a:lnTo>
                  <a:lnTo>
                    <a:pt x="1434428" y="1967158"/>
                  </a:lnTo>
                  <a:lnTo>
                    <a:pt x="1392149" y="1984503"/>
                  </a:lnTo>
                  <a:lnTo>
                    <a:pt x="1348951" y="1999992"/>
                  </a:lnTo>
                  <a:lnTo>
                    <a:pt x="1304884" y="2013576"/>
                  </a:lnTo>
                  <a:lnTo>
                    <a:pt x="1259997" y="2025205"/>
                  </a:lnTo>
                  <a:lnTo>
                    <a:pt x="1214339" y="2034830"/>
                  </a:lnTo>
                  <a:lnTo>
                    <a:pt x="1167959" y="2042402"/>
                  </a:lnTo>
                  <a:lnTo>
                    <a:pt x="1120906" y="2047871"/>
                  </a:lnTo>
                  <a:lnTo>
                    <a:pt x="1073229" y="2051189"/>
                  </a:lnTo>
                  <a:lnTo>
                    <a:pt x="1024979" y="2052306"/>
                  </a:lnTo>
                  <a:lnTo>
                    <a:pt x="976728" y="2051189"/>
                  </a:lnTo>
                  <a:lnTo>
                    <a:pt x="929052" y="2047871"/>
                  </a:lnTo>
                  <a:lnTo>
                    <a:pt x="881999" y="2042402"/>
                  </a:lnTo>
                  <a:lnTo>
                    <a:pt x="835619" y="2034830"/>
                  </a:lnTo>
                  <a:lnTo>
                    <a:pt x="789961" y="2025205"/>
                  </a:lnTo>
                  <a:lnTo>
                    <a:pt x="745073" y="2013576"/>
                  </a:lnTo>
                  <a:lnTo>
                    <a:pt x="701006" y="1999992"/>
                  </a:lnTo>
                  <a:lnTo>
                    <a:pt x="657809" y="1984503"/>
                  </a:lnTo>
                  <a:lnTo>
                    <a:pt x="615530" y="1967158"/>
                  </a:lnTo>
                  <a:lnTo>
                    <a:pt x="574219" y="1948007"/>
                  </a:lnTo>
                  <a:lnTo>
                    <a:pt x="533925" y="1927097"/>
                  </a:lnTo>
                  <a:lnTo>
                    <a:pt x="494698" y="1904480"/>
                  </a:lnTo>
                  <a:lnTo>
                    <a:pt x="456586" y="1880204"/>
                  </a:lnTo>
                  <a:lnTo>
                    <a:pt x="419639" y="1854318"/>
                  </a:lnTo>
                  <a:lnTo>
                    <a:pt x="383907" y="1826872"/>
                  </a:lnTo>
                  <a:lnTo>
                    <a:pt x="349437" y="1797914"/>
                  </a:lnTo>
                  <a:lnTo>
                    <a:pt x="316280" y="1767495"/>
                  </a:lnTo>
                  <a:lnTo>
                    <a:pt x="284485" y="1735663"/>
                  </a:lnTo>
                  <a:lnTo>
                    <a:pt x="254100" y="1702468"/>
                  </a:lnTo>
                  <a:lnTo>
                    <a:pt x="225176" y="1667959"/>
                  </a:lnTo>
                  <a:lnTo>
                    <a:pt x="197761" y="1632186"/>
                  </a:lnTo>
                  <a:lnTo>
                    <a:pt x="171905" y="1595196"/>
                  </a:lnTo>
                  <a:lnTo>
                    <a:pt x="147656" y="1557041"/>
                  </a:lnTo>
                  <a:lnTo>
                    <a:pt x="125065" y="1517769"/>
                  </a:lnTo>
                  <a:lnTo>
                    <a:pt x="104180" y="1477429"/>
                  </a:lnTo>
                  <a:lnTo>
                    <a:pt x="85050" y="1436071"/>
                  </a:lnTo>
                  <a:lnTo>
                    <a:pt x="67725" y="1393744"/>
                  </a:lnTo>
                  <a:lnTo>
                    <a:pt x="52254" y="1350497"/>
                  </a:lnTo>
                  <a:lnTo>
                    <a:pt x="38686" y="1306379"/>
                  </a:lnTo>
                  <a:lnTo>
                    <a:pt x="27070" y="1261441"/>
                  </a:lnTo>
                  <a:lnTo>
                    <a:pt x="17456" y="1215730"/>
                  </a:lnTo>
                  <a:lnTo>
                    <a:pt x="9893" y="1169296"/>
                  </a:lnTo>
                  <a:lnTo>
                    <a:pt x="4429" y="1122190"/>
                  </a:lnTo>
                  <a:lnTo>
                    <a:pt x="1115" y="1074459"/>
                  </a:lnTo>
                  <a:lnTo>
                    <a:pt x="0" y="1026153"/>
                  </a:lnTo>
                  <a:close/>
                </a:path>
              </a:pathLst>
            </a:custGeom>
            <a:ln w="102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2432869" y="3198367"/>
            <a:ext cx="1233170" cy="1461770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algn="r" marL="126364" marR="120014" indent="80010">
              <a:lnSpc>
                <a:spcPts val="3500"/>
              </a:lnSpc>
              <a:spcBef>
                <a:spcPts val="805"/>
              </a:spcBef>
            </a:pPr>
            <a:r>
              <a:rPr dirty="0" sz="3500" spc="-1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Total </a:t>
            </a:r>
            <a:r>
              <a:rPr dirty="0" sz="350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loss</a:t>
            </a:r>
            <a:r>
              <a:rPr dirty="0" sz="3500" spc="-114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 </a:t>
            </a:r>
            <a:r>
              <a:rPr dirty="0" sz="3500" spc="-5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=</a:t>
            </a:r>
            <a:endParaRPr sz="3500">
              <a:latin typeface="Franklin Gothic Demi Cond"/>
              <a:cs typeface="Franklin Gothic Demi Cond"/>
            </a:endParaRPr>
          </a:p>
          <a:p>
            <a:pPr algn="r" marR="5080">
              <a:lnSpc>
                <a:spcPts val="3604"/>
              </a:lnSpc>
            </a:pPr>
            <a:r>
              <a:rPr dirty="0" sz="350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$1.2</a:t>
            </a:r>
            <a:r>
              <a:rPr dirty="0" sz="3500" spc="-11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 </a:t>
            </a:r>
            <a:r>
              <a:rPr dirty="0" sz="3500" spc="-50" b="1">
                <a:solidFill>
                  <a:srgbClr val="FFFFFF"/>
                </a:solidFill>
                <a:latin typeface="Franklin Gothic Demi Cond"/>
                <a:cs typeface="Franklin Gothic Demi Cond"/>
              </a:rPr>
              <a:t>M</a:t>
            </a:r>
            <a:endParaRPr sz="3500">
              <a:latin typeface="Franklin Gothic Demi Cond"/>
              <a:cs typeface="Franklin Gothic Demi C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827086"/>
            <a:ext cx="7041515" cy="2463800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1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Demanding</a:t>
            </a:r>
            <a:r>
              <a:rPr dirty="0" sz="2300" spc="185" b="0">
                <a:latin typeface="Segoe UI Light"/>
                <a:cs typeface="Segoe UI Light"/>
              </a:rPr>
              <a:t> </a:t>
            </a:r>
            <a:r>
              <a:rPr dirty="0" sz="2300" spc="-25" b="0">
                <a:latin typeface="Segoe UI Light"/>
                <a:cs typeface="Segoe UI Light"/>
              </a:rPr>
              <a:t>job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Health</a:t>
            </a:r>
            <a:r>
              <a:rPr dirty="0" sz="2300" spc="14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Directors</a:t>
            </a:r>
            <a:r>
              <a:rPr dirty="0" sz="2300" spc="16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oversee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staff</a:t>
            </a:r>
            <a:r>
              <a:rPr dirty="0" sz="2300" spc="1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across</a:t>
            </a:r>
            <a:r>
              <a:rPr dirty="0" sz="2300" spc="16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many</a:t>
            </a:r>
            <a:r>
              <a:rPr dirty="0" sz="2300" spc="165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disciplines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5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Government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HR</a:t>
            </a:r>
            <a:r>
              <a:rPr dirty="0" sz="2300" spc="9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supports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Tribal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Clinics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5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Clinic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often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underserved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Lack</a:t>
            </a:r>
            <a:r>
              <a:rPr dirty="0" sz="2300" spc="10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of</a:t>
            </a:r>
            <a:r>
              <a:rPr dirty="0" sz="2300" spc="13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HR</a:t>
            </a:r>
            <a:r>
              <a:rPr dirty="0" sz="2300" spc="114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expertise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needed</a:t>
            </a:r>
            <a:r>
              <a:rPr dirty="0" sz="2300" spc="114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to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provide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support</a:t>
            </a:r>
            <a:endParaRPr sz="23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9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HEALTH</a:t>
            </a:r>
            <a:r>
              <a:rPr dirty="0" spc="290"/>
              <a:t> </a:t>
            </a:r>
            <a:r>
              <a:rPr dirty="0" spc="90"/>
              <a:t>ADMIN</a:t>
            </a:r>
            <a:r>
              <a:rPr dirty="0" spc="290"/>
              <a:t> </a:t>
            </a:r>
            <a:r>
              <a:rPr dirty="0" spc="100"/>
              <a:t>SUPPORT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1034" y="5827344"/>
            <a:ext cx="8153637" cy="6724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61034" y="5827344"/>
            <a:ext cx="8154034" cy="673100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marL="350520" marR="596265" indent="-277495">
              <a:lnSpc>
                <a:spcPct val="102699"/>
              </a:lnSpc>
              <a:spcBef>
                <a:spcPts val="335"/>
              </a:spcBef>
              <a:buSzPct val="102702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Have</a:t>
            </a:r>
            <a:r>
              <a:rPr dirty="0" sz="18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at</a:t>
            </a:r>
            <a:r>
              <a:rPr dirty="0" sz="18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least</a:t>
            </a:r>
            <a:r>
              <a:rPr dirty="0" sz="1850" spc="19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one</a:t>
            </a:r>
            <a:r>
              <a:rPr dirty="0" sz="18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dedicated</a:t>
            </a:r>
            <a:r>
              <a:rPr dirty="0" sz="1850" spc="2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HR</a:t>
            </a:r>
            <a:r>
              <a:rPr dirty="0" sz="18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professional</a:t>
            </a:r>
            <a:r>
              <a:rPr dirty="0" sz="18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located</a:t>
            </a:r>
            <a:r>
              <a:rPr dirty="0" sz="18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within</a:t>
            </a:r>
            <a:r>
              <a:rPr dirty="0" sz="18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the</a:t>
            </a:r>
            <a:r>
              <a:rPr dirty="0" sz="1850" spc="20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Clinic</a:t>
            </a:r>
            <a:r>
              <a:rPr dirty="0" sz="18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spc="-25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850" spc="-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b="0" i="1">
                <a:solidFill>
                  <a:srgbClr val="7030A0"/>
                </a:solidFill>
                <a:latin typeface="Segoe UI Light"/>
                <a:cs typeface="Segoe UI Light"/>
              </a:rPr>
              <a:t>provide</a:t>
            </a:r>
            <a:r>
              <a:rPr dirty="0" sz="1850" spc="2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850" spc="-10" b="0" i="1">
                <a:solidFill>
                  <a:srgbClr val="7030A0"/>
                </a:solidFill>
                <a:latin typeface="Segoe UI Light"/>
                <a:cs typeface="Segoe UI Light"/>
              </a:rPr>
              <a:t>support</a:t>
            </a:r>
            <a:endParaRPr sz="185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7121" y="3472861"/>
            <a:ext cx="8112759" cy="1699260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marL="12700" marR="5080">
              <a:lnSpc>
                <a:spcPts val="2710"/>
              </a:lnSpc>
              <a:spcBef>
                <a:spcPts val="234"/>
              </a:spcBef>
            </a:pPr>
            <a:r>
              <a:rPr dirty="0" sz="2300" b="0">
                <a:latin typeface="Segoe UI Light"/>
                <a:cs typeface="Segoe UI Light"/>
              </a:rPr>
              <a:t>How</a:t>
            </a:r>
            <a:r>
              <a:rPr dirty="0" sz="2300" spc="13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is</a:t>
            </a:r>
            <a:r>
              <a:rPr dirty="0" sz="2300" spc="15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the</a:t>
            </a:r>
            <a:r>
              <a:rPr dirty="0" sz="2300" spc="14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healthcare</a:t>
            </a:r>
            <a:r>
              <a:rPr dirty="0" sz="2300" spc="14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recruiting,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hiring,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onboarding,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and</a:t>
            </a:r>
            <a:r>
              <a:rPr dirty="0" sz="2300" spc="14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training </a:t>
            </a:r>
            <a:r>
              <a:rPr dirty="0" sz="2300" b="0">
                <a:latin typeface="Segoe UI Light"/>
                <a:cs typeface="Segoe UI Light"/>
              </a:rPr>
              <a:t>handled</a:t>
            </a:r>
            <a:r>
              <a:rPr dirty="0" sz="2300" spc="10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by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your</a:t>
            </a:r>
            <a:r>
              <a:rPr dirty="0" sz="2300" spc="13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Tribe?</a:t>
            </a:r>
            <a:endParaRPr sz="23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65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dirty="0" sz="2300" b="0">
                <a:latin typeface="Segoe UI Light"/>
                <a:cs typeface="Segoe UI Light"/>
              </a:rPr>
              <a:t>What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about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credentialing?</a:t>
            </a:r>
            <a:endParaRPr sz="23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9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90"/>
              <a:t>GROUP</a:t>
            </a:r>
            <a:r>
              <a:rPr dirty="0" spc="240"/>
              <a:t> </a:t>
            </a:r>
            <a:r>
              <a:rPr dirty="0" spc="85"/>
              <a:t>DISCUSSION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8195" y="4504193"/>
            <a:ext cx="4400043" cy="18934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4585" y="2921783"/>
            <a:ext cx="336613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1600" b="0">
                <a:latin typeface="Segoe UI Light"/>
                <a:cs typeface="Segoe UI Light"/>
              </a:rPr>
              <a:t>Inherently</a:t>
            </a:r>
            <a:r>
              <a:rPr dirty="0" sz="1600" spc="3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different</a:t>
            </a:r>
            <a:r>
              <a:rPr dirty="0" sz="1600" spc="3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365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Healthcare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4585" y="3200946"/>
            <a:ext cx="5476875" cy="321373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603885" indent="-370205">
              <a:lnSpc>
                <a:spcPct val="100000"/>
              </a:lnSpc>
              <a:spcBef>
                <a:spcPts val="720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Possible</a:t>
            </a:r>
            <a:r>
              <a:rPr dirty="0" sz="1300" spc="27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non-compete</a:t>
            </a:r>
            <a:r>
              <a:rPr dirty="0" sz="1300" spc="28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clauses</a:t>
            </a:r>
            <a:r>
              <a:rPr dirty="0" sz="1300" spc="28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in</a:t>
            </a:r>
            <a:r>
              <a:rPr dirty="0" sz="1300" spc="28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previous</a:t>
            </a:r>
            <a:r>
              <a:rPr dirty="0" sz="1300" spc="285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contracts</a:t>
            </a:r>
            <a:endParaRPr sz="1300">
              <a:latin typeface="Segoe UI Light"/>
              <a:cs typeface="Segoe UI Light"/>
            </a:endParaRPr>
          </a:p>
          <a:p>
            <a:pPr marL="603885" indent="-370205">
              <a:lnSpc>
                <a:spcPct val="100000"/>
              </a:lnSpc>
              <a:spcBef>
                <a:spcPts val="62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Long</a:t>
            </a:r>
            <a:r>
              <a:rPr dirty="0" sz="1300" spc="36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ramp-</a:t>
            </a:r>
            <a:r>
              <a:rPr dirty="0" sz="1300" spc="-25" b="0">
                <a:latin typeface="Segoe UI Light"/>
                <a:cs typeface="Segoe UI Light"/>
              </a:rPr>
              <a:t>up</a:t>
            </a:r>
            <a:endParaRPr sz="1300">
              <a:latin typeface="Segoe UI Light"/>
              <a:cs typeface="Segoe UI Light"/>
            </a:endParaRPr>
          </a:p>
          <a:p>
            <a:pPr marL="603885" indent="-370205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Personal</a:t>
            </a:r>
            <a:r>
              <a:rPr dirty="0" sz="1300" spc="21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bonds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with</a:t>
            </a:r>
            <a:r>
              <a:rPr dirty="0" sz="1300" spc="22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patients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at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clinics</a:t>
            </a:r>
            <a:r>
              <a:rPr dirty="0" sz="1300" spc="22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and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hospitals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are</a:t>
            </a:r>
            <a:r>
              <a:rPr dirty="0" sz="1300" spc="229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important</a:t>
            </a:r>
            <a:endParaRPr sz="1300">
              <a:latin typeface="Segoe UI Light"/>
              <a:cs typeface="Segoe UI Light"/>
            </a:endParaRPr>
          </a:p>
          <a:p>
            <a:pPr marL="603885" indent="-370205">
              <a:lnSpc>
                <a:spcPct val="100000"/>
              </a:lnSpc>
              <a:spcBef>
                <a:spcPts val="64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Understanding</a:t>
            </a:r>
            <a:r>
              <a:rPr dirty="0" sz="1300" spc="26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of</a:t>
            </a:r>
            <a:r>
              <a:rPr dirty="0" sz="1300" spc="260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and</a:t>
            </a:r>
            <a:r>
              <a:rPr dirty="0" sz="1300" spc="26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sensitivity</a:t>
            </a:r>
            <a:r>
              <a:rPr dirty="0" sz="1300" spc="265" b="0">
                <a:latin typeface="Segoe UI Light"/>
                <a:cs typeface="Segoe UI Light"/>
              </a:rPr>
              <a:t> </a:t>
            </a:r>
            <a:r>
              <a:rPr dirty="0" sz="1300" b="0">
                <a:latin typeface="Segoe UI Light"/>
                <a:cs typeface="Segoe UI Light"/>
              </a:rPr>
              <a:t>to</a:t>
            </a:r>
            <a:r>
              <a:rPr dirty="0" sz="1300" spc="265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culture</a:t>
            </a:r>
            <a:endParaRPr sz="1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95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1600" b="0">
                <a:latin typeface="Segoe UI Light"/>
                <a:cs typeface="Segoe UI Light"/>
              </a:rPr>
              <a:t>Rural</a:t>
            </a:r>
            <a:r>
              <a:rPr dirty="0" sz="1600" spc="28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Healthcare</a:t>
            </a:r>
            <a:endParaRPr sz="16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87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Local</a:t>
            </a:r>
            <a:r>
              <a:rPr dirty="0" sz="1300" spc="210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professionals</a:t>
            </a:r>
            <a:endParaRPr sz="13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Tribal</a:t>
            </a:r>
            <a:r>
              <a:rPr dirty="0" sz="1300" spc="70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Members</a:t>
            </a:r>
            <a:endParaRPr sz="13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64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spc="-10" b="0">
                <a:latin typeface="Segoe UI Light"/>
                <a:cs typeface="Segoe UI Light"/>
              </a:rPr>
              <a:t>Colleges</a:t>
            </a:r>
            <a:endParaRPr sz="13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62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Community</a:t>
            </a:r>
            <a:r>
              <a:rPr dirty="0" sz="1300" spc="360" b="0">
                <a:latin typeface="Segoe UI Light"/>
                <a:cs typeface="Segoe UI Light"/>
              </a:rPr>
              <a:t> </a:t>
            </a:r>
            <a:r>
              <a:rPr dirty="0" sz="1300" spc="-10" b="0">
                <a:latin typeface="Segoe UI Light"/>
                <a:cs typeface="Segoe UI Light"/>
              </a:rPr>
              <a:t>Colleges</a:t>
            </a:r>
            <a:endParaRPr sz="13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b="0">
                <a:latin typeface="Segoe UI Light"/>
                <a:cs typeface="Segoe UI Light"/>
              </a:rPr>
              <a:t>Commissioned</a:t>
            </a:r>
            <a:r>
              <a:rPr dirty="0" sz="1300" spc="475" b="0">
                <a:latin typeface="Segoe UI Light"/>
                <a:cs typeface="Segoe UI Light"/>
              </a:rPr>
              <a:t> </a:t>
            </a:r>
            <a:r>
              <a:rPr dirty="0" sz="1300" spc="-20" b="0">
                <a:latin typeface="Segoe UI Light"/>
                <a:cs typeface="Segoe UI Light"/>
              </a:rPr>
              <a:t>Corp</a:t>
            </a:r>
            <a:endParaRPr sz="13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645"/>
              </a:spcBef>
              <a:buFont typeface="Courier New"/>
              <a:buChar char="o"/>
              <a:tabLst>
                <a:tab pos="603885" algn="l"/>
                <a:tab pos="604520" algn="l"/>
              </a:tabLst>
            </a:pPr>
            <a:r>
              <a:rPr dirty="0" sz="1300" spc="-10" b="0">
                <a:latin typeface="Segoe UI Light"/>
                <a:cs typeface="Segoe UI Light"/>
              </a:rPr>
              <a:t>3RNET.org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13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00"/>
              <a:t>RECRUITING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3485" y="5966965"/>
            <a:ext cx="5445781" cy="57286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073485" y="5966965"/>
            <a:ext cx="5446395" cy="573405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1407795" marR="165735" indent="-1235075">
              <a:lnSpc>
                <a:spcPct val="101899"/>
              </a:lnSpc>
              <a:spcBef>
                <a:spcPts val="330"/>
              </a:spcBef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Have</a:t>
            </a:r>
            <a:r>
              <a:rPr dirty="0" sz="1550" spc="15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potential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candidates</a:t>
            </a:r>
            <a:r>
              <a:rPr dirty="0" sz="1550" spc="13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job</a:t>
            </a:r>
            <a:r>
              <a:rPr dirty="0" sz="1550" spc="15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shadow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for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</a:t>
            </a:r>
            <a:r>
              <a:rPr dirty="0" sz="1550" spc="15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day</a:t>
            </a:r>
            <a:r>
              <a:rPr dirty="0" sz="1550" spc="15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so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everyone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has</a:t>
            </a:r>
            <a:r>
              <a:rPr dirty="0" sz="1550" spc="14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an</a:t>
            </a:r>
            <a:r>
              <a:rPr dirty="0" sz="1550" spc="16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opportunity</a:t>
            </a:r>
            <a:r>
              <a:rPr dirty="0" sz="1550" spc="16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550" spc="15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assess</a:t>
            </a:r>
            <a:r>
              <a:rPr dirty="0" sz="1550" spc="15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25" b="0" i="1">
                <a:solidFill>
                  <a:srgbClr val="7030A0"/>
                </a:solidFill>
                <a:latin typeface="Segoe UI Light"/>
                <a:cs typeface="Segoe UI Light"/>
              </a:rPr>
              <a:t>fit</a:t>
            </a:r>
            <a:endParaRPr sz="1550">
              <a:latin typeface="Segoe UI Light"/>
              <a:cs typeface="Segoe UI Ligh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0556" y="2627706"/>
            <a:ext cx="2663546" cy="17829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956182"/>
            <a:ext cx="593598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35" b="0">
                <a:latin typeface="Segoe UI Light"/>
                <a:cs typeface="Segoe UI Light"/>
              </a:rPr>
              <a:t>To</a:t>
            </a:r>
            <a:r>
              <a:rPr dirty="0" sz="2600" spc="204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attract</a:t>
            </a:r>
            <a:r>
              <a:rPr dirty="0" sz="2600" spc="204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top</a:t>
            </a:r>
            <a:r>
              <a:rPr dirty="0" sz="2600" spc="19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talent</a:t>
            </a:r>
            <a:r>
              <a:rPr dirty="0" sz="2600" spc="204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consider</a:t>
            </a:r>
            <a:r>
              <a:rPr dirty="0" sz="2600" spc="21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focusing</a:t>
            </a:r>
            <a:r>
              <a:rPr dirty="0" sz="2600" spc="195" b="0">
                <a:latin typeface="Segoe UI Light"/>
                <a:cs typeface="Segoe UI Light"/>
              </a:rPr>
              <a:t> </a:t>
            </a:r>
            <a:r>
              <a:rPr dirty="0" sz="2600" spc="-25" b="0">
                <a:latin typeface="Segoe UI Light"/>
                <a:cs typeface="Segoe UI Light"/>
              </a:rPr>
              <a:t>on: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13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90"/>
              <a:t>ENTICING</a:t>
            </a:r>
            <a:r>
              <a:rPr dirty="0" spc="265"/>
              <a:t> </a:t>
            </a:r>
            <a:r>
              <a:rPr dirty="0" spc="105"/>
              <a:t>WORKERS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9682" y="3686503"/>
            <a:ext cx="8711478" cy="231636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79682" y="3686504"/>
            <a:ext cx="8711565" cy="2316480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marL="73660">
              <a:lnSpc>
                <a:spcPct val="100000"/>
              </a:lnSpc>
              <a:spcBef>
                <a:spcPts val="320"/>
              </a:spcBef>
            </a:pPr>
            <a:r>
              <a:rPr dirty="0" sz="1600" b="0">
                <a:latin typeface="Segoe UI Light"/>
                <a:cs typeface="Segoe UI Light"/>
              </a:rPr>
              <a:t>Offering</a:t>
            </a:r>
            <a:r>
              <a:rPr dirty="0" sz="1600" spc="9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training/advancement</a:t>
            </a:r>
            <a:r>
              <a:rPr dirty="0" sz="1600" spc="11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opportunities</a:t>
            </a:r>
            <a:endParaRPr sz="1600">
              <a:latin typeface="Segoe UI Light"/>
              <a:cs typeface="Segoe UI Light"/>
            </a:endParaRPr>
          </a:p>
          <a:p>
            <a:pPr marL="73660" marR="5760085">
              <a:lnSpc>
                <a:spcPts val="3890"/>
              </a:lnSpc>
              <a:spcBef>
                <a:spcPts val="384"/>
              </a:spcBef>
            </a:pPr>
            <a:r>
              <a:rPr dirty="0" sz="1600" b="0">
                <a:latin typeface="Segoe UI Light"/>
                <a:cs typeface="Segoe UI Light"/>
              </a:rPr>
              <a:t>Providing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flexible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work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conditions </a:t>
            </a:r>
            <a:r>
              <a:rPr dirty="0" sz="1600" b="0">
                <a:latin typeface="Segoe UI Light"/>
                <a:cs typeface="Segoe UI Light"/>
              </a:rPr>
              <a:t>Offering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signing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bonuses</a:t>
            </a:r>
            <a:endParaRPr sz="1600">
              <a:latin typeface="Segoe UI Light"/>
              <a:cs typeface="Segoe UI Light"/>
            </a:endParaRPr>
          </a:p>
          <a:p>
            <a:pPr marL="73660">
              <a:lnSpc>
                <a:spcPct val="100000"/>
              </a:lnSpc>
              <a:spcBef>
                <a:spcPts val="1530"/>
              </a:spcBef>
            </a:pPr>
            <a:r>
              <a:rPr dirty="0" sz="1600" b="0">
                <a:latin typeface="Segoe UI Light"/>
                <a:cs typeface="Segoe UI Light"/>
              </a:rPr>
              <a:t>Offering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relocation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allowance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Segoe UI Light"/>
              <a:cs typeface="Segoe UI Light"/>
            </a:endParaRPr>
          </a:p>
          <a:p>
            <a:pPr marL="73660">
              <a:lnSpc>
                <a:spcPct val="100000"/>
              </a:lnSpc>
            </a:pPr>
            <a:r>
              <a:rPr dirty="0" sz="1600" b="0">
                <a:latin typeface="Segoe UI Light"/>
                <a:cs typeface="Segoe UI Light"/>
              </a:rPr>
              <a:t>Ensuring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that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total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compensation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(including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benefits)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are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competitive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or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leading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the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market</a:t>
            </a:r>
            <a:endParaRPr sz="1600">
              <a:latin typeface="Segoe UI Light"/>
              <a:cs typeface="Segoe UI Light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69121" y="3706417"/>
            <a:ext cx="420370" cy="2301875"/>
            <a:chOff x="769121" y="3706417"/>
            <a:chExt cx="420370" cy="230187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86" y="3706417"/>
              <a:ext cx="384968" cy="34686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86" y="4183451"/>
              <a:ext cx="384968" cy="34686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86" y="4672123"/>
              <a:ext cx="384968" cy="34686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985" y="5125887"/>
              <a:ext cx="384968" cy="34686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121" y="5661098"/>
              <a:ext cx="384968" cy="346868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8603" y="6234569"/>
            <a:ext cx="8153637" cy="323793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458603" y="6234569"/>
            <a:ext cx="8154034" cy="323850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69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If</a:t>
            </a:r>
            <a:r>
              <a:rPr dirty="0" sz="1550" spc="1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you</a:t>
            </a:r>
            <a:r>
              <a:rPr dirty="0" sz="1550" spc="11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don't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think</a:t>
            </a:r>
            <a:r>
              <a:rPr dirty="0" sz="1550" spc="1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outside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the</a:t>
            </a:r>
            <a:r>
              <a:rPr dirty="0" sz="1550" spc="1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box,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you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are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going</a:t>
            </a:r>
            <a:r>
              <a:rPr dirty="0" sz="1550" spc="13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struggle</a:t>
            </a:r>
            <a:r>
              <a:rPr dirty="0" sz="1550" spc="1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with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turnover</a:t>
            </a:r>
            <a:endParaRPr sz="155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917602"/>
            <a:ext cx="843661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Recruitment</a:t>
            </a:r>
            <a:r>
              <a:rPr dirty="0" sz="2400" spc="38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for</a:t>
            </a:r>
            <a:r>
              <a:rPr dirty="0" sz="2400" spc="39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Retention</a:t>
            </a:r>
            <a:r>
              <a:rPr dirty="0" sz="2400" spc="39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focuses</a:t>
            </a:r>
            <a:r>
              <a:rPr dirty="0" sz="2400" spc="39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on</a:t>
            </a:r>
            <a:r>
              <a:rPr dirty="0" sz="2400" spc="39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attracting,</a:t>
            </a:r>
            <a:r>
              <a:rPr dirty="0" sz="2400" spc="38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acclimating,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34315" y="3155765"/>
            <a:ext cx="8558530" cy="296862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382270">
              <a:lnSpc>
                <a:spcPct val="100000"/>
              </a:lnSpc>
              <a:spcBef>
                <a:spcPts val="625"/>
              </a:spcBef>
            </a:pPr>
            <a:r>
              <a:rPr dirty="0" sz="2400" b="0">
                <a:latin typeface="Segoe UI Light"/>
                <a:cs typeface="Segoe UI Light"/>
              </a:rPr>
              <a:t>and</a:t>
            </a:r>
            <a:r>
              <a:rPr dirty="0" sz="2400" spc="35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retaining</a:t>
            </a:r>
            <a:r>
              <a:rPr dirty="0" sz="2400" spc="36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healthcare</a:t>
            </a:r>
            <a:r>
              <a:rPr dirty="0" sz="2400" spc="370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professionals</a:t>
            </a:r>
            <a:endParaRPr sz="24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5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Think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spc="45" b="0">
                <a:latin typeface="Segoe UI Light"/>
                <a:cs typeface="Segoe UI Light"/>
              </a:rPr>
              <a:t>long-</a:t>
            </a:r>
            <a:r>
              <a:rPr dirty="0" sz="2400" b="0">
                <a:latin typeface="Segoe UI Light"/>
                <a:cs typeface="Segoe UI Light"/>
              </a:rPr>
              <a:t>term</a:t>
            </a:r>
            <a:r>
              <a:rPr dirty="0" sz="2400" spc="27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to</a:t>
            </a:r>
            <a:r>
              <a:rPr dirty="0" sz="2400" spc="28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develop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ongoing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process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of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retention</a:t>
            </a:r>
            <a:endParaRPr sz="24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420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Form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</a:t>
            </a:r>
            <a:r>
              <a:rPr dirty="0" sz="2100" spc="2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recruitment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23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retention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committee</a:t>
            </a:r>
            <a:endParaRPr sz="21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Budget</a:t>
            </a:r>
            <a:r>
              <a:rPr dirty="0" sz="2100" spc="21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21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retention</a:t>
            </a:r>
            <a:endParaRPr sz="21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170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Meet</a:t>
            </a:r>
            <a:r>
              <a:rPr dirty="0" sz="2100" spc="2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face-to-face</a:t>
            </a:r>
            <a:r>
              <a:rPr dirty="0" sz="2100" spc="2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to</a:t>
            </a:r>
            <a:r>
              <a:rPr dirty="0" sz="2100" spc="26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determine</a:t>
            </a:r>
            <a:r>
              <a:rPr dirty="0" sz="2100" spc="2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fit</a:t>
            </a:r>
            <a:r>
              <a:rPr dirty="0" sz="2100" spc="2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within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community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culture</a:t>
            </a:r>
            <a:endParaRPr sz="21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Prepare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site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spc="-20" b="0">
                <a:latin typeface="Segoe UI Light"/>
                <a:cs typeface="Segoe UI Light"/>
              </a:rPr>
              <a:t>visit</a:t>
            </a:r>
            <a:endParaRPr sz="21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75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Evaluate</a:t>
            </a:r>
            <a:r>
              <a:rPr dirty="0" sz="2100" spc="22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current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environment</a:t>
            </a:r>
            <a:r>
              <a:rPr dirty="0" sz="2100" spc="21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–</a:t>
            </a:r>
            <a:r>
              <a:rPr dirty="0" sz="2100" spc="23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does</a:t>
            </a:r>
            <a:r>
              <a:rPr dirty="0" sz="2100" spc="23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it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make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staff</a:t>
            </a:r>
            <a:r>
              <a:rPr dirty="0" sz="2100" spc="22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feel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valued?</a:t>
            </a:r>
            <a:endParaRPr sz="2100">
              <a:latin typeface="Segoe UI Light"/>
              <a:cs typeface="Segoe UI Light"/>
            </a:endParaRPr>
          </a:p>
          <a:p>
            <a:pPr lvl="1" marL="603885" indent="-370205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604520" algn="l"/>
              </a:tabLst>
            </a:pPr>
            <a:r>
              <a:rPr dirty="0" sz="2100" b="0">
                <a:latin typeface="Segoe UI Light"/>
                <a:cs typeface="Segoe UI Light"/>
              </a:rPr>
              <a:t>Identify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areas</a:t>
            </a:r>
            <a:r>
              <a:rPr dirty="0" sz="2100" spc="2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27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opportunity</a:t>
            </a:r>
            <a:r>
              <a:rPr dirty="0" sz="2100" spc="26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28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improvement</a:t>
            </a:r>
            <a:endParaRPr sz="2100">
              <a:latin typeface="Segoe UI Light"/>
              <a:cs typeface="Segoe U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508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70"/>
              <a:t>RECRUITING</a:t>
            </a:r>
            <a:r>
              <a:rPr dirty="0" sz="4800" spc="155"/>
              <a:t> </a:t>
            </a:r>
            <a:r>
              <a:rPr dirty="0" sz="4800" spc="45"/>
              <a:t>FOR</a:t>
            </a:r>
            <a:r>
              <a:rPr dirty="0" sz="4800" spc="170"/>
              <a:t> </a:t>
            </a:r>
            <a:r>
              <a:rPr dirty="0" sz="4800" spc="55"/>
              <a:t>RETENTION</a:t>
            </a:r>
            <a:endParaRPr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393700" marR="5080" indent="-369570">
              <a:lnSpc>
                <a:spcPct val="102299"/>
              </a:lnSpc>
              <a:spcBef>
                <a:spcPts val="30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/>
              <a:t>Clinics</a:t>
            </a:r>
            <a:r>
              <a:rPr dirty="0" spc="200"/>
              <a:t> </a:t>
            </a:r>
            <a:r>
              <a:rPr dirty="0"/>
              <a:t>and</a:t>
            </a:r>
            <a:r>
              <a:rPr dirty="0" spc="200"/>
              <a:t> </a:t>
            </a:r>
            <a:r>
              <a:rPr dirty="0"/>
              <a:t>hospitals</a:t>
            </a:r>
            <a:r>
              <a:rPr dirty="0" spc="200"/>
              <a:t> </a:t>
            </a:r>
            <a:r>
              <a:rPr dirty="0"/>
              <a:t>must</a:t>
            </a:r>
            <a:r>
              <a:rPr dirty="0" spc="200"/>
              <a:t> </a:t>
            </a:r>
            <a:r>
              <a:rPr dirty="0"/>
              <a:t>keep</a:t>
            </a:r>
            <a:r>
              <a:rPr dirty="0" spc="200"/>
              <a:t> </a:t>
            </a:r>
            <a:r>
              <a:rPr dirty="0"/>
              <a:t>shifts</a:t>
            </a:r>
            <a:r>
              <a:rPr dirty="0" spc="204"/>
              <a:t> </a:t>
            </a:r>
            <a:r>
              <a:rPr dirty="0"/>
              <a:t>filled</a:t>
            </a:r>
            <a:r>
              <a:rPr dirty="0" spc="200"/>
              <a:t> </a:t>
            </a:r>
            <a:r>
              <a:rPr dirty="0"/>
              <a:t>to</a:t>
            </a:r>
            <a:r>
              <a:rPr dirty="0" spc="204"/>
              <a:t> </a:t>
            </a:r>
            <a:r>
              <a:rPr dirty="0"/>
              <a:t>take</a:t>
            </a:r>
            <a:r>
              <a:rPr dirty="0" spc="200"/>
              <a:t> </a:t>
            </a:r>
            <a:r>
              <a:rPr dirty="0"/>
              <a:t>care</a:t>
            </a:r>
            <a:r>
              <a:rPr dirty="0" spc="204"/>
              <a:t> </a:t>
            </a:r>
            <a:r>
              <a:rPr dirty="0" spc="-25"/>
              <a:t>of </a:t>
            </a:r>
            <a:r>
              <a:rPr dirty="0"/>
              <a:t>the</a:t>
            </a:r>
            <a:r>
              <a:rPr dirty="0" spc="170"/>
              <a:t> </a:t>
            </a:r>
            <a:r>
              <a:rPr dirty="0"/>
              <a:t>patients</a:t>
            </a:r>
            <a:r>
              <a:rPr dirty="0" spc="170"/>
              <a:t> </a:t>
            </a:r>
            <a:r>
              <a:rPr dirty="0"/>
              <a:t>who</a:t>
            </a:r>
            <a:r>
              <a:rPr dirty="0" spc="175"/>
              <a:t> </a:t>
            </a:r>
            <a:r>
              <a:rPr dirty="0"/>
              <a:t>depend</a:t>
            </a:r>
            <a:r>
              <a:rPr dirty="0" spc="165"/>
              <a:t> </a:t>
            </a:r>
            <a:r>
              <a:rPr dirty="0"/>
              <a:t>on</a:t>
            </a:r>
            <a:r>
              <a:rPr dirty="0" spc="170"/>
              <a:t> </a:t>
            </a:r>
            <a:r>
              <a:rPr dirty="0" spc="-20"/>
              <a:t>them</a:t>
            </a:r>
          </a:p>
          <a:p>
            <a:pPr marL="393700" indent="-369570">
              <a:lnSpc>
                <a:spcPct val="100000"/>
              </a:lnSpc>
              <a:spcBef>
                <a:spcPts val="1105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/>
              <a:t>Staffing</a:t>
            </a:r>
            <a:r>
              <a:rPr dirty="0" spc="265"/>
              <a:t> </a:t>
            </a:r>
            <a:r>
              <a:rPr dirty="0"/>
              <a:t>shortages</a:t>
            </a:r>
            <a:r>
              <a:rPr dirty="0" spc="270"/>
              <a:t> </a:t>
            </a:r>
            <a:r>
              <a:rPr dirty="0"/>
              <a:t>lead</a:t>
            </a:r>
            <a:r>
              <a:rPr dirty="0" spc="270"/>
              <a:t> </a:t>
            </a:r>
            <a:r>
              <a:rPr dirty="0"/>
              <a:t>to</a:t>
            </a:r>
            <a:r>
              <a:rPr dirty="0" spc="275"/>
              <a:t> </a:t>
            </a:r>
            <a:r>
              <a:rPr dirty="0"/>
              <a:t>forced</a:t>
            </a:r>
            <a:r>
              <a:rPr dirty="0" spc="270"/>
              <a:t> </a:t>
            </a:r>
            <a:r>
              <a:rPr dirty="0"/>
              <a:t>overtime</a:t>
            </a:r>
            <a:r>
              <a:rPr dirty="0" spc="270"/>
              <a:t> </a:t>
            </a:r>
            <a:r>
              <a:rPr dirty="0" spc="-10"/>
              <a:t>hours</a:t>
            </a:r>
          </a:p>
          <a:p>
            <a:pPr marL="393700" marR="695325" indent="-369570">
              <a:lnSpc>
                <a:spcPts val="3100"/>
              </a:lnSpc>
              <a:spcBef>
                <a:spcPts val="1295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/>
              <a:t>"Mental</a:t>
            </a:r>
            <a:r>
              <a:rPr dirty="0" spc="220"/>
              <a:t> </a:t>
            </a:r>
            <a:r>
              <a:rPr dirty="0"/>
              <a:t>load"</a:t>
            </a:r>
            <a:r>
              <a:rPr dirty="0" spc="220"/>
              <a:t> </a:t>
            </a:r>
            <a:r>
              <a:rPr dirty="0"/>
              <a:t>that</a:t>
            </a:r>
            <a:r>
              <a:rPr dirty="0" spc="220"/>
              <a:t> </a:t>
            </a:r>
            <a:r>
              <a:rPr dirty="0"/>
              <a:t>doctors</a:t>
            </a:r>
            <a:r>
              <a:rPr dirty="0" spc="215"/>
              <a:t> </a:t>
            </a:r>
            <a:r>
              <a:rPr dirty="0"/>
              <a:t>and</a:t>
            </a:r>
            <a:r>
              <a:rPr dirty="0" spc="204"/>
              <a:t> </a:t>
            </a:r>
            <a:r>
              <a:rPr dirty="0"/>
              <a:t>providers</a:t>
            </a:r>
            <a:r>
              <a:rPr dirty="0" spc="215"/>
              <a:t> </a:t>
            </a:r>
            <a:r>
              <a:rPr dirty="0"/>
              <a:t>must</a:t>
            </a:r>
            <a:r>
              <a:rPr dirty="0" spc="220"/>
              <a:t> </a:t>
            </a:r>
            <a:r>
              <a:rPr dirty="0" spc="45"/>
              <a:t>carry; </a:t>
            </a:r>
            <a:r>
              <a:rPr dirty="0"/>
              <a:t>emotional</a:t>
            </a:r>
            <a:r>
              <a:rPr dirty="0" spc="345"/>
              <a:t> </a:t>
            </a:r>
            <a:r>
              <a:rPr dirty="0" spc="-10"/>
              <a:t>burnout</a:t>
            </a:r>
          </a:p>
          <a:p>
            <a:pPr marL="393700" marR="438150" indent="-369570">
              <a:lnSpc>
                <a:spcPct val="102299"/>
              </a:lnSpc>
              <a:spcBef>
                <a:spcPts val="930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/>
              <a:t>Clinical</a:t>
            </a:r>
            <a:r>
              <a:rPr dirty="0" spc="254"/>
              <a:t> </a:t>
            </a:r>
            <a:r>
              <a:rPr dirty="0"/>
              <a:t>documentation</a:t>
            </a:r>
            <a:r>
              <a:rPr dirty="0" spc="260"/>
              <a:t> </a:t>
            </a:r>
            <a:r>
              <a:rPr dirty="0"/>
              <a:t>and</a:t>
            </a:r>
            <a:r>
              <a:rPr dirty="0" spc="254"/>
              <a:t> </a:t>
            </a:r>
            <a:r>
              <a:rPr dirty="0"/>
              <a:t>responding</a:t>
            </a:r>
            <a:r>
              <a:rPr dirty="0" spc="254"/>
              <a:t> </a:t>
            </a:r>
            <a:r>
              <a:rPr dirty="0"/>
              <a:t>to</a:t>
            </a:r>
            <a:r>
              <a:rPr dirty="0" spc="260"/>
              <a:t> </a:t>
            </a:r>
            <a:r>
              <a:rPr dirty="0"/>
              <a:t>emails</a:t>
            </a:r>
            <a:r>
              <a:rPr dirty="0" spc="254"/>
              <a:t> </a:t>
            </a:r>
            <a:r>
              <a:rPr dirty="0" spc="-20"/>
              <a:t>from </a:t>
            </a:r>
            <a:r>
              <a:rPr dirty="0" spc="-10"/>
              <a:t>patients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94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5"/>
              <a:t>BURNOUT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95672" y="1332953"/>
            <a:ext cx="9653905" cy="5224780"/>
            <a:chOff x="195672" y="1332953"/>
            <a:chExt cx="9653905" cy="52247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672" y="6029175"/>
              <a:ext cx="580718" cy="5281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551" y="1335811"/>
              <a:ext cx="9646009" cy="470171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00551" y="1335811"/>
              <a:ext cx="9646285" cy="4702175"/>
            </a:xfrm>
            <a:custGeom>
              <a:avLst/>
              <a:gdLst/>
              <a:ahLst/>
              <a:cxnLst/>
              <a:rect l="l" t="t" r="r" b="b"/>
              <a:pathLst>
                <a:path w="9646285" h="4702175">
                  <a:moveTo>
                    <a:pt x="0" y="0"/>
                  </a:moveTo>
                  <a:lnTo>
                    <a:pt x="9646007" y="0"/>
                  </a:lnTo>
                  <a:lnTo>
                    <a:pt x="9646007" y="4701714"/>
                  </a:lnTo>
                  <a:lnTo>
                    <a:pt x="0" y="4701714"/>
                  </a:lnTo>
                  <a:lnTo>
                    <a:pt x="0" y="0"/>
                  </a:lnTo>
                  <a:close/>
                </a:path>
              </a:pathLst>
            </a:custGeom>
            <a:ln w="5137">
              <a:solidFill>
                <a:srgbClr val="00BAC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85870" y="2387076"/>
            <a:ext cx="8866505" cy="300418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algn="ctr" marL="12065" marR="5080" indent="8890">
              <a:lnSpc>
                <a:spcPct val="88600"/>
              </a:lnSpc>
              <a:spcBef>
                <a:spcPts val="595"/>
              </a:spcBef>
            </a:pPr>
            <a:r>
              <a:rPr dirty="0" sz="3600" b="0">
                <a:latin typeface="Segoe UI Light"/>
                <a:cs typeface="Segoe UI Light"/>
              </a:rPr>
              <a:t>THE</a:t>
            </a:r>
            <a:r>
              <a:rPr dirty="0" sz="3600" spc="190" b="0">
                <a:latin typeface="Segoe UI Light"/>
                <a:cs typeface="Segoe UI Light"/>
              </a:rPr>
              <a:t> </a:t>
            </a:r>
            <a:r>
              <a:rPr dirty="0" sz="3600" spc="75" b="0">
                <a:latin typeface="Segoe UI Light"/>
                <a:cs typeface="Segoe UI Light"/>
              </a:rPr>
              <a:t>TWO</a:t>
            </a:r>
            <a:r>
              <a:rPr dirty="0" sz="3600" spc="175" b="0">
                <a:latin typeface="Segoe UI Light"/>
                <a:cs typeface="Segoe UI Light"/>
              </a:rPr>
              <a:t> </a:t>
            </a:r>
            <a:r>
              <a:rPr dirty="0" sz="3600" spc="45" b="0">
                <a:latin typeface="Segoe UI Light"/>
                <a:cs typeface="Segoe UI Light"/>
              </a:rPr>
              <a:t>MOST</a:t>
            </a:r>
            <a:r>
              <a:rPr dirty="0" sz="3600" spc="195" b="0">
                <a:latin typeface="Segoe UI Light"/>
                <a:cs typeface="Segoe UI Light"/>
              </a:rPr>
              <a:t> </a:t>
            </a:r>
            <a:r>
              <a:rPr dirty="0" sz="3600" spc="55" b="0">
                <a:latin typeface="Segoe UI Light"/>
                <a:cs typeface="Segoe UI Light"/>
              </a:rPr>
              <a:t>COMPELLING</a:t>
            </a:r>
            <a:r>
              <a:rPr dirty="0" sz="3600" spc="185" b="0">
                <a:latin typeface="Segoe UI Light"/>
                <a:cs typeface="Segoe UI Light"/>
              </a:rPr>
              <a:t> </a:t>
            </a:r>
            <a:r>
              <a:rPr dirty="0" sz="3600" spc="60" b="0">
                <a:latin typeface="Segoe UI Light"/>
                <a:cs typeface="Segoe UI Light"/>
              </a:rPr>
              <a:t>INCENTIVES </a:t>
            </a:r>
            <a:r>
              <a:rPr dirty="0" sz="3600" spc="45" b="0">
                <a:latin typeface="Segoe UI Light"/>
                <a:cs typeface="Segoe UI Light"/>
              </a:rPr>
              <a:t>FOR</a:t>
            </a:r>
            <a:r>
              <a:rPr dirty="0" sz="3600" spc="130" b="0">
                <a:latin typeface="Segoe UI Light"/>
                <a:cs typeface="Segoe UI Light"/>
              </a:rPr>
              <a:t> </a:t>
            </a:r>
            <a:r>
              <a:rPr dirty="0" sz="3600" spc="55" b="0">
                <a:latin typeface="Segoe UI Light"/>
                <a:cs typeface="Segoe UI Light"/>
              </a:rPr>
              <a:t>PHYSICIANS</a:t>
            </a:r>
            <a:r>
              <a:rPr dirty="0" sz="3600" spc="14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TO</a:t>
            </a:r>
            <a:r>
              <a:rPr dirty="0" sz="3600" spc="130" b="0">
                <a:latin typeface="Segoe UI Light"/>
                <a:cs typeface="Segoe UI Light"/>
              </a:rPr>
              <a:t> </a:t>
            </a:r>
            <a:r>
              <a:rPr dirty="0" sz="3600" spc="55" b="0">
                <a:latin typeface="Segoe UI Light"/>
                <a:cs typeface="Segoe UI Light"/>
              </a:rPr>
              <a:t>REMAIN</a:t>
            </a:r>
            <a:r>
              <a:rPr dirty="0" sz="3600" spc="13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IN</a:t>
            </a:r>
            <a:r>
              <a:rPr dirty="0" sz="3600" spc="135" b="0">
                <a:latin typeface="Segoe UI Light"/>
                <a:cs typeface="Segoe UI Light"/>
              </a:rPr>
              <a:t> </a:t>
            </a:r>
            <a:r>
              <a:rPr dirty="0" sz="3600" spc="-25" b="0">
                <a:latin typeface="Segoe UI Light"/>
                <a:cs typeface="Segoe UI Light"/>
              </a:rPr>
              <a:t>ONE </a:t>
            </a:r>
            <a:r>
              <a:rPr dirty="0" sz="3600" spc="60" b="0">
                <a:latin typeface="Segoe UI Light"/>
                <a:cs typeface="Segoe UI Light"/>
              </a:rPr>
              <a:t>POSITION</a:t>
            </a:r>
            <a:r>
              <a:rPr dirty="0" sz="3600" spc="21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FOR</a:t>
            </a:r>
            <a:r>
              <a:rPr dirty="0" sz="3600" spc="215" b="0">
                <a:latin typeface="Segoe UI Light"/>
                <a:cs typeface="Segoe UI Light"/>
              </a:rPr>
              <a:t> </a:t>
            </a:r>
            <a:r>
              <a:rPr dirty="0" sz="3600" spc="55" b="0">
                <a:latin typeface="Segoe UI Light"/>
                <a:cs typeface="Segoe UI Light"/>
              </a:rPr>
              <a:t>FIVE</a:t>
            </a:r>
            <a:r>
              <a:rPr dirty="0" sz="3600" spc="22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OR</a:t>
            </a:r>
            <a:r>
              <a:rPr dirty="0" sz="3600" spc="21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MORE</a:t>
            </a:r>
            <a:r>
              <a:rPr dirty="0" sz="3600" spc="220" b="0">
                <a:latin typeface="Segoe UI Light"/>
                <a:cs typeface="Segoe UI Light"/>
              </a:rPr>
              <a:t> </a:t>
            </a:r>
            <a:r>
              <a:rPr dirty="0" sz="3600" spc="55" b="0">
                <a:latin typeface="Segoe UI Light"/>
                <a:cs typeface="Segoe UI Light"/>
              </a:rPr>
              <a:t>YEARS</a:t>
            </a:r>
            <a:r>
              <a:rPr dirty="0" sz="3600" spc="220" b="0">
                <a:latin typeface="Segoe UI Light"/>
                <a:cs typeface="Segoe UI Light"/>
              </a:rPr>
              <a:t> </a:t>
            </a:r>
            <a:r>
              <a:rPr dirty="0" sz="3600" spc="40" b="0">
                <a:latin typeface="Segoe UI Light"/>
                <a:cs typeface="Segoe UI Light"/>
              </a:rPr>
              <a:t>ARE </a:t>
            </a:r>
            <a:r>
              <a:rPr dirty="0" sz="3600" spc="60" b="0">
                <a:latin typeface="Segoe UI Light"/>
                <a:cs typeface="Segoe UI Light"/>
              </a:rPr>
              <a:t>INCREASED</a:t>
            </a:r>
            <a:r>
              <a:rPr dirty="0" sz="3600" spc="240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COMPENSATION</a:t>
            </a:r>
            <a:r>
              <a:rPr dirty="0" sz="3600" spc="260" b="0">
                <a:latin typeface="Segoe UI Light"/>
                <a:cs typeface="Segoe UI Light"/>
              </a:rPr>
              <a:t> </a:t>
            </a:r>
            <a:r>
              <a:rPr dirty="0" sz="3600" spc="45" b="0">
                <a:latin typeface="Segoe UI Light"/>
                <a:cs typeface="Segoe UI Light"/>
              </a:rPr>
              <a:t>FOR</a:t>
            </a:r>
            <a:r>
              <a:rPr dirty="0" sz="3600" spc="265" b="0">
                <a:latin typeface="Segoe UI Light"/>
                <a:cs typeface="Segoe UI Light"/>
              </a:rPr>
              <a:t> </a:t>
            </a:r>
            <a:r>
              <a:rPr dirty="0" sz="3600" spc="50" b="0">
                <a:latin typeface="Segoe UI Light"/>
                <a:cs typeface="Segoe UI Light"/>
              </a:rPr>
              <a:t>CLINICAL </a:t>
            </a:r>
            <a:r>
              <a:rPr dirty="0" sz="3600" b="0">
                <a:latin typeface="Segoe UI Light"/>
                <a:cs typeface="Segoe UI Light"/>
              </a:rPr>
              <a:t>OR</a:t>
            </a:r>
            <a:r>
              <a:rPr dirty="0" sz="3600" spc="170" b="0">
                <a:latin typeface="Segoe UI Light"/>
                <a:cs typeface="Segoe UI Light"/>
              </a:rPr>
              <a:t> </a:t>
            </a:r>
            <a:r>
              <a:rPr dirty="0" sz="3600" spc="60" b="0">
                <a:latin typeface="Segoe UI Light"/>
                <a:cs typeface="Segoe UI Light"/>
              </a:rPr>
              <a:t>LEADERSHIP</a:t>
            </a:r>
            <a:r>
              <a:rPr dirty="0" sz="3600" spc="175" b="0">
                <a:latin typeface="Segoe UI Light"/>
                <a:cs typeface="Segoe UI Light"/>
              </a:rPr>
              <a:t> </a:t>
            </a:r>
            <a:r>
              <a:rPr dirty="0" sz="3600" spc="60" b="0">
                <a:latin typeface="Segoe UI Light"/>
                <a:cs typeface="Segoe UI Light"/>
              </a:rPr>
              <a:t>DUTIES,</a:t>
            </a:r>
            <a:r>
              <a:rPr dirty="0" sz="3600" spc="195" b="0">
                <a:latin typeface="Segoe UI Light"/>
                <a:cs typeface="Segoe UI Light"/>
              </a:rPr>
              <a:t> </a:t>
            </a:r>
            <a:r>
              <a:rPr dirty="0" sz="3600" spc="60" b="0">
                <a:latin typeface="Segoe UI Light"/>
                <a:cs typeface="Segoe UI Light"/>
              </a:rPr>
              <a:t>REDUCED</a:t>
            </a:r>
            <a:r>
              <a:rPr dirty="0" sz="3600" spc="175" b="0">
                <a:latin typeface="Segoe UI Light"/>
                <a:cs typeface="Segoe UI Light"/>
              </a:rPr>
              <a:t> </a:t>
            </a:r>
            <a:r>
              <a:rPr dirty="0" sz="3600" spc="45" b="0">
                <a:latin typeface="Segoe UI Light"/>
                <a:cs typeface="Segoe UI Light"/>
              </a:rPr>
              <a:t>HOURS, </a:t>
            </a:r>
            <a:r>
              <a:rPr dirty="0" sz="3600" b="0">
                <a:latin typeface="Segoe UI Light"/>
                <a:cs typeface="Segoe UI Light"/>
              </a:rPr>
              <a:t>OR</a:t>
            </a:r>
            <a:r>
              <a:rPr dirty="0" sz="3600" spc="225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A</a:t>
            </a:r>
            <a:r>
              <a:rPr dirty="0" sz="3600" spc="229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MORE</a:t>
            </a:r>
            <a:r>
              <a:rPr dirty="0" sz="3600" spc="240" b="0">
                <a:latin typeface="Segoe UI Light"/>
                <a:cs typeface="Segoe UI Light"/>
              </a:rPr>
              <a:t> </a:t>
            </a:r>
            <a:r>
              <a:rPr dirty="0" sz="3600" spc="65" b="0">
                <a:latin typeface="Segoe UI Light"/>
                <a:cs typeface="Segoe UI Light"/>
              </a:rPr>
              <a:t>FLEXIBLE</a:t>
            </a:r>
            <a:r>
              <a:rPr dirty="0" sz="3600" spc="240" b="0">
                <a:latin typeface="Segoe UI Light"/>
                <a:cs typeface="Segoe UI Light"/>
              </a:rPr>
              <a:t> </a:t>
            </a:r>
            <a:r>
              <a:rPr dirty="0" sz="3600" b="0">
                <a:latin typeface="Segoe UI Light"/>
                <a:cs typeface="Segoe UI Light"/>
              </a:rPr>
              <a:t>WORK</a:t>
            </a:r>
            <a:r>
              <a:rPr dirty="0" sz="3600" spc="229" b="0">
                <a:latin typeface="Segoe UI Light"/>
                <a:cs typeface="Segoe UI Light"/>
              </a:rPr>
              <a:t> </a:t>
            </a:r>
            <a:r>
              <a:rPr dirty="0" sz="3600" spc="50" b="0">
                <a:latin typeface="Segoe UI Light"/>
                <a:cs typeface="Segoe UI Light"/>
              </a:rPr>
              <a:t>SCHEDULE</a:t>
            </a:r>
            <a:endParaRPr sz="3600">
              <a:latin typeface="Segoe UI Light"/>
              <a:cs typeface="Segoe UI Ligh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1258" y="1411774"/>
            <a:ext cx="955884" cy="9569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943990"/>
            <a:ext cx="4115435" cy="314452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82270" marR="230504" indent="-369570">
              <a:lnSpc>
                <a:spcPts val="2810"/>
              </a:lnSpc>
              <a:spcBef>
                <a:spcPts val="45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Heavy</a:t>
            </a:r>
            <a:r>
              <a:rPr dirty="0" sz="2600" spc="22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workload</a:t>
            </a:r>
            <a:r>
              <a:rPr dirty="0" sz="2600" spc="21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with</a:t>
            </a:r>
            <a:r>
              <a:rPr dirty="0" sz="2600" spc="225" b="0">
                <a:latin typeface="Segoe UI Light"/>
                <a:cs typeface="Segoe UI Light"/>
              </a:rPr>
              <a:t> </a:t>
            </a:r>
            <a:r>
              <a:rPr dirty="0" sz="2600" spc="-50" b="0">
                <a:latin typeface="Segoe UI Light"/>
                <a:cs typeface="Segoe UI Light"/>
              </a:rPr>
              <a:t>a </a:t>
            </a:r>
            <a:r>
              <a:rPr dirty="0" sz="2600" b="0">
                <a:latin typeface="Segoe UI Light"/>
                <a:cs typeface="Segoe UI Light"/>
              </a:rPr>
              <a:t>large</a:t>
            </a:r>
            <a:r>
              <a:rPr dirty="0" sz="2600" spc="114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number</a:t>
            </a:r>
            <a:r>
              <a:rPr dirty="0" sz="2600" spc="14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of</a:t>
            </a:r>
            <a:r>
              <a:rPr dirty="0" sz="2600" spc="14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patients</a:t>
            </a:r>
            <a:endParaRPr sz="2600">
              <a:latin typeface="Segoe UI Light"/>
              <a:cs typeface="Segoe UI Light"/>
            </a:endParaRPr>
          </a:p>
          <a:p>
            <a:pPr marL="382270" marR="5080" indent="-369570">
              <a:lnSpc>
                <a:spcPts val="2780"/>
              </a:lnSpc>
              <a:spcBef>
                <a:spcPts val="122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Patients</a:t>
            </a:r>
            <a:r>
              <a:rPr dirty="0" sz="2600" spc="14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who</a:t>
            </a:r>
            <a:r>
              <a:rPr dirty="0" sz="2600" spc="16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require</a:t>
            </a:r>
            <a:r>
              <a:rPr dirty="0" sz="2600" spc="150" b="0">
                <a:latin typeface="Segoe UI Light"/>
                <a:cs typeface="Segoe UI Light"/>
              </a:rPr>
              <a:t> </a:t>
            </a:r>
            <a:r>
              <a:rPr dirty="0" sz="2600" spc="-20" b="0">
                <a:latin typeface="Segoe UI Light"/>
                <a:cs typeface="Segoe UI Light"/>
              </a:rPr>
              <a:t>more care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76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Difficulty</a:t>
            </a:r>
            <a:r>
              <a:rPr dirty="0" sz="2600" spc="27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taking</a:t>
            </a:r>
            <a:r>
              <a:rPr dirty="0" sz="2600" spc="26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time</a:t>
            </a:r>
            <a:r>
              <a:rPr dirty="0" sz="2600" spc="270" b="0">
                <a:latin typeface="Segoe UI Light"/>
                <a:cs typeface="Segoe UI Light"/>
              </a:rPr>
              <a:t> </a:t>
            </a:r>
            <a:r>
              <a:rPr dirty="0" sz="2600" spc="-25" b="0">
                <a:latin typeface="Segoe UI Light"/>
                <a:cs typeface="Segoe UI Light"/>
              </a:rPr>
              <a:t>off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88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Call</a:t>
            </a:r>
            <a:r>
              <a:rPr dirty="0" sz="2600" spc="18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frequency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79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Professional</a:t>
            </a:r>
            <a:r>
              <a:rPr dirty="0" sz="2600" spc="32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isolation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3190" rIns="0" bIns="0" rtlCol="0" vert="horz">
            <a:spAutoFit/>
          </a:bodyPr>
          <a:lstStyle/>
          <a:p>
            <a:pPr marL="12700" marR="5080">
              <a:lnSpc>
                <a:spcPts val="4920"/>
              </a:lnSpc>
              <a:spcBef>
                <a:spcPts val="970"/>
              </a:spcBef>
            </a:pPr>
            <a:r>
              <a:rPr dirty="0" sz="4800" spc="60"/>
              <a:t>RURAL</a:t>
            </a:r>
            <a:r>
              <a:rPr dirty="0" sz="4800" spc="160"/>
              <a:t> </a:t>
            </a:r>
            <a:r>
              <a:rPr dirty="0" sz="4800" spc="55"/>
              <a:t>RECRUITMENT </a:t>
            </a:r>
            <a:r>
              <a:rPr dirty="0" sz="4800" spc="40"/>
              <a:t>CONCERNS</a:t>
            </a:r>
            <a:endParaRPr sz="4800"/>
          </a:p>
        </p:txBody>
      </p:sp>
      <p:sp>
        <p:nvSpPr>
          <p:cNvPr id="4" name="object 4" descr=""/>
          <p:cNvSpPr txBox="1"/>
          <p:nvPr/>
        </p:nvSpPr>
        <p:spPr>
          <a:xfrm>
            <a:off x="5222669" y="2950086"/>
            <a:ext cx="4310380" cy="324802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382270" marR="338455" indent="-369570">
              <a:lnSpc>
                <a:spcPct val="103099"/>
              </a:lnSpc>
              <a:spcBef>
                <a:spcPts val="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Limited</a:t>
            </a:r>
            <a:r>
              <a:rPr dirty="0" sz="2600" spc="19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job</a:t>
            </a:r>
            <a:r>
              <a:rPr dirty="0" sz="2600" spc="19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opportunities </a:t>
            </a:r>
            <a:r>
              <a:rPr dirty="0" sz="2600" b="0">
                <a:latin typeface="Segoe UI Light"/>
                <a:cs typeface="Segoe UI Light"/>
              </a:rPr>
              <a:t>for</a:t>
            </a:r>
            <a:r>
              <a:rPr dirty="0" sz="2600" spc="15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spouses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8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Schooling</a:t>
            </a:r>
            <a:r>
              <a:rPr dirty="0" sz="2600" spc="23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for</a:t>
            </a:r>
            <a:r>
              <a:rPr dirty="0" sz="2600" spc="25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children</a:t>
            </a:r>
            <a:endParaRPr sz="2600">
              <a:latin typeface="Segoe UI Light"/>
              <a:cs typeface="Segoe UI Light"/>
            </a:endParaRPr>
          </a:p>
          <a:p>
            <a:pPr marL="382270" marR="374650" indent="-369570">
              <a:lnSpc>
                <a:spcPts val="3100"/>
              </a:lnSpc>
              <a:spcBef>
                <a:spcPts val="132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Availability</a:t>
            </a:r>
            <a:r>
              <a:rPr dirty="0" sz="2600" spc="19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of</a:t>
            </a:r>
            <a:r>
              <a:rPr dirty="0" sz="2600" spc="21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afterschool </a:t>
            </a:r>
            <a:r>
              <a:rPr dirty="0" sz="2600" b="0">
                <a:latin typeface="Segoe UI Light"/>
                <a:cs typeface="Segoe UI Light"/>
              </a:rPr>
              <a:t>programs</a:t>
            </a:r>
            <a:r>
              <a:rPr dirty="0" sz="2600" spc="18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and</a:t>
            </a:r>
            <a:r>
              <a:rPr dirty="0" sz="2600" spc="18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daycare</a:t>
            </a:r>
            <a:endParaRPr sz="2600">
              <a:latin typeface="Segoe UI Light"/>
              <a:cs typeface="Segoe UI Light"/>
            </a:endParaRPr>
          </a:p>
          <a:p>
            <a:pPr marL="382270" marR="5080" indent="-369570">
              <a:lnSpc>
                <a:spcPct val="103099"/>
              </a:lnSpc>
              <a:spcBef>
                <a:spcPts val="88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Lack</a:t>
            </a:r>
            <a:r>
              <a:rPr dirty="0" sz="2600" spc="114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of</a:t>
            </a:r>
            <a:r>
              <a:rPr dirty="0" sz="2600" spc="13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groups</a:t>
            </a:r>
            <a:r>
              <a:rPr dirty="0" sz="2600" spc="12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and</a:t>
            </a:r>
            <a:r>
              <a:rPr dirty="0" sz="2600" spc="12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support </a:t>
            </a:r>
            <a:r>
              <a:rPr dirty="0" sz="2600" b="0">
                <a:latin typeface="Segoe UI Light"/>
                <a:cs typeface="Segoe UI Light"/>
              </a:rPr>
              <a:t>for</a:t>
            </a:r>
            <a:r>
              <a:rPr dirty="0" sz="2600" spc="21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special</a:t>
            </a:r>
            <a:r>
              <a:rPr dirty="0" sz="2600" spc="21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interests</a:t>
            </a:r>
            <a:endParaRPr sz="26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104900"/>
            <a:ext cx="9855200" cy="34190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5563" y="1394124"/>
            <a:ext cx="7971790" cy="2501900"/>
          </a:xfrm>
          <a:prstGeom prst="rect"/>
        </p:spPr>
        <p:txBody>
          <a:bodyPr wrap="square" lIns="0" tIns="101600" rIns="0" bIns="0" rtlCol="0" vert="horz">
            <a:spAutoFit/>
          </a:bodyPr>
          <a:lstStyle/>
          <a:p>
            <a:pPr algn="ctr" marL="12065" marR="5080">
              <a:lnSpc>
                <a:spcPct val="90000"/>
              </a:lnSpc>
              <a:spcBef>
                <a:spcPts val="800"/>
              </a:spcBef>
            </a:pPr>
            <a:r>
              <a:rPr dirty="0" sz="5800" spc="70"/>
              <a:t>HOW</a:t>
            </a:r>
            <a:r>
              <a:rPr dirty="0" sz="5800" spc="235"/>
              <a:t> </a:t>
            </a:r>
            <a:r>
              <a:rPr dirty="0" sz="5800" spc="45"/>
              <a:t>IS</a:t>
            </a:r>
            <a:r>
              <a:rPr dirty="0" sz="5800" spc="220"/>
              <a:t> </a:t>
            </a:r>
            <a:r>
              <a:rPr dirty="0" sz="5800" spc="70"/>
              <a:t>THE</a:t>
            </a:r>
            <a:r>
              <a:rPr dirty="0" sz="5800" spc="220"/>
              <a:t> </a:t>
            </a:r>
            <a:r>
              <a:rPr dirty="0" sz="5800"/>
              <a:t>HEALTH</a:t>
            </a:r>
            <a:r>
              <a:rPr dirty="0" sz="5800" spc="229"/>
              <a:t> </a:t>
            </a:r>
            <a:r>
              <a:rPr dirty="0" sz="5800" spc="25"/>
              <a:t>OF </a:t>
            </a:r>
            <a:r>
              <a:rPr dirty="0" sz="5800"/>
              <a:t>YOUR</a:t>
            </a:r>
            <a:r>
              <a:rPr dirty="0" sz="5800" spc="340"/>
              <a:t> </a:t>
            </a:r>
            <a:r>
              <a:rPr dirty="0" sz="5800" spc="35"/>
              <a:t>HEALTHCARE </a:t>
            </a:r>
            <a:r>
              <a:rPr dirty="0" sz="5800" spc="85"/>
              <a:t>HUMAN</a:t>
            </a:r>
            <a:r>
              <a:rPr dirty="0" sz="5800" spc="220"/>
              <a:t> </a:t>
            </a:r>
            <a:r>
              <a:rPr dirty="0" sz="5800" spc="145"/>
              <a:t>C</a:t>
            </a:r>
            <a:r>
              <a:rPr dirty="0" sz="5800" spc="135"/>
              <a:t>A</a:t>
            </a:r>
            <a:r>
              <a:rPr dirty="0" sz="5800" spc="140"/>
              <a:t>P</a:t>
            </a:r>
            <a:r>
              <a:rPr dirty="0" sz="5800" spc="130"/>
              <a:t>I</a:t>
            </a:r>
            <a:r>
              <a:rPr dirty="0" sz="5800" spc="-525"/>
              <a:t>T</a:t>
            </a:r>
            <a:r>
              <a:rPr dirty="0" sz="5800" spc="140"/>
              <a:t>A</a:t>
            </a:r>
            <a:r>
              <a:rPr dirty="0" sz="5800" spc="-305"/>
              <a:t>L</a:t>
            </a:r>
            <a:r>
              <a:rPr dirty="0" sz="5800" spc="35"/>
              <a:t>?</a:t>
            </a:r>
            <a:endParaRPr sz="5800"/>
          </a:p>
        </p:txBody>
      </p:sp>
      <p:sp>
        <p:nvSpPr>
          <p:cNvPr id="4" name="object 4" descr=""/>
          <p:cNvSpPr txBox="1"/>
          <p:nvPr/>
        </p:nvSpPr>
        <p:spPr>
          <a:xfrm>
            <a:off x="2733326" y="4265760"/>
            <a:ext cx="4582160" cy="1226820"/>
          </a:xfrm>
          <a:prstGeom prst="rect">
            <a:avLst/>
          </a:prstGeom>
        </p:spPr>
        <p:txBody>
          <a:bodyPr wrap="square" lIns="0" tIns="1708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2900" b="0">
                <a:latin typeface="Segoe UI Light"/>
                <a:cs typeface="Segoe UI Light"/>
              </a:rPr>
              <a:t>Alicia</a:t>
            </a:r>
            <a:r>
              <a:rPr dirty="0" sz="2900" spc="105" b="0">
                <a:latin typeface="Segoe UI Light"/>
                <a:cs typeface="Segoe UI Light"/>
              </a:rPr>
              <a:t> </a:t>
            </a:r>
            <a:r>
              <a:rPr dirty="0" sz="2900" b="0">
                <a:latin typeface="Segoe UI Light"/>
                <a:cs typeface="Segoe UI Light"/>
              </a:rPr>
              <a:t>Finley,</a:t>
            </a:r>
            <a:r>
              <a:rPr dirty="0" sz="2900" spc="105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SPHR,</a:t>
            </a:r>
            <a:r>
              <a:rPr dirty="0" sz="1900" spc="120" b="0">
                <a:latin typeface="Segoe UI Light"/>
                <a:cs typeface="Segoe UI Light"/>
              </a:rPr>
              <a:t> </a:t>
            </a:r>
            <a:r>
              <a:rPr dirty="0" sz="1900" spc="60" b="0">
                <a:latin typeface="Segoe UI Light"/>
                <a:cs typeface="Segoe UI Light"/>
              </a:rPr>
              <a:t>SHRM-</a:t>
            </a:r>
            <a:r>
              <a:rPr dirty="0" sz="1900" spc="-30" b="0">
                <a:latin typeface="Segoe UI Light"/>
                <a:cs typeface="Segoe UI Light"/>
              </a:rPr>
              <a:t>SCP,</a:t>
            </a:r>
            <a:r>
              <a:rPr dirty="0" sz="1900" spc="125" b="0">
                <a:latin typeface="Segoe UI Light"/>
                <a:cs typeface="Segoe UI Light"/>
              </a:rPr>
              <a:t> </a:t>
            </a:r>
            <a:r>
              <a:rPr dirty="0" sz="1900" spc="25" b="0">
                <a:latin typeface="Segoe UI Light"/>
                <a:cs typeface="Segoe UI Light"/>
              </a:rPr>
              <a:t>THRP</a:t>
            </a:r>
            <a:endParaRPr sz="1900">
              <a:latin typeface="Segoe UI Light"/>
              <a:cs typeface="Segoe UI Light"/>
            </a:endParaRPr>
          </a:p>
          <a:p>
            <a:pPr marL="117475">
              <a:lnSpc>
                <a:spcPct val="100000"/>
              </a:lnSpc>
              <a:spcBef>
                <a:spcPts val="1250"/>
              </a:spcBef>
            </a:pPr>
            <a:r>
              <a:rPr dirty="0" sz="2900" b="0">
                <a:latin typeface="Segoe UI Light"/>
                <a:cs typeface="Segoe UI Light"/>
              </a:rPr>
              <a:t>Dustin</a:t>
            </a:r>
            <a:r>
              <a:rPr dirty="0" sz="2900" spc="335" b="0">
                <a:latin typeface="Segoe UI Light"/>
                <a:cs typeface="Segoe UI Light"/>
              </a:rPr>
              <a:t> </a:t>
            </a:r>
            <a:r>
              <a:rPr dirty="0" sz="2900" b="0">
                <a:latin typeface="Segoe UI Light"/>
                <a:cs typeface="Segoe UI Light"/>
              </a:rPr>
              <a:t>Haverkamp</a:t>
            </a:r>
            <a:r>
              <a:rPr dirty="0" sz="1900" b="0">
                <a:latin typeface="Segoe UI Light"/>
                <a:cs typeface="Segoe UI Light"/>
              </a:rPr>
              <a:t>,</a:t>
            </a:r>
            <a:r>
              <a:rPr dirty="0" sz="1900" spc="285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SPHR,</a:t>
            </a:r>
            <a:r>
              <a:rPr dirty="0" sz="1900" spc="290" b="0">
                <a:latin typeface="Segoe UI Light"/>
                <a:cs typeface="Segoe UI Light"/>
              </a:rPr>
              <a:t> </a:t>
            </a:r>
            <a:r>
              <a:rPr dirty="0" sz="1900" spc="25" b="0">
                <a:latin typeface="Segoe UI Light"/>
                <a:cs typeface="Segoe UI Light"/>
              </a:rPr>
              <a:t>THRP</a:t>
            </a:r>
            <a:endParaRPr sz="1900">
              <a:latin typeface="Segoe UI Light"/>
              <a:cs typeface="Segoe UI Ligh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570" y="5462422"/>
            <a:ext cx="3033553" cy="10147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455" y="2986227"/>
            <a:ext cx="8975725" cy="286385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82270" marR="450850" indent="-369570">
              <a:lnSpc>
                <a:spcPts val="2020"/>
              </a:lnSpc>
              <a:spcBef>
                <a:spcPts val="58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Track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down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as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many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nearby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qualified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applicants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as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you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can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"stalk" </a:t>
            </a:r>
            <a:r>
              <a:rPr dirty="0" sz="2100" spc="-20" b="0">
                <a:latin typeface="Segoe UI Light"/>
                <a:cs typeface="Segoe UI Light"/>
              </a:rPr>
              <a:t>them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8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Look</a:t>
            </a:r>
            <a:r>
              <a:rPr dirty="0" sz="2100" spc="17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people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who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grew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up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in/near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your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area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that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might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want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to</a:t>
            </a:r>
            <a:r>
              <a:rPr dirty="0" sz="2100" spc="19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return</a:t>
            </a:r>
            <a:endParaRPr sz="2100">
              <a:latin typeface="Segoe UI Light"/>
              <a:cs typeface="Segoe UI Light"/>
            </a:endParaRPr>
          </a:p>
          <a:p>
            <a:pPr marL="382270" marR="5080" indent="-369570">
              <a:lnSpc>
                <a:spcPts val="2090"/>
              </a:lnSpc>
              <a:spcBef>
                <a:spcPts val="102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Look</a:t>
            </a:r>
            <a:r>
              <a:rPr dirty="0" sz="2100" spc="1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19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people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who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like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idea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practicing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in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type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environment </a:t>
            </a:r>
            <a:r>
              <a:rPr dirty="0" sz="2100" b="0">
                <a:latin typeface="Segoe UI Light"/>
                <a:cs typeface="Segoe UI Light"/>
              </a:rPr>
              <a:t>that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allows</a:t>
            </a:r>
            <a:r>
              <a:rPr dirty="0" sz="2100" spc="2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2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closer</a:t>
            </a:r>
            <a:r>
              <a:rPr dirty="0" sz="2100" spc="27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connections</a:t>
            </a:r>
            <a:r>
              <a:rPr dirty="0" sz="2100" spc="27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with</a:t>
            </a:r>
            <a:r>
              <a:rPr dirty="0" sz="2100" spc="27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patients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Look</a:t>
            </a:r>
            <a:r>
              <a:rPr dirty="0" sz="2100" spc="21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at</a:t>
            </a:r>
            <a:r>
              <a:rPr dirty="0" sz="2100" spc="23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nearby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colleges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medical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trade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schools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7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Invest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in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higher</a:t>
            </a:r>
            <a:r>
              <a:rPr dirty="0" sz="2100" spc="26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wages,</a:t>
            </a:r>
            <a:r>
              <a:rPr dirty="0" sz="2100" spc="2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benefit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packages,</a:t>
            </a:r>
            <a:r>
              <a:rPr dirty="0" sz="2100" spc="2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and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training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57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Commissioned</a:t>
            </a:r>
            <a:r>
              <a:rPr dirty="0" sz="2100" spc="32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Corp</a:t>
            </a:r>
            <a:r>
              <a:rPr dirty="0" sz="2100" spc="33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or</a:t>
            </a:r>
            <a:r>
              <a:rPr dirty="0" sz="2100" spc="3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3RNET</a:t>
            </a:r>
            <a:r>
              <a:rPr dirty="0" sz="2100" spc="210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(non-profit</a:t>
            </a:r>
            <a:r>
              <a:rPr dirty="0" sz="1200" spc="254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network</a:t>
            </a:r>
            <a:r>
              <a:rPr dirty="0" sz="1200" spc="245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funded</a:t>
            </a:r>
            <a:r>
              <a:rPr dirty="0" sz="1200" spc="254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by</a:t>
            </a:r>
            <a:r>
              <a:rPr dirty="0" sz="1200" spc="250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the</a:t>
            </a:r>
            <a:r>
              <a:rPr dirty="0" sz="1200" spc="260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Federal</a:t>
            </a:r>
            <a:r>
              <a:rPr dirty="0" sz="1200" spc="254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Office</a:t>
            </a:r>
            <a:r>
              <a:rPr dirty="0" sz="1200" spc="260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of</a:t>
            </a:r>
            <a:r>
              <a:rPr dirty="0" sz="1200" spc="250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Rural</a:t>
            </a:r>
            <a:r>
              <a:rPr dirty="0" sz="1200" spc="254" b="0">
                <a:latin typeface="Segoe UI Light"/>
                <a:cs typeface="Segoe UI Light"/>
              </a:rPr>
              <a:t> </a:t>
            </a:r>
            <a:r>
              <a:rPr dirty="0" sz="1200" b="0">
                <a:latin typeface="Segoe UI Light"/>
                <a:cs typeface="Segoe UI Light"/>
              </a:rPr>
              <a:t>Health</a:t>
            </a:r>
            <a:r>
              <a:rPr dirty="0" sz="1200" spc="254" b="0">
                <a:latin typeface="Segoe UI Light"/>
                <a:cs typeface="Segoe UI Light"/>
              </a:rPr>
              <a:t> </a:t>
            </a:r>
            <a:r>
              <a:rPr dirty="0" sz="1200" spc="-10" b="0">
                <a:latin typeface="Segoe UI Light"/>
                <a:cs typeface="Segoe UI Light"/>
              </a:rPr>
              <a:t>Policy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3190" rIns="0" bIns="0" rtlCol="0" vert="horz">
            <a:spAutoFit/>
          </a:bodyPr>
          <a:lstStyle/>
          <a:p>
            <a:pPr marL="12700" marR="5080">
              <a:lnSpc>
                <a:spcPts val="4920"/>
              </a:lnSpc>
              <a:spcBef>
                <a:spcPts val="970"/>
              </a:spcBef>
            </a:pPr>
            <a:r>
              <a:rPr dirty="0" sz="4800" spc="60"/>
              <a:t>RURAL</a:t>
            </a:r>
            <a:r>
              <a:rPr dirty="0" sz="4800" spc="160"/>
              <a:t> </a:t>
            </a:r>
            <a:r>
              <a:rPr dirty="0" sz="4800" spc="55"/>
              <a:t>RECRUITMENT TECHNIQUES</a:t>
            </a:r>
            <a:endParaRPr sz="48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1958" y="6090683"/>
            <a:ext cx="8153638" cy="32379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01958" y="6090683"/>
            <a:ext cx="8154034" cy="323850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Ask</a:t>
            </a:r>
            <a:r>
              <a:rPr dirty="0" sz="1550" spc="14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your</a:t>
            </a:r>
            <a:r>
              <a:rPr dirty="0" sz="1550" spc="13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current</a:t>
            </a:r>
            <a:r>
              <a:rPr dirty="0" sz="1550" spc="13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staff</a:t>
            </a:r>
            <a:r>
              <a:rPr dirty="0" sz="1550" spc="1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who</a:t>
            </a:r>
            <a:r>
              <a:rPr dirty="0" sz="1550" spc="13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they</a:t>
            </a:r>
            <a:r>
              <a:rPr dirty="0" sz="1550" spc="14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20" b="0" i="1">
                <a:solidFill>
                  <a:srgbClr val="7030A0"/>
                </a:solidFill>
                <a:latin typeface="Segoe UI Light"/>
                <a:cs typeface="Segoe UI Light"/>
              </a:rPr>
              <a:t>know!</a:t>
            </a:r>
            <a:endParaRPr sz="155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2455" y="2964752"/>
            <a:ext cx="8877300" cy="327660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77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200" b="0">
                <a:latin typeface="Segoe UI Light"/>
                <a:cs typeface="Segoe UI Light"/>
              </a:rPr>
              <a:t>A</a:t>
            </a:r>
            <a:r>
              <a:rPr dirty="0" sz="2200" spc="175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major</a:t>
            </a:r>
            <a:r>
              <a:rPr dirty="0" sz="2200" spc="18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tool</a:t>
            </a:r>
            <a:r>
              <a:rPr dirty="0" sz="2200" spc="18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in</a:t>
            </a:r>
            <a:r>
              <a:rPr dirty="0" sz="2200" spc="18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attracting,</a:t>
            </a:r>
            <a:r>
              <a:rPr dirty="0" sz="2200" spc="185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retaining</a:t>
            </a:r>
            <a:r>
              <a:rPr dirty="0" sz="2200" spc="175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and</a:t>
            </a:r>
            <a:r>
              <a:rPr dirty="0" sz="2200" spc="180" b="0">
                <a:latin typeface="Segoe UI Light"/>
                <a:cs typeface="Segoe UI Light"/>
              </a:rPr>
              <a:t> </a:t>
            </a:r>
            <a:r>
              <a:rPr dirty="0" sz="2200" spc="-10" b="0">
                <a:latin typeface="Segoe UI Light"/>
                <a:cs typeface="Segoe UI Light"/>
              </a:rPr>
              <a:t>motivating</a:t>
            </a:r>
            <a:endParaRPr sz="2200">
              <a:latin typeface="Segoe UI Light"/>
              <a:cs typeface="Segoe UI Light"/>
            </a:endParaRPr>
          </a:p>
          <a:p>
            <a:pPr marL="382270" marR="5080" indent="-369570">
              <a:lnSpc>
                <a:spcPct val="80000"/>
              </a:lnSpc>
              <a:spcBef>
                <a:spcPts val="120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200" b="0">
                <a:latin typeface="Segoe UI Light"/>
                <a:cs typeface="Segoe UI Light"/>
              </a:rPr>
              <a:t>Base</a:t>
            </a:r>
            <a:r>
              <a:rPr dirty="0" sz="2200" spc="25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wages,</a:t>
            </a:r>
            <a:r>
              <a:rPr dirty="0" sz="2200" spc="265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benefits,</a:t>
            </a:r>
            <a:r>
              <a:rPr dirty="0" sz="2200" spc="27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vacations/sick</a:t>
            </a:r>
            <a:r>
              <a:rPr dirty="0" sz="2200" spc="26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leave,</a:t>
            </a:r>
            <a:r>
              <a:rPr dirty="0" sz="2200" spc="27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company</a:t>
            </a:r>
            <a:r>
              <a:rPr dirty="0" sz="2200" spc="26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culture,</a:t>
            </a:r>
            <a:r>
              <a:rPr dirty="0" sz="2200" spc="270" b="0">
                <a:latin typeface="Segoe UI Light"/>
                <a:cs typeface="Segoe UI Light"/>
              </a:rPr>
              <a:t> </a:t>
            </a:r>
            <a:r>
              <a:rPr dirty="0" sz="2200" spc="-10" b="0">
                <a:latin typeface="Segoe UI Light"/>
                <a:cs typeface="Segoe UI Light"/>
              </a:rPr>
              <a:t>employee recognition</a:t>
            </a:r>
            <a:endParaRPr sz="22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55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200" b="0">
                <a:latin typeface="Segoe UI Light"/>
                <a:cs typeface="Segoe UI Light"/>
              </a:rPr>
              <a:t>Identify</a:t>
            </a:r>
            <a:r>
              <a:rPr dirty="0" sz="2200" spc="355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compensation</a:t>
            </a:r>
            <a:r>
              <a:rPr dirty="0" sz="2200" spc="370" b="0">
                <a:latin typeface="Segoe UI Light"/>
                <a:cs typeface="Segoe UI Light"/>
              </a:rPr>
              <a:t> </a:t>
            </a:r>
            <a:r>
              <a:rPr dirty="0" sz="2200" spc="-10" b="0">
                <a:latin typeface="Segoe UI Light"/>
                <a:cs typeface="Segoe UI Light"/>
              </a:rPr>
              <a:t>philosophy</a:t>
            </a:r>
            <a:endParaRPr sz="22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7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200" b="0">
                <a:latin typeface="Segoe UI Light"/>
                <a:cs typeface="Segoe UI Light"/>
              </a:rPr>
              <a:t>Factors</a:t>
            </a:r>
            <a:r>
              <a:rPr dirty="0" sz="2200" spc="16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that</a:t>
            </a:r>
            <a:r>
              <a:rPr dirty="0" sz="2200" spc="160" b="0">
                <a:latin typeface="Segoe UI Light"/>
                <a:cs typeface="Segoe UI Light"/>
              </a:rPr>
              <a:t> </a:t>
            </a:r>
            <a:r>
              <a:rPr dirty="0" sz="2200" b="0">
                <a:latin typeface="Segoe UI Light"/>
                <a:cs typeface="Segoe UI Light"/>
              </a:rPr>
              <a:t>drive</a:t>
            </a:r>
            <a:r>
              <a:rPr dirty="0" sz="2200" spc="160" b="0">
                <a:latin typeface="Segoe UI Light"/>
                <a:cs typeface="Segoe UI Light"/>
              </a:rPr>
              <a:t> </a:t>
            </a:r>
            <a:r>
              <a:rPr dirty="0" sz="2200" spc="-25" b="0">
                <a:latin typeface="Segoe UI Light"/>
                <a:cs typeface="Segoe UI Light"/>
              </a:rPr>
              <a:t>pay</a:t>
            </a:r>
            <a:endParaRPr sz="2200">
              <a:latin typeface="Segoe UI Light"/>
              <a:cs typeface="Segoe UI Light"/>
            </a:endParaRPr>
          </a:p>
          <a:p>
            <a:pPr lvl="1" marL="751840" indent="-369570">
              <a:lnSpc>
                <a:spcPct val="100000"/>
              </a:lnSpc>
              <a:spcBef>
                <a:spcPts val="465"/>
              </a:spcBef>
              <a:buFont typeface="Courier New"/>
              <a:buChar char="o"/>
              <a:tabLst>
                <a:tab pos="751205" algn="l"/>
                <a:tab pos="751840" algn="l"/>
              </a:tabLst>
            </a:pPr>
            <a:r>
              <a:rPr dirty="0" sz="1900" spc="50" b="0">
                <a:latin typeface="Segoe UI Light"/>
                <a:cs typeface="Segoe UI Light"/>
              </a:rPr>
              <a:t>In-demand</a:t>
            </a:r>
            <a:r>
              <a:rPr dirty="0" sz="1900" spc="215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skills</a:t>
            </a:r>
            <a:r>
              <a:rPr dirty="0" sz="1900" spc="215" b="0">
                <a:latin typeface="Segoe UI Light"/>
                <a:cs typeface="Segoe UI Light"/>
              </a:rPr>
              <a:t> </a:t>
            </a:r>
            <a:r>
              <a:rPr dirty="0" sz="1900" spc="50" b="0">
                <a:latin typeface="Segoe UI Light"/>
                <a:cs typeface="Segoe UI Light"/>
              </a:rPr>
              <a:t>("hard-</a:t>
            </a:r>
            <a:r>
              <a:rPr dirty="0" sz="1900" spc="55" b="0">
                <a:latin typeface="Segoe UI Light"/>
                <a:cs typeface="Segoe UI Light"/>
              </a:rPr>
              <a:t>to-</a:t>
            </a:r>
            <a:r>
              <a:rPr dirty="0" sz="1900" b="0">
                <a:latin typeface="Segoe UI Light"/>
                <a:cs typeface="Segoe UI Light"/>
              </a:rPr>
              <a:t>fill,"</a:t>
            </a:r>
            <a:r>
              <a:rPr dirty="0" sz="1900" spc="21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"hot</a:t>
            </a:r>
            <a:r>
              <a:rPr dirty="0" sz="1900" spc="210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jobs,"</a:t>
            </a:r>
            <a:r>
              <a:rPr dirty="0" sz="1900" spc="204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difficulty</a:t>
            </a:r>
            <a:r>
              <a:rPr dirty="0" sz="1900" spc="215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in</a:t>
            </a:r>
            <a:r>
              <a:rPr dirty="0" sz="1900" spc="225" b="0">
                <a:latin typeface="Segoe UI Light"/>
                <a:cs typeface="Segoe UI Light"/>
              </a:rPr>
              <a:t> </a:t>
            </a:r>
            <a:r>
              <a:rPr dirty="0" sz="1900" spc="-10" b="0">
                <a:latin typeface="Segoe UI Light"/>
                <a:cs typeface="Segoe UI Light"/>
              </a:rPr>
              <a:t>recruiting)</a:t>
            </a:r>
            <a:endParaRPr sz="1900">
              <a:latin typeface="Segoe UI Light"/>
              <a:cs typeface="Segoe UI Light"/>
            </a:endParaRPr>
          </a:p>
          <a:p>
            <a:pPr lvl="1" marL="751840" indent="-369570">
              <a:lnSpc>
                <a:spcPct val="100000"/>
              </a:lnSpc>
              <a:spcBef>
                <a:spcPts val="219"/>
              </a:spcBef>
              <a:buFont typeface="Courier New"/>
              <a:buChar char="o"/>
              <a:tabLst>
                <a:tab pos="751205" algn="l"/>
                <a:tab pos="751840" algn="l"/>
              </a:tabLst>
            </a:pPr>
            <a:r>
              <a:rPr dirty="0" sz="1900" spc="45" b="0">
                <a:latin typeface="Segoe UI Light"/>
                <a:cs typeface="Segoe UI Light"/>
              </a:rPr>
              <a:t>Internal</a:t>
            </a:r>
            <a:r>
              <a:rPr dirty="0" sz="1900" spc="20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value</a:t>
            </a:r>
            <a:r>
              <a:rPr dirty="0" sz="1900" spc="235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and</a:t>
            </a:r>
            <a:r>
              <a:rPr dirty="0" sz="1900" spc="245" b="0">
                <a:latin typeface="Segoe UI Light"/>
                <a:cs typeface="Segoe UI Light"/>
              </a:rPr>
              <a:t> </a:t>
            </a:r>
            <a:r>
              <a:rPr dirty="0" sz="1900" spc="35" b="0">
                <a:latin typeface="Segoe UI Light"/>
                <a:cs typeface="Segoe UI Light"/>
              </a:rPr>
              <a:t>impact</a:t>
            </a:r>
            <a:endParaRPr sz="1900">
              <a:latin typeface="Segoe UI Light"/>
              <a:cs typeface="Segoe UI Light"/>
            </a:endParaRPr>
          </a:p>
          <a:p>
            <a:pPr lvl="1" marL="751840" indent="-369570">
              <a:lnSpc>
                <a:spcPct val="100000"/>
              </a:lnSpc>
              <a:spcBef>
                <a:spcPts val="215"/>
              </a:spcBef>
              <a:buFont typeface="Courier New"/>
              <a:buChar char="o"/>
              <a:tabLst>
                <a:tab pos="751205" algn="l"/>
                <a:tab pos="751840" algn="l"/>
              </a:tabLst>
            </a:pPr>
            <a:r>
              <a:rPr dirty="0" sz="1900" spc="40" b="0">
                <a:latin typeface="Segoe UI Light"/>
                <a:cs typeface="Segoe UI Light"/>
              </a:rPr>
              <a:t>Education/Experience</a:t>
            </a:r>
            <a:endParaRPr sz="1900">
              <a:latin typeface="Segoe UI Light"/>
              <a:cs typeface="Segoe UI Light"/>
            </a:endParaRPr>
          </a:p>
          <a:p>
            <a:pPr lvl="1" marL="751840" indent="-36957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1205" algn="l"/>
                <a:tab pos="751840" algn="l"/>
              </a:tabLst>
            </a:pPr>
            <a:r>
              <a:rPr dirty="0" sz="1900" spc="35" b="0">
                <a:latin typeface="Segoe UI Light"/>
                <a:cs typeface="Segoe UI Light"/>
              </a:rPr>
              <a:t>Location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13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</a:t>
            </a:r>
            <a:r>
              <a:rPr dirty="0" spc="110"/>
              <a:t>O</a:t>
            </a:r>
            <a:r>
              <a:rPr dirty="0" spc="114"/>
              <a:t>M</a:t>
            </a:r>
            <a:r>
              <a:rPr dirty="0" spc="100"/>
              <a:t>PE</a:t>
            </a:r>
            <a:r>
              <a:rPr dirty="0" spc="105"/>
              <a:t>N</a:t>
            </a:r>
            <a:r>
              <a:rPr dirty="0" spc="95"/>
              <a:t>S</a:t>
            </a:r>
            <a:r>
              <a:rPr dirty="0" spc="-475"/>
              <a:t>A</a:t>
            </a:r>
            <a:r>
              <a:rPr dirty="0" spc="105"/>
              <a:t>T</a:t>
            </a:r>
            <a:r>
              <a:rPr dirty="0" spc="90"/>
              <a:t>I</a:t>
            </a:r>
            <a:r>
              <a:rPr dirty="0" spc="110"/>
              <a:t>O</a:t>
            </a:r>
            <a:r>
              <a:rPr dirty="0" spc="-10"/>
              <a:t>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957227"/>
            <a:ext cx="3761740" cy="316230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382270" marR="33020" indent="-369570">
              <a:lnSpc>
                <a:spcPts val="2590"/>
              </a:lnSpc>
              <a:spcBef>
                <a:spcPts val="4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Insurance</a:t>
            </a:r>
            <a:r>
              <a:rPr dirty="0" sz="2400" spc="45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(health,</a:t>
            </a:r>
            <a:r>
              <a:rPr dirty="0" sz="2400" spc="44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dental, </a:t>
            </a:r>
            <a:r>
              <a:rPr dirty="0" sz="2400" b="0">
                <a:latin typeface="Segoe UI Light"/>
                <a:cs typeface="Segoe UI Light"/>
              </a:rPr>
              <a:t>vision,</a:t>
            </a:r>
            <a:r>
              <a:rPr dirty="0" sz="2400" spc="355" b="0">
                <a:latin typeface="Segoe UI Light"/>
                <a:cs typeface="Segoe UI Light"/>
              </a:rPr>
              <a:t> </a:t>
            </a:r>
            <a:r>
              <a:rPr dirty="0" sz="2400" spc="-20" b="0">
                <a:latin typeface="Segoe UI Light"/>
                <a:cs typeface="Segoe UI Light"/>
              </a:rPr>
              <a:t>life)</a:t>
            </a:r>
            <a:endParaRPr sz="2400">
              <a:latin typeface="Segoe UI Light"/>
              <a:cs typeface="Segoe UI Light"/>
            </a:endParaRPr>
          </a:p>
          <a:p>
            <a:pPr marL="382270" marR="114935" indent="-369570">
              <a:lnSpc>
                <a:spcPts val="2590"/>
              </a:lnSpc>
              <a:spcBef>
                <a:spcPts val="122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spc="45" b="0">
                <a:latin typeface="Segoe UI Light"/>
                <a:cs typeface="Segoe UI Light"/>
              </a:rPr>
              <a:t>Coverage</a:t>
            </a:r>
            <a:r>
              <a:rPr dirty="0" sz="2400" spc="9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of</a:t>
            </a:r>
            <a:r>
              <a:rPr dirty="0" sz="2400" spc="95" b="0">
                <a:latin typeface="Segoe UI Light"/>
                <a:cs typeface="Segoe UI Light"/>
              </a:rPr>
              <a:t> </a:t>
            </a:r>
            <a:r>
              <a:rPr dirty="0" sz="2400" spc="40" b="0">
                <a:latin typeface="Segoe UI Light"/>
                <a:cs typeface="Segoe UI Light"/>
              </a:rPr>
              <a:t>malpractice </a:t>
            </a:r>
            <a:r>
              <a:rPr dirty="0" sz="2400" spc="-10" b="0">
                <a:latin typeface="Segoe UI Light"/>
                <a:cs typeface="Segoe UI Light"/>
              </a:rPr>
              <a:t>insurance</a:t>
            </a:r>
            <a:endParaRPr sz="2400">
              <a:latin typeface="Segoe UI Light"/>
              <a:cs typeface="Segoe UI Light"/>
            </a:endParaRPr>
          </a:p>
          <a:p>
            <a:pPr marL="382270" marR="5080" indent="-369570">
              <a:lnSpc>
                <a:spcPts val="2590"/>
              </a:lnSpc>
              <a:spcBef>
                <a:spcPts val="12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Payment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of</a:t>
            </a:r>
            <a:r>
              <a:rPr dirty="0" sz="2400" spc="26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licensure</a:t>
            </a:r>
            <a:r>
              <a:rPr dirty="0" sz="2400" spc="275" b="0">
                <a:latin typeface="Segoe UI Light"/>
                <a:cs typeface="Segoe UI Light"/>
              </a:rPr>
              <a:t> </a:t>
            </a:r>
            <a:r>
              <a:rPr dirty="0" sz="2400" spc="-20" b="0">
                <a:latin typeface="Segoe UI Light"/>
                <a:cs typeface="Segoe UI Light"/>
              </a:rPr>
              <a:t>fees </a:t>
            </a:r>
            <a:r>
              <a:rPr dirty="0" sz="2400" b="0">
                <a:latin typeface="Segoe UI Light"/>
                <a:cs typeface="Segoe UI Light"/>
              </a:rPr>
              <a:t>and</a:t>
            </a:r>
            <a:r>
              <a:rPr dirty="0" sz="2400" spc="38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association</a:t>
            </a:r>
            <a:r>
              <a:rPr dirty="0" sz="2400" spc="385" b="0">
                <a:latin typeface="Segoe UI Light"/>
                <a:cs typeface="Segoe UI Light"/>
              </a:rPr>
              <a:t> </a:t>
            </a:r>
            <a:r>
              <a:rPr dirty="0" sz="2400" spc="-20" b="0">
                <a:latin typeface="Segoe UI Light"/>
                <a:cs typeface="Segoe UI Light"/>
              </a:rPr>
              <a:t>dues</a:t>
            </a:r>
            <a:endParaRPr sz="2400">
              <a:latin typeface="Segoe UI Light"/>
              <a:cs typeface="Segoe UI Light"/>
            </a:endParaRPr>
          </a:p>
          <a:p>
            <a:pPr marL="382270" marR="60325" indent="-369570">
              <a:lnSpc>
                <a:spcPts val="2590"/>
              </a:lnSpc>
              <a:spcBef>
                <a:spcPts val="12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Payment</a:t>
            </a:r>
            <a:r>
              <a:rPr dirty="0" sz="2400" spc="21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and</a:t>
            </a:r>
            <a:r>
              <a:rPr dirty="0" sz="2400" spc="22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time</a:t>
            </a:r>
            <a:r>
              <a:rPr dirty="0" sz="2400" spc="22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off</a:t>
            </a:r>
            <a:r>
              <a:rPr dirty="0" sz="2400" spc="215" b="0">
                <a:latin typeface="Segoe UI Light"/>
                <a:cs typeface="Segoe UI Light"/>
              </a:rPr>
              <a:t> </a:t>
            </a:r>
            <a:r>
              <a:rPr dirty="0" sz="2400" spc="-25" b="0">
                <a:latin typeface="Segoe UI Light"/>
                <a:cs typeface="Segoe UI Light"/>
              </a:rPr>
              <a:t>for </a:t>
            </a:r>
            <a:r>
              <a:rPr dirty="0" sz="2400" b="0">
                <a:latin typeface="Segoe UI Light"/>
                <a:cs typeface="Segoe UI Light"/>
              </a:rPr>
              <a:t>continuing</a:t>
            </a:r>
            <a:r>
              <a:rPr dirty="0" sz="2400" spc="50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education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815"/>
              </a:spcBef>
            </a:pPr>
            <a:r>
              <a:rPr dirty="0" sz="4800" spc="60"/>
              <a:t>RURAL</a:t>
            </a:r>
            <a:r>
              <a:rPr dirty="0" sz="4800" spc="160"/>
              <a:t> </a:t>
            </a:r>
            <a:r>
              <a:rPr dirty="0" sz="4800" spc="55"/>
              <a:t>RECRUITMENT BENEFITS</a:t>
            </a:r>
            <a:endParaRPr sz="4800"/>
          </a:p>
        </p:txBody>
      </p:sp>
      <p:sp>
        <p:nvSpPr>
          <p:cNvPr id="4" name="object 4" descr=""/>
          <p:cNvSpPr txBox="1"/>
          <p:nvPr/>
        </p:nvSpPr>
        <p:spPr>
          <a:xfrm>
            <a:off x="5222669" y="2829630"/>
            <a:ext cx="4307840" cy="314706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74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PTO,</a:t>
            </a:r>
            <a:r>
              <a:rPr dirty="0" sz="2400" spc="160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sick</a:t>
            </a:r>
            <a:r>
              <a:rPr dirty="0" sz="2400" spc="18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leave,</a:t>
            </a:r>
            <a:r>
              <a:rPr dirty="0" sz="2400" spc="16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sabbaticals</a:t>
            </a:r>
            <a:endParaRPr sz="2400">
              <a:latin typeface="Segoe UI Light"/>
              <a:cs typeface="Segoe UI Light"/>
            </a:endParaRPr>
          </a:p>
          <a:p>
            <a:pPr marL="382270" marR="191135" indent="-369570">
              <a:lnSpc>
                <a:spcPct val="81700"/>
              </a:lnSpc>
              <a:spcBef>
                <a:spcPts val="117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Bonuses</a:t>
            </a:r>
            <a:r>
              <a:rPr dirty="0" sz="2400" spc="300" b="0">
                <a:latin typeface="Segoe UI Light"/>
                <a:cs typeface="Segoe UI Light"/>
              </a:rPr>
              <a:t> </a:t>
            </a:r>
            <a:r>
              <a:rPr dirty="0" sz="2400" spc="45" b="0">
                <a:latin typeface="Segoe UI Light"/>
                <a:cs typeface="Segoe UI Light"/>
              </a:rPr>
              <a:t>(sign-</a:t>
            </a:r>
            <a:r>
              <a:rPr dirty="0" sz="2400" b="0">
                <a:latin typeface="Segoe UI Light"/>
                <a:cs typeface="Segoe UI Light"/>
              </a:rPr>
              <a:t>on,</a:t>
            </a:r>
            <a:r>
              <a:rPr dirty="0" sz="2400" spc="29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retention, </a:t>
            </a:r>
            <a:r>
              <a:rPr dirty="0" sz="2400" spc="50" b="0">
                <a:latin typeface="Segoe UI Light"/>
                <a:cs typeface="Segoe UI Light"/>
              </a:rPr>
              <a:t>performance,</a:t>
            </a:r>
            <a:r>
              <a:rPr dirty="0" sz="2400" spc="100" b="0">
                <a:latin typeface="Segoe UI Light"/>
                <a:cs typeface="Segoe UI Light"/>
              </a:rPr>
              <a:t> </a:t>
            </a:r>
            <a:r>
              <a:rPr dirty="0" sz="2400" spc="-20" b="0">
                <a:latin typeface="Segoe UI Light"/>
                <a:cs typeface="Segoe UI Light"/>
              </a:rPr>
              <a:t>staff </a:t>
            </a:r>
            <a:r>
              <a:rPr dirty="0" sz="2400" spc="-10" b="0">
                <a:latin typeface="Segoe UI Light"/>
                <a:cs typeface="Segoe UI Light"/>
              </a:rPr>
              <a:t>recruitment)</a:t>
            </a:r>
            <a:endParaRPr sz="24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2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Relocation</a:t>
            </a:r>
            <a:r>
              <a:rPr dirty="0" sz="2400" spc="53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expenses</a:t>
            </a:r>
            <a:endParaRPr sz="2400">
              <a:latin typeface="Segoe UI Light"/>
              <a:cs typeface="Segoe UI Light"/>
            </a:endParaRPr>
          </a:p>
          <a:p>
            <a:pPr marL="382270" marR="5080" indent="-369570">
              <a:lnSpc>
                <a:spcPts val="2400"/>
              </a:lnSpc>
              <a:spcBef>
                <a:spcPts val="98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Assistance</a:t>
            </a:r>
            <a:r>
              <a:rPr dirty="0" sz="2400" spc="375" b="0">
                <a:latin typeface="Segoe UI Light"/>
                <a:cs typeface="Segoe UI Light"/>
              </a:rPr>
              <a:t> </a:t>
            </a:r>
            <a:r>
              <a:rPr dirty="0" sz="2400" b="0">
                <a:latin typeface="Segoe UI Light"/>
                <a:cs typeface="Segoe UI Light"/>
              </a:rPr>
              <a:t>with</a:t>
            </a:r>
            <a:r>
              <a:rPr dirty="0" sz="2400" spc="37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finding </a:t>
            </a:r>
            <a:r>
              <a:rPr dirty="0" sz="2400" b="0">
                <a:latin typeface="Segoe UI Light"/>
                <a:cs typeface="Segoe UI Light"/>
              </a:rPr>
              <a:t>spousal</a:t>
            </a:r>
            <a:r>
              <a:rPr dirty="0" sz="2400" spc="375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employment/daycare</a:t>
            </a:r>
            <a:endParaRPr sz="24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64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400" b="0">
                <a:latin typeface="Segoe UI Light"/>
                <a:cs typeface="Segoe UI Light"/>
              </a:rPr>
              <a:t>Loan</a:t>
            </a:r>
            <a:r>
              <a:rPr dirty="0" sz="2400" spc="260" b="0">
                <a:latin typeface="Segoe UI Light"/>
                <a:cs typeface="Segoe UI Light"/>
              </a:rPr>
              <a:t> </a:t>
            </a:r>
            <a:r>
              <a:rPr dirty="0" sz="2400" spc="-10" b="0">
                <a:latin typeface="Segoe UI Light"/>
                <a:cs typeface="Segoe UI Light"/>
              </a:rPr>
              <a:t>repayment</a:t>
            </a:r>
            <a:endParaRPr sz="24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2956182"/>
            <a:ext cx="4226560" cy="3244850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382270" marR="376555" indent="-369570">
              <a:lnSpc>
                <a:spcPct val="102299"/>
              </a:lnSpc>
              <a:spcBef>
                <a:spcPts val="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Greater</a:t>
            </a:r>
            <a:r>
              <a:rPr dirty="0" sz="2600" spc="15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sense</a:t>
            </a:r>
            <a:r>
              <a:rPr dirty="0" sz="2600" spc="14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of</a:t>
            </a:r>
            <a:r>
              <a:rPr dirty="0" sz="2600" spc="15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mission </a:t>
            </a:r>
            <a:r>
              <a:rPr dirty="0" sz="2600" b="0">
                <a:latin typeface="Segoe UI Light"/>
                <a:cs typeface="Segoe UI Light"/>
              </a:rPr>
              <a:t>and</a:t>
            </a:r>
            <a:r>
              <a:rPr dirty="0" sz="2600" spc="12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accomplishment</a:t>
            </a:r>
            <a:endParaRPr sz="2600">
              <a:latin typeface="Segoe UI Light"/>
              <a:cs typeface="Segoe UI Light"/>
            </a:endParaRPr>
          </a:p>
          <a:p>
            <a:pPr marL="382270">
              <a:lnSpc>
                <a:spcPct val="100000"/>
              </a:lnSpc>
            </a:pPr>
            <a:r>
              <a:rPr dirty="0" sz="2600" spc="50" b="0">
                <a:latin typeface="Segoe UI Light"/>
                <a:cs typeface="Segoe UI Light"/>
              </a:rPr>
              <a:t>serving</a:t>
            </a:r>
            <a:r>
              <a:rPr dirty="0" sz="2600" spc="7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in</a:t>
            </a:r>
            <a:r>
              <a:rPr dirty="0" sz="2600" spc="8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an</a:t>
            </a:r>
            <a:r>
              <a:rPr dirty="0" sz="2600" spc="8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area</a:t>
            </a:r>
            <a:r>
              <a:rPr dirty="0" sz="2600" spc="9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of</a:t>
            </a:r>
            <a:r>
              <a:rPr dirty="0" sz="2600" spc="95" b="0">
                <a:latin typeface="Segoe UI Light"/>
                <a:cs typeface="Segoe UI Light"/>
              </a:rPr>
              <a:t> </a:t>
            </a:r>
            <a:r>
              <a:rPr dirty="0" sz="2600" spc="-20" b="0">
                <a:latin typeface="Segoe UI Light"/>
                <a:cs typeface="Segoe UI Light"/>
              </a:rPr>
              <a:t>need</a:t>
            </a:r>
            <a:endParaRPr sz="2600">
              <a:latin typeface="Segoe UI Light"/>
              <a:cs typeface="Segoe UI Light"/>
            </a:endParaRPr>
          </a:p>
          <a:p>
            <a:pPr marL="382270" marR="173355" indent="-369570">
              <a:lnSpc>
                <a:spcPct val="102299"/>
              </a:lnSpc>
              <a:spcBef>
                <a:spcPts val="101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Develop</a:t>
            </a:r>
            <a:r>
              <a:rPr dirty="0" sz="2600" spc="26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stronger </a:t>
            </a:r>
            <a:r>
              <a:rPr dirty="0" sz="2600" b="0">
                <a:latin typeface="Segoe UI Light"/>
                <a:cs typeface="Segoe UI Light"/>
              </a:rPr>
              <a:t>relationships</a:t>
            </a:r>
            <a:r>
              <a:rPr dirty="0" sz="2600" spc="28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with</a:t>
            </a:r>
            <a:r>
              <a:rPr dirty="0" sz="2600" spc="30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patients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0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Slower</a:t>
            </a:r>
            <a:r>
              <a:rPr dirty="0" sz="2600" spc="21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paced</a:t>
            </a:r>
            <a:r>
              <a:rPr dirty="0" sz="2600" spc="21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lifestyle</a:t>
            </a:r>
            <a:endParaRPr sz="26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8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Greater</a:t>
            </a:r>
            <a:r>
              <a:rPr dirty="0" sz="2600" spc="18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access</a:t>
            </a:r>
            <a:r>
              <a:rPr dirty="0" sz="2600" spc="18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to</a:t>
            </a:r>
            <a:r>
              <a:rPr dirty="0" sz="2600" spc="18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outdoors</a:t>
            </a:r>
            <a:endParaRPr sz="26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815"/>
              </a:spcBef>
            </a:pPr>
            <a:r>
              <a:rPr dirty="0" sz="4800" spc="60"/>
              <a:t>RURAL</a:t>
            </a:r>
            <a:r>
              <a:rPr dirty="0" sz="4800" spc="160"/>
              <a:t> </a:t>
            </a:r>
            <a:r>
              <a:rPr dirty="0" sz="4800" spc="55"/>
              <a:t>RECRUITMENT </a:t>
            </a:r>
            <a:r>
              <a:rPr dirty="0" sz="4800" spc="-10"/>
              <a:t>REWARDS</a:t>
            </a:r>
            <a:endParaRPr sz="4800"/>
          </a:p>
        </p:txBody>
      </p:sp>
      <p:sp>
        <p:nvSpPr>
          <p:cNvPr id="4" name="object 4" descr=""/>
          <p:cNvSpPr txBox="1"/>
          <p:nvPr/>
        </p:nvSpPr>
        <p:spPr>
          <a:xfrm>
            <a:off x="5222669" y="2950086"/>
            <a:ext cx="4207510" cy="216598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382270" marR="1358900" indent="-369570">
              <a:lnSpc>
                <a:spcPct val="103099"/>
              </a:lnSpc>
              <a:spcBef>
                <a:spcPts val="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Opportunities</a:t>
            </a:r>
            <a:r>
              <a:rPr dirty="0" sz="2600" spc="555" b="0">
                <a:latin typeface="Segoe UI Light"/>
                <a:cs typeface="Segoe UI Light"/>
              </a:rPr>
              <a:t> </a:t>
            </a:r>
            <a:r>
              <a:rPr dirty="0" sz="2600" spc="-25" b="0">
                <a:latin typeface="Segoe UI Light"/>
                <a:cs typeface="Segoe UI Light"/>
              </a:rPr>
              <a:t>for </a:t>
            </a:r>
            <a:r>
              <a:rPr dirty="0" sz="2600" spc="-10" b="0">
                <a:latin typeface="Segoe UI Light"/>
                <a:cs typeface="Segoe UI Light"/>
              </a:rPr>
              <a:t>leadership</a:t>
            </a:r>
            <a:endParaRPr sz="2600">
              <a:latin typeface="Segoe UI Light"/>
              <a:cs typeface="Segoe UI Light"/>
            </a:endParaRPr>
          </a:p>
          <a:p>
            <a:pPr marL="382270" marR="5080" indent="-369570">
              <a:lnSpc>
                <a:spcPct val="101200"/>
              </a:lnSpc>
              <a:spcBef>
                <a:spcPts val="104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600" b="0">
                <a:latin typeface="Segoe UI Light"/>
                <a:cs typeface="Segoe UI Light"/>
              </a:rPr>
              <a:t>Opportunities</a:t>
            </a:r>
            <a:r>
              <a:rPr dirty="0" sz="2600" spc="340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for</a:t>
            </a:r>
            <a:r>
              <a:rPr dirty="0" sz="2600" spc="365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incentive </a:t>
            </a:r>
            <a:r>
              <a:rPr dirty="0" sz="2600" b="0">
                <a:latin typeface="Segoe UI Light"/>
                <a:cs typeface="Segoe UI Light"/>
              </a:rPr>
              <a:t>programs</a:t>
            </a:r>
            <a:r>
              <a:rPr dirty="0" sz="2600" spc="16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such</a:t>
            </a:r>
            <a:r>
              <a:rPr dirty="0" sz="2600" spc="165" b="0">
                <a:latin typeface="Segoe UI Light"/>
                <a:cs typeface="Segoe UI Light"/>
              </a:rPr>
              <a:t> </a:t>
            </a:r>
            <a:r>
              <a:rPr dirty="0" sz="2600" b="0">
                <a:latin typeface="Segoe UI Light"/>
                <a:cs typeface="Segoe UI Light"/>
              </a:rPr>
              <a:t>as</a:t>
            </a:r>
            <a:r>
              <a:rPr dirty="0" sz="2600" spc="165" b="0">
                <a:latin typeface="Segoe UI Light"/>
                <a:cs typeface="Segoe UI Light"/>
              </a:rPr>
              <a:t> </a:t>
            </a:r>
            <a:r>
              <a:rPr dirty="0" sz="2600" spc="-20" b="0">
                <a:latin typeface="Segoe UI Light"/>
                <a:cs typeface="Segoe UI Light"/>
              </a:rPr>
              <a:t>loan </a:t>
            </a:r>
            <a:r>
              <a:rPr dirty="0" sz="2600" b="0">
                <a:latin typeface="Segoe UI Light"/>
                <a:cs typeface="Segoe UI Light"/>
              </a:rPr>
              <a:t>repayment</a:t>
            </a:r>
            <a:r>
              <a:rPr dirty="0" sz="2600" spc="260" b="0">
                <a:latin typeface="Segoe UI Light"/>
                <a:cs typeface="Segoe UI Light"/>
              </a:rPr>
              <a:t> </a:t>
            </a:r>
            <a:r>
              <a:rPr dirty="0" sz="2600" spc="-10" b="0">
                <a:latin typeface="Segoe UI Light"/>
                <a:cs typeface="Segoe UI Light"/>
              </a:rPr>
              <a:t>programs</a:t>
            </a:r>
            <a:endParaRPr sz="26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95672" y="1813783"/>
            <a:ext cx="9337675" cy="4744085"/>
            <a:chOff x="195672" y="1813783"/>
            <a:chExt cx="9337675" cy="47440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672" y="6029175"/>
              <a:ext cx="580718" cy="5281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103" y="2558473"/>
              <a:ext cx="8726501" cy="35617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04103" y="2558473"/>
              <a:ext cx="8726805" cy="3561715"/>
            </a:xfrm>
            <a:custGeom>
              <a:avLst/>
              <a:gdLst/>
              <a:ahLst/>
              <a:cxnLst/>
              <a:rect l="l" t="t" r="r" b="b"/>
              <a:pathLst>
                <a:path w="8726805" h="3561715">
                  <a:moveTo>
                    <a:pt x="0" y="0"/>
                  </a:moveTo>
                  <a:lnTo>
                    <a:pt x="8726499" y="0"/>
                  </a:lnTo>
                  <a:lnTo>
                    <a:pt x="8726499" y="3561715"/>
                  </a:lnTo>
                  <a:lnTo>
                    <a:pt x="0" y="3561715"/>
                  </a:lnTo>
                  <a:lnTo>
                    <a:pt x="0" y="0"/>
                  </a:lnTo>
                  <a:close/>
                </a:path>
              </a:pathLst>
            </a:custGeom>
            <a:ln w="5137">
              <a:solidFill>
                <a:srgbClr val="00BAC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637" y="4385769"/>
              <a:ext cx="393982" cy="38691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219" y="5541154"/>
              <a:ext cx="368819" cy="30964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4584" y="4994342"/>
              <a:ext cx="372575" cy="39556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5713" y="3471410"/>
              <a:ext cx="417832" cy="4183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7779" y="2658476"/>
              <a:ext cx="444572" cy="50323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983" y="1816352"/>
              <a:ext cx="8725339" cy="74484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804983" y="1816352"/>
              <a:ext cx="8725535" cy="744855"/>
            </a:xfrm>
            <a:custGeom>
              <a:avLst/>
              <a:gdLst/>
              <a:ahLst/>
              <a:cxnLst/>
              <a:rect l="l" t="t" r="r" b="b"/>
              <a:pathLst>
                <a:path w="8725535" h="744855">
                  <a:moveTo>
                    <a:pt x="0" y="0"/>
                  </a:moveTo>
                  <a:lnTo>
                    <a:pt x="8725338" y="0"/>
                  </a:lnTo>
                  <a:lnTo>
                    <a:pt x="8725338" y="744841"/>
                  </a:lnTo>
                  <a:lnTo>
                    <a:pt x="0" y="744841"/>
                  </a:lnTo>
                  <a:lnTo>
                    <a:pt x="0" y="0"/>
                  </a:lnTo>
                  <a:close/>
                </a:path>
              </a:pathLst>
            </a:custGeom>
            <a:ln w="5138">
              <a:solidFill>
                <a:srgbClr val="00BAC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83623" y="1746996"/>
            <a:ext cx="6158230" cy="5746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 spc="65">
                <a:solidFill>
                  <a:srgbClr val="000000"/>
                </a:solidFill>
              </a:rPr>
              <a:t>PRESCRIPTIONS</a:t>
            </a:r>
            <a:r>
              <a:rPr dirty="0" sz="3600" spc="215">
                <a:solidFill>
                  <a:srgbClr val="000000"/>
                </a:solidFill>
              </a:rPr>
              <a:t> </a:t>
            </a:r>
            <a:r>
              <a:rPr dirty="0" sz="3600">
                <a:solidFill>
                  <a:srgbClr val="000000"/>
                </a:solidFill>
              </a:rPr>
              <a:t>FOR</a:t>
            </a:r>
            <a:r>
              <a:rPr dirty="0" sz="3600" spc="220">
                <a:solidFill>
                  <a:srgbClr val="000000"/>
                </a:solidFill>
              </a:rPr>
              <a:t> </a:t>
            </a:r>
            <a:r>
              <a:rPr dirty="0" sz="3600" spc="-10">
                <a:solidFill>
                  <a:srgbClr val="000000"/>
                </a:solidFill>
              </a:rPr>
              <a:t>SUCCESS</a:t>
            </a:r>
            <a:endParaRPr sz="3600"/>
          </a:p>
        </p:txBody>
      </p:sp>
      <p:sp>
        <p:nvSpPr>
          <p:cNvPr id="14" name="object 14" descr=""/>
          <p:cNvSpPr txBox="1"/>
          <p:nvPr/>
        </p:nvSpPr>
        <p:spPr>
          <a:xfrm>
            <a:off x="1604458" y="2187901"/>
            <a:ext cx="7736205" cy="361569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632460">
              <a:lnSpc>
                <a:spcPct val="100000"/>
              </a:lnSpc>
              <a:spcBef>
                <a:spcPts val="745"/>
              </a:spcBef>
            </a:pPr>
            <a:r>
              <a:rPr dirty="0" sz="1100" spc="75" b="0">
                <a:latin typeface="Segoe UI Light"/>
                <a:cs typeface="Segoe UI Light"/>
              </a:rPr>
              <a:t>HEALTH</a:t>
            </a:r>
            <a:r>
              <a:rPr dirty="0" sz="1100" spc="215" b="0">
                <a:latin typeface="Segoe UI Light"/>
                <a:cs typeface="Segoe UI Light"/>
              </a:rPr>
              <a:t> </a:t>
            </a:r>
            <a:r>
              <a:rPr dirty="0" sz="1100" spc="85" b="0">
                <a:latin typeface="Segoe UI Light"/>
                <a:cs typeface="Segoe UI Light"/>
              </a:rPr>
              <a:t>CARE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spc="50" b="0">
                <a:latin typeface="Segoe UI Light"/>
                <a:cs typeface="Segoe UI Light"/>
              </a:rPr>
              <a:t>IS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b="0">
                <a:latin typeface="Segoe UI Light"/>
                <a:cs typeface="Segoe UI Light"/>
              </a:rPr>
              <a:t>A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spc="100" b="0">
                <a:latin typeface="Segoe UI Light"/>
                <a:cs typeface="Segoe UI Light"/>
              </a:rPr>
              <a:t>CHALLENGING</a:t>
            </a:r>
            <a:r>
              <a:rPr dirty="0" sz="1100" spc="229" b="0">
                <a:latin typeface="Segoe UI Light"/>
                <a:cs typeface="Segoe UI Light"/>
              </a:rPr>
              <a:t> </a:t>
            </a:r>
            <a:r>
              <a:rPr dirty="0" sz="1100" spc="95" b="0">
                <a:latin typeface="Segoe UI Light"/>
                <a:cs typeface="Segoe UI Light"/>
              </a:rPr>
              <a:t>INDUSTRY</a:t>
            </a:r>
            <a:r>
              <a:rPr dirty="0" sz="1100" spc="215" b="0">
                <a:latin typeface="Segoe UI Light"/>
                <a:cs typeface="Segoe UI Light"/>
              </a:rPr>
              <a:t> </a:t>
            </a:r>
            <a:r>
              <a:rPr dirty="0" sz="1100" spc="75" b="0">
                <a:latin typeface="Segoe UI Light"/>
                <a:cs typeface="Segoe UI Light"/>
              </a:rPr>
              <a:t>FOR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spc="75" b="0">
                <a:latin typeface="Segoe UI Light"/>
                <a:cs typeface="Segoe UI Light"/>
              </a:rPr>
              <a:t>HR,</a:t>
            </a:r>
            <a:r>
              <a:rPr dirty="0" sz="1100" spc="215" b="0">
                <a:latin typeface="Segoe UI Light"/>
                <a:cs typeface="Segoe UI Light"/>
              </a:rPr>
              <a:t> </a:t>
            </a:r>
            <a:r>
              <a:rPr dirty="0" sz="1100" spc="75" b="0">
                <a:latin typeface="Segoe UI Light"/>
                <a:cs typeface="Segoe UI Light"/>
              </a:rPr>
              <a:t>BUT</a:t>
            </a:r>
            <a:r>
              <a:rPr dirty="0" sz="1100" spc="220" b="0">
                <a:latin typeface="Segoe UI Light"/>
                <a:cs typeface="Segoe UI Light"/>
              </a:rPr>
              <a:t> </a:t>
            </a:r>
            <a:r>
              <a:rPr dirty="0" sz="1100" spc="90" b="0">
                <a:latin typeface="Segoe UI Light"/>
                <a:cs typeface="Segoe UI Light"/>
              </a:rPr>
              <a:t>THESE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spc="80" b="0">
                <a:latin typeface="Segoe UI Light"/>
                <a:cs typeface="Segoe UI Light"/>
              </a:rPr>
              <a:t>TIPS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b="0">
                <a:latin typeface="Segoe UI Light"/>
                <a:cs typeface="Segoe UI Light"/>
              </a:rPr>
              <a:t>M</a:t>
            </a:r>
            <a:r>
              <a:rPr dirty="0" sz="1100" spc="-185" b="0">
                <a:latin typeface="Segoe UI Light"/>
                <a:cs typeface="Segoe UI Light"/>
              </a:rPr>
              <a:t> </a:t>
            </a:r>
            <a:r>
              <a:rPr dirty="0" sz="1100" b="0">
                <a:latin typeface="Segoe UI Light"/>
                <a:cs typeface="Segoe UI Light"/>
              </a:rPr>
              <a:t>AY</a:t>
            </a:r>
            <a:r>
              <a:rPr dirty="0" sz="1100" spc="225" b="0">
                <a:latin typeface="Segoe UI Light"/>
                <a:cs typeface="Segoe UI Light"/>
              </a:rPr>
              <a:t> </a:t>
            </a:r>
            <a:r>
              <a:rPr dirty="0" sz="1100" spc="70" b="0">
                <a:latin typeface="Segoe UI Light"/>
                <a:cs typeface="Segoe UI Light"/>
              </a:rPr>
              <a:t>HELP</a:t>
            </a:r>
            <a:r>
              <a:rPr dirty="0" sz="1500" spc="70" b="0">
                <a:latin typeface="Segoe UI Light"/>
                <a:cs typeface="Segoe UI Light"/>
              </a:rPr>
              <a:t>:</a:t>
            </a:r>
            <a:endParaRPr sz="1500">
              <a:latin typeface="Segoe UI Light"/>
              <a:cs typeface="Segoe UI Light"/>
            </a:endParaRPr>
          </a:p>
          <a:p>
            <a:pPr marL="12700" marR="607695">
              <a:lnSpc>
                <a:spcPts val="1900"/>
              </a:lnSpc>
              <a:spcBef>
                <a:spcPts val="775"/>
              </a:spcBef>
            </a:pPr>
            <a:r>
              <a:rPr dirty="0" sz="1550" b="0" i="1">
                <a:latin typeface="Segoe UI Light"/>
                <a:cs typeface="Segoe UI Light"/>
              </a:rPr>
              <a:t>Automate:</a:t>
            </a:r>
            <a:r>
              <a:rPr dirty="0" sz="1550" spc="55" b="0" i="1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Health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care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workers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are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more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likely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stay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with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their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current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employer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if </a:t>
            </a:r>
            <a:r>
              <a:rPr dirty="0" sz="1600" b="0">
                <a:latin typeface="Segoe UI Light"/>
                <a:cs typeface="Segoe UI Light"/>
              </a:rPr>
              <a:t>automated</a:t>
            </a:r>
            <a:r>
              <a:rPr dirty="0" sz="1600" spc="3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processes</a:t>
            </a:r>
            <a:r>
              <a:rPr dirty="0" sz="1600" spc="2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are</a:t>
            </a:r>
            <a:r>
              <a:rPr dirty="0" sz="1600" spc="3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35" b="0">
                <a:latin typeface="Segoe UI Light"/>
                <a:cs typeface="Segoe UI Light"/>
              </a:rPr>
              <a:t> </a:t>
            </a:r>
            <a:r>
              <a:rPr dirty="0" sz="1600" spc="-20" b="0">
                <a:latin typeface="Segoe UI Light"/>
                <a:cs typeface="Segoe UI Light"/>
              </a:rPr>
              <a:t>place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Segoe UI Light"/>
              <a:cs typeface="Segoe UI Light"/>
            </a:endParaRPr>
          </a:p>
          <a:p>
            <a:pPr marL="12700" marR="5080">
              <a:lnSpc>
                <a:spcPts val="1900"/>
              </a:lnSpc>
            </a:pPr>
            <a:r>
              <a:rPr dirty="0" sz="1550" b="0" i="1">
                <a:latin typeface="Segoe UI Light"/>
                <a:cs typeface="Segoe UI Light"/>
              </a:rPr>
              <a:t>Flexibility:</a:t>
            </a:r>
            <a:r>
              <a:rPr dirty="0" sz="1550" spc="75" b="0" i="1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Offer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flexible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schedules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attract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and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retain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workers;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this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is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especially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true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for </a:t>
            </a:r>
            <a:r>
              <a:rPr dirty="0" sz="1600" b="0">
                <a:latin typeface="Segoe UI Light"/>
                <a:cs typeface="Segoe UI Light"/>
              </a:rPr>
              <a:t>health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care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clinics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and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hospitals</a:t>
            </a:r>
            <a:r>
              <a:rPr dirty="0" sz="1600" spc="3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rural,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underserved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locations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that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may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not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be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able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be </a:t>
            </a:r>
            <a:r>
              <a:rPr dirty="0" sz="1600" b="0">
                <a:latin typeface="Segoe UI Light"/>
                <a:cs typeface="Segoe UI Light"/>
              </a:rPr>
              <a:t>competitive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pay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Segoe UI Light"/>
              <a:cs typeface="Segoe UI Light"/>
            </a:endParaRPr>
          </a:p>
          <a:p>
            <a:pPr marL="12700" marR="269240">
              <a:lnSpc>
                <a:spcPts val="1900"/>
              </a:lnSpc>
            </a:pPr>
            <a:r>
              <a:rPr dirty="0" sz="1550" b="0" i="1">
                <a:latin typeface="Segoe UI Light"/>
                <a:cs typeface="Segoe UI Light"/>
              </a:rPr>
              <a:t>Compensation:</a:t>
            </a:r>
            <a:r>
              <a:rPr dirty="0" sz="1550" spc="75" b="0" i="1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Complete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compensation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study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ensure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that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pay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is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alignment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spc="-20" b="0">
                <a:latin typeface="Segoe UI Light"/>
                <a:cs typeface="Segoe UI Light"/>
              </a:rPr>
              <a:t>with </a:t>
            </a:r>
            <a:r>
              <a:rPr dirty="0" sz="1600" b="0">
                <a:latin typeface="Segoe UI Light"/>
                <a:cs typeface="Segoe UI Light"/>
              </a:rPr>
              <a:t>market,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industry,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and</a:t>
            </a:r>
            <a:r>
              <a:rPr dirty="0" sz="1600" spc="7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geographical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elements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</a:pPr>
            <a:endParaRPr sz="145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dirty="0" sz="1550" b="0" i="1">
                <a:latin typeface="Segoe UI Light"/>
                <a:cs typeface="Segoe UI Light"/>
              </a:rPr>
              <a:t>Recruiting:</a:t>
            </a:r>
            <a:r>
              <a:rPr dirty="0" sz="1550" spc="70" b="0" i="1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Consider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wider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net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when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recruiting,</a:t>
            </a:r>
            <a:r>
              <a:rPr dirty="0" sz="1600" spc="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and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get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creative</a:t>
            </a:r>
            <a:r>
              <a:rPr dirty="0" sz="1600" spc="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with</a:t>
            </a:r>
            <a:r>
              <a:rPr dirty="0" sz="1600" spc="65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recruiting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Segoe UI Light"/>
              <a:cs typeface="Segoe UI Light"/>
            </a:endParaRPr>
          </a:p>
          <a:p>
            <a:pPr marL="12700">
              <a:lnSpc>
                <a:spcPct val="100000"/>
              </a:lnSpc>
            </a:pPr>
            <a:r>
              <a:rPr dirty="0" sz="1550" b="0" i="1">
                <a:latin typeface="Segoe UI Light"/>
                <a:cs typeface="Segoe UI Light"/>
              </a:rPr>
              <a:t>Benefits:</a:t>
            </a:r>
            <a:r>
              <a:rPr dirty="0" sz="1550" spc="55" b="0" i="1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Consider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benefits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review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specific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to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the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health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care</a:t>
            </a:r>
            <a:r>
              <a:rPr dirty="0" sz="1600" spc="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practice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of</a:t>
            </a:r>
            <a:r>
              <a:rPr dirty="0" sz="1600" spc="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your</a:t>
            </a:r>
            <a:r>
              <a:rPr dirty="0" sz="1600" spc="50" b="0">
                <a:latin typeface="Segoe UI Light"/>
                <a:cs typeface="Segoe UI Light"/>
              </a:rPr>
              <a:t> </a:t>
            </a:r>
            <a:r>
              <a:rPr dirty="0" sz="1600" spc="-10" b="0">
                <a:latin typeface="Segoe UI Light"/>
                <a:cs typeface="Segoe UI Light"/>
              </a:rPr>
              <a:t>Tribe</a:t>
            </a:r>
            <a:endParaRPr sz="16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82795" y="4317157"/>
            <a:ext cx="8892540" cy="1696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b="0">
                <a:latin typeface="Segoe UI Light"/>
                <a:cs typeface="Segoe UI Light"/>
              </a:rPr>
              <a:t>Do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you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see</a:t>
            </a:r>
            <a:r>
              <a:rPr dirty="0" sz="2300" spc="10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need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or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have</a:t>
            </a:r>
            <a:r>
              <a:rPr dirty="0" sz="2300" spc="10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desire</a:t>
            </a:r>
            <a:r>
              <a:rPr dirty="0" sz="2300" spc="10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for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specialization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in</a:t>
            </a:r>
            <a:r>
              <a:rPr dirty="0" sz="2300" spc="11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this</a:t>
            </a:r>
            <a:r>
              <a:rPr dirty="0" sz="2300" spc="114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area?</a:t>
            </a:r>
            <a:endParaRPr sz="23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Segoe UI Light"/>
              <a:cs typeface="Segoe UI Light"/>
            </a:endParaRPr>
          </a:p>
          <a:p>
            <a:pPr marL="12700" marR="5080">
              <a:lnSpc>
                <a:spcPts val="2690"/>
              </a:lnSpc>
            </a:pPr>
            <a:r>
              <a:rPr dirty="0" sz="2300" b="0">
                <a:latin typeface="Segoe UI Light"/>
                <a:cs typeface="Segoe UI Light"/>
              </a:rPr>
              <a:t>Do</a:t>
            </a:r>
            <a:r>
              <a:rPr dirty="0" sz="2300" spc="6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you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see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need</a:t>
            </a:r>
            <a:r>
              <a:rPr dirty="0" sz="2300" spc="6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or</a:t>
            </a:r>
            <a:r>
              <a:rPr dirty="0" sz="2300" spc="8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desire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for</a:t>
            </a:r>
            <a:r>
              <a:rPr dirty="0" sz="2300" spc="8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Tribal</a:t>
            </a:r>
            <a:r>
              <a:rPr dirty="0" sz="2300" spc="9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Health</a:t>
            </a:r>
            <a:r>
              <a:rPr dirty="0" sz="2300" spc="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Clinic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HR</a:t>
            </a:r>
            <a:r>
              <a:rPr dirty="0" sz="2300" spc="70" b="0">
                <a:latin typeface="Segoe UI Light"/>
                <a:cs typeface="Segoe UI Light"/>
              </a:rPr>
              <a:t> </a:t>
            </a:r>
            <a:r>
              <a:rPr dirty="0" sz="2300" spc="-10" b="0">
                <a:latin typeface="Segoe UI Light"/>
                <a:cs typeface="Segoe UI Light"/>
              </a:rPr>
              <a:t>certification, </a:t>
            </a:r>
            <a:r>
              <a:rPr dirty="0" sz="2300" b="0">
                <a:latin typeface="Segoe UI Light"/>
                <a:cs typeface="Segoe UI Light"/>
              </a:rPr>
              <a:t>similar</a:t>
            </a:r>
            <a:r>
              <a:rPr dirty="0" sz="2300" spc="12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to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the</a:t>
            </a:r>
            <a:r>
              <a:rPr dirty="0" sz="2300" spc="120" b="0">
                <a:latin typeface="Segoe UI Light"/>
                <a:cs typeface="Segoe UI Light"/>
              </a:rPr>
              <a:t> </a:t>
            </a:r>
            <a:r>
              <a:rPr dirty="0" sz="2300" spc="-20" b="0">
                <a:latin typeface="Segoe UI Light"/>
                <a:cs typeface="Segoe UI Light"/>
              </a:rPr>
              <a:t>THRP?</a:t>
            </a:r>
            <a:endParaRPr sz="23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13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90"/>
              <a:t>GROUP</a:t>
            </a:r>
            <a:r>
              <a:rPr dirty="0" spc="240"/>
              <a:t> </a:t>
            </a:r>
            <a:r>
              <a:rPr dirty="0" spc="85"/>
              <a:t>DISCUSSION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6934" y="2307394"/>
            <a:ext cx="2553392" cy="17770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3029" y="2096634"/>
            <a:ext cx="6583770" cy="319803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672" y="6029175"/>
            <a:ext cx="580718" cy="52813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844927" y="3876416"/>
            <a:ext cx="335026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55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dirty="0" sz="44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247002" y="5494382"/>
            <a:ext cx="1948180" cy="1056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0">
                <a:latin typeface="Segoe UI Light"/>
                <a:cs typeface="Segoe UI Light"/>
              </a:rPr>
              <a:t>Kate</a:t>
            </a:r>
            <a:r>
              <a:rPr dirty="0" sz="1000" spc="114" b="0"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Grismala</a:t>
            </a:r>
            <a:endParaRPr sz="1000">
              <a:latin typeface="Segoe UI Light"/>
              <a:cs typeface="Segoe UI Light"/>
            </a:endParaRPr>
          </a:p>
          <a:p>
            <a:pPr marL="12700" marR="5080">
              <a:lnSpc>
                <a:spcPct val="192000"/>
              </a:lnSpc>
            </a:pPr>
            <a:r>
              <a:rPr dirty="0" sz="1000" b="0">
                <a:latin typeface="Segoe UI Light"/>
                <a:cs typeface="Segoe UI Light"/>
              </a:rPr>
              <a:t>Health</a:t>
            </a:r>
            <a:r>
              <a:rPr dirty="0" sz="1000" spc="195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Care</a:t>
            </a:r>
            <a:r>
              <a:rPr dirty="0" sz="1000" spc="185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Services</a:t>
            </a:r>
            <a:r>
              <a:rPr dirty="0" sz="1000" spc="204" b="0"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Director </a:t>
            </a:r>
            <a:r>
              <a:rPr dirty="0" u="heavy" sz="1000" spc="-10" b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Segoe UI Light"/>
                <a:cs typeface="Segoe UI Light"/>
                <a:hlinkClick r:id="rId4"/>
              </a:rPr>
              <a:t>Kgrismala@bluestonestrategy.com</a:t>
            </a:r>
            <a:r>
              <a:rPr dirty="0" sz="1000" spc="-10" b="0">
                <a:solidFill>
                  <a:srgbClr val="0099FF"/>
                </a:solidFill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860.235.6371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220362" y="5524862"/>
            <a:ext cx="2070100" cy="1056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0">
                <a:latin typeface="Segoe UI Light"/>
                <a:cs typeface="Segoe UI Light"/>
              </a:rPr>
              <a:t>Alicia</a:t>
            </a:r>
            <a:r>
              <a:rPr dirty="0" sz="1000" spc="130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Finley,</a:t>
            </a:r>
            <a:r>
              <a:rPr dirty="0" sz="1000" spc="140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SPHR,</a:t>
            </a:r>
            <a:r>
              <a:rPr dirty="0" sz="1000" spc="140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SHRM-</a:t>
            </a:r>
            <a:r>
              <a:rPr dirty="0" sz="1000" spc="-20" b="0">
                <a:latin typeface="Segoe UI Light"/>
                <a:cs typeface="Segoe UI Light"/>
              </a:rPr>
              <a:t>SCP,</a:t>
            </a:r>
            <a:r>
              <a:rPr dirty="0" sz="1000" spc="145" b="0">
                <a:latin typeface="Segoe UI Light"/>
                <a:cs typeface="Segoe UI Light"/>
              </a:rPr>
              <a:t> </a:t>
            </a:r>
            <a:r>
              <a:rPr dirty="0" sz="1000" spc="-20" b="0">
                <a:latin typeface="Segoe UI Light"/>
                <a:cs typeface="Segoe UI Light"/>
              </a:rPr>
              <a:t>THRP</a:t>
            </a:r>
            <a:endParaRPr sz="1000">
              <a:latin typeface="Segoe UI Light"/>
              <a:cs typeface="Segoe UI Light"/>
            </a:endParaRPr>
          </a:p>
          <a:p>
            <a:pPr marL="12700" marR="115570">
              <a:lnSpc>
                <a:spcPct val="192000"/>
              </a:lnSpc>
            </a:pPr>
            <a:r>
              <a:rPr dirty="0" sz="1000" b="0">
                <a:latin typeface="Segoe UI Light"/>
                <a:cs typeface="Segoe UI Light"/>
              </a:rPr>
              <a:t>Human</a:t>
            </a:r>
            <a:r>
              <a:rPr dirty="0" sz="1000" spc="204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Resources</a:t>
            </a:r>
            <a:r>
              <a:rPr dirty="0" sz="1000" spc="215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Service</a:t>
            </a:r>
            <a:r>
              <a:rPr dirty="0" sz="1000" spc="204" b="0"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Director </a:t>
            </a:r>
            <a:r>
              <a:rPr dirty="0" u="heavy" sz="1000" spc="-10" b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Segoe UI Light"/>
                <a:cs typeface="Segoe UI Light"/>
                <a:hlinkClick r:id="rId5"/>
              </a:rPr>
              <a:t>afinley@bluestonestrategy.com</a:t>
            </a:r>
            <a:r>
              <a:rPr dirty="0" sz="1000" spc="-10" b="0">
                <a:solidFill>
                  <a:srgbClr val="0099FF"/>
                </a:solidFill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505.459.2957</a:t>
            </a:r>
            <a:endParaRPr sz="1000">
              <a:latin typeface="Segoe UI Light"/>
              <a:cs typeface="Segoe UI Ligh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952" y="3411823"/>
            <a:ext cx="2991962" cy="323511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4766931" y="5488286"/>
            <a:ext cx="2099310" cy="1056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0">
                <a:latin typeface="Segoe UI Light"/>
                <a:cs typeface="Segoe UI Light"/>
              </a:rPr>
              <a:t>Dustin</a:t>
            </a:r>
            <a:r>
              <a:rPr dirty="0" sz="1000" spc="185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Haverkamp,</a:t>
            </a:r>
            <a:r>
              <a:rPr dirty="0" sz="1000" spc="200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SPHR,</a:t>
            </a:r>
            <a:r>
              <a:rPr dirty="0" sz="1000" spc="200" b="0">
                <a:latin typeface="Segoe UI Light"/>
                <a:cs typeface="Segoe UI Light"/>
              </a:rPr>
              <a:t> </a:t>
            </a:r>
            <a:r>
              <a:rPr dirty="0" sz="1000" spc="-20" b="0">
                <a:latin typeface="Segoe UI Light"/>
                <a:cs typeface="Segoe UI Light"/>
              </a:rPr>
              <a:t>THRP</a:t>
            </a:r>
            <a:endParaRPr sz="1000">
              <a:latin typeface="Segoe UI Light"/>
              <a:cs typeface="Segoe UI Light"/>
            </a:endParaRPr>
          </a:p>
          <a:p>
            <a:pPr marL="12700" marR="5080">
              <a:lnSpc>
                <a:spcPct val="192000"/>
              </a:lnSpc>
            </a:pPr>
            <a:r>
              <a:rPr dirty="0" sz="1000" b="0">
                <a:latin typeface="Segoe UI Light"/>
                <a:cs typeface="Segoe UI Light"/>
              </a:rPr>
              <a:t>Human</a:t>
            </a:r>
            <a:r>
              <a:rPr dirty="0" sz="1000" spc="170" b="0">
                <a:latin typeface="Segoe UI Light"/>
                <a:cs typeface="Segoe UI Light"/>
              </a:rPr>
              <a:t> </a:t>
            </a:r>
            <a:r>
              <a:rPr dirty="0" sz="1000" b="0">
                <a:latin typeface="Segoe UI Light"/>
                <a:cs typeface="Segoe UI Light"/>
              </a:rPr>
              <a:t>Resources</a:t>
            </a:r>
            <a:r>
              <a:rPr dirty="0" sz="1000" spc="180" b="0"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Specialist </a:t>
            </a:r>
            <a:r>
              <a:rPr dirty="0" u="heavy" sz="1000" spc="-10" b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Segoe UI Light"/>
                <a:cs typeface="Segoe UI Light"/>
                <a:hlinkClick r:id="rId7"/>
              </a:rPr>
              <a:t>dhaverkamp@bluestonestrategy.com</a:t>
            </a:r>
            <a:r>
              <a:rPr dirty="0" sz="1000" spc="-10" b="0">
                <a:solidFill>
                  <a:srgbClr val="0099FF"/>
                </a:solidFill>
                <a:latin typeface="Segoe UI Light"/>
                <a:cs typeface="Segoe UI Light"/>
              </a:rPr>
              <a:t> </a:t>
            </a:r>
            <a:r>
              <a:rPr dirty="0" sz="1000" spc="-10" b="0">
                <a:latin typeface="Segoe UI Light"/>
                <a:cs typeface="Segoe UI Light"/>
              </a:rPr>
              <a:t>785.383.8101</a:t>
            </a:r>
            <a:endParaRPr sz="10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1104900"/>
            <a:ext cx="9855200" cy="183326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672" y="6029175"/>
            <a:ext cx="580718" cy="52813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879" rIns="0" bIns="0" rtlCol="0" vert="horz">
            <a:spAutoFit/>
          </a:bodyPr>
          <a:lstStyle/>
          <a:p>
            <a:pPr marL="17145" marR="5080">
              <a:lnSpc>
                <a:spcPts val="5210"/>
              </a:lnSpc>
              <a:spcBef>
                <a:spcPts val="275"/>
              </a:spcBef>
            </a:pPr>
            <a:r>
              <a:rPr dirty="0" sz="4400" spc="50" b="0">
                <a:latin typeface="Arial"/>
                <a:cs typeface="Arial"/>
              </a:rPr>
              <a:t>BLUE</a:t>
            </a:r>
            <a:r>
              <a:rPr dirty="0" sz="4400" spc="250" b="0">
                <a:latin typeface="Arial"/>
                <a:cs typeface="Arial"/>
              </a:rPr>
              <a:t> </a:t>
            </a:r>
            <a:r>
              <a:rPr dirty="0" sz="4400" b="0">
                <a:latin typeface="Arial"/>
                <a:cs typeface="Arial"/>
              </a:rPr>
              <a:t>STONE</a:t>
            </a:r>
            <a:r>
              <a:rPr dirty="0" sz="4400" spc="265" b="0">
                <a:latin typeface="Arial"/>
                <a:cs typeface="Arial"/>
              </a:rPr>
              <a:t> </a:t>
            </a:r>
            <a:r>
              <a:rPr dirty="0" sz="4400" spc="-10" b="0">
                <a:latin typeface="Arial"/>
                <a:cs typeface="Arial"/>
              </a:rPr>
              <a:t>STRATEGY PARTNERS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44584" y="3005647"/>
            <a:ext cx="4010660" cy="3555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3204" indent="-231140">
              <a:lnSpc>
                <a:spcPts val="1525"/>
              </a:lnSpc>
              <a:spcBef>
                <a:spcPts val="100"/>
              </a:spcBef>
              <a:buFont typeface="Arial"/>
              <a:buChar char="•"/>
              <a:tabLst>
                <a:tab pos="243204" algn="l"/>
                <a:tab pos="243840" algn="l"/>
              </a:tabLst>
            </a:pPr>
            <a:r>
              <a:rPr dirty="0" sz="1300">
                <a:latin typeface="Calibri"/>
                <a:cs typeface="Calibri"/>
              </a:rPr>
              <a:t>National,</a:t>
            </a:r>
            <a:r>
              <a:rPr dirty="0" sz="1300" spc="210">
                <a:latin typeface="Calibri"/>
                <a:cs typeface="Calibri"/>
              </a:rPr>
              <a:t> </a:t>
            </a:r>
            <a:r>
              <a:rPr dirty="0" sz="1300" spc="65">
                <a:latin typeface="Calibri"/>
                <a:cs typeface="Calibri"/>
              </a:rPr>
              <a:t>Native-</a:t>
            </a:r>
            <a:r>
              <a:rPr dirty="0" sz="1300">
                <a:latin typeface="Calibri"/>
                <a:cs typeface="Calibri"/>
              </a:rPr>
              <a:t>Owned</a:t>
            </a:r>
            <a:r>
              <a:rPr dirty="0" sz="1300" spc="220">
                <a:latin typeface="Calibri"/>
                <a:cs typeface="Calibri"/>
              </a:rPr>
              <a:t> </a:t>
            </a:r>
            <a:r>
              <a:rPr dirty="0" sz="1300" spc="50">
                <a:latin typeface="Calibri"/>
                <a:cs typeface="Calibri"/>
              </a:rPr>
              <a:t>Advisory</a:t>
            </a:r>
            <a:r>
              <a:rPr dirty="0" sz="1300" spc="215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Firm</a:t>
            </a:r>
            <a:endParaRPr sz="1300">
              <a:latin typeface="Calibri"/>
              <a:cs typeface="Calibri"/>
            </a:endParaRPr>
          </a:p>
          <a:p>
            <a:pPr marL="243204" indent="-231140">
              <a:lnSpc>
                <a:spcPts val="1525"/>
              </a:lnSpc>
              <a:buFont typeface="Arial"/>
              <a:buChar char="•"/>
              <a:tabLst>
                <a:tab pos="243204" algn="l"/>
                <a:tab pos="243840" algn="l"/>
              </a:tabLst>
            </a:pPr>
            <a:r>
              <a:rPr dirty="0" sz="1300">
                <a:latin typeface="Calibri"/>
                <a:cs typeface="Calibri"/>
              </a:rPr>
              <a:t>16th</a:t>
            </a:r>
            <a:r>
              <a:rPr dirty="0" sz="1300" spc="175">
                <a:latin typeface="Calibri"/>
                <a:cs typeface="Calibri"/>
              </a:rPr>
              <a:t> </a:t>
            </a:r>
            <a:r>
              <a:rPr dirty="0" sz="1300" spc="55">
                <a:latin typeface="Calibri"/>
                <a:cs typeface="Calibri"/>
              </a:rPr>
              <a:t>Year</a:t>
            </a:r>
            <a:r>
              <a:rPr dirty="0" sz="1300" spc="1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18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Operations,</a:t>
            </a:r>
            <a:r>
              <a:rPr dirty="0" sz="1300" spc="180">
                <a:latin typeface="Calibri"/>
                <a:cs typeface="Calibri"/>
              </a:rPr>
              <a:t> </a:t>
            </a:r>
            <a:r>
              <a:rPr dirty="0" sz="1300" spc="135">
                <a:latin typeface="Calibri"/>
                <a:cs typeface="Calibri"/>
              </a:rPr>
              <a:t>200+</a:t>
            </a:r>
            <a:r>
              <a:rPr dirty="0" sz="1300" spc="1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Tribal</a:t>
            </a:r>
            <a:r>
              <a:rPr dirty="0" sz="1300" spc="18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Nations,</a:t>
            </a:r>
            <a:endParaRPr sz="1300">
              <a:latin typeface="Calibri"/>
              <a:cs typeface="Calibri"/>
            </a:endParaRPr>
          </a:p>
          <a:p>
            <a:pPr marL="243204">
              <a:lnSpc>
                <a:spcPts val="1535"/>
              </a:lnSpc>
              <a:spcBef>
                <a:spcPts val="50"/>
              </a:spcBef>
            </a:pPr>
            <a:r>
              <a:rPr dirty="0" sz="1300" spc="135">
                <a:latin typeface="Calibri"/>
                <a:cs typeface="Calibri"/>
              </a:rPr>
              <a:t>500+</a:t>
            </a:r>
            <a:r>
              <a:rPr dirty="0" sz="1300" spc="9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Projects</a:t>
            </a:r>
            <a:endParaRPr sz="1300">
              <a:latin typeface="Calibri"/>
              <a:cs typeface="Calibri"/>
            </a:endParaRPr>
          </a:p>
          <a:p>
            <a:pPr marL="243204" marR="320675" indent="-231140">
              <a:lnSpc>
                <a:spcPts val="1490"/>
              </a:lnSpc>
              <a:spcBef>
                <a:spcPts val="80"/>
              </a:spcBef>
              <a:buFont typeface="Arial"/>
              <a:buChar char="•"/>
              <a:tabLst>
                <a:tab pos="243204" algn="l"/>
                <a:tab pos="243840" algn="l"/>
              </a:tabLst>
            </a:pPr>
            <a:r>
              <a:rPr dirty="0" sz="1300">
                <a:latin typeface="Calibri"/>
                <a:cs typeface="Calibri"/>
              </a:rPr>
              <a:t>Core</a:t>
            </a:r>
            <a:r>
              <a:rPr dirty="0" sz="1300" spc="2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Team</a:t>
            </a:r>
            <a:r>
              <a:rPr dirty="0" sz="1300" spc="27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28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Leadership,</a:t>
            </a:r>
            <a:r>
              <a:rPr dirty="0" sz="1300" spc="2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Directors</a:t>
            </a:r>
            <a:r>
              <a:rPr dirty="0" sz="1300" spc="2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28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Project Managers</a:t>
            </a:r>
            <a:endParaRPr sz="1300">
              <a:latin typeface="Calibri"/>
              <a:cs typeface="Calibri"/>
            </a:endParaRPr>
          </a:p>
          <a:p>
            <a:pPr marL="243204" marR="194945" indent="-231140">
              <a:lnSpc>
                <a:spcPts val="1510"/>
              </a:lnSpc>
              <a:spcBef>
                <a:spcPts val="100"/>
              </a:spcBef>
              <a:buFont typeface="Arial"/>
              <a:buChar char="•"/>
              <a:tabLst>
                <a:tab pos="243204" algn="l"/>
                <a:tab pos="243840" algn="l"/>
              </a:tabLst>
            </a:pPr>
            <a:r>
              <a:rPr dirty="0" sz="1300">
                <a:latin typeface="Calibri"/>
                <a:cs typeface="Calibri"/>
              </a:rPr>
              <a:t>Tribal</a:t>
            </a:r>
            <a:r>
              <a:rPr dirty="0" sz="1300" spc="2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Advisor</a:t>
            </a:r>
            <a:r>
              <a:rPr dirty="0" sz="1300" spc="254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Support</a:t>
            </a:r>
            <a:r>
              <a:rPr dirty="0" sz="1300" spc="2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2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Use</a:t>
            </a:r>
            <a:r>
              <a:rPr dirty="0" sz="1300" spc="2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2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Subject</a:t>
            </a:r>
            <a:r>
              <a:rPr dirty="0" sz="1300" spc="26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Matter </a:t>
            </a:r>
            <a:r>
              <a:rPr dirty="0" sz="1300" spc="40">
                <a:latin typeface="Calibri"/>
                <a:cs typeface="Calibri"/>
              </a:rPr>
              <a:t>Experts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algn="just" marL="12700" marR="5080" indent="635">
              <a:lnSpc>
                <a:spcPct val="98900"/>
              </a:lnSpc>
            </a:pPr>
            <a:r>
              <a:rPr dirty="0" sz="1350" i="1">
                <a:latin typeface="Calibri"/>
                <a:cs typeface="Calibri"/>
              </a:rPr>
              <a:t>Mission:</a:t>
            </a:r>
            <a:r>
              <a:rPr dirty="0" sz="1350" spc="155" i="1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Blue</a:t>
            </a:r>
            <a:r>
              <a:rPr dirty="0" sz="1300" spc="1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Stone</a:t>
            </a:r>
            <a:r>
              <a:rPr dirty="0" sz="1300" spc="170">
                <a:latin typeface="Calibri"/>
                <a:cs typeface="Calibri"/>
              </a:rPr>
              <a:t> </a:t>
            </a:r>
            <a:r>
              <a:rPr dirty="0" sz="1300" spc="55">
                <a:latin typeface="Calibri"/>
                <a:cs typeface="Calibri"/>
              </a:rPr>
              <a:t>Strategy</a:t>
            </a:r>
            <a:r>
              <a:rPr dirty="0" sz="1300" spc="17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Partners</a:t>
            </a:r>
            <a:r>
              <a:rPr dirty="0" sz="1300" spc="170">
                <a:latin typeface="Calibri"/>
                <a:cs typeface="Calibri"/>
              </a:rPr>
              <a:t> </a:t>
            </a:r>
            <a:r>
              <a:rPr dirty="0" sz="1300" spc="55">
                <a:latin typeface="Calibri"/>
                <a:cs typeface="Calibri"/>
              </a:rPr>
              <a:t>exists</a:t>
            </a:r>
            <a:r>
              <a:rPr dirty="0" sz="1300" spc="1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to</a:t>
            </a:r>
            <a:r>
              <a:rPr dirty="0" sz="1300" spc="17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provide </a:t>
            </a:r>
            <a:r>
              <a:rPr dirty="0" sz="1300">
                <a:latin typeface="Calibri"/>
                <a:cs typeface="Calibri"/>
              </a:rPr>
              <a:t>Tribal</a:t>
            </a:r>
            <a:r>
              <a:rPr dirty="0" sz="1300" spc="27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economic</a:t>
            </a:r>
            <a:r>
              <a:rPr dirty="0" sz="1300" spc="2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development</a:t>
            </a:r>
            <a:r>
              <a:rPr dirty="0" sz="1300" spc="29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29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governance</a:t>
            </a:r>
            <a:r>
              <a:rPr dirty="0" sz="1300" spc="275">
                <a:latin typeface="Calibri"/>
                <a:cs typeface="Calibri"/>
              </a:rPr>
              <a:t> </a:t>
            </a:r>
            <a:r>
              <a:rPr dirty="0" sz="1300" spc="35">
                <a:latin typeface="Calibri"/>
                <a:cs typeface="Calibri"/>
              </a:rPr>
              <a:t>advisory </a:t>
            </a:r>
            <a:r>
              <a:rPr dirty="0" sz="1300" spc="45">
                <a:latin typeface="Calibri"/>
                <a:cs typeface="Calibri"/>
              </a:rPr>
              <a:t>services</a:t>
            </a:r>
            <a:r>
              <a:rPr dirty="0" sz="1300" spc="1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by</a:t>
            </a:r>
            <a:r>
              <a:rPr dirty="0" sz="1300" spc="18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promoting</a:t>
            </a:r>
            <a:r>
              <a:rPr dirty="0" sz="1300" spc="1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fiscal</a:t>
            </a:r>
            <a:r>
              <a:rPr dirty="0" sz="1300" spc="19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19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economic</a:t>
            </a:r>
            <a:endParaRPr sz="1300">
              <a:latin typeface="Calibri"/>
              <a:cs typeface="Calibri"/>
            </a:endParaRPr>
          </a:p>
          <a:p>
            <a:pPr algn="just" marL="12700" marR="511809">
              <a:lnSpc>
                <a:spcPts val="1510"/>
              </a:lnSpc>
              <a:spcBef>
                <a:spcPts val="140"/>
              </a:spcBef>
            </a:pPr>
            <a:r>
              <a:rPr dirty="0" sz="1300">
                <a:latin typeface="Calibri"/>
                <a:cs typeface="Calibri"/>
              </a:rPr>
              <a:t>independence,</a:t>
            </a:r>
            <a:r>
              <a:rPr dirty="0" sz="1300" spc="3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protecting</a:t>
            </a:r>
            <a:r>
              <a:rPr dirty="0" sz="1300" spc="35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Tribal</a:t>
            </a:r>
            <a:r>
              <a:rPr dirty="0" sz="1300" spc="37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sovereignty</a:t>
            </a:r>
            <a:r>
              <a:rPr dirty="0" sz="1300" spc="370">
                <a:latin typeface="Calibri"/>
                <a:cs typeface="Calibri"/>
              </a:rPr>
              <a:t> </a:t>
            </a:r>
            <a:r>
              <a:rPr dirty="0" sz="1300" spc="-25">
                <a:latin typeface="Calibri"/>
                <a:cs typeface="Calibri"/>
              </a:rPr>
              <a:t>and </a:t>
            </a:r>
            <a:r>
              <a:rPr dirty="0" sz="1300" spc="-10">
                <a:latin typeface="Calibri"/>
                <a:cs typeface="Calibri"/>
              </a:rPr>
              <a:t>sustainability.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Calibri"/>
              <a:cs typeface="Calibri"/>
            </a:endParaRPr>
          </a:p>
          <a:p>
            <a:pPr algn="just" marL="12700" marR="67945" indent="635">
              <a:lnSpc>
                <a:spcPct val="102299"/>
              </a:lnSpc>
            </a:pPr>
            <a:r>
              <a:rPr dirty="0" sz="1350" i="1">
                <a:latin typeface="Calibri"/>
                <a:cs typeface="Calibri"/>
              </a:rPr>
              <a:t>Vision:</a:t>
            </a:r>
            <a:r>
              <a:rPr dirty="0" sz="1350" spc="145" i="1">
                <a:latin typeface="Calibri"/>
                <a:cs typeface="Calibri"/>
              </a:rPr>
              <a:t> </a:t>
            </a:r>
            <a:r>
              <a:rPr dirty="0" sz="1300" spc="90">
                <a:latin typeface="Calibri"/>
                <a:cs typeface="Calibri"/>
              </a:rPr>
              <a:t>To</a:t>
            </a:r>
            <a:r>
              <a:rPr dirty="0" sz="1300" spc="1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be</a:t>
            </a:r>
            <a:r>
              <a:rPr dirty="0" sz="1300" spc="15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the</a:t>
            </a:r>
            <a:r>
              <a:rPr dirty="0" sz="1300" spc="155">
                <a:latin typeface="Calibri"/>
                <a:cs typeface="Calibri"/>
              </a:rPr>
              <a:t> </a:t>
            </a:r>
            <a:r>
              <a:rPr dirty="0" sz="1300" spc="45">
                <a:latin typeface="Calibri"/>
                <a:cs typeface="Calibri"/>
              </a:rPr>
              <a:t>Advisor</a:t>
            </a:r>
            <a:r>
              <a:rPr dirty="0" sz="1300" spc="1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17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Choice</a:t>
            </a:r>
            <a:r>
              <a:rPr dirty="0" sz="1300" spc="15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for</a:t>
            </a:r>
            <a:r>
              <a:rPr dirty="0" sz="1300" spc="16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Indian</a:t>
            </a:r>
            <a:r>
              <a:rPr dirty="0" sz="1300" spc="160">
                <a:latin typeface="Calibri"/>
                <a:cs typeface="Calibri"/>
              </a:rPr>
              <a:t> </a:t>
            </a:r>
            <a:r>
              <a:rPr dirty="0" sz="1300" spc="35">
                <a:latin typeface="Calibri"/>
                <a:cs typeface="Calibri"/>
              </a:rPr>
              <a:t>Country </a:t>
            </a:r>
            <a:r>
              <a:rPr dirty="0" sz="1300">
                <a:latin typeface="Calibri"/>
                <a:cs typeface="Calibri"/>
              </a:rPr>
              <a:t>economic</a:t>
            </a:r>
            <a:r>
              <a:rPr dirty="0" sz="1300" spc="2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development</a:t>
            </a:r>
            <a:r>
              <a:rPr dirty="0" sz="1300" spc="2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support</a:t>
            </a:r>
            <a:r>
              <a:rPr dirty="0" sz="1300" spc="2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22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Tribal</a:t>
            </a:r>
            <a:endParaRPr sz="1300">
              <a:latin typeface="Calibri"/>
              <a:cs typeface="Calibri"/>
            </a:endParaRPr>
          </a:p>
          <a:p>
            <a:pPr algn="just" marL="12700" marR="67310">
              <a:lnSpc>
                <a:spcPts val="1510"/>
              </a:lnSpc>
              <a:spcBef>
                <a:spcPts val="20"/>
              </a:spcBef>
            </a:pPr>
            <a:r>
              <a:rPr dirty="0" sz="1300">
                <a:latin typeface="Calibri"/>
                <a:cs typeface="Calibri"/>
              </a:rPr>
              <a:t>organizational</a:t>
            </a:r>
            <a:r>
              <a:rPr dirty="0" sz="1300" spc="229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planning;</a:t>
            </a:r>
            <a:r>
              <a:rPr dirty="0" sz="1300" spc="2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providing</a:t>
            </a:r>
            <a:r>
              <a:rPr dirty="0" sz="1300" spc="2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</a:t>
            </a:r>
            <a:r>
              <a:rPr dirty="0" sz="1300" spc="229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“Clear</a:t>
            </a:r>
            <a:r>
              <a:rPr dirty="0" sz="1300" spc="2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Vision”</a:t>
            </a:r>
            <a:r>
              <a:rPr dirty="0" sz="1300" spc="229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with </a:t>
            </a:r>
            <a:r>
              <a:rPr dirty="0" sz="1300">
                <a:latin typeface="Calibri"/>
                <a:cs typeface="Calibri"/>
              </a:rPr>
              <a:t>a</a:t>
            </a:r>
            <a:r>
              <a:rPr dirty="0" sz="1300" spc="2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culturally</a:t>
            </a:r>
            <a:r>
              <a:rPr dirty="0" sz="1300" spc="28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sensitive</a:t>
            </a:r>
            <a:r>
              <a:rPr dirty="0" sz="1300" spc="27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approach.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5927" y="5093849"/>
            <a:ext cx="2173696" cy="1238174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156075" y="2699052"/>
            <a:ext cx="4549775" cy="3221990"/>
            <a:chOff x="5156075" y="2699052"/>
            <a:chExt cx="4549775" cy="322199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6075" y="2699052"/>
              <a:ext cx="1518842" cy="174565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2948" y="4235881"/>
              <a:ext cx="1682822" cy="168474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4831" y="3212001"/>
              <a:ext cx="1694444" cy="17429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446" y="3437678"/>
            <a:ext cx="8905875" cy="95885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44145" marR="5080" indent="-132080">
              <a:lnSpc>
                <a:spcPts val="3500"/>
              </a:lnSpc>
              <a:spcBef>
                <a:spcPts val="500"/>
              </a:spcBef>
            </a:pPr>
            <a:r>
              <a:rPr dirty="0" sz="3200" spc="75">
                <a:solidFill>
                  <a:srgbClr val="000000"/>
                </a:solidFill>
              </a:rPr>
              <a:t>HEALTHCARE</a:t>
            </a:r>
            <a:r>
              <a:rPr dirty="0" sz="3200" spc="220">
                <a:solidFill>
                  <a:srgbClr val="000000"/>
                </a:solidFill>
              </a:rPr>
              <a:t> </a:t>
            </a:r>
            <a:r>
              <a:rPr dirty="0" sz="3200" spc="50">
                <a:solidFill>
                  <a:srgbClr val="000000"/>
                </a:solidFill>
              </a:rPr>
              <a:t>IS</a:t>
            </a:r>
            <a:r>
              <a:rPr dirty="0" sz="3200" spc="229">
                <a:solidFill>
                  <a:srgbClr val="000000"/>
                </a:solidFill>
              </a:rPr>
              <a:t> </a:t>
            </a:r>
            <a:r>
              <a:rPr dirty="0" sz="3200" spc="80">
                <a:solidFill>
                  <a:srgbClr val="000000"/>
                </a:solidFill>
              </a:rPr>
              <a:t>ONE</a:t>
            </a:r>
            <a:r>
              <a:rPr dirty="0" sz="3200" spc="235">
                <a:solidFill>
                  <a:srgbClr val="000000"/>
                </a:solidFill>
              </a:rPr>
              <a:t> </a:t>
            </a:r>
            <a:r>
              <a:rPr dirty="0" sz="3200" spc="95">
                <a:solidFill>
                  <a:srgbClr val="000000"/>
                </a:solidFill>
              </a:rPr>
              <a:t>INDUSTRY</a:t>
            </a:r>
            <a:r>
              <a:rPr dirty="0" sz="3200" spc="235">
                <a:solidFill>
                  <a:srgbClr val="000000"/>
                </a:solidFill>
              </a:rPr>
              <a:t> </a:t>
            </a:r>
            <a:r>
              <a:rPr dirty="0" sz="3200" spc="90">
                <a:solidFill>
                  <a:srgbClr val="000000"/>
                </a:solidFill>
              </a:rPr>
              <a:t>WHERE</a:t>
            </a:r>
            <a:r>
              <a:rPr dirty="0" sz="3200" spc="235">
                <a:solidFill>
                  <a:srgbClr val="000000"/>
                </a:solidFill>
              </a:rPr>
              <a:t> </a:t>
            </a:r>
            <a:r>
              <a:rPr dirty="0" sz="3200" spc="40">
                <a:solidFill>
                  <a:srgbClr val="000000"/>
                </a:solidFill>
              </a:rPr>
              <a:t>TALENT </a:t>
            </a:r>
            <a:r>
              <a:rPr dirty="0" sz="3200" spc="80">
                <a:solidFill>
                  <a:srgbClr val="000000"/>
                </a:solidFill>
              </a:rPr>
              <a:t>ACQUISITION</a:t>
            </a:r>
            <a:r>
              <a:rPr dirty="0" sz="3200" spc="240">
                <a:solidFill>
                  <a:srgbClr val="000000"/>
                </a:solidFill>
              </a:rPr>
              <a:t> </a:t>
            </a:r>
            <a:r>
              <a:rPr dirty="0" sz="3200" spc="75">
                <a:solidFill>
                  <a:srgbClr val="000000"/>
                </a:solidFill>
              </a:rPr>
              <a:t>CAN</a:t>
            </a:r>
            <a:r>
              <a:rPr dirty="0" sz="3200" spc="254">
                <a:solidFill>
                  <a:srgbClr val="000000"/>
                </a:solidFill>
              </a:rPr>
              <a:t> </a:t>
            </a:r>
            <a:r>
              <a:rPr dirty="0" sz="3200" spc="55">
                <a:solidFill>
                  <a:srgbClr val="000000"/>
                </a:solidFill>
              </a:rPr>
              <a:t>BE</a:t>
            </a:r>
            <a:r>
              <a:rPr dirty="0" sz="3200" spc="250">
                <a:solidFill>
                  <a:srgbClr val="000000"/>
                </a:solidFill>
              </a:rPr>
              <a:t> </a:t>
            </a:r>
            <a:r>
              <a:rPr dirty="0" sz="3200">
                <a:solidFill>
                  <a:srgbClr val="000000"/>
                </a:solidFill>
              </a:rPr>
              <a:t>A</a:t>
            </a:r>
            <a:r>
              <a:rPr dirty="0" sz="3200" spc="250">
                <a:solidFill>
                  <a:srgbClr val="000000"/>
                </a:solidFill>
              </a:rPr>
              <a:t> </a:t>
            </a:r>
            <a:r>
              <a:rPr dirty="0" sz="3200" spc="110">
                <a:solidFill>
                  <a:srgbClr val="000000"/>
                </a:solidFill>
              </a:rPr>
              <a:t>LIFE-</a:t>
            </a:r>
            <a:r>
              <a:rPr dirty="0" sz="3200" spc="114">
                <a:solidFill>
                  <a:srgbClr val="000000"/>
                </a:solidFill>
              </a:rPr>
              <a:t>OR-</a:t>
            </a:r>
            <a:r>
              <a:rPr dirty="0" sz="3200">
                <a:solidFill>
                  <a:srgbClr val="000000"/>
                </a:solidFill>
              </a:rPr>
              <a:t>DEATH</a:t>
            </a:r>
            <a:r>
              <a:rPr dirty="0" sz="3200" spc="260">
                <a:solidFill>
                  <a:srgbClr val="000000"/>
                </a:solidFill>
              </a:rPr>
              <a:t> </a:t>
            </a:r>
            <a:r>
              <a:rPr dirty="0" sz="3200" spc="75">
                <a:solidFill>
                  <a:srgbClr val="000000"/>
                </a:solidFill>
              </a:rPr>
              <a:t>ISSUE</a:t>
            </a:r>
            <a:endParaRPr sz="32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3196" y="2269563"/>
            <a:ext cx="1020385" cy="10099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6202" y="1099503"/>
            <a:ext cx="9860915" cy="5560695"/>
            <a:chOff x="96202" y="1099503"/>
            <a:chExt cx="9860915" cy="55606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599" y="1104900"/>
              <a:ext cx="9855200" cy="55499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637" y="6107518"/>
              <a:ext cx="580718" cy="52813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01599" y="1104901"/>
              <a:ext cx="4843780" cy="5549900"/>
            </a:xfrm>
            <a:custGeom>
              <a:avLst/>
              <a:gdLst/>
              <a:ahLst/>
              <a:cxnLst/>
              <a:rect l="l" t="t" r="r" b="b"/>
              <a:pathLst>
                <a:path w="4843780" h="5549900">
                  <a:moveTo>
                    <a:pt x="4843622" y="0"/>
                  </a:moveTo>
                  <a:lnTo>
                    <a:pt x="0" y="0"/>
                  </a:lnTo>
                  <a:lnTo>
                    <a:pt x="0" y="5549899"/>
                  </a:lnTo>
                  <a:lnTo>
                    <a:pt x="4843622" y="5549899"/>
                  </a:lnTo>
                  <a:lnTo>
                    <a:pt x="4843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1599" y="1104901"/>
              <a:ext cx="4843780" cy="5549900"/>
            </a:xfrm>
            <a:custGeom>
              <a:avLst/>
              <a:gdLst/>
              <a:ahLst/>
              <a:cxnLst/>
              <a:rect l="l" t="t" r="r" b="b"/>
              <a:pathLst>
                <a:path w="4843780" h="5549900">
                  <a:moveTo>
                    <a:pt x="0" y="0"/>
                  </a:moveTo>
                  <a:lnTo>
                    <a:pt x="4843621" y="0"/>
                  </a:lnTo>
                  <a:lnTo>
                    <a:pt x="4843621" y="5549899"/>
                  </a:lnTo>
                  <a:lnTo>
                    <a:pt x="0" y="5549899"/>
                  </a:lnTo>
                  <a:lnTo>
                    <a:pt x="0" y="0"/>
                  </a:lnTo>
                  <a:close/>
                </a:path>
              </a:pathLst>
            </a:custGeom>
            <a:ln w="10270">
              <a:solidFill>
                <a:srgbClr val="B76E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196" y="1706608"/>
            <a:ext cx="3383915" cy="937260"/>
          </a:xfrm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12700" marR="5080" indent="155575">
              <a:lnSpc>
                <a:spcPts val="3410"/>
              </a:lnSpc>
              <a:spcBef>
                <a:spcPts val="509"/>
              </a:spcBef>
            </a:pPr>
            <a:r>
              <a:rPr dirty="0" sz="3150" spc="90">
                <a:solidFill>
                  <a:srgbClr val="000000"/>
                </a:solidFill>
              </a:rPr>
              <a:t>LOOKING</a:t>
            </a:r>
            <a:r>
              <a:rPr dirty="0" sz="3150" spc="270">
                <a:solidFill>
                  <a:srgbClr val="000000"/>
                </a:solidFill>
              </a:rPr>
              <a:t> </a:t>
            </a:r>
            <a:r>
              <a:rPr dirty="0" sz="3150" spc="95">
                <a:solidFill>
                  <a:srgbClr val="000000"/>
                </a:solidFill>
              </a:rPr>
              <a:t>FOR</a:t>
            </a:r>
            <a:r>
              <a:rPr dirty="0" sz="3150" spc="260">
                <a:solidFill>
                  <a:srgbClr val="000000"/>
                </a:solidFill>
              </a:rPr>
              <a:t> </a:t>
            </a:r>
            <a:r>
              <a:rPr dirty="0" sz="3150" spc="-50">
                <a:solidFill>
                  <a:srgbClr val="000000"/>
                </a:solidFill>
              </a:rPr>
              <a:t>A </a:t>
            </a:r>
            <a:r>
              <a:rPr dirty="0" sz="3150" spc="110">
                <a:solidFill>
                  <a:srgbClr val="000000"/>
                </a:solidFill>
              </a:rPr>
              <a:t>PURPLE</a:t>
            </a:r>
            <a:r>
              <a:rPr dirty="0" sz="3150" spc="250">
                <a:solidFill>
                  <a:srgbClr val="000000"/>
                </a:solidFill>
              </a:rPr>
              <a:t> </a:t>
            </a:r>
            <a:r>
              <a:rPr dirty="0" sz="3150" spc="120">
                <a:solidFill>
                  <a:srgbClr val="000000"/>
                </a:solidFill>
              </a:rPr>
              <a:t>SQUIRREL</a:t>
            </a:r>
            <a:endParaRPr sz="3150"/>
          </a:p>
        </p:txBody>
      </p:sp>
      <p:sp>
        <p:nvSpPr>
          <p:cNvPr id="8" name="object 8" descr=""/>
          <p:cNvSpPr txBox="1"/>
          <p:nvPr/>
        </p:nvSpPr>
        <p:spPr>
          <a:xfrm>
            <a:off x="825237" y="3139835"/>
            <a:ext cx="3350895" cy="302704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325245" marR="5080" indent="-1097280">
              <a:lnSpc>
                <a:spcPts val="1700"/>
              </a:lnSpc>
              <a:spcBef>
                <a:spcPts val="210"/>
              </a:spcBef>
            </a:pPr>
            <a:r>
              <a:rPr dirty="0" sz="1450" b="0">
                <a:latin typeface="Segoe UI Light"/>
                <a:cs typeface="Segoe UI Light"/>
              </a:rPr>
              <a:t>Top</a:t>
            </a:r>
            <a:r>
              <a:rPr dirty="0" sz="1450" spc="120" b="0">
                <a:latin typeface="Segoe UI Light"/>
                <a:cs typeface="Segoe UI Light"/>
              </a:rPr>
              <a:t> </a:t>
            </a:r>
            <a:r>
              <a:rPr dirty="0" sz="1450" spc="75" b="0">
                <a:latin typeface="Segoe UI Light"/>
                <a:cs typeface="Segoe UI Light"/>
              </a:rPr>
              <a:t>Human</a:t>
            </a:r>
            <a:r>
              <a:rPr dirty="0" sz="1450" spc="120" b="0">
                <a:latin typeface="Segoe UI Light"/>
                <a:cs typeface="Segoe UI Light"/>
              </a:rPr>
              <a:t> </a:t>
            </a:r>
            <a:r>
              <a:rPr dirty="0" sz="1450" spc="65" b="0">
                <a:latin typeface="Segoe UI Light"/>
                <a:cs typeface="Segoe UI Light"/>
              </a:rPr>
              <a:t>Resources</a:t>
            </a:r>
            <a:r>
              <a:rPr dirty="0" sz="1450" spc="120" b="0">
                <a:latin typeface="Segoe UI Light"/>
                <a:cs typeface="Segoe UI Light"/>
              </a:rPr>
              <a:t> </a:t>
            </a:r>
            <a:r>
              <a:rPr dirty="0" sz="1450" spc="65" b="0">
                <a:latin typeface="Segoe UI Light"/>
                <a:cs typeface="Segoe UI Light"/>
              </a:rPr>
              <a:t>Challenges</a:t>
            </a:r>
            <a:r>
              <a:rPr dirty="0" sz="1450" spc="120" b="0">
                <a:latin typeface="Segoe UI Light"/>
                <a:cs typeface="Segoe UI Light"/>
              </a:rPr>
              <a:t> </a:t>
            </a:r>
            <a:r>
              <a:rPr dirty="0" sz="1450" spc="-25" b="0">
                <a:latin typeface="Segoe UI Light"/>
                <a:cs typeface="Segoe UI Light"/>
              </a:rPr>
              <a:t>in </a:t>
            </a:r>
            <a:r>
              <a:rPr dirty="0" sz="1450" spc="55" b="0">
                <a:latin typeface="Segoe UI Light"/>
                <a:cs typeface="Segoe UI Light"/>
              </a:rPr>
              <a:t>Healthcare</a:t>
            </a:r>
            <a:endParaRPr sz="1450">
              <a:latin typeface="Segoe UI Light"/>
              <a:cs typeface="Segoe UI Light"/>
            </a:endParaRPr>
          </a:p>
          <a:p>
            <a:pPr marL="289560" marR="210185" indent="-277495">
              <a:lnSpc>
                <a:spcPts val="1700"/>
              </a:lnSpc>
              <a:spcBef>
                <a:spcPts val="1135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b="0">
                <a:latin typeface="Segoe UI Light"/>
                <a:cs typeface="Segoe UI Light"/>
              </a:rPr>
              <a:t>Talent</a:t>
            </a:r>
            <a:r>
              <a:rPr dirty="0" sz="1500" spc="105" b="0">
                <a:latin typeface="Segoe UI Light"/>
                <a:cs typeface="Segoe UI Light"/>
              </a:rPr>
              <a:t> </a:t>
            </a:r>
            <a:r>
              <a:rPr dirty="0" sz="1500" spc="45" b="0">
                <a:latin typeface="Segoe UI Light"/>
                <a:cs typeface="Segoe UI Light"/>
              </a:rPr>
              <a:t>acquisition</a:t>
            </a:r>
            <a:r>
              <a:rPr dirty="0" sz="1500" spc="125" b="0">
                <a:latin typeface="Segoe UI Light"/>
                <a:cs typeface="Segoe UI Light"/>
              </a:rPr>
              <a:t> </a:t>
            </a:r>
            <a:r>
              <a:rPr dirty="0" sz="1500" spc="50" b="0">
                <a:latin typeface="Segoe UI Light"/>
                <a:cs typeface="Segoe UI Light"/>
              </a:rPr>
              <a:t>(particularly</a:t>
            </a:r>
            <a:r>
              <a:rPr dirty="0" sz="1500" spc="130" b="0">
                <a:latin typeface="Segoe UI Light"/>
                <a:cs typeface="Segoe UI Light"/>
              </a:rPr>
              <a:t> </a:t>
            </a:r>
            <a:r>
              <a:rPr dirty="0" sz="1500" spc="-25" b="0">
                <a:latin typeface="Segoe UI Light"/>
                <a:cs typeface="Segoe UI Light"/>
              </a:rPr>
              <a:t>for </a:t>
            </a:r>
            <a:r>
              <a:rPr dirty="0" sz="1500" b="0">
                <a:latin typeface="Segoe UI Light"/>
                <a:cs typeface="Segoe UI Light"/>
              </a:rPr>
              <a:t>rural</a:t>
            </a:r>
            <a:r>
              <a:rPr dirty="0" sz="1500" spc="295" b="0">
                <a:latin typeface="Segoe UI Light"/>
                <a:cs typeface="Segoe UI Light"/>
              </a:rPr>
              <a:t> </a:t>
            </a:r>
            <a:r>
              <a:rPr dirty="0" sz="1500" spc="35" b="0">
                <a:latin typeface="Segoe UI Light"/>
                <a:cs typeface="Segoe UI Light"/>
              </a:rPr>
              <a:t>locations)</a:t>
            </a:r>
            <a:endParaRPr sz="1500">
              <a:latin typeface="Segoe UI Light"/>
              <a:cs typeface="Segoe UI Light"/>
            </a:endParaRPr>
          </a:p>
          <a:p>
            <a:pPr marL="289560" indent="-277495">
              <a:lnSpc>
                <a:spcPct val="100000"/>
              </a:lnSpc>
              <a:spcBef>
                <a:spcPts val="969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b="0">
                <a:latin typeface="Segoe UI Light"/>
                <a:cs typeface="Segoe UI Light"/>
              </a:rPr>
              <a:t>Lack</a:t>
            </a:r>
            <a:r>
              <a:rPr dirty="0" sz="1500" spc="195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of</a:t>
            </a:r>
            <a:r>
              <a:rPr dirty="0" sz="1500" spc="190" b="0">
                <a:latin typeface="Segoe UI Light"/>
                <a:cs typeface="Segoe UI Light"/>
              </a:rPr>
              <a:t> </a:t>
            </a:r>
            <a:r>
              <a:rPr dirty="0" sz="1500" spc="40" b="0">
                <a:latin typeface="Segoe UI Light"/>
                <a:cs typeface="Segoe UI Light"/>
              </a:rPr>
              <a:t>candidates</a:t>
            </a:r>
            <a:endParaRPr sz="1500">
              <a:latin typeface="Segoe UI Light"/>
              <a:cs typeface="Segoe UI Light"/>
            </a:endParaRPr>
          </a:p>
          <a:p>
            <a:pPr marL="289560" indent="-27749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spc="45" b="0">
                <a:latin typeface="Segoe UI Light"/>
                <a:cs typeface="Segoe UI Light"/>
              </a:rPr>
              <a:t>Employee</a:t>
            </a:r>
            <a:r>
              <a:rPr dirty="0" sz="1500" spc="150" b="0">
                <a:latin typeface="Segoe UI Light"/>
                <a:cs typeface="Segoe UI Light"/>
              </a:rPr>
              <a:t> </a:t>
            </a:r>
            <a:r>
              <a:rPr dirty="0" sz="1500" spc="35" b="0">
                <a:latin typeface="Segoe UI Light"/>
                <a:cs typeface="Segoe UI Light"/>
              </a:rPr>
              <a:t>burnout</a:t>
            </a:r>
            <a:endParaRPr sz="1500">
              <a:latin typeface="Segoe UI Light"/>
              <a:cs typeface="Segoe UI Light"/>
            </a:endParaRPr>
          </a:p>
          <a:p>
            <a:pPr marL="289560" indent="-277495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spc="45" b="0">
                <a:latin typeface="Segoe UI Light"/>
                <a:cs typeface="Segoe UI Light"/>
              </a:rPr>
              <a:t>Constant</a:t>
            </a:r>
            <a:r>
              <a:rPr dirty="0" sz="1500" spc="195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need</a:t>
            </a:r>
            <a:r>
              <a:rPr dirty="0" sz="1500" spc="204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for</a:t>
            </a:r>
            <a:r>
              <a:rPr dirty="0" sz="1500" spc="204" b="0">
                <a:latin typeface="Segoe UI Light"/>
                <a:cs typeface="Segoe UI Light"/>
              </a:rPr>
              <a:t> </a:t>
            </a:r>
            <a:r>
              <a:rPr dirty="0" sz="1500" spc="-10" b="0">
                <a:latin typeface="Segoe UI Light"/>
                <a:cs typeface="Segoe UI Light"/>
              </a:rPr>
              <a:t>retraining</a:t>
            </a:r>
            <a:endParaRPr sz="1500">
              <a:latin typeface="Segoe UI Light"/>
              <a:cs typeface="Segoe UI Light"/>
            </a:endParaRPr>
          </a:p>
          <a:p>
            <a:pPr marL="289560" marR="240665" indent="-277495">
              <a:lnSpc>
                <a:spcPts val="1610"/>
              </a:lnSpc>
              <a:spcBef>
                <a:spcPts val="1220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spc="45" b="0">
                <a:latin typeface="Segoe UI Light"/>
                <a:cs typeface="Segoe UI Light"/>
              </a:rPr>
              <a:t>Evolving</a:t>
            </a:r>
            <a:r>
              <a:rPr dirty="0" sz="1500" spc="229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State</a:t>
            </a:r>
            <a:r>
              <a:rPr dirty="0" sz="1500" spc="235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laws</a:t>
            </a:r>
            <a:r>
              <a:rPr dirty="0" sz="1500" spc="225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and</a:t>
            </a:r>
            <a:r>
              <a:rPr dirty="0" sz="1500" spc="235" b="0">
                <a:latin typeface="Segoe UI Light"/>
                <a:cs typeface="Segoe UI Light"/>
              </a:rPr>
              <a:t> </a:t>
            </a:r>
            <a:r>
              <a:rPr dirty="0" sz="1500" spc="-10" b="0">
                <a:latin typeface="Segoe UI Light"/>
                <a:cs typeface="Segoe UI Light"/>
              </a:rPr>
              <a:t>licensing requirements</a:t>
            </a:r>
            <a:endParaRPr sz="1500">
              <a:latin typeface="Segoe UI Light"/>
              <a:cs typeface="Segoe UI Light"/>
            </a:endParaRPr>
          </a:p>
          <a:p>
            <a:pPr marL="289560" indent="-277495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289560" algn="l"/>
                <a:tab pos="290195" algn="l"/>
              </a:tabLst>
            </a:pPr>
            <a:r>
              <a:rPr dirty="0" sz="1500" spc="45" b="0">
                <a:latin typeface="Segoe UI Light"/>
                <a:cs typeface="Segoe UI Light"/>
              </a:rPr>
              <a:t>Operational</a:t>
            </a:r>
            <a:r>
              <a:rPr dirty="0" sz="1500" spc="140" b="0">
                <a:latin typeface="Segoe UI Light"/>
                <a:cs typeface="Segoe UI Light"/>
              </a:rPr>
              <a:t> </a:t>
            </a:r>
            <a:r>
              <a:rPr dirty="0" sz="1500" b="0">
                <a:latin typeface="Segoe UI Light"/>
                <a:cs typeface="Segoe UI Light"/>
              </a:rPr>
              <a:t>and</a:t>
            </a:r>
            <a:r>
              <a:rPr dirty="0" sz="1500" spc="170" b="0">
                <a:latin typeface="Segoe UI Light"/>
                <a:cs typeface="Segoe UI Light"/>
              </a:rPr>
              <a:t> </a:t>
            </a:r>
            <a:r>
              <a:rPr dirty="0" sz="1500" spc="45" b="0">
                <a:latin typeface="Segoe UI Light"/>
                <a:cs typeface="Segoe UI Light"/>
              </a:rPr>
              <a:t>financial</a:t>
            </a:r>
            <a:r>
              <a:rPr dirty="0" sz="1500" spc="155" b="0">
                <a:latin typeface="Segoe UI Light"/>
                <a:cs typeface="Segoe UI Light"/>
              </a:rPr>
              <a:t> </a:t>
            </a:r>
            <a:r>
              <a:rPr dirty="0" sz="1500" spc="35" b="0">
                <a:latin typeface="Segoe UI Light"/>
                <a:cs typeface="Segoe UI Light"/>
              </a:rPr>
              <a:t>impacts</a:t>
            </a:r>
            <a:endParaRPr sz="1500">
              <a:latin typeface="Segoe UI Light"/>
              <a:cs typeface="Segoe UI Light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95672" y="1106427"/>
            <a:ext cx="7630159" cy="5451475"/>
            <a:chOff x="195672" y="1106427"/>
            <a:chExt cx="7630159" cy="545147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9251" y="1106427"/>
              <a:ext cx="3085994" cy="424954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72" y="6029175"/>
              <a:ext cx="580718" cy="528134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7977296" y="3398915"/>
            <a:ext cx="1781175" cy="21824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700" marR="5080">
              <a:lnSpc>
                <a:spcPct val="100699"/>
              </a:lnSpc>
              <a:spcBef>
                <a:spcPts val="110"/>
              </a:spcBef>
            </a:pP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"There's</a:t>
            </a:r>
            <a:r>
              <a:rPr dirty="0" sz="1450" spc="-5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probably</a:t>
            </a:r>
            <a:r>
              <a:rPr dirty="0" sz="1450" spc="-5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not</a:t>
            </a:r>
            <a:r>
              <a:rPr dirty="0" sz="1450" spc="-4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50" b="0" i="1">
                <a:solidFill>
                  <a:srgbClr val="FFFFFF"/>
                </a:solidFill>
                <a:latin typeface="Segoe UI Light"/>
                <a:cs typeface="Segoe UI Light"/>
              </a:rPr>
              <a:t>a</a:t>
            </a:r>
            <a:r>
              <a:rPr dirty="0" sz="1450" spc="-5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worse</a:t>
            </a:r>
            <a:r>
              <a:rPr dirty="0" sz="1450" spc="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industry</a:t>
            </a:r>
            <a:r>
              <a:rPr dirty="0" sz="1450" spc="1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25" b="0" i="1">
                <a:solidFill>
                  <a:srgbClr val="FFFFFF"/>
                </a:solidFill>
                <a:latin typeface="Segoe UI Light"/>
                <a:cs typeface="Segoe UI Light"/>
              </a:rPr>
              <a:t>out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there</a:t>
            </a:r>
            <a:r>
              <a:rPr dirty="0" sz="1450" spc="-20" b="0" i="1">
                <a:solidFill>
                  <a:srgbClr val="FFFFFF"/>
                </a:solidFill>
                <a:latin typeface="Segoe UI Light"/>
                <a:cs typeface="Segoe UI Light"/>
              </a:rPr>
              <a:t> than</a:t>
            </a:r>
            <a:endParaRPr sz="1450">
              <a:latin typeface="Segoe UI Light"/>
              <a:cs typeface="Segoe UI Light"/>
            </a:endParaRPr>
          </a:p>
          <a:p>
            <a:pPr algn="ctr" marL="109855" marR="108585">
              <a:lnSpc>
                <a:spcPts val="1700"/>
              </a:lnSpc>
              <a:spcBef>
                <a:spcPts val="150"/>
              </a:spcBef>
            </a:pP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Healthcare,</a:t>
            </a:r>
            <a:r>
              <a:rPr dirty="0" sz="1450" spc="-1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as</a:t>
            </a:r>
            <a:r>
              <a:rPr dirty="0" sz="1450" spc="-2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far</a:t>
            </a:r>
            <a:r>
              <a:rPr dirty="0" sz="1450" spc="-2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25" b="0" i="1">
                <a:solidFill>
                  <a:srgbClr val="FFFFFF"/>
                </a:solidFill>
                <a:latin typeface="Segoe UI Light"/>
                <a:cs typeface="Segoe UI Light"/>
              </a:rPr>
              <a:t>as</a:t>
            </a:r>
            <a:r>
              <a:rPr dirty="0" sz="1450" spc="-2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talent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 acquisition</a:t>
            </a:r>
            <a:endParaRPr sz="1450">
              <a:latin typeface="Segoe UI Light"/>
              <a:cs typeface="Segoe UI Light"/>
            </a:endParaRPr>
          </a:p>
          <a:p>
            <a:pPr algn="ctr" marL="20955" marR="13970">
              <a:lnSpc>
                <a:spcPts val="1800"/>
              </a:lnSpc>
              <a:spcBef>
                <a:spcPts val="25"/>
              </a:spcBef>
            </a:pP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is</a:t>
            </a:r>
            <a:r>
              <a:rPr dirty="0" sz="1450" spc="-4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concerned.</a:t>
            </a:r>
            <a:r>
              <a:rPr dirty="0" sz="1450" spc="-2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You</a:t>
            </a:r>
            <a:r>
              <a:rPr dirty="0" sz="1450" spc="-3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20" b="0" i="1">
                <a:solidFill>
                  <a:srgbClr val="FFFFFF"/>
                </a:solidFill>
                <a:latin typeface="Segoe UI Light"/>
                <a:cs typeface="Segoe UI Light"/>
              </a:rPr>
              <a:t>have</a:t>
            </a:r>
            <a:r>
              <a:rPr dirty="0" sz="1450" spc="-2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to be</a:t>
            </a:r>
            <a:r>
              <a:rPr dirty="0" sz="1450" spc="-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creative."</a:t>
            </a:r>
            <a:endParaRPr sz="1450">
              <a:latin typeface="Segoe UI Light"/>
              <a:cs typeface="Segoe UI Light"/>
            </a:endParaRPr>
          </a:p>
          <a:p>
            <a:pPr algn="ctr" marL="88900" marR="83820">
              <a:lnSpc>
                <a:spcPct val="103400"/>
              </a:lnSpc>
              <a:spcBef>
                <a:spcPts val="935"/>
              </a:spcBef>
            </a:pP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~Chief</a:t>
            </a:r>
            <a:r>
              <a:rPr dirty="0" sz="1450" spc="-3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Talent</a:t>
            </a:r>
            <a:r>
              <a:rPr dirty="0" sz="1450" spc="-2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Officer,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b="0" i="1">
                <a:solidFill>
                  <a:srgbClr val="FFFFFF"/>
                </a:solidFill>
                <a:latin typeface="Segoe UI Light"/>
                <a:cs typeface="Segoe UI Light"/>
              </a:rPr>
              <a:t>AMN</a:t>
            </a:r>
            <a:r>
              <a:rPr dirty="0" sz="1450" spc="-5" b="0" i="1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1450" spc="-10" b="0" i="1">
                <a:solidFill>
                  <a:srgbClr val="FFFFFF"/>
                </a:solidFill>
                <a:latin typeface="Segoe UI Light"/>
                <a:cs typeface="Segoe UI Light"/>
              </a:rPr>
              <a:t>Healthcare</a:t>
            </a:r>
            <a:endParaRPr sz="145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95672" y="1333242"/>
            <a:ext cx="9653905" cy="5224145"/>
            <a:chOff x="195672" y="1333242"/>
            <a:chExt cx="9653905" cy="52241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672" y="6029175"/>
              <a:ext cx="580718" cy="5281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551" y="1335811"/>
              <a:ext cx="9646009" cy="470171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00551" y="1335811"/>
              <a:ext cx="9646285" cy="4702175"/>
            </a:xfrm>
            <a:custGeom>
              <a:avLst/>
              <a:gdLst/>
              <a:ahLst/>
              <a:cxnLst/>
              <a:rect l="l" t="t" r="r" b="b"/>
              <a:pathLst>
                <a:path w="9646285" h="4702175">
                  <a:moveTo>
                    <a:pt x="0" y="0"/>
                  </a:moveTo>
                  <a:lnTo>
                    <a:pt x="9646007" y="0"/>
                  </a:lnTo>
                  <a:lnTo>
                    <a:pt x="9646007" y="4701714"/>
                  </a:lnTo>
                  <a:lnTo>
                    <a:pt x="0" y="4701714"/>
                  </a:lnTo>
                  <a:lnTo>
                    <a:pt x="0" y="0"/>
                  </a:lnTo>
                  <a:close/>
                </a:path>
              </a:pathLst>
            </a:custGeom>
            <a:ln w="5137">
              <a:solidFill>
                <a:srgbClr val="00BAC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45171" y="2005575"/>
            <a:ext cx="958215" cy="6089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800" spc="105">
                <a:solidFill>
                  <a:srgbClr val="FF0000"/>
                </a:solidFill>
              </a:rPr>
              <a:t>90%</a:t>
            </a:r>
            <a:endParaRPr sz="3800"/>
          </a:p>
        </p:txBody>
      </p:sp>
      <p:sp>
        <p:nvSpPr>
          <p:cNvPr id="7" name="object 7" descr=""/>
          <p:cNvSpPr txBox="1"/>
          <p:nvPr/>
        </p:nvSpPr>
        <p:spPr>
          <a:xfrm>
            <a:off x="461474" y="2547662"/>
            <a:ext cx="9108440" cy="272669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711200" marR="99695" indent="-603250">
              <a:lnSpc>
                <a:spcPts val="3500"/>
              </a:lnSpc>
              <a:spcBef>
                <a:spcPts val="500"/>
              </a:spcBef>
            </a:pPr>
            <a:r>
              <a:rPr dirty="0" sz="3200" spc="60" b="0">
                <a:latin typeface="Segoe UI Light"/>
                <a:cs typeface="Segoe UI Light"/>
              </a:rPr>
              <a:t>OF</a:t>
            </a:r>
            <a:r>
              <a:rPr dirty="0" sz="3200" spc="235" b="0">
                <a:latin typeface="Segoe UI Light"/>
                <a:cs typeface="Segoe UI Light"/>
              </a:rPr>
              <a:t> </a:t>
            </a:r>
            <a:r>
              <a:rPr dirty="0" sz="3200" spc="50" b="0">
                <a:latin typeface="Segoe UI Light"/>
                <a:cs typeface="Segoe UI Light"/>
              </a:rPr>
              <a:t>HOSPITAL</a:t>
            </a:r>
            <a:r>
              <a:rPr dirty="0" sz="3200" spc="240" b="0">
                <a:latin typeface="Segoe UI Light"/>
                <a:cs typeface="Segoe UI Light"/>
              </a:rPr>
              <a:t> </a:t>
            </a:r>
            <a:r>
              <a:rPr dirty="0" sz="3200" spc="95" b="0">
                <a:latin typeface="Segoe UI Light"/>
                <a:cs typeface="Segoe UI Light"/>
              </a:rPr>
              <a:t>EXECUTIVES</a:t>
            </a:r>
            <a:r>
              <a:rPr dirty="0" sz="3200" spc="235" b="0">
                <a:latin typeface="Segoe UI Light"/>
                <a:cs typeface="Segoe UI Light"/>
              </a:rPr>
              <a:t> </a:t>
            </a:r>
            <a:r>
              <a:rPr dirty="0" sz="3200" spc="90" b="0">
                <a:latin typeface="Segoe UI Light"/>
                <a:cs typeface="Segoe UI Light"/>
              </a:rPr>
              <a:t>BELIEVE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b="0">
                <a:latin typeface="Segoe UI Light"/>
                <a:cs typeface="Segoe UI Light"/>
              </a:rPr>
              <a:t>THAT</a:t>
            </a:r>
            <a:r>
              <a:rPr dirty="0" sz="3200" spc="245" b="0">
                <a:latin typeface="Segoe UI Light"/>
                <a:cs typeface="Segoe UI Light"/>
              </a:rPr>
              <a:t> </a:t>
            </a:r>
            <a:r>
              <a:rPr dirty="0" sz="3200" spc="50" b="0">
                <a:latin typeface="Segoe UI Light"/>
                <a:cs typeface="Segoe UI Light"/>
              </a:rPr>
              <a:t>IN</a:t>
            </a:r>
            <a:r>
              <a:rPr dirty="0" sz="3200" spc="240" b="0">
                <a:latin typeface="Segoe UI Light"/>
                <a:cs typeface="Segoe UI Light"/>
              </a:rPr>
              <a:t> </a:t>
            </a:r>
            <a:r>
              <a:rPr dirty="0" sz="3200" spc="50" b="0">
                <a:latin typeface="Segoe UI Light"/>
                <a:cs typeface="Segoe UI Light"/>
              </a:rPr>
              <a:t>THE </a:t>
            </a:r>
            <a:r>
              <a:rPr dirty="0" sz="3200" spc="105" b="0">
                <a:latin typeface="Segoe UI Light"/>
                <a:cs typeface="Segoe UI Light"/>
              </a:rPr>
              <a:t>NEXT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spc="50" b="0">
                <a:latin typeface="Segoe UI Light"/>
                <a:cs typeface="Segoe UI Light"/>
              </a:rPr>
              <a:t>10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90" b="0">
                <a:latin typeface="Segoe UI Light"/>
                <a:cs typeface="Segoe UI Light"/>
              </a:rPr>
              <a:t>YEARS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85" b="0">
                <a:latin typeface="Segoe UI Light"/>
                <a:cs typeface="Segoe UI Light"/>
              </a:rPr>
              <a:t>THEY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85" b="0">
                <a:latin typeface="Segoe UI Light"/>
                <a:cs typeface="Segoe UI Light"/>
              </a:rPr>
              <a:t>WILL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100" b="0">
                <a:latin typeface="Segoe UI Light"/>
                <a:cs typeface="Segoe UI Light"/>
              </a:rPr>
              <a:t>EXPERIENCE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spc="-50" b="0">
                <a:latin typeface="Segoe UI Light"/>
                <a:cs typeface="Segoe UI Light"/>
              </a:rPr>
              <a:t>A</a:t>
            </a:r>
            <a:endParaRPr sz="3200">
              <a:latin typeface="Segoe UI Light"/>
              <a:cs typeface="Segoe UI Light"/>
            </a:endParaRPr>
          </a:p>
          <a:p>
            <a:pPr marL="211454" marR="186690" indent="299720">
              <a:lnSpc>
                <a:spcPts val="3500"/>
              </a:lnSpc>
              <a:spcBef>
                <a:spcPts val="10"/>
              </a:spcBef>
            </a:pPr>
            <a:r>
              <a:rPr dirty="0" sz="3200" spc="100" b="0">
                <a:latin typeface="Segoe UI Light"/>
                <a:cs typeface="Segoe UI Light"/>
              </a:rPr>
              <a:t>DEFICIENCY</a:t>
            </a:r>
            <a:r>
              <a:rPr dirty="0" sz="3200" spc="220" b="0">
                <a:latin typeface="Segoe UI Light"/>
                <a:cs typeface="Segoe UI Light"/>
              </a:rPr>
              <a:t> </a:t>
            </a:r>
            <a:r>
              <a:rPr dirty="0" sz="3200" spc="60" b="0">
                <a:latin typeface="Segoe UI Light"/>
                <a:cs typeface="Segoe UI Light"/>
              </a:rPr>
              <a:t>OF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100" b="0">
                <a:latin typeface="Segoe UI Light"/>
                <a:cs typeface="Segoe UI Light"/>
              </a:rPr>
              <a:t>SPECIALISTS,</a:t>
            </a:r>
            <a:r>
              <a:rPr dirty="0" sz="3200" spc="215" b="0">
                <a:latin typeface="Segoe UI Light"/>
                <a:cs typeface="Segoe UI Light"/>
              </a:rPr>
              <a:t> </a:t>
            </a:r>
            <a:r>
              <a:rPr dirty="0" sz="3200" spc="90" b="0">
                <a:latin typeface="Segoe UI Light"/>
                <a:cs typeface="Segoe UI Light"/>
              </a:rPr>
              <a:t>GENERALISTS, </a:t>
            </a:r>
            <a:r>
              <a:rPr dirty="0" sz="3200" spc="95" b="0">
                <a:latin typeface="Segoe UI Light"/>
                <a:cs typeface="Segoe UI Light"/>
              </a:rPr>
              <a:t>PHYSICIANS,</a:t>
            </a:r>
            <a:r>
              <a:rPr dirty="0" sz="3200" spc="210" b="0">
                <a:latin typeface="Segoe UI Light"/>
                <a:cs typeface="Segoe UI Light"/>
              </a:rPr>
              <a:t> </a:t>
            </a:r>
            <a:r>
              <a:rPr dirty="0" sz="3200" spc="95" b="0">
                <a:latin typeface="Segoe UI Light"/>
                <a:cs typeface="Segoe UI Light"/>
              </a:rPr>
              <a:t>NURSES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75" b="0">
                <a:latin typeface="Segoe UI Light"/>
                <a:cs typeface="Segoe UI Light"/>
              </a:rPr>
              <a:t>AND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spc="50" b="0">
                <a:latin typeface="Segoe UI Light"/>
                <a:cs typeface="Segoe UI Light"/>
              </a:rPr>
              <a:t>OTHER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spc="100" b="0">
                <a:latin typeface="Segoe UI Light"/>
                <a:cs typeface="Segoe UI Light"/>
              </a:rPr>
              <a:t>CLINICIANS,</a:t>
            </a:r>
            <a:endParaRPr sz="3200">
              <a:latin typeface="Segoe UI Light"/>
              <a:cs typeface="Segoe UI Light"/>
            </a:endParaRPr>
          </a:p>
          <a:p>
            <a:pPr algn="ctr">
              <a:lnSpc>
                <a:spcPts val="3185"/>
              </a:lnSpc>
            </a:pPr>
            <a:r>
              <a:rPr dirty="0" sz="3200" spc="90" b="0">
                <a:latin typeface="Segoe UI Light"/>
                <a:cs typeface="Segoe UI Light"/>
              </a:rPr>
              <a:t>WHICH</a:t>
            </a:r>
            <a:r>
              <a:rPr dirty="0" sz="3200" spc="225" b="0">
                <a:latin typeface="Segoe UI Light"/>
                <a:cs typeface="Segoe UI Light"/>
              </a:rPr>
              <a:t> </a:t>
            </a:r>
            <a:r>
              <a:rPr dirty="0" sz="3200" spc="80" b="0">
                <a:latin typeface="Segoe UI Light"/>
                <a:cs typeface="Segoe UI Light"/>
              </a:rPr>
              <a:t>WILL</a:t>
            </a:r>
            <a:r>
              <a:rPr dirty="0" sz="3200" spc="220" b="0">
                <a:latin typeface="Segoe UI Light"/>
                <a:cs typeface="Segoe UI Light"/>
              </a:rPr>
              <a:t> </a:t>
            </a:r>
            <a:r>
              <a:rPr dirty="0" sz="3200" spc="95" b="0">
                <a:latin typeface="Segoe UI Light"/>
                <a:cs typeface="Segoe UI Light"/>
              </a:rPr>
              <a:t>HAMPER</a:t>
            </a:r>
            <a:r>
              <a:rPr dirty="0" sz="3200" spc="220" b="0">
                <a:latin typeface="Segoe UI Light"/>
                <a:cs typeface="Segoe UI Light"/>
              </a:rPr>
              <a:t> </a:t>
            </a:r>
            <a:r>
              <a:rPr dirty="0" sz="3200" spc="85" b="0">
                <a:latin typeface="Segoe UI Light"/>
                <a:cs typeface="Segoe UI Light"/>
              </a:rPr>
              <a:t>THEIR</a:t>
            </a:r>
            <a:r>
              <a:rPr dirty="0" sz="3200" spc="220" b="0">
                <a:latin typeface="Segoe UI Light"/>
                <a:cs typeface="Segoe UI Light"/>
              </a:rPr>
              <a:t> </a:t>
            </a:r>
            <a:r>
              <a:rPr dirty="0" sz="3200" spc="100" b="0">
                <a:latin typeface="Segoe UI Light"/>
                <a:cs typeface="Segoe UI Light"/>
              </a:rPr>
              <a:t>ABILITY</a:t>
            </a:r>
            <a:r>
              <a:rPr dirty="0" sz="3200" spc="220" b="0">
                <a:latin typeface="Segoe UI Light"/>
                <a:cs typeface="Segoe UI Light"/>
              </a:rPr>
              <a:t> </a:t>
            </a:r>
            <a:r>
              <a:rPr dirty="0" sz="3200" b="0">
                <a:latin typeface="Segoe UI Light"/>
                <a:cs typeface="Segoe UI Light"/>
              </a:rPr>
              <a:t>TO</a:t>
            </a:r>
            <a:r>
              <a:rPr dirty="0" sz="3200" spc="229" b="0">
                <a:latin typeface="Segoe UI Light"/>
                <a:cs typeface="Segoe UI Light"/>
              </a:rPr>
              <a:t> </a:t>
            </a:r>
            <a:r>
              <a:rPr dirty="0" sz="3200" spc="85" b="0">
                <a:latin typeface="Segoe UI Light"/>
                <a:cs typeface="Segoe UI Light"/>
              </a:rPr>
              <a:t>DELIVER</a:t>
            </a:r>
            <a:endParaRPr sz="3200">
              <a:latin typeface="Segoe UI Light"/>
              <a:cs typeface="Segoe UI Light"/>
            </a:endParaRPr>
          </a:p>
          <a:p>
            <a:pPr algn="ctr" marL="16510">
              <a:lnSpc>
                <a:spcPts val="3670"/>
              </a:lnSpc>
            </a:pPr>
            <a:r>
              <a:rPr dirty="0" sz="3200" spc="110" b="0">
                <a:latin typeface="Segoe UI Light"/>
                <a:cs typeface="Segoe UI Light"/>
              </a:rPr>
              <a:t>HIGH-</a:t>
            </a:r>
            <a:r>
              <a:rPr dirty="0" sz="3200" spc="90" b="0">
                <a:latin typeface="Segoe UI Light"/>
                <a:cs typeface="Segoe UI Light"/>
              </a:rPr>
              <a:t>QUALITY</a:t>
            </a:r>
            <a:r>
              <a:rPr dirty="0" sz="3200" spc="265" b="0">
                <a:latin typeface="Segoe UI Light"/>
                <a:cs typeface="Segoe UI Light"/>
              </a:rPr>
              <a:t> </a:t>
            </a:r>
            <a:r>
              <a:rPr dirty="0" sz="3200" spc="95" b="0">
                <a:latin typeface="Segoe UI Light"/>
                <a:cs typeface="Segoe UI Light"/>
              </a:rPr>
              <a:t>CARE</a:t>
            </a:r>
            <a:endParaRPr sz="32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03885" y="2931362"/>
            <a:ext cx="8316595" cy="59880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382270" marR="5080" indent="-369570">
              <a:lnSpc>
                <a:spcPct val="79000"/>
              </a:lnSpc>
              <a:spcBef>
                <a:spcPts val="63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16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number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Healthcare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jobs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in</a:t>
            </a:r>
            <a:r>
              <a:rPr dirty="0" sz="2100" spc="17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US</a:t>
            </a:r>
            <a:r>
              <a:rPr dirty="0" sz="2100" spc="17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will</a:t>
            </a:r>
            <a:r>
              <a:rPr dirty="0" sz="2100" spc="18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grow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12%</a:t>
            </a:r>
            <a:r>
              <a:rPr dirty="0" sz="2100" spc="18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through </a:t>
            </a:r>
            <a:r>
              <a:rPr dirty="0" sz="2100" b="0">
                <a:latin typeface="Segoe UI Light"/>
                <a:cs typeface="Segoe UI Light"/>
              </a:rPr>
              <a:t>2028,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nearly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double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the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projected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rate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for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all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occupations</a:t>
            </a:r>
            <a:r>
              <a:rPr dirty="0" sz="2100" spc="25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combined</a:t>
            </a:r>
            <a:endParaRPr sz="2100">
              <a:latin typeface="Segoe UI Light"/>
              <a:cs typeface="Segoe UI Ligh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03885" y="3542007"/>
            <a:ext cx="8177530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00"/>
              </a:spcBef>
              <a:buFont typeface="Courier New"/>
              <a:buChar char="o"/>
              <a:tabLst>
                <a:tab pos="381635" algn="l"/>
                <a:tab pos="382270" algn="l"/>
              </a:tabLst>
            </a:pPr>
            <a:r>
              <a:rPr dirty="0" sz="1900" spc="45" b="0">
                <a:latin typeface="Segoe UI Light"/>
                <a:cs typeface="Segoe UI Light"/>
              </a:rPr>
              <a:t>Aging</a:t>
            </a:r>
            <a:r>
              <a:rPr dirty="0" sz="1900" spc="155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of</a:t>
            </a:r>
            <a:r>
              <a:rPr dirty="0" sz="1900" spc="15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the</a:t>
            </a:r>
            <a:r>
              <a:rPr dirty="0" sz="1900" spc="160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massive</a:t>
            </a:r>
            <a:r>
              <a:rPr dirty="0" sz="1900" spc="16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Baby</a:t>
            </a:r>
            <a:r>
              <a:rPr dirty="0" sz="1900" spc="155" b="0">
                <a:latin typeface="Segoe UI Light"/>
                <a:cs typeface="Segoe UI Light"/>
              </a:rPr>
              <a:t> </a:t>
            </a:r>
            <a:r>
              <a:rPr dirty="0" sz="1900" spc="50" b="0">
                <a:latin typeface="Segoe UI Light"/>
                <a:cs typeface="Segoe UI Light"/>
              </a:rPr>
              <a:t>Boomer</a:t>
            </a:r>
            <a:r>
              <a:rPr dirty="0" sz="1900" spc="150" b="0">
                <a:latin typeface="Segoe UI Light"/>
                <a:cs typeface="Segoe UI Light"/>
              </a:rPr>
              <a:t> </a:t>
            </a:r>
            <a:r>
              <a:rPr dirty="0" sz="1900" spc="50" b="0">
                <a:latin typeface="Segoe UI Light"/>
                <a:cs typeface="Segoe UI Light"/>
              </a:rPr>
              <a:t>generation;</a:t>
            </a:r>
            <a:r>
              <a:rPr dirty="0" sz="1900" spc="150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higher</a:t>
            </a:r>
            <a:r>
              <a:rPr dirty="0" sz="1900" spc="150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utilization</a:t>
            </a:r>
            <a:r>
              <a:rPr dirty="0" sz="1900" spc="16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as</a:t>
            </a:r>
            <a:r>
              <a:rPr dirty="0" sz="1900" spc="160" b="0">
                <a:latin typeface="Segoe UI Light"/>
                <a:cs typeface="Segoe UI Light"/>
              </a:rPr>
              <a:t> </a:t>
            </a:r>
            <a:r>
              <a:rPr dirty="0" sz="1900" spc="-20" b="0">
                <a:latin typeface="Segoe UI Light"/>
                <a:cs typeface="Segoe UI Light"/>
              </a:rPr>
              <a:t>they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03885" y="3731315"/>
            <a:ext cx="7393940" cy="124968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82270">
              <a:lnSpc>
                <a:spcPct val="100000"/>
              </a:lnSpc>
              <a:spcBef>
                <a:spcPts val="409"/>
              </a:spcBef>
            </a:pPr>
            <a:r>
              <a:rPr dirty="0" sz="1900" spc="-25" b="0">
                <a:latin typeface="Segoe UI Light"/>
                <a:cs typeface="Segoe UI Light"/>
              </a:rPr>
              <a:t>age</a:t>
            </a:r>
            <a:endParaRPr sz="19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310"/>
              </a:spcBef>
              <a:buFont typeface="Courier New"/>
              <a:buChar char="o"/>
              <a:tabLst>
                <a:tab pos="381635" algn="l"/>
                <a:tab pos="382270" algn="l"/>
              </a:tabLst>
            </a:pPr>
            <a:r>
              <a:rPr dirty="0" sz="1900" spc="50" b="0">
                <a:latin typeface="Segoe UI Light"/>
                <a:cs typeface="Segoe UI Light"/>
              </a:rPr>
              <a:t>Nurses</a:t>
            </a:r>
            <a:r>
              <a:rPr dirty="0" sz="1900" spc="190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are</a:t>
            </a:r>
            <a:r>
              <a:rPr dirty="0" sz="1900" spc="204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retiring,</a:t>
            </a:r>
            <a:r>
              <a:rPr dirty="0" sz="1900" spc="195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as</a:t>
            </a:r>
            <a:r>
              <a:rPr dirty="0" sz="1900" spc="204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patient</a:t>
            </a:r>
            <a:r>
              <a:rPr dirty="0" sz="1900" spc="195" b="0">
                <a:latin typeface="Segoe UI Light"/>
                <a:cs typeface="Segoe UI Light"/>
              </a:rPr>
              <a:t> </a:t>
            </a:r>
            <a:r>
              <a:rPr dirty="0" sz="1900" spc="45" b="0">
                <a:latin typeface="Segoe UI Light"/>
                <a:cs typeface="Segoe UI Light"/>
              </a:rPr>
              <a:t>needs</a:t>
            </a:r>
            <a:r>
              <a:rPr dirty="0" sz="1900" spc="204" b="0">
                <a:latin typeface="Segoe UI Light"/>
                <a:cs typeface="Segoe UI Light"/>
              </a:rPr>
              <a:t> </a:t>
            </a:r>
            <a:r>
              <a:rPr dirty="0" sz="1900" b="0">
                <a:latin typeface="Segoe UI Light"/>
                <a:cs typeface="Segoe UI Light"/>
              </a:rPr>
              <a:t>are</a:t>
            </a:r>
            <a:r>
              <a:rPr dirty="0" sz="1900" spc="204" b="0">
                <a:latin typeface="Segoe UI Light"/>
                <a:cs typeface="Segoe UI Light"/>
              </a:rPr>
              <a:t> </a:t>
            </a:r>
            <a:r>
              <a:rPr dirty="0" sz="1900" spc="-10" b="0">
                <a:latin typeface="Segoe UI Light"/>
                <a:cs typeface="Segoe UI Light"/>
              </a:rPr>
              <a:t>increasing</a:t>
            </a:r>
            <a:endParaRPr sz="1900">
              <a:latin typeface="Segoe UI Light"/>
              <a:cs typeface="Segoe UI Light"/>
            </a:endParaRPr>
          </a:p>
          <a:p>
            <a:pPr lvl="1" marL="492759" indent="-222250">
              <a:lnSpc>
                <a:spcPct val="100000"/>
              </a:lnSpc>
              <a:spcBef>
                <a:spcPts val="229"/>
              </a:spcBef>
              <a:buFont typeface="Times New Roman"/>
              <a:buChar char="•"/>
              <a:tabLst>
                <a:tab pos="492759" algn="l"/>
                <a:tab pos="493395" algn="l"/>
              </a:tabLst>
            </a:pPr>
            <a:r>
              <a:rPr dirty="0" sz="1600" b="0">
                <a:latin typeface="Segoe UI Light"/>
                <a:cs typeface="Segoe UI Light"/>
              </a:rPr>
              <a:t>51%</a:t>
            </a:r>
            <a:r>
              <a:rPr dirty="0" sz="1600" spc="19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of</a:t>
            </a:r>
            <a:r>
              <a:rPr dirty="0" sz="1600" spc="19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nurses</a:t>
            </a:r>
            <a:r>
              <a:rPr dirty="0" sz="1600" spc="19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are</a:t>
            </a:r>
            <a:r>
              <a:rPr dirty="0" sz="1600" spc="200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50+</a:t>
            </a:r>
            <a:endParaRPr sz="1600">
              <a:latin typeface="Segoe UI Light"/>
              <a:cs typeface="Segoe UI Light"/>
            </a:endParaRPr>
          </a:p>
          <a:p>
            <a:pPr lvl="1" marL="492759" indent="-222250">
              <a:lnSpc>
                <a:spcPct val="100000"/>
              </a:lnSpc>
              <a:spcBef>
                <a:spcPts val="385"/>
              </a:spcBef>
              <a:buFont typeface="Times New Roman"/>
              <a:buChar char="•"/>
              <a:tabLst>
                <a:tab pos="492759" algn="l"/>
                <a:tab pos="493395" algn="l"/>
              </a:tabLst>
            </a:pPr>
            <a:r>
              <a:rPr dirty="0" sz="1600" spc="50" b="0">
                <a:latin typeface="Segoe UI Light"/>
                <a:cs typeface="Segoe UI Light"/>
              </a:rPr>
              <a:t>Shortage</a:t>
            </a:r>
            <a:r>
              <a:rPr dirty="0" sz="1600" spc="22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of</a:t>
            </a:r>
            <a:r>
              <a:rPr dirty="0" sz="1600" spc="229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nurses</a:t>
            </a:r>
            <a:r>
              <a:rPr dirty="0" sz="1600" spc="229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already</a:t>
            </a:r>
            <a:r>
              <a:rPr dirty="0" sz="1600" spc="2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being</a:t>
            </a:r>
            <a:r>
              <a:rPr dirty="0" sz="1600" spc="2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felt,</a:t>
            </a:r>
            <a:r>
              <a:rPr dirty="0" sz="1600" spc="23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</a:t>
            </a:r>
            <a:r>
              <a:rPr dirty="0" sz="1600" spc="2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need</a:t>
            </a:r>
            <a:r>
              <a:rPr dirty="0" sz="1600" spc="2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for</a:t>
            </a:r>
            <a:r>
              <a:rPr dirty="0" sz="1600" spc="229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3.44</a:t>
            </a:r>
            <a:r>
              <a:rPr dirty="0" sz="1600" spc="24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million</a:t>
            </a:r>
            <a:r>
              <a:rPr dirty="0" sz="1600" spc="24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nurses</a:t>
            </a:r>
            <a:r>
              <a:rPr dirty="0" sz="1600" spc="229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in</a:t>
            </a:r>
            <a:r>
              <a:rPr dirty="0" sz="1600" spc="245" b="0">
                <a:latin typeface="Segoe UI Light"/>
                <a:cs typeface="Segoe UI Light"/>
              </a:rPr>
              <a:t> </a:t>
            </a:r>
            <a:r>
              <a:rPr dirty="0" sz="1600" spc="-20" b="0">
                <a:latin typeface="Segoe UI Light"/>
                <a:cs typeface="Segoe UI Light"/>
              </a:rPr>
              <a:t>2022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203885" y="4991375"/>
            <a:ext cx="8300720" cy="143764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492759" marR="5080" indent="-222250">
              <a:lnSpc>
                <a:spcPct val="77500"/>
              </a:lnSpc>
              <a:spcBef>
                <a:spcPts val="530"/>
              </a:spcBef>
              <a:buFont typeface="Times New Roman"/>
              <a:buChar char="•"/>
              <a:tabLst>
                <a:tab pos="492759" algn="l"/>
                <a:tab pos="493395" algn="l"/>
              </a:tabLst>
            </a:pPr>
            <a:r>
              <a:rPr dirty="0" sz="1600" b="0">
                <a:latin typeface="Segoe UI Light"/>
                <a:cs typeface="Segoe UI Light"/>
              </a:rPr>
              <a:t>US</a:t>
            </a:r>
            <a:r>
              <a:rPr dirty="0" sz="1600" spc="35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nursing</a:t>
            </a:r>
            <a:r>
              <a:rPr dirty="0" sz="1600" spc="37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schools</a:t>
            </a:r>
            <a:r>
              <a:rPr dirty="0" sz="1600" spc="3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not</a:t>
            </a:r>
            <a:r>
              <a:rPr dirty="0" sz="1600" spc="3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keeping</a:t>
            </a:r>
            <a:r>
              <a:rPr dirty="0" sz="1600" spc="37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pace;</a:t>
            </a:r>
            <a:r>
              <a:rPr dirty="0" sz="1600" spc="360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producing</a:t>
            </a:r>
            <a:r>
              <a:rPr dirty="0" sz="1600" spc="37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approximately</a:t>
            </a:r>
            <a:r>
              <a:rPr dirty="0" sz="1600" spc="36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158,000</a:t>
            </a:r>
            <a:r>
              <a:rPr dirty="0" sz="1600" spc="355" b="0">
                <a:latin typeface="Segoe UI Light"/>
                <a:cs typeface="Segoe UI Light"/>
              </a:rPr>
              <a:t> </a:t>
            </a:r>
            <a:r>
              <a:rPr dirty="0" sz="1600" b="0">
                <a:latin typeface="Segoe UI Light"/>
                <a:cs typeface="Segoe UI Light"/>
              </a:rPr>
              <a:t>graduates</a:t>
            </a:r>
            <a:r>
              <a:rPr dirty="0" sz="1600" spc="360" b="0">
                <a:latin typeface="Segoe UI Light"/>
                <a:cs typeface="Segoe UI Light"/>
              </a:rPr>
              <a:t> </a:t>
            </a:r>
            <a:r>
              <a:rPr dirty="0" sz="1600" spc="-25" b="0">
                <a:latin typeface="Segoe UI Light"/>
                <a:cs typeface="Segoe UI Light"/>
              </a:rPr>
              <a:t>per </a:t>
            </a:r>
            <a:r>
              <a:rPr dirty="0" sz="1600" spc="-20" b="0">
                <a:latin typeface="Segoe UI Light"/>
                <a:cs typeface="Segoe UI Light"/>
              </a:rPr>
              <a:t>year</a:t>
            </a:r>
            <a:endParaRPr sz="16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Segoe UI Light"/>
              <a:cs typeface="Segoe UI Light"/>
            </a:endParaRPr>
          </a:p>
          <a:p>
            <a:pPr marL="474345" marR="487045" indent="-462280">
              <a:lnSpc>
                <a:spcPts val="2090"/>
              </a:lnSpc>
              <a:buFont typeface="Wingdings"/>
              <a:buChar char=""/>
              <a:tabLst>
                <a:tab pos="474345" algn="l"/>
                <a:tab pos="474980" algn="l"/>
              </a:tabLst>
            </a:pPr>
            <a:r>
              <a:rPr dirty="0" sz="2100" b="0">
                <a:latin typeface="Segoe UI Light"/>
                <a:cs typeface="Segoe UI Light"/>
              </a:rPr>
              <a:t>As</a:t>
            </a:r>
            <a:r>
              <a:rPr dirty="0" sz="2100" spc="22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22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2017,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90%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</a:t>
            </a:r>
            <a:r>
              <a:rPr dirty="0" sz="2100" spc="22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Healthcare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leadership</a:t>
            </a:r>
            <a:r>
              <a:rPr dirty="0" sz="2100" spc="22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worried</a:t>
            </a:r>
            <a:r>
              <a:rPr dirty="0" sz="2100" spc="220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about</a:t>
            </a:r>
            <a:r>
              <a:rPr dirty="0" sz="2100" spc="24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finding </a:t>
            </a:r>
            <a:r>
              <a:rPr dirty="0" sz="2100" b="0">
                <a:latin typeface="Segoe UI Light"/>
                <a:cs typeface="Segoe UI Light"/>
              </a:rPr>
              <a:t>critical</a:t>
            </a:r>
            <a:r>
              <a:rPr dirty="0" sz="2100" spc="345" b="0">
                <a:latin typeface="Segoe UI Light"/>
                <a:cs typeface="Segoe UI Light"/>
              </a:rPr>
              <a:t> </a:t>
            </a:r>
            <a:r>
              <a:rPr dirty="0" sz="2100" spc="-20" b="0">
                <a:latin typeface="Segoe UI Light"/>
                <a:cs typeface="Segoe UI Light"/>
              </a:rPr>
              <a:t>staff</a:t>
            </a:r>
            <a:endParaRPr sz="2100">
              <a:latin typeface="Segoe UI Light"/>
              <a:cs typeface="Segoe U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815"/>
              </a:spcBef>
            </a:pPr>
            <a:r>
              <a:rPr dirty="0" sz="4800" spc="45"/>
              <a:t>THE</a:t>
            </a:r>
            <a:r>
              <a:rPr dirty="0" sz="4800" spc="40"/>
              <a:t> </a:t>
            </a:r>
            <a:r>
              <a:rPr dirty="0" sz="4800" spc="60"/>
              <a:t>CURRENT</a:t>
            </a:r>
            <a:r>
              <a:rPr dirty="0" sz="4800" spc="45"/>
              <a:t> </a:t>
            </a:r>
            <a:r>
              <a:rPr dirty="0" sz="4800" spc="160"/>
              <a:t>S</a:t>
            </a:r>
            <a:r>
              <a:rPr dirty="0" sz="4800" spc="-385"/>
              <a:t>T</a:t>
            </a:r>
            <a:r>
              <a:rPr dirty="0" sz="4800" spc="-360"/>
              <a:t>A</a:t>
            </a:r>
            <a:r>
              <a:rPr dirty="0" sz="4800" spc="155"/>
              <a:t>T</a:t>
            </a:r>
            <a:r>
              <a:rPr dirty="0" sz="4800" spc="80"/>
              <a:t>E</a:t>
            </a:r>
            <a:r>
              <a:rPr dirty="0" sz="4800" spc="45"/>
              <a:t> </a:t>
            </a:r>
            <a:r>
              <a:rPr dirty="0" sz="4800" spc="-25"/>
              <a:t>OF </a:t>
            </a:r>
            <a:r>
              <a:rPr dirty="0" sz="4800" spc="-10"/>
              <a:t>HEALTHCARE</a:t>
            </a:r>
            <a:endParaRPr sz="4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3041456"/>
            <a:ext cx="5177790" cy="2202180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98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spc="-10" b="0">
                <a:latin typeface="Segoe UI Light"/>
                <a:cs typeface="Segoe UI Light"/>
              </a:rPr>
              <a:t>Communication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89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spc="-10" b="0">
                <a:latin typeface="Segoe UI Light"/>
                <a:cs typeface="Segoe UI Light"/>
              </a:rPr>
              <a:t>Silos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88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Provider</a:t>
            </a:r>
            <a:r>
              <a:rPr dirty="0" sz="2100" spc="310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availability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985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Increased</a:t>
            </a:r>
            <a:r>
              <a:rPr dirty="0" sz="2100" spc="245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office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wait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spc="-20" b="0">
                <a:latin typeface="Segoe UI Light"/>
                <a:cs typeface="Segoe UI Light"/>
              </a:rPr>
              <a:t>times</a:t>
            </a:r>
            <a:endParaRPr sz="21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890"/>
              </a:spcBef>
              <a:buFont typeface="Wingdings"/>
              <a:buChar char=""/>
              <a:tabLst>
                <a:tab pos="381635" algn="l"/>
                <a:tab pos="382270" algn="l"/>
              </a:tabLst>
            </a:pPr>
            <a:r>
              <a:rPr dirty="0" sz="2100" b="0">
                <a:latin typeface="Segoe UI Light"/>
                <a:cs typeface="Segoe UI Light"/>
              </a:rPr>
              <a:t>Increased</a:t>
            </a:r>
            <a:r>
              <a:rPr dirty="0" sz="2100" spc="229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time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to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b="0">
                <a:latin typeface="Segoe UI Light"/>
                <a:cs typeface="Segoe UI Light"/>
              </a:rPr>
              <a:t>schedule</a:t>
            </a:r>
            <a:r>
              <a:rPr dirty="0" sz="2100" spc="254" b="0">
                <a:latin typeface="Segoe UI Light"/>
                <a:cs typeface="Segoe UI Light"/>
              </a:rPr>
              <a:t> </a:t>
            </a:r>
            <a:r>
              <a:rPr dirty="0" sz="2100" spc="-10" b="0">
                <a:latin typeface="Segoe UI Light"/>
                <a:cs typeface="Segoe UI Light"/>
              </a:rPr>
              <a:t>appointments</a:t>
            </a:r>
            <a:endParaRPr sz="21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13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20"/>
              <a:t>O</a:t>
            </a:r>
            <a:r>
              <a:rPr dirty="0" spc="114"/>
              <a:t>PE</a:t>
            </a:r>
            <a:r>
              <a:rPr dirty="0" spc="110"/>
              <a:t>R</a:t>
            </a:r>
            <a:r>
              <a:rPr dirty="0" spc="-465"/>
              <a:t>A</a:t>
            </a:r>
            <a:r>
              <a:rPr dirty="0" spc="110"/>
              <a:t>T</a:t>
            </a:r>
            <a:r>
              <a:rPr dirty="0" spc="95"/>
              <a:t>I</a:t>
            </a:r>
            <a:r>
              <a:rPr dirty="0" spc="120"/>
              <a:t>ON</a:t>
            </a:r>
            <a:r>
              <a:rPr dirty="0" spc="114"/>
              <a:t>A</a:t>
            </a:r>
            <a:r>
              <a:rPr dirty="0"/>
              <a:t>L</a:t>
            </a:r>
            <a:r>
              <a:rPr dirty="0" spc="225"/>
              <a:t> </a:t>
            </a:r>
            <a:r>
              <a:rPr dirty="0" spc="90"/>
              <a:t>I</a:t>
            </a:r>
            <a:r>
              <a:rPr dirty="0" spc="120"/>
              <a:t>M</a:t>
            </a:r>
            <a:r>
              <a:rPr dirty="0" spc="-520"/>
              <a:t>P</a:t>
            </a:r>
            <a:r>
              <a:rPr dirty="0"/>
              <a:t>A</a:t>
            </a:r>
            <a:r>
              <a:rPr dirty="0" spc="110"/>
              <a:t>C</a:t>
            </a:r>
            <a:r>
              <a:rPr dirty="0" spc="105"/>
              <a:t>T</a:t>
            </a:r>
            <a:r>
              <a:rPr dirty="0" spc="-5"/>
              <a:t>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4548" y="5676089"/>
            <a:ext cx="8153637" cy="8219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14547" y="5676089"/>
            <a:ext cx="8154034" cy="822325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50800" rIns="0" bIns="0" rtlCol="0" vert="horz">
            <a:spAutoFit/>
          </a:bodyPr>
          <a:lstStyle/>
          <a:p>
            <a:pPr marL="350520" indent="-277495">
              <a:lnSpc>
                <a:spcPct val="100000"/>
              </a:lnSpc>
              <a:spcBef>
                <a:spcPts val="400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Maintain</a:t>
            </a:r>
            <a:r>
              <a:rPr dirty="0" sz="1550" spc="25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consistent</a:t>
            </a:r>
            <a:r>
              <a:rPr dirty="0" sz="1550" spc="25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leadership</a:t>
            </a:r>
            <a:endParaRPr sz="1550">
              <a:latin typeface="Segoe UI Light"/>
              <a:cs typeface="Segoe UI Light"/>
            </a:endParaRPr>
          </a:p>
          <a:p>
            <a:pPr marL="350520" indent="-277495">
              <a:lnSpc>
                <a:spcPct val="100000"/>
              </a:lnSpc>
              <a:spcBef>
                <a:spcPts val="3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Communicate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productivity</a:t>
            </a:r>
            <a:r>
              <a:rPr dirty="0" sz="1550" spc="22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expectations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as</a:t>
            </a:r>
            <a:r>
              <a:rPr dirty="0" sz="1550" spc="204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part</a:t>
            </a:r>
            <a:r>
              <a:rPr dirty="0" sz="15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of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the</a:t>
            </a:r>
            <a:r>
              <a:rPr dirty="0" sz="1550" spc="21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recruitment</a:t>
            </a:r>
            <a:r>
              <a:rPr dirty="0" sz="1550" spc="21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process</a:t>
            </a:r>
            <a:endParaRPr sz="1550">
              <a:latin typeface="Segoe UI Light"/>
              <a:cs typeface="Segoe UI Light"/>
            </a:endParaRPr>
          </a:p>
          <a:p>
            <a:pPr marL="350520" indent="-277495">
              <a:lnSpc>
                <a:spcPct val="100000"/>
              </a:lnSpc>
              <a:spcBef>
                <a:spcPts val="3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Maintain</a:t>
            </a:r>
            <a:r>
              <a:rPr dirty="0" sz="1550" spc="22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accountability</a:t>
            </a:r>
            <a:r>
              <a:rPr dirty="0" sz="1550" spc="24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550" spc="229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standards</a:t>
            </a:r>
            <a:endParaRPr sz="1550">
              <a:latin typeface="Segoe UI Light"/>
              <a:cs typeface="Segoe UI Light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7529" y="3260402"/>
            <a:ext cx="3042560" cy="18322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4315" y="3037398"/>
            <a:ext cx="4558665" cy="1485900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382270" indent="-369570">
              <a:lnSpc>
                <a:spcPct val="100000"/>
              </a:lnSpc>
              <a:spcBef>
                <a:spcPts val="11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Front</a:t>
            </a:r>
            <a:r>
              <a:rPr dirty="0" sz="2300" spc="10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desk</a:t>
            </a:r>
            <a:r>
              <a:rPr dirty="0" sz="2300" spc="90" b="0">
                <a:latin typeface="Segoe UI Light"/>
                <a:cs typeface="Segoe UI Light"/>
              </a:rPr>
              <a:t> </a:t>
            </a:r>
            <a:r>
              <a:rPr dirty="0" sz="2300" spc="-20" b="0">
                <a:latin typeface="Segoe UI Light"/>
                <a:cs typeface="Segoe UI Light"/>
              </a:rPr>
              <a:t>staff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030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b="0">
                <a:latin typeface="Segoe UI Light"/>
                <a:cs typeface="Segoe UI Light"/>
              </a:rPr>
              <a:t>Medical</a:t>
            </a:r>
            <a:r>
              <a:rPr dirty="0" sz="2300" spc="17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Assistants,</a:t>
            </a:r>
            <a:r>
              <a:rPr dirty="0" sz="2300" spc="180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LPNs</a:t>
            </a:r>
            <a:r>
              <a:rPr dirty="0" sz="2300" spc="175" b="0">
                <a:latin typeface="Segoe UI Light"/>
                <a:cs typeface="Segoe UI Light"/>
              </a:rPr>
              <a:t> </a:t>
            </a:r>
            <a:r>
              <a:rPr dirty="0" sz="2300" b="0">
                <a:latin typeface="Segoe UI Light"/>
                <a:cs typeface="Segoe UI Light"/>
              </a:rPr>
              <a:t>and</a:t>
            </a:r>
            <a:r>
              <a:rPr dirty="0" sz="2300" spc="160" b="0">
                <a:latin typeface="Segoe UI Light"/>
                <a:cs typeface="Segoe UI Light"/>
              </a:rPr>
              <a:t> </a:t>
            </a:r>
            <a:r>
              <a:rPr dirty="0" sz="2300" spc="-25" b="0">
                <a:latin typeface="Segoe UI Light"/>
                <a:cs typeface="Segoe UI Light"/>
              </a:rPr>
              <a:t>RNs</a:t>
            </a:r>
            <a:endParaRPr sz="2300">
              <a:latin typeface="Segoe UI Light"/>
              <a:cs typeface="Segoe UI Light"/>
            </a:endParaRPr>
          </a:p>
          <a:p>
            <a:pPr marL="382270" indent="-369570">
              <a:lnSpc>
                <a:spcPct val="100000"/>
              </a:lnSpc>
              <a:spcBef>
                <a:spcPts val="1155"/>
              </a:spcBef>
              <a:buFont typeface="Wingdings"/>
              <a:buChar char=""/>
              <a:tabLst>
                <a:tab pos="382270" algn="l"/>
              </a:tabLst>
            </a:pPr>
            <a:r>
              <a:rPr dirty="0" sz="2300" spc="-10" b="0">
                <a:latin typeface="Segoe UI Light"/>
                <a:cs typeface="Segoe UI Light"/>
              </a:rPr>
              <a:t>Turnover</a:t>
            </a:r>
            <a:endParaRPr sz="2300">
              <a:latin typeface="Segoe UI Light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25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800" spc="90"/>
              <a:t>ANCILLARY</a:t>
            </a:r>
            <a:r>
              <a:rPr dirty="0" sz="4800" spc="60"/>
              <a:t> </a:t>
            </a:r>
            <a:r>
              <a:rPr dirty="0" sz="4800" spc="130"/>
              <a:t>S</a:t>
            </a:r>
            <a:r>
              <a:rPr dirty="0" sz="4800" spc="-420"/>
              <a:t>T</a:t>
            </a:r>
            <a:r>
              <a:rPr dirty="0" sz="4800" spc="120"/>
              <a:t>AF</a:t>
            </a:r>
            <a:r>
              <a:rPr dirty="0" sz="4800" spc="45"/>
              <a:t>F</a:t>
            </a:r>
            <a:r>
              <a:rPr dirty="0" sz="4800" spc="60"/>
              <a:t> </a:t>
            </a:r>
            <a:r>
              <a:rPr dirty="0" sz="4800" spc="65"/>
              <a:t>SUPPORT</a:t>
            </a:r>
            <a:endParaRPr sz="48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4548" y="5769170"/>
            <a:ext cx="8153637" cy="57286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14547" y="5769170"/>
            <a:ext cx="8154034" cy="573405"/>
          </a:xfrm>
          <a:prstGeom prst="rect">
            <a:avLst/>
          </a:prstGeom>
          <a:ln w="5138">
            <a:solidFill>
              <a:srgbClr val="00BAC7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 marL="350520" indent="-277495">
              <a:lnSpc>
                <a:spcPct val="100000"/>
              </a:lnSpc>
              <a:spcBef>
                <a:spcPts val="38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Provide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formal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training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550" spc="18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support</a:t>
            </a:r>
            <a:r>
              <a:rPr dirty="0" sz="1550" spc="19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20" b="0" i="1">
                <a:solidFill>
                  <a:srgbClr val="7030A0"/>
                </a:solidFill>
                <a:latin typeface="Segoe UI Light"/>
                <a:cs typeface="Segoe UI Light"/>
              </a:rPr>
              <a:t>staff</a:t>
            </a:r>
            <a:endParaRPr sz="1550">
              <a:latin typeface="Segoe UI Light"/>
              <a:cs typeface="Segoe UI Light"/>
            </a:endParaRPr>
          </a:p>
          <a:p>
            <a:pPr marL="350520" indent="-277495">
              <a:lnSpc>
                <a:spcPct val="100000"/>
              </a:lnSpc>
              <a:spcBef>
                <a:spcPts val="35"/>
              </a:spcBef>
              <a:buSzPct val="103225"/>
              <a:buFont typeface="Arial"/>
              <a:buChar char="•"/>
              <a:tabLst>
                <a:tab pos="350520" algn="l"/>
                <a:tab pos="351155" algn="l"/>
              </a:tabLst>
            </a:pP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Routinely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check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market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to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establish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competitive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pay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rates</a:t>
            </a:r>
            <a:r>
              <a:rPr dirty="0" sz="1550" spc="16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for</a:t>
            </a:r>
            <a:r>
              <a:rPr dirty="0" sz="1550" spc="18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positions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with</a:t>
            </a:r>
            <a:r>
              <a:rPr dirty="0" sz="1550" spc="170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b="0" i="1">
                <a:solidFill>
                  <a:srgbClr val="7030A0"/>
                </a:solidFill>
                <a:latin typeface="Segoe UI Light"/>
                <a:cs typeface="Segoe UI Light"/>
              </a:rPr>
              <a:t>high</a:t>
            </a:r>
            <a:r>
              <a:rPr dirty="0" sz="1550" spc="175" b="0" i="1">
                <a:solidFill>
                  <a:srgbClr val="7030A0"/>
                </a:solidFill>
                <a:latin typeface="Segoe UI Light"/>
                <a:cs typeface="Segoe UI Light"/>
              </a:rPr>
              <a:t> </a:t>
            </a:r>
            <a:r>
              <a:rPr dirty="0" sz="1550" spc="-10" b="0" i="1">
                <a:solidFill>
                  <a:srgbClr val="7030A0"/>
                </a:solidFill>
                <a:latin typeface="Segoe UI Light"/>
                <a:cs typeface="Segoe UI Light"/>
              </a:rPr>
              <a:t>turnover</a:t>
            </a:r>
            <a:endParaRPr sz="1550">
              <a:latin typeface="Segoe UI Light"/>
              <a:cs typeface="Segoe UI Light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2668" y="3443365"/>
            <a:ext cx="2996073" cy="14663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Alicia Finley</dc:creator>
  <dc:title>Sept 2022 NNAHRA Presentation</dc:title>
  <dcterms:created xsi:type="dcterms:W3CDTF">2022-09-22T23:59:32Z</dcterms:created>
  <dcterms:modified xsi:type="dcterms:W3CDTF">2022-09-22T23:59:32Z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2022-09-15T00:00:00Z</vt:filetime>
  </property>
  <property fmtid="{D5CDD505-2E9C-101B-9397-08002B2CF9AE}" pid="3" name="Creator">
    <vt:lpwstr>PowerPoint</vt:lpwstr>
  </property>
  <property fmtid="{D5CDD505-2E9C-101B-9397-08002B2CF9AE}" pid="4" name="LastSaved">
    <vt:filetime>2022-09-22T00:00:00Z</vt:filetime>
  </property>
  <property fmtid="{D5CDD505-2E9C-101B-9397-08002B2CF9AE}" pid="5" name="Producer">
    <vt:lpwstr>macOS Version 11.1 (Build 20C69) Quartz PDFContext</vt:lpwstr>
  </property>
</Properties>
</file>