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</p:sldIdLst>
  <p:sldSz cx="9144000" cy="5143500"/>
  <p:notesSz cx="9144000" cy="51435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69132" y="269"/>
            <a:ext cx="5174867" cy="831015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60336" y="64007"/>
            <a:ext cx="1789176" cy="54559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07340" y="115315"/>
            <a:ext cx="3694429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0253D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C5DEF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rgbClr val="00253D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C5DEF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rgbClr val="00253D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82168" y="1703832"/>
            <a:ext cx="3455035" cy="30206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C5DEF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48283"/>
            <a:ext cx="9143999" cy="439521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3779" y="218005"/>
            <a:ext cx="1489511" cy="23759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rgbClr val="00253D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C5DEF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C5DEF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7320" y="127508"/>
            <a:ext cx="5880735" cy="8565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rgbClr val="00253D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3631" y="1068069"/>
            <a:ext cx="8544560" cy="2578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281940" y="4931973"/>
            <a:ext cx="174625" cy="111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C5DEF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app.powerbi.com/groups/me/reports/aae5f52f-c3f2-4ec0-93f0-6e282343f402/?pbi_source=PowerPoint" TargetMode="External"/><Relationship Id="rId3" Type="http://schemas.openxmlformats.org/officeDocument/2006/relationships/image" Target="../media/image13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app.powerbi.com/groups/me/reports/aae5f52f-c3f2-4ec0-93f0-6e282343f402/?pbi_source=PowerPoint" TargetMode="External"/><Relationship Id="rId3" Type="http://schemas.openxmlformats.org/officeDocument/2006/relationships/image" Target="../media/image14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app.powerbi.com/groups/me/reports/aae5f52f-c3f2-4ec0-93f0-6e282343f402/?pbi_source=PowerPoint" TargetMode="External"/><Relationship Id="rId3" Type="http://schemas.openxmlformats.org/officeDocument/2006/relationships/image" Target="../media/image15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app.powerbi.com/groups/me/reports/aae5f52f-c3f2-4ec0-93f0-6e282343f402/?pbi_source=PowerPoint" TargetMode="External"/><Relationship Id="rId3" Type="http://schemas.openxmlformats.org/officeDocument/2006/relationships/image" Target="../media/image16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app.powerbi.com/groups/me/reports/aae5f52f-c3f2-4ec0-93f0-6e282343f402/?pbi_source=PowerPoint" TargetMode="External"/><Relationship Id="rId3" Type="http://schemas.openxmlformats.org/officeDocument/2006/relationships/image" Target="../media/image17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app.powerbi.com/groups/me/reports/aae5f52f-c3f2-4ec0-93f0-6e282343f402/?pbi_source=PowerPoint" TargetMode="External"/><Relationship Id="rId3" Type="http://schemas.openxmlformats.org/officeDocument/2006/relationships/image" Target="../media/image18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app.powerbi.com/groups/me/reports/aae5f52f-c3f2-4ec0-93f0-6e282343f402/?pbi_source=PowerPoint" TargetMode="External"/><Relationship Id="rId3" Type="http://schemas.openxmlformats.org/officeDocument/2006/relationships/image" Target="../media/image19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app.powerbi.com/groups/me/reports/aae5f52f-c3f2-4ec0-93f0-6e282343f402/?pbi_source=PowerPoint" TargetMode="External"/><Relationship Id="rId3" Type="http://schemas.openxmlformats.org/officeDocument/2006/relationships/image" Target="../media/image20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app.powerbi.com/groups/me/reports/aae5f52f-c3f2-4ec0-93f0-6e282343f402/?pbi_source=PowerPoint" TargetMode="External"/><Relationship Id="rId3" Type="http://schemas.openxmlformats.org/officeDocument/2006/relationships/image" Target="../media/image21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9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app.powerbi.com/groups/me/reports/aae5f52f-c3f2-4ec0-93f0-6e282343f402/?pbi_source=PowerPoint" TargetMode="External"/><Relationship Id="rId3" Type="http://schemas.openxmlformats.org/officeDocument/2006/relationships/image" Target="../media/image22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4.png"/><Relationship Id="rId4" Type="http://schemas.openxmlformats.org/officeDocument/2006/relationships/image" Target="../media/image25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9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9.pn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9.pn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hyperlink" Target="http://www.edd.ca.gov/disability" TargetMode="External"/><Relationship Id="rId5" Type="http://schemas.openxmlformats.org/officeDocument/2006/relationships/hyperlink" Target="http://www.labor.hawaii.gov/dcd" TargetMode="External"/><Relationship Id="rId6" Type="http://schemas.openxmlformats.org/officeDocument/2006/relationships/hyperlink" Target="http://www.myleavebenefits.nj.gov/" TargetMode="External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health.ny.gov/community/disability" TargetMode="External"/><Relationship Id="rId3" Type="http://schemas.openxmlformats.org/officeDocument/2006/relationships/hyperlink" Target="http://www.dlt.ri.gov/tdi" TargetMode="External"/><Relationship Id="rId4" Type="http://schemas.openxmlformats.org/officeDocument/2006/relationships/hyperlink" Target="http://www.paidleave.wa.gov/" TargetMode="External"/><Relationship Id="rId5" Type="http://schemas.openxmlformats.org/officeDocument/2006/relationships/hyperlink" Target="http://www.dcpaidfamilyleave.dc.gov/" TargetMode="External"/><Relationship Id="rId6" Type="http://schemas.openxmlformats.org/officeDocument/2006/relationships/image" Target="../media/image1.png"/><Relationship Id="rId7" Type="http://schemas.openxmlformats.org/officeDocument/2006/relationships/image" Target="../media/image2.pn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hyperlink" Target="http://www.mass.gov/" TargetMode="External"/><Relationship Id="rId5" Type="http://schemas.openxmlformats.org/officeDocument/2006/relationships/hyperlink" Target="http://www.ctpaidleave.org/" TargetMode="External"/><Relationship Id="rId6" Type="http://schemas.openxmlformats.org/officeDocument/2006/relationships/hyperlink" Target="http://www.oregon.gov/Employ/PMFLI" TargetMode="External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27.pn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28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Relationship Id="rId4" Type="http://schemas.openxmlformats.org/officeDocument/2006/relationships/image" Target="../media/image12.jp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29.pn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0.pn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9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9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5143498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470658"/>
              <a:ext cx="9143999" cy="367284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83095" y="3511296"/>
              <a:ext cx="2502407" cy="1219200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7440930" y="4854651"/>
            <a:ext cx="138557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©2021</a:t>
            </a:r>
            <a:r>
              <a:rPr dirty="0" sz="600" spc="-2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ARTHUR</a:t>
            </a:r>
            <a:r>
              <a:rPr dirty="0" sz="600" spc="-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J.</a:t>
            </a:r>
            <a:r>
              <a:rPr dirty="0" sz="600" spc="-20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GALLAGHER</a:t>
            </a:r>
            <a:r>
              <a:rPr dirty="0" sz="600" spc="-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&amp;</a:t>
            </a:r>
            <a:r>
              <a:rPr dirty="0" sz="600" spc="-1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C5DEF1"/>
                </a:solidFill>
                <a:latin typeface="Arial"/>
                <a:cs typeface="Arial"/>
              </a:rPr>
              <a:t>CO.</a:t>
            </a:r>
            <a:endParaRPr sz="6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245465" y="3436111"/>
            <a:ext cx="4208780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277110" algn="l"/>
              </a:tabLst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FMLA,</a:t>
            </a:r>
            <a:r>
              <a:rPr dirty="0" sz="2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Paid</a:t>
            </a:r>
            <a:r>
              <a:rPr dirty="0" sz="24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Sick</a:t>
            </a:r>
            <a:r>
              <a:rPr dirty="0" sz="24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Days,</a:t>
            </a:r>
            <a:r>
              <a:rPr dirty="0" sz="2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PFML,</a:t>
            </a:r>
            <a:r>
              <a:rPr dirty="0" sz="2400" spc="-20">
                <a:solidFill>
                  <a:srgbClr val="FFFFFF"/>
                </a:solidFill>
                <a:latin typeface="Calibri"/>
                <a:cs typeface="Calibri"/>
              </a:rPr>
              <a:t> State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Disability</a:t>
            </a:r>
            <a:r>
              <a:rPr dirty="0" sz="24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Can</a:t>
            </a:r>
            <a:r>
              <a:rPr dirty="0" sz="2400" spc="-25">
                <a:solidFill>
                  <a:srgbClr val="FFFFFF"/>
                </a:solidFill>
                <a:latin typeface="Calibri"/>
                <a:cs typeface="Calibri"/>
              </a:rPr>
              <a:t> it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	get</a:t>
            </a:r>
            <a:r>
              <a:rPr dirty="0" sz="24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Calibri"/>
                <a:cs typeface="Calibri"/>
              </a:rPr>
              <a:t>More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Complicated?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07340" y="4706518"/>
            <a:ext cx="135826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James</a:t>
            </a:r>
            <a:r>
              <a:rPr dirty="0" sz="16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Albright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473196" y="379475"/>
            <a:ext cx="1874520" cy="56540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440930" y="4854651"/>
            <a:ext cx="138557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©2021</a:t>
            </a:r>
            <a:r>
              <a:rPr dirty="0" sz="600" spc="-2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ARTHUR</a:t>
            </a:r>
            <a:r>
              <a:rPr dirty="0" sz="600" spc="-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J.</a:t>
            </a:r>
            <a:r>
              <a:rPr dirty="0" sz="600" spc="-20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GALLAGHER</a:t>
            </a:r>
            <a:r>
              <a:rPr dirty="0" sz="600" spc="-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&amp;</a:t>
            </a:r>
            <a:r>
              <a:rPr dirty="0" sz="600" spc="-1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C5DEF1"/>
                </a:solidFill>
                <a:latin typeface="Arial"/>
                <a:cs typeface="Arial"/>
              </a:rPr>
              <a:t>CO.</a:t>
            </a:r>
            <a:endParaRPr sz="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7340" y="1352550"/>
            <a:ext cx="559244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latin typeface="Calibri"/>
                <a:cs typeface="Calibri"/>
              </a:rPr>
              <a:t>Gallagher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National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Benchmark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Survey-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spc="-20" b="1">
                <a:latin typeface="Calibri"/>
                <a:cs typeface="Calibri"/>
              </a:rPr>
              <a:t>2022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>
            <a:hlinkClick r:id="rId2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911" y="0"/>
            <a:ext cx="9014460" cy="5143498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281940" y="4931973"/>
            <a:ext cx="174625" cy="111125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 sz="600" spc="-25">
                <a:solidFill>
                  <a:srgbClr val="C5DEF1"/>
                </a:solidFill>
                <a:latin typeface="Arial"/>
                <a:cs typeface="Arial"/>
                <a:hlinkClick r:id="rId2"/>
              </a:rPr>
              <a:t>11</a:t>
            </a:fld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>
            <a:hlinkClick r:id="rId2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911" y="0"/>
            <a:ext cx="9014460" cy="5143498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281940" y="4931973"/>
            <a:ext cx="174625" cy="111125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 sz="600" spc="-25">
                <a:solidFill>
                  <a:srgbClr val="C5DEF1"/>
                </a:solidFill>
                <a:latin typeface="Arial"/>
                <a:cs typeface="Arial"/>
                <a:hlinkClick r:id="rId2"/>
              </a:rPr>
              <a:t>11</a:t>
            </a:fld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>
            <a:hlinkClick r:id="rId2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911" y="0"/>
            <a:ext cx="9014460" cy="5143498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281940" y="4931973"/>
            <a:ext cx="174625" cy="111125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 sz="600" spc="-25">
                <a:solidFill>
                  <a:srgbClr val="C5DEF1"/>
                </a:solidFill>
                <a:latin typeface="Arial"/>
                <a:cs typeface="Arial"/>
                <a:hlinkClick r:id="rId2"/>
              </a:rPr>
              <a:t>11</a:t>
            </a:fld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>
            <a:hlinkClick r:id="rId2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911" y="0"/>
            <a:ext cx="9014460" cy="5143498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281940" y="4931973"/>
            <a:ext cx="174625" cy="111125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 sz="600" spc="-25">
                <a:solidFill>
                  <a:srgbClr val="C5DEF1"/>
                </a:solidFill>
                <a:latin typeface="Arial"/>
                <a:cs typeface="Arial"/>
                <a:hlinkClick r:id="rId2"/>
              </a:rPr>
              <a:t>11</a:t>
            </a:fld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>
            <a:hlinkClick r:id="rId2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911" y="0"/>
            <a:ext cx="9014460" cy="5143498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281940" y="4931973"/>
            <a:ext cx="174625" cy="111125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 sz="600" spc="-25">
                <a:solidFill>
                  <a:srgbClr val="C5DEF1"/>
                </a:solidFill>
                <a:latin typeface="Arial"/>
                <a:cs typeface="Arial"/>
                <a:hlinkClick r:id="rId2"/>
              </a:rPr>
              <a:t>11</a:t>
            </a:fld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>
            <a:hlinkClick r:id="rId2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911" y="0"/>
            <a:ext cx="9014460" cy="5143498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281940" y="4931973"/>
            <a:ext cx="174625" cy="111125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 sz="600" spc="-25">
                <a:solidFill>
                  <a:srgbClr val="C5DEF1"/>
                </a:solidFill>
                <a:latin typeface="Arial"/>
                <a:cs typeface="Arial"/>
                <a:hlinkClick r:id="rId2"/>
              </a:rPr>
              <a:t>11</a:t>
            </a:fld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>
            <a:hlinkClick r:id="rId2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911" y="0"/>
            <a:ext cx="9014460" cy="5143498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281940" y="4931973"/>
            <a:ext cx="174625" cy="111125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 sz="600" spc="-25">
                <a:solidFill>
                  <a:srgbClr val="C5DEF1"/>
                </a:solidFill>
                <a:latin typeface="Arial"/>
                <a:cs typeface="Arial"/>
                <a:hlinkClick r:id="rId2"/>
              </a:rPr>
              <a:t>11</a:t>
            </a:fld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>
            <a:hlinkClick r:id="rId2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911" y="0"/>
            <a:ext cx="9014460" cy="5143498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281940" y="4931973"/>
            <a:ext cx="174625" cy="111125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 sz="600" spc="-25">
                <a:solidFill>
                  <a:srgbClr val="C5DEF1"/>
                </a:solidFill>
                <a:latin typeface="Arial"/>
                <a:cs typeface="Arial"/>
                <a:hlinkClick r:id="rId2"/>
              </a:rPr>
              <a:t>11</a:t>
            </a:fld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>
            <a:hlinkClick r:id="rId2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911" y="0"/>
            <a:ext cx="9014460" cy="5143498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281940" y="4931973"/>
            <a:ext cx="174625" cy="111125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 sz="600" spc="-25">
                <a:solidFill>
                  <a:srgbClr val="C5DEF1"/>
                </a:solidFill>
                <a:latin typeface="Arial"/>
                <a:cs typeface="Arial"/>
                <a:hlinkClick r:id="rId2"/>
              </a:rPr>
              <a:t>11</a:t>
            </a:fld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14706" y="218005"/>
            <a:ext cx="1490779" cy="237596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7440930" y="4901895"/>
            <a:ext cx="138557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©2019</a:t>
            </a:r>
            <a:r>
              <a:rPr dirty="0" sz="600" spc="-2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ARTHUR</a:t>
            </a:r>
            <a:r>
              <a:rPr dirty="0" sz="600" spc="-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J.</a:t>
            </a:r>
            <a:r>
              <a:rPr dirty="0" sz="600" spc="-20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GALLAGHER</a:t>
            </a:r>
            <a:r>
              <a:rPr dirty="0" sz="600" spc="-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&amp;</a:t>
            </a:r>
            <a:r>
              <a:rPr dirty="0" sz="600" spc="-1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C5DEF1"/>
                </a:solidFill>
                <a:latin typeface="Arial"/>
                <a:cs typeface="Arial"/>
              </a:rPr>
              <a:t>CO.</a:t>
            </a:r>
            <a:endParaRPr sz="6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925822"/>
            <a:ext cx="9143999" cy="1217676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307340" y="4924755"/>
            <a:ext cx="6794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">
                <a:solidFill>
                  <a:srgbClr val="C5DEF1"/>
                </a:solidFill>
                <a:latin typeface="Arial"/>
                <a:cs typeface="Arial"/>
              </a:rPr>
              <a:t>2</a:t>
            </a:r>
            <a:endParaRPr sz="6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440930" y="4854651"/>
            <a:ext cx="138557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©2021</a:t>
            </a:r>
            <a:r>
              <a:rPr dirty="0" sz="600" spc="-2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ARTHUR</a:t>
            </a:r>
            <a:r>
              <a:rPr dirty="0" sz="600" spc="-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J.</a:t>
            </a:r>
            <a:r>
              <a:rPr dirty="0" sz="600" spc="-20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GALLAGHER</a:t>
            </a:r>
            <a:r>
              <a:rPr dirty="0" sz="600" spc="-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&amp;</a:t>
            </a:r>
            <a:r>
              <a:rPr dirty="0" sz="600" spc="-1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C5DEF1"/>
                </a:solidFill>
                <a:latin typeface="Arial"/>
                <a:cs typeface="Arial"/>
              </a:rPr>
              <a:t>CO.</a:t>
            </a:r>
            <a:endParaRPr sz="6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07340" y="1274343"/>
            <a:ext cx="4729480" cy="2660015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484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FMLA</a:t>
            </a:r>
            <a:r>
              <a:rPr dirty="0" sz="1600" spc="-4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Growth</a:t>
            </a:r>
            <a:r>
              <a:rPr dirty="0" sz="1600" spc="-1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and</a:t>
            </a:r>
            <a:r>
              <a:rPr dirty="0" sz="1600" spc="-6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Solutions</a:t>
            </a:r>
            <a:r>
              <a:rPr dirty="0" sz="1600" spc="-5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in</a:t>
            </a:r>
            <a:r>
              <a:rPr dirty="0" sz="1600" spc="-5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the</a:t>
            </a:r>
            <a:r>
              <a:rPr dirty="0" sz="1600" spc="-5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525252"/>
                </a:solidFill>
                <a:latin typeface="Calibri"/>
                <a:cs typeface="Calibri"/>
              </a:rPr>
              <a:t>market</a:t>
            </a:r>
            <a:endParaRPr sz="16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39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Gallagher</a:t>
            </a:r>
            <a:r>
              <a:rPr dirty="0" sz="1600" spc="-5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525252"/>
                </a:solidFill>
                <a:latin typeface="Calibri"/>
                <a:cs typeface="Calibri"/>
              </a:rPr>
              <a:t>National</a:t>
            </a:r>
            <a:r>
              <a:rPr dirty="0" sz="1600" spc="-4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525252"/>
                </a:solidFill>
                <a:latin typeface="Calibri"/>
                <a:cs typeface="Calibri"/>
              </a:rPr>
              <a:t>Benchmark</a:t>
            </a:r>
            <a:r>
              <a:rPr dirty="0" sz="1600" spc="-1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525252"/>
                </a:solidFill>
                <a:latin typeface="Calibri"/>
                <a:cs typeface="Calibri"/>
              </a:rPr>
              <a:t>Information</a:t>
            </a:r>
            <a:endParaRPr sz="16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600" spc="-10">
                <a:solidFill>
                  <a:srgbClr val="525252"/>
                </a:solidFill>
                <a:latin typeface="Calibri"/>
                <a:cs typeface="Calibri"/>
              </a:rPr>
              <a:t>Parental</a:t>
            </a:r>
            <a:r>
              <a:rPr dirty="0" sz="1600" spc="-7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 spc="-20">
                <a:solidFill>
                  <a:srgbClr val="525252"/>
                </a:solidFill>
                <a:latin typeface="Calibri"/>
                <a:cs typeface="Calibri"/>
              </a:rPr>
              <a:t>Leave</a:t>
            </a:r>
            <a:endParaRPr sz="16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600" spc="-10">
                <a:solidFill>
                  <a:srgbClr val="525252"/>
                </a:solidFill>
                <a:latin typeface="Calibri"/>
                <a:cs typeface="Calibri"/>
              </a:rPr>
              <a:t>Unlimited</a:t>
            </a:r>
            <a:r>
              <a:rPr dirty="0" sz="1600" spc="-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 spc="-25">
                <a:solidFill>
                  <a:srgbClr val="525252"/>
                </a:solidFill>
                <a:latin typeface="Calibri"/>
                <a:cs typeface="Calibri"/>
              </a:rPr>
              <a:t>PTO</a:t>
            </a:r>
            <a:endParaRPr sz="16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600" spc="-10">
                <a:solidFill>
                  <a:srgbClr val="525252"/>
                </a:solidFill>
                <a:latin typeface="Calibri"/>
                <a:cs typeface="Calibri"/>
              </a:rPr>
              <a:t>Disability</a:t>
            </a:r>
            <a:r>
              <a:rPr dirty="0" sz="1600" spc="-6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and</a:t>
            </a:r>
            <a:r>
              <a:rPr dirty="0" sz="1600" spc="-4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Life</a:t>
            </a:r>
            <a:r>
              <a:rPr dirty="0" sz="1600" spc="-3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Options</a:t>
            </a:r>
            <a:r>
              <a:rPr dirty="0" sz="1600" spc="-3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in</a:t>
            </a:r>
            <a:r>
              <a:rPr dirty="0" sz="1600" spc="-4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the</a:t>
            </a:r>
            <a:r>
              <a:rPr dirty="0" sz="1600" spc="-3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525252"/>
                </a:solidFill>
                <a:latin typeface="Calibri"/>
                <a:cs typeface="Calibri"/>
              </a:rPr>
              <a:t>market</a:t>
            </a:r>
            <a:endParaRPr sz="16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ADA</a:t>
            </a:r>
            <a:r>
              <a:rPr dirty="0" sz="1600" spc="-5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525252"/>
                </a:solidFill>
                <a:latin typeface="Calibri"/>
                <a:cs typeface="Calibri"/>
              </a:rPr>
              <a:t>options</a:t>
            </a:r>
            <a:endParaRPr sz="16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State</a:t>
            </a:r>
            <a:r>
              <a:rPr dirty="0" sz="1600" spc="-5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525252"/>
                </a:solidFill>
                <a:latin typeface="Calibri"/>
                <a:cs typeface="Calibri"/>
              </a:rPr>
              <a:t>Disability</a:t>
            </a:r>
            <a:r>
              <a:rPr dirty="0" sz="1600" spc="-7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and</a:t>
            </a:r>
            <a:r>
              <a:rPr dirty="0" sz="1600" spc="-6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Paid</a:t>
            </a:r>
            <a:r>
              <a:rPr dirty="0" sz="1600" spc="-6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525252"/>
                </a:solidFill>
                <a:latin typeface="Calibri"/>
                <a:cs typeface="Calibri"/>
              </a:rPr>
              <a:t>Family</a:t>
            </a:r>
            <a:r>
              <a:rPr dirty="0" sz="1600" spc="-5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Medical</a:t>
            </a:r>
            <a:r>
              <a:rPr dirty="0" sz="1600" spc="-6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Leave</a:t>
            </a:r>
            <a:r>
              <a:rPr dirty="0" sz="1600" spc="-4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525252"/>
                </a:solidFill>
                <a:latin typeface="Calibri"/>
                <a:cs typeface="Calibri"/>
              </a:rPr>
              <a:t>Update</a:t>
            </a:r>
            <a:endParaRPr sz="16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Paid</a:t>
            </a:r>
            <a:r>
              <a:rPr dirty="0" sz="1600" spc="-6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Sick</a:t>
            </a:r>
            <a:r>
              <a:rPr dirty="0" sz="1600" spc="-6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Day</a:t>
            </a:r>
            <a:r>
              <a:rPr dirty="0" sz="1600" spc="-5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 spc="-20">
                <a:solidFill>
                  <a:srgbClr val="525252"/>
                </a:solidFill>
                <a:latin typeface="Calibri"/>
                <a:cs typeface="Calibri"/>
              </a:rPr>
              <a:t>Laws</a:t>
            </a:r>
            <a:endParaRPr sz="16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600" spc="-10">
                <a:solidFill>
                  <a:srgbClr val="525252"/>
                </a:solidFill>
                <a:latin typeface="Calibri"/>
                <a:cs typeface="Calibri"/>
              </a:rPr>
              <a:t>Compliance</a:t>
            </a:r>
            <a:r>
              <a:rPr dirty="0" sz="1600" spc="-4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Case</a:t>
            </a:r>
            <a:r>
              <a:rPr dirty="0" sz="1600" spc="-3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525252"/>
                </a:solidFill>
                <a:latin typeface="Calibri"/>
                <a:cs typeface="Calibri"/>
              </a:rPr>
              <a:t>Studies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5833" rIns="0" bIns="0" rtlCol="0" vert="horz">
            <a:spAutoFit/>
          </a:bodyPr>
          <a:lstStyle/>
          <a:p>
            <a:pPr marL="172720">
              <a:lnSpc>
                <a:spcPct val="100000"/>
              </a:lnSpc>
              <a:spcBef>
                <a:spcPts val="100"/>
              </a:spcBef>
            </a:pPr>
            <a:r>
              <a:rPr dirty="0" sz="2400" spc="-10"/>
              <a:t>Agenda</a:t>
            </a:r>
            <a:endParaRPr sz="2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>
            <a:hlinkClick r:id="rId2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911" y="0"/>
            <a:ext cx="9014460" cy="5143498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281940" y="4931973"/>
            <a:ext cx="174625" cy="111125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 sz="600" spc="-25">
                <a:solidFill>
                  <a:srgbClr val="C5DEF1"/>
                </a:solidFill>
                <a:latin typeface="Arial"/>
                <a:cs typeface="Arial"/>
                <a:hlinkClick r:id="rId2"/>
              </a:rPr>
              <a:t>11</a:t>
            </a:fld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440930" y="4854651"/>
            <a:ext cx="138557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©2021</a:t>
            </a:r>
            <a:r>
              <a:rPr dirty="0" sz="600" spc="-2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ARTHUR</a:t>
            </a:r>
            <a:r>
              <a:rPr dirty="0" sz="600" spc="-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J.</a:t>
            </a:r>
            <a:r>
              <a:rPr dirty="0" sz="600" spc="-20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GALLAGHER</a:t>
            </a:r>
            <a:r>
              <a:rPr dirty="0" sz="600" spc="-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&amp;</a:t>
            </a:r>
            <a:r>
              <a:rPr dirty="0" sz="600" spc="-1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C5DEF1"/>
                </a:solidFill>
                <a:latin typeface="Arial"/>
                <a:cs typeface="Arial"/>
              </a:rPr>
              <a:t>CO.</a:t>
            </a:r>
            <a:endParaRPr sz="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7340" y="1352550"/>
            <a:ext cx="187325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latin typeface="Calibri"/>
                <a:cs typeface="Calibri"/>
              </a:rPr>
              <a:t>Parental</a:t>
            </a:r>
            <a:r>
              <a:rPr dirty="0" sz="2400" spc="-135" b="1">
                <a:latin typeface="Calibri"/>
                <a:cs typeface="Calibri"/>
              </a:rPr>
              <a:t> </a:t>
            </a:r>
            <a:r>
              <a:rPr dirty="0" sz="2400" spc="-20" b="1">
                <a:latin typeface="Calibri"/>
                <a:cs typeface="Calibri"/>
              </a:rPr>
              <a:t>Leave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 spc="-25"/>
              <a:t>22</a:t>
            </a:fld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02157" rIns="0" bIns="0" rtlCol="0" vert="horz">
            <a:spAutoFit/>
          </a:bodyPr>
          <a:lstStyle/>
          <a:p>
            <a:pPr marL="158115">
              <a:lnSpc>
                <a:spcPct val="100000"/>
              </a:lnSpc>
              <a:spcBef>
                <a:spcPts val="95"/>
              </a:spcBef>
            </a:pPr>
            <a:r>
              <a:rPr dirty="0" sz="2800" spc="-20">
                <a:solidFill>
                  <a:srgbClr val="57585B"/>
                </a:solidFill>
              </a:rPr>
              <a:t>Parental</a:t>
            </a:r>
            <a:r>
              <a:rPr dirty="0" sz="2800" spc="-120">
                <a:solidFill>
                  <a:srgbClr val="57585B"/>
                </a:solidFill>
              </a:rPr>
              <a:t> </a:t>
            </a:r>
            <a:r>
              <a:rPr dirty="0" sz="2800" spc="-10">
                <a:solidFill>
                  <a:srgbClr val="57585B"/>
                </a:solidFill>
              </a:rPr>
              <a:t>Leave</a:t>
            </a:r>
            <a:endParaRPr sz="2800"/>
          </a:p>
        </p:txBody>
      </p:sp>
      <p:sp>
        <p:nvSpPr>
          <p:cNvPr id="3" name="object 3" descr=""/>
          <p:cNvSpPr txBox="1"/>
          <p:nvPr/>
        </p:nvSpPr>
        <p:spPr>
          <a:xfrm>
            <a:off x="378968" y="1061466"/>
            <a:ext cx="8059420" cy="388175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3840" indent="-231775">
              <a:lnSpc>
                <a:spcPct val="100000"/>
              </a:lnSpc>
              <a:spcBef>
                <a:spcPts val="95"/>
              </a:spcBef>
              <a:buClr>
                <a:srgbClr val="6EACDE"/>
              </a:buClr>
              <a:buFont typeface="Arial"/>
              <a:buChar char="•"/>
              <a:tabLst>
                <a:tab pos="243840" algn="l"/>
                <a:tab pos="244475" algn="l"/>
              </a:tabLst>
            </a:pPr>
            <a:r>
              <a:rPr dirty="0" u="sng" sz="1600" spc="-10" b="1">
                <a:solidFill>
                  <a:srgbClr val="525252"/>
                </a:solidFill>
                <a:uFill>
                  <a:solidFill>
                    <a:srgbClr val="525252"/>
                  </a:solidFill>
                </a:uFill>
                <a:latin typeface="Calibri"/>
                <a:cs typeface="Calibri"/>
              </a:rPr>
              <a:t>Types</a:t>
            </a:r>
            <a:r>
              <a:rPr dirty="0" u="sng" sz="1600" spc="-30" b="1">
                <a:solidFill>
                  <a:srgbClr val="525252"/>
                </a:solidFill>
                <a:uFill>
                  <a:solidFill>
                    <a:srgbClr val="525252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600" b="1">
                <a:solidFill>
                  <a:srgbClr val="525252"/>
                </a:solidFill>
                <a:uFill>
                  <a:solidFill>
                    <a:srgbClr val="525252"/>
                  </a:solidFill>
                </a:uFill>
                <a:latin typeface="Calibri"/>
                <a:cs typeface="Calibri"/>
              </a:rPr>
              <a:t>of</a:t>
            </a:r>
            <a:r>
              <a:rPr dirty="0" u="sng" sz="1600" spc="-25" b="1">
                <a:solidFill>
                  <a:srgbClr val="525252"/>
                </a:solidFill>
                <a:uFill>
                  <a:solidFill>
                    <a:srgbClr val="525252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600" spc="-10" b="1">
                <a:solidFill>
                  <a:srgbClr val="525252"/>
                </a:solidFill>
                <a:uFill>
                  <a:solidFill>
                    <a:srgbClr val="525252"/>
                  </a:solidFill>
                </a:uFill>
                <a:latin typeface="Calibri"/>
                <a:cs typeface="Calibri"/>
              </a:rPr>
              <a:t>Plans: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6EACDE"/>
              </a:buClr>
              <a:buFont typeface="Arial"/>
              <a:buChar char="•"/>
            </a:pPr>
            <a:endParaRPr sz="1800">
              <a:latin typeface="Calibri"/>
              <a:cs typeface="Calibri"/>
            </a:endParaRPr>
          </a:p>
          <a:p>
            <a:pPr lvl="1" marL="585470" indent="-226060">
              <a:lnSpc>
                <a:spcPct val="100000"/>
              </a:lnSpc>
              <a:spcBef>
                <a:spcPts val="1290"/>
              </a:spcBef>
              <a:buClr>
                <a:srgbClr val="6EACDE"/>
              </a:buClr>
              <a:buFont typeface="Arial"/>
              <a:buChar char="•"/>
              <a:tabLst>
                <a:tab pos="585470" algn="l"/>
                <a:tab pos="586105" algn="l"/>
              </a:tabLst>
            </a:pPr>
            <a:r>
              <a:rPr dirty="0" u="sng" sz="1400" b="1">
                <a:solidFill>
                  <a:srgbClr val="525252"/>
                </a:solidFill>
                <a:uFill>
                  <a:solidFill>
                    <a:srgbClr val="525252"/>
                  </a:solidFill>
                </a:uFill>
                <a:latin typeface="Calibri"/>
                <a:cs typeface="Calibri"/>
              </a:rPr>
              <a:t>Bonding</a:t>
            </a:r>
            <a:r>
              <a:rPr dirty="0" u="sng" sz="1400" spc="-70" b="1">
                <a:solidFill>
                  <a:srgbClr val="525252"/>
                </a:solidFill>
                <a:uFill>
                  <a:solidFill>
                    <a:srgbClr val="525252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400" b="1">
                <a:solidFill>
                  <a:srgbClr val="525252"/>
                </a:solidFill>
                <a:uFill>
                  <a:solidFill>
                    <a:srgbClr val="525252"/>
                  </a:solidFill>
                </a:uFill>
                <a:latin typeface="Calibri"/>
                <a:cs typeface="Calibri"/>
              </a:rPr>
              <a:t>Only</a:t>
            </a:r>
            <a:r>
              <a:rPr dirty="0" u="sng" sz="1400" spc="-25" b="1">
                <a:solidFill>
                  <a:srgbClr val="525252"/>
                </a:solidFill>
                <a:uFill>
                  <a:solidFill>
                    <a:srgbClr val="525252"/>
                  </a:solidFill>
                </a:u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–</a:t>
            </a:r>
            <a:r>
              <a:rPr dirty="0" sz="1400" spc="-3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We</a:t>
            </a:r>
            <a:r>
              <a:rPr dirty="0" sz="1400" spc="-2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have</a:t>
            </a:r>
            <a:r>
              <a:rPr dirty="0" sz="1400" spc="-3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several</a:t>
            </a:r>
            <a:r>
              <a:rPr dirty="0" sz="1400" spc="-3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clients</a:t>
            </a:r>
            <a:r>
              <a:rPr dirty="0" sz="1400" spc="-1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that</a:t>
            </a:r>
            <a:r>
              <a:rPr dirty="0" sz="1400" spc="-1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have</a:t>
            </a:r>
            <a:r>
              <a:rPr dirty="0" sz="1400" spc="-3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built</a:t>
            </a:r>
            <a:r>
              <a:rPr dirty="0" sz="1400" spc="-2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this</a:t>
            </a:r>
            <a:r>
              <a:rPr dirty="0" sz="1400" spc="-1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benefit</a:t>
            </a:r>
            <a:r>
              <a:rPr dirty="0" sz="1400" spc="-1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to</a:t>
            </a:r>
            <a:r>
              <a:rPr dirty="0" sz="1400" spc="-3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be</a:t>
            </a:r>
            <a:r>
              <a:rPr dirty="0" sz="1400" spc="-2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paid</a:t>
            </a:r>
            <a:r>
              <a:rPr dirty="0" sz="1400" spc="-2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upon</a:t>
            </a:r>
            <a:r>
              <a:rPr dirty="0" sz="1400" spc="-2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the</a:t>
            </a:r>
            <a:r>
              <a:rPr dirty="0" sz="1400" spc="-1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completion</a:t>
            </a:r>
            <a:r>
              <a:rPr dirty="0" sz="1400" spc="-25">
                <a:solidFill>
                  <a:srgbClr val="525252"/>
                </a:solidFill>
                <a:latin typeface="Calibri"/>
                <a:cs typeface="Calibri"/>
              </a:rPr>
              <a:t> of</a:t>
            </a:r>
            <a:endParaRPr sz="1400">
              <a:latin typeface="Calibri"/>
              <a:cs typeface="Calibri"/>
            </a:endParaRPr>
          </a:p>
          <a:p>
            <a:pPr marL="585470">
              <a:lnSpc>
                <a:spcPct val="100000"/>
              </a:lnSpc>
            </a:pP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the</a:t>
            </a:r>
            <a:r>
              <a:rPr dirty="0" sz="1400" spc="-3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disability</a:t>
            </a:r>
            <a:r>
              <a:rPr dirty="0" sz="1400" spc="-1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for</a:t>
            </a:r>
            <a:r>
              <a:rPr dirty="0" sz="1400" spc="-4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the</a:t>
            </a:r>
            <a:r>
              <a:rPr dirty="0" sz="1400" spc="-2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birth</a:t>
            </a:r>
            <a:r>
              <a:rPr dirty="0" sz="1400" spc="-2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Mother</a:t>
            </a:r>
            <a:r>
              <a:rPr dirty="0" sz="1400" spc="-2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and</a:t>
            </a:r>
            <a:r>
              <a:rPr dirty="0" sz="1400" spc="-3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for</a:t>
            </a:r>
            <a:r>
              <a:rPr dirty="0" sz="1400" spc="-4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the</a:t>
            </a:r>
            <a:r>
              <a:rPr dirty="0" sz="1400" spc="-2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Secondary</a:t>
            </a:r>
            <a:r>
              <a:rPr dirty="0" sz="1400" spc="-3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Caregiver</a:t>
            </a:r>
            <a:r>
              <a:rPr dirty="0" sz="1400" spc="-2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upon</a:t>
            </a:r>
            <a:r>
              <a:rPr dirty="0" sz="1400" spc="-2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the</a:t>
            </a:r>
            <a:r>
              <a:rPr dirty="0" sz="1400" spc="-1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need</a:t>
            </a:r>
            <a:r>
              <a:rPr dirty="0" sz="1400" spc="-3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for</a:t>
            </a:r>
            <a:r>
              <a:rPr dirty="0" sz="1400" spc="-4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bonding</a:t>
            </a:r>
            <a:r>
              <a:rPr dirty="0" sz="1400" spc="-10">
                <a:solidFill>
                  <a:srgbClr val="525252"/>
                </a:solidFill>
                <a:latin typeface="Calibri"/>
                <a:cs typeface="Calibri"/>
              </a:rPr>
              <a:t> time.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50">
              <a:latin typeface="Calibri"/>
              <a:cs typeface="Calibri"/>
            </a:endParaRPr>
          </a:p>
          <a:p>
            <a:pPr lvl="1" marL="585470" marR="22860" indent="-226060">
              <a:lnSpc>
                <a:spcPct val="100000"/>
              </a:lnSpc>
              <a:spcBef>
                <a:spcPts val="5"/>
              </a:spcBef>
              <a:buClr>
                <a:srgbClr val="6EACDE"/>
              </a:buClr>
              <a:buFont typeface="Arial"/>
              <a:buChar char="•"/>
              <a:tabLst>
                <a:tab pos="585470" algn="l"/>
                <a:tab pos="586105" algn="l"/>
              </a:tabLst>
            </a:pPr>
            <a:r>
              <a:rPr dirty="0" u="sng" sz="1400" spc="-10" b="1">
                <a:solidFill>
                  <a:srgbClr val="525252"/>
                </a:solidFill>
                <a:uFill>
                  <a:solidFill>
                    <a:srgbClr val="525252"/>
                  </a:solidFill>
                </a:uFill>
                <a:latin typeface="Calibri"/>
                <a:cs typeface="Calibri"/>
              </a:rPr>
              <a:t>Coordination</a:t>
            </a:r>
            <a:r>
              <a:rPr dirty="0" u="sng" sz="1400" spc="-70" b="1">
                <a:solidFill>
                  <a:srgbClr val="525252"/>
                </a:solidFill>
                <a:uFill>
                  <a:solidFill>
                    <a:srgbClr val="525252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400" b="1">
                <a:solidFill>
                  <a:srgbClr val="525252"/>
                </a:solidFill>
                <a:uFill>
                  <a:solidFill>
                    <a:srgbClr val="525252"/>
                  </a:solidFill>
                </a:uFill>
                <a:latin typeface="Calibri"/>
                <a:cs typeface="Calibri"/>
              </a:rPr>
              <a:t>with</a:t>
            </a:r>
            <a:r>
              <a:rPr dirty="0" u="sng" sz="1400" spc="-35" b="1">
                <a:solidFill>
                  <a:srgbClr val="525252"/>
                </a:solidFill>
                <a:uFill>
                  <a:solidFill>
                    <a:srgbClr val="525252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400" b="1">
                <a:solidFill>
                  <a:srgbClr val="525252"/>
                </a:solidFill>
                <a:uFill>
                  <a:solidFill>
                    <a:srgbClr val="525252"/>
                  </a:solidFill>
                </a:uFill>
                <a:latin typeface="Calibri"/>
                <a:cs typeface="Calibri"/>
              </a:rPr>
              <a:t>STD</a:t>
            </a:r>
            <a:r>
              <a:rPr dirty="0" sz="1400" spc="-25" b="1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–</a:t>
            </a:r>
            <a:r>
              <a:rPr dirty="0" sz="1400" spc="-3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We</a:t>
            </a:r>
            <a:r>
              <a:rPr dirty="0" sz="1400" spc="-2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have</a:t>
            </a:r>
            <a:r>
              <a:rPr dirty="0" sz="1400" spc="-2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also</a:t>
            </a:r>
            <a:r>
              <a:rPr dirty="0" sz="1400" spc="-2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had</a:t>
            </a:r>
            <a:r>
              <a:rPr dirty="0" sz="1400" spc="-2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several</a:t>
            </a:r>
            <a:r>
              <a:rPr dirty="0" sz="1400" spc="-2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clients</a:t>
            </a:r>
            <a:r>
              <a:rPr dirty="0" sz="1400" spc="-1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that</a:t>
            </a:r>
            <a:r>
              <a:rPr dirty="0" sz="1400" spc="-2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have</a:t>
            </a:r>
            <a:r>
              <a:rPr dirty="0" sz="1400" spc="-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looked</a:t>
            </a:r>
            <a:r>
              <a:rPr dirty="0" sz="1400" spc="-3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to</a:t>
            </a:r>
            <a:r>
              <a:rPr dirty="0" sz="1400" spc="-2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525252"/>
                </a:solidFill>
                <a:latin typeface="Calibri"/>
                <a:cs typeface="Calibri"/>
              </a:rPr>
              <a:t>integrate</a:t>
            </a:r>
            <a:r>
              <a:rPr dirty="0" sz="1400" spc="-2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the</a:t>
            </a:r>
            <a:r>
              <a:rPr dirty="0" sz="1400" spc="-1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STD</a:t>
            </a:r>
            <a:r>
              <a:rPr dirty="0" sz="1400" spc="-3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525252"/>
                </a:solidFill>
                <a:latin typeface="Calibri"/>
                <a:cs typeface="Calibri"/>
              </a:rPr>
              <a:t>benefit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with</a:t>
            </a:r>
            <a:r>
              <a:rPr dirty="0" sz="1400" spc="-4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a</a:t>
            </a:r>
            <a:r>
              <a:rPr dirty="0" sz="1400" spc="-1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top</a:t>
            </a:r>
            <a:r>
              <a:rPr dirty="0" sz="1400" spc="-2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up</a:t>
            </a:r>
            <a:r>
              <a:rPr dirty="0" sz="1400" spc="-2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over</a:t>
            </a:r>
            <a:r>
              <a:rPr dirty="0" sz="1400" spc="-3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the</a:t>
            </a:r>
            <a:r>
              <a:rPr dirty="0" sz="1400" spc="-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STD</a:t>
            </a:r>
            <a:r>
              <a:rPr dirty="0" sz="1400" spc="-3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percentage</a:t>
            </a:r>
            <a:r>
              <a:rPr dirty="0" sz="1400" spc="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to</a:t>
            </a:r>
            <a:r>
              <a:rPr dirty="0" sz="1400" spc="-3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get</a:t>
            </a:r>
            <a:r>
              <a:rPr dirty="0" sz="1400" spc="-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the</a:t>
            </a:r>
            <a:r>
              <a:rPr dirty="0" sz="1400" spc="-2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employees</a:t>
            </a:r>
            <a:r>
              <a:rPr dirty="0" sz="1400" spc="-1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to</a:t>
            </a:r>
            <a:r>
              <a:rPr dirty="0" sz="1400" spc="-2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100%</a:t>
            </a:r>
            <a:r>
              <a:rPr dirty="0" sz="1400" spc="-1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for</a:t>
            </a:r>
            <a:r>
              <a:rPr dirty="0" sz="1400" spc="-4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a</a:t>
            </a:r>
            <a:r>
              <a:rPr dirty="0" sz="1400" spc="-2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period</a:t>
            </a:r>
            <a:r>
              <a:rPr dirty="0" sz="1400" spc="-2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of</a:t>
            </a:r>
            <a:r>
              <a:rPr dirty="0" sz="1400" spc="-2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time,</a:t>
            </a:r>
            <a:r>
              <a:rPr dirty="0" sz="1400" spc="-2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with</a:t>
            </a:r>
            <a:r>
              <a:rPr dirty="0" sz="1400" spc="-20">
                <a:solidFill>
                  <a:srgbClr val="525252"/>
                </a:solidFill>
                <a:latin typeface="Calibri"/>
                <a:cs typeface="Calibri"/>
              </a:rPr>
              <a:t> some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bonding</a:t>
            </a:r>
            <a:r>
              <a:rPr dirty="0" sz="1400" spc="-1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time,</a:t>
            </a:r>
            <a:r>
              <a:rPr dirty="0" sz="1400" spc="-2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usually</a:t>
            </a:r>
            <a:r>
              <a:rPr dirty="0" sz="1400" spc="-2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up</a:t>
            </a:r>
            <a:r>
              <a:rPr dirty="0" sz="1400" spc="-1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to</a:t>
            </a:r>
            <a:r>
              <a:rPr dirty="0" sz="1400" spc="-2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12</a:t>
            </a:r>
            <a:r>
              <a:rPr dirty="0" sz="1400" spc="-1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525252"/>
                </a:solidFill>
                <a:latin typeface="Calibri"/>
                <a:cs typeface="Calibri"/>
              </a:rPr>
              <a:t>weeks.</a:t>
            </a:r>
            <a:endParaRPr sz="14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buClr>
                <a:srgbClr val="6EACDE"/>
              </a:buClr>
              <a:buFont typeface="Arial"/>
              <a:buChar char="•"/>
            </a:pPr>
            <a:endParaRPr sz="14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Clr>
                <a:srgbClr val="6EACDE"/>
              </a:buClr>
              <a:buFont typeface="Arial"/>
              <a:buChar char="•"/>
            </a:pPr>
            <a:endParaRPr sz="1400">
              <a:latin typeface="Calibri"/>
              <a:cs typeface="Calibri"/>
            </a:endParaRPr>
          </a:p>
          <a:p>
            <a:pPr marL="243840" marR="5080" indent="-231775">
              <a:lnSpc>
                <a:spcPct val="100000"/>
              </a:lnSpc>
              <a:buClr>
                <a:srgbClr val="6EACDE"/>
              </a:buClr>
              <a:buFont typeface="Arial"/>
              <a:buChar char="•"/>
              <a:tabLst>
                <a:tab pos="243840" algn="l"/>
                <a:tab pos="244475" algn="l"/>
              </a:tabLst>
            </a:pPr>
            <a:r>
              <a:rPr dirty="0" u="sng" sz="1600" b="1">
                <a:solidFill>
                  <a:srgbClr val="525252"/>
                </a:solidFill>
                <a:uFill>
                  <a:solidFill>
                    <a:srgbClr val="525252"/>
                  </a:solidFill>
                </a:uFill>
                <a:latin typeface="Calibri"/>
                <a:cs typeface="Calibri"/>
              </a:rPr>
              <a:t>Primary</a:t>
            </a:r>
            <a:r>
              <a:rPr dirty="0" u="sng" sz="1600" spc="-45" b="1">
                <a:solidFill>
                  <a:srgbClr val="525252"/>
                </a:solidFill>
                <a:uFill>
                  <a:solidFill>
                    <a:srgbClr val="525252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600" b="1">
                <a:solidFill>
                  <a:srgbClr val="525252"/>
                </a:solidFill>
                <a:uFill>
                  <a:solidFill>
                    <a:srgbClr val="525252"/>
                  </a:solidFill>
                </a:uFill>
                <a:latin typeface="Calibri"/>
                <a:cs typeface="Calibri"/>
              </a:rPr>
              <a:t>and</a:t>
            </a:r>
            <a:r>
              <a:rPr dirty="0" u="sng" sz="1600" spc="-30" b="1">
                <a:solidFill>
                  <a:srgbClr val="525252"/>
                </a:solidFill>
                <a:uFill>
                  <a:solidFill>
                    <a:srgbClr val="525252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600" b="1">
                <a:solidFill>
                  <a:srgbClr val="525252"/>
                </a:solidFill>
                <a:uFill>
                  <a:solidFill>
                    <a:srgbClr val="525252"/>
                  </a:solidFill>
                </a:uFill>
                <a:latin typeface="Calibri"/>
                <a:cs typeface="Calibri"/>
              </a:rPr>
              <a:t>Secondary</a:t>
            </a:r>
            <a:r>
              <a:rPr dirty="0" u="sng" sz="1600" spc="-20" b="1">
                <a:solidFill>
                  <a:srgbClr val="525252"/>
                </a:solidFill>
                <a:uFill>
                  <a:solidFill>
                    <a:srgbClr val="525252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600" spc="-10" b="1">
                <a:solidFill>
                  <a:srgbClr val="525252"/>
                </a:solidFill>
                <a:uFill>
                  <a:solidFill>
                    <a:srgbClr val="525252"/>
                  </a:solidFill>
                </a:uFill>
                <a:latin typeface="Calibri"/>
                <a:cs typeface="Calibri"/>
              </a:rPr>
              <a:t>Caregiver</a:t>
            </a:r>
            <a:r>
              <a:rPr dirty="0" u="sng" sz="1600" spc="-25" b="1">
                <a:solidFill>
                  <a:srgbClr val="525252"/>
                </a:solidFill>
                <a:uFill>
                  <a:solidFill>
                    <a:srgbClr val="525252"/>
                  </a:solidFill>
                </a:u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–</a:t>
            </a:r>
            <a:r>
              <a:rPr dirty="0" sz="1600" spc="-5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This</a:t>
            </a:r>
            <a:r>
              <a:rPr dirty="0" sz="1600" spc="-5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has</a:t>
            </a:r>
            <a:r>
              <a:rPr dirty="0" sz="1600" spc="-5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been</a:t>
            </a:r>
            <a:r>
              <a:rPr dirty="0" sz="1600" spc="-4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a</a:t>
            </a:r>
            <a:r>
              <a:rPr dirty="0" sz="1600" spc="-5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popular</a:t>
            </a:r>
            <a:r>
              <a:rPr dirty="0" sz="1600" spc="-5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way</a:t>
            </a:r>
            <a:r>
              <a:rPr dirty="0" sz="1600" spc="-4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for</a:t>
            </a:r>
            <a:r>
              <a:rPr dirty="0" sz="1600" spc="-4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groups</a:t>
            </a:r>
            <a:r>
              <a:rPr dirty="0" sz="1600" spc="-4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to</a:t>
            </a:r>
            <a:r>
              <a:rPr dirty="0" sz="1600" spc="-5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identify</a:t>
            </a:r>
            <a:r>
              <a:rPr dirty="0" sz="1600" spc="-6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 spc="-20">
                <a:solidFill>
                  <a:srgbClr val="525252"/>
                </a:solidFill>
                <a:latin typeface="Calibri"/>
                <a:cs typeface="Calibri"/>
              </a:rPr>
              <a:t>both </a:t>
            </a:r>
            <a:r>
              <a:rPr dirty="0" sz="1600" spc="-10">
                <a:solidFill>
                  <a:srgbClr val="525252"/>
                </a:solidFill>
                <a:latin typeface="Calibri"/>
                <a:cs typeface="Calibri"/>
              </a:rPr>
              <a:t>parents.</a:t>
            </a:r>
            <a:r>
              <a:rPr dirty="0" sz="1600" spc="-4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We</a:t>
            </a:r>
            <a:r>
              <a:rPr dirty="0" sz="1600" spc="-3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have</a:t>
            </a:r>
            <a:r>
              <a:rPr dirty="0" sz="1600" spc="-4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found</a:t>
            </a:r>
            <a:r>
              <a:rPr dirty="0" sz="1600" spc="-4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that</a:t>
            </a:r>
            <a:r>
              <a:rPr dirty="0" sz="1600" spc="-5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it</a:t>
            </a:r>
            <a:r>
              <a:rPr dirty="0" sz="1600" spc="-6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may</a:t>
            </a:r>
            <a:r>
              <a:rPr dirty="0" sz="1600" spc="-4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not</a:t>
            </a:r>
            <a:r>
              <a:rPr dirty="0" sz="1600" spc="-3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be</a:t>
            </a:r>
            <a:r>
              <a:rPr dirty="0" sz="1600" spc="-4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best</a:t>
            </a:r>
            <a:r>
              <a:rPr dirty="0" sz="1600" spc="-4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for</a:t>
            </a:r>
            <a:r>
              <a:rPr dirty="0" sz="1600" spc="-4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groups</a:t>
            </a:r>
            <a:r>
              <a:rPr dirty="0" sz="1600" spc="-3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to</a:t>
            </a:r>
            <a:r>
              <a:rPr dirty="0" sz="1600" spc="-5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525252"/>
                </a:solidFill>
                <a:latin typeface="Calibri"/>
                <a:cs typeface="Calibri"/>
              </a:rPr>
              <a:t>designate</a:t>
            </a:r>
            <a:r>
              <a:rPr dirty="0" sz="1600" spc="-6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which</a:t>
            </a:r>
            <a:r>
              <a:rPr dirty="0" sz="1600" spc="-5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525252"/>
                </a:solidFill>
                <a:latin typeface="Calibri"/>
                <a:cs typeface="Calibri"/>
              </a:rPr>
              <a:t>employee</a:t>
            </a:r>
            <a:r>
              <a:rPr dirty="0" sz="1600" spc="-2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is</a:t>
            </a:r>
            <a:r>
              <a:rPr dirty="0" sz="1600" spc="-5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 spc="-25">
                <a:solidFill>
                  <a:srgbClr val="525252"/>
                </a:solidFill>
                <a:latin typeface="Calibri"/>
                <a:cs typeface="Calibri"/>
              </a:rPr>
              <a:t>in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which</a:t>
            </a:r>
            <a:r>
              <a:rPr dirty="0" sz="1600" spc="-5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designation.</a:t>
            </a:r>
            <a:r>
              <a:rPr dirty="0" sz="1600" spc="24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We</a:t>
            </a:r>
            <a:r>
              <a:rPr dirty="0" sz="1600" spc="-3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have</a:t>
            </a:r>
            <a:r>
              <a:rPr dirty="0" sz="1600" spc="-4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525252"/>
                </a:solidFill>
                <a:latin typeface="Calibri"/>
                <a:cs typeface="Calibri"/>
              </a:rPr>
              <a:t>recommend</a:t>
            </a:r>
            <a:r>
              <a:rPr dirty="0" sz="1600" spc="-2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that</a:t>
            </a:r>
            <a:r>
              <a:rPr dirty="0" sz="1600" spc="-6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you</a:t>
            </a:r>
            <a:r>
              <a:rPr dirty="0" sz="1600" spc="-3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let</a:t>
            </a:r>
            <a:r>
              <a:rPr dirty="0" sz="1600" spc="-4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the</a:t>
            </a:r>
            <a:r>
              <a:rPr dirty="0" sz="1600" spc="-4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525252"/>
                </a:solidFill>
                <a:latin typeface="Calibri"/>
                <a:cs typeface="Calibri"/>
              </a:rPr>
              <a:t>employee</a:t>
            </a:r>
            <a:r>
              <a:rPr dirty="0" sz="1600" spc="-2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self</a:t>
            </a:r>
            <a:r>
              <a:rPr dirty="0" sz="1600" spc="-4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525252"/>
                </a:solidFill>
                <a:latin typeface="Calibri"/>
                <a:cs typeface="Calibri"/>
              </a:rPr>
              <a:t>designate</a:t>
            </a:r>
            <a:r>
              <a:rPr dirty="0" sz="1600" spc="-7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which</a:t>
            </a:r>
            <a:r>
              <a:rPr dirty="0" sz="1600" spc="-5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 spc="-20">
                <a:solidFill>
                  <a:srgbClr val="525252"/>
                </a:solidFill>
                <a:latin typeface="Calibri"/>
                <a:cs typeface="Calibri"/>
              </a:rPr>
              <a:t>role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they</a:t>
            </a:r>
            <a:r>
              <a:rPr dirty="0" sz="1600" spc="-4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fall</a:t>
            </a:r>
            <a:r>
              <a:rPr dirty="0" sz="1600" spc="-6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into.</a:t>
            </a:r>
            <a:r>
              <a:rPr dirty="0" sz="1600" spc="26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If</a:t>
            </a:r>
            <a:r>
              <a:rPr dirty="0" sz="1600" spc="-5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you</a:t>
            </a:r>
            <a:r>
              <a:rPr dirty="0" sz="1600" spc="-2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have</a:t>
            </a:r>
            <a:r>
              <a:rPr dirty="0" sz="1600" spc="-4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even</a:t>
            </a:r>
            <a:r>
              <a:rPr dirty="0" sz="1600" spc="-2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amounts</a:t>
            </a:r>
            <a:r>
              <a:rPr dirty="0" sz="1600" spc="-4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of</a:t>
            </a:r>
            <a:r>
              <a:rPr dirty="0" sz="1600" spc="-3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time</a:t>
            </a:r>
            <a:r>
              <a:rPr dirty="0" sz="1600" spc="-5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for</a:t>
            </a:r>
            <a:r>
              <a:rPr dirty="0" sz="1600" spc="-4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Primary</a:t>
            </a:r>
            <a:r>
              <a:rPr dirty="0" sz="1600" spc="-3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and</a:t>
            </a:r>
            <a:r>
              <a:rPr dirty="0" sz="1600" spc="-4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 spc="-20">
                <a:solidFill>
                  <a:srgbClr val="525252"/>
                </a:solidFill>
                <a:latin typeface="Calibri"/>
                <a:cs typeface="Calibri"/>
              </a:rPr>
              <a:t>Secondary,</a:t>
            </a:r>
            <a:r>
              <a:rPr dirty="0" sz="1600" spc="-2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this</a:t>
            </a:r>
            <a:r>
              <a:rPr dirty="0" sz="1600" spc="-5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could</a:t>
            </a:r>
            <a:r>
              <a:rPr dirty="0" sz="1600" spc="-4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be</a:t>
            </a:r>
            <a:r>
              <a:rPr dirty="0" sz="1600" spc="-4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a</a:t>
            </a:r>
            <a:r>
              <a:rPr dirty="0" sz="1600" spc="-4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 spc="-25">
                <a:solidFill>
                  <a:srgbClr val="525252"/>
                </a:solidFill>
                <a:latin typeface="Calibri"/>
                <a:cs typeface="Calibri"/>
              </a:rPr>
              <a:t>non </a:t>
            </a:r>
            <a:r>
              <a:rPr dirty="0" sz="1600" spc="-10">
                <a:solidFill>
                  <a:srgbClr val="525252"/>
                </a:solidFill>
                <a:latin typeface="Calibri"/>
                <a:cs typeface="Calibri"/>
              </a:rPr>
              <a:t>issue.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 spc="-25"/>
              <a:t>22</a:t>
            </a:fld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16509" rIns="0" bIns="0" rtlCol="0" vert="horz">
            <a:spAutoFit/>
          </a:bodyPr>
          <a:lstStyle/>
          <a:p>
            <a:pPr marL="265430">
              <a:lnSpc>
                <a:spcPct val="100000"/>
              </a:lnSpc>
              <a:spcBef>
                <a:spcPts val="95"/>
              </a:spcBef>
            </a:pPr>
            <a:r>
              <a:rPr dirty="0" sz="2800" spc="-20">
                <a:solidFill>
                  <a:srgbClr val="57585B"/>
                </a:solidFill>
              </a:rPr>
              <a:t>Parental</a:t>
            </a:r>
            <a:r>
              <a:rPr dirty="0" sz="2800" spc="-105">
                <a:solidFill>
                  <a:srgbClr val="57585B"/>
                </a:solidFill>
              </a:rPr>
              <a:t> </a:t>
            </a:r>
            <a:r>
              <a:rPr dirty="0" sz="2800" spc="-10">
                <a:solidFill>
                  <a:srgbClr val="57585B"/>
                </a:solidFill>
              </a:rPr>
              <a:t>Leave</a:t>
            </a:r>
            <a:r>
              <a:rPr dirty="0" sz="2800" spc="-120">
                <a:solidFill>
                  <a:srgbClr val="57585B"/>
                </a:solidFill>
              </a:rPr>
              <a:t> </a:t>
            </a:r>
            <a:r>
              <a:rPr dirty="0" sz="2800" spc="-10">
                <a:solidFill>
                  <a:srgbClr val="57585B"/>
                </a:solidFill>
              </a:rPr>
              <a:t>Continued</a:t>
            </a:r>
            <a:endParaRPr sz="2800"/>
          </a:p>
        </p:txBody>
      </p:sp>
      <p:sp>
        <p:nvSpPr>
          <p:cNvPr id="3" name="object 3" descr=""/>
          <p:cNvSpPr txBox="1"/>
          <p:nvPr/>
        </p:nvSpPr>
        <p:spPr>
          <a:xfrm>
            <a:off x="136042" y="1116584"/>
            <a:ext cx="8648700" cy="365315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3840" marR="5080" indent="-231775">
              <a:lnSpc>
                <a:spcPct val="100000"/>
              </a:lnSpc>
              <a:spcBef>
                <a:spcPts val="95"/>
              </a:spcBef>
              <a:buClr>
                <a:srgbClr val="6EACDE"/>
              </a:buClr>
              <a:buFont typeface="Arial"/>
              <a:buChar char="•"/>
              <a:tabLst>
                <a:tab pos="243840" algn="l"/>
                <a:tab pos="244475" algn="l"/>
              </a:tabLst>
            </a:pPr>
            <a:r>
              <a:rPr dirty="0" u="sng" sz="1600" b="1">
                <a:solidFill>
                  <a:srgbClr val="525252"/>
                </a:solidFill>
                <a:uFill>
                  <a:solidFill>
                    <a:srgbClr val="525252"/>
                  </a:solidFill>
                </a:uFill>
                <a:latin typeface="Calibri"/>
                <a:cs typeface="Calibri"/>
              </a:rPr>
              <a:t>Consider</a:t>
            </a:r>
            <a:r>
              <a:rPr dirty="0" u="sng" sz="1600" spc="-35" b="1">
                <a:solidFill>
                  <a:srgbClr val="525252"/>
                </a:solidFill>
                <a:uFill>
                  <a:solidFill>
                    <a:srgbClr val="525252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600" b="1">
                <a:solidFill>
                  <a:srgbClr val="525252"/>
                </a:solidFill>
                <a:uFill>
                  <a:solidFill>
                    <a:srgbClr val="525252"/>
                  </a:solidFill>
                </a:uFill>
                <a:latin typeface="Calibri"/>
                <a:cs typeface="Calibri"/>
              </a:rPr>
              <a:t>starting</a:t>
            </a:r>
            <a:r>
              <a:rPr dirty="0" u="sng" sz="1600" spc="-55" b="1">
                <a:solidFill>
                  <a:srgbClr val="525252"/>
                </a:solidFill>
                <a:uFill>
                  <a:solidFill>
                    <a:srgbClr val="525252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600" b="1">
                <a:solidFill>
                  <a:srgbClr val="525252"/>
                </a:solidFill>
                <a:uFill>
                  <a:solidFill>
                    <a:srgbClr val="525252"/>
                  </a:solidFill>
                </a:uFill>
                <a:latin typeface="Calibri"/>
                <a:cs typeface="Calibri"/>
              </a:rPr>
              <a:t>small</a:t>
            </a:r>
            <a:r>
              <a:rPr dirty="0" u="sng" sz="1600" spc="-60" b="1">
                <a:solidFill>
                  <a:srgbClr val="525252"/>
                </a:solidFill>
                <a:uFill>
                  <a:solidFill>
                    <a:srgbClr val="525252"/>
                  </a:solidFill>
                </a:u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–</a:t>
            </a:r>
            <a:r>
              <a:rPr dirty="0" sz="1600" spc="-5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There</a:t>
            </a:r>
            <a:r>
              <a:rPr dirty="0" sz="1600" spc="-4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are</a:t>
            </a:r>
            <a:r>
              <a:rPr dirty="0" sz="1600" spc="-5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525252"/>
                </a:solidFill>
                <a:latin typeface="Calibri"/>
                <a:cs typeface="Calibri"/>
              </a:rPr>
              <a:t>several</a:t>
            </a:r>
            <a:r>
              <a:rPr dirty="0" sz="1600" spc="-3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large</a:t>
            </a:r>
            <a:r>
              <a:rPr dirty="0" sz="1600" spc="-5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525252"/>
                </a:solidFill>
                <a:latin typeface="Calibri"/>
                <a:cs typeface="Calibri"/>
              </a:rPr>
              <a:t>employers</a:t>
            </a:r>
            <a:r>
              <a:rPr dirty="0" sz="1600" spc="-2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that</a:t>
            </a:r>
            <a:r>
              <a:rPr dirty="0" sz="1600" spc="-6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offer</a:t>
            </a:r>
            <a:r>
              <a:rPr dirty="0" sz="1600" spc="-5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a</a:t>
            </a:r>
            <a:r>
              <a:rPr dirty="0" sz="1600" spc="-6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very</a:t>
            </a:r>
            <a:r>
              <a:rPr dirty="0" sz="1600" spc="-3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large</a:t>
            </a:r>
            <a:r>
              <a:rPr dirty="0" sz="1600" spc="-5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amount</a:t>
            </a:r>
            <a:r>
              <a:rPr dirty="0" sz="1600" spc="-5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of</a:t>
            </a:r>
            <a:r>
              <a:rPr dirty="0" sz="1600" spc="-5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525252"/>
                </a:solidFill>
                <a:latin typeface="Calibri"/>
                <a:cs typeface="Calibri"/>
              </a:rPr>
              <a:t>Parental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Leave</a:t>
            </a:r>
            <a:r>
              <a:rPr dirty="0" sz="1600" spc="-5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that</a:t>
            </a:r>
            <a:r>
              <a:rPr dirty="0" sz="1600" spc="-6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would</a:t>
            </a:r>
            <a:r>
              <a:rPr dirty="0" sz="1600" spc="-5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525252"/>
                </a:solidFill>
                <a:latin typeface="Calibri"/>
                <a:cs typeface="Calibri"/>
              </a:rPr>
              <a:t>exceed</a:t>
            </a:r>
            <a:r>
              <a:rPr dirty="0" sz="1600" spc="-4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12</a:t>
            </a:r>
            <a:r>
              <a:rPr dirty="0" sz="1600" spc="-4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weeks</a:t>
            </a:r>
            <a:r>
              <a:rPr dirty="0" sz="1600" spc="-3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of</a:t>
            </a:r>
            <a:r>
              <a:rPr dirty="0" sz="1600" spc="-4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benefits.</a:t>
            </a:r>
            <a:r>
              <a:rPr dirty="0" sz="1600" spc="24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We</a:t>
            </a:r>
            <a:r>
              <a:rPr dirty="0" sz="1600" spc="-4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have</a:t>
            </a:r>
            <a:r>
              <a:rPr dirty="0" sz="1600" spc="-5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found</a:t>
            </a:r>
            <a:r>
              <a:rPr dirty="0" sz="1600" spc="-5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that</a:t>
            </a:r>
            <a:r>
              <a:rPr dirty="0" sz="1600" spc="-7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most</a:t>
            </a:r>
            <a:r>
              <a:rPr dirty="0" sz="1600" spc="-4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of</a:t>
            </a:r>
            <a:r>
              <a:rPr dirty="0" sz="1600" spc="-6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our</a:t>
            </a:r>
            <a:r>
              <a:rPr dirty="0" sz="1600" spc="-4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clients</a:t>
            </a:r>
            <a:r>
              <a:rPr dirty="0" sz="1600" spc="-6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are</a:t>
            </a:r>
            <a:r>
              <a:rPr dirty="0" sz="1600" spc="-4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525252"/>
                </a:solidFill>
                <a:latin typeface="Calibri"/>
                <a:cs typeface="Calibri"/>
              </a:rPr>
              <a:t>really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looking</a:t>
            </a:r>
            <a:r>
              <a:rPr dirty="0" sz="1600" spc="-4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to</a:t>
            </a:r>
            <a:r>
              <a:rPr dirty="0" sz="1600" spc="-4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provide</a:t>
            </a:r>
            <a:r>
              <a:rPr dirty="0" sz="1600" spc="-3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525252"/>
                </a:solidFill>
                <a:latin typeface="Calibri"/>
                <a:cs typeface="Calibri"/>
              </a:rPr>
              <a:t>2-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4</a:t>
            </a:r>
            <a:r>
              <a:rPr dirty="0" sz="1600" spc="-4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weeks</a:t>
            </a:r>
            <a:r>
              <a:rPr dirty="0" sz="1600" spc="-3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of</a:t>
            </a:r>
            <a:r>
              <a:rPr dirty="0" sz="1600" spc="-3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bonding</a:t>
            </a:r>
            <a:r>
              <a:rPr dirty="0" sz="1600" spc="-5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time,</a:t>
            </a:r>
            <a:r>
              <a:rPr dirty="0" sz="1600" spc="-4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knowing</a:t>
            </a:r>
            <a:r>
              <a:rPr dirty="0" sz="1600" spc="-3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they</a:t>
            </a:r>
            <a:r>
              <a:rPr dirty="0" sz="1600" spc="-4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can</a:t>
            </a:r>
            <a:r>
              <a:rPr dirty="0" sz="1600" spc="-4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525252"/>
                </a:solidFill>
                <a:latin typeface="Calibri"/>
                <a:cs typeface="Calibri"/>
              </a:rPr>
              <a:t>always</a:t>
            </a:r>
            <a:r>
              <a:rPr dirty="0" sz="1600" spc="-5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add</a:t>
            </a:r>
            <a:r>
              <a:rPr dirty="0" sz="1600" spc="-6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in</a:t>
            </a:r>
            <a:r>
              <a:rPr dirty="0" sz="1600" spc="-5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the</a:t>
            </a:r>
            <a:r>
              <a:rPr dirty="0" sz="1600" spc="-4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future.</a:t>
            </a:r>
            <a:r>
              <a:rPr dirty="0" sz="1600" spc="26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Some</a:t>
            </a:r>
            <a:r>
              <a:rPr dirty="0" sz="1600" spc="-2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 spc="-25">
                <a:solidFill>
                  <a:srgbClr val="525252"/>
                </a:solidFill>
                <a:latin typeface="Calibri"/>
                <a:cs typeface="Calibri"/>
              </a:rPr>
              <a:t>of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those</a:t>
            </a:r>
            <a:r>
              <a:rPr dirty="0" sz="1600" spc="-4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groups</a:t>
            </a:r>
            <a:r>
              <a:rPr dirty="0" sz="1600" spc="-2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have</a:t>
            </a:r>
            <a:r>
              <a:rPr dirty="0" sz="1600" spc="-4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also</a:t>
            </a:r>
            <a:r>
              <a:rPr dirty="0" sz="1600" spc="-5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added</a:t>
            </a:r>
            <a:r>
              <a:rPr dirty="0" sz="1600" spc="-5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a</a:t>
            </a:r>
            <a:r>
              <a:rPr dirty="0" sz="1600" spc="-4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525252"/>
                </a:solidFill>
                <a:latin typeface="Calibri"/>
                <a:cs typeface="Calibri"/>
              </a:rPr>
              <a:t>Maternity</a:t>
            </a:r>
            <a:r>
              <a:rPr dirty="0" sz="1600" spc="-5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Birth</a:t>
            </a:r>
            <a:r>
              <a:rPr dirty="0" sz="1600" spc="-3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type</a:t>
            </a:r>
            <a:r>
              <a:rPr dirty="0" sz="1600" spc="-3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of</a:t>
            </a:r>
            <a:r>
              <a:rPr dirty="0" sz="1600" spc="-3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525252"/>
                </a:solidFill>
                <a:latin typeface="Calibri"/>
                <a:cs typeface="Calibri"/>
              </a:rPr>
              <a:t>benefit</a:t>
            </a:r>
            <a:r>
              <a:rPr dirty="0" sz="1600" spc="-5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that</a:t>
            </a:r>
            <a:r>
              <a:rPr dirty="0" sz="1600" spc="-5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would</a:t>
            </a:r>
            <a:r>
              <a:rPr dirty="0" sz="1600" spc="-3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run</a:t>
            </a:r>
            <a:r>
              <a:rPr dirty="0" sz="1600" spc="-4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8</a:t>
            </a:r>
            <a:r>
              <a:rPr dirty="0" sz="1600" spc="-4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weeks.</a:t>
            </a:r>
            <a:r>
              <a:rPr dirty="0" sz="1600" spc="29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Coupled</a:t>
            </a:r>
            <a:r>
              <a:rPr dirty="0" sz="1600" spc="-4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 spc="-20">
                <a:solidFill>
                  <a:srgbClr val="525252"/>
                </a:solidFill>
                <a:latin typeface="Calibri"/>
                <a:cs typeface="Calibri"/>
              </a:rPr>
              <a:t>with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the</a:t>
            </a:r>
            <a:r>
              <a:rPr dirty="0" sz="1600" spc="-5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525252"/>
                </a:solidFill>
                <a:latin typeface="Calibri"/>
                <a:cs typeface="Calibri"/>
              </a:rPr>
              <a:t>Maternity</a:t>
            </a:r>
            <a:r>
              <a:rPr dirty="0" sz="1600" spc="-4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Birth</a:t>
            </a:r>
            <a:r>
              <a:rPr dirty="0" sz="1600" spc="-5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benefit</a:t>
            </a:r>
            <a:r>
              <a:rPr dirty="0" sz="1600" spc="-4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and</a:t>
            </a:r>
            <a:r>
              <a:rPr dirty="0" sz="1600" spc="-5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the</a:t>
            </a:r>
            <a:r>
              <a:rPr dirty="0" sz="1600" spc="-4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525252"/>
                </a:solidFill>
                <a:latin typeface="Calibri"/>
                <a:cs typeface="Calibri"/>
              </a:rPr>
              <a:t>Parental</a:t>
            </a:r>
            <a:r>
              <a:rPr dirty="0" sz="1600" spc="-3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525252"/>
                </a:solidFill>
                <a:latin typeface="Calibri"/>
                <a:cs typeface="Calibri"/>
              </a:rPr>
              <a:t>Leave,</a:t>
            </a:r>
            <a:r>
              <a:rPr dirty="0" sz="1600" spc="-4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groups</a:t>
            </a:r>
            <a:r>
              <a:rPr dirty="0" sz="1600" spc="-2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are</a:t>
            </a:r>
            <a:r>
              <a:rPr dirty="0" sz="1600" spc="-3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marrying</a:t>
            </a:r>
            <a:r>
              <a:rPr dirty="0" sz="1600" spc="-5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this</a:t>
            </a:r>
            <a:r>
              <a:rPr dirty="0" sz="1600" spc="-5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up</a:t>
            </a:r>
            <a:r>
              <a:rPr dirty="0" sz="1600" spc="-4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with</a:t>
            </a:r>
            <a:r>
              <a:rPr dirty="0" sz="1600" spc="-5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the</a:t>
            </a:r>
            <a:r>
              <a:rPr dirty="0" sz="1600" spc="-3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525252"/>
                </a:solidFill>
                <a:latin typeface="Calibri"/>
                <a:cs typeface="Calibri"/>
              </a:rPr>
              <a:t>expiration</a:t>
            </a:r>
            <a:r>
              <a:rPr dirty="0" sz="1600" spc="-5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 spc="-25">
                <a:solidFill>
                  <a:srgbClr val="525252"/>
                </a:solidFill>
                <a:latin typeface="Calibri"/>
                <a:cs typeface="Calibri"/>
              </a:rPr>
              <a:t>of </a:t>
            </a:r>
            <a:r>
              <a:rPr dirty="0" sz="1600" spc="-10">
                <a:solidFill>
                  <a:srgbClr val="525252"/>
                </a:solidFill>
                <a:latin typeface="Calibri"/>
                <a:cs typeface="Calibri"/>
              </a:rPr>
              <a:t>FMLA.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6EACDE"/>
              </a:buClr>
              <a:buFont typeface="Arial"/>
              <a:buChar char="•"/>
            </a:pP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Clr>
                <a:srgbClr val="6EACDE"/>
              </a:buClr>
              <a:buFont typeface="Arial"/>
              <a:buChar char="•"/>
            </a:pPr>
            <a:endParaRPr sz="1400">
              <a:latin typeface="Calibri"/>
              <a:cs typeface="Calibri"/>
            </a:endParaRPr>
          </a:p>
          <a:p>
            <a:pPr marL="243840" marR="65405" indent="-231775">
              <a:lnSpc>
                <a:spcPct val="100000"/>
              </a:lnSpc>
              <a:buClr>
                <a:srgbClr val="6EACDE"/>
              </a:buClr>
              <a:buFont typeface="Arial"/>
              <a:buChar char="•"/>
              <a:tabLst>
                <a:tab pos="243840" algn="l"/>
                <a:tab pos="244475" algn="l"/>
              </a:tabLst>
            </a:pPr>
            <a:r>
              <a:rPr dirty="0" u="sng" sz="1600" b="1">
                <a:solidFill>
                  <a:srgbClr val="525252"/>
                </a:solidFill>
                <a:uFill>
                  <a:solidFill>
                    <a:srgbClr val="525252"/>
                  </a:solidFill>
                </a:uFill>
                <a:latin typeface="Calibri"/>
                <a:cs typeface="Calibri"/>
              </a:rPr>
              <a:t>Offsets</a:t>
            </a:r>
            <a:r>
              <a:rPr dirty="0" u="sng" sz="1600" spc="-25" b="1">
                <a:solidFill>
                  <a:srgbClr val="525252"/>
                </a:solidFill>
                <a:uFill>
                  <a:solidFill>
                    <a:srgbClr val="525252"/>
                  </a:solidFill>
                </a:u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–</a:t>
            </a:r>
            <a:r>
              <a:rPr dirty="0" sz="1600" spc="-3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With</a:t>
            </a:r>
            <a:r>
              <a:rPr dirty="0" sz="1600" spc="-5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the</a:t>
            </a:r>
            <a:r>
              <a:rPr dirty="0" sz="1600" spc="-3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525252"/>
                </a:solidFill>
                <a:latin typeface="Calibri"/>
                <a:cs typeface="Calibri"/>
              </a:rPr>
              <a:t>introduction</a:t>
            </a:r>
            <a:r>
              <a:rPr dirty="0" sz="1600" spc="-4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of</a:t>
            </a:r>
            <a:r>
              <a:rPr dirty="0" sz="1600" spc="-4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the</a:t>
            </a:r>
            <a:r>
              <a:rPr dirty="0" sz="1600" spc="-3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PFML</a:t>
            </a:r>
            <a:r>
              <a:rPr dirty="0" sz="1600" spc="-3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525252"/>
                </a:solidFill>
                <a:latin typeface="Calibri"/>
                <a:cs typeface="Calibri"/>
              </a:rPr>
              <a:t>benefits</a:t>
            </a:r>
            <a:r>
              <a:rPr dirty="0" sz="1600" spc="-4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525252"/>
                </a:solidFill>
                <a:latin typeface="Calibri"/>
                <a:cs typeface="Calibri"/>
              </a:rPr>
              <a:t>around</a:t>
            </a:r>
            <a:r>
              <a:rPr dirty="0" sz="1600" spc="-4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the</a:t>
            </a:r>
            <a:r>
              <a:rPr dirty="0" sz="1600" spc="-3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 spc="-20">
                <a:solidFill>
                  <a:srgbClr val="525252"/>
                </a:solidFill>
                <a:latin typeface="Calibri"/>
                <a:cs typeface="Calibri"/>
              </a:rPr>
              <a:t>country,</a:t>
            </a:r>
            <a:r>
              <a:rPr dirty="0" sz="1600" spc="-3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we</a:t>
            </a:r>
            <a:r>
              <a:rPr dirty="0" sz="1600" spc="-3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have</a:t>
            </a:r>
            <a:r>
              <a:rPr dirty="0" sz="1600" spc="-3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advised</a:t>
            </a:r>
            <a:r>
              <a:rPr dirty="0" sz="1600" spc="-5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our</a:t>
            </a:r>
            <a:r>
              <a:rPr dirty="0" sz="1600" spc="-2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525252"/>
                </a:solidFill>
                <a:latin typeface="Calibri"/>
                <a:cs typeface="Calibri"/>
              </a:rPr>
              <a:t>clients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to</a:t>
            </a:r>
            <a:r>
              <a:rPr dirty="0" sz="1600" spc="-3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add</a:t>
            </a:r>
            <a:r>
              <a:rPr dirty="0" sz="1600" spc="-5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offset</a:t>
            </a:r>
            <a:r>
              <a:rPr dirty="0" sz="1600" spc="-3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525252"/>
                </a:solidFill>
                <a:latin typeface="Calibri"/>
                <a:cs typeface="Calibri"/>
              </a:rPr>
              <a:t>wording</a:t>
            </a:r>
            <a:r>
              <a:rPr dirty="0" sz="1600" spc="-3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so</a:t>
            </a:r>
            <a:r>
              <a:rPr dirty="0" sz="1600" spc="-3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that</a:t>
            </a:r>
            <a:r>
              <a:rPr dirty="0" sz="1600" spc="-5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the</a:t>
            </a:r>
            <a:r>
              <a:rPr dirty="0" sz="1600" spc="-4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PFML</a:t>
            </a:r>
            <a:r>
              <a:rPr dirty="0" sz="1600" spc="-3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and</a:t>
            </a:r>
            <a:r>
              <a:rPr dirty="0" sz="1600" spc="-5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any</a:t>
            </a:r>
            <a:r>
              <a:rPr dirty="0" sz="1600" spc="-5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other</a:t>
            </a:r>
            <a:r>
              <a:rPr dirty="0" sz="1600" spc="-1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525252"/>
                </a:solidFill>
                <a:latin typeface="Calibri"/>
                <a:cs typeface="Calibri"/>
              </a:rPr>
              <a:t>benefits</a:t>
            </a:r>
            <a:r>
              <a:rPr dirty="0" sz="1600" spc="-5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will</a:t>
            </a:r>
            <a:r>
              <a:rPr dirty="0" sz="1600" spc="-4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be</a:t>
            </a:r>
            <a:r>
              <a:rPr dirty="0" sz="1600" spc="-3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paid,</a:t>
            </a:r>
            <a:r>
              <a:rPr dirty="0" sz="1600" spc="-6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and</a:t>
            </a:r>
            <a:r>
              <a:rPr dirty="0" sz="1600" spc="-4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your</a:t>
            </a:r>
            <a:r>
              <a:rPr dirty="0" sz="1600" spc="-2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525252"/>
                </a:solidFill>
                <a:latin typeface="Calibri"/>
                <a:cs typeface="Calibri"/>
              </a:rPr>
              <a:t>Parental</a:t>
            </a:r>
            <a:r>
              <a:rPr dirty="0" sz="1600" spc="-3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525252"/>
                </a:solidFill>
                <a:latin typeface="Calibri"/>
                <a:cs typeface="Calibri"/>
              </a:rPr>
              <a:t>Leave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plan</a:t>
            </a:r>
            <a:r>
              <a:rPr dirty="0" sz="1600" spc="-5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can</a:t>
            </a:r>
            <a:r>
              <a:rPr dirty="0" sz="1600" spc="-4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pay</a:t>
            </a:r>
            <a:r>
              <a:rPr dirty="0" sz="1600" spc="-4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the</a:t>
            </a:r>
            <a:r>
              <a:rPr dirty="0" sz="1600" spc="-4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525252"/>
                </a:solidFill>
                <a:latin typeface="Calibri"/>
                <a:cs typeface="Calibri"/>
              </a:rPr>
              <a:t>difference</a:t>
            </a:r>
            <a:r>
              <a:rPr dirty="0" sz="1600" spc="-4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 spc="-20">
                <a:solidFill>
                  <a:srgbClr val="525252"/>
                </a:solidFill>
                <a:latin typeface="Calibri"/>
                <a:cs typeface="Calibri"/>
              </a:rPr>
              <a:t>only.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6EACDE"/>
              </a:buClr>
              <a:buFont typeface="Arial"/>
              <a:buChar char="•"/>
            </a:pP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6EACDE"/>
              </a:buClr>
              <a:buFont typeface="Arial"/>
              <a:buChar char="•"/>
            </a:pPr>
            <a:endParaRPr sz="1450">
              <a:latin typeface="Calibri"/>
              <a:cs typeface="Calibri"/>
            </a:endParaRPr>
          </a:p>
          <a:p>
            <a:pPr marL="243840" indent="-231775">
              <a:lnSpc>
                <a:spcPct val="100000"/>
              </a:lnSpc>
              <a:buClr>
                <a:srgbClr val="6EACDE"/>
              </a:buClr>
              <a:buFont typeface="Arial"/>
              <a:buChar char="•"/>
              <a:tabLst>
                <a:tab pos="243840" algn="l"/>
                <a:tab pos="244475" algn="l"/>
              </a:tabLst>
            </a:pPr>
            <a:r>
              <a:rPr dirty="0" u="sng" sz="1600" spc="-10" b="1">
                <a:solidFill>
                  <a:srgbClr val="525252"/>
                </a:solidFill>
                <a:uFill>
                  <a:solidFill>
                    <a:srgbClr val="525252"/>
                  </a:solidFill>
                </a:uFill>
                <a:latin typeface="Calibri"/>
                <a:cs typeface="Calibri"/>
              </a:rPr>
              <a:t>Outsourcing </a:t>
            </a:r>
            <a:r>
              <a:rPr dirty="0" u="sng" sz="1600" b="1">
                <a:solidFill>
                  <a:srgbClr val="525252"/>
                </a:solidFill>
                <a:uFill>
                  <a:solidFill>
                    <a:srgbClr val="525252"/>
                  </a:solidFill>
                </a:uFill>
                <a:latin typeface="Calibri"/>
                <a:cs typeface="Calibri"/>
              </a:rPr>
              <a:t>Options</a:t>
            </a:r>
            <a:r>
              <a:rPr dirty="0" u="sng" sz="1600" spc="-15" b="1">
                <a:solidFill>
                  <a:srgbClr val="525252"/>
                </a:solidFill>
                <a:uFill>
                  <a:solidFill>
                    <a:srgbClr val="525252"/>
                  </a:solidFill>
                </a:u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–</a:t>
            </a:r>
            <a:r>
              <a:rPr dirty="0" sz="1600" spc="-5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If</a:t>
            </a:r>
            <a:r>
              <a:rPr dirty="0" sz="1600" spc="-4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you</a:t>
            </a:r>
            <a:r>
              <a:rPr dirty="0" sz="1600" spc="-4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have</a:t>
            </a:r>
            <a:r>
              <a:rPr dirty="0" sz="1600" spc="-5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525252"/>
                </a:solidFill>
                <a:latin typeface="Calibri"/>
                <a:cs typeface="Calibri"/>
              </a:rPr>
              <a:t>outsourced</a:t>
            </a:r>
            <a:r>
              <a:rPr dirty="0" sz="1600" spc="-1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your</a:t>
            </a:r>
            <a:r>
              <a:rPr dirty="0" sz="1600" spc="-2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leave</a:t>
            </a:r>
            <a:r>
              <a:rPr dirty="0" sz="1600" spc="-4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of</a:t>
            </a:r>
            <a:r>
              <a:rPr dirty="0" sz="1600" spc="-4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absence</a:t>
            </a:r>
            <a:r>
              <a:rPr dirty="0" sz="1600" spc="-4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525252"/>
                </a:solidFill>
                <a:latin typeface="Calibri"/>
                <a:cs typeface="Calibri"/>
              </a:rPr>
              <a:t>administration</a:t>
            </a:r>
            <a:r>
              <a:rPr dirty="0" sz="1600" spc="-7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to</a:t>
            </a:r>
            <a:r>
              <a:rPr dirty="0" sz="1600" spc="-4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a</a:t>
            </a:r>
            <a:r>
              <a:rPr dirty="0" sz="1600" spc="-5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third</a:t>
            </a:r>
            <a:r>
              <a:rPr dirty="0" sz="1600" spc="-4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525252"/>
                </a:solidFill>
                <a:latin typeface="Calibri"/>
                <a:cs typeface="Calibri"/>
              </a:rPr>
              <a:t>party,</a:t>
            </a:r>
            <a:endParaRPr sz="1600">
              <a:latin typeface="Calibri"/>
              <a:cs typeface="Calibri"/>
            </a:endParaRPr>
          </a:p>
          <a:p>
            <a:pPr marL="243840">
              <a:lnSpc>
                <a:spcPct val="100000"/>
              </a:lnSpc>
            </a:pP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most</a:t>
            </a:r>
            <a:r>
              <a:rPr dirty="0" sz="1600" spc="-2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of</a:t>
            </a:r>
            <a:r>
              <a:rPr dirty="0" sz="1600" spc="-3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those</a:t>
            </a:r>
            <a:r>
              <a:rPr dirty="0" sz="1600" spc="-20">
                <a:solidFill>
                  <a:srgbClr val="525252"/>
                </a:solidFill>
                <a:latin typeface="Calibri"/>
                <a:cs typeface="Calibri"/>
              </a:rPr>
              <a:t> organizations</a:t>
            </a:r>
            <a:r>
              <a:rPr dirty="0" sz="1600" spc="-6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can</a:t>
            </a:r>
            <a:r>
              <a:rPr dirty="0" sz="1600" spc="-3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track</a:t>
            </a:r>
            <a:r>
              <a:rPr dirty="0" sz="1600" spc="-3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this</a:t>
            </a:r>
            <a:r>
              <a:rPr dirty="0" sz="1600" spc="-4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type</a:t>
            </a:r>
            <a:r>
              <a:rPr dirty="0" sz="1600" spc="-2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of</a:t>
            </a:r>
            <a:r>
              <a:rPr dirty="0" sz="1600" spc="-2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plan</a:t>
            </a:r>
            <a:r>
              <a:rPr dirty="0" sz="1600" spc="-5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along</a:t>
            </a:r>
            <a:r>
              <a:rPr dirty="0" sz="1600" spc="-3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with</a:t>
            </a:r>
            <a:r>
              <a:rPr dirty="0" sz="1600" spc="-4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your</a:t>
            </a:r>
            <a:r>
              <a:rPr dirty="0" sz="1600" spc="-1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other</a:t>
            </a:r>
            <a:r>
              <a:rPr dirty="0" sz="1600" spc="-2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525252"/>
                </a:solidFill>
                <a:latin typeface="Calibri"/>
                <a:cs typeface="Calibri"/>
              </a:rPr>
              <a:t>leaves.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440930" y="4854651"/>
            <a:ext cx="138557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©2021</a:t>
            </a:r>
            <a:r>
              <a:rPr dirty="0" sz="600" spc="-2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ARTHUR</a:t>
            </a:r>
            <a:r>
              <a:rPr dirty="0" sz="600" spc="-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J.</a:t>
            </a:r>
            <a:r>
              <a:rPr dirty="0" sz="600" spc="-20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GALLAGHER</a:t>
            </a:r>
            <a:r>
              <a:rPr dirty="0" sz="600" spc="-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&amp;</a:t>
            </a:r>
            <a:r>
              <a:rPr dirty="0" sz="600" spc="-1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C5DEF1"/>
                </a:solidFill>
                <a:latin typeface="Arial"/>
                <a:cs typeface="Arial"/>
              </a:rPr>
              <a:t>CO.</a:t>
            </a:r>
            <a:endParaRPr sz="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2112" y="1356105"/>
            <a:ext cx="185610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57585B"/>
                </a:solidFill>
                <a:latin typeface="Calibri"/>
                <a:cs typeface="Calibri"/>
              </a:rPr>
              <a:t>Unlimited</a:t>
            </a:r>
            <a:r>
              <a:rPr dirty="0" sz="2400" spc="-60" b="1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2400" spc="-25" b="1">
                <a:solidFill>
                  <a:srgbClr val="57585B"/>
                </a:solidFill>
                <a:latin typeface="Calibri"/>
                <a:cs typeface="Calibri"/>
              </a:rPr>
              <a:t>PTO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07340" y="4924755"/>
            <a:ext cx="11112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25">
                <a:solidFill>
                  <a:srgbClr val="C5DEF1"/>
                </a:solidFill>
                <a:latin typeface="Arial"/>
                <a:cs typeface="Arial"/>
              </a:rPr>
              <a:t>25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3353067" y="520"/>
            <a:ext cx="5791200" cy="697865"/>
            <a:chOff x="3353067" y="520"/>
            <a:chExt cx="5791200" cy="69786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53067" y="520"/>
              <a:ext cx="5790932" cy="697829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60335" y="47243"/>
              <a:ext cx="1789176" cy="409955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7802118" y="4974742"/>
            <a:ext cx="1047750" cy="952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50">
                <a:solidFill>
                  <a:srgbClr val="C5DEF1"/>
                </a:solidFill>
                <a:latin typeface="Arial"/>
                <a:cs typeface="Arial"/>
              </a:rPr>
              <a:t>©2020</a:t>
            </a:r>
            <a:r>
              <a:rPr dirty="0" sz="450" spc="-1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450">
                <a:solidFill>
                  <a:srgbClr val="C5DEF1"/>
                </a:solidFill>
                <a:latin typeface="Arial"/>
                <a:cs typeface="Arial"/>
              </a:rPr>
              <a:t>ARTHUR J.</a:t>
            </a:r>
            <a:r>
              <a:rPr dirty="0" sz="450" spc="-1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450">
                <a:solidFill>
                  <a:srgbClr val="C5DEF1"/>
                </a:solidFill>
                <a:latin typeface="Arial"/>
                <a:cs typeface="Arial"/>
              </a:rPr>
              <a:t>GALLAGHER</a:t>
            </a:r>
            <a:r>
              <a:rPr dirty="0" sz="450" spc="-2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450">
                <a:solidFill>
                  <a:srgbClr val="C5DEF1"/>
                </a:solidFill>
                <a:latin typeface="Arial"/>
                <a:cs typeface="Arial"/>
              </a:rPr>
              <a:t>&amp;</a:t>
            </a:r>
            <a:r>
              <a:rPr dirty="0" sz="450" spc="-10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450" spc="-25">
                <a:solidFill>
                  <a:srgbClr val="C5DEF1"/>
                </a:solidFill>
                <a:latin typeface="Arial"/>
                <a:cs typeface="Arial"/>
              </a:rPr>
              <a:t>CO.</a:t>
            </a:r>
            <a:endParaRPr sz="45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02869" rIns="0" bIns="0" rtlCol="0" vert="horz">
            <a:spAutoFit/>
          </a:bodyPr>
          <a:lstStyle/>
          <a:p>
            <a:pPr marL="1420495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Advantages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25"/>
              <a:t> </a:t>
            </a:r>
            <a:r>
              <a:rPr dirty="0"/>
              <a:t>unlimited</a:t>
            </a:r>
            <a:r>
              <a:rPr dirty="0" spc="-15"/>
              <a:t> </a:t>
            </a:r>
            <a:r>
              <a:rPr dirty="0"/>
              <a:t>paid</a:t>
            </a:r>
            <a:r>
              <a:rPr dirty="0" spc="-25"/>
              <a:t> </a:t>
            </a:r>
            <a:r>
              <a:rPr dirty="0"/>
              <a:t>time</a:t>
            </a:r>
            <a:r>
              <a:rPr dirty="0" spc="-10"/>
              <a:t> </a:t>
            </a:r>
            <a:r>
              <a:rPr dirty="0" spc="-25"/>
              <a:t>off</a:t>
            </a:r>
          </a:p>
        </p:txBody>
      </p:sp>
      <p:sp>
        <p:nvSpPr>
          <p:cNvPr id="8" name="object 8" descr=""/>
          <p:cNvSpPr/>
          <p:nvPr/>
        </p:nvSpPr>
        <p:spPr>
          <a:xfrm>
            <a:off x="2087117" y="1530858"/>
            <a:ext cx="2409825" cy="489584"/>
          </a:xfrm>
          <a:custGeom>
            <a:avLst/>
            <a:gdLst/>
            <a:ahLst/>
            <a:cxnLst/>
            <a:rect l="l" t="t" r="r" b="b"/>
            <a:pathLst>
              <a:path w="2409825" h="489585">
                <a:moveTo>
                  <a:pt x="0" y="489203"/>
                </a:moveTo>
                <a:lnTo>
                  <a:pt x="2409444" y="489203"/>
                </a:lnTo>
                <a:lnTo>
                  <a:pt x="2409444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ln w="25908">
            <a:solidFill>
              <a:srgbClr val="00253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2100072" y="1543811"/>
            <a:ext cx="2383790" cy="463550"/>
          </a:xfrm>
          <a:prstGeom prst="rect">
            <a:avLst/>
          </a:prstGeom>
          <a:solidFill>
            <a:srgbClr val="6EACDE"/>
          </a:solidFill>
        </p:spPr>
        <p:txBody>
          <a:bodyPr wrap="square" lIns="0" tIns="76835" rIns="0" bIns="0" rtlCol="0" vert="horz">
            <a:spAutoFit/>
          </a:bodyPr>
          <a:lstStyle/>
          <a:p>
            <a:pPr marL="681990">
              <a:lnSpc>
                <a:spcPct val="100000"/>
              </a:lnSpc>
              <a:spcBef>
                <a:spcPts val="605"/>
              </a:spcBef>
            </a:pPr>
            <a:r>
              <a:rPr dirty="0" sz="1700" spc="-10">
                <a:solidFill>
                  <a:srgbClr val="FFFFFF"/>
                </a:solidFill>
                <a:latin typeface="Calibri"/>
                <a:cs typeface="Calibri"/>
              </a:rPr>
              <a:t>Advantages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2087117" y="2020061"/>
            <a:ext cx="2409825" cy="2613660"/>
          </a:xfrm>
          <a:custGeom>
            <a:avLst/>
            <a:gdLst/>
            <a:ahLst/>
            <a:cxnLst/>
            <a:rect l="l" t="t" r="r" b="b"/>
            <a:pathLst>
              <a:path w="2409825" h="2613660">
                <a:moveTo>
                  <a:pt x="2409444" y="0"/>
                </a:moveTo>
                <a:lnTo>
                  <a:pt x="0" y="0"/>
                </a:lnTo>
                <a:lnTo>
                  <a:pt x="0" y="2613660"/>
                </a:lnTo>
                <a:lnTo>
                  <a:pt x="2409444" y="2613660"/>
                </a:lnTo>
                <a:lnTo>
                  <a:pt x="2409444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2087117" y="2020061"/>
            <a:ext cx="2409825" cy="2613660"/>
          </a:xfrm>
          <a:prstGeom prst="rect">
            <a:avLst/>
          </a:prstGeom>
          <a:ln w="25907">
            <a:solidFill>
              <a:srgbClr val="CACDCE"/>
            </a:solidFill>
          </a:ln>
        </p:spPr>
        <p:txBody>
          <a:bodyPr wrap="square" lIns="0" tIns="81915" rIns="0" bIns="0" rtlCol="0" vert="horz">
            <a:spAutoFit/>
          </a:bodyPr>
          <a:lstStyle/>
          <a:p>
            <a:pPr marL="262255" marR="835660" indent="-172720">
              <a:lnSpc>
                <a:spcPts val="1860"/>
              </a:lnSpc>
              <a:spcBef>
                <a:spcPts val="645"/>
              </a:spcBef>
              <a:buChar char="•"/>
              <a:tabLst>
                <a:tab pos="262890" algn="l"/>
              </a:tabLst>
            </a:pPr>
            <a:r>
              <a:rPr dirty="0" sz="1700">
                <a:solidFill>
                  <a:srgbClr val="666666"/>
                </a:solidFill>
                <a:latin typeface="Calibri"/>
                <a:cs typeface="Calibri"/>
              </a:rPr>
              <a:t>Employees</a:t>
            </a:r>
            <a:r>
              <a:rPr dirty="0" sz="1700" spc="-7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700" spc="-25">
                <a:solidFill>
                  <a:srgbClr val="666666"/>
                </a:solidFill>
                <a:latin typeface="Calibri"/>
                <a:cs typeface="Calibri"/>
              </a:rPr>
              <a:t>can </a:t>
            </a:r>
            <a:r>
              <a:rPr dirty="0" sz="1700" spc="-10">
                <a:solidFill>
                  <a:srgbClr val="666666"/>
                </a:solidFill>
                <a:latin typeface="Calibri"/>
                <a:cs typeface="Calibri"/>
              </a:rPr>
              <a:t>recharge</a:t>
            </a:r>
            <a:endParaRPr sz="1700">
              <a:latin typeface="Calibri"/>
              <a:cs typeface="Calibri"/>
            </a:endParaRPr>
          </a:p>
          <a:p>
            <a:pPr marL="262255" indent="-172720">
              <a:lnSpc>
                <a:spcPct val="100000"/>
              </a:lnSpc>
              <a:spcBef>
                <a:spcPts val="115"/>
              </a:spcBef>
              <a:buChar char="•"/>
              <a:tabLst>
                <a:tab pos="262890" algn="l"/>
              </a:tabLst>
            </a:pPr>
            <a:r>
              <a:rPr dirty="0" sz="1700">
                <a:solidFill>
                  <a:srgbClr val="666666"/>
                </a:solidFill>
                <a:latin typeface="Calibri"/>
                <a:cs typeface="Calibri"/>
              </a:rPr>
              <a:t>Sparks</a:t>
            </a:r>
            <a:r>
              <a:rPr dirty="0" sz="1700" spc="-65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700" spc="-10">
                <a:solidFill>
                  <a:srgbClr val="666666"/>
                </a:solidFill>
                <a:latin typeface="Calibri"/>
                <a:cs typeface="Calibri"/>
              </a:rPr>
              <a:t>creativity</a:t>
            </a:r>
            <a:endParaRPr sz="1700">
              <a:latin typeface="Calibri"/>
              <a:cs typeface="Calibri"/>
            </a:endParaRPr>
          </a:p>
          <a:p>
            <a:pPr marL="262255" indent="-172720">
              <a:lnSpc>
                <a:spcPct val="100000"/>
              </a:lnSpc>
              <a:spcBef>
                <a:spcPts val="130"/>
              </a:spcBef>
              <a:buChar char="•"/>
              <a:tabLst>
                <a:tab pos="262890" algn="l"/>
              </a:tabLst>
            </a:pPr>
            <a:r>
              <a:rPr dirty="0" sz="1700" spc="-20">
                <a:solidFill>
                  <a:srgbClr val="666666"/>
                </a:solidFill>
                <a:latin typeface="Calibri"/>
                <a:cs typeface="Calibri"/>
              </a:rPr>
              <a:t>Trust</a:t>
            </a:r>
            <a:r>
              <a:rPr dirty="0" sz="1700" spc="-4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666666"/>
                </a:solidFill>
                <a:latin typeface="Calibri"/>
                <a:cs typeface="Calibri"/>
              </a:rPr>
              <a:t>and</a:t>
            </a:r>
            <a:r>
              <a:rPr dirty="0" sz="1700" spc="-3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700" spc="-10">
                <a:solidFill>
                  <a:srgbClr val="666666"/>
                </a:solidFill>
                <a:latin typeface="Calibri"/>
                <a:cs typeface="Calibri"/>
              </a:rPr>
              <a:t>flexibility</a:t>
            </a:r>
            <a:endParaRPr sz="1700">
              <a:latin typeface="Calibri"/>
              <a:cs typeface="Calibri"/>
            </a:endParaRPr>
          </a:p>
          <a:p>
            <a:pPr marL="262255" indent="-172720">
              <a:lnSpc>
                <a:spcPct val="100000"/>
              </a:lnSpc>
              <a:spcBef>
                <a:spcPts val="145"/>
              </a:spcBef>
              <a:buChar char="•"/>
              <a:tabLst>
                <a:tab pos="262890" algn="l"/>
              </a:tabLst>
            </a:pPr>
            <a:r>
              <a:rPr dirty="0" sz="1700">
                <a:solidFill>
                  <a:srgbClr val="666666"/>
                </a:solidFill>
                <a:latin typeface="Calibri"/>
                <a:cs typeface="Calibri"/>
              </a:rPr>
              <a:t>Improved</a:t>
            </a:r>
            <a:r>
              <a:rPr dirty="0" sz="1700" spc="-8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700" spc="-10">
                <a:solidFill>
                  <a:srgbClr val="666666"/>
                </a:solidFill>
                <a:latin typeface="Calibri"/>
                <a:cs typeface="Calibri"/>
              </a:rPr>
              <a:t>morale</a:t>
            </a:r>
            <a:endParaRPr sz="1700">
              <a:latin typeface="Calibri"/>
              <a:cs typeface="Calibri"/>
            </a:endParaRPr>
          </a:p>
          <a:p>
            <a:pPr marL="262255" marR="487680" indent="-172720">
              <a:lnSpc>
                <a:spcPts val="1860"/>
              </a:lnSpc>
              <a:spcBef>
                <a:spcPts val="355"/>
              </a:spcBef>
              <a:buChar char="•"/>
              <a:tabLst>
                <a:tab pos="262890" algn="l"/>
              </a:tabLst>
            </a:pPr>
            <a:r>
              <a:rPr dirty="0" sz="1700">
                <a:solidFill>
                  <a:srgbClr val="666666"/>
                </a:solidFill>
                <a:latin typeface="Calibri"/>
                <a:cs typeface="Calibri"/>
              </a:rPr>
              <a:t>Increase</a:t>
            </a:r>
            <a:r>
              <a:rPr dirty="0" sz="1700" spc="-45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700" spc="-10">
                <a:solidFill>
                  <a:srgbClr val="666666"/>
                </a:solidFill>
                <a:latin typeface="Calibri"/>
                <a:cs typeface="Calibri"/>
              </a:rPr>
              <a:t>employee happiness</a:t>
            </a:r>
            <a:endParaRPr sz="1700">
              <a:latin typeface="Calibri"/>
              <a:cs typeface="Calibri"/>
            </a:endParaRPr>
          </a:p>
          <a:p>
            <a:pPr marL="262255" indent="-172720">
              <a:lnSpc>
                <a:spcPct val="100000"/>
              </a:lnSpc>
              <a:spcBef>
                <a:spcPts val="114"/>
              </a:spcBef>
              <a:buChar char="•"/>
              <a:tabLst>
                <a:tab pos="262890" algn="l"/>
              </a:tabLst>
            </a:pPr>
            <a:r>
              <a:rPr dirty="0" sz="1700">
                <a:solidFill>
                  <a:srgbClr val="666666"/>
                </a:solidFill>
                <a:latin typeface="Calibri"/>
                <a:cs typeface="Calibri"/>
              </a:rPr>
              <a:t>Better</a:t>
            </a:r>
            <a:r>
              <a:rPr dirty="0" sz="1700" spc="-85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700" spc="-10">
                <a:solidFill>
                  <a:srgbClr val="666666"/>
                </a:solidFill>
                <a:latin typeface="Calibri"/>
                <a:cs typeface="Calibri"/>
              </a:rPr>
              <a:t>teamwork</a:t>
            </a:r>
            <a:endParaRPr sz="1700">
              <a:latin typeface="Calibri"/>
              <a:cs typeface="Calibri"/>
            </a:endParaRPr>
          </a:p>
          <a:p>
            <a:pPr marL="262255" indent="-172720">
              <a:lnSpc>
                <a:spcPct val="100000"/>
              </a:lnSpc>
              <a:spcBef>
                <a:spcPts val="135"/>
              </a:spcBef>
              <a:buChar char="•"/>
              <a:tabLst>
                <a:tab pos="262890" algn="l"/>
              </a:tabLst>
            </a:pPr>
            <a:r>
              <a:rPr dirty="0" sz="1700">
                <a:solidFill>
                  <a:srgbClr val="666666"/>
                </a:solidFill>
                <a:latin typeface="Calibri"/>
                <a:cs typeface="Calibri"/>
              </a:rPr>
              <a:t>Creates</a:t>
            </a:r>
            <a:r>
              <a:rPr dirty="0" sz="1700" spc="-85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700" spc="-10">
                <a:solidFill>
                  <a:srgbClr val="666666"/>
                </a:solidFill>
                <a:latin typeface="Calibri"/>
                <a:cs typeface="Calibri"/>
              </a:rPr>
              <a:t>loyalty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5465064" y="1821179"/>
            <a:ext cx="1899285" cy="2520950"/>
          </a:xfrm>
          <a:prstGeom prst="rect">
            <a:avLst/>
          </a:prstGeom>
          <a:solidFill>
            <a:srgbClr val="89931E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92710" marR="360045">
              <a:lnSpc>
                <a:spcPct val="100000"/>
              </a:lnSpc>
              <a:spcBef>
                <a:spcPts val="1000"/>
              </a:spcBef>
            </a:pP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53%</a:t>
            </a:r>
            <a:r>
              <a:rPr dirty="0" sz="15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5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spc="-10" b="1">
                <a:solidFill>
                  <a:srgbClr val="FFFFFF"/>
                </a:solidFill>
                <a:latin typeface="Calibri"/>
                <a:cs typeface="Calibri"/>
              </a:rPr>
              <a:t>employees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say</a:t>
            </a:r>
            <a:r>
              <a:rPr dirty="0" sz="1500" spc="-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it’s</a:t>
            </a:r>
            <a:r>
              <a:rPr dirty="0" sz="150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spc="-10" b="1">
                <a:solidFill>
                  <a:srgbClr val="FFFFFF"/>
                </a:solidFill>
                <a:latin typeface="Calibri"/>
                <a:cs typeface="Calibri"/>
              </a:rPr>
              <a:t>“very</a:t>
            </a:r>
            <a:endParaRPr sz="1500">
              <a:latin typeface="Calibri"/>
              <a:cs typeface="Calibri"/>
            </a:endParaRPr>
          </a:p>
          <a:p>
            <a:pPr marL="92710" marR="120014">
              <a:lnSpc>
                <a:spcPct val="100000"/>
              </a:lnSpc>
            </a:pP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important”</a:t>
            </a:r>
            <a:r>
              <a:rPr dirty="0" sz="15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5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have</a:t>
            </a:r>
            <a:r>
              <a:rPr dirty="0" sz="15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spc="-50" b="1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job</a:t>
            </a:r>
            <a:r>
              <a:rPr dirty="0" sz="15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dirty="0" sz="15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allows</a:t>
            </a:r>
            <a:r>
              <a:rPr dirty="0" sz="15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spc="-20" b="1">
                <a:solidFill>
                  <a:srgbClr val="FFFFFF"/>
                </a:solidFill>
                <a:latin typeface="Calibri"/>
                <a:cs typeface="Calibri"/>
              </a:rPr>
              <a:t>them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greater</a:t>
            </a:r>
            <a:r>
              <a:rPr dirty="0" sz="1500" spc="-6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spc="-10" b="1">
                <a:solidFill>
                  <a:srgbClr val="FFFFFF"/>
                </a:solidFill>
                <a:latin typeface="Calibri"/>
                <a:cs typeface="Calibri"/>
              </a:rPr>
              <a:t>work-</a:t>
            </a:r>
            <a:r>
              <a:rPr dirty="0" sz="1500" spc="-20" b="1">
                <a:solidFill>
                  <a:srgbClr val="FFFFFF"/>
                </a:solidFill>
                <a:latin typeface="Calibri"/>
                <a:cs typeface="Calibri"/>
              </a:rPr>
              <a:t>life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balance</a:t>
            </a:r>
            <a:r>
              <a:rPr dirty="0" sz="150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5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spc="-10" b="1">
                <a:solidFill>
                  <a:srgbClr val="FFFFFF"/>
                </a:solidFill>
                <a:latin typeface="Calibri"/>
                <a:cs typeface="Calibri"/>
              </a:rPr>
              <a:t>personal wellbeing</a:t>
            </a:r>
            <a:r>
              <a:rPr dirty="0" baseline="25000" sz="1500" spc="-15" b="1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baseline="25000" sz="15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5587365" y="4682134"/>
            <a:ext cx="1513840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4400"/>
              </a:lnSpc>
              <a:spcBef>
                <a:spcPts val="100"/>
              </a:spcBef>
            </a:pPr>
            <a:r>
              <a:rPr dirty="0" sz="500">
                <a:solidFill>
                  <a:srgbClr val="57585B"/>
                </a:solidFill>
                <a:latin typeface="Arial"/>
                <a:cs typeface="Arial"/>
              </a:rPr>
              <a:t>1</a:t>
            </a:r>
            <a:r>
              <a:rPr dirty="0" sz="500" spc="30">
                <a:solidFill>
                  <a:srgbClr val="57585B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57585B"/>
                </a:solidFill>
                <a:latin typeface="Arial"/>
                <a:cs typeface="Arial"/>
              </a:rPr>
              <a:t>Source:</a:t>
            </a:r>
            <a:r>
              <a:rPr dirty="0" sz="500" spc="50">
                <a:solidFill>
                  <a:srgbClr val="57585B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57585B"/>
                </a:solidFill>
                <a:latin typeface="Arial"/>
                <a:cs typeface="Arial"/>
              </a:rPr>
              <a:t>Gallup</a:t>
            </a:r>
            <a:r>
              <a:rPr dirty="0" sz="500" spc="20">
                <a:solidFill>
                  <a:srgbClr val="57585B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57585B"/>
                </a:solidFill>
                <a:latin typeface="Arial"/>
                <a:cs typeface="Arial"/>
              </a:rPr>
              <a:t>State</a:t>
            </a:r>
            <a:r>
              <a:rPr dirty="0" sz="500" spc="65">
                <a:solidFill>
                  <a:srgbClr val="57585B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57585B"/>
                </a:solidFill>
                <a:latin typeface="Arial"/>
                <a:cs typeface="Arial"/>
              </a:rPr>
              <a:t>of</a:t>
            </a:r>
            <a:r>
              <a:rPr dirty="0" sz="500" spc="50">
                <a:solidFill>
                  <a:srgbClr val="57585B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57585B"/>
                </a:solidFill>
                <a:latin typeface="Arial"/>
                <a:cs typeface="Arial"/>
              </a:rPr>
              <a:t>the</a:t>
            </a:r>
            <a:r>
              <a:rPr dirty="0" sz="500" spc="55">
                <a:solidFill>
                  <a:srgbClr val="57585B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57585B"/>
                </a:solidFill>
                <a:latin typeface="Arial"/>
                <a:cs typeface="Arial"/>
              </a:rPr>
              <a:t>American</a:t>
            </a:r>
            <a:r>
              <a:rPr dirty="0" sz="500" spc="5">
                <a:solidFill>
                  <a:srgbClr val="57585B"/>
                </a:solidFill>
                <a:latin typeface="Arial"/>
                <a:cs typeface="Arial"/>
              </a:rPr>
              <a:t> </a:t>
            </a:r>
            <a:r>
              <a:rPr dirty="0" sz="500" spc="-10">
                <a:solidFill>
                  <a:srgbClr val="57585B"/>
                </a:solidFill>
                <a:latin typeface="Arial"/>
                <a:cs typeface="Arial"/>
              </a:rPr>
              <a:t>Workplace</a:t>
            </a:r>
            <a:r>
              <a:rPr dirty="0" sz="500" spc="500">
                <a:solidFill>
                  <a:srgbClr val="57585B"/>
                </a:solidFill>
                <a:latin typeface="Arial"/>
                <a:cs typeface="Arial"/>
              </a:rPr>
              <a:t> </a:t>
            </a:r>
            <a:r>
              <a:rPr dirty="0" sz="500" spc="-10">
                <a:solidFill>
                  <a:srgbClr val="57585B"/>
                </a:solidFill>
                <a:latin typeface="Arial"/>
                <a:cs typeface="Arial"/>
              </a:rPr>
              <a:t>Report</a:t>
            </a:r>
            <a:endParaRPr sz="500">
              <a:latin typeface="Arial"/>
              <a:cs typeface="Arial"/>
            </a:endParaRPr>
          </a:p>
        </p:txBody>
      </p:sp>
      <p:pic>
        <p:nvPicPr>
          <p:cNvPr id="14" name="object 1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78168" y="4910328"/>
            <a:ext cx="1094231" cy="19507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984933"/>
            <a:ext cx="9143999" cy="1158565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14706" y="218005"/>
            <a:ext cx="1490779" cy="237596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307340" y="4924755"/>
            <a:ext cx="11112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25">
                <a:solidFill>
                  <a:srgbClr val="C5DEF1"/>
                </a:solidFill>
                <a:latin typeface="Arial"/>
                <a:cs typeface="Arial"/>
              </a:rPr>
              <a:t>26</a:t>
            </a:r>
            <a:endParaRPr sz="6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440930" y="4854651"/>
            <a:ext cx="138557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©2021</a:t>
            </a:r>
            <a:r>
              <a:rPr dirty="0" sz="600" spc="-2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ARTHUR</a:t>
            </a:r>
            <a:r>
              <a:rPr dirty="0" sz="600" spc="-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J.</a:t>
            </a:r>
            <a:r>
              <a:rPr dirty="0" sz="600" spc="-20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GALLAGHER</a:t>
            </a:r>
            <a:r>
              <a:rPr dirty="0" sz="600" spc="-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&amp;</a:t>
            </a:r>
            <a:r>
              <a:rPr dirty="0" sz="600" spc="-1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C5DEF1"/>
                </a:solidFill>
                <a:latin typeface="Arial"/>
                <a:cs typeface="Arial"/>
              </a:rPr>
              <a:t>CO.</a:t>
            </a:r>
            <a:endParaRPr sz="6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02208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Advantages</a:t>
            </a:r>
            <a:r>
              <a:rPr dirty="0" spc="-65"/>
              <a:t> </a:t>
            </a:r>
            <a:r>
              <a:rPr dirty="0"/>
              <a:t>of</a:t>
            </a:r>
            <a:r>
              <a:rPr dirty="0" spc="-50"/>
              <a:t> </a:t>
            </a:r>
            <a:r>
              <a:rPr dirty="0"/>
              <a:t>unlimited</a:t>
            </a:r>
            <a:r>
              <a:rPr dirty="0" spc="-40"/>
              <a:t> </a:t>
            </a:r>
            <a:r>
              <a:rPr dirty="0"/>
              <a:t>paid</a:t>
            </a:r>
            <a:r>
              <a:rPr dirty="0" spc="-45"/>
              <a:t> </a:t>
            </a:r>
            <a:r>
              <a:rPr dirty="0"/>
              <a:t>time</a:t>
            </a:r>
            <a:r>
              <a:rPr dirty="0" spc="-40"/>
              <a:t> </a:t>
            </a:r>
            <a:r>
              <a:rPr dirty="0" spc="-20"/>
              <a:t>off,</a:t>
            </a:r>
            <a:r>
              <a:rPr dirty="0" spc="-25"/>
              <a:t> </a:t>
            </a:r>
            <a:r>
              <a:rPr dirty="0" spc="-10"/>
              <a:t>cont.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229006" y="1107185"/>
            <a:ext cx="4713605" cy="3134995"/>
          </a:xfrm>
          <a:prstGeom prst="rect">
            <a:avLst/>
          </a:prstGeom>
        </p:spPr>
        <p:txBody>
          <a:bodyPr wrap="square" lIns="0" tIns="12700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800">
                <a:solidFill>
                  <a:srgbClr val="525252"/>
                </a:solidFill>
                <a:latin typeface="Calibri"/>
                <a:cs typeface="Calibri"/>
              </a:rPr>
              <a:t>Avoid</a:t>
            </a:r>
            <a:r>
              <a:rPr dirty="0" sz="1800" spc="-1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25252"/>
                </a:solidFill>
                <a:latin typeface="Calibri"/>
                <a:cs typeface="Calibri"/>
              </a:rPr>
              <a:t>the</a:t>
            </a:r>
            <a:r>
              <a:rPr dirty="0" sz="1800" spc="1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525252"/>
                </a:solidFill>
                <a:latin typeface="Calibri"/>
                <a:cs typeface="Calibri"/>
              </a:rPr>
              <a:t>year-</a:t>
            </a:r>
            <a:r>
              <a:rPr dirty="0" sz="1800">
                <a:solidFill>
                  <a:srgbClr val="525252"/>
                </a:solidFill>
                <a:latin typeface="Calibri"/>
                <a:cs typeface="Calibri"/>
              </a:rPr>
              <a:t>end</a:t>
            </a:r>
            <a:r>
              <a:rPr dirty="0" sz="1800" spc="-10">
                <a:solidFill>
                  <a:srgbClr val="525252"/>
                </a:solidFill>
                <a:latin typeface="Calibri"/>
                <a:cs typeface="Calibri"/>
              </a:rPr>
              <a:t> scramble</a:t>
            </a:r>
            <a:endParaRPr sz="1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800">
                <a:solidFill>
                  <a:srgbClr val="525252"/>
                </a:solidFill>
                <a:latin typeface="Calibri"/>
                <a:cs typeface="Calibri"/>
              </a:rPr>
              <a:t>Reduces</a:t>
            </a:r>
            <a:r>
              <a:rPr dirty="0" sz="1800" spc="-2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25252"/>
                </a:solidFill>
                <a:latin typeface="Calibri"/>
                <a:cs typeface="Calibri"/>
              </a:rPr>
              <a:t>“forced”</a:t>
            </a:r>
            <a:r>
              <a:rPr dirty="0" sz="1800" spc="-2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25252"/>
                </a:solidFill>
                <a:latin typeface="Calibri"/>
                <a:cs typeface="Calibri"/>
              </a:rPr>
              <a:t>usage</a:t>
            </a:r>
            <a:r>
              <a:rPr dirty="0" sz="1800" spc="-2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25252"/>
                </a:solidFill>
                <a:latin typeface="Calibri"/>
                <a:cs typeface="Calibri"/>
              </a:rPr>
              <a:t>at</a:t>
            </a:r>
            <a:r>
              <a:rPr dirty="0" sz="1800" spc="-2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25252"/>
                </a:solidFill>
                <a:latin typeface="Calibri"/>
                <a:cs typeface="Calibri"/>
              </a:rPr>
              <a:t>the</a:t>
            </a:r>
            <a:r>
              <a:rPr dirty="0" sz="1800" spc="-1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25252"/>
                </a:solidFill>
                <a:latin typeface="Calibri"/>
                <a:cs typeface="Calibri"/>
              </a:rPr>
              <a:t>end</a:t>
            </a:r>
            <a:r>
              <a:rPr dirty="0" sz="1800" spc="-2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25252"/>
                </a:solidFill>
                <a:latin typeface="Calibri"/>
                <a:cs typeface="Calibri"/>
              </a:rPr>
              <a:t>of</a:t>
            </a:r>
            <a:r>
              <a:rPr dirty="0" sz="1800" spc="-1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25252"/>
                </a:solidFill>
                <a:latin typeface="Calibri"/>
                <a:cs typeface="Calibri"/>
              </a:rPr>
              <a:t>the</a:t>
            </a:r>
            <a:r>
              <a:rPr dirty="0" sz="1800" spc="-1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525252"/>
                </a:solidFill>
                <a:latin typeface="Calibri"/>
                <a:cs typeface="Calibri"/>
              </a:rPr>
              <a:t>year</a:t>
            </a:r>
            <a:endParaRPr sz="1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800" spc="-10">
                <a:solidFill>
                  <a:srgbClr val="525252"/>
                </a:solidFill>
                <a:latin typeface="Calibri"/>
                <a:cs typeface="Calibri"/>
              </a:rPr>
              <a:t>Recruiting</a:t>
            </a:r>
            <a:endParaRPr sz="1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800">
                <a:solidFill>
                  <a:srgbClr val="525252"/>
                </a:solidFill>
                <a:latin typeface="Calibri"/>
                <a:cs typeface="Calibri"/>
              </a:rPr>
              <a:t>Employer</a:t>
            </a:r>
            <a:r>
              <a:rPr dirty="0" sz="1800" spc="-3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25252"/>
                </a:solidFill>
                <a:latin typeface="Calibri"/>
                <a:cs typeface="Calibri"/>
              </a:rPr>
              <a:t>of</a:t>
            </a:r>
            <a:r>
              <a:rPr dirty="0" sz="1800" spc="-3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525252"/>
                </a:solidFill>
                <a:latin typeface="Calibri"/>
                <a:cs typeface="Calibri"/>
              </a:rPr>
              <a:t>choice</a:t>
            </a:r>
            <a:endParaRPr sz="1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800">
                <a:solidFill>
                  <a:srgbClr val="525252"/>
                </a:solidFill>
                <a:latin typeface="Calibri"/>
                <a:cs typeface="Calibri"/>
              </a:rPr>
              <a:t>Encourages</a:t>
            </a:r>
            <a:r>
              <a:rPr dirty="0" sz="1800" spc="-4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25252"/>
                </a:solidFill>
                <a:latin typeface="Calibri"/>
                <a:cs typeface="Calibri"/>
              </a:rPr>
              <a:t>a</a:t>
            </a:r>
            <a:r>
              <a:rPr dirty="0" sz="1800" spc="-4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525252"/>
                </a:solidFill>
                <a:latin typeface="Calibri"/>
                <a:cs typeface="Calibri"/>
              </a:rPr>
              <a:t>results-</a:t>
            </a:r>
            <a:r>
              <a:rPr dirty="0" sz="1800">
                <a:solidFill>
                  <a:srgbClr val="525252"/>
                </a:solidFill>
                <a:latin typeface="Calibri"/>
                <a:cs typeface="Calibri"/>
              </a:rPr>
              <a:t>based</a:t>
            </a:r>
            <a:r>
              <a:rPr dirty="0" sz="1800" spc="-4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25252"/>
                </a:solidFill>
                <a:latin typeface="Calibri"/>
                <a:cs typeface="Calibri"/>
              </a:rPr>
              <a:t>rewards</a:t>
            </a:r>
            <a:r>
              <a:rPr dirty="0" sz="1800" spc="-2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525252"/>
                </a:solidFill>
                <a:latin typeface="Calibri"/>
                <a:cs typeface="Calibri"/>
              </a:rPr>
              <a:t>system</a:t>
            </a:r>
            <a:endParaRPr sz="1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800">
                <a:solidFill>
                  <a:srgbClr val="525252"/>
                </a:solidFill>
                <a:latin typeface="Calibri"/>
                <a:cs typeface="Calibri"/>
              </a:rPr>
              <a:t>It’s</a:t>
            </a:r>
            <a:r>
              <a:rPr dirty="0" sz="1800" spc="-5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525252"/>
                </a:solidFill>
                <a:latin typeface="Calibri"/>
                <a:cs typeface="Calibri"/>
              </a:rPr>
              <a:t>cost-efficient¹</a:t>
            </a:r>
            <a:endParaRPr sz="1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90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800">
                <a:solidFill>
                  <a:srgbClr val="525252"/>
                </a:solidFill>
                <a:latin typeface="Calibri"/>
                <a:cs typeface="Calibri"/>
              </a:rPr>
              <a:t>Reduces</a:t>
            </a:r>
            <a:r>
              <a:rPr dirty="0" sz="1800" spc="-2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525252"/>
                </a:solidFill>
                <a:latin typeface="Calibri"/>
                <a:cs typeface="Calibri"/>
              </a:rPr>
              <a:t>administrative</a:t>
            </a:r>
            <a:r>
              <a:rPr dirty="0" sz="1800" spc="-2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25252"/>
                </a:solidFill>
                <a:latin typeface="Calibri"/>
                <a:cs typeface="Calibri"/>
              </a:rPr>
              <a:t>burden</a:t>
            </a:r>
            <a:r>
              <a:rPr dirty="0" sz="1800" spc="-1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25252"/>
                </a:solidFill>
                <a:latin typeface="Calibri"/>
                <a:cs typeface="Calibri"/>
              </a:rPr>
              <a:t>on</a:t>
            </a:r>
            <a:r>
              <a:rPr dirty="0" sz="1800" spc="-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525252"/>
                </a:solidFill>
                <a:latin typeface="Calibri"/>
                <a:cs typeface="Calibri"/>
              </a:rPr>
              <a:t>management</a:t>
            </a:r>
            <a:endParaRPr sz="1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800">
                <a:solidFill>
                  <a:srgbClr val="525252"/>
                </a:solidFill>
                <a:latin typeface="Calibri"/>
                <a:cs typeface="Calibri"/>
              </a:rPr>
              <a:t>Reduces</a:t>
            </a:r>
            <a:r>
              <a:rPr dirty="0" sz="1800" spc="-2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25252"/>
                </a:solidFill>
                <a:latin typeface="Calibri"/>
                <a:cs typeface="Calibri"/>
              </a:rPr>
              <a:t>balance</a:t>
            </a:r>
            <a:r>
              <a:rPr dirty="0" sz="1800" spc="-1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25252"/>
                </a:solidFill>
                <a:latin typeface="Calibri"/>
                <a:cs typeface="Calibri"/>
              </a:rPr>
              <a:t>sheet</a:t>
            </a:r>
            <a:r>
              <a:rPr dirty="0" sz="1800" spc="-3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525252"/>
                </a:solidFill>
                <a:latin typeface="Calibri"/>
                <a:cs typeface="Calibri"/>
              </a:rPr>
              <a:t>liabilities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78168" y="4910328"/>
            <a:ext cx="1094231" cy="195070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1367155" y="4578197"/>
            <a:ext cx="875665" cy="1060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00">
                <a:solidFill>
                  <a:srgbClr val="57585B"/>
                </a:solidFill>
                <a:latin typeface="Arial"/>
                <a:cs typeface="Arial"/>
              </a:rPr>
              <a:t>1</a:t>
            </a:r>
            <a:r>
              <a:rPr dirty="0" sz="500" spc="35">
                <a:solidFill>
                  <a:srgbClr val="57585B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57585B"/>
                </a:solidFill>
                <a:latin typeface="Arial"/>
                <a:cs typeface="Arial"/>
              </a:rPr>
              <a:t>Source:</a:t>
            </a:r>
            <a:r>
              <a:rPr dirty="0" sz="500" spc="55">
                <a:solidFill>
                  <a:srgbClr val="57585B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57585B"/>
                </a:solidFill>
                <a:latin typeface="Arial"/>
                <a:cs typeface="Arial"/>
              </a:rPr>
              <a:t>Oxford</a:t>
            </a:r>
            <a:r>
              <a:rPr dirty="0" sz="500" spc="40">
                <a:solidFill>
                  <a:srgbClr val="57585B"/>
                </a:solidFill>
                <a:latin typeface="Arial"/>
                <a:cs typeface="Arial"/>
              </a:rPr>
              <a:t> </a:t>
            </a:r>
            <a:r>
              <a:rPr dirty="0" sz="500" spc="-10">
                <a:solidFill>
                  <a:srgbClr val="57585B"/>
                </a:solidFill>
                <a:latin typeface="Arial"/>
                <a:cs typeface="Arial"/>
              </a:rPr>
              <a:t>Economics</a:t>
            </a:r>
            <a:endParaRPr sz="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07340" y="4924755"/>
            <a:ext cx="11112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25">
                <a:solidFill>
                  <a:srgbClr val="C5DEF1"/>
                </a:solidFill>
                <a:latin typeface="Arial"/>
                <a:cs typeface="Arial"/>
              </a:rPr>
              <a:t>27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3353067" y="520"/>
            <a:ext cx="5791200" cy="697865"/>
            <a:chOff x="3353067" y="520"/>
            <a:chExt cx="5791200" cy="69786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53067" y="520"/>
              <a:ext cx="5790932" cy="697829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60335" y="47243"/>
              <a:ext cx="1789176" cy="409955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7802118" y="4974742"/>
            <a:ext cx="1047750" cy="952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50">
                <a:solidFill>
                  <a:srgbClr val="C5DEF1"/>
                </a:solidFill>
                <a:latin typeface="Arial"/>
                <a:cs typeface="Arial"/>
              </a:rPr>
              <a:t>©2020</a:t>
            </a:r>
            <a:r>
              <a:rPr dirty="0" sz="450" spc="-1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450">
                <a:solidFill>
                  <a:srgbClr val="C5DEF1"/>
                </a:solidFill>
                <a:latin typeface="Arial"/>
                <a:cs typeface="Arial"/>
              </a:rPr>
              <a:t>ARTHUR J.</a:t>
            </a:r>
            <a:r>
              <a:rPr dirty="0" sz="450" spc="-1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450">
                <a:solidFill>
                  <a:srgbClr val="C5DEF1"/>
                </a:solidFill>
                <a:latin typeface="Arial"/>
                <a:cs typeface="Arial"/>
              </a:rPr>
              <a:t>GALLAGHER</a:t>
            </a:r>
            <a:r>
              <a:rPr dirty="0" sz="450" spc="-2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450">
                <a:solidFill>
                  <a:srgbClr val="C5DEF1"/>
                </a:solidFill>
                <a:latin typeface="Arial"/>
                <a:cs typeface="Arial"/>
              </a:rPr>
              <a:t>&amp;</a:t>
            </a:r>
            <a:r>
              <a:rPr dirty="0" sz="450" spc="-10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450" spc="-25">
                <a:solidFill>
                  <a:srgbClr val="C5DEF1"/>
                </a:solidFill>
                <a:latin typeface="Arial"/>
                <a:cs typeface="Arial"/>
              </a:rPr>
              <a:t>CO.</a:t>
            </a:r>
            <a:endParaRPr sz="45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561846" y="1040638"/>
            <a:ext cx="5284470" cy="33051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6EACDE"/>
                </a:solidFill>
                <a:latin typeface="Calibri"/>
                <a:cs typeface="Calibri"/>
              </a:rPr>
              <a:t>It</a:t>
            </a:r>
            <a:r>
              <a:rPr dirty="0" sz="1800" spc="-25" b="1">
                <a:solidFill>
                  <a:srgbClr val="6EACDE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6EACDE"/>
                </a:solidFill>
                <a:latin typeface="Calibri"/>
                <a:cs typeface="Calibri"/>
              </a:rPr>
              <a:t>may</a:t>
            </a:r>
            <a:r>
              <a:rPr dirty="0" sz="1800" spc="-15" b="1">
                <a:solidFill>
                  <a:srgbClr val="6EACDE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6EACDE"/>
                </a:solidFill>
                <a:latin typeface="Calibri"/>
                <a:cs typeface="Calibri"/>
              </a:rPr>
              <a:t>sound</a:t>
            </a:r>
            <a:r>
              <a:rPr dirty="0" sz="1800" spc="-50" b="1">
                <a:solidFill>
                  <a:srgbClr val="6EACDE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6EACDE"/>
                </a:solidFill>
                <a:latin typeface="Calibri"/>
                <a:cs typeface="Calibri"/>
              </a:rPr>
              <a:t>great,</a:t>
            </a:r>
            <a:r>
              <a:rPr dirty="0" sz="1800" spc="-25" b="1">
                <a:solidFill>
                  <a:srgbClr val="6EACDE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6EACDE"/>
                </a:solidFill>
                <a:latin typeface="Calibri"/>
                <a:cs typeface="Calibri"/>
              </a:rPr>
              <a:t>but</a:t>
            </a:r>
            <a:r>
              <a:rPr dirty="0" sz="1800" spc="-25" b="1">
                <a:solidFill>
                  <a:srgbClr val="6EACDE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6EACDE"/>
                </a:solidFill>
                <a:latin typeface="Calibri"/>
                <a:cs typeface="Calibri"/>
              </a:rPr>
              <a:t>could</a:t>
            </a:r>
            <a:r>
              <a:rPr dirty="0" sz="1800" spc="-45" b="1">
                <a:solidFill>
                  <a:srgbClr val="6EACDE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6EACDE"/>
                </a:solidFill>
                <a:latin typeface="Calibri"/>
                <a:cs typeface="Calibri"/>
              </a:rPr>
              <a:t>it</a:t>
            </a:r>
            <a:r>
              <a:rPr dirty="0" sz="1800" spc="-15" b="1">
                <a:solidFill>
                  <a:srgbClr val="6EACDE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6EACDE"/>
                </a:solidFill>
                <a:latin typeface="Calibri"/>
                <a:cs typeface="Calibri"/>
              </a:rPr>
              <a:t>harm</a:t>
            </a:r>
            <a:r>
              <a:rPr dirty="0" sz="1800" spc="-30" b="1">
                <a:solidFill>
                  <a:srgbClr val="6EACDE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6EACDE"/>
                </a:solidFill>
                <a:latin typeface="Calibri"/>
                <a:cs typeface="Calibri"/>
              </a:rPr>
              <a:t>company</a:t>
            </a:r>
            <a:r>
              <a:rPr dirty="0" sz="1800" spc="-35" b="1">
                <a:solidFill>
                  <a:srgbClr val="6EACDE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6EACDE"/>
                </a:solidFill>
                <a:latin typeface="Calibri"/>
                <a:cs typeface="Calibri"/>
              </a:rPr>
              <a:t>culture?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200">
              <a:latin typeface="Calibri"/>
              <a:cs typeface="Calibri"/>
            </a:endParaRPr>
          </a:p>
          <a:p>
            <a:pPr marL="474345" indent="-287655">
              <a:lnSpc>
                <a:spcPct val="100000"/>
              </a:lnSpc>
              <a:buFont typeface="Wingdings"/>
              <a:buChar char=""/>
              <a:tabLst>
                <a:tab pos="474345" algn="l"/>
                <a:tab pos="474980" algn="l"/>
              </a:tabLst>
            </a:pPr>
            <a:r>
              <a:rPr dirty="0" sz="1500">
                <a:solidFill>
                  <a:srgbClr val="525252"/>
                </a:solidFill>
                <a:latin typeface="Calibri"/>
                <a:cs typeface="Calibri"/>
              </a:rPr>
              <a:t>Perceived</a:t>
            </a:r>
            <a:r>
              <a:rPr dirty="0" sz="1500" spc="-2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525252"/>
                </a:solidFill>
                <a:latin typeface="Calibri"/>
                <a:cs typeface="Calibri"/>
              </a:rPr>
              <a:t>loss</a:t>
            </a:r>
            <a:r>
              <a:rPr dirty="0" sz="1500" spc="-3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525252"/>
                </a:solidFill>
                <a:latin typeface="Calibri"/>
                <a:cs typeface="Calibri"/>
              </a:rPr>
              <a:t>of</a:t>
            </a:r>
            <a:r>
              <a:rPr dirty="0" sz="1500" spc="-1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500" spc="-10">
                <a:solidFill>
                  <a:srgbClr val="525252"/>
                </a:solidFill>
                <a:latin typeface="Calibri"/>
                <a:cs typeface="Calibri"/>
              </a:rPr>
              <a:t>benefits</a:t>
            </a:r>
            <a:endParaRPr sz="1500">
              <a:latin typeface="Calibri"/>
              <a:cs typeface="Calibri"/>
            </a:endParaRPr>
          </a:p>
          <a:p>
            <a:pPr marL="474345" indent="-287655">
              <a:lnSpc>
                <a:spcPct val="100000"/>
              </a:lnSpc>
              <a:spcBef>
                <a:spcPts val="900"/>
              </a:spcBef>
              <a:buFont typeface="Wingdings"/>
              <a:buChar char=""/>
              <a:tabLst>
                <a:tab pos="474345" algn="l"/>
                <a:tab pos="474980" algn="l"/>
              </a:tabLst>
            </a:pPr>
            <a:r>
              <a:rPr dirty="0" sz="1500">
                <a:solidFill>
                  <a:srgbClr val="525252"/>
                </a:solidFill>
                <a:latin typeface="Calibri"/>
                <a:cs typeface="Calibri"/>
              </a:rPr>
              <a:t>Employees</a:t>
            </a:r>
            <a:r>
              <a:rPr dirty="0" sz="1500" spc="-3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525252"/>
                </a:solidFill>
                <a:latin typeface="Calibri"/>
                <a:cs typeface="Calibri"/>
              </a:rPr>
              <a:t>might</a:t>
            </a:r>
            <a:r>
              <a:rPr dirty="0" sz="1500" spc="-3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500" spc="-10">
                <a:solidFill>
                  <a:srgbClr val="525252"/>
                </a:solidFill>
                <a:latin typeface="Calibri"/>
                <a:cs typeface="Calibri"/>
              </a:rPr>
              <a:t>take</a:t>
            </a:r>
            <a:r>
              <a:rPr dirty="0" sz="1500" spc="-3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525252"/>
                </a:solidFill>
                <a:latin typeface="Calibri"/>
                <a:cs typeface="Calibri"/>
              </a:rPr>
              <a:t>less</a:t>
            </a:r>
            <a:r>
              <a:rPr dirty="0" sz="1500" spc="-1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525252"/>
                </a:solidFill>
                <a:latin typeface="Calibri"/>
                <a:cs typeface="Calibri"/>
              </a:rPr>
              <a:t>time</a:t>
            </a:r>
            <a:r>
              <a:rPr dirty="0" sz="1500" spc="-25">
                <a:solidFill>
                  <a:srgbClr val="525252"/>
                </a:solidFill>
                <a:latin typeface="Calibri"/>
                <a:cs typeface="Calibri"/>
              </a:rPr>
              <a:t> off</a:t>
            </a:r>
            <a:endParaRPr sz="1500">
              <a:latin typeface="Calibri"/>
              <a:cs typeface="Calibri"/>
            </a:endParaRPr>
          </a:p>
          <a:p>
            <a:pPr marL="474345" indent="-287655">
              <a:lnSpc>
                <a:spcPct val="100000"/>
              </a:lnSpc>
              <a:spcBef>
                <a:spcPts val="905"/>
              </a:spcBef>
              <a:buFont typeface="Wingdings"/>
              <a:buChar char=""/>
              <a:tabLst>
                <a:tab pos="474345" algn="l"/>
                <a:tab pos="474980" algn="l"/>
              </a:tabLst>
            </a:pPr>
            <a:r>
              <a:rPr dirty="0" sz="1500" spc="-10">
                <a:solidFill>
                  <a:srgbClr val="525252"/>
                </a:solidFill>
                <a:latin typeface="Calibri"/>
                <a:cs typeface="Calibri"/>
              </a:rPr>
              <a:t>Program</a:t>
            </a:r>
            <a:r>
              <a:rPr dirty="0" sz="1500" spc="-3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525252"/>
                </a:solidFill>
                <a:latin typeface="Calibri"/>
                <a:cs typeface="Calibri"/>
              </a:rPr>
              <a:t>not</a:t>
            </a:r>
            <a:r>
              <a:rPr dirty="0" sz="1500" spc="-2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525252"/>
                </a:solidFill>
                <a:latin typeface="Calibri"/>
                <a:cs typeface="Calibri"/>
              </a:rPr>
              <a:t>practicable</a:t>
            </a:r>
            <a:r>
              <a:rPr dirty="0" sz="1500" spc="-2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525252"/>
                </a:solidFill>
                <a:latin typeface="Calibri"/>
                <a:cs typeface="Calibri"/>
              </a:rPr>
              <a:t>with</a:t>
            </a:r>
            <a:r>
              <a:rPr dirty="0" sz="1500" spc="-1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525252"/>
                </a:solidFill>
                <a:latin typeface="Calibri"/>
                <a:cs typeface="Calibri"/>
              </a:rPr>
              <a:t>certain</a:t>
            </a:r>
            <a:r>
              <a:rPr dirty="0" sz="1500" spc="-1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525252"/>
                </a:solidFill>
                <a:latin typeface="Calibri"/>
                <a:cs typeface="Calibri"/>
              </a:rPr>
              <a:t>types</a:t>
            </a:r>
            <a:r>
              <a:rPr dirty="0" sz="1500" spc="-2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525252"/>
                </a:solidFill>
                <a:latin typeface="Calibri"/>
                <a:cs typeface="Calibri"/>
              </a:rPr>
              <a:t>of</a:t>
            </a:r>
            <a:r>
              <a:rPr dirty="0" sz="1500" spc="-1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500" spc="-20">
                <a:solidFill>
                  <a:srgbClr val="525252"/>
                </a:solidFill>
                <a:latin typeface="Calibri"/>
                <a:cs typeface="Calibri"/>
              </a:rPr>
              <a:t>jobs</a:t>
            </a:r>
            <a:endParaRPr sz="1500">
              <a:latin typeface="Calibri"/>
              <a:cs typeface="Calibri"/>
            </a:endParaRPr>
          </a:p>
          <a:p>
            <a:pPr marL="463550" indent="-281305">
              <a:lnSpc>
                <a:spcPct val="100000"/>
              </a:lnSpc>
              <a:spcBef>
                <a:spcPts val="894"/>
              </a:spcBef>
              <a:buFont typeface="Wingdings"/>
              <a:buChar char=""/>
              <a:tabLst>
                <a:tab pos="463550" algn="l"/>
                <a:tab pos="464184" algn="l"/>
              </a:tabLst>
            </a:pP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Not</a:t>
            </a:r>
            <a:r>
              <a:rPr dirty="0" sz="1600" spc="-2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525252"/>
                </a:solidFill>
                <a:latin typeface="Calibri"/>
                <a:cs typeface="Calibri"/>
              </a:rPr>
              <a:t>appropriate</a:t>
            </a:r>
            <a:r>
              <a:rPr dirty="0" sz="1600" spc="-3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for</a:t>
            </a:r>
            <a:r>
              <a:rPr dirty="0" sz="1600" spc="-3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all</a:t>
            </a:r>
            <a:r>
              <a:rPr dirty="0" sz="1600" spc="-4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525252"/>
                </a:solidFill>
                <a:latin typeface="Calibri"/>
                <a:cs typeface="Calibri"/>
              </a:rPr>
              <a:t>positions</a:t>
            </a:r>
            <a:endParaRPr sz="1600">
              <a:latin typeface="Calibri"/>
              <a:cs typeface="Calibri"/>
            </a:endParaRPr>
          </a:p>
          <a:p>
            <a:pPr marL="474345" indent="-287655">
              <a:lnSpc>
                <a:spcPct val="100000"/>
              </a:lnSpc>
              <a:spcBef>
                <a:spcPts val="905"/>
              </a:spcBef>
              <a:buFont typeface="Wingdings"/>
              <a:buChar char=""/>
              <a:tabLst>
                <a:tab pos="474345" algn="l"/>
                <a:tab pos="474980" algn="l"/>
              </a:tabLst>
            </a:pPr>
            <a:r>
              <a:rPr dirty="0" sz="1500">
                <a:solidFill>
                  <a:srgbClr val="525252"/>
                </a:solidFill>
                <a:latin typeface="Calibri"/>
                <a:cs typeface="Calibri"/>
              </a:rPr>
              <a:t>Hard</a:t>
            </a:r>
            <a:r>
              <a:rPr dirty="0" sz="1500" spc="-3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525252"/>
                </a:solidFill>
                <a:latin typeface="Calibri"/>
                <a:cs typeface="Calibri"/>
              </a:rPr>
              <a:t>to</a:t>
            </a:r>
            <a:r>
              <a:rPr dirty="0" sz="1500" spc="-4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525252"/>
                </a:solidFill>
                <a:latin typeface="Calibri"/>
                <a:cs typeface="Calibri"/>
              </a:rPr>
              <a:t>implement</a:t>
            </a:r>
            <a:r>
              <a:rPr dirty="0" sz="1500" spc="-1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500" spc="-10">
                <a:solidFill>
                  <a:srgbClr val="525252"/>
                </a:solidFill>
                <a:latin typeface="Calibri"/>
                <a:cs typeface="Calibri"/>
              </a:rPr>
              <a:t>fairly</a:t>
            </a:r>
            <a:endParaRPr sz="1500">
              <a:latin typeface="Calibri"/>
              <a:cs typeface="Calibri"/>
            </a:endParaRPr>
          </a:p>
          <a:p>
            <a:pPr marL="474345" indent="-287655">
              <a:lnSpc>
                <a:spcPct val="100000"/>
              </a:lnSpc>
              <a:spcBef>
                <a:spcPts val="900"/>
              </a:spcBef>
              <a:buFont typeface="Wingdings"/>
              <a:buChar char=""/>
              <a:tabLst>
                <a:tab pos="474345" algn="l"/>
                <a:tab pos="474980" algn="l"/>
              </a:tabLst>
            </a:pPr>
            <a:r>
              <a:rPr dirty="0" sz="1500">
                <a:solidFill>
                  <a:srgbClr val="525252"/>
                </a:solidFill>
                <a:latin typeface="Calibri"/>
                <a:cs typeface="Calibri"/>
              </a:rPr>
              <a:t>Possibility</a:t>
            </a:r>
            <a:r>
              <a:rPr dirty="0" sz="1500" spc="-2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525252"/>
                </a:solidFill>
                <a:latin typeface="Calibri"/>
                <a:cs typeface="Calibri"/>
              </a:rPr>
              <a:t>of</a:t>
            </a:r>
            <a:r>
              <a:rPr dirty="0" sz="1500" spc="-1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525252"/>
                </a:solidFill>
                <a:latin typeface="Calibri"/>
                <a:cs typeface="Calibri"/>
              </a:rPr>
              <a:t>abuse</a:t>
            </a:r>
            <a:r>
              <a:rPr dirty="0" sz="1500" spc="-3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525252"/>
                </a:solidFill>
                <a:latin typeface="Calibri"/>
                <a:cs typeface="Calibri"/>
              </a:rPr>
              <a:t>or</a:t>
            </a:r>
            <a:r>
              <a:rPr dirty="0" sz="1500" spc="-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500" spc="-10">
                <a:solidFill>
                  <a:srgbClr val="525252"/>
                </a:solidFill>
                <a:latin typeface="Calibri"/>
                <a:cs typeface="Calibri"/>
              </a:rPr>
              <a:t>burnout</a:t>
            </a:r>
            <a:endParaRPr sz="1500">
              <a:latin typeface="Calibri"/>
              <a:cs typeface="Calibri"/>
            </a:endParaRPr>
          </a:p>
          <a:p>
            <a:pPr marL="474345" indent="-287655">
              <a:lnSpc>
                <a:spcPct val="100000"/>
              </a:lnSpc>
              <a:spcBef>
                <a:spcPts val="900"/>
              </a:spcBef>
              <a:buFont typeface="Wingdings"/>
              <a:buChar char=""/>
              <a:tabLst>
                <a:tab pos="474345" algn="l"/>
                <a:tab pos="474980" algn="l"/>
              </a:tabLst>
            </a:pPr>
            <a:r>
              <a:rPr dirty="0" sz="1500">
                <a:solidFill>
                  <a:srgbClr val="525252"/>
                </a:solidFill>
                <a:latin typeface="Calibri"/>
                <a:cs typeface="Calibri"/>
              </a:rPr>
              <a:t>Legal</a:t>
            </a:r>
            <a:r>
              <a:rPr dirty="0" sz="1500" spc="-5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500" spc="-10">
                <a:solidFill>
                  <a:srgbClr val="525252"/>
                </a:solidFill>
                <a:latin typeface="Calibri"/>
                <a:cs typeface="Calibri"/>
              </a:rPr>
              <a:t>challenges?</a:t>
            </a:r>
            <a:endParaRPr sz="1500">
              <a:latin typeface="Calibri"/>
              <a:cs typeface="Calibri"/>
            </a:endParaRPr>
          </a:p>
          <a:p>
            <a:pPr marL="463550" indent="-281305">
              <a:lnSpc>
                <a:spcPct val="100000"/>
              </a:lnSpc>
              <a:spcBef>
                <a:spcPts val="900"/>
              </a:spcBef>
              <a:buFont typeface="Wingdings"/>
              <a:buChar char=""/>
              <a:tabLst>
                <a:tab pos="463550" algn="l"/>
                <a:tab pos="464184" algn="l"/>
              </a:tabLst>
            </a:pP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Little</a:t>
            </a:r>
            <a:r>
              <a:rPr dirty="0" sz="1600" spc="-4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or</a:t>
            </a:r>
            <a:r>
              <a:rPr dirty="0" sz="1600" spc="-2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no</a:t>
            </a:r>
            <a:r>
              <a:rPr dirty="0" sz="1600" spc="-3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case,</a:t>
            </a:r>
            <a:r>
              <a:rPr dirty="0" sz="1600" spc="-3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or</a:t>
            </a:r>
            <a:r>
              <a:rPr dirty="0" sz="1600" spc="-2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laws</a:t>
            </a:r>
            <a:r>
              <a:rPr dirty="0" sz="1600" spc="-4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to</a:t>
            </a:r>
            <a:r>
              <a:rPr dirty="0" sz="1600" spc="-4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525252"/>
                </a:solidFill>
                <a:latin typeface="Calibri"/>
                <a:cs typeface="Calibri"/>
              </a:rPr>
              <a:t>govern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75360" rIns="0" bIns="0" rtlCol="0" vert="horz">
            <a:spAutoFit/>
          </a:bodyPr>
          <a:lstStyle/>
          <a:p>
            <a:pPr marL="1426845">
              <a:lnSpc>
                <a:spcPct val="100000"/>
              </a:lnSpc>
              <a:spcBef>
                <a:spcPts val="100"/>
              </a:spcBef>
            </a:pPr>
            <a:r>
              <a:rPr dirty="0"/>
              <a:t>Proceed</a:t>
            </a:r>
            <a:r>
              <a:rPr dirty="0" spc="-15"/>
              <a:t> </a:t>
            </a:r>
            <a:r>
              <a:rPr dirty="0"/>
              <a:t>with</a:t>
            </a:r>
            <a:r>
              <a:rPr dirty="0" spc="-30"/>
              <a:t> </a:t>
            </a:r>
            <a:r>
              <a:rPr dirty="0" spc="-10"/>
              <a:t>caution</a:t>
            </a:r>
          </a:p>
        </p:txBody>
      </p:sp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78168" y="4910328"/>
            <a:ext cx="1094231" cy="19507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440930" y="4854651"/>
            <a:ext cx="138557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©2021</a:t>
            </a:r>
            <a:r>
              <a:rPr dirty="0" sz="600" spc="-2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ARTHUR</a:t>
            </a:r>
            <a:r>
              <a:rPr dirty="0" sz="600" spc="-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J.</a:t>
            </a:r>
            <a:r>
              <a:rPr dirty="0" sz="600" spc="-20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GALLAGHER</a:t>
            </a:r>
            <a:r>
              <a:rPr dirty="0" sz="600" spc="-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&amp;</a:t>
            </a:r>
            <a:r>
              <a:rPr dirty="0" sz="600" spc="-1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C5DEF1"/>
                </a:solidFill>
                <a:latin typeface="Arial"/>
                <a:cs typeface="Arial"/>
              </a:rPr>
              <a:t>CO.</a:t>
            </a:r>
            <a:endParaRPr sz="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7340" y="1352550"/>
            <a:ext cx="3329304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latin typeface="Calibri"/>
                <a:cs typeface="Calibri"/>
              </a:rPr>
              <a:t>Disability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and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Life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Options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14706" y="218005"/>
            <a:ext cx="1490779" cy="237596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925822"/>
            <a:ext cx="9143999" cy="1217676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163779" y="812418"/>
            <a:ext cx="679894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Char char="•"/>
              <a:tabLst>
                <a:tab pos="299085" algn="l"/>
                <a:tab pos="299720" algn="l"/>
              </a:tabLst>
            </a:pPr>
            <a:r>
              <a:rPr dirty="0" sz="1600">
                <a:solidFill>
                  <a:srgbClr val="525252"/>
                </a:solidFill>
                <a:latin typeface="Arial"/>
                <a:cs typeface="Arial"/>
              </a:rPr>
              <a:t>Integration</a:t>
            </a:r>
            <a:r>
              <a:rPr dirty="0" sz="1600" spc="-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25252"/>
                </a:solidFill>
                <a:latin typeface="Arial"/>
                <a:cs typeface="Arial"/>
              </a:rPr>
              <a:t>of</a:t>
            </a:r>
            <a:r>
              <a:rPr dirty="0" sz="1600" spc="-1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25252"/>
                </a:solidFill>
                <a:latin typeface="Arial"/>
                <a:cs typeface="Arial"/>
              </a:rPr>
              <a:t>the</a:t>
            </a:r>
            <a:r>
              <a:rPr dirty="0" sz="1600" spc="-1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25252"/>
                </a:solidFill>
                <a:latin typeface="Arial"/>
                <a:cs typeface="Arial"/>
              </a:rPr>
              <a:t>leave,</a:t>
            </a:r>
            <a:r>
              <a:rPr dirty="0" sz="1600" spc="-3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525252"/>
                </a:solidFill>
                <a:latin typeface="Arial"/>
                <a:cs typeface="Arial"/>
              </a:rPr>
              <a:t>disability, </a:t>
            </a:r>
            <a:r>
              <a:rPr dirty="0" sz="1600">
                <a:solidFill>
                  <a:srgbClr val="525252"/>
                </a:solidFill>
                <a:latin typeface="Arial"/>
                <a:cs typeface="Arial"/>
              </a:rPr>
              <a:t>and</a:t>
            </a:r>
            <a:r>
              <a:rPr dirty="0" sz="1600" spc="-2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25252"/>
                </a:solidFill>
                <a:latin typeface="Arial"/>
                <a:cs typeface="Arial"/>
              </a:rPr>
              <a:t>the</a:t>
            </a:r>
            <a:r>
              <a:rPr dirty="0" sz="1600" spc="-10">
                <a:solidFill>
                  <a:srgbClr val="525252"/>
                </a:solidFill>
                <a:latin typeface="Arial"/>
                <a:cs typeface="Arial"/>
              </a:rPr>
              <a:t> Benefit</a:t>
            </a:r>
            <a:r>
              <a:rPr dirty="0" sz="1600" spc="-10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25252"/>
                </a:solidFill>
                <a:latin typeface="Arial"/>
                <a:cs typeface="Arial"/>
              </a:rPr>
              <a:t>Administration</a:t>
            </a:r>
            <a:r>
              <a:rPr dirty="0" sz="1600" spc="-2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25252"/>
                </a:solidFill>
                <a:latin typeface="Arial"/>
                <a:cs typeface="Arial"/>
              </a:rPr>
              <a:t>System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440930" y="4861869"/>
            <a:ext cx="1385570" cy="111125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©2021</a:t>
            </a:r>
            <a:r>
              <a:rPr dirty="0" sz="600" spc="-2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ARTHUR</a:t>
            </a:r>
            <a:r>
              <a:rPr dirty="0" sz="600" spc="-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J.</a:t>
            </a:r>
            <a:r>
              <a:rPr dirty="0" sz="600" spc="-20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GALLAGHER</a:t>
            </a:r>
            <a:r>
              <a:rPr dirty="0" sz="600" spc="-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&amp;</a:t>
            </a:r>
            <a:r>
              <a:rPr dirty="0" sz="600" spc="-1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C5DEF1"/>
                </a:solidFill>
                <a:latin typeface="Arial"/>
                <a:cs typeface="Arial"/>
              </a:rPr>
              <a:t>CO.</a:t>
            </a:r>
            <a:endParaRPr sz="6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7440930" y="4909113"/>
            <a:ext cx="1385570" cy="111125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©2019</a:t>
            </a:r>
            <a:r>
              <a:rPr dirty="0" sz="600" spc="-2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ARTHUR</a:t>
            </a:r>
            <a:r>
              <a:rPr dirty="0" sz="600" spc="-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J.</a:t>
            </a:r>
            <a:r>
              <a:rPr dirty="0" sz="600" spc="-20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GALLAGHER</a:t>
            </a:r>
            <a:r>
              <a:rPr dirty="0" sz="600" spc="-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&amp;</a:t>
            </a:r>
            <a:r>
              <a:rPr dirty="0" sz="600" spc="-1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C5DEF1"/>
                </a:solidFill>
                <a:latin typeface="Arial"/>
                <a:cs typeface="Arial"/>
              </a:rPr>
              <a:t>CO.</a:t>
            </a:r>
            <a:endParaRPr sz="6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 spc="-25"/>
              <a:t>29</a:t>
            </a:fld>
          </a:p>
        </p:txBody>
      </p:sp>
      <p:sp>
        <p:nvSpPr>
          <p:cNvPr id="5" name="object 5" descr=""/>
          <p:cNvSpPr txBox="1"/>
          <p:nvPr/>
        </p:nvSpPr>
        <p:spPr>
          <a:xfrm>
            <a:off x="625551" y="941298"/>
            <a:ext cx="7997190" cy="2091055"/>
          </a:xfrm>
          <a:prstGeom prst="rect">
            <a:avLst/>
          </a:prstGeom>
        </p:spPr>
        <p:txBody>
          <a:bodyPr wrap="square" lIns="0" tIns="127000" rIns="0" bIns="0" rtlCol="0" vert="horz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0"/>
              </a:spcBef>
              <a:buClr>
                <a:srgbClr val="6EACDE"/>
              </a:buClr>
              <a:buChar char="•"/>
              <a:tabLst>
                <a:tab pos="299085" algn="l"/>
                <a:tab pos="299720" algn="l"/>
              </a:tabLst>
            </a:pP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Ability</a:t>
            </a:r>
            <a:r>
              <a:rPr dirty="0" sz="1400" spc="-60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to</a:t>
            </a:r>
            <a:r>
              <a:rPr dirty="0" sz="1400" spc="-40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integrate</a:t>
            </a:r>
            <a:r>
              <a:rPr dirty="0" sz="1400" spc="-6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with</a:t>
            </a:r>
            <a:r>
              <a:rPr dirty="0" sz="1400" spc="-1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888D8D"/>
                </a:solidFill>
                <a:latin typeface="Arial"/>
                <a:cs typeface="Arial"/>
              </a:rPr>
              <a:t>Workday,</a:t>
            </a:r>
            <a:r>
              <a:rPr dirty="0" sz="1400" spc="-50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888D8D"/>
                </a:solidFill>
                <a:latin typeface="Arial"/>
                <a:cs typeface="Arial"/>
              </a:rPr>
              <a:t>UKG,</a:t>
            </a:r>
            <a:r>
              <a:rPr dirty="0" sz="1400" spc="-90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ADP</a:t>
            </a:r>
            <a:r>
              <a:rPr dirty="0" sz="1400" spc="-3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Workforce</a:t>
            </a:r>
            <a:r>
              <a:rPr dirty="0" sz="1400" spc="-6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888D8D"/>
                </a:solidFill>
                <a:latin typeface="Arial"/>
                <a:cs typeface="Arial"/>
              </a:rPr>
              <a:t>Now,</a:t>
            </a:r>
            <a:r>
              <a:rPr dirty="0" sz="1400" spc="-2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and</a:t>
            </a:r>
            <a:r>
              <a:rPr dirty="0" sz="1400" spc="-40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others</a:t>
            </a:r>
            <a:r>
              <a:rPr dirty="0" sz="1400" spc="-5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888D8D"/>
                </a:solidFill>
                <a:latin typeface="Arial"/>
                <a:cs typeface="Arial"/>
              </a:rPr>
              <a:t>coming.</a:t>
            </a:r>
            <a:endParaRPr sz="1400">
              <a:latin typeface="Arial"/>
              <a:cs typeface="Arial"/>
            </a:endParaRPr>
          </a:p>
          <a:p>
            <a:pPr marL="299085" marR="60325" indent="-287020">
              <a:lnSpc>
                <a:spcPct val="100000"/>
              </a:lnSpc>
              <a:spcBef>
                <a:spcPts val="900"/>
              </a:spcBef>
              <a:buClr>
                <a:srgbClr val="6EACDE"/>
              </a:buClr>
              <a:buChar char="•"/>
              <a:tabLst>
                <a:tab pos="299085" algn="l"/>
                <a:tab pos="299720" algn="l"/>
              </a:tabLst>
            </a:pP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Ability</a:t>
            </a:r>
            <a:r>
              <a:rPr dirty="0" sz="1400" spc="-40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to</a:t>
            </a:r>
            <a:r>
              <a:rPr dirty="0" sz="1400" spc="-30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streamline</a:t>
            </a:r>
            <a:r>
              <a:rPr dirty="0" sz="1400" spc="-5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all</a:t>
            </a:r>
            <a:r>
              <a:rPr dirty="0" sz="1400" spc="-1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leave</a:t>
            </a:r>
            <a:r>
              <a:rPr dirty="0" sz="1400" spc="-20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888D8D"/>
                </a:solidFill>
                <a:latin typeface="Arial"/>
                <a:cs typeface="Arial"/>
              </a:rPr>
              <a:t>notifications</a:t>
            </a:r>
            <a:r>
              <a:rPr dirty="0" sz="1400" spc="-50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into</a:t>
            </a:r>
            <a:r>
              <a:rPr dirty="0" sz="1400" spc="-30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the</a:t>
            </a:r>
            <a:r>
              <a:rPr dirty="0" sz="1400" spc="-40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Benefit</a:t>
            </a:r>
            <a:r>
              <a:rPr dirty="0" sz="1400" spc="-9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Admin</a:t>
            </a:r>
            <a:r>
              <a:rPr dirty="0" sz="1400" spc="-30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System</a:t>
            </a:r>
            <a:r>
              <a:rPr dirty="0" sz="1400" spc="-2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to</a:t>
            </a:r>
            <a:r>
              <a:rPr dirty="0" sz="1400" spc="-30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avoid</a:t>
            </a:r>
            <a:r>
              <a:rPr dirty="0" sz="1400" spc="-10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manually</a:t>
            </a:r>
            <a:r>
              <a:rPr dirty="0" sz="1400" spc="-30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888D8D"/>
                </a:solidFill>
                <a:latin typeface="Arial"/>
                <a:cs typeface="Arial"/>
              </a:rPr>
              <a:t>keying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employees</a:t>
            </a:r>
            <a:r>
              <a:rPr dirty="0" sz="1400" spc="-4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out</a:t>
            </a:r>
            <a:r>
              <a:rPr dirty="0" sz="1400" spc="-40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on</a:t>
            </a:r>
            <a:r>
              <a:rPr dirty="0" sz="1400" spc="-50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leave</a:t>
            </a:r>
            <a:r>
              <a:rPr dirty="0" sz="1400" spc="-3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888D8D"/>
                </a:solidFill>
                <a:latin typeface="Arial"/>
                <a:cs typeface="Arial"/>
              </a:rPr>
              <a:t>statuses.</a:t>
            </a:r>
            <a:endParaRPr sz="14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900"/>
              </a:spcBef>
              <a:buClr>
                <a:srgbClr val="6EACDE"/>
              </a:buClr>
              <a:buChar char="•"/>
              <a:tabLst>
                <a:tab pos="299085" algn="l"/>
                <a:tab pos="299720" algn="l"/>
              </a:tabLst>
            </a:pP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Ability</a:t>
            </a:r>
            <a:r>
              <a:rPr dirty="0" sz="1400" spc="-3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to</a:t>
            </a:r>
            <a:r>
              <a:rPr dirty="0" sz="1400" spc="-3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coordinate</a:t>
            </a:r>
            <a:r>
              <a:rPr dirty="0" sz="1400" spc="-60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the</a:t>
            </a:r>
            <a:r>
              <a:rPr dirty="0" sz="1400" spc="-3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Evidence</a:t>
            </a:r>
            <a:r>
              <a:rPr dirty="0" sz="1400" spc="-40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of</a:t>
            </a:r>
            <a:r>
              <a:rPr dirty="0" sz="1400" spc="-30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Insurability</a:t>
            </a:r>
            <a:r>
              <a:rPr dirty="0" sz="1400" spc="-5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Process</a:t>
            </a:r>
            <a:r>
              <a:rPr dirty="0" sz="1400" spc="-5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from</a:t>
            </a:r>
            <a:r>
              <a:rPr dirty="0" sz="1400" spc="-4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the</a:t>
            </a:r>
            <a:r>
              <a:rPr dirty="0" sz="1400" spc="-4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insurance</a:t>
            </a:r>
            <a:r>
              <a:rPr dirty="0" sz="1400" spc="-60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carrier</a:t>
            </a:r>
            <a:r>
              <a:rPr dirty="0" sz="1400" spc="-60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into</a:t>
            </a:r>
            <a:r>
              <a:rPr dirty="0" sz="1400" spc="-3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the</a:t>
            </a:r>
            <a:r>
              <a:rPr dirty="0" sz="1400" spc="-3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888D8D"/>
                </a:solidFill>
                <a:latin typeface="Arial"/>
                <a:cs typeface="Arial"/>
              </a:rPr>
              <a:t>benefit</a:t>
            </a:r>
            <a:endParaRPr sz="14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admin</a:t>
            </a:r>
            <a:r>
              <a:rPr dirty="0" sz="1400" spc="-50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888D8D"/>
                </a:solidFill>
                <a:latin typeface="Arial"/>
                <a:cs typeface="Arial"/>
              </a:rPr>
              <a:t>system.</a:t>
            </a:r>
            <a:endParaRPr sz="14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900"/>
              </a:spcBef>
              <a:buClr>
                <a:srgbClr val="6EACDE"/>
              </a:buClr>
              <a:buChar char="•"/>
              <a:tabLst>
                <a:tab pos="299085" algn="l"/>
                <a:tab pos="299720" algn="l"/>
              </a:tabLst>
            </a:pP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Ability</a:t>
            </a:r>
            <a:r>
              <a:rPr dirty="0" sz="1400" spc="-50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to</a:t>
            </a:r>
            <a:r>
              <a:rPr dirty="0" sz="1400" spc="-4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outsource</a:t>
            </a:r>
            <a:r>
              <a:rPr dirty="0" sz="1400" spc="-6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Portability</a:t>
            </a:r>
            <a:r>
              <a:rPr dirty="0" sz="1400" spc="-70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and</a:t>
            </a:r>
            <a:r>
              <a:rPr dirty="0" sz="1400" spc="-40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Conversion</a:t>
            </a:r>
            <a:r>
              <a:rPr dirty="0" sz="1400" spc="-4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notification</a:t>
            </a:r>
            <a:r>
              <a:rPr dirty="0" sz="1400" spc="-6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to</a:t>
            </a:r>
            <a:r>
              <a:rPr dirty="0" sz="1400" spc="-4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the</a:t>
            </a:r>
            <a:r>
              <a:rPr dirty="0" sz="1400" spc="-40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insurance</a:t>
            </a:r>
            <a:r>
              <a:rPr dirty="0" sz="1400" spc="-6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888D8D"/>
                </a:solidFill>
                <a:latin typeface="Arial"/>
                <a:cs typeface="Arial"/>
              </a:rPr>
              <a:t>partner.</a:t>
            </a:r>
            <a:endParaRPr sz="14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900"/>
              </a:spcBef>
              <a:buClr>
                <a:srgbClr val="6EACDE"/>
              </a:buClr>
              <a:buChar char="•"/>
              <a:tabLst>
                <a:tab pos="299085" algn="l"/>
                <a:tab pos="299720" algn="l"/>
              </a:tabLst>
            </a:pPr>
            <a:r>
              <a:rPr dirty="0" sz="1400" spc="-10">
                <a:solidFill>
                  <a:srgbClr val="888D8D"/>
                </a:solidFill>
                <a:latin typeface="Arial"/>
                <a:cs typeface="Arial"/>
              </a:rPr>
              <a:t>Integration</a:t>
            </a:r>
            <a:r>
              <a:rPr dirty="0" sz="1400" spc="-6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can</a:t>
            </a:r>
            <a:r>
              <a:rPr dirty="0" sz="1400" spc="-2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also</a:t>
            </a:r>
            <a:r>
              <a:rPr dirty="0" sz="1400" spc="-2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include</a:t>
            </a:r>
            <a:r>
              <a:rPr dirty="0" sz="1400" spc="-40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payroll</a:t>
            </a:r>
            <a:r>
              <a:rPr dirty="0" sz="1400" spc="-1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and</a:t>
            </a:r>
            <a:r>
              <a:rPr dirty="0" sz="1400" spc="-2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time</a:t>
            </a:r>
            <a:r>
              <a:rPr dirty="0" sz="1400" spc="-2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tracking</a:t>
            </a:r>
            <a:r>
              <a:rPr dirty="0" sz="1400" spc="-50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888D8D"/>
                </a:solidFill>
                <a:latin typeface="Arial"/>
                <a:cs typeface="Arial"/>
              </a:rPr>
              <a:t>systems.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63779" y="3170377"/>
            <a:ext cx="8759825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  <a:buChar char="•"/>
              <a:tabLst>
                <a:tab pos="299085" algn="l"/>
                <a:tab pos="299720" algn="l"/>
              </a:tabLst>
            </a:pPr>
            <a:r>
              <a:rPr dirty="0" sz="1600" spc="-10">
                <a:solidFill>
                  <a:srgbClr val="525252"/>
                </a:solidFill>
                <a:latin typeface="Arial"/>
                <a:cs typeface="Arial"/>
              </a:rPr>
              <a:t>Benefit</a:t>
            </a:r>
            <a:r>
              <a:rPr dirty="0" sz="1600" spc="-10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25252"/>
                </a:solidFill>
                <a:latin typeface="Arial"/>
                <a:cs typeface="Arial"/>
              </a:rPr>
              <a:t>Administration</a:t>
            </a:r>
            <a:r>
              <a:rPr dirty="0" sz="1600" spc="-6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25252"/>
                </a:solidFill>
                <a:latin typeface="Arial"/>
                <a:cs typeface="Arial"/>
              </a:rPr>
              <a:t>Subsidy</a:t>
            </a:r>
            <a:r>
              <a:rPr dirty="0" sz="1600" spc="-5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25252"/>
                </a:solidFill>
                <a:latin typeface="Arial"/>
                <a:cs typeface="Arial"/>
              </a:rPr>
              <a:t>programs-</a:t>
            </a:r>
            <a:r>
              <a:rPr dirty="0" sz="1600" spc="-3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25252"/>
                </a:solidFill>
                <a:latin typeface="Arial"/>
                <a:cs typeface="Arial"/>
              </a:rPr>
              <a:t>These</a:t>
            </a:r>
            <a:r>
              <a:rPr dirty="0" sz="1600" spc="-4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25252"/>
                </a:solidFill>
                <a:latin typeface="Arial"/>
                <a:cs typeface="Arial"/>
              </a:rPr>
              <a:t>are</a:t>
            </a:r>
            <a:r>
              <a:rPr dirty="0" sz="1600" spc="-3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25252"/>
                </a:solidFill>
                <a:latin typeface="Arial"/>
                <a:cs typeface="Arial"/>
              </a:rPr>
              <a:t>offered</a:t>
            </a:r>
            <a:r>
              <a:rPr dirty="0" sz="1600" spc="-2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25252"/>
                </a:solidFill>
                <a:latin typeface="Arial"/>
                <a:cs typeface="Arial"/>
              </a:rPr>
              <a:t>by</a:t>
            </a:r>
            <a:r>
              <a:rPr dirty="0" sz="1600" spc="-3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25252"/>
                </a:solidFill>
                <a:latin typeface="Arial"/>
                <a:cs typeface="Arial"/>
              </a:rPr>
              <a:t>most</a:t>
            </a:r>
            <a:r>
              <a:rPr dirty="0" sz="1600" spc="-3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25252"/>
                </a:solidFill>
                <a:latin typeface="Arial"/>
                <a:cs typeface="Arial"/>
              </a:rPr>
              <a:t>of</a:t>
            </a:r>
            <a:r>
              <a:rPr dirty="0" sz="1600" spc="-3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25252"/>
                </a:solidFill>
                <a:latin typeface="Arial"/>
                <a:cs typeface="Arial"/>
              </a:rPr>
              <a:t>the</a:t>
            </a:r>
            <a:r>
              <a:rPr dirty="0" sz="1600" spc="-3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25252"/>
                </a:solidFill>
                <a:latin typeface="Arial"/>
                <a:cs typeface="Arial"/>
              </a:rPr>
              <a:t>carriers</a:t>
            </a:r>
            <a:r>
              <a:rPr dirty="0" sz="1600" spc="-3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25252"/>
                </a:solidFill>
                <a:latin typeface="Arial"/>
                <a:cs typeface="Arial"/>
              </a:rPr>
              <a:t>on</a:t>
            </a:r>
            <a:r>
              <a:rPr dirty="0" sz="1600" spc="-3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600" spc="-10">
                <a:solidFill>
                  <a:srgbClr val="525252"/>
                </a:solidFill>
                <a:latin typeface="Arial"/>
                <a:cs typeface="Arial"/>
              </a:rPr>
              <a:t>Voluntary</a:t>
            </a:r>
            <a:r>
              <a:rPr dirty="0" sz="1600" spc="-4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25252"/>
                </a:solidFill>
                <a:latin typeface="Arial"/>
                <a:cs typeface="Arial"/>
              </a:rPr>
              <a:t>Benefits,</a:t>
            </a:r>
            <a:r>
              <a:rPr dirty="0" sz="1600" spc="-4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25252"/>
                </a:solidFill>
                <a:latin typeface="Arial"/>
                <a:cs typeface="Arial"/>
              </a:rPr>
              <a:t>but</a:t>
            </a:r>
            <a:r>
              <a:rPr dirty="0" sz="1600" spc="-3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25252"/>
                </a:solidFill>
                <a:latin typeface="Arial"/>
                <a:cs typeface="Arial"/>
              </a:rPr>
              <a:t>a</a:t>
            </a:r>
            <a:r>
              <a:rPr dirty="0" sz="1600" spc="-4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25252"/>
                </a:solidFill>
                <a:latin typeface="Arial"/>
                <a:cs typeface="Arial"/>
              </a:rPr>
              <a:t>few</a:t>
            </a:r>
            <a:r>
              <a:rPr dirty="0" sz="1600" spc="-3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25252"/>
                </a:solidFill>
                <a:latin typeface="Arial"/>
                <a:cs typeface="Arial"/>
              </a:rPr>
              <a:t>of</a:t>
            </a:r>
            <a:r>
              <a:rPr dirty="0" sz="1600" spc="-4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25252"/>
                </a:solidFill>
                <a:latin typeface="Arial"/>
                <a:cs typeface="Arial"/>
              </a:rPr>
              <a:t>the</a:t>
            </a:r>
            <a:r>
              <a:rPr dirty="0" sz="1600" spc="-3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25252"/>
                </a:solidFill>
                <a:latin typeface="Arial"/>
                <a:cs typeface="Arial"/>
              </a:rPr>
              <a:t>carriers</a:t>
            </a:r>
            <a:r>
              <a:rPr dirty="0" sz="1600" spc="-3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25252"/>
                </a:solidFill>
                <a:latin typeface="Arial"/>
                <a:cs typeface="Arial"/>
              </a:rPr>
              <a:t>also</a:t>
            </a:r>
            <a:r>
              <a:rPr dirty="0" sz="1600" spc="-5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25252"/>
                </a:solidFill>
                <a:latin typeface="Arial"/>
                <a:cs typeface="Arial"/>
              </a:rPr>
              <a:t>provide</a:t>
            </a:r>
            <a:r>
              <a:rPr dirty="0" sz="1600" spc="-4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25252"/>
                </a:solidFill>
                <a:latin typeface="Arial"/>
                <a:cs typeface="Arial"/>
              </a:rPr>
              <a:t>this</a:t>
            </a:r>
            <a:r>
              <a:rPr dirty="0" sz="1600" spc="-4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25252"/>
                </a:solidFill>
                <a:latin typeface="Arial"/>
                <a:cs typeface="Arial"/>
              </a:rPr>
              <a:t>subsidy</a:t>
            </a:r>
            <a:r>
              <a:rPr dirty="0" sz="1600" spc="-5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25252"/>
                </a:solidFill>
                <a:latin typeface="Arial"/>
                <a:cs typeface="Arial"/>
              </a:rPr>
              <a:t>for</a:t>
            </a:r>
            <a:r>
              <a:rPr dirty="0" sz="1600" spc="-2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25252"/>
                </a:solidFill>
                <a:latin typeface="Arial"/>
                <a:cs typeface="Arial"/>
              </a:rPr>
              <a:t>fully</a:t>
            </a:r>
            <a:r>
              <a:rPr dirty="0" sz="1600" spc="-6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25252"/>
                </a:solidFill>
                <a:latin typeface="Arial"/>
                <a:cs typeface="Arial"/>
              </a:rPr>
              <a:t>insured</a:t>
            </a:r>
            <a:r>
              <a:rPr dirty="0" sz="1600" spc="-5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25252"/>
                </a:solidFill>
                <a:latin typeface="Arial"/>
                <a:cs typeface="Arial"/>
              </a:rPr>
              <a:t>Disability </a:t>
            </a:r>
            <a:r>
              <a:rPr dirty="0" sz="1600">
                <a:solidFill>
                  <a:srgbClr val="525252"/>
                </a:solidFill>
                <a:latin typeface="Arial"/>
                <a:cs typeface="Arial"/>
              </a:rPr>
              <a:t>and</a:t>
            </a:r>
            <a:r>
              <a:rPr dirty="0" sz="1600" spc="-3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25252"/>
                </a:solidFill>
                <a:latin typeface="Arial"/>
                <a:cs typeface="Arial"/>
              </a:rPr>
              <a:t>Life</a:t>
            </a:r>
            <a:r>
              <a:rPr dirty="0" sz="1600" spc="-3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25252"/>
                </a:solidFill>
                <a:latin typeface="Arial"/>
                <a:cs typeface="Arial"/>
              </a:rPr>
              <a:t>Insurance.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25551" y="3787241"/>
            <a:ext cx="3469004" cy="680720"/>
          </a:xfrm>
          <a:prstGeom prst="rect">
            <a:avLst/>
          </a:prstGeom>
        </p:spPr>
        <p:txBody>
          <a:bodyPr wrap="square" lIns="0" tIns="127000" rIns="0" bIns="0" rtlCol="0" vert="horz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0"/>
              </a:spcBef>
              <a:buClr>
                <a:srgbClr val="6EACDE"/>
              </a:buClr>
              <a:buChar char="•"/>
              <a:tabLst>
                <a:tab pos="299085" algn="l"/>
                <a:tab pos="299720" algn="l"/>
              </a:tabLst>
            </a:pP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Payable</a:t>
            </a:r>
            <a:r>
              <a:rPr dirty="0" sz="1400" spc="-3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every</a:t>
            </a:r>
            <a:r>
              <a:rPr dirty="0" sz="1400" spc="-2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year</a:t>
            </a:r>
            <a:r>
              <a:rPr dirty="0" sz="1400" spc="-3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of</a:t>
            </a:r>
            <a:r>
              <a:rPr dirty="0" sz="1400" spc="-3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the</a:t>
            </a:r>
            <a:r>
              <a:rPr dirty="0" sz="1400" spc="-40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888D8D"/>
                </a:solidFill>
                <a:latin typeface="Arial"/>
                <a:cs typeface="Arial"/>
              </a:rPr>
              <a:t>relationship</a:t>
            </a:r>
            <a:endParaRPr sz="14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900"/>
              </a:spcBef>
              <a:buClr>
                <a:srgbClr val="6EACDE"/>
              </a:buClr>
              <a:buChar char="•"/>
              <a:tabLst>
                <a:tab pos="299085" algn="l"/>
                <a:tab pos="299720" algn="l"/>
              </a:tabLst>
            </a:pP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Is</a:t>
            </a:r>
            <a:r>
              <a:rPr dirty="0" sz="1400" spc="-30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usually</a:t>
            </a:r>
            <a:r>
              <a:rPr dirty="0" sz="1400" spc="-3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between</a:t>
            </a:r>
            <a:r>
              <a:rPr dirty="0" sz="1400" spc="-30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3-4%</a:t>
            </a:r>
            <a:r>
              <a:rPr dirty="0" sz="1400" spc="-3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of</a:t>
            </a:r>
            <a:r>
              <a:rPr dirty="0" sz="1400" spc="-2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the</a:t>
            </a:r>
            <a:r>
              <a:rPr dirty="0" sz="1400" spc="-30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888D8D"/>
                </a:solidFill>
                <a:latin typeface="Arial"/>
                <a:cs typeface="Arial"/>
              </a:rPr>
              <a:t>premium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07340" y="322834"/>
            <a:ext cx="293878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Arial"/>
                <a:cs typeface="Arial"/>
              </a:rPr>
              <a:t>Current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Opportunities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440930" y="4854651"/>
            <a:ext cx="138557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©2021</a:t>
            </a:r>
            <a:r>
              <a:rPr dirty="0" sz="600" spc="-2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ARTHUR</a:t>
            </a:r>
            <a:r>
              <a:rPr dirty="0" sz="600" spc="-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J.</a:t>
            </a:r>
            <a:r>
              <a:rPr dirty="0" sz="600" spc="-20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GALLAGHER</a:t>
            </a:r>
            <a:r>
              <a:rPr dirty="0" sz="600" spc="-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&amp;</a:t>
            </a:r>
            <a:r>
              <a:rPr dirty="0" sz="600" spc="-1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C5DEF1"/>
                </a:solidFill>
                <a:latin typeface="Arial"/>
                <a:cs typeface="Arial"/>
              </a:rPr>
              <a:t>CO.</a:t>
            </a:r>
            <a:endParaRPr sz="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7340" y="1352550"/>
            <a:ext cx="533146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latin typeface="Calibri"/>
                <a:cs typeface="Calibri"/>
              </a:rPr>
              <a:t>FMLA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Growth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and</a:t>
            </a:r>
            <a:r>
              <a:rPr dirty="0" sz="2400" spc="-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Solutions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in</a:t>
            </a:r>
            <a:r>
              <a:rPr dirty="0" sz="2400" spc="-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the</a:t>
            </a:r>
            <a:r>
              <a:rPr dirty="0" sz="2400" spc="-10" b="1">
                <a:latin typeface="Calibri"/>
                <a:cs typeface="Calibri"/>
              </a:rPr>
              <a:t> market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14706" y="218005"/>
            <a:ext cx="1490779" cy="237596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925822"/>
            <a:ext cx="9143999" cy="1217676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163779" y="812418"/>
            <a:ext cx="243014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Char char="•"/>
              <a:tabLst>
                <a:tab pos="299085" algn="l"/>
                <a:tab pos="299720" algn="l"/>
              </a:tabLst>
            </a:pPr>
            <a:r>
              <a:rPr dirty="0" sz="1600">
                <a:solidFill>
                  <a:srgbClr val="525252"/>
                </a:solidFill>
                <a:latin typeface="Arial"/>
                <a:cs typeface="Arial"/>
              </a:rPr>
              <a:t>Potential</a:t>
            </a:r>
            <a:r>
              <a:rPr dirty="0" sz="1600" spc="-6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25252"/>
                </a:solidFill>
                <a:latin typeface="Arial"/>
                <a:cs typeface="Arial"/>
              </a:rPr>
              <a:t>Plan</a:t>
            </a:r>
            <a:r>
              <a:rPr dirty="0" sz="1600" spc="-7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25252"/>
                </a:solidFill>
                <a:latin typeface="Arial"/>
                <a:cs typeface="Arial"/>
              </a:rPr>
              <a:t>Changes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440930" y="4861869"/>
            <a:ext cx="1385570" cy="111125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©2021</a:t>
            </a:r>
            <a:r>
              <a:rPr dirty="0" sz="600" spc="-2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ARTHUR</a:t>
            </a:r>
            <a:r>
              <a:rPr dirty="0" sz="600" spc="-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J.</a:t>
            </a:r>
            <a:r>
              <a:rPr dirty="0" sz="600" spc="-20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GALLAGHER</a:t>
            </a:r>
            <a:r>
              <a:rPr dirty="0" sz="600" spc="-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&amp;</a:t>
            </a:r>
            <a:r>
              <a:rPr dirty="0" sz="600" spc="-1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C5DEF1"/>
                </a:solidFill>
                <a:latin typeface="Arial"/>
                <a:cs typeface="Arial"/>
              </a:rPr>
              <a:t>CO.</a:t>
            </a:r>
            <a:endParaRPr sz="6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440930" y="4909113"/>
            <a:ext cx="1385570" cy="111125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©2019</a:t>
            </a:r>
            <a:r>
              <a:rPr dirty="0" sz="600" spc="-2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ARTHUR</a:t>
            </a:r>
            <a:r>
              <a:rPr dirty="0" sz="600" spc="-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J.</a:t>
            </a:r>
            <a:r>
              <a:rPr dirty="0" sz="600" spc="-20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GALLAGHER</a:t>
            </a:r>
            <a:r>
              <a:rPr dirty="0" sz="600" spc="-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&amp;</a:t>
            </a:r>
            <a:r>
              <a:rPr dirty="0" sz="600" spc="-1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C5DEF1"/>
                </a:solidFill>
                <a:latin typeface="Arial"/>
                <a:cs typeface="Arial"/>
              </a:rPr>
              <a:t>CO.</a:t>
            </a:r>
            <a:endParaRPr sz="6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 spc="-25"/>
              <a:t>29</a:t>
            </a:fld>
          </a:p>
        </p:txBody>
      </p:sp>
      <p:sp>
        <p:nvSpPr>
          <p:cNvPr id="5" name="object 5" descr=""/>
          <p:cNvSpPr txBox="1"/>
          <p:nvPr/>
        </p:nvSpPr>
        <p:spPr>
          <a:xfrm>
            <a:off x="625551" y="930172"/>
            <a:ext cx="8263255" cy="2209165"/>
          </a:xfrm>
          <a:prstGeom prst="rect">
            <a:avLst/>
          </a:prstGeom>
        </p:spPr>
        <p:txBody>
          <a:bodyPr wrap="square" lIns="0" tIns="137795" rIns="0" bIns="0" rtlCol="0" vert="horz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85"/>
              </a:spcBef>
              <a:buClr>
                <a:srgbClr val="6EACDE"/>
              </a:buClr>
              <a:buChar char="•"/>
              <a:tabLst>
                <a:tab pos="299085" algn="l"/>
                <a:tab pos="299720" algn="l"/>
              </a:tabLst>
            </a:pP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If</a:t>
            </a:r>
            <a:r>
              <a:rPr dirty="0" sz="1400" spc="-3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you</a:t>
            </a:r>
            <a:r>
              <a:rPr dirty="0" sz="1400" spc="-1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outsource</a:t>
            </a:r>
            <a:r>
              <a:rPr dirty="0" sz="1400" spc="-60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leave</a:t>
            </a:r>
            <a:r>
              <a:rPr dirty="0" sz="1400" spc="-1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888D8D"/>
                </a:solidFill>
                <a:latin typeface="Arial"/>
                <a:cs typeface="Arial"/>
              </a:rPr>
              <a:t>administration,</a:t>
            </a:r>
            <a:r>
              <a:rPr dirty="0" sz="1400" spc="-6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we would</a:t>
            </a:r>
            <a:r>
              <a:rPr dirty="0" sz="1400" spc="-30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suggest</a:t>
            </a:r>
            <a:r>
              <a:rPr dirty="0" sz="1400" spc="-50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the</a:t>
            </a:r>
            <a:r>
              <a:rPr dirty="0" sz="1400" spc="-4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following</a:t>
            </a:r>
            <a:r>
              <a:rPr dirty="0" sz="1400" spc="-2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plan</a:t>
            </a:r>
            <a:r>
              <a:rPr dirty="0" sz="1400" spc="-3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888D8D"/>
                </a:solidFill>
                <a:latin typeface="Arial"/>
                <a:cs typeface="Arial"/>
              </a:rPr>
              <a:t>changes:</a:t>
            </a:r>
            <a:endParaRPr sz="1400">
              <a:latin typeface="Arial"/>
              <a:cs typeface="Arial"/>
            </a:endParaRPr>
          </a:p>
          <a:p>
            <a:pPr lvl="1" marL="521334" indent="-287020">
              <a:lnSpc>
                <a:spcPct val="100000"/>
              </a:lnSpc>
              <a:spcBef>
                <a:spcPts val="905"/>
              </a:spcBef>
              <a:buClr>
                <a:srgbClr val="6EACDE"/>
              </a:buClr>
              <a:buChar char="•"/>
              <a:tabLst>
                <a:tab pos="521334" algn="l"/>
                <a:tab pos="521970" algn="l"/>
              </a:tabLst>
            </a:pPr>
            <a:r>
              <a:rPr dirty="0" sz="1300">
                <a:solidFill>
                  <a:srgbClr val="888D8D"/>
                </a:solidFill>
                <a:latin typeface="Arial"/>
                <a:cs typeface="Arial"/>
              </a:rPr>
              <a:t>Renewal</a:t>
            </a:r>
            <a:r>
              <a:rPr dirty="0" sz="1300" spc="-1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888D8D"/>
                </a:solidFill>
                <a:latin typeface="Arial"/>
                <a:cs typeface="Arial"/>
              </a:rPr>
              <a:t>Notification</a:t>
            </a:r>
            <a:r>
              <a:rPr dirty="0" sz="1300" spc="-1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888D8D"/>
                </a:solidFill>
                <a:latin typeface="Arial"/>
                <a:cs typeface="Arial"/>
              </a:rPr>
              <a:t>should</a:t>
            </a:r>
            <a:r>
              <a:rPr dirty="0" sz="1300" spc="-2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888D8D"/>
                </a:solidFill>
                <a:latin typeface="Arial"/>
                <a:cs typeface="Arial"/>
              </a:rPr>
              <a:t>be</a:t>
            </a:r>
            <a:r>
              <a:rPr dirty="0" sz="1300" spc="-3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888D8D"/>
                </a:solidFill>
                <a:latin typeface="Arial"/>
                <a:cs typeface="Arial"/>
              </a:rPr>
              <a:t>180</a:t>
            </a:r>
            <a:r>
              <a:rPr dirty="0" sz="1300" spc="-3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888D8D"/>
                </a:solidFill>
                <a:latin typeface="Arial"/>
                <a:cs typeface="Arial"/>
              </a:rPr>
              <a:t>days.</a:t>
            </a:r>
            <a:r>
              <a:rPr dirty="0" sz="1300" spc="30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888D8D"/>
                </a:solidFill>
                <a:latin typeface="Arial"/>
                <a:cs typeface="Arial"/>
              </a:rPr>
              <a:t>Difficult</a:t>
            </a:r>
            <a:r>
              <a:rPr dirty="0" sz="1300" spc="-20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888D8D"/>
                </a:solidFill>
                <a:latin typeface="Arial"/>
                <a:cs typeface="Arial"/>
              </a:rPr>
              <a:t>to</a:t>
            </a:r>
            <a:r>
              <a:rPr dirty="0" sz="1300" spc="-4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888D8D"/>
                </a:solidFill>
                <a:latin typeface="Arial"/>
                <a:cs typeface="Arial"/>
              </a:rPr>
              <a:t>move</a:t>
            </a:r>
            <a:r>
              <a:rPr dirty="0" sz="1300" spc="-1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888D8D"/>
                </a:solidFill>
                <a:latin typeface="Arial"/>
                <a:cs typeface="Arial"/>
              </a:rPr>
              <a:t>a</a:t>
            </a:r>
            <a:r>
              <a:rPr dirty="0" sz="1300" spc="-3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888D8D"/>
                </a:solidFill>
                <a:latin typeface="Arial"/>
                <a:cs typeface="Arial"/>
              </a:rPr>
              <a:t>leave</a:t>
            </a:r>
            <a:r>
              <a:rPr dirty="0" sz="1300" spc="-20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888D8D"/>
                </a:solidFill>
                <a:latin typeface="Arial"/>
                <a:cs typeface="Arial"/>
              </a:rPr>
              <a:t>program</a:t>
            </a:r>
            <a:r>
              <a:rPr dirty="0" sz="1300" spc="-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888D8D"/>
                </a:solidFill>
                <a:latin typeface="Arial"/>
                <a:cs typeface="Arial"/>
              </a:rPr>
              <a:t>without</a:t>
            </a:r>
            <a:r>
              <a:rPr dirty="0" sz="1300" spc="-1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888D8D"/>
                </a:solidFill>
                <a:latin typeface="Arial"/>
                <a:cs typeface="Arial"/>
              </a:rPr>
              <a:t>at</a:t>
            </a:r>
            <a:r>
              <a:rPr dirty="0" sz="1300" spc="-3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888D8D"/>
                </a:solidFill>
                <a:latin typeface="Arial"/>
                <a:cs typeface="Arial"/>
              </a:rPr>
              <a:t>least</a:t>
            </a:r>
            <a:r>
              <a:rPr dirty="0" sz="1300" spc="-3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888D8D"/>
                </a:solidFill>
                <a:latin typeface="Arial"/>
                <a:cs typeface="Arial"/>
              </a:rPr>
              <a:t>180</a:t>
            </a:r>
            <a:r>
              <a:rPr dirty="0" sz="1300" spc="-3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888D8D"/>
                </a:solidFill>
                <a:latin typeface="Arial"/>
                <a:cs typeface="Arial"/>
              </a:rPr>
              <a:t>days.</a:t>
            </a:r>
            <a:endParaRPr sz="1300">
              <a:latin typeface="Arial"/>
              <a:cs typeface="Arial"/>
            </a:endParaRPr>
          </a:p>
          <a:p>
            <a:pPr lvl="1" marL="521334" marR="62230" indent="-287020">
              <a:lnSpc>
                <a:spcPct val="100000"/>
              </a:lnSpc>
              <a:spcBef>
                <a:spcPts val="900"/>
              </a:spcBef>
              <a:buClr>
                <a:srgbClr val="6EACDE"/>
              </a:buClr>
              <a:buChar char="•"/>
              <a:tabLst>
                <a:tab pos="521334" algn="l"/>
                <a:tab pos="521970" algn="l"/>
              </a:tabLst>
            </a:pPr>
            <a:r>
              <a:rPr dirty="0" sz="1300">
                <a:solidFill>
                  <a:srgbClr val="888D8D"/>
                </a:solidFill>
                <a:latin typeface="Arial"/>
                <a:cs typeface="Arial"/>
              </a:rPr>
              <a:t>Make</a:t>
            </a:r>
            <a:r>
              <a:rPr dirty="0" sz="1300" spc="-1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888D8D"/>
                </a:solidFill>
                <a:latin typeface="Arial"/>
                <a:cs typeface="Arial"/>
              </a:rPr>
              <a:t>sure</a:t>
            </a:r>
            <a:r>
              <a:rPr dirty="0" sz="1300" spc="-3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888D8D"/>
                </a:solidFill>
                <a:latin typeface="Arial"/>
                <a:cs typeface="Arial"/>
              </a:rPr>
              <a:t>you</a:t>
            </a:r>
            <a:r>
              <a:rPr dirty="0" sz="1300" spc="-1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888D8D"/>
                </a:solidFill>
                <a:latin typeface="Arial"/>
                <a:cs typeface="Arial"/>
              </a:rPr>
              <a:t>read</a:t>
            </a:r>
            <a:r>
              <a:rPr dirty="0" sz="1300" spc="-2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888D8D"/>
                </a:solidFill>
                <a:latin typeface="Arial"/>
                <a:cs typeface="Arial"/>
              </a:rPr>
              <a:t>the</a:t>
            </a:r>
            <a:r>
              <a:rPr dirty="0" sz="1300" spc="-3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888D8D"/>
                </a:solidFill>
                <a:latin typeface="Arial"/>
                <a:cs typeface="Arial"/>
              </a:rPr>
              <a:t>“Indemnification”</a:t>
            </a:r>
            <a:r>
              <a:rPr dirty="0" sz="1300" spc="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888D8D"/>
                </a:solidFill>
                <a:latin typeface="Arial"/>
                <a:cs typeface="Arial"/>
              </a:rPr>
              <a:t>wording to</a:t>
            </a:r>
            <a:r>
              <a:rPr dirty="0" sz="1300" spc="-4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888D8D"/>
                </a:solidFill>
                <a:latin typeface="Arial"/>
                <a:cs typeface="Arial"/>
              </a:rPr>
              <a:t>see</a:t>
            </a:r>
            <a:r>
              <a:rPr dirty="0" sz="1300" spc="-2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888D8D"/>
                </a:solidFill>
                <a:latin typeface="Arial"/>
                <a:cs typeface="Arial"/>
              </a:rPr>
              <a:t>if</a:t>
            </a:r>
            <a:r>
              <a:rPr dirty="0" sz="1300" spc="-4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888D8D"/>
                </a:solidFill>
                <a:latin typeface="Arial"/>
                <a:cs typeface="Arial"/>
              </a:rPr>
              <a:t>it</a:t>
            </a:r>
            <a:r>
              <a:rPr dirty="0" sz="1300" spc="-4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888D8D"/>
                </a:solidFill>
                <a:latin typeface="Arial"/>
                <a:cs typeface="Arial"/>
              </a:rPr>
              <a:t>has</a:t>
            </a:r>
            <a:r>
              <a:rPr dirty="0" sz="1300" spc="-2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888D8D"/>
                </a:solidFill>
                <a:latin typeface="Arial"/>
                <a:cs typeface="Arial"/>
              </a:rPr>
              <a:t>the</a:t>
            </a:r>
            <a:r>
              <a:rPr dirty="0" sz="1300" spc="-3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888D8D"/>
                </a:solidFill>
                <a:latin typeface="Arial"/>
                <a:cs typeface="Arial"/>
              </a:rPr>
              <a:t>“Gross”</a:t>
            </a:r>
            <a:r>
              <a:rPr dirty="0" sz="1300" spc="-1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888D8D"/>
                </a:solidFill>
                <a:latin typeface="Arial"/>
                <a:cs typeface="Arial"/>
              </a:rPr>
              <a:t>negligence</a:t>
            </a:r>
            <a:r>
              <a:rPr dirty="0" sz="1300" spc="-1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888D8D"/>
                </a:solidFill>
                <a:latin typeface="Arial"/>
                <a:cs typeface="Arial"/>
              </a:rPr>
              <a:t>wording,</a:t>
            </a:r>
            <a:r>
              <a:rPr dirty="0" sz="1300" spc="-1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888D8D"/>
                </a:solidFill>
                <a:latin typeface="Arial"/>
                <a:cs typeface="Arial"/>
              </a:rPr>
              <a:t>and</a:t>
            </a:r>
            <a:r>
              <a:rPr dirty="0" sz="1300" spc="-2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888D8D"/>
                </a:solidFill>
                <a:latin typeface="Arial"/>
                <a:cs typeface="Arial"/>
              </a:rPr>
              <a:t>if</a:t>
            </a:r>
            <a:r>
              <a:rPr dirty="0" sz="1300" spc="-4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300" spc="-25">
                <a:solidFill>
                  <a:srgbClr val="888D8D"/>
                </a:solidFill>
                <a:latin typeface="Arial"/>
                <a:cs typeface="Arial"/>
              </a:rPr>
              <a:t>it </a:t>
            </a:r>
            <a:r>
              <a:rPr dirty="0" sz="1300">
                <a:solidFill>
                  <a:srgbClr val="888D8D"/>
                </a:solidFill>
                <a:latin typeface="Arial"/>
                <a:cs typeface="Arial"/>
              </a:rPr>
              <a:t>needs</a:t>
            </a:r>
            <a:r>
              <a:rPr dirty="0" sz="1300" spc="-20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888D8D"/>
                </a:solidFill>
                <a:latin typeface="Arial"/>
                <a:cs typeface="Arial"/>
              </a:rPr>
              <a:t>to</a:t>
            </a:r>
            <a:r>
              <a:rPr dirty="0" sz="1300" spc="-30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888D8D"/>
                </a:solidFill>
                <a:latin typeface="Arial"/>
                <a:cs typeface="Arial"/>
              </a:rPr>
              <a:t>be</a:t>
            </a:r>
            <a:r>
              <a:rPr dirty="0" sz="1300" spc="-2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888D8D"/>
                </a:solidFill>
                <a:latin typeface="Arial"/>
                <a:cs typeface="Arial"/>
              </a:rPr>
              <a:t>changed</a:t>
            </a:r>
            <a:r>
              <a:rPr dirty="0" sz="1300" spc="-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888D8D"/>
                </a:solidFill>
                <a:latin typeface="Arial"/>
                <a:cs typeface="Arial"/>
              </a:rPr>
              <a:t>to</a:t>
            </a:r>
            <a:r>
              <a:rPr dirty="0" sz="1300" spc="-2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888D8D"/>
                </a:solidFill>
                <a:latin typeface="Arial"/>
                <a:cs typeface="Arial"/>
              </a:rPr>
              <a:t>remove</a:t>
            </a:r>
            <a:r>
              <a:rPr dirty="0" sz="1300" spc="-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888D8D"/>
                </a:solidFill>
                <a:latin typeface="Arial"/>
                <a:cs typeface="Arial"/>
              </a:rPr>
              <a:t>the</a:t>
            </a:r>
            <a:r>
              <a:rPr dirty="0" sz="1300" spc="-1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888D8D"/>
                </a:solidFill>
                <a:latin typeface="Arial"/>
                <a:cs typeface="Arial"/>
              </a:rPr>
              <a:t>“Gross”</a:t>
            </a:r>
            <a:r>
              <a:rPr dirty="0" sz="1300" spc="-1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888D8D"/>
                </a:solidFill>
                <a:latin typeface="Arial"/>
                <a:cs typeface="Arial"/>
              </a:rPr>
              <a:t>wording.</a:t>
            </a:r>
            <a:endParaRPr sz="1300">
              <a:latin typeface="Arial"/>
              <a:cs typeface="Arial"/>
            </a:endParaRPr>
          </a:p>
          <a:p>
            <a:pPr lvl="1" marL="521334" marR="568960" indent="-287020">
              <a:lnSpc>
                <a:spcPct val="100000"/>
              </a:lnSpc>
              <a:spcBef>
                <a:spcPts val="900"/>
              </a:spcBef>
              <a:buClr>
                <a:srgbClr val="6EACDE"/>
              </a:buClr>
              <a:buChar char="•"/>
              <a:tabLst>
                <a:tab pos="521334" algn="l"/>
                <a:tab pos="521970" algn="l"/>
              </a:tabLst>
            </a:pPr>
            <a:r>
              <a:rPr dirty="0" sz="1300">
                <a:solidFill>
                  <a:srgbClr val="888D8D"/>
                </a:solidFill>
                <a:latin typeface="Arial"/>
                <a:cs typeface="Arial"/>
              </a:rPr>
              <a:t>We</a:t>
            </a:r>
            <a:r>
              <a:rPr dirty="0" sz="1300" spc="-70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888D8D"/>
                </a:solidFill>
                <a:latin typeface="Arial"/>
                <a:cs typeface="Arial"/>
              </a:rPr>
              <a:t>would</a:t>
            </a:r>
            <a:r>
              <a:rPr dirty="0" sz="1300" spc="-30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888D8D"/>
                </a:solidFill>
                <a:latin typeface="Arial"/>
                <a:cs typeface="Arial"/>
              </a:rPr>
              <a:t>recommend</a:t>
            </a:r>
            <a:r>
              <a:rPr dirty="0" sz="1300" spc="-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888D8D"/>
                </a:solidFill>
                <a:latin typeface="Arial"/>
                <a:cs typeface="Arial"/>
              </a:rPr>
              <a:t>an</a:t>
            </a:r>
            <a:r>
              <a:rPr dirty="0" sz="1300" spc="-30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888D8D"/>
                </a:solidFill>
                <a:latin typeface="Arial"/>
                <a:cs typeface="Arial"/>
              </a:rPr>
              <a:t>RFP</a:t>
            </a:r>
            <a:r>
              <a:rPr dirty="0" sz="1300" spc="-6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888D8D"/>
                </a:solidFill>
                <a:latin typeface="Arial"/>
                <a:cs typeface="Arial"/>
              </a:rPr>
              <a:t>with</a:t>
            </a:r>
            <a:r>
              <a:rPr dirty="0" sz="1300" spc="-2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888D8D"/>
                </a:solidFill>
                <a:latin typeface="Arial"/>
                <a:cs typeface="Arial"/>
              </a:rPr>
              <a:t>specific</a:t>
            </a:r>
            <a:r>
              <a:rPr dirty="0" sz="1300" spc="-2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888D8D"/>
                </a:solidFill>
                <a:latin typeface="Arial"/>
                <a:cs typeface="Arial"/>
              </a:rPr>
              <a:t>questions</a:t>
            </a:r>
            <a:r>
              <a:rPr dirty="0" sz="1300" spc="-20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888D8D"/>
                </a:solidFill>
                <a:latin typeface="Arial"/>
                <a:cs typeface="Arial"/>
              </a:rPr>
              <a:t>around</a:t>
            </a:r>
            <a:r>
              <a:rPr dirty="0" sz="1300" spc="-1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888D8D"/>
                </a:solidFill>
                <a:latin typeface="Arial"/>
                <a:cs typeface="Arial"/>
              </a:rPr>
              <a:t>all</a:t>
            </a:r>
            <a:r>
              <a:rPr dirty="0" sz="1300" spc="-4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888D8D"/>
                </a:solidFill>
                <a:latin typeface="Arial"/>
                <a:cs typeface="Arial"/>
              </a:rPr>
              <a:t>lines</a:t>
            </a:r>
            <a:r>
              <a:rPr dirty="0" sz="1300" spc="-3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888D8D"/>
                </a:solidFill>
                <a:latin typeface="Arial"/>
                <a:cs typeface="Arial"/>
              </a:rPr>
              <a:t>of</a:t>
            </a:r>
            <a:r>
              <a:rPr dirty="0" sz="1300" spc="-40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888D8D"/>
                </a:solidFill>
                <a:latin typeface="Arial"/>
                <a:cs typeface="Arial"/>
              </a:rPr>
              <a:t>coverage</a:t>
            </a:r>
            <a:r>
              <a:rPr dirty="0" sz="1300" spc="-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888D8D"/>
                </a:solidFill>
                <a:latin typeface="Arial"/>
                <a:cs typeface="Arial"/>
              </a:rPr>
              <a:t>so</a:t>
            </a:r>
            <a:r>
              <a:rPr dirty="0" sz="1300" spc="-3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888D8D"/>
                </a:solidFill>
                <a:latin typeface="Arial"/>
                <a:cs typeface="Arial"/>
              </a:rPr>
              <a:t>there</a:t>
            </a:r>
            <a:r>
              <a:rPr dirty="0" sz="1300" spc="-2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888D8D"/>
                </a:solidFill>
                <a:latin typeface="Arial"/>
                <a:cs typeface="Arial"/>
              </a:rPr>
              <a:t>are</a:t>
            </a:r>
            <a:r>
              <a:rPr dirty="0" sz="1300" spc="-25">
                <a:solidFill>
                  <a:srgbClr val="888D8D"/>
                </a:solidFill>
                <a:latin typeface="Arial"/>
                <a:cs typeface="Arial"/>
              </a:rPr>
              <a:t> no </a:t>
            </a:r>
            <a:r>
              <a:rPr dirty="0" sz="1300">
                <a:solidFill>
                  <a:srgbClr val="888D8D"/>
                </a:solidFill>
                <a:latin typeface="Arial"/>
                <a:cs typeface="Arial"/>
              </a:rPr>
              <a:t>surprises</a:t>
            </a:r>
            <a:r>
              <a:rPr dirty="0" sz="1300" spc="-2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888D8D"/>
                </a:solidFill>
                <a:latin typeface="Arial"/>
                <a:cs typeface="Arial"/>
              </a:rPr>
              <a:t>later.</a:t>
            </a:r>
            <a:endParaRPr sz="1300">
              <a:latin typeface="Arial"/>
              <a:cs typeface="Arial"/>
            </a:endParaRPr>
          </a:p>
          <a:p>
            <a:pPr lvl="1" marL="521334" marR="5080" indent="-287020">
              <a:lnSpc>
                <a:spcPct val="100000"/>
              </a:lnSpc>
              <a:spcBef>
                <a:spcPts val="900"/>
              </a:spcBef>
              <a:buClr>
                <a:srgbClr val="6EACDE"/>
              </a:buClr>
              <a:buChar char="•"/>
              <a:tabLst>
                <a:tab pos="521334" algn="l"/>
                <a:tab pos="521970" algn="l"/>
              </a:tabLst>
            </a:pPr>
            <a:r>
              <a:rPr dirty="0" sz="1300">
                <a:solidFill>
                  <a:srgbClr val="888D8D"/>
                </a:solidFill>
                <a:latin typeface="Arial"/>
                <a:cs typeface="Arial"/>
              </a:rPr>
              <a:t>Contingent</a:t>
            </a:r>
            <a:r>
              <a:rPr dirty="0" sz="1300" spc="-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888D8D"/>
                </a:solidFill>
                <a:latin typeface="Arial"/>
                <a:cs typeface="Arial"/>
              </a:rPr>
              <a:t>Loss</a:t>
            </a:r>
            <a:r>
              <a:rPr dirty="0" sz="1300" spc="-20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888D8D"/>
                </a:solidFill>
                <a:latin typeface="Arial"/>
                <a:cs typeface="Arial"/>
              </a:rPr>
              <a:t>Ratios</a:t>
            </a:r>
            <a:r>
              <a:rPr dirty="0" sz="1300" spc="-20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888D8D"/>
                </a:solidFill>
                <a:latin typeface="Arial"/>
                <a:cs typeface="Arial"/>
              </a:rPr>
              <a:t>–</a:t>
            </a:r>
            <a:r>
              <a:rPr dirty="0" sz="1300" spc="-4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888D8D"/>
                </a:solidFill>
                <a:latin typeface="Arial"/>
                <a:cs typeface="Arial"/>
              </a:rPr>
              <a:t>This</a:t>
            </a:r>
            <a:r>
              <a:rPr dirty="0" sz="1300" spc="-3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888D8D"/>
                </a:solidFill>
                <a:latin typeface="Arial"/>
                <a:cs typeface="Arial"/>
              </a:rPr>
              <a:t>is</a:t>
            </a:r>
            <a:r>
              <a:rPr dirty="0" sz="1300" spc="-2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888D8D"/>
                </a:solidFill>
                <a:latin typeface="Arial"/>
                <a:cs typeface="Arial"/>
              </a:rPr>
              <a:t>something</a:t>
            </a:r>
            <a:r>
              <a:rPr dirty="0" sz="1300" spc="-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888D8D"/>
                </a:solidFill>
                <a:latin typeface="Arial"/>
                <a:cs typeface="Arial"/>
              </a:rPr>
              <a:t>you</a:t>
            </a:r>
            <a:r>
              <a:rPr dirty="0" sz="1300" spc="-1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888D8D"/>
                </a:solidFill>
                <a:latin typeface="Arial"/>
                <a:cs typeface="Arial"/>
              </a:rPr>
              <a:t>can</a:t>
            </a:r>
            <a:r>
              <a:rPr dirty="0" sz="1300" spc="-2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888D8D"/>
                </a:solidFill>
                <a:latin typeface="Arial"/>
                <a:cs typeface="Arial"/>
              </a:rPr>
              <a:t>ask</a:t>
            </a:r>
            <a:r>
              <a:rPr dirty="0" sz="1300" spc="-30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888D8D"/>
                </a:solidFill>
                <a:latin typeface="Arial"/>
                <a:cs typeface="Arial"/>
              </a:rPr>
              <a:t>for</a:t>
            </a:r>
            <a:r>
              <a:rPr dirty="0" sz="1300" spc="-2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888D8D"/>
                </a:solidFill>
                <a:latin typeface="Arial"/>
                <a:cs typeface="Arial"/>
              </a:rPr>
              <a:t>that</a:t>
            </a:r>
            <a:r>
              <a:rPr dirty="0" sz="1300" spc="-10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888D8D"/>
                </a:solidFill>
                <a:latin typeface="Arial"/>
                <a:cs typeface="Arial"/>
              </a:rPr>
              <a:t>will</a:t>
            </a:r>
            <a:r>
              <a:rPr dirty="0" sz="1300" spc="-2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888D8D"/>
                </a:solidFill>
                <a:latin typeface="Arial"/>
                <a:cs typeface="Arial"/>
              </a:rPr>
              <a:t>allow</a:t>
            </a:r>
            <a:r>
              <a:rPr dirty="0" sz="1300" spc="-2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888D8D"/>
                </a:solidFill>
                <a:latin typeface="Arial"/>
                <a:cs typeface="Arial"/>
              </a:rPr>
              <a:t>for</a:t>
            </a:r>
            <a:r>
              <a:rPr dirty="0" sz="1300" spc="-2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888D8D"/>
                </a:solidFill>
                <a:latin typeface="Arial"/>
                <a:cs typeface="Arial"/>
              </a:rPr>
              <a:t>a</a:t>
            </a:r>
            <a:r>
              <a:rPr dirty="0" sz="1300" spc="-2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888D8D"/>
                </a:solidFill>
                <a:latin typeface="Arial"/>
                <a:cs typeface="Arial"/>
              </a:rPr>
              <a:t>long</a:t>
            </a:r>
            <a:r>
              <a:rPr dirty="0" sz="1300" spc="-20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888D8D"/>
                </a:solidFill>
                <a:latin typeface="Arial"/>
                <a:cs typeface="Arial"/>
              </a:rPr>
              <a:t>Rate</a:t>
            </a:r>
            <a:r>
              <a:rPr dirty="0" sz="1300" spc="-2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888D8D"/>
                </a:solidFill>
                <a:latin typeface="Arial"/>
                <a:cs typeface="Arial"/>
              </a:rPr>
              <a:t>Guarantee</a:t>
            </a:r>
            <a:r>
              <a:rPr dirty="0" sz="1300" spc="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888D8D"/>
                </a:solidFill>
                <a:latin typeface="Arial"/>
                <a:cs typeface="Arial"/>
              </a:rPr>
              <a:t>if</a:t>
            </a:r>
            <a:r>
              <a:rPr dirty="0" sz="1300" spc="-3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300" spc="-25">
                <a:solidFill>
                  <a:srgbClr val="888D8D"/>
                </a:solidFill>
                <a:latin typeface="Arial"/>
                <a:cs typeface="Arial"/>
              </a:rPr>
              <a:t>the </a:t>
            </a:r>
            <a:r>
              <a:rPr dirty="0" sz="1300">
                <a:solidFill>
                  <a:srgbClr val="888D8D"/>
                </a:solidFill>
                <a:latin typeface="Arial"/>
                <a:cs typeface="Arial"/>
              </a:rPr>
              <a:t>case</a:t>
            </a:r>
            <a:r>
              <a:rPr dirty="0" sz="1300" spc="-2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888D8D"/>
                </a:solidFill>
                <a:latin typeface="Arial"/>
                <a:cs typeface="Arial"/>
              </a:rPr>
              <a:t>is</a:t>
            </a:r>
            <a:r>
              <a:rPr dirty="0" sz="1300" spc="-2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888D8D"/>
                </a:solidFill>
                <a:latin typeface="Arial"/>
                <a:cs typeface="Arial"/>
              </a:rPr>
              <a:t>running</a:t>
            </a:r>
            <a:r>
              <a:rPr dirty="0" sz="1300" spc="-1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888D8D"/>
                </a:solidFill>
                <a:latin typeface="Arial"/>
                <a:cs typeface="Arial"/>
              </a:rPr>
              <a:t>well.</a:t>
            </a:r>
            <a:endParaRPr sz="13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63779" y="3277057"/>
            <a:ext cx="8710930" cy="12369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99085" indent="-287020">
              <a:lnSpc>
                <a:spcPts val="1920"/>
              </a:lnSpc>
              <a:spcBef>
                <a:spcPts val="95"/>
              </a:spcBef>
              <a:buChar char="•"/>
              <a:tabLst>
                <a:tab pos="299085" algn="l"/>
                <a:tab pos="299720" algn="l"/>
              </a:tabLst>
            </a:pPr>
            <a:r>
              <a:rPr dirty="0" sz="1600" spc="-25">
                <a:solidFill>
                  <a:srgbClr val="525252"/>
                </a:solidFill>
                <a:latin typeface="Arial"/>
                <a:cs typeface="Arial"/>
              </a:rPr>
              <a:t>Time</a:t>
            </a:r>
            <a:r>
              <a:rPr dirty="0" sz="1600" spc="-9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25252"/>
                </a:solidFill>
                <a:latin typeface="Arial"/>
                <a:cs typeface="Arial"/>
              </a:rPr>
              <a:t>Away</a:t>
            </a:r>
            <a:r>
              <a:rPr dirty="0" sz="1600" spc="-9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25252"/>
                </a:solidFill>
                <a:latin typeface="Arial"/>
                <a:cs typeface="Arial"/>
              </a:rPr>
              <a:t>from</a:t>
            </a:r>
            <a:r>
              <a:rPr dirty="0" sz="1600" spc="-3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25252"/>
                </a:solidFill>
                <a:latin typeface="Arial"/>
                <a:cs typeface="Arial"/>
              </a:rPr>
              <a:t>Work</a:t>
            </a:r>
            <a:r>
              <a:rPr dirty="0" sz="1600" spc="-4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25252"/>
                </a:solidFill>
                <a:latin typeface="Arial"/>
                <a:cs typeface="Arial"/>
              </a:rPr>
              <a:t>Policies</a:t>
            </a:r>
            <a:endParaRPr sz="1600">
              <a:latin typeface="Arial"/>
              <a:cs typeface="Arial"/>
            </a:endParaRPr>
          </a:p>
          <a:p>
            <a:pPr lvl="1" marL="760730" marR="5080" indent="-287020">
              <a:lnSpc>
                <a:spcPts val="1680"/>
              </a:lnSpc>
              <a:spcBef>
                <a:spcPts val="55"/>
              </a:spcBef>
              <a:buClr>
                <a:srgbClr val="6EACDE"/>
              </a:buClr>
              <a:buChar char="•"/>
              <a:tabLst>
                <a:tab pos="760730" algn="l"/>
                <a:tab pos="761365" algn="l"/>
              </a:tabLst>
            </a:pPr>
            <a:r>
              <a:rPr dirty="0" sz="1400" spc="-35">
                <a:solidFill>
                  <a:srgbClr val="888D8D"/>
                </a:solidFill>
                <a:latin typeface="Arial"/>
                <a:cs typeface="Arial"/>
              </a:rPr>
              <a:t>You</a:t>
            </a:r>
            <a:r>
              <a:rPr dirty="0" sz="1400" spc="-30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will</a:t>
            </a:r>
            <a:r>
              <a:rPr dirty="0" sz="1400" spc="-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need</a:t>
            </a:r>
            <a:r>
              <a:rPr dirty="0" sz="1400" spc="-5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to</a:t>
            </a:r>
            <a:r>
              <a:rPr dirty="0" sz="1400" spc="-40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review</a:t>
            </a:r>
            <a:r>
              <a:rPr dirty="0" sz="1400" spc="-20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your</a:t>
            </a:r>
            <a:r>
              <a:rPr dirty="0" sz="1400" spc="-20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other</a:t>
            </a:r>
            <a:r>
              <a:rPr dirty="0" sz="1400" spc="-6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time</a:t>
            </a:r>
            <a:r>
              <a:rPr dirty="0" sz="1400" spc="-2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away</a:t>
            </a:r>
            <a:r>
              <a:rPr dirty="0" sz="1400" spc="-2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from</a:t>
            </a:r>
            <a:r>
              <a:rPr dirty="0" sz="1400" spc="-60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work</a:t>
            </a:r>
            <a:r>
              <a:rPr dirty="0" sz="1400" spc="-2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policies</a:t>
            </a:r>
            <a:r>
              <a:rPr dirty="0" sz="1400" spc="-4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to</a:t>
            </a:r>
            <a:r>
              <a:rPr dirty="0" sz="1400" spc="-40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make</a:t>
            </a:r>
            <a:r>
              <a:rPr dirty="0" sz="1400" spc="-3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sure</a:t>
            </a:r>
            <a:r>
              <a:rPr dirty="0" sz="1400" spc="-50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they</a:t>
            </a:r>
            <a:r>
              <a:rPr dirty="0" sz="1400" spc="-4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all</a:t>
            </a:r>
            <a:r>
              <a:rPr dirty="0" sz="1400" spc="-20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888D8D"/>
                </a:solidFill>
                <a:latin typeface="Arial"/>
                <a:cs typeface="Arial"/>
              </a:rPr>
              <a:t>integrate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together.</a:t>
            </a:r>
            <a:r>
              <a:rPr dirty="0" sz="1400" spc="280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This</a:t>
            </a:r>
            <a:r>
              <a:rPr dirty="0" sz="1400" spc="-50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is</a:t>
            </a:r>
            <a:r>
              <a:rPr dirty="0" sz="1400" spc="-30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seen</a:t>
            </a:r>
            <a:r>
              <a:rPr dirty="0" sz="1400" spc="-40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more</a:t>
            </a:r>
            <a:r>
              <a:rPr dirty="0" sz="1400" spc="-50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often</a:t>
            </a:r>
            <a:r>
              <a:rPr dirty="0" sz="1400" spc="-50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around</a:t>
            </a:r>
            <a:r>
              <a:rPr dirty="0" sz="1400" spc="-5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the</a:t>
            </a:r>
            <a:r>
              <a:rPr dirty="0" sz="1400" spc="-40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use</a:t>
            </a:r>
            <a:r>
              <a:rPr dirty="0" sz="1400" spc="-50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of</a:t>
            </a:r>
            <a:r>
              <a:rPr dirty="0" sz="1400" spc="-3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PTO</a:t>
            </a:r>
            <a:r>
              <a:rPr dirty="0" sz="1400" spc="-30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or</a:t>
            </a:r>
            <a:r>
              <a:rPr dirty="0" sz="1400" spc="-30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sick</a:t>
            </a:r>
            <a:r>
              <a:rPr dirty="0" sz="1400" spc="-50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time</a:t>
            </a:r>
            <a:r>
              <a:rPr dirty="0" sz="1400" spc="-4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during</a:t>
            </a:r>
            <a:r>
              <a:rPr dirty="0" sz="1400" spc="-50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the</a:t>
            </a:r>
            <a:r>
              <a:rPr dirty="0" sz="1400" spc="-4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elimination</a:t>
            </a:r>
            <a:r>
              <a:rPr dirty="0" sz="1400" spc="-50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period,</a:t>
            </a:r>
            <a:r>
              <a:rPr dirty="0" sz="1400" spc="-5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888D8D"/>
                </a:solidFill>
                <a:latin typeface="Arial"/>
                <a:cs typeface="Arial"/>
              </a:rPr>
              <a:t>or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before</a:t>
            </a:r>
            <a:r>
              <a:rPr dirty="0" sz="1400" spc="-80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the</a:t>
            </a:r>
            <a:r>
              <a:rPr dirty="0" sz="1400" spc="-40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benefit</a:t>
            </a:r>
            <a:r>
              <a:rPr dirty="0" sz="1400" spc="-60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would</a:t>
            </a:r>
            <a:r>
              <a:rPr dirty="0" sz="1400" spc="-20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888D8D"/>
                </a:solidFill>
                <a:latin typeface="Arial"/>
                <a:cs typeface="Arial"/>
              </a:rPr>
              <a:t>begin.</a:t>
            </a:r>
            <a:endParaRPr sz="1400">
              <a:latin typeface="Arial"/>
              <a:cs typeface="Arial"/>
            </a:endParaRPr>
          </a:p>
          <a:p>
            <a:pPr lvl="1" marL="760730" indent="-287020">
              <a:lnSpc>
                <a:spcPct val="100000"/>
              </a:lnSpc>
              <a:spcBef>
                <a:spcPts val="844"/>
              </a:spcBef>
              <a:buClr>
                <a:srgbClr val="6EACDE"/>
              </a:buClr>
              <a:buChar char="•"/>
              <a:tabLst>
                <a:tab pos="760730" algn="l"/>
                <a:tab pos="761365" algn="l"/>
              </a:tabLst>
            </a:pP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We</a:t>
            </a:r>
            <a:r>
              <a:rPr dirty="0" sz="1400" spc="-60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would</a:t>
            </a:r>
            <a:r>
              <a:rPr dirty="0" sz="1400" spc="-20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recommend</a:t>
            </a:r>
            <a:r>
              <a:rPr dirty="0" sz="1400" spc="-70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looking</a:t>
            </a:r>
            <a:r>
              <a:rPr dirty="0" sz="1400" spc="-40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at</a:t>
            </a:r>
            <a:r>
              <a:rPr dirty="0" sz="1400" spc="-30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all</a:t>
            </a:r>
            <a:r>
              <a:rPr dirty="0" sz="1400" spc="-2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of</a:t>
            </a:r>
            <a:r>
              <a:rPr dirty="0" sz="1400" spc="-3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your</a:t>
            </a:r>
            <a:r>
              <a:rPr dirty="0" sz="1400" spc="-2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policies</a:t>
            </a:r>
            <a:r>
              <a:rPr dirty="0" sz="1400" spc="-50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around</a:t>
            </a:r>
            <a:r>
              <a:rPr dirty="0" sz="1400" spc="-50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the</a:t>
            </a:r>
            <a:r>
              <a:rPr dirty="0" sz="1400" spc="-50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process</a:t>
            </a:r>
            <a:r>
              <a:rPr dirty="0" sz="1400" spc="-5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of</a:t>
            </a:r>
            <a:r>
              <a:rPr dirty="0" sz="1400" spc="-3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reporting</a:t>
            </a:r>
            <a:r>
              <a:rPr dirty="0" sz="1400" spc="-60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lost</a:t>
            </a:r>
            <a:r>
              <a:rPr dirty="0" sz="1400" spc="-4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888D8D"/>
                </a:solidFill>
                <a:latin typeface="Arial"/>
                <a:cs typeface="Arial"/>
              </a:rPr>
              <a:t>time.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07340" y="322834"/>
            <a:ext cx="441261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Arial"/>
                <a:cs typeface="Arial"/>
              </a:rPr>
              <a:t>Current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Opportunities</a:t>
            </a:r>
            <a:r>
              <a:rPr dirty="0" sz="2400" spc="-3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Continued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440930" y="4854651"/>
            <a:ext cx="138557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©2021</a:t>
            </a:r>
            <a:r>
              <a:rPr dirty="0" sz="600" spc="-2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ARTHUR</a:t>
            </a:r>
            <a:r>
              <a:rPr dirty="0" sz="600" spc="-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J.</a:t>
            </a:r>
            <a:r>
              <a:rPr dirty="0" sz="600" spc="-20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GALLAGHER</a:t>
            </a:r>
            <a:r>
              <a:rPr dirty="0" sz="600" spc="-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&amp;</a:t>
            </a:r>
            <a:r>
              <a:rPr dirty="0" sz="600" spc="-1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C5DEF1"/>
                </a:solidFill>
                <a:latin typeface="Arial"/>
                <a:cs typeface="Arial"/>
              </a:rPr>
              <a:t>CO.</a:t>
            </a:r>
            <a:endParaRPr sz="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7340" y="1352550"/>
            <a:ext cx="349885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latin typeface="Arial"/>
                <a:cs typeface="Arial"/>
              </a:rPr>
              <a:t>ADA</a:t>
            </a:r>
            <a:r>
              <a:rPr dirty="0" sz="2400" spc="-1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Outsourcing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Options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14706" y="218005"/>
            <a:ext cx="1490779" cy="237596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7440930" y="4901895"/>
            <a:ext cx="138557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©2019</a:t>
            </a:r>
            <a:r>
              <a:rPr dirty="0" sz="600" spc="-2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ARTHUR</a:t>
            </a:r>
            <a:r>
              <a:rPr dirty="0" sz="600" spc="-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J.</a:t>
            </a:r>
            <a:r>
              <a:rPr dirty="0" sz="600" spc="-20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GALLAGHER</a:t>
            </a:r>
            <a:r>
              <a:rPr dirty="0" sz="600" spc="-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&amp;</a:t>
            </a:r>
            <a:r>
              <a:rPr dirty="0" sz="600" spc="-1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C5DEF1"/>
                </a:solidFill>
                <a:latin typeface="Arial"/>
                <a:cs typeface="Arial"/>
              </a:rPr>
              <a:t>CO.</a:t>
            </a:r>
            <a:endParaRPr sz="6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925822"/>
            <a:ext cx="9143999" cy="1217676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307340" y="4924755"/>
            <a:ext cx="11112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25">
                <a:solidFill>
                  <a:srgbClr val="C5DEF1"/>
                </a:solidFill>
                <a:latin typeface="Arial"/>
                <a:cs typeface="Arial"/>
              </a:rPr>
              <a:t>32</a:t>
            </a:r>
            <a:endParaRPr sz="6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440930" y="4854651"/>
            <a:ext cx="138557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©2021</a:t>
            </a:r>
            <a:r>
              <a:rPr dirty="0" sz="600" spc="-2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ARTHUR</a:t>
            </a:r>
            <a:r>
              <a:rPr dirty="0" sz="600" spc="-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J.</a:t>
            </a:r>
            <a:r>
              <a:rPr dirty="0" sz="600" spc="-20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GALLAGHER</a:t>
            </a:r>
            <a:r>
              <a:rPr dirty="0" sz="600" spc="-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&amp;</a:t>
            </a:r>
            <a:r>
              <a:rPr dirty="0" sz="600" spc="-1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C5DEF1"/>
                </a:solidFill>
                <a:latin typeface="Arial"/>
                <a:cs typeface="Arial"/>
              </a:rPr>
              <a:t>CO.</a:t>
            </a:r>
            <a:endParaRPr sz="6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255219" y="946530"/>
            <a:ext cx="7473950" cy="3545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99085" marR="178435" indent="-287020">
              <a:lnSpc>
                <a:spcPct val="100000"/>
              </a:lnSpc>
              <a:spcBef>
                <a:spcPts val="95"/>
              </a:spcBef>
              <a:buChar char="•"/>
              <a:tabLst>
                <a:tab pos="299085" algn="l"/>
                <a:tab pos="299720" algn="l"/>
              </a:tabLst>
            </a:pPr>
            <a:r>
              <a:rPr dirty="0" sz="1600">
                <a:solidFill>
                  <a:srgbClr val="525252"/>
                </a:solidFill>
                <a:latin typeface="Arial"/>
                <a:cs typeface="Arial"/>
              </a:rPr>
              <a:t>Most</a:t>
            </a:r>
            <a:r>
              <a:rPr dirty="0" sz="1600" spc="-7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25252"/>
                </a:solidFill>
                <a:latin typeface="Arial"/>
                <a:cs typeface="Arial"/>
              </a:rPr>
              <a:t>of</a:t>
            </a:r>
            <a:r>
              <a:rPr dirty="0" sz="1600" spc="-4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25252"/>
                </a:solidFill>
                <a:latin typeface="Arial"/>
                <a:cs typeface="Arial"/>
              </a:rPr>
              <a:t>the</a:t>
            </a:r>
            <a:r>
              <a:rPr dirty="0" sz="1600" spc="-4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25252"/>
                </a:solidFill>
                <a:latin typeface="Arial"/>
                <a:cs typeface="Arial"/>
              </a:rPr>
              <a:t>large</a:t>
            </a:r>
            <a:r>
              <a:rPr dirty="0" sz="1600" spc="-5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25252"/>
                </a:solidFill>
                <a:latin typeface="Arial"/>
                <a:cs typeface="Arial"/>
              </a:rPr>
              <a:t>insurance</a:t>
            </a:r>
            <a:r>
              <a:rPr dirty="0" sz="1600" spc="-5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25252"/>
                </a:solidFill>
                <a:latin typeface="Arial"/>
                <a:cs typeface="Arial"/>
              </a:rPr>
              <a:t>carriers</a:t>
            </a:r>
            <a:r>
              <a:rPr dirty="0" sz="1600" spc="-4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25252"/>
                </a:solidFill>
                <a:latin typeface="Arial"/>
                <a:cs typeface="Arial"/>
              </a:rPr>
              <a:t>and</a:t>
            </a:r>
            <a:r>
              <a:rPr dirty="0" sz="1600" spc="-3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25252"/>
                </a:solidFill>
                <a:latin typeface="Arial"/>
                <a:cs typeface="Arial"/>
              </a:rPr>
              <a:t>FMLA</a:t>
            </a:r>
            <a:r>
              <a:rPr dirty="0" sz="1600" spc="-10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25252"/>
                </a:solidFill>
                <a:latin typeface="Arial"/>
                <a:cs typeface="Arial"/>
              </a:rPr>
              <a:t>providers</a:t>
            </a:r>
            <a:r>
              <a:rPr dirty="0" sz="1600" spc="-5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25252"/>
                </a:solidFill>
                <a:latin typeface="Arial"/>
                <a:cs typeface="Arial"/>
              </a:rPr>
              <a:t>will</a:t>
            </a:r>
            <a:r>
              <a:rPr dirty="0" sz="1600" spc="-5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25252"/>
                </a:solidFill>
                <a:latin typeface="Arial"/>
                <a:cs typeface="Arial"/>
              </a:rPr>
              <a:t>manage</a:t>
            </a:r>
            <a:r>
              <a:rPr dirty="0" sz="1600" spc="-4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25252"/>
                </a:solidFill>
                <a:latin typeface="Arial"/>
                <a:cs typeface="Arial"/>
              </a:rPr>
              <a:t>the</a:t>
            </a:r>
            <a:r>
              <a:rPr dirty="0" sz="1600" spc="-114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25252"/>
                </a:solidFill>
                <a:latin typeface="Arial"/>
                <a:cs typeface="Arial"/>
              </a:rPr>
              <a:t>ADA </a:t>
            </a:r>
            <a:r>
              <a:rPr dirty="0" sz="1600">
                <a:solidFill>
                  <a:srgbClr val="525252"/>
                </a:solidFill>
                <a:latin typeface="Arial"/>
                <a:cs typeface="Arial"/>
              </a:rPr>
              <a:t>process</a:t>
            </a:r>
            <a:r>
              <a:rPr dirty="0" sz="1600" spc="-4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25252"/>
                </a:solidFill>
                <a:latin typeface="Arial"/>
                <a:cs typeface="Arial"/>
              </a:rPr>
              <a:t>for</a:t>
            </a:r>
            <a:r>
              <a:rPr dirty="0" sz="1600" spc="-2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25252"/>
                </a:solidFill>
                <a:latin typeface="Arial"/>
                <a:cs typeface="Arial"/>
              </a:rPr>
              <a:t>employers.</a:t>
            </a:r>
            <a:r>
              <a:rPr dirty="0" sz="1600" spc="37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25252"/>
                </a:solidFill>
                <a:latin typeface="Arial"/>
                <a:cs typeface="Arial"/>
              </a:rPr>
              <a:t>Things</a:t>
            </a:r>
            <a:r>
              <a:rPr dirty="0" sz="1600" spc="-5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25252"/>
                </a:solidFill>
                <a:latin typeface="Arial"/>
                <a:cs typeface="Arial"/>
              </a:rPr>
              <a:t>to</a:t>
            </a:r>
            <a:r>
              <a:rPr dirty="0" sz="1600" spc="-3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25252"/>
                </a:solidFill>
                <a:latin typeface="Arial"/>
                <a:cs typeface="Arial"/>
              </a:rPr>
              <a:t>keep</a:t>
            </a:r>
            <a:r>
              <a:rPr dirty="0" sz="1600" spc="-5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25252"/>
                </a:solidFill>
                <a:latin typeface="Arial"/>
                <a:cs typeface="Arial"/>
              </a:rPr>
              <a:t>in</a:t>
            </a:r>
            <a:r>
              <a:rPr dirty="0" sz="1600" spc="-4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25252"/>
                </a:solidFill>
                <a:latin typeface="Arial"/>
                <a:cs typeface="Arial"/>
              </a:rPr>
              <a:t>mind: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525252"/>
              </a:buClr>
              <a:buFont typeface="Arial"/>
              <a:buChar char="•"/>
            </a:pPr>
            <a:endParaRPr sz="2200">
              <a:latin typeface="Arial"/>
              <a:cs typeface="Arial"/>
            </a:endParaRPr>
          </a:p>
          <a:p>
            <a:pPr lvl="1" marL="760730" indent="-287020">
              <a:lnSpc>
                <a:spcPct val="100000"/>
              </a:lnSpc>
              <a:buChar char="•"/>
              <a:tabLst>
                <a:tab pos="760730" algn="l"/>
                <a:tab pos="761365" algn="l"/>
              </a:tabLst>
            </a:pP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All</a:t>
            </a:r>
            <a:r>
              <a:rPr dirty="0" sz="1400" spc="-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of</a:t>
            </a:r>
            <a:r>
              <a:rPr dirty="0" sz="1400" spc="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the</a:t>
            </a:r>
            <a:r>
              <a:rPr dirty="0" sz="1400" spc="-2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carriers</a:t>
            </a:r>
            <a:r>
              <a:rPr dirty="0" sz="1400" spc="-3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have</a:t>
            </a:r>
            <a:r>
              <a:rPr dirty="0" sz="1400" spc="10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888D8D"/>
                </a:solidFill>
                <a:latin typeface="Arial"/>
                <a:cs typeface="Arial"/>
              </a:rPr>
              <a:t>different</a:t>
            </a:r>
            <a:r>
              <a:rPr dirty="0" sz="1400" spc="-3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888D8D"/>
                </a:solidFill>
                <a:latin typeface="Arial"/>
                <a:cs typeface="Arial"/>
              </a:rPr>
              <a:t>approaches</a:t>
            </a:r>
            <a:r>
              <a:rPr dirty="0" sz="1400" spc="-50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to</a:t>
            </a:r>
            <a:r>
              <a:rPr dirty="0" sz="1400" spc="-10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the</a:t>
            </a:r>
            <a:r>
              <a:rPr dirty="0" sz="1400" spc="-20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888D8D"/>
                </a:solidFill>
                <a:latin typeface="Arial"/>
                <a:cs typeface="Arial"/>
              </a:rPr>
              <a:t>administration</a:t>
            </a:r>
            <a:r>
              <a:rPr dirty="0" sz="1400" spc="-40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of</a:t>
            </a:r>
            <a:r>
              <a:rPr dirty="0" sz="1400" spc="-80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888D8D"/>
                </a:solidFill>
                <a:latin typeface="Arial"/>
                <a:cs typeface="Arial"/>
              </a:rPr>
              <a:t>ADA.</a:t>
            </a:r>
            <a:endParaRPr sz="1400">
              <a:latin typeface="Arial"/>
              <a:cs typeface="Arial"/>
            </a:endParaRPr>
          </a:p>
          <a:p>
            <a:pPr lvl="1" marL="760730" marR="147320" indent="-287020">
              <a:lnSpc>
                <a:spcPct val="100000"/>
              </a:lnSpc>
              <a:spcBef>
                <a:spcPts val="905"/>
              </a:spcBef>
              <a:buChar char="•"/>
              <a:tabLst>
                <a:tab pos="760730" algn="l"/>
                <a:tab pos="761365" algn="l"/>
              </a:tabLst>
            </a:pP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Make</a:t>
            </a:r>
            <a:r>
              <a:rPr dirty="0" sz="1400" spc="-4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sure</a:t>
            </a:r>
            <a:r>
              <a:rPr dirty="0" sz="1400" spc="-50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the</a:t>
            </a:r>
            <a:r>
              <a:rPr dirty="0" sz="1400" spc="-40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service</a:t>
            </a:r>
            <a:r>
              <a:rPr dirty="0" sz="1400" spc="-40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you</a:t>
            </a:r>
            <a:r>
              <a:rPr dirty="0" sz="1400" spc="-20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are</a:t>
            </a:r>
            <a:r>
              <a:rPr dirty="0" sz="1400" spc="-40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requesting</a:t>
            </a:r>
            <a:r>
              <a:rPr dirty="0" sz="1400" spc="-6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would</a:t>
            </a:r>
            <a:r>
              <a:rPr dirty="0" sz="1400" spc="-30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include</a:t>
            </a:r>
            <a:r>
              <a:rPr dirty="0" sz="1400" spc="-5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the</a:t>
            </a:r>
            <a:r>
              <a:rPr dirty="0" sz="1400" spc="-4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interactive</a:t>
            </a:r>
            <a:r>
              <a:rPr dirty="0" sz="1400" spc="-50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process</a:t>
            </a:r>
            <a:r>
              <a:rPr dirty="0" sz="1400" spc="-5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888D8D"/>
                </a:solidFill>
                <a:latin typeface="Arial"/>
                <a:cs typeface="Arial"/>
              </a:rPr>
              <a:t>with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the</a:t>
            </a:r>
            <a:r>
              <a:rPr dirty="0" sz="1400" spc="-50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employee</a:t>
            </a:r>
            <a:r>
              <a:rPr dirty="0" sz="1400" spc="-4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and</a:t>
            </a:r>
            <a:r>
              <a:rPr dirty="0" sz="1400" spc="-40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you.</a:t>
            </a:r>
            <a:r>
              <a:rPr dirty="0" sz="1400" spc="280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A</a:t>
            </a:r>
            <a:r>
              <a:rPr dirty="0" sz="1400" spc="-100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couple</a:t>
            </a:r>
            <a:r>
              <a:rPr dirty="0" sz="1400" spc="-5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of</a:t>
            </a:r>
            <a:r>
              <a:rPr dirty="0" sz="1400" spc="-3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providers</a:t>
            </a:r>
            <a:r>
              <a:rPr dirty="0" sz="1400" spc="-3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may</a:t>
            </a:r>
            <a:r>
              <a:rPr dirty="0" sz="1400" spc="-3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not</a:t>
            </a:r>
            <a:r>
              <a:rPr dirty="0" sz="1400" spc="-3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provide</a:t>
            </a:r>
            <a:r>
              <a:rPr dirty="0" sz="1400" spc="-40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this</a:t>
            </a:r>
            <a:r>
              <a:rPr dirty="0" sz="1400" spc="-3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888D8D"/>
                </a:solidFill>
                <a:latin typeface="Arial"/>
                <a:cs typeface="Arial"/>
              </a:rPr>
              <a:t>service.</a:t>
            </a:r>
            <a:endParaRPr sz="1400">
              <a:latin typeface="Arial"/>
              <a:cs typeface="Arial"/>
            </a:endParaRPr>
          </a:p>
          <a:p>
            <a:pPr lvl="1" marL="760730" marR="5080" indent="-287020">
              <a:lnSpc>
                <a:spcPct val="100000"/>
              </a:lnSpc>
              <a:spcBef>
                <a:spcPts val="900"/>
              </a:spcBef>
              <a:buChar char="•"/>
              <a:tabLst>
                <a:tab pos="760730" algn="l"/>
                <a:tab pos="761365" algn="l"/>
              </a:tabLst>
            </a:pP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Some</a:t>
            </a:r>
            <a:r>
              <a:rPr dirty="0" sz="1400" spc="-50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of</a:t>
            </a:r>
            <a:r>
              <a:rPr dirty="0" sz="1400" spc="-20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the</a:t>
            </a:r>
            <a:r>
              <a:rPr dirty="0" sz="1400" spc="-4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carriers</a:t>
            </a:r>
            <a:r>
              <a:rPr dirty="0" sz="1400" spc="-50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will</a:t>
            </a:r>
            <a:r>
              <a:rPr dirty="0" sz="1400" spc="-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offer</a:t>
            </a:r>
            <a:r>
              <a:rPr dirty="0" sz="1400" spc="-60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a</a:t>
            </a:r>
            <a:r>
              <a:rPr dirty="0" sz="1400" spc="-2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few</a:t>
            </a:r>
            <a:r>
              <a:rPr dirty="0" sz="1400" spc="-30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options.</a:t>
            </a:r>
            <a:r>
              <a:rPr dirty="0" sz="1400" spc="290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The</a:t>
            </a:r>
            <a:r>
              <a:rPr dirty="0" sz="1400" spc="-3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first</a:t>
            </a:r>
            <a:r>
              <a:rPr dirty="0" sz="1400" spc="-40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option</a:t>
            </a:r>
            <a:r>
              <a:rPr dirty="0" sz="1400" spc="-4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which</a:t>
            </a:r>
            <a:r>
              <a:rPr dirty="0" sz="1400" spc="-2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is</a:t>
            </a:r>
            <a:r>
              <a:rPr dirty="0" sz="1400" spc="-2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usually</a:t>
            </a:r>
            <a:r>
              <a:rPr dirty="0" sz="1400" spc="-50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888D8D"/>
                </a:solidFill>
                <a:latin typeface="Arial"/>
                <a:cs typeface="Arial"/>
              </a:rPr>
              <a:t>the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cheapest</a:t>
            </a:r>
            <a:r>
              <a:rPr dirty="0" sz="1400" spc="-9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is</a:t>
            </a:r>
            <a:r>
              <a:rPr dirty="0" sz="1400" spc="-30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typically</a:t>
            </a:r>
            <a:r>
              <a:rPr dirty="0" sz="1400" spc="-3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888D8D"/>
                </a:solidFill>
                <a:latin typeface="Arial"/>
                <a:cs typeface="Arial"/>
              </a:rPr>
              <a:t>for</a:t>
            </a:r>
            <a:r>
              <a:rPr dirty="0" sz="1400" spc="-10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ADA</a:t>
            </a:r>
            <a:r>
              <a:rPr dirty="0" sz="1400" spc="-8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coaching,</a:t>
            </a:r>
            <a:r>
              <a:rPr dirty="0" sz="1400" spc="-60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and</a:t>
            </a:r>
            <a:r>
              <a:rPr dirty="0" sz="1400" spc="-4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may</a:t>
            </a:r>
            <a:r>
              <a:rPr dirty="0" sz="1400" spc="-40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not</a:t>
            </a:r>
            <a:r>
              <a:rPr dirty="0" sz="1400" spc="-4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bring</a:t>
            </a:r>
            <a:r>
              <a:rPr dirty="0" sz="1400" spc="-50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the</a:t>
            </a:r>
            <a:r>
              <a:rPr dirty="0" sz="1400" spc="-50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value</a:t>
            </a:r>
            <a:r>
              <a:rPr dirty="0" sz="1400" spc="-3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you</a:t>
            </a:r>
            <a:r>
              <a:rPr dirty="0" sz="1400" spc="-20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believe</a:t>
            </a:r>
            <a:r>
              <a:rPr dirty="0" sz="1400" spc="-30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it</a:t>
            </a:r>
            <a:r>
              <a:rPr dirty="0" sz="1400" spc="-2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888D8D"/>
                </a:solidFill>
                <a:latin typeface="Arial"/>
                <a:cs typeface="Arial"/>
              </a:rPr>
              <a:t>will.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We</a:t>
            </a:r>
            <a:r>
              <a:rPr dirty="0" sz="1400" spc="-60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usually</a:t>
            </a:r>
            <a:r>
              <a:rPr dirty="0" sz="1400" spc="-40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look</a:t>
            </a:r>
            <a:r>
              <a:rPr dirty="0" sz="1400" spc="-30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for</a:t>
            </a:r>
            <a:r>
              <a:rPr dirty="0" sz="1400" spc="-4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the</a:t>
            </a:r>
            <a:r>
              <a:rPr dirty="0" sz="1400" spc="-3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full</a:t>
            </a:r>
            <a:r>
              <a:rPr dirty="0" sz="1400" spc="-20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services</a:t>
            </a:r>
            <a:r>
              <a:rPr dirty="0" sz="1400" spc="-4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888D8D"/>
                </a:solidFill>
                <a:latin typeface="Arial"/>
                <a:cs typeface="Arial"/>
              </a:rPr>
              <a:t>pricing.</a:t>
            </a:r>
            <a:endParaRPr sz="1400">
              <a:latin typeface="Arial"/>
              <a:cs typeface="Arial"/>
            </a:endParaRPr>
          </a:p>
          <a:p>
            <a:pPr lvl="1" marL="760730" indent="-287020">
              <a:lnSpc>
                <a:spcPct val="100000"/>
              </a:lnSpc>
              <a:spcBef>
                <a:spcPts val="900"/>
              </a:spcBef>
              <a:buChar char="•"/>
              <a:tabLst>
                <a:tab pos="760730" algn="l"/>
                <a:tab pos="761365" algn="l"/>
              </a:tabLst>
            </a:pP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Some</a:t>
            </a:r>
            <a:r>
              <a:rPr dirty="0" sz="1400" spc="-4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of</a:t>
            </a:r>
            <a:r>
              <a:rPr dirty="0" sz="1400" spc="-20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the</a:t>
            </a:r>
            <a:r>
              <a:rPr dirty="0" sz="1400" spc="-40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carriers</a:t>
            </a:r>
            <a:r>
              <a:rPr dirty="0" sz="1400" spc="-50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will also</a:t>
            </a:r>
            <a:r>
              <a:rPr dirty="0" sz="1400" spc="-3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indemnify</a:t>
            </a:r>
            <a:r>
              <a:rPr dirty="0" sz="1400" spc="-50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for</a:t>
            </a:r>
            <a:r>
              <a:rPr dirty="0" sz="1400" spc="-3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888D8D"/>
                </a:solidFill>
                <a:latin typeface="Arial"/>
                <a:cs typeface="Arial"/>
              </a:rPr>
              <a:t>the</a:t>
            </a:r>
            <a:r>
              <a:rPr dirty="0" sz="1400" spc="-10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ADA</a:t>
            </a:r>
            <a:r>
              <a:rPr dirty="0" sz="1400" spc="-80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as</a:t>
            </a:r>
            <a:r>
              <a:rPr dirty="0" sz="1400" spc="-2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well</a:t>
            </a:r>
            <a:r>
              <a:rPr dirty="0" sz="1400" spc="-10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as</a:t>
            </a:r>
            <a:r>
              <a:rPr dirty="0" sz="1400" spc="-2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888D8D"/>
                </a:solidFill>
                <a:latin typeface="Arial"/>
                <a:cs typeface="Arial"/>
              </a:rPr>
              <a:t>FMLA.</a:t>
            </a:r>
            <a:endParaRPr sz="1400">
              <a:latin typeface="Arial"/>
              <a:cs typeface="Arial"/>
            </a:endParaRPr>
          </a:p>
          <a:p>
            <a:pPr lvl="1" marL="760730" marR="460375" indent="-287020">
              <a:lnSpc>
                <a:spcPct val="100000"/>
              </a:lnSpc>
              <a:spcBef>
                <a:spcPts val="900"/>
              </a:spcBef>
              <a:buChar char="•"/>
              <a:tabLst>
                <a:tab pos="760730" algn="l"/>
                <a:tab pos="761365" algn="l"/>
              </a:tabLst>
            </a:pP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Make</a:t>
            </a:r>
            <a:r>
              <a:rPr dirty="0" sz="1400" spc="-60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sure</a:t>
            </a:r>
            <a:r>
              <a:rPr dirty="0" sz="1400" spc="-4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the</a:t>
            </a:r>
            <a:r>
              <a:rPr dirty="0" sz="1400" spc="-40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insurance</a:t>
            </a:r>
            <a:r>
              <a:rPr dirty="0" sz="1400" spc="-60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carriers</a:t>
            </a:r>
            <a:r>
              <a:rPr dirty="0" sz="1400" spc="-5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are</a:t>
            </a:r>
            <a:r>
              <a:rPr dirty="0" sz="1400" spc="-3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leveraging</a:t>
            </a:r>
            <a:r>
              <a:rPr dirty="0" sz="1400" spc="-40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the</a:t>
            </a:r>
            <a:r>
              <a:rPr dirty="0" sz="1400" spc="-3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888D8D"/>
                </a:solidFill>
                <a:latin typeface="Arial"/>
                <a:cs typeface="Arial"/>
              </a:rPr>
              <a:t>Workplace</a:t>
            </a:r>
            <a:r>
              <a:rPr dirty="0" sz="1400" spc="-130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888D8D"/>
                </a:solidFill>
                <a:latin typeface="Arial"/>
                <a:cs typeface="Arial"/>
              </a:rPr>
              <a:t>Accommodation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wording</a:t>
            </a:r>
            <a:r>
              <a:rPr dirty="0" sz="1400" spc="-50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within</a:t>
            </a:r>
            <a:r>
              <a:rPr dirty="0" sz="1400" spc="-4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the</a:t>
            </a:r>
            <a:r>
              <a:rPr dirty="0" sz="1400" spc="-5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888D8D"/>
                </a:solidFill>
                <a:latin typeface="Arial"/>
                <a:cs typeface="Arial"/>
              </a:rPr>
              <a:t>LTD</a:t>
            </a:r>
            <a:r>
              <a:rPr dirty="0" sz="1400" spc="-4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888D8D"/>
                </a:solidFill>
                <a:latin typeface="Arial"/>
                <a:cs typeface="Arial"/>
              </a:rPr>
              <a:t>contract.</a:t>
            </a:r>
            <a:endParaRPr sz="1400">
              <a:latin typeface="Arial"/>
              <a:cs typeface="Arial"/>
            </a:endParaRPr>
          </a:p>
          <a:p>
            <a:pPr lvl="1" marL="760730" indent="-287020">
              <a:lnSpc>
                <a:spcPct val="100000"/>
              </a:lnSpc>
              <a:spcBef>
                <a:spcPts val="905"/>
              </a:spcBef>
              <a:buChar char="•"/>
              <a:tabLst>
                <a:tab pos="760730" algn="l"/>
                <a:tab pos="761365" algn="l"/>
              </a:tabLst>
            </a:pP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Does</a:t>
            </a:r>
            <a:r>
              <a:rPr dirty="0" sz="1400" spc="-5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a</a:t>
            </a:r>
            <a:r>
              <a:rPr dirty="0" sz="1400" spc="-2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medical</a:t>
            </a:r>
            <a:r>
              <a:rPr dirty="0" sz="1400" spc="-50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leave</a:t>
            </a:r>
            <a:r>
              <a:rPr dirty="0" sz="1400" spc="-10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benefit</a:t>
            </a:r>
            <a:r>
              <a:rPr dirty="0" sz="1400" spc="-50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help</a:t>
            </a:r>
            <a:r>
              <a:rPr dirty="0" sz="1400" spc="-3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with</a:t>
            </a:r>
            <a:r>
              <a:rPr dirty="0" sz="1400" spc="-1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888D8D"/>
                </a:solidFill>
                <a:latin typeface="Arial"/>
                <a:cs typeface="Arial"/>
              </a:rPr>
              <a:t>the</a:t>
            </a:r>
            <a:r>
              <a:rPr dirty="0" sz="1400" spc="-105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888D8D"/>
                </a:solidFill>
                <a:latin typeface="Arial"/>
                <a:cs typeface="Arial"/>
              </a:rPr>
              <a:t>ADA</a:t>
            </a:r>
            <a:r>
              <a:rPr dirty="0" sz="1400" spc="-80">
                <a:solidFill>
                  <a:srgbClr val="888D8D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888D8D"/>
                </a:solidFill>
                <a:latin typeface="Arial"/>
                <a:cs typeface="Arial"/>
              </a:rPr>
              <a:t>process?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07340" y="322834"/>
            <a:ext cx="310324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latin typeface="Arial"/>
                <a:cs typeface="Arial"/>
              </a:rPr>
              <a:t>ADA</a:t>
            </a:r>
            <a:r>
              <a:rPr dirty="0" sz="2400" spc="-1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Items</a:t>
            </a:r>
            <a:r>
              <a:rPr dirty="0" sz="2400" spc="-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Consider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440930" y="4854651"/>
            <a:ext cx="138557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©2021</a:t>
            </a:r>
            <a:r>
              <a:rPr dirty="0" sz="600" spc="-2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ARTHUR</a:t>
            </a:r>
            <a:r>
              <a:rPr dirty="0" sz="600" spc="-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J.</a:t>
            </a:r>
            <a:r>
              <a:rPr dirty="0" sz="600" spc="-20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GALLAGHER</a:t>
            </a:r>
            <a:r>
              <a:rPr dirty="0" sz="600" spc="-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&amp;</a:t>
            </a:r>
            <a:r>
              <a:rPr dirty="0" sz="600" spc="-1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C5DEF1"/>
                </a:solidFill>
                <a:latin typeface="Arial"/>
                <a:cs typeface="Arial"/>
              </a:rPr>
              <a:t>CO.</a:t>
            </a:r>
            <a:endParaRPr sz="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7340" y="1352550"/>
            <a:ext cx="323405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latin typeface="Calibri"/>
                <a:cs typeface="Calibri"/>
              </a:rPr>
              <a:t>State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Disability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and</a:t>
            </a:r>
            <a:r>
              <a:rPr dirty="0" sz="2400" spc="-50" b="1">
                <a:latin typeface="Calibri"/>
                <a:cs typeface="Calibri"/>
              </a:rPr>
              <a:t> </a:t>
            </a:r>
            <a:r>
              <a:rPr dirty="0" sz="2400" spc="-20" b="1">
                <a:latin typeface="Calibri"/>
                <a:cs typeface="Calibri"/>
              </a:rPr>
              <a:t>PFML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07340" y="4924755"/>
            <a:ext cx="11112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25">
                <a:solidFill>
                  <a:srgbClr val="C5DEF1"/>
                </a:solidFill>
                <a:latin typeface="Arial"/>
                <a:cs typeface="Arial"/>
              </a:rPr>
              <a:t>34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3969132" y="269"/>
            <a:ext cx="5175250" cy="831215"/>
            <a:chOff x="3969132" y="269"/>
            <a:chExt cx="5175250" cy="83121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69132" y="269"/>
              <a:ext cx="5174867" cy="831015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60336" y="64007"/>
              <a:ext cx="1789176" cy="545591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7440930" y="4854651"/>
            <a:ext cx="138557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©2021</a:t>
            </a:r>
            <a:r>
              <a:rPr dirty="0" sz="600" spc="-2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ARTHUR</a:t>
            </a:r>
            <a:r>
              <a:rPr dirty="0" sz="600" spc="-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J.</a:t>
            </a:r>
            <a:r>
              <a:rPr dirty="0" sz="600" spc="-20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GALLAGHER</a:t>
            </a:r>
            <a:r>
              <a:rPr dirty="0" sz="600" spc="-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&amp;</a:t>
            </a:r>
            <a:r>
              <a:rPr dirty="0" sz="600" spc="-1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C5DEF1"/>
                </a:solidFill>
                <a:latin typeface="Arial"/>
                <a:cs typeface="Arial"/>
              </a:rPr>
              <a:t>CO.</a:t>
            </a:r>
            <a:endParaRPr sz="6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07340" y="493267"/>
            <a:ext cx="572071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Arial"/>
                <a:cs typeface="Arial"/>
              </a:rPr>
              <a:t>Paid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State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Disability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&amp;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PFMLA</a:t>
            </a:r>
            <a:r>
              <a:rPr dirty="0" sz="2400" spc="-15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Information</a:t>
            </a:r>
            <a:endParaRPr sz="2400">
              <a:latin typeface="Arial"/>
              <a:cs typeface="Arial"/>
            </a:endParaRPr>
          </a:p>
        </p:txBody>
      </p:sp>
      <p:graphicFrame>
        <p:nvGraphicFramePr>
          <p:cNvPr id="8" name="object 8" descr=""/>
          <p:cNvGraphicFramePr>
            <a:graphicFrameLocks noGrp="1"/>
          </p:cNvGraphicFramePr>
          <p:nvPr/>
        </p:nvGraphicFramePr>
        <p:xfrm>
          <a:off x="323659" y="942466"/>
          <a:ext cx="8414385" cy="38938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05000"/>
                <a:gridCol w="1905000"/>
                <a:gridCol w="1907539"/>
                <a:gridCol w="1219835"/>
                <a:gridCol w="1463675"/>
              </a:tblGrid>
              <a:tr h="3073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900" spc="-10" b="1">
                          <a:latin typeface="Calibri"/>
                          <a:cs typeface="Calibri"/>
                        </a:rPr>
                        <a:t>State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806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900" b="1">
                          <a:latin typeface="Calibri"/>
                          <a:cs typeface="Calibri"/>
                        </a:rPr>
                        <a:t>Statutory Disability</a:t>
                      </a:r>
                      <a:r>
                        <a:rPr dirty="0" sz="900" spc="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b="1">
                          <a:latin typeface="Calibri"/>
                          <a:cs typeface="Calibri"/>
                        </a:rPr>
                        <a:t>&amp;</a:t>
                      </a:r>
                      <a:r>
                        <a:rPr dirty="0" sz="90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b="1">
                          <a:latin typeface="Calibri"/>
                          <a:cs typeface="Calibri"/>
                        </a:rPr>
                        <a:t>Leave</a:t>
                      </a:r>
                      <a:r>
                        <a:rPr dirty="0" sz="900" spc="-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b="1">
                          <a:latin typeface="Calibri"/>
                          <a:cs typeface="Calibri"/>
                        </a:rPr>
                        <a:t>Plan</a:t>
                      </a:r>
                      <a:r>
                        <a:rPr dirty="0" sz="900" spc="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20" b="1">
                          <a:latin typeface="Calibri"/>
                          <a:cs typeface="Calibri"/>
                        </a:rPr>
                        <a:t>Name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806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900" b="1">
                          <a:latin typeface="Calibri"/>
                          <a:cs typeface="Calibri"/>
                        </a:rPr>
                        <a:t>Statutory</a:t>
                      </a:r>
                      <a:r>
                        <a:rPr dirty="0" sz="90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b="1">
                          <a:latin typeface="Calibri"/>
                          <a:cs typeface="Calibri"/>
                        </a:rPr>
                        <a:t>Disability</a:t>
                      </a:r>
                      <a:r>
                        <a:rPr dirty="0" sz="900" spc="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 b="1">
                          <a:latin typeface="Calibri"/>
                          <a:cs typeface="Calibri"/>
                        </a:rPr>
                        <a:t>Benefits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806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900" b="1">
                          <a:latin typeface="Calibri"/>
                          <a:cs typeface="Calibri"/>
                        </a:rPr>
                        <a:t>State</a:t>
                      </a:r>
                      <a:r>
                        <a:rPr dirty="0" sz="9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b="1">
                          <a:latin typeface="Calibri"/>
                          <a:cs typeface="Calibri"/>
                        </a:rPr>
                        <a:t>Phone</a:t>
                      </a:r>
                      <a:r>
                        <a:rPr dirty="0" sz="900" spc="-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 b="1">
                          <a:latin typeface="Calibri"/>
                          <a:cs typeface="Calibri"/>
                        </a:rPr>
                        <a:t>Numbers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806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351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900" b="1">
                          <a:latin typeface="Calibri"/>
                          <a:cs typeface="Calibri"/>
                        </a:rPr>
                        <a:t>State</a:t>
                      </a:r>
                      <a:r>
                        <a:rPr dirty="0" sz="9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b="1">
                          <a:latin typeface="Calibri"/>
                          <a:cs typeface="Calibri"/>
                        </a:rPr>
                        <a:t>Website</a:t>
                      </a:r>
                      <a:r>
                        <a:rPr dirty="0" sz="900" spc="-10" b="1">
                          <a:latin typeface="Calibri"/>
                          <a:cs typeface="Calibri"/>
                        </a:rPr>
                        <a:t> Addresses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806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0515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 spc="-10" b="1">
                          <a:latin typeface="Calibri"/>
                          <a:cs typeface="Calibri"/>
                        </a:rPr>
                        <a:t>California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California</a:t>
                      </a:r>
                      <a:r>
                        <a:rPr dirty="0" sz="9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State</a:t>
                      </a:r>
                      <a:r>
                        <a:rPr dirty="0" sz="9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Disability</a:t>
                      </a:r>
                      <a:r>
                        <a:rPr dirty="0" sz="9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Insurance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(SDI)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755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08940" marR="58419" indent="-34163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8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Day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Elimination</a:t>
                      </a:r>
                      <a:r>
                        <a:rPr dirty="0" sz="9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Period</a:t>
                      </a:r>
                      <a:r>
                        <a:rPr dirty="0" sz="9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with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benefits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 payable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up to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52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weeks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dirty="0" sz="900" spc="-10">
                          <a:latin typeface="Calibri"/>
                          <a:cs typeface="Calibri"/>
                        </a:rPr>
                        <a:t>800-480-3287</a:t>
                      </a:r>
                      <a:r>
                        <a:rPr dirty="0" sz="9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English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755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14935">
                        <a:lnSpc>
                          <a:spcPct val="100000"/>
                        </a:lnSpc>
                      </a:pPr>
                      <a:r>
                        <a:rPr dirty="0" u="sng" sz="900" spc="-10">
                          <a:solidFill>
                            <a:srgbClr val="2D84CA"/>
                          </a:solidFill>
                          <a:uFill>
                            <a:solidFill>
                              <a:srgbClr val="2D84CA"/>
                            </a:solidFill>
                          </a:uFill>
                          <a:latin typeface="Calibri"/>
                          <a:cs typeface="Calibri"/>
                          <a:hlinkClick r:id="rId4"/>
                        </a:rPr>
                        <a:t>www.edd.ca.gov/disability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401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540385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Paid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Family</a:t>
                      </a:r>
                      <a:r>
                        <a:rPr dirty="0" sz="9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Leave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60%</a:t>
                      </a:r>
                      <a:r>
                        <a:rPr dirty="0" sz="9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or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70%</a:t>
                      </a:r>
                      <a:r>
                        <a:rPr dirty="0" sz="900" spc="1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earnings</a:t>
                      </a:r>
                      <a:r>
                        <a:rPr dirty="0" sz="9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up to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 $1,357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per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week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900" spc="-10">
                          <a:latin typeface="Calibri"/>
                          <a:cs typeface="Calibri"/>
                        </a:rPr>
                        <a:t>866-658-8846</a:t>
                      </a:r>
                      <a:r>
                        <a:rPr dirty="0" sz="9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Spanish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635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655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20395" marR="131445" indent="-481965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Up</a:t>
                      </a:r>
                      <a:r>
                        <a:rPr dirty="0" sz="9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8</a:t>
                      </a:r>
                      <a:r>
                        <a:rPr dirty="0" sz="9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weeks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benefits</a:t>
                      </a:r>
                      <a:r>
                        <a:rPr dirty="0" sz="9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in any</a:t>
                      </a:r>
                      <a:r>
                        <a:rPr dirty="0" sz="9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12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 month</a:t>
                      </a:r>
                      <a:r>
                        <a:rPr dirty="0" sz="9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period.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704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2862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1055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60%</a:t>
                      </a:r>
                      <a:r>
                        <a:rPr dirty="0" sz="9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or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70%</a:t>
                      </a:r>
                      <a:r>
                        <a:rPr dirty="0" sz="9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earnings</a:t>
                      </a:r>
                      <a:r>
                        <a:rPr dirty="0" sz="9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up to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between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788035" marR="43815" indent="-734695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$100</a:t>
                      </a:r>
                      <a:r>
                        <a:rPr dirty="0" sz="9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$1,357</a:t>
                      </a:r>
                      <a:r>
                        <a:rPr dirty="0" sz="9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per</a:t>
                      </a:r>
                      <a:r>
                        <a:rPr dirty="0" sz="9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week.</a:t>
                      </a:r>
                      <a:r>
                        <a:rPr dirty="0" sz="900" spc="1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No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 waiting</a:t>
                      </a:r>
                      <a:r>
                        <a:rPr dirty="0" sz="900" spc="5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period.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861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dirty="0" sz="900" spc="-10" b="1">
                          <a:latin typeface="Calibri"/>
                          <a:cs typeface="Calibri"/>
                        </a:rPr>
                        <a:t>Hawaii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839469" marR="119380" indent="-713740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Temporary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Disability Insurance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Law</a:t>
                      </a:r>
                      <a:r>
                        <a:rPr dirty="0" sz="900" spc="5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(TDI)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8940" marR="58419" indent="-34163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8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Day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Elimination</a:t>
                      </a:r>
                      <a:r>
                        <a:rPr dirty="0" sz="9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Period</a:t>
                      </a:r>
                      <a:r>
                        <a:rPr dirty="0" sz="9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with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benefits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 payable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up to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26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weeks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87020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dirty="0" sz="900" spc="-10">
                          <a:latin typeface="Calibri"/>
                          <a:cs typeface="Calibri"/>
                        </a:rPr>
                        <a:t>808-586-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9188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05410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dirty="0" u="sng" sz="900" spc="-10">
                          <a:solidFill>
                            <a:srgbClr val="2D84CA"/>
                          </a:solidFill>
                          <a:uFill>
                            <a:solidFill>
                              <a:srgbClr val="2D84CA"/>
                            </a:solidFill>
                          </a:uFill>
                          <a:latin typeface="Calibri"/>
                          <a:cs typeface="Calibri"/>
                          <a:hlinkClick r:id="rId5"/>
                        </a:rPr>
                        <a:t>www.labor.hawaii.gov/dcd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273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19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58%</a:t>
                      </a:r>
                      <a:r>
                        <a:rPr dirty="0" sz="9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earnings</a:t>
                      </a:r>
                      <a:r>
                        <a:rPr dirty="0" sz="9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up</a:t>
                      </a:r>
                      <a:r>
                        <a:rPr dirty="0" sz="9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$640</a:t>
                      </a:r>
                      <a:r>
                        <a:rPr dirty="0" sz="9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per</a:t>
                      </a:r>
                      <a:r>
                        <a:rPr dirty="0" sz="9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week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8610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900" b="1">
                          <a:latin typeface="Calibri"/>
                          <a:cs typeface="Calibri"/>
                        </a:rPr>
                        <a:t>New</a:t>
                      </a:r>
                      <a:r>
                        <a:rPr dirty="0" sz="90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 b="1">
                          <a:latin typeface="Calibri"/>
                          <a:cs typeface="Calibri"/>
                        </a:rPr>
                        <a:t>Jersey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Temporary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Disability Benefit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(TDB)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762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08940" marR="58419" indent="-34163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8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Day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Elimination</a:t>
                      </a:r>
                      <a:r>
                        <a:rPr dirty="0" sz="9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Period</a:t>
                      </a:r>
                      <a:r>
                        <a:rPr dirty="0" sz="9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with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benefits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 payable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up to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26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weeks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870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900" spc="-10">
                          <a:latin typeface="Calibri"/>
                          <a:cs typeface="Calibri"/>
                        </a:rPr>
                        <a:t>609-292-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7060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71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u="sng" sz="900" spc="-10">
                          <a:solidFill>
                            <a:srgbClr val="2D84CA"/>
                          </a:solidFill>
                          <a:uFill>
                            <a:solidFill>
                              <a:srgbClr val="2D84CA"/>
                            </a:solidFill>
                          </a:uFill>
                          <a:latin typeface="Calibri"/>
                          <a:cs typeface="Calibri"/>
                          <a:hlinkClick r:id="rId6"/>
                        </a:rPr>
                        <a:t>www.myleavebenefits.nj.gov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431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19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85%</a:t>
                      </a:r>
                      <a:r>
                        <a:rPr dirty="0" sz="9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earnings</a:t>
                      </a:r>
                      <a:r>
                        <a:rPr dirty="0" sz="9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up</a:t>
                      </a:r>
                      <a:r>
                        <a:rPr dirty="0" sz="9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$903</a:t>
                      </a:r>
                      <a:r>
                        <a:rPr dirty="0" sz="9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per</a:t>
                      </a:r>
                      <a:r>
                        <a:rPr dirty="0" sz="9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week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371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Family</a:t>
                      </a:r>
                      <a:r>
                        <a:rPr dirty="0" sz="9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Leave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Insurance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95580" marR="38100" indent="-147955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Up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12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weeks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or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56</a:t>
                      </a:r>
                      <a:r>
                        <a:rPr dirty="0" sz="9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intermittent</a:t>
                      </a:r>
                      <a:r>
                        <a:rPr dirty="0" sz="900" spc="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days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 of</a:t>
                      </a:r>
                      <a:r>
                        <a:rPr dirty="0" sz="9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benefits</a:t>
                      </a:r>
                      <a:r>
                        <a:rPr dirty="0" sz="9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9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12</a:t>
                      </a:r>
                      <a:r>
                        <a:rPr dirty="0" sz="9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month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period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 beginning</a:t>
                      </a:r>
                      <a:r>
                        <a:rPr dirty="0" sz="900" spc="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with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first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day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claim.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704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38784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0580" marR="47625" indent="-774700">
                        <a:lnSpc>
                          <a:spcPts val="1080"/>
                        </a:lnSpc>
                        <a:spcBef>
                          <a:spcPts val="1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85%</a:t>
                      </a:r>
                      <a:r>
                        <a:rPr dirty="0" sz="9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weekly earnings</a:t>
                      </a:r>
                      <a:r>
                        <a:rPr dirty="0" sz="9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up</a:t>
                      </a:r>
                      <a:r>
                        <a:rPr dirty="0" sz="9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$903</a:t>
                      </a:r>
                      <a:r>
                        <a:rPr dirty="0" sz="9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per</a:t>
                      </a:r>
                      <a:r>
                        <a:rPr dirty="0" sz="900" spc="5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week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110529" y="1068705"/>
          <a:ext cx="8757920" cy="40430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4615"/>
                <a:gridCol w="2164080"/>
                <a:gridCol w="2166620"/>
                <a:gridCol w="1385570"/>
                <a:gridCol w="1663064"/>
              </a:tblGrid>
              <a:tr h="314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900" spc="-10" b="1">
                          <a:latin typeface="Calibri"/>
                          <a:cs typeface="Calibri"/>
                        </a:rPr>
                        <a:t>State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850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900" b="1">
                          <a:latin typeface="Calibri"/>
                          <a:cs typeface="Calibri"/>
                        </a:rPr>
                        <a:t>Statutory Disability</a:t>
                      </a:r>
                      <a:r>
                        <a:rPr dirty="0" sz="900" spc="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b="1">
                          <a:latin typeface="Calibri"/>
                          <a:cs typeface="Calibri"/>
                        </a:rPr>
                        <a:t>&amp;</a:t>
                      </a:r>
                      <a:r>
                        <a:rPr dirty="0" sz="90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b="1">
                          <a:latin typeface="Calibri"/>
                          <a:cs typeface="Calibri"/>
                        </a:rPr>
                        <a:t>Leave</a:t>
                      </a:r>
                      <a:r>
                        <a:rPr dirty="0" sz="900" spc="-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b="1">
                          <a:latin typeface="Calibri"/>
                          <a:cs typeface="Calibri"/>
                        </a:rPr>
                        <a:t>Plan</a:t>
                      </a:r>
                      <a:r>
                        <a:rPr dirty="0" sz="900" spc="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20" b="1">
                          <a:latin typeface="Calibri"/>
                          <a:cs typeface="Calibri"/>
                        </a:rPr>
                        <a:t>Name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850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900" b="1">
                          <a:latin typeface="Calibri"/>
                          <a:cs typeface="Calibri"/>
                        </a:rPr>
                        <a:t>Statutory</a:t>
                      </a:r>
                      <a:r>
                        <a:rPr dirty="0" sz="90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b="1">
                          <a:latin typeface="Calibri"/>
                          <a:cs typeface="Calibri"/>
                        </a:rPr>
                        <a:t>Disability</a:t>
                      </a:r>
                      <a:r>
                        <a:rPr dirty="0" sz="900" spc="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 b="1">
                          <a:latin typeface="Calibri"/>
                          <a:cs typeface="Calibri"/>
                        </a:rPr>
                        <a:t>Benefits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850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900" b="1">
                          <a:latin typeface="Calibri"/>
                          <a:cs typeface="Calibri"/>
                        </a:rPr>
                        <a:t>State</a:t>
                      </a:r>
                      <a:r>
                        <a:rPr dirty="0" sz="9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b="1">
                          <a:latin typeface="Calibri"/>
                          <a:cs typeface="Calibri"/>
                        </a:rPr>
                        <a:t>Phone</a:t>
                      </a:r>
                      <a:r>
                        <a:rPr dirty="0" sz="900" spc="-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 b="1">
                          <a:latin typeface="Calibri"/>
                          <a:cs typeface="Calibri"/>
                        </a:rPr>
                        <a:t>Numbers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850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3204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900" b="1">
                          <a:latin typeface="Calibri"/>
                          <a:cs typeface="Calibri"/>
                        </a:rPr>
                        <a:t>State</a:t>
                      </a:r>
                      <a:r>
                        <a:rPr dirty="0" sz="9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b="1">
                          <a:latin typeface="Calibri"/>
                          <a:cs typeface="Calibri"/>
                        </a:rPr>
                        <a:t>Website</a:t>
                      </a:r>
                      <a:r>
                        <a:rPr dirty="0" sz="900" spc="-10" b="1">
                          <a:latin typeface="Calibri"/>
                          <a:cs typeface="Calibri"/>
                        </a:rPr>
                        <a:t> Addresses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850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7180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45275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dirty="0" sz="900" b="1">
                          <a:latin typeface="Calibri"/>
                          <a:cs typeface="Calibri"/>
                        </a:rPr>
                        <a:t>New</a:t>
                      </a:r>
                      <a:r>
                        <a:rPr dirty="0" sz="90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20" b="1">
                          <a:latin typeface="Calibri"/>
                          <a:cs typeface="Calibri"/>
                        </a:rPr>
                        <a:t>York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Disability</a:t>
                      </a:r>
                      <a:r>
                        <a:rPr dirty="0" sz="9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Benefits</a:t>
                      </a:r>
                      <a:r>
                        <a:rPr dirty="0" sz="9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Law</a:t>
                      </a:r>
                      <a:r>
                        <a:rPr dirty="0" sz="9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(DBL)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685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537845" marR="188595" indent="-341630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8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Day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Elimination</a:t>
                      </a:r>
                      <a:r>
                        <a:rPr dirty="0" sz="9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Period</a:t>
                      </a:r>
                      <a:r>
                        <a:rPr dirty="0" sz="9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with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benefits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 payable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up to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26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weeks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37084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dirty="0" sz="900" spc="-10">
                          <a:latin typeface="Calibri"/>
                          <a:cs typeface="Calibri"/>
                        </a:rPr>
                        <a:t>800-353-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3092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68655" marR="20320" indent="-6400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u="sng" sz="900" spc="-10">
                          <a:solidFill>
                            <a:srgbClr val="2D84CA"/>
                          </a:solidFill>
                          <a:uFill>
                            <a:solidFill>
                              <a:srgbClr val="2D84CA"/>
                            </a:solidFill>
                          </a:uFill>
                          <a:latin typeface="Calibri"/>
                          <a:cs typeface="Calibri"/>
                          <a:hlinkClick r:id="rId2"/>
                        </a:rPr>
                        <a:t>www.health.ny.gov/community/d</a:t>
                      </a:r>
                      <a:r>
                        <a:rPr dirty="0" sz="900" spc="-10">
                          <a:solidFill>
                            <a:srgbClr val="2D84CA"/>
                          </a:solidFill>
                          <a:latin typeface="Calibri"/>
                          <a:cs typeface="Calibri"/>
                          <a:hlinkClick r:id="rId2"/>
                        </a:rPr>
                        <a:t>i</a:t>
                      </a:r>
                      <a:r>
                        <a:rPr dirty="0" sz="900" spc="500">
                          <a:solidFill>
                            <a:srgbClr val="2D84CA"/>
                          </a:solidFill>
                          <a:latin typeface="Calibri"/>
                          <a:cs typeface="Calibri"/>
                          <a:hlinkClick r:id="rId2"/>
                        </a:rPr>
                        <a:t> </a:t>
                      </a:r>
                      <a:r>
                        <a:rPr dirty="0" u="sng" sz="900" spc="-10">
                          <a:solidFill>
                            <a:srgbClr val="2D84CA"/>
                          </a:solidFill>
                          <a:uFill>
                            <a:solidFill>
                              <a:srgbClr val="2D84CA"/>
                            </a:solidFill>
                          </a:uFill>
                          <a:latin typeface="Calibri"/>
                          <a:cs typeface="Calibri"/>
                          <a:hlinkClick r:id="rId2"/>
                        </a:rPr>
                        <a:t>sability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653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99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50%</a:t>
                      </a:r>
                      <a:r>
                        <a:rPr dirty="0" sz="9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earnings</a:t>
                      </a:r>
                      <a:r>
                        <a:rPr dirty="0" sz="9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up to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$170</a:t>
                      </a:r>
                      <a:r>
                        <a:rPr dirty="0" sz="9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week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211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Paid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Family</a:t>
                      </a:r>
                      <a:r>
                        <a:rPr dirty="0" sz="9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Leave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41935" marR="1905" indent="-230504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Benefits</a:t>
                      </a:r>
                      <a:r>
                        <a:rPr dirty="0" sz="9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begin</a:t>
                      </a:r>
                      <a:r>
                        <a:rPr dirty="0" sz="9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baseline="32407" sz="900">
                          <a:latin typeface="Calibri"/>
                          <a:cs typeface="Calibri"/>
                        </a:rPr>
                        <a:t>st</a:t>
                      </a:r>
                      <a:r>
                        <a:rPr dirty="0" baseline="32407" sz="900" spc="67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day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Leave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payable 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up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 to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12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weeks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or</a:t>
                      </a:r>
                      <a:r>
                        <a:rPr dirty="0" sz="9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60</a:t>
                      </a:r>
                      <a:r>
                        <a:rPr dirty="0" sz="9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intermittent</a:t>
                      </a:r>
                      <a:r>
                        <a:rPr dirty="0" sz="900" spc="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days.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749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275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9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67%</a:t>
                      </a:r>
                      <a:r>
                        <a:rPr dirty="0" sz="9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earnings</a:t>
                      </a:r>
                      <a:r>
                        <a:rPr dirty="0" sz="9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up</a:t>
                      </a:r>
                      <a:r>
                        <a:rPr dirty="0" sz="9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$971.61</a:t>
                      </a:r>
                      <a:r>
                        <a:rPr dirty="0" sz="9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per</a:t>
                      </a:r>
                      <a:r>
                        <a:rPr dirty="0" sz="9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week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4640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373380">
                        <a:lnSpc>
                          <a:spcPct val="100000"/>
                        </a:lnSpc>
                      </a:pPr>
                      <a:r>
                        <a:rPr dirty="0" sz="900" b="1">
                          <a:latin typeface="Calibri"/>
                          <a:cs typeface="Calibri"/>
                        </a:rPr>
                        <a:t>Rhode</a:t>
                      </a:r>
                      <a:r>
                        <a:rPr dirty="0" sz="900" spc="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 b="1">
                          <a:latin typeface="Calibri"/>
                          <a:cs typeface="Calibri"/>
                        </a:rPr>
                        <a:t>Island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Temporary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Disability</a:t>
                      </a:r>
                      <a:r>
                        <a:rPr dirty="0" sz="9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Insurance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Law</a:t>
                      </a:r>
                      <a:r>
                        <a:rPr dirty="0" sz="9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(TDI)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685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537845" marR="188595" indent="-341630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Day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Elimination</a:t>
                      </a:r>
                      <a:r>
                        <a:rPr dirty="0" sz="9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Period</a:t>
                      </a:r>
                      <a:r>
                        <a:rPr dirty="0" sz="9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with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benefits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 payable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up to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30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weeks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370840">
                        <a:lnSpc>
                          <a:spcPct val="100000"/>
                        </a:lnSpc>
                      </a:pPr>
                      <a:r>
                        <a:rPr dirty="0" sz="900" spc="-10">
                          <a:latin typeface="Calibri"/>
                          <a:cs typeface="Calibri"/>
                        </a:rPr>
                        <a:t>401-462-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8420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403225">
                        <a:lnSpc>
                          <a:spcPct val="100000"/>
                        </a:lnSpc>
                      </a:pPr>
                      <a:r>
                        <a:rPr dirty="0" u="sng" sz="900" spc="-1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  <a:hlinkClick r:id="rId3"/>
                        </a:rPr>
                        <a:t>www.dlt.ri.gov/td</a:t>
                      </a:r>
                      <a:r>
                        <a:rPr dirty="0" sz="900" spc="-10">
                          <a:solidFill>
                            <a:srgbClr val="0462C1"/>
                          </a:solidFill>
                          <a:latin typeface="Calibri"/>
                          <a:cs typeface="Calibri"/>
                          <a:hlinkClick r:id="rId3"/>
                        </a:rPr>
                        <a:t>i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5562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969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60%</a:t>
                      </a:r>
                      <a:r>
                        <a:rPr dirty="0" sz="9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earnings</a:t>
                      </a:r>
                      <a:r>
                        <a:rPr dirty="0" sz="9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up</a:t>
                      </a:r>
                      <a:r>
                        <a:rPr dirty="0" sz="9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$887</a:t>
                      </a:r>
                      <a:r>
                        <a:rPr dirty="0" sz="9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per</a:t>
                      </a:r>
                      <a:r>
                        <a:rPr dirty="0" sz="9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week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algn="ctr" marL="74295" marR="66675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You</a:t>
                      </a:r>
                      <a:r>
                        <a:rPr dirty="0" sz="9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must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be</a:t>
                      </a:r>
                      <a:r>
                        <a:rPr dirty="0" sz="9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disabled</a:t>
                      </a:r>
                      <a:r>
                        <a:rPr dirty="0" sz="9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7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consecutive</a:t>
                      </a:r>
                      <a:r>
                        <a:rPr dirty="0" sz="9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days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 receive</a:t>
                      </a:r>
                      <a:r>
                        <a:rPr dirty="0" sz="9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benefits</a:t>
                      </a:r>
                      <a:r>
                        <a:rPr dirty="0" sz="9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payable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from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9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baseline="32407" sz="900">
                          <a:latin typeface="Calibri"/>
                          <a:cs typeface="Calibri"/>
                        </a:rPr>
                        <a:t>st</a:t>
                      </a:r>
                      <a:r>
                        <a:rPr dirty="0" baseline="32407" sz="900" spc="52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day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900" spc="5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disability.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511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Temporary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Care</a:t>
                      </a:r>
                      <a:r>
                        <a:rPr dirty="0" sz="9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Giver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Insurance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 Program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546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975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Up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4</a:t>
                      </a:r>
                      <a:r>
                        <a:rPr dirty="0" sz="9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weeks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benefits</a:t>
                      </a:r>
                      <a:r>
                        <a:rPr dirty="0" sz="9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in a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12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month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algn="ctr" marL="1905">
                        <a:lnSpc>
                          <a:spcPct val="100000"/>
                        </a:lnSpc>
                      </a:pPr>
                      <a:r>
                        <a:rPr dirty="0" sz="900" spc="-10">
                          <a:latin typeface="Calibri"/>
                          <a:cs typeface="Calibri"/>
                        </a:rPr>
                        <a:t>period.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287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5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60%</a:t>
                      </a:r>
                      <a:r>
                        <a:rPr dirty="0" sz="9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earnings</a:t>
                      </a:r>
                      <a:r>
                        <a:rPr dirty="0" sz="9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up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$887</a:t>
                      </a:r>
                      <a:r>
                        <a:rPr dirty="0" sz="9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per</a:t>
                      </a:r>
                      <a:r>
                        <a:rPr dirty="0" sz="9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week.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900" spc="-10" b="1">
                          <a:latin typeface="Calibri"/>
                          <a:cs typeface="Calibri"/>
                        </a:rPr>
                        <a:t>Washington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Paid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Family</a:t>
                      </a:r>
                      <a:r>
                        <a:rPr dirty="0" sz="9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Leave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2860" marR="14604" indent="-1905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8</a:t>
                      </a:r>
                      <a:r>
                        <a:rPr dirty="0" sz="9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Day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Elimination</a:t>
                      </a:r>
                      <a:r>
                        <a:rPr dirty="0" sz="9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Period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with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benefits up</a:t>
                      </a:r>
                      <a:r>
                        <a:rPr dirty="0" sz="9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 12</a:t>
                      </a:r>
                      <a:r>
                        <a:rPr dirty="0" sz="9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weeks.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Pays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baseline="32407" sz="900">
                          <a:latin typeface="Calibri"/>
                          <a:cs typeface="Calibri"/>
                        </a:rPr>
                        <a:t>st</a:t>
                      </a:r>
                      <a:r>
                        <a:rPr dirty="0" baseline="32407" sz="900" spc="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day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if</a:t>
                      </a:r>
                      <a:r>
                        <a:rPr dirty="0" sz="9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PFL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taken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for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birth</a:t>
                      </a:r>
                      <a:r>
                        <a:rPr dirty="0" sz="9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or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 placement</a:t>
                      </a:r>
                      <a:r>
                        <a:rPr dirty="0" sz="9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9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child.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Maximum is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$1,206</a:t>
                      </a:r>
                      <a:r>
                        <a:rPr dirty="0" sz="9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per</a:t>
                      </a:r>
                      <a:r>
                        <a:rPr dirty="0" sz="900" spc="5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week.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900" spc="-10">
                          <a:latin typeface="Calibri"/>
                          <a:cs typeface="Calibri"/>
                        </a:rPr>
                        <a:t>833-717-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2273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9083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u="sng" sz="900" spc="-10">
                          <a:solidFill>
                            <a:srgbClr val="2D84CA"/>
                          </a:solidFill>
                          <a:uFill>
                            <a:solidFill>
                              <a:srgbClr val="2D84CA"/>
                            </a:solidFill>
                          </a:uFill>
                          <a:latin typeface="Calibri"/>
                          <a:cs typeface="Calibri"/>
                          <a:hlinkClick r:id="rId4"/>
                        </a:rPr>
                        <a:t>www.paidleave.wa.gov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31369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900" b="1">
                          <a:latin typeface="Calibri"/>
                          <a:cs typeface="Calibri"/>
                        </a:rPr>
                        <a:t>Washington</a:t>
                      </a:r>
                      <a:r>
                        <a:rPr dirty="0" sz="9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25" b="1">
                          <a:latin typeface="Calibri"/>
                          <a:cs typeface="Calibri"/>
                        </a:rPr>
                        <a:t>DC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20256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dirty="0" sz="600" spc="-25">
                          <a:solidFill>
                            <a:srgbClr val="C5DEF1"/>
                          </a:solidFill>
                          <a:latin typeface="Arial"/>
                          <a:cs typeface="Arial"/>
                        </a:rPr>
                        <a:t>35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Paid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Family</a:t>
                      </a:r>
                      <a:r>
                        <a:rPr dirty="0" sz="9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Leave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7780" marR="11430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8</a:t>
                      </a:r>
                      <a:r>
                        <a:rPr dirty="0" sz="9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Day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Elimination</a:t>
                      </a:r>
                      <a:r>
                        <a:rPr dirty="0" sz="9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Period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with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benefits</a:t>
                      </a:r>
                      <a:r>
                        <a:rPr dirty="0" sz="9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up</a:t>
                      </a:r>
                      <a:r>
                        <a:rPr dirty="0" sz="9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50">
                          <a:latin typeface="Calibri"/>
                          <a:cs typeface="Calibri"/>
                        </a:rPr>
                        <a:t>6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 weeks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for</a:t>
                      </a:r>
                      <a:r>
                        <a:rPr dirty="0" sz="9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care</a:t>
                      </a:r>
                      <a:r>
                        <a:rPr dirty="0" sz="9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family</a:t>
                      </a:r>
                      <a:r>
                        <a:rPr dirty="0" sz="9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member</a:t>
                      </a:r>
                      <a:r>
                        <a:rPr dirty="0" sz="9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50">
                          <a:latin typeface="Calibri"/>
                          <a:cs typeface="Calibri"/>
                        </a:rPr>
                        <a:t>8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 weeks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for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parental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leave.</a:t>
                      </a:r>
                      <a:r>
                        <a:rPr dirty="0" sz="9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Maximum</a:t>
                      </a:r>
                      <a:r>
                        <a:rPr dirty="0" sz="9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is</a:t>
                      </a:r>
                      <a:r>
                        <a:rPr dirty="0" sz="9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$1,000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 per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 week.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900" spc="-25">
                          <a:latin typeface="Calibri"/>
                          <a:cs typeface="Calibri"/>
                        </a:rPr>
                        <a:t>NA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09220">
                        <a:lnSpc>
                          <a:spcPts val="915"/>
                        </a:lnSpc>
                        <a:spcBef>
                          <a:spcPts val="590"/>
                        </a:spcBef>
                      </a:pPr>
                      <a:r>
                        <a:rPr dirty="0" u="sng" sz="900" spc="-10">
                          <a:solidFill>
                            <a:srgbClr val="2D84CA"/>
                          </a:solidFill>
                          <a:uFill>
                            <a:solidFill>
                              <a:srgbClr val="2D84CA"/>
                            </a:solidFill>
                          </a:uFill>
                          <a:latin typeface="Calibri"/>
                          <a:cs typeface="Calibri"/>
                          <a:hlinkClick r:id="rId5"/>
                        </a:rPr>
                        <a:t>www.dcpaidfamilyleave.dc.gov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254635">
                        <a:lnSpc>
                          <a:spcPts val="555"/>
                        </a:lnSpc>
                      </a:pPr>
                      <a:r>
                        <a:rPr dirty="0" sz="600">
                          <a:solidFill>
                            <a:srgbClr val="C5DEF1"/>
                          </a:solidFill>
                          <a:latin typeface="Arial"/>
                          <a:cs typeface="Arial"/>
                        </a:rPr>
                        <a:t>©2021</a:t>
                      </a:r>
                      <a:r>
                        <a:rPr dirty="0" sz="600" spc="-25">
                          <a:solidFill>
                            <a:srgbClr val="C5DEF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>
                          <a:solidFill>
                            <a:srgbClr val="C5DEF1"/>
                          </a:solidFill>
                          <a:latin typeface="Arial"/>
                          <a:cs typeface="Arial"/>
                        </a:rPr>
                        <a:t>ARTHUR</a:t>
                      </a:r>
                      <a:r>
                        <a:rPr dirty="0" sz="600" spc="-5">
                          <a:solidFill>
                            <a:srgbClr val="C5DEF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>
                          <a:solidFill>
                            <a:srgbClr val="C5DEF1"/>
                          </a:solidFill>
                          <a:latin typeface="Arial"/>
                          <a:cs typeface="Arial"/>
                        </a:rPr>
                        <a:t>J.</a:t>
                      </a:r>
                      <a:r>
                        <a:rPr dirty="0" sz="600" spc="-20">
                          <a:solidFill>
                            <a:srgbClr val="C5DEF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>
                          <a:solidFill>
                            <a:srgbClr val="C5DEF1"/>
                          </a:solidFill>
                          <a:latin typeface="Arial"/>
                          <a:cs typeface="Arial"/>
                        </a:rPr>
                        <a:t>GALLAGHER</a:t>
                      </a:r>
                      <a:r>
                        <a:rPr dirty="0" sz="600" spc="-5">
                          <a:solidFill>
                            <a:srgbClr val="C5DEF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>
                          <a:solidFill>
                            <a:srgbClr val="C5DEF1"/>
                          </a:solidFill>
                          <a:latin typeface="Arial"/>
                          <a:cs typeface="Arial"/>
                        </a:rPr>
                        <a:t>&amp;</a:t>
                      </a:r>
                      <a:r>
                        <a:rPr dirty="0" sz="600" spc="-15">
                          <a:solidFill>
                            <a:srgbClr val="C5DEF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 spc="-25">
                          <a:solidFill>
                            <a:srgbClr val="C5DEF1"/>
                          </a:solidFill>
                          <a:latin typeface="Arial"/>
                          <a:cs typeface="Arial"/>
                        </a:rPr>
                        <a:t>CO.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3" name="object 3" descr=""/>
          <p:cNvGrpSpPr/>
          <p:nvPr/>
        </p:nvGrpSpPr>
        <p:grpSpPr>
          <a:xfrm>
            <a:off x="3969132" y="269"/>
            <a:ext cx="5175250" cy="831215"/>
            <a:chOff x="3969132" y="269"/>
            <a:chExt cx="5175250" cy="831215"/>
          </a:xfrm>
        </p:grpSpPr>
        <p:pic>
          <p:nvPicPr>
            <p:cNvPr id="4" name="object 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69132" y="269"/>
              <a:ext cx="5174867" cy="831015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60336" y="64007"/>
              <a:ext cx="1789176" cy="545591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78459" rIns="0" bIns="0" rtlCol="0" vert="horz">
            <a:spAutoFit/>
          </a:bodyPr>
          <a:lstStyle/>
          <a:p>
            <a:pPr marL="6096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Arial"/>
                <a:cs typeface="Arial"/>
              </a:rPr>
              <a:t>Paid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State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Disability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&amp;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PFMLA</a:t>
            </a:r>
            <a:r>
              <a:rPr dirty="0" sz="2400" spc="-15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Information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07340" y="4924755"/>
            <a:ext cx="11112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25">
                <a:solidFill>
                  <a:srgbClr val="C5DEF1"/>
                </a:solidFill>
                <a:latin typeface="Arial"/>
                <a:cs typeface="Arial"/>
              </a:rPr>
              <a:t>36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3969132" y="269"/>
            <a:ext cx="5175250" cy="831215"/>
            <a:chOff x="3969132" y="269"/>
            <a:chExt cx="5175250" cy="83121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69132" y="269"/>
              <a:ext cx="5174867" cy="831015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60336" y="64007"/>
              <a:ext cx="1789176" cy="545591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7440930" y="4854651"/>
            <a:ext cx="138557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©2021</a:t>
            </a:r>
            <a:r>
              <a:rPr dirty="0" sz="600" spc="-2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ARTHUR</a:t>
            </a:r>
            <a:r>
              <a:rPr dirty="0" sz="600" spc="-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J.</a:t>
            </a:r>
            <a:r>
              <a:rPr dirty="0" sz="600" spc="-20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GALLAGHER</a:t>
            </a:r>
            <a:r>
              <a:rPr dirty="0" sz="600" spc="-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&amp;</a:t>
            </a:r>
            <a:r>
              <a:rPr dirty="0" sz="600" spc="-1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C5DEF1"/>
                </a:solidFill>
                <a:latin typeface="Arial"/>
                <a:cs typeface="Arial"/>
              </a:rPr>
              <a:t>CO.</a:t>
            </a:r>
            <a:endParaRPr sz="6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78459" rIns="0" bIns="0" rtlCol="0" vert="horz">
            <a:spAutoFit/>
          </a:bodyPr>
          <a:lstStyle/>
          <a:p>
            <a:pPr marL="17272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Arial"/>
                <a:cs typeface="Arial"/>
              </a:rPr>
              <a:t>Paid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State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Disability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&amp;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PFMLA</a:t>
            </a:r>
            <a:r>
              <a:rPr dirty="0" sz="2400" spc="-15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Information</a:t>
            </a:r>
            <a:endParaRPr sz="2400">
              <a:latin typeface="Arial"/>
              <a:cs typeface="Arial"/>
            </a:endParaRPr>
          </a:p>
        </p:txBody>
      </p:sp>
      <p:graphicFrame>
        <p:nvGraphicFramePr>
          <p:cNvPr id="8" name="object 8" descr=""/>
          <p:cNvGraphicFramePr>
            <a:graphicFrameLocks noGrp="1"/>
          </p:cNvGraphicFramePr>
          <p:nvPr/>
        </p:nvGraphicFramePr>
        <p:xfrm>
          <a:off x="303631" y="1068069"/>
          <a:ext cx="8544560" cy="2578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31595"/>
                <a:gridCol w="2111375"/>
                <a:gridCol w="2113915"/>
                <a:gridCol w="1351914"/>
                <a:gridCol w="1622425"/>
              </a:tblGrid>
              <a:tr h="733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 spc="-10" b="1">
                          <a:latin typeface="Calibri"/>
                          <a:cs typeface="Calibri"/>
                        </a:rPr>
                        <a:t>State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 b="1">
                          <a:latin typeface="Calibri"/>
                          <a:cs typeface="Calibri"/>
                        </a:rPr>
                        <a:t>Statutory Disability</a:t>
                      </a:r>
                      <a:r>
                        <a:rPr dirty="0" sz="900" spc="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b="1">
                          <a:latin typeface="Calibri"/>
                          <a:cs typeface="Calibri"/>
                        </a:rPr>
                        <a:t>&amp;</a:t>
                      </a:r>
                      <a:r>
                        <a:rPr dirty="0" sz="90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b="1">
                          <a:latin typeface="Calibri"/>
                          <a:cs typeface="Calibri"/>
                        </a:rPr>
                        <a:t>Leave</a:t>
                      </a:r>
                      <a:r>
                        <a:rPr dirty="0" sz="900" spc="-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b="1">
                          <a:latin typeface="Calibri"/>
                          <a:cs typeface="Calibri"/>
                        </a:rPr>
                        <a:t>Plan</a:t>
                      </a:r>
                      <a:r>
                        <a:rPr dirty="0" sz="900" spc="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20" b="1">
                          <a:latin typeface="Calibri"/>
                          <a:cs typeface="Calibri"/>
                        </a:rPr>
                        <a:t>Name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389890">
                        <a:lnSpc>
                          <a:spcPct val="100000"/>
                        </a:lnSpc>
                      </a:pPr>
                      <a:r>
                        <a:rPr dirty="0" sz="900" b="1">
                          <a:latin typeface="Calibri"/>
                          <a:cs typeface="Calibri"/>
                        </a:rPr>
                        <a:t>Statutory</a:t>
                      </a:r>
                      <a:r>
                        <a:rPr dirty="0" sz="90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b="1">
                          <a:latin typeface="Calibri"/>
                          <a:cs typeface="Calibri"/>
                        </a:rPr>
                        <a:t>Disability</a:t>
                      </a:r>
                      <a:r>
                        <a:rPr dirty="0" sz="900" spc="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 b="1">
                          <a:latin typeface="Calibri"/>
                          <a:cs typeface="Calibri"/>
                        </a:rPr>
                        <a:t>Benefits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900" b="1">
                          <a:latin typeface="Calibri"/>
                          <a:cs typeface="Calibri"/>
                        </a:rPr>
                        <a:t>State</a:t>
                      </a:r>
                      <a:r>
                        <a:rPr dirty="0" sz="9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b="1">
                          <a:latin typeface="Calibri"/>
                          <a:cs typeface="Calibri"/>
                        </a:rPr>
                        <a:t>Phone</a:t>
                      </a:r>
                      <a:r>
                        <a:rPr dirty="0" sz="900" spc="-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 b="1">
                          <a:latin typeface="Calibri"/>
                          <a:cs typeface="Calibri"/>
                        </a:rPr>
                        <a:t>Numbers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 b="1">
                          <a:latin typeface="Calibri"/>
                          <a:cs typeface="Calibri"/>
                        </a:rPr>
                        <a:t>State</a:t>
                      </a:r>
                      <a:r>
                        <a:rPr dirty="0" sz="9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b="1">
                          <a:latin typeface="Calibri"/>
                          <a:cs typeface="Calibri"/>
                        </a:rPr>
                        <a:t>Website</a:t>
                      </a:r>
                      <a:r>
                        <a:rPr dirty="0" sz="900" spc="-10" b="1">
                          <a:latin typeface="Calibri"/>
                          <a:cs typeface="Calibri"/>
                        </a:rPr>
                        <a:t> Addresses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530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dirty="0" sz="900" spc="-10" b="1">
                          <a:latin typeface="Calibri"/>
                          <a:cs typeface="Calibri"/>
                        </a:rPr>
                        <a:t>Massachusetts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Paid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Family</a:t>
                      </a:r>
                      <a:r>
                        <a:rPr dirty="0" sz="9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Leave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59385" marR="26034" indent="-1270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8</a:t>
                      </a:r>
                      <a:r>
                        <a:rPr dirty="0" sz="9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Day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Elimination</a:t>
                      </a:r>
                      <a:r>
                        <a:rPr dirty="0" sz="9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Period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with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benefits up</a:t>
                      </a:r>
                      <a:r>
                        <a:rPr dirty="0" sz="9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 12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weeks.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Maximum</a:t>
                      </a:r>
                      <a:r>
                        <a:rPr dirty="0" sz="9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is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$850</a:t>
                      </a:r>
                      <a:r>
                        <a:rPr dirty="0" sz="9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per</a:t>
                      </a:r>
                      <a:r>
                        <a:rPr dirty="0" sz="9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week.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 marL="190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dirty="0" sz="900" spc="-10">
                          <a:latin typeface="Calibri"/>
                          <a:cs typeface="Calibri"/>
                        </a:rPr>
                        <a:t>833-344-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7365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dirty="0" u="sng" sz="900" spc="-10">
                          <a:solidFill>
                            <a:srgbClr val="2D84CA"/>
                          </a:solidFill>
                          <a:uFill>
                            <a:solidFill>
                              <a:srgbClr val="2D84CA"/>
                            </a:solidFill>
                          </a:uFill>
                          <a:latin typeface="Calibri"/>
                          <a:cs typeface="Calibri"/>
                          <a:hlinkClick r:id="rId4"/>
                        </a:rPr>
                        <a:t>www.mass.gov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38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900" spc="-10" b="1">
                          <a:latin typeface="Calibri"/>
                          <a:cs typeface="Calibri"/>
                        </a:rPr>
                        <a:t>Connecticut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900" spc="-20">
                          <a:latin typeface="Calibri"/>
                          <a:cs typeface="Calibri"/>
                        </a:rPr>
                        <a:t>FMLI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baseline="32407" sz="900">
                          <a:latin typeface="Calibri"/>
                          <a:cs typeface="Calibri"/>
                        </a:rPr>
                        <a:t>st</a:t>
                      </a:r>
                      <a:r>
                        <a:rPr dirty="0" baseline="32407" sz="900" spc="67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Day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Benefits</a:t>
                      </a:r>
                      <a:r>
                        <a:rPr dirty="0" sz="9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for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up to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12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weeks.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Maximum is</a:t>
                      </a:r>
                      <a:r>
                        <a:rPr dirty="0" sz="9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$840</a:t>
                      </a:r>
                      <a:r>
                        <a:rPr dirty="0" sz="9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per</a:t>
                      </a:r>
                      <a:r>
                        <a:rPr dirty="0" sz="9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week.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900" spc="-25">
                          <a:latin typeface="Calibri"/>
                          <a:cs typeface="Calibri"/>
                        </a:rPr>
                        <a:t>NA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L="25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u="sng" sz="900" spc="-10">
                          <a:solidFill>
                            <a:srgbClr val="2D84CA"/>
                          </a:solidFill>
                          <a:uFill>
                            <a:solidFill>
                              <a:srgbClr val="2D84CA"/>
                            </a:solidFill>
                          </a:uFill>
                          <a:latin typeface="Calibri"/>
                          <a:cs typeface="Calibri"/>
                          <a:hlinkClick r:id="rId5"/>
                        </a:rPr>
                        <a:t>www.ctpaidleave.org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 spc="-10" b="1">
                          <a:latin typeface="Calibri"/>
                          <a:cs typeface="Calibri"/>
                        </a:rPr>
                        <a:t>Oregon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Paid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Family</a:t>
                      </a:r>
                      <a:r>
                        <a:rPr dirty="0" sz="9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Leave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85090" marR="56515" indent="-20320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baseline="32407" sz="900">
                          <a:latin typeface="Calibri"/>
                          <a:cs typeface="Calibri"/>
                        </a:rPr>
                        <a:t>st</a:t>
                      </a:r>
                      <a:r>
                        <a:rPr dirty="0" baseline="32407" sz="900" spc="67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Day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Benefits</a:t>
                      </a:r>
                      <a:r>
                        <a:rPr dirty="0" sz="9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for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up to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12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weeks.</a:t>
                      </a:r>
                      <a:r>
                        <a:rPr dirty="0" sz="900" spc="1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Please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 see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website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for</a:t>
                      </a:r>
                      <a:r>
                        <a:rPr dirty="0" sz="9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details</a:t>
                      </a:r>
                      <a:r>
                        <a:rPr dirty="0" sz="9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regarding</a:t>
                      </a:r>
                      <a:r>
                        <a:rPr dirty="0" sz="9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>
                          <a:latin typeface="Calibri"/>
                          <a:cs typeface="Calibri"/>
                        </a:rPr>
                        <a:t>benefits.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900" spc="-25">
                          <a:latin typeface="Calibri"/>
                          <a:cs typeface="Calibri"/>
                        </a:rPr>
                        <a:t>NA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u="sng" sz="900" spc="-10">
                          <a:solidFill>
                            <a:srgbClr val="2D84CA"/>
                          </a:solidFill>
                          <a:uFill>
                            <a:solidFill>
                              <a:srgbClr val="2D84CA"/>
                            </a:solidFill>
                          </a:uFill>
                          <a:latin typeface="Calibri"/>
                          <a:cs typeface="Calibri"/>
                          <a:hlinkClick r:id="rId6"/>
                        </a:rPr>
                        <a:t>www.oregon.gov/Employ/PMFLI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440930" y="4854651"/>
            <a:ext cx="138557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©2021</a:t>
            </a:r>
            <a:r>
              <a:rPr dirty="0" sz="600" spc="-2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ARTHUR</a:t>
            </a:r>
            <a:r>
              <a:rPr dirty="0" sz="600" spc="-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J.</a:t>
            </a:r>
            <a:r>
              <a:rPr dirty="0" sz="600" spc="-20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GALLAGHER</a:t>
            </a:r>
            <a:r>
              <a:rPr dirty="0" sz="600" spc="-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&amp;</a:t>
            </a:r>
            <a:r>
              <a:rPr dirty="0" sz="600" spc="-1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C5DEF1"/>
                </a:solidFill>
                <a:latin typeface="Arial"/>
                <a:cs typeface="Arial"/>
              </a:rPr>
              <a:t>CO.</a:t>
            </a:r>
            <a:endParaRPr sz="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7340" y="1352550"/>
            <a:ext cx="180086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latin typeface="Calibri"/>
                <a:cs typeface="Calibri"/>
              </a:rPr>
              <a:t>Paid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Sick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spc="-20" b="1">
                <a:latin typeface="Calibri"/>
                <a:cs typeface="Calibri"/>
              </a:rPr>
              <a:t>Days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969132" y="269"/>
            <a:ext cx="5175250" cy="831215"/>
            <a:chOff x="3969132" y="269"/>
            <a:chExt cx="5175250" cy="83121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69132" y="269"/>
              <a:ext cx="5174867" cy="831015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60336" y="64007"/>
              <a:ext cx="1789176" cy="54559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78459" rIns="0" bIns="0" rtlCol="0" vert="horz">
            <a:spAutoFit/>
          </a:bodyPr>
          <a:lstStyle/>
          <a:p>
            <a:pPr marL="17272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Arial"/>
                <a:cs typeface="Arial"/>
              </a:rPr>
              <a:t>Paid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Sick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Day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Laws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3999" cy="5143498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7440930" y="4861869"/>
            <a:ext cx="1385570" cy="111125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©2021</a:t>
            </a:r>
            <a:r>
              <a:rPr dirty="0" sz="600" spc="-2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ARTHUR</a:t>
            </a:r>
            <a:r>
              <a:rPr dirty="0" sz="600" spc="-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J.</a:t>
            </a:r>
            <a:r>
              <a:rPr dirty="0" sz="600" spc="-20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GALLAGHER</a:t>
            </a:r>
            <a:r>
              <a:rPr dirty="0" sz="600" spc="-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&amp;</a:t>
            </a:r>
            <a:r>
              <a:rPr dirty="0" sz="600" spc="-1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C5DEF1"/>
                </a:solidFill>
                <a:latin typeface="Arial"/>
                <a:cs typeface="Arial"/>
              </a:rPr>
              <a:t>CO.</a:t>
            </a:r>
            <a:endParaRPr sz="6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 spc="-25"/>
              <a:t>38</a:t>
            </a:fld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969132" y="269"/>
            <a:ext cx="5175250" cy="831215"/>
            <a:chOff x="3969132" y="269"/>
            <a:chExt cx="5175250" cy="83121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69132" y="269"/>
              <a:ext cx="5174867" cy="831015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60336" y="64007"/>
              <a:ext cx="1789176" cy="54559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7340" y="127508"/>
            <a:ext cx="3414395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latin typeface="Arial"/>
                <a:cs typeface="Arial"/>
              </a:rPr>
              <a:t>Administration </a:t>
            </a:r>
            <a:r>
              <a:rPr dirty="0" sz="2400">
                <a:latin typeface="Arial"/>
                <a:cs typeface="Arial"/>
              </a:rPr>
              <a:t>Considerations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for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Leave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3999" cy="5143498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7440930" y="4861869"/>
            <a:ext cx="1385570" cy="111125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©2021</a:t>
            </a:r>
            <a:r>
              <a:rPr dirty="0" sz="600" spc="-2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ARTHUR</a:t>
            </a:r>
            <a:r>
              <a:rPr dirty="0" sz="600" spc="-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J.</a:t>
            </a:r>
            <a:r>
              <a:rPr dirty="0" sz="600" spc="-20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GALLAGHER</a:t>
            </a:r>
            <a:r>
              <a:rPr dirty="0" sz="600" spc="-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&amp;</a:t>
            </a:r>
            <a:r>
              <a:rPr dirty="0" sz="600" spc="-1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C5DEF1"/>
                </a:solidFill>
                <a:latin typeface="Arial"/>
                <a:cs typeface="Arial"/>
              </a:rPr>
              <a:t>CO.</a:t>
            </a:r>
            <a:endParaRPr sz="6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 spc="-25"/>
              <a:t>38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Growth</a:t>
            </a:r>
            <a:r>
              <a:rPr dirty="0" spc="-65"/>
              <a:t> </a:t>
            </a:r>
            <a:r>
              <a:rPr dirty="0"/>
              <a:t>in</a:t>
            </a:r>
            <a:r>
              <a:rPr dirty="0" spc="-60"/>
              <a:t> </a:t>
            </a:r>
            <a:r>
              <a:rPr dirty="0"/>
              <a:t>State</a:t>
            </a:r>
            <a:r>
              <a:rPr dirty="0" spc="-75"/>
              <a:t> </a:t>
            </a:r>
            <a:r>
              <a:rPr dirty="0"/>
              <a:t>Paid</a:t>
            </a:r>
            <a:r>
              <a:rPr dirty="0" spc="-65"/>
              <a:t> </a:t>
            </a:r>
            <a:r>
              <a:rPr dirty="0"/>
              <a:t>Family</a:t>
            </a:r>
            <a:r>
              <a:rPr dirty="0" spc="-70"/>
              <a:t> </a:t>
            </a:r>
            <a:r>
              <a:rPr dirty="0" spc="-50"/>
              <a:t>&amp; </a:t>
            </a:r>
            <a:r>
              <a:rPr dirty="0"/>
              <a:t>Medical</a:t>
            </a:r>
            <a:r>
              <a:rPr dirty="0" spc="-60"/>
              <a:t> </a:t>
            </a:r>
            <a:r>
              <a:rPr dirty="0"/>
              <a:t>Leave</a:t>
            </a:r>
            <a:r>
              <a:rPr dirty="0" spc="-40"/>
              <a:t> </a:t>
            </a:r>
            <a:r>
              <a:rPr dirty="0" spc="-20"/>
              <a:t>Laws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2818" y="1293875"/>
            <a:ext cx="5551842" cy="347622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25240" y="3896974"/>
            <a:ext cx="1756999" cy="95236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06960" y="1542337"/>
            <a:ext cx="989292" cy="2231997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398475" y="942543"/>
            <a:ext cx="751649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6EACDE"/>
                </a:solidFill>
                <a:latin typeface="Calibri"/>
                <a:cs typeface="Calibri"/>
              </a:rPr>
              <a:t>Employers</a:t>
            </a:r>
            <a:r>
              <a:rPr dirty="0" sz="1800" spc="-30">
                <a:solidFill>
                  <a:srgbClr val="6EACDE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EACDE"/>
                </a:solidFill>
                <a:latin typeface="Calibri"/>
                <a:cs typeface="Calibri"/>
              </a:rPr>
              <a:t>are</a:t>
            </a:r>
            <a:r>
              <a:rPr dirty="0" sz="1800" spc="-25">
                <a:solidFill>
                  <a:srgbClr val="6EACDE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EACDE"/>
                </a:solidFill>
                <a:latin typeface="Calibri"/>
                <a:cs typeface="Calibri"/>
              </a:rPr>
              <a:t>looking</a:t>
            </a:r>
            <a:r>
              <a:rPr dirty="0" sz="1800" spc="-10">
                <a:solidFill>
                  <a:srgbClr val="6EACDE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EACDE"/>
                </a:solidFill>
                <a:latin typeface="Calibri"/>
                <a:cs typeface="Calibri"/>
              </a:rPr>
              <a:t>for</a:t>
            </a:r>
            <a:r>
              <a:rPr dirty="0" sz="1800" spc="-30">
                <a:solidFill>
                  <a:srgbClr val="6EACDE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EACDE"/>
                </a:solidFill>
                <a:latin typeface="Calibri"/>
                <a:cs typeface="Calibri"/>
              </a:rPr>
              <a:t>a</a:t>
            </a:r>
            <a:r>
              <a:rPr dirty="0" sz="1800" spc="-25">
                <a:solidFill>
                  <a:srgbClr val="6EACDE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EACDE"/>
                </a:solidFill>
                <a:latin typeface="Calibri"/>
                <a:cs typeface="Calibri"/>
              </a:rPr>
              <a:t>partner</a:t>
            </a:r>
            <a:r>
              <a:rPr dirty="0" sz="1800" spc="-20">
                <a:solidFill>
                  <a:srgbClr val="6EACDE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EACDE"/>
                </a:solidFill>
                <a:latin typeface="Calibri"/>
                <a:cs typeface="Calibri"/>
              </a:rPr>
              <a:t>who</a:t>
            </a:r>
            <a:r>
              <a:rPr dirty="0" sz="1800" spc="-20">
                <a:solidFill>
                  <a:srgbClr val="6EACDE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EACDE"/>
                </a:solidFill>
                <a:latin typeface="Calibri"/>
                <a:cs typeface="Calibri"/>
              </a:rPr>
              <a:t>can</a:t>
            </a:r>
            <a:r>
              <a:rPr dirty="0" sz="1800" spc="-25">
                <a:solidFill>
                  <a:srgbClr val="6EACDE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EACDE"/>
                </a:solidFill>
                <a:latin typeface="Calibri"/>
                <a:cs typeface="Calibri"/>
              </a:rPr>
              <a:t>help</a:t>
            </a:r>
            <a:r>
              <a:rPr dirty="0" sz="1800" spc="-20">
                <a:solidFill>
                  <a:srgbClr val="6EACDE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EACDE"/>
                </a:solidFill>
                <a:latin typeface="Calibri"/>
                <a:cs typeface="Calibri"/>
              </a:rPr>
              <a:t>them</a:t>
            </a:r>
            <a:r>
              <a:rPr dirty="0" sz="1800" spc="-15">
                <a:solidFill>
                  <a:srgbClr val="6EACDE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6EACDE"/>
                </a:solidFill>
                <a:latin typeface="Calibri"/>
                <a:cs typeface="Calibri"/>
              </a:rPr>
              <a:t>navigate</a:t>
            </a:r>
            <a:r>
              <a:rPr dirty="0" sz="1800" spc="-25">
                <a:solidFill>
                  <a:srgbClr val="6EACDE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6EACDE"/>
                </a:solidFill>
                <a:latin typeface="Calibri"/>
                <a:cs typeface="Calibri"/>
              </a:rPr>
              <a:t>new</a:t>
            </a:r>
            <a:r>
              <a:rPr dirty="0" sz="1800" spc="-25">
                <a:solidFill>
                  <a:srgbClr val="6EACDE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6EACDE"/>
                </a:solidFill>
                <a:latin typeface="Calibri"/>
                <a:cs typeface="Calibri"/>
              </a:rPr>
              <a:t>regulations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7440930" y="4861869"/>
            <a:ext cx="1385570" cy="111125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©2021</a:t>
            </a:r>
            <a:r>
              <a:rPr dirty="0" sz="600" spc="-2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ARTHUR</a:t>
            </a:r>
            <a:r>
              <a:rPr dirty="0" sz="600" spc="-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J.</a:t>
            </a:r>
            <a:r>
              <a:rPr dirty="0" sz="600" spc="-20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GALLAGHER</a:t>
            </a:r>
            <a:r>
              <a:rPr dirty="0" sz="600" spc="-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&amp;</a:t>
            </a:r>
            <a:r>
              <a:rPr dirty="0" sz="600" spc="-1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C5DEF1"/>
                </a:solidFill>
                <a:latin typeface="Arial"/>
                <a:cs typeface="Arial"/>
              </a:rPr>
              <a:t>CO.</a:t>
            </a:r>
            <a:endParaRPr sz="6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 spc="-5"/>
              <a:t>4</a:t>
            </a:fld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969132" y="269"/>
            <a:ext cx="5175250" cy="831215"/>
            <a:chOff x="3969132" y="269"/>
            <a:chExt cx="5175250" cy="83121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69132" y="269"/>
              <a:ext cx="5174867" cy="831015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60336" y="64007"/>
              <a:ext cx="1789176" cy="54559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7340" y="127508"/>
            <a:ext cx="3414395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latin typeface="Arial"/>
                <a:cs typeface="Arial"/>
              </a:rPr>
              <a:t>Administration </a:t>
            </a:r>
            <a:r>
              <a:rPr dirty="0" sz="2400">
                <a:latin typeface="Arial"/>
                <a:cs typeface="Arial"/>
              </a:rPr>
              <a:t>Considerations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for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Leave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3999" cy="5143498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7440930" y="4861869"/>
            <a:ext cx="1385570" cy="111125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©2021</a:t>
            </a:r>
            <a:r>
              <a:rPr dirty="0" sz="600" spc="-2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ARTHUR</a:t>
            </a:r>
            <a:r>
              <a:rPr dirty="0" sz="600" spc="-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J.</a:t>
            </a:r>
            <a:r>
              <a:rPr dirty="0" sz="600" spc="-20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GALLAGHER</a:t>
            </a:r>
            <a:r>
              <a:rPr dirty="0" sz="600" spc="-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&amp;</a:t>
            </a:r>
            <a:r>
              <a:rPr dirty="0" sz="600" spc="-1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C5DEF1"/>
                </a:solidFill>
                <a:latin typeface="Arial"/>
                <a:cs typeface="Arial"/>
              </a:rPr>
              <a:t>CO.</a:t>
            </a:r>
            <a:endParaRPr sz="6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 spc="-25"/>
              <a:t>38</a:t>
            </a:fld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969132" y="269"/>
            <a:ext cx="5175250" cy="831215"/>
            <a:chOff x="3969132" y="269"/>
            <a:chExt cx="5175250" cy="83121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69132" y="269"/>
              <a:ext cx="5174867" cy="831015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60336" y="64007"/>
              <a:ext cx="1789176" cy="54559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7340" y="127508"/>
            <a:ext cx="3414395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latin typeface="Arial"/>
                <a:cs typeface="Arial"/>
              </a:rPr>
              <a:t>Administration </a:t>
            </a:r>
            <a:r>
              <a:rPr dirty="0" sz="2400">
                <a:latin typeface="Arial"/>
                <a:cs typeface="Arial"/>
              </a:rPr>
              <a:t>Considerations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for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Leave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3999" cy="5143499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7440930" y="4861869"/>
            <a:ext cx="1385570" cy="111125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©2021</a:t>
            </a:r>
            <a:r>
              <a:rPr dirty="0" sz="600" spc="-2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ARTHUR</a:t>
            </a:r>
            <a:r>
              <a:rPr dirty="0" sz="600" spc="-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J.</a:t>
            </a:r>
            <a:r>
              <a:rPr dirty="0" sz="600" spc="-20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GALLAGHER</a:t>
            </a:r>
            <a:r>
              <a:rPr dirty="0" sz="600" spc="-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&amp;</a:t>
            </a:r>
            <a:r>
              <a:rPr dirty="0" sz="600" spc="-1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C5DEF1"/>
                </a:solidFill>
                <a:latin typeface="Arial"/>
                <a:cs typeface="Arial"/>
              </a:rPr>
              <a:t>CO.</a:t>
            </a:r>
            <a:endParaRPr sz="6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 spc="-25"/>
              <a:t>38</a:t>
            </a:fld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440930" y="4854651"/>
            <a:ext cx="138557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©2021</a:t>
            </a:r>
            <a:r>
              <a:rPr dirty="0" sz="600" spc="-2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ARTHUR</a:t>
            </a:r>
            <a:r>
              <a:rPr dirty="0" sz="600" spc="-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J.</a:t>
            </a:r>
            <a:r>
              <a:rPr dirty="0" sz="600" spc="-20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GALLAGHER</a:t>
            </a:r>
            <a:r>
              <a:rPr dirty="0" sz="600" spc="-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&amp;</a:t>
            </a:r>
            <a:r>
              <a:rPr dirty="0" sz="600" spc="-1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C5DEF1"/>
                </a:solidFill>
                <a:latin typeface="Arial"/>
                <a:cs typeface="Arial"/>
              </a:rPr>
              <a:t>CO.</a:t>
            </a:r>
            <a:endParaRPr sz="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7340" y="1352550"/>
            <a:ext cx="418592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latin typeface="Calibri"/>
                <a:cs typeface="Calibri"/>
              </a:rPr>
              <a:t>Case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Studies</a:t>
            </a:r>
            <a:r>
              <a:rPr dirty="0" sz="2400" spc="-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for</a:t>
            </a:r>
            <a:r>
              <a:rPr dirty="0" sz="2400" spc="-2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Non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Compliance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07340" y="4924755"/>
            <a:ext cx="11112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25">
                <a:solidFill>
                  <a:srgbClr val="C5DEF1"/>
                </a:solidFill>
                <a:latin typeface="Arial"/>
                <a:cs typeface="Arial"/>
              </a:rPr>
              <a:t>43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675131" y="1062227"/>
            <a:ext cx="7409815" cy="1845945"/>
            <a:chOff x="675131" y="1062227"/>
            <a:chExt cx="7409815" cy="1845945"/>
          </a:xfrm>
        </p:grpSpPr>
        <p:sp>
          <p:nvSpPr>
            <p:cNvPr id="4" name="object 4" descr=""/>
            <p:cNvSpPr/>
            <p:nvPr/>
          </p:nvSpPr>
          <p:spPr>
            <a:xfrm>
              <a:off x="688085" y="1584197"/>
              <a:ext cx="7383780" cy="1310640"/>
            </a:xfrm>
            <a:custGeom>
              <a:avLst/>
              <a:gdLst/>
              <a:ahLst/>
              <a:cxnLst/>
              <a:rect l="l" t="t" r="r" b="b"/>
              <a:pathLst>
                <a:path w="7383780" h="1310639">
                  <a:moveTo>
                    <a:pt x="0" y="1310639"/>
                  </a:moveTo>
                  <a:lnTo>
                    <a:pt x="7383780" y="1310639"/>
                  </a:lnTo>
                  <a:lnTo>
                    <a:pt x="7383780" y="0"/>
                  </a:lnTo>
                  <a:lnTo>
                    <a:pt x="0" y="0"/>
                  </a:lnTo>
                  <a:lnTo>
                    <a:pt x="0" y="1310639"/>
                  </a:lnTo>
                  <a:close/>
                </a:path>
              </a:pathLst>
            </a:custGeom>
            <a:ln w="25908">
              <a:solidFill>
                <a:srgbClr val="6EACD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056893" y="1075181"/>
              <a:ext cx="5140960" cy="719455"/>
            </a:xfrm>
            <a:custGeom>
              <a:avLst/>
              <a:gdLst/>
              <a:ahLst/>
              <a:cxnLst/>
              <a:rect l="l" t="t" r="r" b="b"/>
              <a:pathLst>
                <a:path w="5140960" h="719455">
                  <a:moveTo>
                    <a:pt x="5020564" y="0"/>
                  </a:moveTo>
                  <a:lnTo>
                    <a:pt x="119887" y="0"/>
                  </a:lnTo>
                  <a:lnTo>
                    <a:pt x="73219" y="9427"/>
                  </a:lnTo>
                  <a:lnTo>
                    <a:pt x="35112" y="35131"/>
                  </a:lnTo>
                  <a:lnTo>
                    <a:pt x="9420" y="73241"/>
                  </a:lnTo>
                  <a:lnTo>
                    <a:pt x="0" y="119887"/>
                  </a:lnTo>
                  <a:lnTo>
                    <a:pt x="0" y="599439"/>
                  </a:lnTo>
                  <a:lnTo>
                    <a:pt x="9420" y="646086"/>
                  </a:lnTo>
                  <a:lnTo>
                    <a:pt x="35112" y="684196"/>
                  </a:lnTo>
                  <a:lnTo>
                    <a:pt x="73219" y="709900"/>
                  </a:lnTo>
                  <a:lnTo>
                    <a:pt x="119887" y="719327"/>
                  </a:lnTo>
                  <a:lnTo>
                    <a:pt x="5020564" y="719327"/>
                  </a:lnTo>
                  <a:lnTo>
                    <a:pt x="5067210" y="709900"/>
                  </a:lnTo>
                  <a:lnTo>
                    <a:pt x="5105320" y="684196"/>
                  </a:lnTo>
                  <a:lnTo>
                    <a:pt x="5131024" y="646086"/>
                  </a:lnTo>
                  <a:lnTo>
                    <a:pt x="5140452" y="599439"/>
                  </a:lnTo>
                  <a:lnTo>
                    <a:pt x="5140452" y="119887"/>
                  </a:lnTo>
                  <a:lnTo>
                    <a:pt x="5131024" y="73241"/>
                  </a:lnTo>
                  <a:lnTo>
                    <a:pt x="5105320" y="35131"/>
                  </a:lnTo>
                  <a:lnTo>
                    <a:pt x="5067210" y="9427"/>
                  </a:lnTo>
                  <a:lnTo>
                    <a:pt x="5020564" y="0"/>
                  </a:lnTo>
                  <a:close/>
                </a:path>
              </a:pathLst>
            </a:custGeom>
            <a:solidFill>
              <a:srgbClr val="6EAC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056893" y="1075181"/>
              <a:ext cx="5140960" cy="719455"/>
            </a:xfrm>
            <a:custGeom>
              <a:avLst/>
              <a:gdLst/>
              <a:ahLst/>
              <a:cxnLst/>
              <a:rect l="l" t="t" r="r" b="b"/>
              <a:pathLst>
                <a:path w="5140960" h="719455">
                  <a:moveTo>
                    <a:pt x="0" y="119887"/>
                  </a:moveTo>
                  <a:lnTo>
                    <a:pt x="9420" y="73241"/>
                  </a:lnTo>
                  <a:lnTo>
                    <a:pt x="35112" y="35131"/>
                  </a:lnTo>
                  <a:lnTo>
                    <a:pt x="73219" y="9427"/>
                  </a:lnTo>
                  <a:lnTo>
                    <a:pt x="119887" y="0"/>
                  </a:lnTo>
                  <a:lnTo>
                    <a:pt x="5020564" y="0"/>
                  </a:lnTo>
                  <a:lnTo>
                    <a:pt x="5067210" y="9427"/>
                  </a:lnTo>
                  <a:lnTo>
                    <a:pt x="5105320" y="35131"/>
                  </a:lnTo>
                  <a:lnTo>
                    <a:pt x="5131024" y="73241"/>
                  </a:lnTo>
                  <a:lnTo>
                    <a:pt x="5140452" y="119887"/>
                  </a:lnTo>
                  <a:lnTo>
                    <a:pt x="5140452" y="599439"/>
                  </a:lnTo>
                  <a:lnTo>
                    <a:pt x="5131024" y="646086"/>
                  </a:lnTo>
                  <a:lnTo>
                    <a:pt x="5105320" y="684196"/>
                  </a:lnTo>
                  <a:lnTo>
                    <a:pt x="5067210" y="709900"/>
                  </a:lnTo>
                  <a:lnTo>
                    <a:pt x="5020564" y="719327"/>
                  </a:lnTo>
                  <a:lnTo>
                    <a:pt x="119887" y="719327"/>
                  </a:lnTo>
                  <a:lnTo>
                    <a:pt x="73219" y="709900"/>
                  </a:lnTo>
                  <a:lnTo>
                    <a:pt x="35112" y="684196"/>
                  </a:lnTo>
                  <a:lnTo>
                    <a:pt x="9420" y="646086"/>
                  </a:lnTo>
                  <a:lnTo>
                    <a:pt x="0" y="599439"/>
                  </a:lnTo>
                  <a:lnTo>
                    <a:pt x="0" y="119887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 descr=""/>
          <p:cNvGrpSpPr/>
          <p:nvPr/>
        </p:nvGrpSpPr>
        <p:grpSpPr>
          <a:xfrm>
            <a:off x="675131" y="2970276"/>
            <a:ext cx="7409815" cy="955675"/>
            <a:chOff x="675131" y="2970276"/>
            <a:chExt cx="7409815" cy="955675"/>
          </a:xfrm>
        </p:grpSpPr>
        <p:sp>
          <p:nvSpPr>
            <p:cNvPr id="8" name="object 8" descr=""/>
            <p:cNvSpPr/>
            <p:nvPr/>
          </p:nvSpPr>
          <p:spPr>
            <a:xfrm>
              <a:off x="688085" y="3175254"/>
              <a:ext cx="7383780" cy="737870"/>
            </a:xfrm>
            <a:custGeom>
              <a:avLst/>
              <a:gdLst/>
              <a:ahLst/>
              <a:cxnLst/>
              <a:rect l="l" t="t" r="r" b="b"/>
              <a:pathLst>
                <a:path w="7383780" h="737870">
                  <a:moveTo>
                    <a:pt x="0" y="737616"/>
                  </a:moveTo>
                  <a:lnTo>
                    <a:pt x="7383780" y="737616"/>
                  </a:lnTo>
                  <a:lnTo>
                    <a:pt x="7383780" y="0"/>
                  </a:lnTo>
                  <a:lnTo>
                    <a:pt x="0" y="0"/>
                  </a:lnTo>
                  <a:lnTo>
                    <a:pt x="0" y="737616"/>
                  </a:lnTo>
                  <a:close/>
                </a:path>
              </a:pathLst>
            </a:custGeom>
            <a:ln w="25908">
              <a:solidFill>
                <a:srgbClr val="89931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056893" y="2983230"/>
              <a:ext cx="5169535" cy="384175"/>
            </a:xfrm>
            <a:custGeom>
              <a:avLst/>
              <a:gdLst/>
              <a:ahLst/>
              <a:cxnLst/>
              <a:rect l="l" t="t" r="r" b="b"/>
              <a:pathLst>
                <a:path w="5169535" h="384175">
                  <a:moveTo>
                    <a:pt x="5105400" y="0"/>
                  </a:moveTo>
                  <a:lnTo>
                    <a:pt x="64008" y="0"/>
                  </a:lnTo>
                  <a:lnTo>
                    <a:pt x="39090" y="5036"/>
                  </a:lnTo>
                  <a:lnTo>
                    <a:pt x="18745" y="18764"/>
                  </a:lnTo>
                  <a:lnTo>
                    <a:pt x="5029" y="39112"/>
                  </a:lnTo>
                  <a:lnTo>
                    <a:pt x="0" y="64007"/>
                  </a:lnTo>
                  <a:lnTo>
                    <a:pt x="0" y="320039"/>
                  </a:lnTo>
                  <a:lnTo>
                    <a:pt x="5029" y="344935"/>
                  </a:lnTo>
                  <a:lnTo>
                    <a:pt x="18745" y="365283"/>
                  </a:lnTo>
                  <a:lnTo>
                    <a:pt x="39090" y="379011"/>
                  </a:lnTo>
                  <a:lnTo>
                    <a:pt x="64008" y="384047"/>
                  </a:lnTo>
                  <a:lnTo>
                    <a:pt x="5105400" y="384047"/>
                  </a:lnTo>
                  <a:lnTo>
                    <a:pt x="5130295" y="379011"/>
                  </a:lnTo>
                  <a:lnTo>
                    <a:pt x="5150643" y="365283"/>
                  </a:lnTo>
                  <a:lnTo>
                    <a:pt x="5164371" y="344935"/>
                  </a:lnTo>
                  <a:lnTo>
                    <a:pt x="5169408" y="320039"/>
                  </a:lnTo>
                  <a:lnTo>
                    <a:pt x="5169408" y="64007"/>
                  </a:lnTo>
                  <a:lnTo>
                    <a:pt x="5164371" y="39112"/>
                  </a:lnTo>
                  <a:lnTo>
                    <a:pt x="5150643" y="18764"/>
                  </a:lnTo>
                  <a:lnTo>
                    <a:pt x="5130295" y="5036"/>
                  </a:lnTo>
                  <a:lnTo>
                    <a:pt x="5105400" y="0"/>
                  </a:lnTo>
                  <a:close/>
                </a:path>
              </a:pathLst>
            </a:custGeom>
            <a:solidFill>
              <a:srgbClr val="89931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056893" y="2983230"/>
              <a:ext cx="5169535" cy="384175"/>
            </a:xfrm>
            <a:custGeom>
              <a:avLst/>
              <a:gdLst/>
              <a:ahLst/>
              <a:cxnLst/>
              <a:rect l="l" t="t" r="r" b="b"/>
              <a:pathLst>
                <a:path w="5169535" h="384175">
                  <a:moveTo>
                    <a:pt x="0" y="64007"/>
                  </a:moveTo>
                  <a:lnTo>
                    <a:pt x="5029" y="39112"/>
                  </a:lnTo>
                  <a:lnTo>
                    <a:pt x="18745" y="18764"/>
                  </a:lnTo>
                  <a:lnTo>
                    <a:pt x="39090" y="5036"/>
                  </a:lnTo>
                  <a:lnTo>
                    <a:pt x="64008" y="0"/>
                  </a:lnTo>
                  <a:lnTo>
                    <a:pt x="5105400" y="0"/>
                  </a:lnTo>
                  <a:lnTo>
                    <a:pt x="5130295" y="5036"/>
                  </a:lnTo>
                  <a:lnTo>
                    <a:pt x="5150643" y="18764"/>
                  </a:lnTo>
                  <a:lnTo>
                    <a:pt x="5164371" y="39112"/>
                  </a:lnTo>
                  <a:lnTo>
                    <a:pt x="5169408" y="64007"/>
                  </a:lnTo>
                  <a:lnTo>
                    <a:pt x="5169408" y="320039"/>
                  </a:lnTo>
                  <a:lnTo>
                    <a:pt x="5164371" y="344935"/>
                  </a:lnTo>
                  <a:lnTo>
                    <a:pt x="5150643" y="365283"/>
                  </a:lnTo>
                  <a:lnTo>
                    <a:pt x="5130295" y="379011"/>
                  </a:lnTo>
                  <a:lnTo>
                    <a:pt x="5105400" y="384047"/>
                  </a:lnTo>
                  <a:lnTo>
                    <a:pt x="64008" y="384047"/>
                  </a:lnTo>
                  <a:lnTo>
                    <a:pt x="39090" y="379011"/>
                  </a:lnTo>
                  <a:lnTo>
                    <a:pt x="18745" y="365283"/>
                  </a:lnTo>
                  <a:lnTo>
                    <a:pt x="5029" y="344935"/>
                  </a:lnTo>
                  <a:lnTo>
                    <a:pt x="0" y="320039"/>
                  </a:lnTo>
                  <a:lnTo>
                    <a:pt x="0" y="64007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1210157" y="1277238"/>
            <a:ext cx="6201410" cy="25342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76835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6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Case:</a:t>
            </a:r>
            <a:r>
              <a:rPr dirty="0" sz="16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Schultz</a:t>
            </a:r>
            <a:r>
              <a:rPr dirty="0" sz="16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50">
                <a:solidFill>
                  <a:srgbClr val="FFFFFF"/>
                </a:solidFill>
                <a:latin typeface="Calibri"/>
                <a:cs typeface="Calibri"/>
              </a:rPr>
              <a:t>v.</a:t>
            </a:r>
            <a:r>
              <a:rPr dirty="0" sz="16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Advocate</a:t>
            </a:r>
            <a:r>
              <a:rPr dirty="0" sz="16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Health</a:t>
            </a:r>
            <a:r>
              <a:rPr dirty="0" sz="16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dirty="0" sz="16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Hospitals</a:t>
            </a:r>
            <a:r>
              <a:rPr dirty="0" sz="16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Corp.</a:t>
            </a:r>
            <a:r>
              <a:rPr dirty="0" baseline="26455" sz="1575" spc="-15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baseline="26455" sz="1575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00">
              <a:latin typeface="Calibri"/>
              <a:cs typeface="Calibri"/>
            </a:endParaRPr>
          </a:p>
          <a:p>
            <a:pPr marL="165100" marR="43180" indent="-114935">
              <a:lnSpc>
                <a:spcPts val="1430"/>
              </a:lnSpc>
              <a:buChar char="•"/>
              <a:tabLst>
                <a:tab pos="165735" algn="l"/>
              </a:tabLst>
            </a:pPr>
            <a:r>
              <a:rPr dirty="0" sz="1300">
                <a:solidFill>
                  <a:srgbClr val="525252"/>
                </a:solidFill>
                <a:latin typeface="Calibri"/>
                <a:cs typeface="Calibri"/>
              </a:rPr>
              <a:t>A</a:t>
            </a:r>
            <a:r>
              <a:rPr dirty="0" sz="1300" spc="-3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525252"/>
                </a:solidFill>
                <a:latin typeface="Calibri"/>
                <a:cs typeface="Calibri"/>
              </a:rPr>
              <a:t>long-</a:t>
            </a:r>
            <a:r>
              <a:rPr dirty="0" sz="1300">
                <a:solidFill>
                  <a:srgbClr val="525252"/>
                </a:solidFill>
                <a:latin typeface="Calibri"/>
                <a:cs typeface="Calibri"/>
              </a:rPr>
              <a:t>time</a:t>
            </a:r>
            <a:r>
              <a:rPr dirty="0" sz="1300" spc="-2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525252"/>
                </a:solidFill>
                <a:latin typeface="Calibri"/>
                <a:cs typeface="Calibri"/>
              </a:rPr>
              <a:t>employee</a:t>
            </a:r>
            <a:r>
              <a:rPr dirty="0" sz="1300" spc="-2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525252"/>
                </a:solidFill>
                <a:latin typeface="Calibri"/>
                <a:cs typeface="Calibri"/>
              </a:rPr>
              <a:t>alleged</a:t>
            </a:r>
            <a:r>
              <a:rPr dirty="0" sz="1300" spc="-3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525252"/>
                </a:solidFill>
                <a:latin typeface="Calibri"/>
                <a:cs typeface="Calibri"/>
              </a:rPr>
              <a:t>his</a:t>
            </a:r>
            <a:r>
              <a:rPr dirty="0" sz="1300" spc="-2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525252"/>
                </a:solidFill>
                <a:latin typeface="Calibri"/>
                <a:cs typeface="Calibri"/>
              </a:rPr>
              <a:t>former</a:t>
            </a:r>
            <a:r>
              <a:rPr dirty="0" sz="1300" spc="-3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525252"/>
                </a:solidFill>
                <a:latin typeface="Calibri"/>
                <a:cs typeface="Calibri"/>
              </a:rPr>
              <a:t>employer</a:t>
            </a:r>
            <a:r>
              <a:rPr dirty="0" sz="1300" spc="-2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525252"/>
                </a:solidFill>
                <a:latin typeface="Calibri"/>
                <a:cs typeface="Calibri"/>
              </a:rPr>
              <a:t>terminated</a:t>
            </a:r>
            <a:r>
              <a:rPr dirty="0" sz="1300" spc="-3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525252"/>
                </a:solidFill>
                <a:latin typeface="Calibri"/>
                <a:cs typeface="Calibri"/>
              </a:rPr>
              <a:t>him</a:t>
            </a:r>
            <a:r>
              <a:rPr dirty="0" sz="1300" spc="-2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525252"/>
                </a:solidFill>
                <a:latin typeface="Calibri"/>
                <a:cs typeface="Calibri"/>
              </a:rPr>
              <a:t>in</a:t>
            </a:r>
            <a:r>
              <a:rPr dirty="0" sz="1300" spc="-3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525252"/>
                </a:solidFill>
                <a:latin typeface="Calibri"/>
                <a:cs typeface="Calibri"/>
              </a:rPr>
              <a:t>retaliation</a:t>
            </a:r>
            <a:r>
              <a:rPr dirty="0" sz="1300" spc="-3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525252"/>
                </a:solidFill>
                <a:latin typeface="Calibri"/>
                <a:cs typeface="Calibri"/>
              </a:rPr>
              <a:t>for</a:t>
            </a:r>
            <a:r>
              <a:rPr dirty="0" sz="1300" spc="-3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525252"/>
                </a:solidFill>
                <a:latin typeface="Calibri"/>
                <a:cs typeface="Calibri"/>
              </a:rPr>
              <a:t>using </a:t>
            </a:r>
            <a:r>
              <a:rPr dirty="0" sz="1300">
                <a:solidFill>
                  <a:srgbClr val="525252"/>
                </a:solidFill>
                <a:latin typeface="Calibri"/>
                <a:cs typeface="Calibri"/>
              </a:rPr>
              <a:t>FMLA</a:t>
            </a:r>
            <a:r>
              <a:rPr dirty="0" sz="1300" spc="-2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525252"/>
                </a:solidFill>
                <a:latin typeface="Calibri"/>
                <a:cs typeface="Calibri"/>
              </a:rPr>
              <a:t>to</a:t>
            </a:r>
            <a:r>
              <a:rPr dirty="0" sz="1300" spc="-3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525252"/>
                </a:solidFill>
                <a:latin typeface="Calibri"/>
                <a:cs typeface="Calibri"/>
              </a:rPr>
              <a:t>care</a:t>
            </a:r>
            <a:r>
              <a:rPr dirty="0" sz="1300" spc="-5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525252"/>
                </a:solidFill>
                <a:latin typeface="Calibri"/>
                <a:cs typeface="Calibri"/>
              </a:rPr>
              <a:t>for</a:t>
            </a:r>
            <a:r>
              <a:rPr dirty="0" sz="1300" spc="-2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525252"/>
                </a:solidFill>
                <a:latin typeface="Calibri"/>
                <a:cs typeface="Calibri"/>
              </a:rPr>
              <a:t>his</a:t>
            </a:r>
            <a:r>
              <a:rPr dirty="0" sz="1300" spc="-4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525252"/>
                </a:solidFill>
                <a:latin typeface="Calibri"/>
                <a:cs typeface="Calibri"/>
              </a:rPr>
              <a:t>two</a:t>
            </a:r>
            <a:r>
              <a:rPr dirty="0" sz="1300" spc="-2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525252"/>
                </a:solidFill>
                <a:latin typeface="Calibri"/>
                <a:cs typeface="Calibri"/>
              </a:rPr>
              <a:t>ill</a:t>
            </a:r>
            <a:r>
              <a:rPr dirty="0" sz="1300" spc="-3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525252"/>
                </a:solidFill>
                <a:latin typeface="Calibri"/>
                <a:cs typeface="Calibri"/>
              </a:rPr>
              <a:t>parents.</a:t>
            </a:r>
            <a:endParaRPr sz="1300">
              <a:latin typeface="Calibri"/>
              <a:cs typeface="Calibri"/>
            </a:endParaRPr>
          </a:p>
          <a:p>
            <a:pPr marL="165100" marR="142875" indent="-114935">
              <a:lnSpc>
                <a:spcPts val="1430"/>
              </a:lnSpc>
              <a:spcBef>
                <a:spcPts val="240"/>
              </a:spcBef>
              <a:buChar char="•"/>
              <a:tabLst>
                <a:tab pos="165735" algn="l"/>
              </a:tabLst>
            </a:pPr>
            <a:r>
              <a:rPr dirty="0" sz="1300">
                <a:solidFill>
                  <a:srgbClr val="525252"/>
                </a:solidFill>
                <a:latin typeface="Calibri"/>
                <a:cs typeface="Calibri"/>
              </a:rPr>
              <a:t>The</a:t>
            </a:r>
            <a:r>
              <a:rPr dirty="0" sz="1300" spc="-4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525252"/>
                </a:solidFill>
                <a:latin typeface="Calibri"/>
                <a:cs typeface="Calibri"/>
              </a:rPr>
              <a:t>employee</a:t>
            </a:r>
            <a:r>
              <a:rPr dirty="0" sz="1300" spc="-3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525252"/>
                </a:solidFill>
                <a:latin typeface="Calibri"/>
                <a:cs typeface="Calibri"/>
              </a:rPr>
              <a:t>took</a:t>
            </a:r>
            <a:r>
              <a:rPr dirty="0" sz="1300" spc="-3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525252"/>
                </a:solidFill>
                <a:latin typeface="Calibri"/>
                <a:cs typeface="Calibri"/>
              </a:rPr>
              <a:t>intermittent</a:t>
            </a:r>
            <a:r>
              <a:rPr dirty="0" sz="1300" spc="-2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525252"/>
                </a:solidFill>
                <a:latin typeface="Calibri"/>
                <a:cs typeface="Calibri"/>
              </a:rPr>
              <a:t>leave</a:t>
            </a:r>
            <a:r>
              <a:rPr dirty="0" sz="1300" spc="-3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525252"/>
                </a:solidFill>
                <a:latin typeface="Calibri"/>
                <a:cs typeface="Calibri"/>
              </a:rPr>
              <a:t>over</a:t>
            </a:r>
            <a:r>
              <a:rPr dirty="0" sz="1300" spc="-4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525252"/>
                </a:solidFill>
                <a:latin typeface="Calibri"/>
                <a:cs typeface="Calibri"/>
              </a:rPr>
              <a:t>several</a:t>
            </a:r>
            <a:r>
              <a:rPr dirty="0" sz="1300" spc="-3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525252"/>
                </a:solidFill>
                <a:latin typeface="Calibri"/>
                <a:cs typeface="Calibri"/>
              </a:rPr>
              <a:t>months</a:t>
            </a:r>
            <a:r>
              <a:rPr dirty="0" sz="1300" spc="-2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525252"/>
                </a:solidFill>
                <a:latin typeface="Calibri"/>
                <a:cs typeface="Calibri"/>
              </a:rPr>
              <a:t>and</a:t>
            </a:r>
            <a:r>
              <a:rPr dirty="0" sz="1300" spc="-4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525252"/>
                </a:solidFill>
                <a:latin typeface="Calibri"/>
                <a:cs typeface="Calibri"/>
              </a:rPr>
              <a:t>during</a:t>
            </a:r>
            <a:r>
              <a:rPr dirty="0" sz="1300" spc="-3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525252"/>
                </a:solidFill>
                <a:latin typeface="Calibri"/>
                <a:cs typeface="Calibri"/>
              </a:rPr>
              <a:t>this</a:t>
            </a:r>
            <a:r>
              <a:rPr dirty="0" sz="1300" spc="-3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525252"/>
                </a:solidFill>
                <a:latin typeface="Calibri"/>
                <a:cs typeface="Calibri"/>
              </a:rPr>
              <a:t>period</a:t>
            </a:r>
            <a:r>
              <a:rPr dirty="0" sz="1300" spc="-3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525252"/>
                </a:solidFill>
                <a:latin typeface="Calibri"/>
                <a:cs typeface="Calibri"/>
              </a:rPr>
              <a:t>began </a:t>
            </a:r>
            <a:r>
              <a:rPr dirty="0" sz="1300">
                <a:solidFill>
                  <a:srgbClr val="525252"/>
                </a:solidFill>
                <a:latin typeface="Calibri"/>
                <a:cs typeface="Calibri"/>
              </a:rPr>
              <a:t>having</a:t>
            </a:r>
            <a:r>
              <a:rPr dirty="0" sz="1300" spc="-1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525252"/>
                </a:solidFill>
                <a:latin typeface="Calibri"/>
                <a:cs typeface="Calibri"/>
              </a:rPr>
              <a:t>problems</a:t>
            </a:r>
            <a:r>
              <a:rPr dirty="0" sz="1300" spc="-1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525252"/>
                </a:solidFill>
                <a:latin typeface="Calibri"/>
                <a:cs typeface="Calibri"/>
              </a:rPr>
              <a:t>with</a:t>
            </a:r>
            <a:r>
              <a:rPr dirty="0" sz="1300" spc="-1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525252"/>
                </a:solidFill>
                <a:latin typeface="Calibri"/>
                <a:cs typeface="Calibri"/>
              </a:rPr>
              <a:t>his</a:t>
            </a:r>
            <a:r>
              <a:rPr dirty="0" sz="1300" spc="-10">
                <a:solidFill>
                  <a:srgbClr val="525252"/>
                </a:solidFill>
                <a:latin typeface="Calibri"/>
                <a:cs typeface="Calibri"/>
              </a:rPr>
              <a:t> supervisors </a:t>
            </a:r>
            <a:r>
              <a:rPr dirty="0" sz="1300">
                <a:solidFill>
                  <a:srgbClr val="525252"/>
                </a:solidFill>
                <a:latin typeface="Calibri"/>
                <a:cs typeface="Calibri"/>
              </a:rPr>
              <a:t>who</a:t>
            </a:r>
            <a:r>
              <a:rPr dirty="0" sz="1300" spc="-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525252"/>
                </a:solidFill>
                <a:latin typeface="Calibri"/>
                <a:cs typeface="Calibri"/>
              </a:rPr>
              <a:t>established</a:t>
            </a:r>
            <a:r>
              <a:rPr dirty="0" sz="1300" spc="-1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525252"/>
                </a:solidFill>
                <a:latin typeface="Calibri"/>
                <a:cs typeface="Calibri"/>
              </a:rPr>
              <a:t>performance standards</a:t>
            </a:r>
            <a:r>
              <a:rPr dirty="0" sz="1300" spc="-2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525252"/>
                </a:solidFill>
                <a:latin typeface="Calibri"/>
                <a:cs typeface="Calibri"/>
              </a:rPr>
              <a:t>he</a:t>
            </a:r>
            <a:r>
              <a:rPr dirty="0" sz="1300" spc="-1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300" spc="-25">
                <a:solidFill>
                  <a:srgbClr val="525252"/>
                </a:solidFill>
                <a:latin typeface="Calibri"/>
                <a:cs typeface="Calibri"/>
              </a:rPr>
              <a:t>was </a:t>
            </a:r>
            <a:r>
              <a:rPr dirty="0" sz="1300">
                <a:solidFill>
                  <a:srgbClr val="525252"/>
                </a:solidFill>
                <a:latin typeface="Calibri"/>
                <a:cs typeface="Calibri"/>
              </a:rPr>
              <a:t>unable</a:t>
            </a:r>
            <a:r>
              <a:rPr dirty="0" sz="1300" spc="-3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525252"/>
                </a:solidFill>
                <a:latin typeface="Calibri"/>
                <a:cs typeface="Calibri"/>
              </a:rPr>
              <a:t>to</a:t>
            </a:r>
            <a:r>
              <a:rPr dirty="0" sz="1300" spc="-2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525252"/>
                </a:solidFill>
                <a:latin typeface="Calibri"/>
                <a:cs typeface="Calibri"/>
              </a:rPr>
              <a:t>meet.</a:t>
            </a:r>
            <a:r>
              <a:rPr dirty="0" sz="1300" spc="-1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525252"/>
                </a:solidFill>
                <a:latin typeface="Calibri"/>
                <a:cs typeface="Calibri"/>
              </a:rPr>
              <a:t>The</a:t>
            </a:r>
            <a:r>
              <a:rPr dirty="0" sz="1300" spc="-3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525252"/>
                </a:solidFill>
                <a:latin typeface="Calibri"/>
                <a:cs typeface="Calibri"/>
              </a:rPr>
              <a:t>problem</a:t>
            </a:r>
            <a:r>
              <a:rPr dirty="0" sz="1300" spc="-3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525252"/>
                </a:solidFill>
                <a:latin typeface="Calibri"/>
                <a:cs typeface="Calibri"/>
              </a:rPr>
              <a:t>escalated</a:t>
            </a:r>
            <a:r>
              <a:rPr dirty="0" sz="1300" spc="-2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525252"/>
                </a:solidFill>
                <a:latin typeface="Calibri"/>
                <a:cs typeface="Calibri"/>
              </a:rPr>
              <a:t>until</a:t>
            </a:r>
            <a:r>
              <a:rPr dirty="0" sz="1300" spc="-3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525252"/>
                </a:solidFill>
                <a:latin typeface="Calibri"/>
                <a:cs typeface="Calibri"/>
              </a:rPr>
              <a:t>the</a:t>
            </a:r>
            <a:r>
              <a:rPr dirty="0" sz="1300" spc="-2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525252"/>
                </a:solidFill>
                <a:latin typeface="Calibri"/>
                <a:cs typeface="Calibri"/>
              </a:rPr>
              <a:t>employee</a:t>
            </a:r>
            <a:r>
              <a:rPr dirty="0" sz="1300" spc="-2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525252"/>
                </a:solidFill>
                <a:latin typeface="Calibri"/>
                <a:cs typeface="Calibri"/>
              </a:rPr>
              <a:t>was</a:t>
            </a:r>
            <a:r>
              <a:rPr dirty="0" sz="1300" spc="-2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525252"/>
                </a:solidFill>
                <a:latin typeface="Calibri"/>
                <a:cs typeface="Calibri"/>
              </a:rPr>
              <a:t>terminated.</a:t>
            </a: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525252"/>
              </a:buClr>
              <a:buFont typeface="Calibri"/>
              <a:buChar char="•"/>
            </a:pPr>
            <a:endParaRPr sz="1550">
              <a:latin typeface="Calibri"/>
              <a:cs typeface="Calibri"/>
            </a:endParaRPr>
          </a:p>
          <a:p>
            <a:pPr marL="60325">
              <a:lnSpc>
                <a:spcPct val="100000"/>
              </a:lnSpc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6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Result</a:t>
            </a:r>
            <a:endParaRPr sz="1600">
              <a:latin typeface="Calibri"/>
              <a:cs typeface="Calibri"/>
            </a:endParaRPr>
          </a:p>
          <a:p>
            <a:pPr algn="r" marL="114300" marR="252729" indent="-114935">
              <a:lnSpc>
                <a:spcPts val="1495"/>
              </a:lnSpc>
              <a:spcBef>
                <a:spcPts val="1135"/>
              </a:spcBef>
              <a:buChar char="•"/>
              <a:tabLst>
                <a:tab pos="114935" algn="l"/>
              </a:tabLst>
            </a:pPr>
            <a:r>
              <a:rPr dirty="0" sz="1300">
                <a:solidFill>
                  <a:srgbClr val="525252"/>
                </a:solidFill>
                <a:latin typeface="Calibri"/>
                <a:cs typeface="Calibri"/>
              </a:rPr>
              <a:t>A</a:t>
            </a:r>
            <a:r>
              <a:rPr dirty="0" sz="1300" spc="-3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525252"/>
                </a:solidFill>
                <a:latin typeface="Calibri"/>
                <a:cs typeface="Calibri"/>
              </a:rPr>
              <a:t>federal</a:t>
            </a:r>
            <a:r>
              <a:rPr dirty="0" sz="1300" spc="-3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525252"/>
                </a:solidFill>
                <a:latin typeface="Calibri"/>
                <a:cs typeface="Calibri"/>
              </a:rPr>
              <a:t>jury</a:t>
            </a:r>
            <a:r>
              <a:rPr dirty="0" sz="1300" spc="-3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525252"/>
                </a:solidFill>
                <a:latin typeface="Calibri"/>
                <a:cs typeface="Calibri"/>
              </a:rPr>
              <a:t>awarded</a:t>
            </a:r>
            <a:r>
              <a:rPr dirty="0" sz="1300" spc="-3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525252"/>
                </a:solidFill>
                <a:latin typeface="Calibri"/>
                <a:cs typeface="Calibri"/>
              </a:rPr>
              <a:t>$11.65</a:t>
            </a:r>
            <a:r>
              <a:rPr dirty="0" sz="1300" spc="-3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525252"/>
                </a:solidFill>
                <a:latin typeface="Calibri"/>
                <a:cs typeface="Calibri"/>
              </a:rPr>
              <a:t>million</a:t>
            </a:r>
            <a:r>
              <a:rPr dirty="0" sz="1300" spc="-2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525252"/>
                </a:solidFill>
                <a:latin typeface="Calibri"/>
                <a:cs typeface="Calibri"/>
              </a:rPr>
              <a:t>to</a:t>
            </a:r>
            <a:r>
              <a:rPr dirty="0" sz="1300" spc="-2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525252"/>
                </a:solidFill>
                <a:latin typeface="Calibri"/>
                <a:cs typeface="Calibri"/>
              </a:rPr>
              <a:t>the</a:t>
            </a:r>
            <a:r>
              <a:rPr dirty="0" sz="1300" spc="-2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525252"/>
                </a:solidFill>
                <a:latin typeface="Calibri"/>
                <a:cs typeface="Calibri"/>
              </a:rPr>
              <a:t>employee.</a:t>
            </a:r>
            <a:r>
              <a:rPr dirty="0" sz="1300" spc="-2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525252"/>
                </a:solidFill>
                <a:latin typeface="Calibri"/>
                <a:cs typeface="Calibri"/>
              </a:rPr>
              <a:t>The</a:t>
            </a:r>
            <a:r>
              <a:rPr dirty="0" sz="1300" spc="-3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525252"/>
                </a:solidFill>
                <a:latin typeface="Calibri"/>
                <a:cs typeface="Calibri"/>
              </a:rPr>
              <a:t>award</a:t>
            </a:r>
            <a:r>
              <a:rPr dirty="0" sz="1300" spc="-3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525252"/>
                </a:solidFill>
                <a:latin typeface="Calibri"/>
                <a:cs typeface="Calibri"/>
              </a:rPr>
              <a:t>consisted</a:t>
            </a:r>
            <a:r>
              <a:rPr dirty="0" sz="1300" spc="-2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525252"/>
                </a:solidFill>
                <a:latin typeface="Calibri"/>
                <a:cs typeface="Calibri"/>
              </a:rPr>
              <a:t>of</a:t>
            </a:r>
            <a:r>
              <a:rPr dirty="0" sz="1300" spc="-1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300" spc="-10" b="1">
                <a:solidFill>
                  <a:srgbClr val="DF7D3B"/>
                </a:solidFill>
                <a:latin typeface="Calibri"/>
                <a:cs typeface="Calibri"/>
              </a:rPr>
              <a:t>$10.75</a:t>
            </a:r>
            <a:endParaRPr sz="1300">
              <a:latin typeface="Calibri"/>
              <a:cs typeface="Calibri"/>
            </a:endParaRPr>
          </a:p>
          <a:p>
            <a:pPr algn="r" marR="270510">
              <a:lnSpc>
                <a:spcPts val="1495"/>
              </a:lnSpc>
            </a:pPr>
            <a:r>
              <a:rPr dirty="0" sz="1300" b="1">
                <a:solidFill>
                  <a:srgbClr val="DF7D3B"/>
                </a:solidFill>
                <a:latin typeface="Calibri"/>
                <a:cs typeface="Calibri"/>
              </a:rPr>
              <a:t>million</a:t>
            </a:r>
            <a:r>
              <a:rPr dirty="0" sz="1300" spc="-50" b="1">
                <a:solidFill>
                  <a:srgbClr val="DF7D3B"/>
                </a:solidFill>
                <a:latin typeface="Calibri"/>
                <a:cs typeface="Calibri"/>
              </a:rPr>
              <a:t> </a:t>
            </a:r>
            <a:r>
              <a:rPr dirty="0" sz="1300" spc="-10" b="1">
                <a:solidFill>
                  <a:srgbClr val="DF7D3B"/>
                </a:solidFill>
                <a:latin typeface="Calibri"/>
                <a:cs typeface="Calibri"/>
              </a:rPr>
              <a:t>against</a:t>
            </a:r>
            <a:r>
              <a:rPr dirty="0" sz="1300" spc="-15" b="1">
                <a:solidFill>
                  <a:srgbClr val="DF7D3B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DF7D3B"/>
                </a:solidFill>
                <a:latin typeface="Calibri"/>
                <a:cs typeface="Calibri"/>
              </a:rPr>
              <a:t>the</a:t>
            </a:r>
            <a:r>
              <a:rPr dirty="0" sz="1300" spc="-35" b="1">
                <a:solidFill>
                  <a:srgbClr val="DF7D3B"/>
                </a:solidFill>
                <a:latin typeface="Calibri"/>
                <a:cs typeface="Calibri"/>
              </a:rPr>
              <a:t> </a:t>
            </a:r>
            <a:r>
              <a:rPr dirty="0" sz="1300" spc="-10" b="1">
                <a:solidFill>
                  <a:srgbClr val="DF7D3B"/>
                </a:solidFill>
                <a:latin typeface="Calibri"/>
                <a:cs typeface="Calibri"/>
              </a:rPr>
              <a:t>employe</a:t>
            </a:r>
            <a:r>
              <a:rPr dirty="0" sz="1300" spc="-10">
                <a:solidFill>
                  <a:srgbClr val="DF7D3B"/>
                </a:solidFill>
                <a:latin typeface="Calibri"/>
                <a:cs typeface="Calibri"/>
              </a:rPr>
              <a:t>r</a:t>
            </a:r>
            <a:r>
              <a:rPr dirty="0" sz="1300" spc="-15">
                <a:solidFill>
                  <a:srgbClr val="DF7D3B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525252"/>
                </a:solidFill>
                <a:latin typeface="Calibri"/>
                <a:cs typeface="Calibri"/>
              </a:rPr>
              <a:t>and</a:t>
            </a:r>
            <a:r>
              <a:rPr dirty="0" sz="1300" spc="-2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DF7D3B"/>
                </a:solidFill>
                <a:latin typeface="Calibri"/>
                <a:cs typeface="Calibri"/>
              </a:rPr>
              <a:t>$900,000</a:t>
            </a:r>
            <a:r>
              <a:rPr dirty="0" sz="1300" spc="-45" b="1">
                <a:solidFill>
                  <a:srgbClr val="DF7D3B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DF7D3B"/>
                </a:solidFill>
                <a:latin typeface="Calibri"/>
                <a:cs typeface="Calibri"/>
              </a:rPr>
              <a:t>individually</a:t>
            </a:r>
            <a:r>
              <a:rPr dirty="0" sz="1300" spc="-35" b="1">
                <a:solidFill>
                  <a:srgbClr val="DF7D3B"/>
                </a:solidFill>
                <a:latin typeface="Calibri"/>
                <a:cs typeface="Calibri"/>
              </a:rPr>
              <a:t> </a:t>
            </a:r>
            <a:r>
              <a:rPr dirty="0" sz="1300" spc="-10" b="1">
                <a:solidFill>
                  <a:srgbClr val="DF7D3B"/>
                </a:solidFill>
                <a:latin typeface="Calibri"/>
                <a:cs typeface="Calibri"/>
              </a:rPr>
              <a:t>against</a:t>
            </a:r>
            <a:r>
              <a:rPr dirty="0" sz="1300" spc="-20" b="1">
                <a:solidFill>
                  <a:srgbClr val="DF7D3B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DF7D3B"/>
                </a:solidFill>
                <a:latin typeface="Calibri"/>
                <a:cs typeface="Calibri"/>
              </a:rPr>
              <a:t>the</a:t>
            </a:r>
            <a:r>
              <a:rPr dirty="0" sz="1300" spc="-25" b="1">
                <a:solidFill>
                  <a:srgbClr val="DF7D3B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DF7D3B"/>
                </a:solidFill>
                <a:latin typeface="Calibri"/>
                <a:cs typeface="Calibri"/>
              </a:rPr>
              <a:t>two</a:t>
            </a:r>
            <a:r>
              <a:rPr dirty="0" sz="1300" spc="-20" b="1">
                <a:solidFill>
                  <a:srgbClr val="DF7D3B"/>
                </a:solidFill>
                <a:latin typeface="Calibri"/>
                <a:cs typeface="Calibri"/>
              </a:rPr>
              <a:t> </a:t>
            </a:r>
            <a:r>
              <a:rPr dirty="0" sz="1300" spc="-10" b="1">
                <a:solidFill>
                  <a:srgbClr val="DF7D3B"/>
                </a:solidFill>
                <a:latin typeface="Calibri"/>
                <a:cs typeface="Calibri"/>
              </a:rPr>
              <a:t>supervisors.</a:t>
            </a:r>
            <a:r>
              <a:rPr dirty="0" baseline="26143" sz="1275" spc="-15" b="1">
                <a:solidFill>
                  <a:srgbClr val="DF7D3B"/>
                </a:solidFill>
                <a:latin typeface="Calibri"/>
                <a:cs typeface="Calibri"/>
              </a:rPr>
              <a:t>1</a:t>
            </a:r>
            <a:endParaRPr baseline="26143" sz="1275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26389" rIns="0" bIns="0" rtlCol="0" vert="horz">
            <a:spAutoFit/>
          </a:bodyPr>
          <a:lstStyle/>
          <a:p>
            <a:pPr marL="1064260">
              <a:lnSpc>
                <a:spcPct val="100000"/>
              </a:lnSpc>
              <a:spcBef>
                <a:spcPts val="100"/>
              </a:spcBef>
            </a:pPr>
            <a:r>
              <a:rPr dirty="0"/>
              <a:t>Direct</a:t>
            </a:r>
            <a:r>
              <a:rPr dirty="0" spc="-30"/>
              <a:t> </a:t>
            </a:r>
            <a:r>
              <a:rPr dirty="0"/>
              <a:t>Cost of</a:t>
            </a:r>
            <a:r>
              <a:rPr dirty="0" spc="-35"/>
              <a:t> </a:t>
            </a:r>
            <a:r>
              <a:rPr dirty="0"/>
              <a:t>Non-</a:t>
            </a:r>
            <a:r>
              <a:rPr dirty="0" spc="-10"/>
              <a:t>Compliance</a:t>
            </a:r>
          </a:p>
        </p:txBody>
      </p:sp>
      <p:sp>
        <p:nvSpPr>
          <p:cNvPr id="13" name="object 13" descr=""/>
          <p:cNvSpPr txBox="1"/>
          <p:nvPr/>
        </p:nvSpPr>
        <p:spPr>
          <a:xfrm>
            <a:off x="1305305" y="4145381"/>
            <a:ext cx="1707514" cy="271145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1</a:t>
            </a:r>
            <a:r>
              <a:rPr dirty="0" sz="300" spc="6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Schultz</a:t>
            </a:r>
            <a:r>
              <a:rPr dirty="0" sz="300" spc="7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v.</a:t>
            </a:r>
            <a:r>
              <a:rPr dirty="0" sz="300" spc="10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Advocate</a:t>
            </a:r>
            <a:r>
              <a:rPr dirty="0" sz="300" spc="1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Health</a:t>
            </a:r>
            <a:r>
              <a:rPr dirty="0" sz="300" spc="114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and</a:t>
            </a:r>
            <a:r>
              <a:rPr dirty="0" sz="300" spc="6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Hospitals</a:t>
            </a:r>
            <a:r>
              <a:rPr dirty="0" sz="300" spc="1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Corp.,</a:t>
            </a:r>
            <a:r>
              <a:rPr dirty="0" sz="300" spc="114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N.,D.</a:t>
            </a:r>
            <a:r>
              <a:rPr dirty="0" sz="300" spc="11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Ill.,</a:t>
            </a:r>
            <a:r>
              <a:rPr dirty="0" sz="300" spc="10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No.</a:t>
            </a:r>
            <a:r>
              <a:rPr dirty="0" sz="300" spc="10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01</a:t>
            </a:r>
            <a:r>
              <a:rPr dirty="0" sz="300" spc="5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CV</a:t>
            </a:r>
            <a:r>
              <a:rPr dirty="0" sz="300" spc="8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702,</a:t>
            </a:r>
            <a:r>
              <a:rPr dirty="0" sz="300" spc="6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 spc="-10">
                <a:solidFill>
                  <a:srgbClr val="7E7E7E"/>
                </a:solidFill>
                <a:latin typeface="Arial"/>
                <a:cs typeface="Arial"/>
              </a:rPr>
              <a:t>10/30/02.</a:t>
            </a:r>
            <a:endParaRPr sz="300">
              <a:latin typeface="Arial"/>
              <a:cs typeface="Arial"/>
            </a:endParaRPr>
          </a:p>
          <a:p>
            <a:pPr marL="71120">
              <a:lnSpc>
                <a:spcPct val="100000"/>
              </a:lnSpc>
              <a:spcBef>
                <a:spcPts val="125"/>
              </a:spcBef>
            </a:pP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2</a:t>
            </a:r>
            <a:r>
              <a:rPr dirty="0" sz="300" spc="9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NASD</a:t>
            </a:r>
            <a:r>
              <a:rPr dirty="0" sz="300" spc="11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#04-06092,</a:t>
            </a:r>
            <a:r>
              <a:rPr dirty="0" sz="300" spc="5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June</a:t>
            </a:r>
            <a:r>
              <a:rPr dirty="0" sz="300" spc="10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26,</a:t>
            </a:r>
            <a:r>
              <a:rPr dirty="0" sz="300" spc="9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 spc="-20">
                <a:solidFill>
                  <a:srgbClr val="7E7E7E"/>
                </a:solidFill>
                <a:latin typeface="Arial"/>
                <a:cs typeface="Arial"/>
              </a:rPr>
              <a:t>2006</a:t>
            </a:r>
            <a:endParaRPr sz="300">
              <a:latin typeface="Arial"/>
              <a:cs typeface="Arial"/>
            </a:endParaRPr>
          </a:p>
          <a:p>
            <a:pPr marL="71120">
              <a:lnSpc>
                <a:spcPct val="100000"/>
              </a:lnSpc>
              <a:spcBef>
                <a:spcPts val="125"/>
              </a:spcBef>
            </a:pP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3</a:t>
            </a:r>
            <a:r>
              <a:rPr dirty="0" sz="300" spc="8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2006</a:t>
            </a:r>
            <a:r>
              <a:rPr dirty="0" sz="300" spc="6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WL1793268,</a:t>
            </a:r>
            <a:r>
              <a:rPr dirty="0" sz="300" spc="4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June</a:t>
            </a:r>
            <a:r>
              <a:rPr dirty="0" sz="300" spc="6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30,</a:t>
            </a:r>
            <a:r>
              <a:rPr dirty="0" sz="300" spc="7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2006</a:t>
            </a:r>
            <a:r>
              <a:rPr dirty="0" sz="300" spc="6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US</a:t>
            </a:r>
            <a:r>
              <a:rPr dirty="0" sz="300" spc="10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Court</a:t>
            </a:r>
            <a:r>
              <a:rPr dirty="0" sz="300" spc="1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of</a:t>
            </a:r>
            <a:r>
              <a:rPr dirty="0" sz="300" spc="10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Appeal,</a:t>
            </a:r>
            <a:r>
              <a:rPr dirty="0" sz="300" spc="114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Fifth</a:t>
            </a:r>
            <a:r>
              <a:rPr dirty="0" sz="300" spc="12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 spc="-10">
                <a:solidFill>
                  <a:srgbClr val="7E7E7E"/>
                </a:solidFill>
                <a:latin typeface="Arial"/>
                <a:cs typeface="Arial"/>
              </a:rPr>
              <a:t>Circuit</a:t>
            </a:r>
            <a:endParaRPr sz="300">
              <a:latin typeface="Arial"/>
              <a:cs typeface="Arial"/>
            </a:endParaRPr>
          </a:p>
          <a:p>
            <a:pPr marL="71120">
              <a:lnSpc>
                <a:spcPct val="100000"/>
              </a:lnSpc>
              <a:spcBef>
                <a:spcPts val="120"/>
              </a:spcBef>
            </a:pP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4</a:t>
            </a:r>
            <a:r>
              <a:rPr dirty="0" sz="300" spc="8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2008</a:t>
            </a:r>
            <a:r>
              <a:rPr dirty="0" sz="300" spc="6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Lore</a:t>
            </a:r>
            <a:r>
              <a:rPr dirty="0" sz="300" spc="8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v.</a:t>
            </a:r>
            <a:r>
              <a:rPr dirty="0" sz="300" spc="13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Chase</a:t>
            </a:r>
            <a:r>
              <a:rPr dirty="0" sz="300" spc="9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Manhattan</a:t>
            </a:r>
            <a:r>
              <a:rPr dirty="0" sz="300" spc="13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Mortgage</a:t>
            </a:r>
            <a:r>
              <a:rPr dirty="0" sz="300" spc="12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Co.,</a:t>
            </a:r>
            <a:r>
              <a:rPr dirty="0" sz="300" spc="1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2008</a:t>
            </a:r>
            <a:r>
              <a:rPr dirty="0" sz="300" spc="4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WL</a:t>
            </a:r>
            <a:r>
              <a:rPr dirty="0" sz="300" spc="8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2404425</a:t>
            </a:r>
            <a:r>
              <a:rPr dirty="0" sz="300" spc="4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(N.D.</a:t>
            </a:r>
            <a:r>
              <a:rPr dirty="0" sz="300" spc="13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Ga.,</a:t>
            </a:r>
            <a:r>
              <a:rPr dirty="0" sz="300" spc="114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 spc="-10">
                <a:solidFill>
                  <a:srgbClr val="7E7E7E"/>
                </a:solidFill>
                <a:latin typeface="Arial"/>
                <a:cs typeface="Arial"/>
              </a:rPr>
              <a:t>2008)</a:t>
            </a:r>
            <a:endParaRPr sz="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07340" y="4924755"/>
            <a:ext cx="11112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25">
                <a:solidFill>
                  <a:srgbClr val="C5DEF1"/>
                </a:solidFill>
                <a:latin typeface="Arial"/>
                <a:cs typeface="Arial"/>
              </a:rPr>
              <a:t>44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373379" y="827532"/>
            <a:ext cx="8242300" cy="3929379"/>
            <a:chOff x="373379" y="827532"/>
            <a:chExt cx="8242300" cy="3929379"/>
          </a:xfrm>
        </p:grpSpPr>
        <p:sp>
          <p:nvSpPr>
            <p:cNvPr id="4" name="object 4" descr=""/>
            <p:cNvSpPr/>
            <p:nvPr/>
          </p:nvSpPr>
          <p:spPr>
            <a:xfrm>
              <a:off x="386333" y="1556766"/>
              <a:ext cx="8216265" cy="2078989"/>
            </a:xfrm>
            <a:custGeom>
              <a:avLst/>
              <a:gdLst/>
              <a:ahLst/>
              <a:cxnLst/>
              <a:rect l="l" t="t" r="r" b="b"/>
              <a:pathLst>
                <a:path w="8216265" h="2078989">
                  <a:moveTo>
                    <a:pt x="0" y="2078736"/>
                  </a:moveTo>
                  <a:lnTo>
                    <a:pt x="8215883" y="2078736"/>
                  </a:lnTo>
                  <a:lnTo>
                    <a:pt x="8215883" y="0"/>
                  </a:lnTo>
                  <a:lnTo>
                    <a:pt x="0" y="0"/>
                  </a:lnTo>
                  <a:lnTo>
                    <a:pt x="0" y="2078736"/>
                  </a:lnTo>
                  <a:close/>
                </a:path>
              </a:pathLst>
            </a:custGeom>
            <a:ln w="25908">
              <a:solidFill>
                <a:srgbClr val="6EACD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796289" y="840486"/>
              <a:ext cx="5720080" cy="797560"/>
            </a:xfrm>
            <a:custGeom>
              <a:avLst/>
              <a:gdLst/>
              <a:ahLst/>
              <a:cxnLst/>
              <a:rect l="l" t="t" r="r" b="b"/>
              <a:pathLst>
                <a:path w="5720080" h="797560">
                  <a:moveTo>
                    <a:pt x="5586730" y="0"/>
                  </a:moveTo>
                  <a:lnTo>
                    <a:pt x="132841" y="0"/>
                  </a:lnTo>
                  <a:lnTo>
                    <a:pt x="90853" y="6768"/>
                  </a:lnTo>
                  <a:lnTo>
                    <a:pt x="54386" y="25619"/>
                  </a:lnTo>
                  <a:lnTo>
                    <a:pt x="25630" y="54370"/>
                  </a:lnTo>
                  <a:lnTo>
                    <a:pt x="6772" y="90838"/>
                  </a:lnTo>
                  <a:lnTo>
                    <a:pt x="0" y="132841"/>
                  </a:lnTo>
                  <a:lnTo>
                    <a:pt x="0" y="664210"/>
                  </a:lnTo>
                  <a:lnTo>
                    <a:pt x="6772" y="706213"/>
                  </a:lnTo>
                  <a:lnTo>
                    <a:pt x="25630" y="742681"/>
                  </a:lnTo>
                  <a:lnTo>
                    <a:pt x="54386" y="771432"/>
                  </a:lnTo>
                  <a:lnTo>
                    <a:pt x="90853" y="790283"/>
                  </a:lnTo>
                  <a:lnTo>
                    <a:pt x="132841" y="797051"/>
                  </a:lnTo>
                  <a:lnTo>
                    <a:pt x="5586730" y="797051"/>
                  </a:lnTo>
                  <a:lnTo>
                    <a:pt x="5628733" y="790283"/>
                  </a:lnTo>
                  <a:lnTo>
                    <a:pt x="5665201" y="771432"/>
                  </a:lnTo>
                  <a:lnTo>
                    <a:pt x="5693952" y="742681"/>
                  </a:lnTo>
                  <a:lnTo>
                    <a:pt x="5712803" y="706213"/>
                  </a:lnTo>
                  <a:lnTo>
                    <a:pt x="5719571" y="664210"/>
                  </a:lnTo>
                  <a:lnTo>
                    <a:pt x="5719571" y="132841"/>
                  </a:lnTo>
                  <a:lnTo>
                    <a:pt x="5712803" y="90838"/>
                  </a:lnTo>
                  <a:lnTo>
                    <a:pt x="5693952" y="54370"/>
                  </a:lnTo>
                  <a:lnTo>
                    <a:pt x="5665201" y="25619"/>
                  </a:lnTo>
                  <a:lnTo>
                    <a:pt x="5628733" y="6768"/>
                  </a:lnTo>
                  <a:lnTo>
                    <a:pt x="5586730" y="0"/>
                  </a:lnTo>
                  <a:close/>
                </a:path>
              </a:pathLst>
            </a:custGeom>
            <a:solidFill>
              <a:srgbClr val="6EAC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796289" y="840486"/>
              <a:ext cx="5720080" cy="797560"/>
            </a:xfrm>
            <a:custGeom>
              <a:avLst/>
              <a:gdLst/>
              <a:ahLst/>
              <a:cxnLst/>
              <a:rect l="l" t="t" r="r" b="b"/>
              <a:pathLst>
                <a:path w="5720080" h="797560">
                  <a:moveTo>
                    <a:pt x="0" y="132841"/>
                  </a:moveTo>
                  <a:lnTo>
                    <a:pt x="6772" y="90838"/>
                  </a:lnTo>
                  <a:lnTo>
                    <a:pt x="25630" y="54370"/>
                  </a:lnTo>
                  <a:lnTo>
                    <a:pt x="54386" y="25619"/>
                  </a:lnTo>
                  <a:lnTo>
                    <a:pt x="90853" y="6768"/>
                  </a:lnTo>
                  <a:lnTo>
                    <a:pt x="132841" y="0"/>
                  </a:lnTo>
                  <a:lnTo>
                    <a:pt x="5586730" y="0"/>
                  </a:lnTo>
                  <a:lnTo>
                    <a:pt x="5628733" y="6768"/>
                  </a:lnTo>
                  <a:lnTo>
                    <a:pt x="5665201" y="25619"/>
                  </a:lnTo>
                  <a:lnTo>
                    <a:pt x="5693952" y="54370"/>
                  </a:lnTo>
                  <a:lnTo>
                    <a:pt x="5712803" y="90838"/>
                  </a:lnTo>
                  <a:lnTo>
                    <a:pt x="5719571" y="132841"/>
                  </a:lnTo>
                  <a:lnTo>
                    <a:pt x="5719571" y="664210"/>
                  </a:lnTo>
                  <a:lnTo>
                    <a:pt x="5712803" y="706213"/>
                  </a:lnTo>
                  <a:lnTo>
                    <a:pt x="5693952" y="742681"/>
                  </a:lnTo>
                  <a:lnTo>
                    <a:pt x="5665201" y="771432"/>
                  </a:lnTo>
                  <a:lnTo>
                    <a:pt x="5628733" y="790283"/>
                  </a:lnTo>
                  <a:lnTo>
                    <a:pt x="5586730" y="797051"/>
                  </a:lnTo>
                  <a:lnTo>
                    <a:pt x="132841" y="797051"/>
                  </a:lnTo>
                  <a:lnTo>
                    <a:pt x="90853" y="790283"/>
                  </a:lnTo>
                  <a:lnTo>
                    <a:pt x="54386" y="771432"/>
                  </a:lnTo>
                  <a:lnTo>
                    <a:pt x="25630" y="742681"/>
                  </a:lnTo>
                  <a:lnTo>
                    <a:pt x="6772" y="706213"/>
                  </a:lnTo>
                  <a:lnTo>
                    <a:pt x="0" y="664210"/>
                  </a:lnTo>
                  <a:lnTo>
                    <a:pt x="0" y="132841"/>
                  </a:lnTo>
                  <a:close/>
                </a:path>
              </a:pathLst>
            </a:custGeom>
            <a:ln w="259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386333" y="3992117"/>
              <a:ext cx="8216265" cy="751840"/>
            </a:xfrm>
            <a:custGeom>
              <a:avLst/>
              <a:gdLst/>
              <a:ahLst/>
              <a:cxnLst/>
              <a:rect l="l" t="t" r="r" b="b"/>
              <a:pathLst>
                <a:path w="8216265" h="751839">
                  <a:moveTo>
                    <a:pt x="0" y="751331"/>
                  </a:moveTo>
                  <a:lnTo>
                    <a:pt x="8215883" y="751331"/>
                  </a:lnTo>
                  <a:lnTo>
                    <a:pt x="8215883" y="0"/>
                  </a:lnTo>
                  <a:lnTo>
                    <a:pt x="0" y="0"/>
                  </a:lnTo>
                  <a:lnTo>
                    <a:pt x="0" y="751331"/>
                  </a:lnTo>
                  <a:close/>
                </a:path>
              </a:pathLst>
            </a:custGeom>
            <a:ln w="25908">
              <a:solidFill>
                <a:srgbClr val="89931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796289" y="3670554"/>
              <a:ext cx="5745480" cy="396240"/>
            </a:xfrm>
            <a:custGeom>
              <a:avLst/>
              <a:gdLst/>
              <a:ahLst/>
              <a:cxnLst/>
              <a:rect l="l" t="t" r="r" b="b"/>
              <a:pathLst>
                <a:path w="5745480" h="396239">
                  <a:moveTo>
                    <a:pt x="5679440" y="0"/>
                  </a:moveTo>
                  <a:lnTo>
                    <a:pt x="66040" y="0"/>
                  </a:lnTo>
                  <a:lnTo>
                    <a:pt x="40333" y="5193"/>
                  </a:lnTo>
                  <a:lnTo>
                    <a:pt x="19342" y="19351"/>
                  </a:lnTo>
                  <a:lnTo>
                    <a:pt x="5189" y="40344"/>
                  </a:lnTo>
                  <a:lnTo>
                    <a:pt x="0" y="66040"/>
                  </a:lnTo>
                  <a:lnTo>
                    <a:pt x="0" y="330200"/>
                  </a:lnTo>
                  <a:lnTo>
                    <a:pt x="5189" y="355906"/>
                  </a:lnTo>
                  <a:lnTo>
                    <a:pt x="19342" y="376897"/>
                  </a:lnTo>
                  <a:lnTo>
                    <a:pt x="40333" y="391050"/>
                  </a:lnTo>
                  <a:lnTo>
                    <a:pt x="66040" y="396240"/>
                  </a:lnTo>
                  <a:lnTo>
                    <a:pt x="5679440" y="396240"/>
                  </a:lnTo>
                  <a:lnTo>
                    <a:pt x="5705135" y="391050"/>
                  </a:lnTo>
                  <a:lnTo>
                    <a:pt x="5726128" y="376897"/>
                  </a:lnTo>
                  <a:lnTo>
                    <a:pt x="5740286" y="355906"/>
                  </a:lnTo>
                  <a:lnTo>
                    <a:pt x="5745480" y="330200"/>
                  </a:lnTo>
                  <a:lnTo>
                    <a:pt x="5745480" y="66040"/>
                  </a:lnTo>
                  <a:lnTo>
                    <a:pt x="5740286" y="40344"/>
                  </a:lnTo>
                  <a:lnTo>
                    <a:pt x="5726128" y="19351"/>
                  </a:lnTo>
                  <a:lnTo>
                    <a:pt x="5705135" y="5193"/>
                  </a:lnTo>
                  <a:lnTo>
                    <a:pt x="5679440" y="0"/>
                  </a:lnTo>
                  <a:close/>
                </a:path>
              </a:pathLst>
            </a:custGeom>
            <a:solidFill>
              <a:srgbClr val="89931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796289" y="3670554"/>
              <a:ext cx="5745480" cy="396240"/>
            </a:xfrm>
            <a:custGeom>
              <a:avLst/>
              <a:gdLst/>
              <a:ahLst/>
              <a:cxnLst/>
              <a:rect l="l" t="t" r="r" b="b"/>
              <a:pathLst>
                <a:path w="5745480" h="396239">
                  <a:moveTo>
                    <a:pt x="0" y="66040"/>
                  </a:moveTo>
                  <a:lnTo>
                    <a:pt x="5189" y="40344"/>
                  </a:lnTo>
                  <a:lnTo>
                    <a:pt x="19342" y="19351"/>
                  </a:lnTo>
                  <a:lnTo>
                    <a:pt x="40333" y="5193"/>
                  </a:lnTo>
                  <a:lnTo>
                    <a:pt x="66040" y="0"/>
                  </a:lnTo>
                  <a:lnTo>
                    <a:pt x="5679440" y="0"/>
                  </a:lnTo>
                  <a:lnTo>
                    <a:pt x="5705135" y="5193"/>
                  </a:lnTo>
                  <a:lnTo>
                    <a:pt x="5726128" y="19351"/>
                  </a:lnTo>
                  <a:lnTo>
                    <a:pt x="5740286" y="40344"/>
                  </a:lnTo>
                  <a:lnTo>
                    <a:pt x="5745480" y="66040"/>
                  </a:lnTo>
                  <a:lnTo>
                    <a:pt x="5745480" y="330200"/>
                  </a:lnTo>
                  <a:lnTo>
                    <a:pt x="5740286" y="355906"/>
                  </a:lnTo>
                  <a:lnTo>
                    <a:pt x="5726128" y="376897"/>
                  </a:lnTo>
                  <a:lnTo>
                    <a:pt x="5705135" y="391050"/>
                  </a:lnTo>
                  <a:lnTo>
                    <a:pt x="5679440" y="396240"/>
                  </a:lnTo>
                  <a:lnTo>
                    <a:pt x="66040" y="396240"/>
                  </a:lnTo>
                  <a:lnTo>
                    <a:pt x="40333" y="391050"/>
                  </a:lnTo>
                  <a:lnTo>
                    <a:pt x="19342" y="376897"/>
                  </a:lnTo>
                  <a:lnTo>
                    <a:pt x="5189" y="355906"/>
                  </a:lnTo>
                  <a:lnTo>
                    <a:pt x="0" y="330200"/>
                  </a:lnTo>
                  <a:lnTo>
                    <a:pt x="0" y="6604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972108" y="1080642"/>
            <a:ext cx="6942455" cy="34080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6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Case:</a:t>
            </a:r>
            <a:r>
              <a:rPr dirty="0" sz="16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Allen</a:t>
            </a:r>
            <a:r>
              <a:rPr dirty="0" sz="16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60">
                <a:solidFill>
                  <a:srgbClr val="FFFFFF"/>
                </a:solidFill>
                <a:latin typeface="Calibri"/>
                <a:cs typeface="Calibri"/>
              </a:rPr>
              <a:t>v.</a:t>
            </a:r>
            <a:r>
              <a:rPr dirty="0" sz="16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A.G.</a:t>
            </a:r>
            <a:r>
              <a:rPr dirty="0" sz="16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Edwards</a:t>
            </a:r>
            <a:r>
              <a:rPr dirty="0" sz="16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dirty="0" sz="16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Sons,</a:t>
            </a:r>
            <a:r>
              <a:rPr dirty="0" sz="16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Inc.</a:t>
            </a:r>
            <a:r>
              <a:rPr dirty="0" baseline="26455" sz="1575" spc="-15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baseline="26455" sz="1575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850">
              <a:latin typeface="Calibri"/>
              <a:cs typeface="Calibri"/>
            </a:endParaRPr>
          </a:p>
          <a:p>
            <a:pPr marL="165100" indent="-114300">
              <a:lnSpc>
                <a:spcPts val="1610"/>
              </a:lnSpc>
              <a:buChar char="•"/>
              <a:tabLst>
                <a:tab pos="165100" algn="l"/>
              </a:tabLst>
            </a:pP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The</a:t>
            </a:r>
            <a:r>
              <a:rPr dirty="0" sz="1400" spc="-3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plaintiff</a:t>
            </a:r>
            <a:r>
              <a:rPr dirty="0" sz="1400" spc="-3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525252"/>
                </a:solidFill>
                <a:latin typeface="Calibri"/>
                <a:cs typeface="Calibri"/>
              </a:rPr>
              <a:t>brought</a:t>
            </a:r>
            <a:r>
              <a:rPr dirty="0" sz="1400" spc="-3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suit</a:t>
            </a:r>
            <a:r>
              <a:rPr dirty="0" sz="1400" spc="-3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against</a:t>
            </a:r>
            <a:r>
              <a:rPr dirty="0" sz="1400" spc="-3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his</a:t>
            </a:r>
            <a:r>
              <a:rPr dirty="0" sz="1400" spc="-2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employer</a:t>
            </a:r>
            <a:r>
              <a:rPr dirty="0" sz="1400" spc="-2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for</a:t>
            </a:r>
            <a:r>
              <a:rPr dirty="0" sz="1400" spc="-4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violations</a:t>
            </a:r>
            <a:r>
              <a:rPr dirty="0" sz="1400" spc="-3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of</a:t>
            </a:r>
            <a:r>
              <a:rPr dirty="0" sz="1400" spc="-3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the</a:t>
            </a:r>
            <a:r>
              <a:rPr dirty="0" sz="1400" spc="-2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ADA</a:t>
            </a:r>
            <a:r>
              <a:rPr dirty="0" sz="1400" spc="-3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and</a:t>
            </a:r>
            <a:r>
              <a:rPr dirty="0" sz="1400" spc="-2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FMLA</a:t>
            </a:r>
            <a:r>
              <a:rPr dirty="0" sz="1400" spc="-3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as</a:t>
            </a:r>
            <a:r>
              <a:rPr dirty="0" sz="1400" spc="-4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well</a:t>
            </a:r>
            <a:r>
              <a:rPr dirty="0" sz="1400" spc="-25">
                <a:solidFill>
                  <a:srgbClr val="525252"/>
                </a:solidFill>
                <a:latin typeface="Calibri"/>
                <a:cs typeface="Calibri"/>
              </a:rPr>
              <a:t> as</a:t>
            </a:r>
            <a:endParaRPr sz="1400">
              <a:latin typeface="Calibri"/>
              <a:cs typeface="Calibri"/>
            </a:endParaRPr>
          </a:p>
          <a:p>
            <a:pPr marL="165100">
              <a:lnSpc>
                <a:spcPts val="1610"/>
              </a:lnSpc>
            </a:pP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state</a:t>
            </a:r>
            <a:r>
              <a:rPr dirty="0" sz="1400" spc="-3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laws</a:t>
            </a:r>
            <a:r>
              <a:rPr dirty="0" sz="1400" spc="-2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on</a:t>
            </a:r>
            <a:r>
              <a:rPr dirty="0" sz="1400" spc="-2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525252"/>
                </a:solidFill>
                <a:latin typeface="Calibri"/>
                <a:cs typeface="Calibri"/>
              </a:rPr>
              <a:t>constructive</a:t>
            </a:r>
            <a:r>
              <a:rPr dirty="0" sz="1400" spc="-2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525252"/>
                </a:solidFill>
                <a:latin typeface="Calibri"/>
                <a:cs typeface="Calibri"/>
              </a:rPr>
              <a:t>discharge.</a:t>
            </a:r>
            <a:endParaRPr sz="1400">
              <a:latin typeface="Calibri"/>
              <a:cs typeface="Calibri"/>
            </a:endParaRPr>
          </a:p>
          <a:p>
            <a:pPr marL="165100" marR="43180" indent="-114300">
              <a:lnSpc>
                <a:spcPts val="1540"/>
              </a:lnSpc>
              <a:spcBef>
                <a:spcPts val="290"/>
              </a:spcBef>
              <a:buChar char="•"/>
              <a:tabLst>
                <a:tab pos="165100" algn="l"/>
              </a:tabLst>
            </a:pP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In</a:t>
            </a:r>
            <a:r>
              <a:rPr dirty="0" sz="1400" spc="-2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2001,</a:t>
            </a:r>
            <a:r>
              <a:rPr dirty="0" sz="1400" spc="-1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he</a:t>
            </a:r>
            <a:r>
              <a:rPr dirty="0" sz="1400" spc="-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was</a:t>
            </a:r>
            <a:r>
              <a:rPr dirty="0" sz="1400" spc="-2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diagnosed</a:t>
            </a:r>
            <a:r>
              <a:rPr dirty="0" sz="1400" spc="-2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with</a:t>
            </a:r>
            <a:r>
              <a:rPr dirty="0" sz="1400" spc="-2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525252"/>
                </a:solidFill>
                <a:latin typeface="Calibri"/>
                <a:cs typeface="Calibri"/>
              </a:rPr>
              <a:t>bi-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polar</a:t>
            </a:r>
            <a:r>
              <a:rPr dirty="0" sz="1400" spc="-2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disorder</a:t>
            </a:r>
            <a:r>
              <a:rPr dirty="0" sz="1400" spc="-1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and</a:t>
            </a:r>
            <a:r>
              <a:rPr dirty="0" sz="1400" spc="-1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briefly</a:t>
            </a:r>
            <a:r>
              <a:rPr dirty="0" sz="1400" spc="-2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525252"/>
                </a:solidFill>
                <a:latin typeface="Calibri"/>
                <a:cs typeface="Calibri"/>
              </a:rPr>
              <a:t>hospitalized.</a:t>
            </a:r>
            <a:r>
              <a:rPr dirty="0" sz="1400" spc="-2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When</a:t>
            </a:r>
            <a:r>
              <a:rPr dirty="0" sz="1400" spc="-1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he</a:t>
            </a:r>
            <a:r>
              <a:rPr dirty="0" sz="1400" spc="-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525252"/>
                </a:solidFill>
                <a:latin typeface="Calibri"/>
                <a:cs typeface="Calibri"/>
              </a:rPr>
              <a:t>returned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to</a:t>
            </a:r>
            <a:r>
              <a:rPr dirty="0" sz="1400" spc="-3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work,</a:t>
            </a:r>
            <a:r>
              <a:rPr dirty="0" sz="1400" spc="-4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the</a:t>
            </a:r>
            <a:r>
              <a:rPr dirty="0" sz="1400" spc="-2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company</a:t>
            </a:r>
            <a:r>
              <a:rPr dirty="0" sz="1400" spc="-2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refused</a:t>
            </a:r>
            <a:r>
              <a:rPr dirty="0" sz="1400" spc="-2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to</a:t>
            </a:r>
            <a:r>
              <a:rPr dirty="0" sz="1400" spc="-2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525252"/>
                </a:solidFill>
                <a:latin typeface="Calibri"/>
                <a:cs typeface="Calibri"/>
              </a:rPr>
              <a:t>reinstate</a:t>
            </a:r>
            <a:r>
              <a:rPr dirty="0" sz="1400" spc="-4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him</a:t>
            </a:r>
            <a:r>
              <a:rPr dirty="0" sz="1400" spc="-2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to</a:t>
            </a:r>
            <a:r>
              <a:rPr dirty="0" sz="1400" spc="-3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his</a:t>
            </a:r>
            <a:r>
              <a:rPr dirty="0" sz="1400" spc="-2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old</a:t>
            </a:r>
            <a:r>
              <a:rPr dirty="0" sz="1400" spc="-3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job.</a:t>
            </a:r>
            <a:r>
              <a:rPr dirty="0" sz="1400" spc="-2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A.G.</a:t>
            </a:r>
            <a:r>
              <a:rPr dirty="0" sz="1400" spc="-4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525252"/>
                </a:solidFill>
                <a:latin typeface="Calibri"/>
                <a:cs typeface="Calibri"/>
              </a:rPr>
              <a:t>Edwards</a:t>
            </a:r>
            <a:r>
              <a:rPr dirty="0" sz="1400" spc="-2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had</a:t>
            </a:r>
            <a:r>
              <a:rPr dirty="0" sz="1400" spc="-2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options</a:t>
            </a:r>
            <a:r>
              <a:rPr dirty="0" sz="1400" spc="-3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525252"/>
                </a:solidFill>
                <a:latin typeface="Calibri"/>
                <a:cs typeface="Calibri"/>
              </a:rPr>
              <a:t>under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FMLA</a:t>
            </a:r>
            <a:r>
              <a:rPr dirty="0" sz="1400" spc="-4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and</a:t>
            </a:r>
            <a:r>
              <a:rPr dirty="0" sz="1400" spc="-1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ADA</a:t>
            </a:r>
            <a:r>
              <a:rPr dirty="0" sz="1400" spc="-1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but</a:t>
            </a:r>
            <a:r>
              <a:rPr dirty="0" sz="1400" spc="-1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was</a:t>
            </a:r>
            <a:r>
              <a:rPr dirty="0" sz="1400" spc="-3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concerned</a:t>
            </a:r>
            <a:r>
              <a:rPr dirty="0" sz="1400" spc="-2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about</a:t>
            </a:r>
            <a:r>
              <a:rPr dirty="0" sz="1400" spc="-2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the</a:t>
            </a:r>
            <a:r>
              <a:rPr dirty="0" sz="1400" spc="-1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525252"/>
                </a:solidFill>
                <a:latin typeface="Calibri"/>
                <a:cs typeface="Calibri"/>
              </a:rPr>
              <a:t>plaintiff’s</a:t>
            </a:r>
            <a:r>
              <a:rPr dirty="0" sz="1400" spc="-3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ability</a:t>
            </a:r>
            <a:r>
              <a:rPr dirty="0" sz="1400" spc="-2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to</a:t>
            </a:r>
            <a:r>
              <a:rPr dirty="0" sz="1400" spc="-2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perform</a:t>
            </a:r>
            <a:r>
              <a:rPr dirty="0" sz="1400" spc="-3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his</a:t>
            </a:r>
            <a:r>
              <a:rPr dirty="0" sz="1400" spc="-1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525252"/>
                </a:solidFill>
                <a:latin typeface="Calibri"/>
                <a:cs typeface="Calibri"/>
              </a:rPr>
              <a:t>job.</a:t>
            </a:r>
            <a:endParaRPr sz="1400">
              <a:latin typeface="Calibri"/>
              <a:cs typeface="Calibri"/>
            </a:endParaRPr>
          </a:p>
          <a:p>
            <a:pPr marL="165100" marR="50800" indent="-114300">
              <a:lnSpc>
                <a:spcPct val="91700"/>
              </a:lnSpc>
              <a:spcBef>
                <a:spcPts val="210"/>
              </a:spcBef>
              <a:buChar char="•"/>
              <a:tabLst>
                <a:tab pos="165100" algn="l"/>
              </a:tabLst>
            </a:pP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Allen</a:t>
            </a:r>
            <a:r>
              <a:rPr dirty="0" sz="1400" spc="-4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claimed</a:t>
            </a:r>
            <a:r>
              <a:rPr dirty="0" sz="1400" spc="-3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he</a:t>
            </a:r>
            <a:r>
              <a:rPr dirty="0" sz="1400" spc="-1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was</a:t>
            </a:r>
            <a:r>
              <a:rPr dirty="0" sz="1400" spc="-3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demoted</a:t>
            </a:r>
            <a:r>
              <a:rPr dirty="0" sz="1400" spc="-2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to</a:t>
            </a:r>
            <a:r>
              <a:rPr dirty="0" sz="1400" spc="-2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a</a:t>
            </a:r>
            <a:r>
              <a:rPr dirty="0" sz="1400" spc="-3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financial</a:t>
            </a:r>
            <a:r>
              <a:rPr dirty="0" sz="1400" spc="-2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525252"/>
                </a:solidFill>
                <a:latin typeface="Calibri"/>
                <a:cs typeface="Calibri"/>
              </a:rPr>
              <a:t>consultant</a:t>
            </a:r>
            <a:r>
              <a:rPr dirty="0" sz="1400" spc="-3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job</a:t>
            </a:r>
            <a:r>
              <a:rPr dirty="0" sz="1400" spc="-3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that</a:t>
            </a:r>
            <a:r>
              <a:rPr dirty="0" sz="1400" spc="-2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required</a:t>
            </a:r>
            <a:r>
              <a:rPr dirty="0" sz="1400" spc="-2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him</a:t>
            </a:r>
            <a:r>
              <a:rPr dirty="0" sz="1400" spc="-1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to</a:t>
            </a:r>
            <a:r>
              <a:rPr dirty="0" sz="1400" spc="-2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report</a:t>
            </a:r>
            <a:r>
              <a:rPr dirty="0" sz="1400" spc="-3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to</a:t>
            </a:r>
            <a:r>
              <a:rPr dirty="0" sz="1400" spc="-2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525252"/>
                </a:solidFill>
                <a:latin typeface="Calibri"/>
                <a:cs typeface="Calibri"/>
              </a:rPr>
              <a:t>the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former</a:t>
            </a:r>
            <a:r>
              <a:rPr dirty="0" sz="1400" spc="-3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525252"/>
                </a:solidFill>
                <a:latin typeface="Calibri"/>
                <a:cs typeface="Calibri"/>
              </a:rPr>
              <a:t>assistant</a:t>
            </a:r>
            <a:r>
              <a:rPr dirty="0" sz="1400" spc="-5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branch</a:t>
            </a:r>
            <a:r>
              <a:rPr dirty="0" sz="1400" spc="-2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manager</a:t>
            </a:r>
            <a:r>
              <a:rPr dirty="0" sz="1400" spc="-2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and</a:t>
            </a:r>
            <a:r>
              <a:rPr dirty="0" sz="1400" spc="-2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was</a:t>
            </a:r>
            <a:r>
              <a:rPr dirty="0" sz="1400" spc="-3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not</a:t>
            </a:r>
            <a:r>
              <a:rPr dirty="0" sz="1400" spc="-2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525252"/>
                </a:solidFill>
                <a:latin typeface="Calibri"/>
                <a:cs typeface="Calibri"/>
              </a:rPr>
              <a:t>reinstated</a:t>
            </a:r>
            <a:r>
              <a:rPr dirty="0" sz="1400" spc="-3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to</a:t>
            </a:r>
            <a:r>
              <a:rPr dirty="0" sz="1400" spc="-2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an</a:t>
            </a:r>
            <a:r>
              <a:rPr dirty="0" sz="1400" spc="-3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525252"/>
                </a:solidFill>
                <a:latin typeface="Calibri"/>
                <a:cs typeface="Calibri"/>
              </a:rPr>
              <a:t>equivalent</a:t>
            </a:r>
            <a:r>
              <a:rPr dirty="0" sz="1400" spc="-1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position.</a:t>
            </a:r>
            <a:r>
              <a:rPr dirty="0" sz="1400" spc="-3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525252"/>
                </a:solidFill>
                <a:latin typeface="Calibri"/>
                <a:cs typeface="Calibri"/>
              </a:rPr>
              <a:t>The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employer</a:t>
            </a:r>
            <a:r>
              <a:rPr dirty="0" sz="1400" spc="-4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argued</a:t>
            </a:r>
            <a:r>
              <a:rPr dirty="0" sz="1400" spc="-3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that</a:t>
            </a:r>
            <a:r>
              <a:rPr dirty="0" sz="1400" spc="-3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there</a:t>
            </a:r>
            <a:r>
              <a:rPr dirty="0" sz="1400" spc="-2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was</a:t>
            </a:r>
            <a:r>
              <a:rPr dirty="0" sz="1400" spc="-4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no</a:t>
            </a:r>
            <a:r>
              <a:rPr dirty="0" sz="1400" spc="-3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FMLA</a:t>
            </a:r>
            <a:r>
              <a:rPr dirty="0" sz="1400" spc="-3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violation</a:t>
            </a:r>
            <a:r>
              <a:rPr dirty="0" sz="1400" spc="-5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because</a:t>
            </a:r>
            <a:r>
              <a:rPr dirty="0" sz="1400" spc="-2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they</a:t>
            </a:r>
            <a:r>
              <a:rPr dirty="0" sz="1400" spc="-2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had</a:t>
            </a:r>
            <a:r>
              <a:rPr dirty="0" sz="1400" spc="-2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returned</a:t>
            </a:r>
            <a:r>
              <a:rPr dirty="0" sz="1400" spc="-1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him</a:t>
            </a:r>
            <a:r>
              <a:rPr dirty="0" sz="1400" spc="-3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to</a:t>
            </a:r>
            <a:r>
              <a:rPr dirty="0" sz="1400" spc="-3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 spc="-50">
                <a:solidFill>
                  <a:srgbClr val="525252"/>
                </a:solidFill>
                <a:latin typeface="Calibri"/>
                <a:cs typeface="Calibri"/>
              </a:rPr>
              <a:t>a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manager</a:t>
            </a:r>
            <a:r>
              <a:rPr dirty="0" sz="1400" spc="-5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525252"/>
                </a:solidFill>
                <a:latin typeface="Calibri"/>
                <a:cs typeface="Calibri"/>
              </a:rPr>
              <a:t>position.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525252"/>
              </a:buClr>
              <a:buFont typeface="Calibri"/>
              <a:buChar char="•"/>
            </a:pPr>
            <a:endParaRPr sz="1600">
              <a:latin typeface="Calibri"/>
              <a:cs typeface="Calibri"/>
            </a:endParaRPr>
          </a:p>
          <a:p>
            <a:pPr marL="59690">
              <a:lnSpc>
                <a:spcPct val="100000"/>
              </a:lnSpc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6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Result</a:t>
            </a:r>
            <a:endParaRPr sz="1600">
              <a:latin typeface="Calibri"/>
              <a:cs typeface="Calibri"/>
            </a:endParaRPr>
          </a:p>
          <a:p>
            <a:pPr marL="165100" indent="-114300">
              <a:lnSpc>
                <a:spcPts val="1610"/>
              </a:lnSpc>
              <a:spcBef>
                <a:spcPts val="790"/>
              </a:spcBef>
              <a:buChar char="•"/>
              <a:tabLst>
                <a:tab pos="165100" algn="l"/>
              </a:tabLst>
            </a:pP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The</a:t>
            </a:r>
            <a:r>
              <a:rPr dirty="0" sz="1400" spc="-3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525252"/>
                </a:solidFill>
                <a:latin typeface="Calibri"/>
                <a:cs typeface="Calibri"/>
              </a:rPr>
              <a:t>arbitration</a:t>
            </a:r>
            <a:r>
              <a:rPr dirty="0" sz="1400" spc="-5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panel</a:t>
            </a:r>
            <a:r>
              <a:rPr dirty="0" sz="1400" spc="-2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ultimately</a:t>
            </a:r>
            <a:r>
              <a:rPr dirty="0" sz="1400" spc="-2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found</a:t>
            </a:r>
            <a:r>
              <a:rPr dirty="0" sz="1400" spc="-3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for</a:t>
            </a:r>
            <a:r>
              <a:rPr dirty="0" sz="1400" spc="-3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the</a:t>
            </a:r>
            <a:r>
              <a:rPr dirty="0" sz="1400" spc="-3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plaintiff</a:t>
            </a:r>
            <a:r>
              <a:rPr dirty="0" sz="1400" spc="-2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and</a:t>
            </a:r>
            <a:r>
              <a:rPr dirty="0" sz="1400" spc="-3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found</a:t>
            </a:r>
            <a:r>
              <a:rPr dirty="0" sz="1400" spc="-3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that</a:t>
            </a:r>
            <a:r>
              <a:rPr dirty="0" sz="1400" spc="-2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the</a:t>
            </a:r>
            <a:r>
              <a:rPr dirty="0" sz="1400" spc="-2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employer</a:t>
            </a:r>
            <a:r>
              <a:rPr dirty="0" sz="1400" spc="-3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525252"/>
                </a:solidFill>
                <a:latin typeface="Calibri"/>
                <a:cs typeface="Calibri"/>
              </a:rPr>
              <a:t>violated</a:t>
            </a:r>
            <a:endParaRPr sz="1400">
              <a:latin typeface="Calibri"/>
              <a:cs typeface="Calibri"/>
            </a:endParaRPr>
          </a:p>
          <a:p>
            <a:pPr marL="165100">
              <a:lnSpc>
                <a:spcPts val="1610"/>
              </a:lnSpc>
            </a:pP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the</a:t>
            </a:r>
            <a:r>
              <a:rPr dirty="0" sz="1400" spc="-2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FMLA</a:t>
            </a:r>
            <a:r>
              <a:rPr dirty="0" sz="1400" spc="-3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laws.</a:t>
            </a:r>
            <a:r>
              <a:rPr dirty="0" sz="1400" spc="-2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Allen</a:t>
            </a:r>
            <a:r>
              <a:rPr dirty="0" sz="1400" spc="-2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was</a:t>
            </a:r>
            <a:r>
              <a:rPr dirty="0" sz="1400" spc="-2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DF7D3B"/>
                </a:solidFill>
                <a:latin typeface="Calibri"/>
                <a:cs typeface="Calibri"/>
              </a:rPr>
              <a:t>awarded</a:t>
            </a:r>
            <a:r>
              <a:rPr dirty="0" sz="1400" spc="-50" b="1">
                <a:solidFill>
                  <a:srgbClr val="DF7D3B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DF7D3B"/>
                </a:solidFill>
                <a:latin typeface="Calibri"/>
                <a:cs typeface="Calibri"/>
              </a:rPr>
              <a:t>$1.25</a:t>
            </a:r>
            <a:r>
              <a:rPr dirty="0" sz="1400" spc="-10" b="1">
                <a:solidFill>
                  <a:srgbClr val="DF7D3B"/>
                </a:solidFill>
                <a:latin typeface="Calibri"/>
                <a:cs typeface="Calibri"/>
              </a:rPr>
              <a:t> million</a:t>
            </a:r>
            <a:r>
              <a:rPr dirty="0" sz="1400" spc="-10" b="1">
                <a:solidFill>
                  <a:srgbClr val="525252"/>
                </a:solidFill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596900" y="4943957"/>
            <a:ext cx="1680845" cy="768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1</a:t>
            </a:r>
            <a:r>
              <a:rPr dirty="0" sz="300" spc="6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Schultz</a:t>
            </a:r>
            <a:r>
              <a:rPr dirty="0" sz="300" spc="7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v.</a:t>
            </a:r>
            <a:r>
              <a:rPr dirty="0" sz="300" spc="10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Advocate</a:t>
            </a:r>
            <a:r>
              <a:rPr dirty="0" sz="300" spc="1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Health</a:t>
            </a:r>
            <a:r>
              <a:rPr dirty="0" sz="300" spc="114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and</a:t>
            </a:r>
            <a:r>
              <a:rPr dirty="0" sz="300" spc="6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Hospitals</a:t>
            </a:r>
            <a:r>
              <a:rPr dirty="0" sz="300" spc="1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Corp.,</a:t>
            </a:r>
            <a:r>
              <a:rPr dirty="0" sz="300" spc="114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N.,D.</a:t>
            </a:r>
            <a:r>
              <a:rPr dirty="0" sz="300" spc="11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Ill.,</a:t>
            </a:r>
            <a:r>
              <a:rPr dirty="0" sz="300" spc="10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No.</a:t>
            </a:r>
            <a:r>
              <a:rPr dirty="0" sz="300" spc="10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01</a:t>
            </a:r>
            <a:r>
              <a:rPr dirty="0" sz="300" spc="5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CV</a:t>
            </a:r>
            <a:r>
              <a:rPr dirty="0" sz="300" spc="8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702,</a:t>
            </a:r>
            <a:r>
              <a:rPr dirty="0" sz="300" spc="6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 spc="-10">
                <a:solidFill>
                  <a:srgbClr val="7E7E7E"/>
                </a:solidFill>
                <a:latin typeface="Arial"/>
                <a:cs typeface="Arial"/>
              </a:rPr>
              <a:t>10/30/02.</a:t>
            </a:r>
            <a:endParaRPr sz="3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2360422" y="4933289"/>
            <a:ext cx="701040" cy="768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2</a:t>
            </a:r>
            <a:r>
              <a:rPr dirty="0" sz="300" spc="9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NASD</a:t>
            </a:r>
            <a:r>
              <a:rPr dirty="0" sz="300" spc="11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#04-06092,</a:t>
            </a:r>
            <a:r>
              <a:rPr dirty="0" sz="300" spc="5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June</a:t>
            </a:r>
            <a:r>
              <a:rPr dirty="0" sz="300" spc="10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26,</a:t>
            </a:r>
            <a:r>
              <a:rPr dirty="0" sz="300" spc="9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 spc="-20">
                <a:solidFill>
                  <a:srgbClr val="7E7E7E"/>
                </a:solidFill>
                <a:latin typeface="Arial"/>
                <a:cs typeface="Arial"/>
              </a:rPr>
              <a:t>2006</a:t>
            </a:r>
            <a:endParaRPr sz="3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3140201" y="4918964"/>
            <a:ext cx="3075305" cy="768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4</a:t>
            </a:r>
            <a:r>
              <a:rPr dirty="0" sz="300" spc="6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2008</a:t>
            </a:r>
            <a:r>
              <a:rPr dirty="0" sz="300" spc="5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Lore</a:t>
            </a:r>
            <a:r>
              <a:rPr dirty="0" sz="300" spc="6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v.</a:t>
            </a:r>
            <a:r>
              <a:rPr dirty="0" sz="300" spc="11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Chase</a:t>
            </a:r>
            <a:r>
              <a:rPr dirty="0" sz="300" spc="8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Manhattan</a:t>
            </a:r>
            <a:r>
              <a:rPr dirty="0" sz="300" spc="11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Mortgage</a:t>
            </a:r>
            <a:r>
              <a:rPr dirty="0" sz="300" spc="10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Co.,</a:t>
            </a:r>
            <a:r>
              <a:rPr dirty="0" sz="300" spc="11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2008</a:t>
            </a:r>
            <a:r>
              <a:rPr dirty="0" sz="300" spc="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WL</a:t>
            </a:r>
            <a:r>
              <a:rPr dirty="0" sz="300" spc="6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2404425</a:t>
            </a:r>
            <a:r>
              <a:rPr dirty="0" sz="300" spc="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(N.D.</a:t>
            </a:r>
            <a:r>
              <a:rPr dirty="0" sz="300" spc="11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Ga.,</a:t>
            </a:r>
            <a:r>
              <a:rPr dirty="0" sz="300" spc="9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2008)</a:t>
            </a:r>
            <a:r>
              <a:rPr dirty="0" sz="300" spc="395">
                <a:solidFill>
                  <a:srgbClr val="7E7E7E"/>
                </a:solidFill>
                <a:latin typeface="Arial"/>
                <a:cs typeface="Arial"/>
              </a:rPr>
              <a:t>  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3</a:t>
            </a:r>
            <a:r>
              <a:rPr dirty="0" sz="300" spc="7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2006</a:t>
            </a:r>
            <a:r>
              <a:rPr dirty="0" sz="300" spc="5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WL1793268,</a:t>
            </a:r>
            <a:r>
              <a:rPr dirty="0" sz="300" spc="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June</a:t>
            </a:r>
            <a:r>
              <a:rPr dirty="0" sz="300" spc="5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30,</a:t>
            </a:r>
            <a:r>
              <a:rPr dirty="0" sz="300" spc="6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2006</a:t>
            </a:r>
            <a:r>
              <a:rPr dirty="0" sz="300" spc="5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US</a:t>
            </a:r>
            <a:r>
              <a:rPr dirty="0" sz="300" spc="8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Court</a:t>
            </a:r>
            <a:r>
              <a:rPr dirty="0" sz="300" spc="9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of</a:t>
            </a:r>
            <a:r>
              <a:rPr dirty="0" sz="300" spc="8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Appeal,</a:t>
            </a:r>
            <a:r>
              <a:rPr dirty="0" sz="300" spc="9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Fifth</a:t>
            </a:r>
            <a:r>
              <a:rPr dirty="0" sz="300" spc="10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 spc="-10">
                <a:solidFill>
                  <a:srgbClr val="7E7E7E"/>
                </a:solidFill>
                <a:latin typeface="Arial"/>
                <a:cs typeface="Arial"/>
              </a:rPr>
              <a:t>Circuit</a:t>
            </a:r>
            <a:endParaRPr sz="3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26389" rIns="0" bIns="0" rtlCol="0" vert="horz">
            <a:spAutoFit/>
          </a:bodyPr>
          <a:lstStyle/>
          <a:p>
            <a:pPr marL="1181735">
              <a:lnSpc>
                <a:spcPct val="100000"/>
              </a:lnSpc>
              <a:spcBef>
                <a:spcPts val="100"/>
              </a:spcBef>
            </a:pPr>
            <a:r>
              <a:rPr dirty="0"/>
              <a:t>Direct</a:t>
            </a:r>
            <a:r>
              <a:rPr dirty="0" spc="-30"/>
              <a:t> </a:t>
            </a:r>
            <a:r>
              <a:rPr dirty="0"/>
              <a:t>Cost of</a:t>
            </a:r>
            <a:r>
              <a:rPr dirty="0" spc="-35"/>
              <a:t> </a:t>
            </a:r>
            <a:r>
              <a:rPr dirty="0"/>
              <a:t>Non-</a:t>
            </a:r>
            <a:r>
              <a:rPr dirty="0" spc="-10"/>
              <a:t>Compliance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434340" y="1037844"/>
            <a:ext cx="8331834" cy="2956560"/>
            <a:chOff x="434340" y="1037844"/>
            <a:chExt cx="8331834" cy="2956560"/>
          </a:xfrm>
        </p:grpSpPr>
        <p:sp>
          <p:nvSpPr>
            <p:cNvPr id="3" name="object 3" descr=""/>
            <p:cNvSpPr/>
            <p:nvPr/>
          </p:nvSpPr>
          <p:spPr>
            <a:xfrm>
              <a:off x="447294" y="1276350"/>
              <a:ext cx="8305800" cy="1927860"/>
            </a:xfrm>
            <a:custGeom>
              <a:avLst/>
              <a:gdLst/>
              <a:ahLst/>
              <a:cxnLst/>
              <a:rect l="l" t="t" r="r" b="b"/>
              <a:pathLst>
                <a:path w="8305800" h="1927860">
                  <a:moveTo>
                    <a:pt x="0" y="1927860"/>
                  </a:moveTo>
                  <a:lnTo>
                    <a:pt x="8305800" y="1927860"/>
                  </a:lnTo>
                  <a:lnTo>
                    <a:pt x="8305800" y="0"/>
                  </a:lnTo>
                  <a:lnTo>
                    <a:pt x="0" y="0"/>
                  </a:lnTo>
                  <a:lnTo>
                    <a:pt x="0" y="1927860"/>
                  </a:lnTo>
                  <a:close/>
                </a:path>
              </a:pathLst>
            </a:custGeom>
            <a:ln w="25908">
              <a:solidFill>
                <a:srgbClr val="6EACD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863345" y="1050798"/>
              <a:ext cx="5788660" cy="265430"/>
            </a:xfrm>
            <a:custGeom>
              <a:avLst/>
              <a:gdLst/>
              <a:ahLst/>
              <a:cxnLst/>
              <a:rect l="l" t="t" r="r" b="b"/>
              <a:pathLst>
                <a:path w="5788659" h="265430">
                  <a:moveTo>
                    <a:pt x="5743956" y="0"/>
                  </a:moveTo>
                  <a:lnTo>
                    <a:pt x="44195" y="0"/>
                  </a:lnTo>
                  <a:lnTo>
                    <a:pt x="26992" y="3476"/>
                  </a:lnTo>
                  <a:lnTo>
                    <a:pt x="12944" y="12954"/>
                  </a:lnTo>
                  <a:lnTo>
                    <a:pt x="3473" y="27003"/>
                  </a:lnTo>
                  <a:lnTo>
                    <a:pt x="0" y="44196"/>
                  </a:lnTo>
                  <a:lnTo>
                    <a:pt x="0" y="220979"/>
                  </a:lnTo>
                  <a:lnTo>
                    <a:pt x="3473" y="238172"/>
                  </a:lnTo>
                  <a:lnTo>
                    <a:pt x="12944" y="252222"/>
                  </a:lnTo>
                  <a:lnTo>
                    <a:pt x="26992" y="261699"/>
                  </a:lnTo>
                  <a:lnTo>
                    <a:pt x="44195" y="265175"/>
                  </a:lnTo>
                  <a:lnTo>
                    <a:pt x="5743956" y="265175"/>
                  </a:lnTo>
                  <a:lnTo>
                    <a:pt x="5761148" y="261699"/>
                  </a:lnTo>
                  <a:lnTo>
                    <a:pt x="5775197" y="252221"/>
                  </a:lnTo>
                  <a:lnTo>
                    <a:pt x="5784675" y="238172"/>
                  </a:lnTo>
                  <a:lnTo>
                    <a:pt x="5788152" y="220979"/>
                  </a:lnTo>
                  <a:lnTo>
                    <a:pt x="5788152" y="44196"/>
                  </a:lnTo>
                  <a:lnTo>
                    <a:pt x="5784675" y="27003"/>
                  </a:lnTo>
                  <a:lnTo>
                    <a:pt x="5775198" y="12953"/>
                  </a:lnTo>
                  <a:lnTo>
                    <a:pt x="5761148" y="3476"/>
                  </a:lnTo>
                  <a:lnTo>
                    <a:pt x="5743956" y="0"/>
                  </a:lnTo>
                  <a:close/>
                </a:path>
              </a:pathLst>
            </a:custGeom>
            <a:solidFill>
              <a:srgbClr val="6EAC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863345" y="1050798"/>
              <a:ext cx="5788660" cy="265430"/>
            </a:xfrm>
            <a:custGeom>
              <a:avLst/>
              <a:gdLst/>
              <a:ahLst/>
              <a:cxnLst/>
              <a:rect l="l" t="t" r="r" b="b"/>
              <a:pathLst>
                <a:path w="5788659" h="265430">
                  <a:moveTo>
                    <a:pt x="0" y="44196"/>
                  </a:moveTo>
                  <a:lnTo>
                    <a:pt x="3473" y="27003"/>
                  </a:lnTo>
                  <a:lnTo>
                    <a:pt x="12944" y="12954"/>
                  </a:lnTo>
                  <a:lnTo>
                    <a:pt x="26992" y="3476"/>
                  </a:lnTo>
                  <a:lnTo>
                    <a:pt x="44195" y="0"/>
                  </a:lnTo>
                  <a:lnTo>
                    <a:pt x="5743956" y="0"/>
                  </a:lnTo>
                  <a:lnTo>
                    <a:pt x="5761148" y="3476"/>
                  </a:lnTo>
                  <a:lnTo>
                    <a:pt x="5775198" y="12953"/>
                  </a:lnTo>
                  <a:lnTo>
                    <a:pt x="5784675" y="27003"/>
                  </a:lnTo>
                  <a:lnTo>
                    <a:pt x="5788152" y="44196"/>
                  </a:lnTo>
                  <a:lnTo>
                    <a:pt x="5788152" y="220979"/>
                  </a:lnTo>
                  <a:lnTo>
                    <a:pt x="5784675" y="238172"/>
                  </a:lnTo>
                  <a:lnTo>
                    <a:pt x="5775197" y="252221"/>
                  </a:lnTo>
                  <a:lnTo>
                    <a:pt x="5761148" y="261699"/>
                  </a:lnTo>
                  <a:lnTo>
                    <a:pt x="5743956" y="265175"/>
                  </a:lnTo>
                  <a:lnTo>
                    <a:pt x="44195" y="265175"/>
                  </a:lnTo>
                  <a:lnTo>
                    <a:pt x="26992" y="261699"/>
                  </a:lnTo>
                  <a:lnTo>
                    <a:pt x="12944" y="252222"/>
                  </a:lnTo>
                  <a:lnTo>
                    <a:pt x="3473" y="238172"/>
                  </a:lnTo>
                  <a:lnTo>
                    <a:pt x="0" y="220979"/>
                  </a:lnTo>
                  <a:lnTo>
                    <a:pt x="0" y="44196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447294" y="3300222"/>
              <a:ext cx="8305800" cy="681355"/>
            </a:xfrm>
            <a:custGeom>
              <a:avLst/>
              <a:gdLst/>
              <a:ahLst/>
              <a:cxnLst/>
              <a:rect l="l" t="t" r="r" b="b"/>
              <a:pathLst>
                <a:path w="8305800" h="681354">
                  <a:moveTo>
                    <a:pt x="0" y="681227"/>
                  </a:moveTo>
                  <a:lnTo>
                    <a:pt x="8305800" y="681227"/>
                  </a:lnTo>
                  <a:lnTo>
                    <a:pt x="8305800" y="0"/>
                  </a:lnTo>
                  <a:lnTo>
                    <a:pt x="0" y="0"/>
                  </a:lnTo>
                  <a:lnTo>
                    <a:pt x="0" y="681227"/>
                  </a:lnTo>
                  <a:close/>
                </a:path>
              </a:pathLst>
            </a:custGeom>
            <a:ln w="25908">
              <a:solidFill>
                <a:srgbClr val="89931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912113" y="3160014"/>
              <a:ext cx="5814060" cy="265430"/>
            </a:xfrm>
            <a:custGeom>
              <a:avLst/>
              <a:gdLst/>
              <a:ahLst/>
              <a:cxnLst/>
              <a:rect l="l" t="t" r="r" b="b"/>
              <a:pathLst>
                <a:path w="5814059" h="265429">
                  <a:moveTo>
                    <a:pt x="5769864" y="0"/>
                  </a:moveTo>
                  <a:lnTo>
                    <a:pt x="44196" y="0"/>
                  </a:lnTo>
                  <a:lnTo>
                    <a:pt x="26992" y="3476"/>
                  </a:lnTo>
                  <a:lnTo>
                    <a:pt x="12944" y="12953"/>
                  </a:lnTo>
                  <a:lnTo>
                    <a:pt x="3473" y="27003"/>
                  </a:lnTo>
                  <a:lnTo>
                    <a:pt x="0" y="44196"/>
                  </a:lnTo>
                  <a:lnTo>
                    <a:pt x="0" y="220980"/>
                  </a:lnTo>
                  <a:lnTo>
                    <a:pt x="3473" y="238172"/>
                  </a:lnTo>
                  <a:lnTo>
                    <a:pt x="12944" y="252221"/>
                  </a:lnTo>
                  <a:lnTo>
                    <a:pt x="26992" y="261699"/>
                  </a:lnTo>
                  <a:lnTo>
                    <a:pt x="44196" y="265175"/>
                  </a:lnTo>
                  <a:lnTo>
                    <a:pt x="5769864" y="265175"/>
                  </a:lnTo>
                  <a:lnTo>
                    <a:pt x="5787056" y="261699"/>
                  </a:lnTo>
                  <a:lnTo>
                    <a:pt x="5801105" y="252221"/>
                  </a:lnTo>
                  <a:lnTo>
                    <a:pt x="5810583" y="238172"/>
                  </a:lnTo>
                  <a:lnTo>
                    <a:pt x="5814060" y="220980"/>
                  </a:lnTo>
                  <a:lnTo>
                    <a:pt x="5814060" y="44196"/>
                  </a:lnTo>
                  <a:lnTo>
                    <a:pt x="5810583" y="27003"/>
                  </a:lnTo>
                  <a:lnTo>
                    <a:pt x="5801106" y="12954"/>
                  </a:lnTo>
                  <a:lnTo>
                    <a:pt x="5787056" y="3476"/>
                  </a:lnTo>
                  <a:lnTo>
                    <a:pt x="5769864" y="0"/>
                  </a:lnTo>
                  <a:close/>
                </a:path>
              </a:pathLst>
            </a:custGeom>
            <a:solidFill>
              <a:srgbClr val="89931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912113" y="3160014"/>
              <a:ext cx="5814060" cy="265430"/>
            </a:xfrm>
            <a:custGeom>
              <a:avLst/>
              <a:gdLst/>
              <a:ahLst/>
              <a:cxnLst/>
              <a:rect l="l" t="t" r="r" b="b"/>
              <a:pathLst>
                <a:path w="5814059" h="265429">
                  <a:moveTo>
                    <a:pt x="0" y="44196"/>
                  </a:moveTo>
                  <a:lnTo>
                    <a:pt x="3473" y="27003"/>
                  </a:lnTo>
                  <a:lnTo>
                    <a:pt x="12944" y="12953"/>
                  </a:lnTo>
                  <a:lnTo>
                    <a:pt x="26992" y="3476"/>
                  </a:lnTo>
                  <a:lnTo>
                    <a:pt x="44196" y="0"/>
                  </a:lnTo>
                  <a:lnTo>
                    <a:pt x="5769864" y="0"/>
                  </a:lnTo>
                  <a:lnTo>
                    <a:pt x="5787056" y="3476"/>
                  </a:lnTo>
                  <a:lnTo>
                    <a:pt x="5801106" y="12954"/>
                  </a:lnTo>
                  <a:lnTo>
                    <a:pt x="5810583" y="27003"/>
                  </a:lnTo>
                  <a:lnTo>
                    <a:pt x="5814060" y="44196"/>
                  </a:lnTo>
                  <a:lnTo>
                    <a:pt x="5814060" y="220980"/>
                  </a:lnTo>
                  <a:lnTo>
                    <a:pt x="5810583" y="238172"/>
                  </a:lnTo>
                  <a:lnTo>
                    <a:pt x="5801105" y="252221"/>
                  </a:lnTo>
                  <a:lnTo>
                    <a:pt x="5787056" y="261699"/>
                  </a:lnTo>
                  <a:lnTo>
                    <a:pt x="5769864" y="265175"/>
                  </a:lnTo>
                  <a:lnTo>
                    <a:pt x="44196" y="265175"/>
                  </a:lnTo>
                  <a:lnTo>
                    <a:pt x="26992" y="261699"/>
                  </a:lnTo>
                  <a:lnTo>
                    <a:pt x="12944" y="252221"/>
                  </a:lnTo>
                  <a:lnTo>
                    <a:pt x="3473" y="238172"/>
                  </a:lnTo>
                  <a:lnTo>
                    <a:pt x="0" y="220980"/>
                  </a:lnTo>
                  <a:lnTo>
                    <a:pt x="0" y="44196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1018946" y="1024890"/>
            <a:ext cx="7067550" cy="2854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762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6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Case:</a:t>
            </a:r>
            <a:r>
              <a:rPr dirty="0" sz="16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Lubke</a:t>
            </a:r>
            <a:r>
              <a:rPr dirty="0" sz="16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60">
                <a:solidFill>
                  <a:srgbClr val="FFFFFF"/>
                </a:solidFill>
                <a:latin typeface="Calibri"/>
                <a:cs typeface="Calibri"/>
              </a:rPr>
              <a:t>v.</a:t>
            </a:r>
            <a:r>
              <a:rPr dirty="0" sz="16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City</a:t>
            </a:r>
            <a:r>
              <a:rPr dirty="0" sz="16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6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Arlington</a:t>
            </a:r>
            <a:r>
              <a:rPr dirty="0" baseline="26455" sz="1575" spc="-15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baseline="26455" sz="1575">
              <a:latin typeface="Calibri"/>
              <a:cs typeface="Calibri"/>
            </a:endParaRPr>
          </a:p>
          <a:p>
            <a:pPr marL="186690" marR="43180" indent="-114300">
              <a:lnSpc>
                <a:spcPts val="1540"/>
              </a:lnSpc>
              <a:spcBef>
                <a:spcPts val="1365"/>
              </a:spcBef>
              <a:buChar char="•"/>
              <a:tabLst>
                <a:tab pos="187325" algn="l"/>
              </a:tabLst>
            </a:pP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Lubke</a:t>
            </a:r>
            <a:r>
              <a:rPr dirty="0" sz="1400" spc="-3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was</a:t>
            </a:r>
            <a:r>
              <a:rPr dirty="0" sz="1400" spc="-4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scheduled</a:t>
            </a:r>
            <a:r>
              <a:rPr dirty="0" sz="1400" spc="-1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to</a:t>
            </a:r>
            <a:r>
              <a:rPr dirty="0" sz="1400" spc="-3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work</a:t>
            </a:r>
            <a:r>
              <a:rPr dirty="0" sz="1400" spc="-4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from</a:t>
            </a:r>
            <a:r>
              <a:rPr dirty="0" sz="1400" spc="-4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December</a:t>
            </a:r>
            <a:r>
              <a:rPr dirty="0" sz="1400" spc="-2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31,</a:t>
            </a:r>
            <a:r>
              <a:rPr dirty="0" sz="1400" spc="-2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1999</a:t>
            </a:r>
            <a:r>
              <a:rPr dirty="0" sz="1400" spc="-3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through</a:t>
            </a:r>
            <a:r>
              <a:rPr dirty="0" sz="1400" spc="-3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January</a:t>
            </a:r>
            <a:r>
              <a:rPr dirty="0" sz="1400" spc="-3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1,</a:t>
            </a:r>
            <a:r>
              <a:rPr dirty="0" sz="1400" spc="-3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2000.</a:t>
            </a:r>
            <a:r>
              <a:rPr dirty="0" sz="1400" spc="-3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On</a:t>
            </a:r>
            <a:r>
              <a:rPr dirty="0" sz="1400" spc="-2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525252"/>
                </a:solidFill>
                <a:latin typeface="Calibri"/>
                <a:cs typeface="Calibri"/>
              </a:rPr>
              <a:t>December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30,</a:t>
            </a:r>
            <a:r>
              <a:rPr dirty="0" sz="1400" spc="-3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1999,</a:t>
            </a:r>
            <a:r>
              <a:rPr dirty="0" sz="1400" spc="-3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Lubke</a:t>
            </a:r>
            <a:r>
              <a:rPr dirty="0" sz="1400" spc="-2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telephoned</a:t>
            </a:r>
            <a:r>
              <a:rPr dirty="0" sz="1400" spc="-3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a</a:t>
            </a:r>
            <a:r>
              <a:rPr dirty="0" sz="1400" spc="-3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call</a:t>
            </a:r>
            <a:r>
              <a:rPr dirty="0" sz="1400" spc="-2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box</a:t>
            </a:r>
            <a:r>
              <a:rPr dirty="0" sz="1400" spc="-2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and</a:t>
            </a:r>
            <a:r>
              <a:rPr dirty="0" sz="1400" spc="-2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left</a:t>
            </a:r>
            <a:r>
              <a:rPr dirty="0" sz="1400" spc="-2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a</a:t>
            </a:r>
            <a:r>
              <a:rPr dirty="0" sz="1400" spc="-3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message</a:t>
            </a:r>
            <a:r>
              <a:rPr dirty="0" sz="1400" spc="-3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stating</a:t>
            </a:r>
            <a:r>
              <a:rPr dirty="0" sz="1400" spc="-4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that</a:t>
            </a:r>
            <a:r>
              <a:rPr dirty="0" sz="1400" spc="-3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he</a:t>
            </a:r>
            <a:r>
              <a:rPr dirty="0" sz="1400" spc="-2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would</a:t>
            </a:r>
            <a:r>
              <a:rPr dirty="0" sz="1400" spc="-3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not</a:t>
            </a:r>
            <a:r>
              <a:rPr dirty="0" sz="1400" spc="-3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be</a:t>
            </a:r>
            <a:r>
              <a:rPr dirty="0" sz="1400" spc="-2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525252"/>
                </a:solidFill>
                <a:latin typeface="Calibri"/>
                <a:cs typeface="Calibri"/>
              </a:rPr>
              <a:t>working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during</a:t>
            </a:r>
            <a:r>
              <a:rPr dirty="0" sz="1400" spc="-3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the</a:t>
            </a:r>
            <a:r>
              <a:rPr dirty="0" sz="1400" spc="-3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Y2K</a:t>
            </a:r>
            <a:r>
              <a:rPr dirty="0" sz="1400" spc="-3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525252"/>
                </a:solidFill>
                <a:latin typeface="Calibri"/>
                <a:cs typeface="Calibri"/>
              </a:rPr>
              <a:t>weekend</a:t>
            </a:r>
            <a:r>
              <a:rPr dirty="0" sz="1400" spc="-2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because</a:t>
            </a:r>
            <a:r>
              <a:rPr dirty="0" sz="1400" spc="-2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he</a:t>
            </a:r>
            <a:r>
              <a:rPr dirty="0" sz="1400" spc="-2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needed</a:t>
            </a:r>
            <a:r>
              <a:rPr dirty="0" sz="1400" spc="-2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to</a:t>
            </a:r>
            <a:r>
              <a:rPr dirty="0" sz="1400" spc="-3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stay</a:t>
            </a:r>
            <a:r>
              <a:rPr dirty="0" sz="1400" spc="-3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home</a:t>
            </a:r>
            <a:r>
              <a:rPr dirty="0" sz="1400" spc="-3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with</a:t>
            </a:r>
            <a:r>
              <a:rPr dirty="0" sz="1400" spc="-3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a</a:t>
            </a:r>
            <a:r>
              <a:rPr dirty="0" sz="1400" spc="-1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sick</a:t>
            </a:r>
            <a:r>
              <a:rPr dirty="0" sz="1400" spc="-3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wife.</a:t>
            </a:r>
            <a:r>
              <a:rPr dirty="0" sz="1400" spc="-4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Lubke</a:t>
            </a:r>
            <a:r>
              <a:rPr dirty="0" sz="1400" spc="-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525252"/>
                </a:solidFill>
                <a:latin typeface="Calibri"/>
                <a:cs typeface="Calibri"/>
              </a:rPr>
              <a:t>was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terminated</a:t>
            </a:r>
            <a:r>
              <a:rPr dirty="0" sz="1400" spc="-4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for</a:t>
            </a:r>
            <a:r>
              <a:rPr dirty="0" sz="1400" spc="-4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dereliction</a:t>
            </a:r>
            <a:r>
              <a:rPr dirty="0" sz="1400" spc="-3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of</a:t>
            </a:r>
            <a:r>
              <a:rPr dirty="0" sz="1400" spc="-20">
                <a:solidFill>
                  <a:srgbClr val="525252"/>
                </a:solidFill>
                <a:latin typeface="Calibri"/>
                <a:cs typeface="Calibri"/>
              </a:rPr>
              <a:t> duty, </a:t>
            </a:r>
            <a:r>
              <a:rPr dirty="0" sz="1400" spc="-10">
                <a:solidFill>
                  <a:srgbClr val="525252"/>
                </a:solidFill>
                <a:latin typeface="Calibri"/>
                <a:cs typeface="Calibri"/>
              </a:rPr>
              <a:t>unauthorized</a:t>
            </a:r>
            <a:r>
              <a:rPr dirty="0" sz="1400" spc="-2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absence</a:t>
            </a:r>
            <a:r>
              <a:rPr dirty="0" sz="1400" spc="-2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and</a:t>
            </a:r>
            <a:r>
              <a:rPr dirty="0" sz="1400" spc="-2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525252"/>
                </a:solidFill>
                <a:latin typeface="Calibri"/>
                <a:cs typeface="Calibri"/>
              </a:rPr>
              <a:t>insubordination.</a:t>
            </a:r>
            <a:endParaRPr sz="1400">
              <a:latin typeface="Calibri"/>
              <a:cs typeface="Calibri"/>
            </a:endParaRPr>
          </a:p>
          <a:p>
            <a:pPr marL="186690" indent="-114935">
              <a:lnSpc>
                <a:spcPts val="1610"/>
              </a:lnSpc>
              <a:spcBef>
                <a:spcPts val="80"/>
              </a:spcBef>
              <a:buChar char="•"/>
              <a:tabLst>
                <a:tab pos="187325" algn="l"/>
              </a:tabLst>
            </a:pP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The</a:t>
            </a:r>
            <a:r>
              <a:rPr dirty="0" sz="1400" spc="-2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plaintiff</a:t>
            </a:r>
            <a:r>
              <a:rPr dirty="0" sz="1400" spc="-3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sued</a:t>
            </a:r>
            <a:r>
              <a:rPr dirty="0" sz="1400" spc="-2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the</a:t>
            </a:r>
            <a:r>
              <a:rPr dirty="0" sz="1400" spc="-1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City</a:t>
            </a:r>
            <a:r>
              <a:rPr dirty="0" sz="1400" spc="-2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of</a:t>
            </a:r>
            <a:r>
              <a:rPr dirty="0" sz="1400" spc="-2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525252"/>
                </a:solidFill>
                <a:latin typeface="Calibri"/>
                <a:cs typeface="Calibri"/>
              </a:rPr>
              <a:t>Arlington,</a:t>
            </a:r>
            <a:r>
              <a:rPr dirty="0" sz="1400" spc="-3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alleging</a:t>
            </a:r>
            <a:r>
              <a:rPr dirty="0" sz="1400" spc="-2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he</a:t>
            </a:r>
            <a:r>
              <a:rPr dirty="0" sz="1400" spc="-1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was</a:t>
            </a:r>
            <a:r>
              <a:rPr dirty="0" sz="1400" spc="-3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discharged</a:t>
            </a:r>
            <a:r>
              <a:rPr dirty="0" sz="1400" spc="-1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in</a:t>
            </a:r>
            <a:r>
              <a:rPr dirty="0" sz="1400" spc="-2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violation</a:t>
            </a:r>
            <a:r>
              <a:rPr dirty="0" sz="1400" spc="-3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of</a:t>
            </a:r>
            <a:r>
              <a:rPr dirty="0" sz="1400" spc="-2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FMLA</a:t>
            </a:r>
            <a:r>
              <a:rPr dirty="0" sz="1400" spc="-3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as</a:t>
            </a:r>
            <a:r>
              <a:rPr dirty="0" sz="1400" spc="-1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 spc="-60">
                <a:solidFill>
                  <a:srgbClr val="525252"/>
                </a:solidFill>
                <a:latin typeface="Calibri"/>
                <a:cs typeface="Calibri"/>
              </a:rPr>
              <a:t>a</a:t>
            </a:r>
            <a:endParaRPr sz="1400">
              <a:latin typeface="Calibri"/>
              <a:cs typeface="Calibri"/>
            </a:endParaRPr>
          </a:p>
          <a:p>
            <a:pPr marL="186690" marR="107950">
              <a:lnSpc>
                <a:spcPts val="1540"/>
              </a:lnSpc>
              <a:spcBef>
                <a:spcPts val="100"/>
              </a:spcBef>
            </a:pP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result</a:t>
            </a:r>
            <a:r>
              <a:rPr dirty="0" sz="1400" spc="-2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of</a:t>
            </a:r>
            <a:r>
              <a:rPr dirty="0" sz="1400" spc="-2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missing</a:t>
            </a:r>
            <a:r>
              <a:rPr dirty="0" sz="1400" spc="-4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work</a:t>
            </a:r>
            <a:r>
              <a:rPr dirty="0" sz="1400" spc="-3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to</a:t>
            </a:r>
            <a:r>
              <a:rPr dirty="0" sz="1400" spc="-2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care</a:t>
            </a:r>
            <a:r>
              <a:rPr dirty="0" sz="1400" spc="-2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for</a:t>
            </a:r>
            <a:r>
              <a:rPr dirty="0" sz="1400" spc="-3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his</a:t>
            </a:r>
            <a:r>
              <a:rPr dirty="0" sz="1400" spc="-2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ill</a:t>
            </a:r>
            <a:r>
              <a:rPr dirty="0" sz="1400" spc="-2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wife.</a:t>
            </a:r>
            <a:r>
              <a:rPr dirty="0" sz="1400" spc="26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At</a:t>
            </a:r>
            <a:r>
              <a:rPr dirty="0" sz="1400" spc="-3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trial,</a:t>
            </a:r>
            <a:r>
              <a:rPr dirty="0" sz="1400" spc="-4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the</a:t>
            </a:r>
            <a:r>
              <a:rPr dirty="0" sz="1400" spc="-2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employer</a:t>
            </a:r>
            <a:r>
              <a:rPr dirty="0" sz="1400" spc="-2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asserted</a:t>
            </a:r>
            <a:r>
              <a:rPr dirty="0" sz="1400" spc="-4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that</a:t>
            </a:r>
            <a:r>
              <a:rPr dirty="0" sz="1400" spc="-20">
                <a:solidFill>
                  <a:srgbClr val="525252"/>
                </a:solidFill>
                <a:latin typeface="Calibri"/>
                <a:cs typeface="Calibri"/>
              </a:rPr>
              <a:t> Lubke’s</a:t>
            </a:r>
            <a:r>
              <a:rPr dirty="0" sz="1400" spc="-10">
                <a:solidFill>
                  <a:srgbClr val="525252"/>
                </a:solidFill>
                <a:latin typeface="Calibri"/>
                <a:cs typeface="Calibri"/>
              </a:rPr>
              <a:t> leave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was</a:t>
            </a:r>
            <a:r>
              <a:rPr dirty="0" sz="1400" spc="-4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not</a:t>
            </a:r>
            <a:r>
              <a:rPr dirty="0" sz="1400" spc="-2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525252"/>
                </a:solidFill>
                <a:latin typeface="Calibri"/>
                <a:cs typeface="Calibri"/>
              </a:rPr>
              <a:t>protected</a:t>
            </a:r>
            <a:r>
              <a:rPr dirty="0" sz="1400" spc="-2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by</a:t>
            </a:r>
            <a:r>
              <a:rPr dirty="0" sz="1400" spc="-1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the</a:t>
            </a:r>
            <a:r>
              <a:rPr dirty="0" sz="1400" spc="-3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FMLA</a:t>
            </a:r>
            <a:r>
              <a:rPr dirty="0" sz="1400" spc="-2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because</a:t>
            </a:r>
            <a:r>
              <a:rPr dirty="0" sz="1400" spc="-1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he</a:t>
            </a:r>
            <a:r>
              <a:rPr dirty="0" sz="1400" spc="-3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failed</a:t>
            </a:r>
            <a:r>
              <a:rPr dirty="0" sz="1400" spc="-3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to</a:t>
            </a:r>
            <a:r>
              <a:rPr dirty="0" sz="1400" spc="-2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provide</a:t>
            </a:r>
            <a:r>
              <a:rPr dirty="0" sz="1400" spc="-4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timely</a:t>
            </a:r>
            <a:r>
              <a:rPr dirty="0" sz="1400" spc="-2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and</a:t>
            </a:r>
            <a:r>
              <a:rPr dirty="0" sz="1400" spc="-2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adequate</a:t>
            </a:r>
            <a:r>
              <a:rPr dirty="0" sz="1400" spc="-2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525252"/>
                </a:solidFill>
                <a:latin typeface="Calibri"/>
                <a:cs typeface="Calibri"/>
              </a:rPr>
              <a:t>medical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certification</a:t>
            </a:r>
            <a:r>
              <a:rPr dirty="0" sz="1400" spc="-4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supporting</a:t>
            </a:r>
            <a:r>
              <a:rPr dirty="0" sz="1400" spc="-4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his</a:t>
            </a:r>
            <a:r>
              <a:rPr dirty="0" sz="1400" spc="-3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525252"/>
                </a:solidFill>
                <a:latin typeface="Calibri"/>
                <a:cs typeface="Calibri"/>
              </a:rPr>
              <a:t>leave.</a:t>
            </a:r>
            <a:endParaRPr sz="1400">
              <a:latin typeface="Calibri"/>
              <a:cs typeface="Calibri"/>
            </a:endParaRPr>
          </a:p>
          <a:p>
            <a:pPr marL="125730">
              <a:lnSpc>
                <a:spcPct val="100000"/>
              </a:lnSpc>
              <a:spcBef>
                <a:spcPts val="755"/>
              </a:spcBef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6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Result</a:t>
            </a:r>
            <a:endParaRPr sz="1600">
              <a:latin typeface="Calibri"/>
              <a:cs typeface="Calibri"/>
            </a:endParaRPr>
          </a:p>
          <a:p>
            <a:pPr marL="186690" indent="-114935">
              <a:lnSpc>
                <a:spcPts val="1610"/>
              </a:lnSpc>
              <a:spcBef>
                <a:spcPts val="535"/>
              </a:spcBef>
              <a:buChar char="•"/>
              <a:tabLst>
                <a:tab pos="187325" algn="l"/>
              </a:tabLst>
            </a:pP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The</a:t>
            </a:r>
            <a:r>
              <a:rPr dirty="0" sz="1400" spc="-2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jury</a:t>
            </a:r>
            <a:r>
              <a:rPr dirty="0" sz="1400" spc="-2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rejected</a:t>
            </a:r>
            <a:r>
              <a:rPr dirty="0" sz="1400" spc="-1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the</a:t>
            </a:r>
            <a:r>
              <a:rPr dirty="0" sz="1400" spc="-10">
                <a:solidFill>
                  <a:srgbClr val="525252"/>
                </a:solidFill>
                <a:latin typeface="Calibri"/>
                <a:cs typeface="Calibri"/>
              </a:rPr>
              <a:t> employer’s</a:t>
            </a:r>
            <a:r>
              <a:rPr dirty="0" sz="1400" spc="-2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claim</a:t>
            </a:r>
            <a:r>
              <a:rPr dirty="0" sz="1400" spc="-1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and</a:t>
            </a:r>
            <a:r>
              <a:rPr dirty="0" sz="1400" spc="-2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found</a:t>
            </a:r>
            <a:r>
              <a:rPr dirty="0" sz="1400" spc="-2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that</a:t>
            </a:r>
            <a:r>
              <a:rPr dirty="0" sz="1400" spc="-2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the</a:t>
            </a:r>
            <a:r>
              <a:rPr dirty="0" sz="1400" spc="-1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employer</a:t>
            </a:r>
            <a:r>
              <a:rPr dirty="0" sz="1400" spc="-1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had</a:t>
            </a:r>
            <a:r>
              <a:rPr dirty="0" sz="1400" spc="-1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DF7D3B"/>
                </a:solidFill>
                <a:latin typeface="Calibri"/>
                <a:cs typeface="Calibri"/>
              </a:rPr>
              <a:t>violated</a:t>
            </a:r>
            <a:r>
              <a:rPr dirty="0" sz="1400" spc="-50" b="1">
                <a:solidFill>
                  <a:srgbClr val="DF7D3B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DF7D3B"/>
                </a:solidFill>
                <a:latin typeface="Calibri"/>
                <a:cs typeface="Calibri"/>
              </a:rPr>
              <a:t>the</a:t>
            </a:r>
            <a:r>
              <a:rPr dirty="0" sz="1400" spc="-25" b="1">
                <a:solidFill>
                  <a:srgbClr val="DF7D3B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DF7D3B"/>
                </a:solidFill>
                <a:latin typeface="Calibri"/>
                <a:cs typeface="Calibri"/>
              </a:rPr>
              <a:t>FMLA</a:t>
            </a:r>
            <a:r>
              <a:rPr dirty="0" sz="1400" spc="-10" b="1">
                <a:solidFill>
                  <a:srgbClr val="525252"/>
                </a:solidFill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  <a:p>
            <a:pPr marL="186690">
              <a:lnSpc>
                <a:spcPts val="1610"/>
              </a:lnSpc>
            </a:pP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They</a:t>
            </a:r>
            <a:r>
              <a:rPr dirty="0" sz="1400" spc="-3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awarded</a:t>
            </a:r>
            <a:r>
              <a:rPr dirty="0" sz="1400" spc="-4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the</a:t>
            </a:r>
            <a:r>
              <a:rPr dirty="0" sz="1400" spc="-2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25252"/>
                </a:solidFill>
                <a:latin typeface="Calibri"/>
                <a:cs typeface="Calibri"/>
              </a:rPr>
              <a:t>plaintiff</a:t>
            </a:r>
            <a:r>
              <a:rPr dirty="0" sz="1400" spc="-3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DF7D3B"/>
                </a:solidFill>
                <a:latin typeface="Calibri"/>
                <a:cs typeface="Calibri"/>
              </a:rPr>
              <a:t>over</a:t>
            </a:r>
            <a:r>
              <a:rPr dirty="0" sz="1400" spc="-35" b="1">
                <a:solidFill>
                  <a:srgbClr val="DF7D3B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DF7D3B"/>
                </a:solidFill>
                <a:latin typeface="Calibri"/>
                <a:cs typeface="Calibri"/>
              </a:rPr>
              <a:t>$1</a:t>
            </a:r>
            <a:r>
              <a:rPr dirty="0" sz="1400" spc="-30" b="1">
                <a:solidFill>
                  <a:srgbClr val="DF7D3B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DF7D3B"/>
                </a:solidFill>
                <a:latin typeface="Calibri"/>
                <a:cs typeface="Calibri"/>
              </a:rPr>
              <a:t>million</a:t>
            </a:r>
            <a:r>
              <a:rPr dirty="0" sz="1400" spc="-45" b="1">
                <a:solidFill>
                  <a:srgbClr val="DF7D3B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DF7D3B"/>
                </a:solidFill>
                <a:latin typeface="Calibri"/>
                <a:cs typeface="Calibri"/>
              </a:rPr>
              <a:t>in</a:t>
            </a:r>
            <a:r>
              <a:rPr dirty="0" sz="1400" spc="-35" b="1">
                <a:solidFill>
                  <a:srgbClr val="DF7D3B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DF7D3B"/>
                </a:solidFill>
                <a:latin typeface="Calibri"/>
                <a:cs typeface="Calibri"/>
              </a:rPr>
              <a:t>damage</a:t>
            </a:r>
            <a:r>
              <a:rPr dirty="0" sz="1400" spc="-10">
                <a:solidFill>
                  <a:srgbClr val="525252"/>
                </a:solidFill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 spc="-25"/>
              <a:t>45</a:t>
            </a:fld>
          </a:p>
        </p:txBody>
      </p:sp>
      <p:sp>
        <p:nvSpPr>
          <p:cNvPr id="10" name="object 10" descr=""/>
          <p:cNvSpPr txBox="1"/>
          <p:nvPr/>
        </p:nvSpPr>
        <p:spPr>
          <a:xfrm>
            <a:off x="1305305" y="4145381"/>
            <a:ext cx="1707514" cy="271145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1</a:t>
            </a:r>
            <a:r>
              <a:rPr dirty="0" sz="300" spc="6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Schultz</a:t>
            </a:r>
            <a:r>
              <a:rPr dirty="0" sz="300" spc="7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v.</a:t>
            </a:r>
            <a:r>
              <a:rPr dirty="0" sz="300" spc="10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Advocate</a:t>
            </a:r>
            <a:r>
              <a:rPr dirty="0" sz="300" spc="1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Health</a:t>
            </a:r>
            <a:r>
              <a:rPr dirty="0" sz="300" spc="114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and</a:t>
            </a:r>
            <a:r>
              <a:rPr dirty="0" sz="300" spc="6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Hospitals</a:t>
            </a:r>
            <a:r>
              <a:rPr dirty="0" sz="300" spc="1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Corp.,</a:t>
            </a:r>
            <a:r>
              <a:rPr dirty="0" sz="300" spc="114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N.,D.</a:t>
            </a:r>
            <a:r>
              <a:rPr dirty="0" sz="300" spc="11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Ill.,</a:t>
            </a:r>
            <a:r>
              <a:rPr dirty="0" sz="300" spc="10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No.</a:t>
            </a:r>
            <a:r>
              <a:rPr dirty="0" sz="300" spc="10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01</a:t>
            </a:r>
            <a:r>
              <a:rPr dirty="0" sz="300" spc="5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CV</a:t>
            </a:r>
            <a:r>
              <a:rPr dirty="0" sz="300" spc="8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702,</a:t>
            </a:r>
            <a:r>
              <a:rPr dirty="0" sz="300" spc="6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 spc="-10">
                <a:solidFill>
                  <a:srgbClr val="7E7E7E"/>
                </a:solidFill>
                <a:latin typeface="Arial"/>
                <a:cs typeface="Arial"/>
              </a:rPr>
              <a:t>10/30/02.</a:t>
            </a:r>
            <a:endParaRPr sz="300">
              <a:latin typeface="Arial"/>
              <a:cs typeface="Arial"/>
            </a:endParaRPr>
          </a:p>
          <a:p>
            <a:pPr marL="71120">
              <a:lnSpc>
                <a:spcPct val="100000"/>
              </a:lnSpc>
              <a:spcBef>
                <a:spcPts val="125"/>
              </a:spcBef>
            </a:pP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2</a:t>
            </a:r>
            <a:r>
              <a:rPr dirty="0" sz="300" spc="9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NASD</a:t>
            </a:r>
            <a:r>
              <a:rPr dirty="0" sz="300" spc="11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#04-06092,</a:t>
            </a:r>
            <a:r>
              <a:rPr dirty="0" sz="300" spc="5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June</a:t>
            </a:r>
            <a:r>
              <a:rPr dirty="0" sz="300" spc="10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26,</a:t>
            </a:r>
            <a:r>
              <a:rPr dirty="0" sz="300" spc="9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 spc="-20">
                <a:solidFill>
                  <a:srgbClr val="7E7E7E"/>
                </a:solidFill>
                <a:latin typeface="Arial"/>
                <a:cs typeface="Arial"/>
              </a:rPr>
              <a:t>2006</a:t>
            </a:r>
            <a:endParaRPr sz="300">
              <a:latin typeface="Arial"/>
              <a:cs typeface="Arial"/>
            </a:endParaRPr>
          </a:p>
          <a:p>
            <a:pPr marL="71120">
              <a:lnSpc>
                <a:spcPct val="100000"/>
              </a:lnSpc>
              <a:spcBef>
                <a:spcPts val="125"/>
              </a:spcBef>
            </a:pP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3</a:t>
            </a:r>
            <a:r>
              <a:rPr dirty="0" sz="300" spc="8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2006</a:t>
            </a:r>
            <a:r>
              <a:rPr dirty="0" sz="300" spc="6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WL1793268,</a:t>
            </a:r>
            <a:r>
              <a:rPr dirty="0" sz="300" spc="4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June</a:t>
            </a:r>
            <a:r>
              <a:rPr dirty="0" sz="300" spc="6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30,</a:t>
            </a:r>
            <a:r>
              <a:rPr dirty="0" sz="300" spc="7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2006</a:t>
            </a:r>
            <a:r>
              <a:rPr dirty="0" sz="300" spc="6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US</a:t>
            </a:r>
            <a:r>
              <a:rPr dirty="0" sz="300" spc="10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Court</a:t>
            </a:r>
            <a:r>
              <a:rPr dirty="0" sz="300" spc="1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of</a:t>
            </a:r>
            <a:r>
              <a:rPr dirty="0" sz="300" spc="10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Appeal,</a:t>
            </a:r>
            <a:r>
              <a:rPr dirty="0" sz="300" spc="114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Fifth</a:t>
            </a:r>
            <a:r>
              <a:rPr dirty="0" sz="300" spc="12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 spc="-10">
                <a:solidFill>
                  <a:srgbClr val="7E7E7E"/>
                </a:solidFill>
                <a:latin typeface="Arial"/>
                <a:cs typeface="Arial"/>
              </a:rPr>
              <a:t>Circuit</a:t>
            </a:r>
            <a:endParaRPr sz="300">
              <a:latin typeface="Arial"/>
              <a:cs typeface="Arial"/>
            </a:endParaRPr>
          </a:p>
          <a:p>
            <a:pPr marL="71120">
              <a:lnSpc>
                <a:spcPct val="100000"/>
              </a:lnSpc>
              <a:spcBef>
                <a:spcPts val="120"/>
              </a:spcBef>
            </a:pP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4</a:t>
            </a:r>
            <a:r>
              <a:rPr dirty="0" sz="300" spc="8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2008</a:t>
            </a:r>
            <a:r>
              <a:rPr dirty="0" sz="300" spc="6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Lore</a:t>
            </a:r>
            <a:r>
              <a:rPr dirty="0" sz="300" spc="8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v.</a:t>
            </a:r>
            <a:r>
              <a:rPr dirty="0" sz="300" spc="13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Chase</a:t>
            </a:r>
            <a:r>
              <a:rPr dirty="0" sz="300" spc="9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Manhattan</a:t>
            </a:r>
            <a:r>
              <a:rPr dirty="0" sz="300" spc="13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Mortgage</a:t>
            </a:r>
            <a:r>
              <a:rPr dirty="0" sz="300" spc="12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Co.,</a:t>
            </a:r>
            <a:r>
              <a:rPr dirty="0" sz="300" spc="1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2008</a:t>
            </a:r>
            <a:r>
              <a:rPr dirty="0" sz="300" spc="4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WL</a:t>
            </a:r>
            <a:r>
              <a:rPr dirty="0" sz="300" spc="8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2404425</a:t>
            </a:r>
            <a:r>
              <a:rPr dirty="0" sz="300" spc="4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(N.D.</a:t>
            </a:r>
            <a:r>
              <a:rPr dirty="0" sz="300" spc="13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Ga.,</a:t>
            </a:r>
            <a:r>
              <a:rPr dirty="0" sz="300" spc="114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 spc="-10">
                <a:solidFill>
                  <a:srgbClr val="7E7E7E"/>
                </a:solidFill>
                <a:latin typeface="Arial"/>
                <a:cs typeface="Arial"/>
              </a:rPr>
              <a:t>2008)</a:t>
            </a:r>
            <a:endParaRPr sz="3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26389" rIns="0" bIns="0" rtlCol="0" vert="horz">
            <a:spAutoFit/>
          </a:bodyPr>
          <a:lstStyle/>
          <a:p>
            <a:pPr marL="1206500">
              <a:lnSpc>
                <a:spcPct val="100000"/>
              </a:lnSpc>
              <a:spcBef>
                <a:spcPts val="100"/>
              </a:spcBef>
            </a:pPr>
            <a:r>
              <a:rPr dirty="0"/>
              <a:t>Direct</a:t>
            </a:r>
            <a:r>
              <a:rPr dirty="0" spc="-30"/>
              <a:t> </a:t>
            </a:r>
            <a:r>
              <a:rPr dirty="0"/>
              <a:t>Cost of</a:t>
            </a:r>
            <a:r>
              <a:rPr dirty="0" spc="-35"/>
              <a:t> </a:t>
            </a:r>
            <a:r>
              <a:rPr dirty="0"/>
              <a:t>Non-</a:t>
            </a:r>
            <a:r>
              <a:rPr dirty="0" spc="-10"/>
              <a:t>Compliance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92836" y="1431036"/>
            <a:ext cx="8318500" cy="1584960"/>
            <a:chOff x="592836" y="1431036"/>
            <a:chExt cx="8318500" cy="1584960"/>
          </a:xfrm>
        </p:grpSpPr>
        <p:sp>
          <p:nvSpPr>
            <p:cNvPr id="3" name="object 3" descr=""/>
            <p:cNvSpPr/>
            <p:nvPr/>
          </p:nvSpPr>
          <p:spPr>
            <a:xfrm>
              <a:off x="605790" y="1604010"/>
              <a:ext cx="8292465" cy="1399540"/>
            </a:xfrm>
            <a:custGeom>
              <a:avLst/>
              <a:gdLst/>
              <a:ahLst/>
              <a:cxnLst/>
              <a:rect l="l" t="t" r="r" b="b"/>
              <a:pathLst>
                <a:path w="8292465" h="1399539">
                  <a:moveTo>
                    <a:pt x="0" y="1399032"/>
                  </a:moveTo>
                  <a:lnTo>
                    <a:pt x="8292083" y="1399032"/>
                  </a:lnTo>
                  <a:lnTo>
                    <a:pt x="8292083" y="0"/>
                  </a:lnTo>
                  <a:lnTo>
                    <a:pt x="0" y="0"/>
                  </a:lnTo>
                  <a:lnTo>
                    <a:pt x="0" y="1399032"/>
                  </a:lnTo>
                  <a:close/>
                </a:path>
              </a:pathLst>
            </a:custGeom>
            <a:ln w="25908">
              <a:solidFill>
                <a:srgbClr val="6EACD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1020318" y="1443990"/>
              <a:ext cx="5862955" cy="355600"/>
            </a:xfrm>
            <a:custGeom>
              <a:avLst/>
              <a:gdLst/>
              <a:ahLst/>
              <a:cxnLst/>
              <a:rect l="l" t="t" r="r" b="b"/>
              <a:pathLst>
                <a:path w="5862955" h="355600">
                  <a:moveTo>
                    <a:pt x="5803646" y="0"/>
                  </a:moveTo>
                  <a:lnTo>
                    <a:pt x="59181" y="0"/>
                  </a:lnTo>
                  <a:lnTo>
                    <a:pt x="36143" y="4657"/>
                  </a:lnTo>
                  <a:lnTo>
                    <a:pt x="17332" y="17351"/>
                  </a:lnTo>
                  <a:lnTo>
                    <a:pt x="4650" y="36165"/>
                  </a:lnTo>
                  <a:lnTo>
                    <a:pt x="0" y="59182"/>
                  </a:lnTo>
                  <a:lnTo>
                    <a:pt x="0" y="295910"/>
                  </a:lnTo>
                  <a:lnTo>
                    <a:pt x="4650" y="318926"/>
                  </a:lnTo>
                  <a:lnTo>
                    <a:pt x="17332" y="337740"/>
                  </a:lnTo>
                  <a:lnTo>
                    <a:pt x="36143" y="350434"/>
                  </a:lnTo>
                  <a:lnTo>
                    <a:pt x="59181" y="355092"/>
                  </a:lnTo>
                  <a:lnTo>
                    <a:pt x="5803646" y="355092"/>
                  </a:lnTo>
                  <a:lnTo>
                    <a:pt x="5826662" y="350434"/>
                  </a:lnTo>
                  <a:lnTo>
                    <a:pt x="5845476" y="337740"/>
                  </a:lnTo>
                  <a:lnTo>
                    <a:pt x="5858170" y="318926"/>
                  </a:lnTo>
                  <a:lnTo>
                    <a:pt x="5862828" y="295910"/>
                  </a:lnTo>
                  <a:lnTo>
                    <a:pt x="5862828" y="59182"/>
                  </a:lnTo>
                  <a:lnTo>
                    <a:pt x="5858170" y="36165"/>
                  </a:lnTo>
                  <a:lnTo>
                    <a:pt x="5845476" y="17351"/>
                  </a:lnTo>
                  <a:lnTo>
                    <a:pt x="5826662" y="4657"/>
                  </a:lnTo>
                  <a:lnTo>
                    <a:pt x="5803646" y="0"/>
                  </a:lnTo>
                  <a:close/>
                </a:path>
              </a:pathLst>
            </a:custGeom>
            <a:solidFill>
              <a:srgbClr val="6EAC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020318" y="1443990"/>
              <a:ext cx="5862955" cy="355600"/>
            </a:xfrm>
            <a:custGeom>
              <a:avLst/>
              <a:gdLst/>
              <a:ahLst/>
              <a:cxnLst/>
              <a:rect l="l" t="t" r="r" b="b"/>
              <a:pathLst>
                <a:path w="5862955" h="355600">
                  <a:moveTo>
                    <a:pt x="0" y="59182"/>
                  </a:moveTo>
                  <a:lnTo>
                    <a:pt x="4650" y="36165"/>
                  </a:lnTo>
                  <a:lnTo>
                    <a:pt x="17332" y="17351"/>
                  </a:lnTo>
                  <a:lnTo>
                    <a:pt x="36143" y="4657"/>
                  </a:lnTo>
                  <a:lnTo>
                    <a:pt x="59181" y="0"/>
                  </a:lnTo>
                  <a:lnTo>
                    <a:pt x="5803646" y="0"/>
                  </a:lnTo>
                  <a:lnTo>
                    <a:pt x="5826662" y="4657"/>
                  </a:lnTo>
                  <a:lnTo>
                    <a:pt x="5845476" y="17351"/>
                  </a:lnTo>
                  <a:lnTo>
                    <a:pt x="5858170" y="36165"/>
                  </a:lnTo>
                  <a:lnTo>
                    <a:pt x="5862828" y="59182"/>
                  </a:lnTo>
                  <a:lnTo>
                    <a:pt x="5862828" y="295910"/>
                  </a:lnTo>
                  <a:lnTo>
                    <a:pt x="5858170" y="318926"/>
                  </a:lnTo>
                  <a:lnTo>
                    <a:pt x="5845476" y="337740"/>
                  </a:lnTo>
                  <a:lnTo>
                    <a:pt x="5826662" y="350434"/>
                  </a:lnTo>
                  <a:lnTo>
                    <a:pt x="5803646" y="355092"/>
                  </a:lnTo>
                  <a:lnTo>
                    <a:pt x="59181" y="355092"/>
                  </a:lnTo>
                  <a:lnTo>
                    <a:pt x="36143" y="350434"/>
                  </a:lnTo>
                  <a:lnTo>
                    <a:pt x="17332" y="337740"/>
                  </a:lnTo>
                  <a:lnTo>
                    <a:pt x="4650" y="318926"/>
                  </a:lnTo>
                  <a:lnTo>
                    <a:pt x="0" y="295910"/>
                  </a:lnTo>
                  <a:lnTo>
                    <a:pt x="0" y="59182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 descr=""/>
          <p:cNvGrpSpPr/>
          <p:nvPr/>
        </p:nvGrpSpPr>
        <p:grpSpPr>
          <a:xfrm>
            <a:off x="592836" y="3072383"/>
            <a:ext cx="8318500" cy="882650"/>
            <a:chOff x="592836" y="3072383"/>
            <a:chExt cx="8318500" cy="882650"/>
          </a:xfrm>
        </p:grpSpPr>
        <p:sp>
          <p:nvSpPr>
            <p:cNvPr id="7" name="object 7" descr=""/>
            <p:cNvSpPr/>
            <p:nvPr/>
          </p:nvSpPr>
          <p:spPr>
            <a:xfrm>
              <a:off x="605790" y="3262121"/>
              <a:ext cx="8292465" cy="680085"/>
            </a:xfrm>
            <a:custGeom>
              <a:avLst/>
              <a:gdLst/>
              <a:ahLst/>
              <a:cxnLst/>
              <a:rect l="l" t="t" r="r" b="b"/>
              <a:pathLst>
                <a:path w="8292465" h="680085">
                  <a:moveTo>
                    <a:pt x="0" y="679703"/>
                  </a:moveTo>
                  <a:lnTo>
                    <a:pt x="8292083" y="679703"/>
                  </a:lnTo>
                  <a:lnTo>
                    <a:pt x="8292083" y="0"/>
                  </a:lnTo>
                  <a:lnTo>
                    <a:pt x="0" y="0"/>
                  </a:lnTo>
                  <a:lnTo>
                    <a:pt x="0" y="679703"/>
                  </a:lnTo>
                  <a:close/>
                </a:path>
              </a:pathLst>
            </a:custGeom>
            <a:ln w="25908">
              <a:solidFill>
                <a:srgbClr val="89931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020318" y="3085337"/>
              <a:ext cx="5803900" cy="353695"/>
            </a:xfrm>
            <a:custGeom>
              <a:avLst/>
              <a:gdLst/>
              <a:ahLst/>
              <a:cxnLst/>
              <a:rect l="l" t="t" r="r" b="b"/>
              <a:pathLst>
                <a:path w="5803900" h="353695">
                  <a:moveTo>
                    <a:pt x="5744463" y="0"/>
                  </a:moveTo>
                  <a:lnTo>
                    <a:pt x="58928" y="0"/>
                  </a:lnTo>
                  <a:lnTo>
                    <a:pt x="35988" y="4635"/>
                  </a:lnTo>
                  <a:lnTo>
                    <a:pt x="17257" y="17272"/>
                  </a:lnTo>
                  <a:lnTo>
                    <a:pt x="4630" y="36004"/>
                  </a:lnTo>
                  <a:lnTo>
                    <a:pt x="0" y="58928"/>
                  </a:lnTo>
                  <a:lnTo>
                    <a:pt x="0" y="294639"/>
                  </a:lnTo>
                  <a:lnTo>
                    <a:pt x="4630" y="317563"/>
                  </a:lnTo>
                  <a:lnTo>
                    <a:pt x="17257" y="336295"/>
                  </a:lnTo>
                  <a:lnTo>
                    <a:pt x="35988" y="348932"/>
                  </a:lnTo>
                  <a:lnTo>
                    <a:pt x="58928" y="353568"/>
                  </a:lnTo>
                  <a:lnTo>
                    <a:pt x="5744463" y="353568"/>
                  </a:lnTo>
                  <a:lnTo>
                    <a:pt x="5767387" y="348932"/>
                  </a:lnTo>
                  <a:lnTo>
                    <a:pt x="5786119" y="336295"/>
                  </a:lnTo>
                  <a:lnTo>
                    <a:pt x="5798756" y="317563"/>
                  </a:lnTo>
                  <a:lnTo>
                    <a:pt x="5803391" y="294639"/>
                  </a:lnTo>
                  <a:lnTo>
                    <a:pt x="5803391" y="58928"/>
                  </a:lnTo>
                  <a:lnTo>
                    <a:pt x="5798756" y="36004"/>
                  </a:lnTo>
                  <a:lnTo>
                    <a:pt x="5786120" y="17272"/>
                  </a:lnTo>
                  <a:lnTo>
                    <a:pt x="5767387" y="4635"/>
                  </a:lnTo>
                  <a:lnTo>
                    <a:pt x="5744463" y="0"/>
                  </a:lnTo>
                  <a:close/>
                </a:path>
              </a:pathLst>
            </a:custGeom>
            <a:solidFill>
              <a:srgbClr val="89931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020318" y="3085337"/>
              <a:ext cx="5803900" cy="353695"/>
            </a:xfrm>
            <a:custGeom>
              <a:avLst/>
              <a:gdLst/>
              <a:ahLst/>
              <a:cxnLst/>
              <a:rect l="l" t="t" r="r" b="b"/>
              <a:pathLst>
                <a:path w="5803900" h="353695">
                  <a:moveTo>
                    <a:pt x="0" y="58928"/>
                  </a:moveTo>
                  <a:lnTo>
                    <a:pt x="4630" y="36004"/>
                  </a:lnTo>
                  <a:lnTo>
                    <a:pt x="17257" y="17272"/>
                  </a:lnTo>
                  <a:lnTo>
                    <a:pt x="35988" y="4635"/>
                  </a:lnTo>
                  <a:lnTo>
                    <a:pt x="58928" y="0"/>
                  </a:lnTo>
                  <a:lnTo>
                    <a:pt x="5744463" y="0"/>
                  </a:lnTo>
                  <a:lnTo>
                    <a:pt x="5767387" y="4635"/>
                  </a:lnTo>
                  <a:lnTo>
                    <a:pt x="5786120" y="17272"/>
                  </a:lnTo>
                  <a:lnTo>
                    <a:pt x="5798756" y="36004"/>
                  </a:lnTo>
                  <a:lnTo>
                    <a:pt x="5803391" y="58928"/>
                  </a:lnTo>
                  <a:lnTo>
                    <a:pt x="5803391" y="294639"/>
                  </a:lnTo>
                  <a:lnTo>
                    <a:pt x="5798756" y="317563"/>
                  </a:lnTo>
                  <a:lnTo>
                    <a:pt x="5786119" y="336295"/>
                  </a:lnTo>
                  <a:lnTo>
                    <a:pt x="5767387" y="348932"/>
                  </a:lnTo>
                  <a:lnTo>
                    <a:pt x="5744463" y="353568"/>
                  </a:lnTo>
                  <a:lnTo>
                    <a:pt x="58928" y="353568"/>
                  </a:lnTo>
                  <a:lnTo>
                    <a:pt x="35988" y="348932"/>
                  </a:lnTo>
                  <a:lnTo>
                    <a:pt x="17257" y="336295"/>
                  </a:lnTo>
                  <a:lnTo>
                    <a:pt x="4630" y="317563"/>
                  </a:lnTo>
                  <a:lnTo>
                    <a:pt x="0" y="294639"/>
                  </a:lnTo>
                  <a:lnTo>
                    <a:pt x="0" y="58928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1180185" y="1463167"/>
            <a:ext cx="7093584" cy="23863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762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6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Case:</a:t>
            </a:r>
            <a:r>
              <a:rPr dirty="0" sz="16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Lore</a:t>
            </a:r>
            <a:r>
              <a:rPr dirty="0" sz="16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60">
                <a:solidFill>
                  <a:srgbClr val="FFFFFF"/>
                </a:solidFill>
                <a:latin typeface="Calibri"/>
                <a:cs typeface="Calibri"/>
              </a:rPr>
              <a:t>v.</a:t>
            </a:r>
            <a:r>
              <a:rPr dirty="0" sz="16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Chase</a:t>
            </a:r>
            <a:r>
              <a:rPr dirty="0" sz="16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Manhattan</a:t>
            </a:r>
            <a:r>
              <a:rPr dirty="0" sz="16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Mortgage</a:t>
            </a:r>
            <a:r>
              <a:rPr dirty="0" sz="16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Corp.</a:t>
            </a:r>
            <a:r>
              <a:rPr dirty="0" baseline="26455" sz="1575" spc="-15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baseline="26455" sz="1575">
              <a:latin typeface="Calibri"/>
              <a:cs typeface="Calibri"/>
            </a:endParaRPr>
          </a:p>
          <a:p>
            <a:pPr algn="just" marL="182880" marR="257175" indent="-114935">
              <a:lnSpc>
                <a:spcPts val="1320"/>
              </a:lnSpc>
              <a:spcBef>
                <a:spcPts val="1000"/>
              </a:spcBef>
              <a:buChar char="•"/>
              <a:tabLst>
                <a:tab pos="183515" algn="l"/>
              </a:tabLst>
            </a:pPr>
            <a:r>
              <a:rPr dirty="0" sz="1200">
                <a:solidFill>
                  <a:srgbClr val="525252"/>
                </a:solidFill>
                <a:latin typeface="Calibri"/>
                <a:cs typeface="Calibri"/>
              </a:rPr>
              <a:t>The</a:t>
            </a:r>
            <a:r>
              <a:rPr dirty="0" sz="1200" spc="-1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25252"/>
                </a:solidFill>
                <a:latin typeface="Calibri"/>
                <a:cs typeface="Calibri"/>
              </a:rPr>
              <a:t>plaintiff</a:t>
            </a:r>
            <a:r>
              <a:rPr dirty="0" sz="1200" spc="-3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525252"/>
                </a:solidFill>
                <a:latin typeface="Calibri"/>
                <a:cs typeface="Calibri"/>
              </a:rPr>
              <a:t>requested</a:t>
            </a:r>
            <a:r>
              <a:rPr dirty="0" sz="1200" spc="-5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25252"/>
                </a:solidFill>
                <a:latin typeface="Calibri"/>
                <a:cs typeface="Calibri"/>
              </a:rPr>
              <a:t>leave to</a:t>
            </a:r>
            <a:r>
              <a:rPr dirty="0" sz="1200" spc="-1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25252"/>
                </a:solidFill>
                <a:latin typeface="Calibri"/>
                <a:cs typeface="Calibri"/>
              </a:rPr>
              <a:t>address</a:t>
            </a:r>
            <a:r>
              <a:rPr dirty="0" sz="1200" spc="-2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25252"/>
                </a:solidFill>
                <a:latin typeface="Calibri"/>
                <a:cs typeface="Calibri"/>
              </a:rPr>
              <a:t>several</a:t>
            </a:r>
            <a:r>
              <a:rPr dirty="0" sz="1200" spc="-1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25252"/>
                </a:solidFill>
                <a:latin typeface="Calibri"/>
                <a:cs typeface="Calibri"/>
              </a:rPr>
              <a:t>health</a:t>
            </a:r>
            <a:r>
              <a:rPr dirty="0" sz="1200" spc="-4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25252"/>
                </a:solidFill>
                <a:latin typeface="Calibri"/>
                <a:cs typeface="Calibri"/>
              </a:rPr>
              <a:t>issues.</a:t>
            </a:r>
            <a:r>
              <a:rPr dirty="0" sz="1200" spc="-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25252"/>
                </a:solidFill>
                <a:latin typeface="Calibri"/>
                <a:cs typeface="Calibri"/>
              </a:rPr>
              <a:t>He</a:t>
            </a:r>
            <a:r>
              <a:rPr dirty="0" sz="1200" spc="-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25252"/>
                </a:solidFill>
                <a:latin typeface="Calibri"/>
                <a:cs typeface="Calibri"/>
              </a:rPr>
              <a:t>was</a:t>
            </a:r>
            <a:r>
              <a:rPr dirty="0" sz="1200" spc="-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25252"/>
                </a:solidFill>
                <a:latin typeface="Calibri"/>
                <a:cs typeface="Calibri"/>
              </a:rPr>
              <a:t>told</a:t>
            </a:r>
            <a:r>
              <a:rPr dirty="0" sz="1200" spc="-2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25252"/>
                </a:solidFill>
                <a:latin typeface="Calibri"/>
                <a:cs typeface="Calibri"/>
              </a:rPr>
              <a:t>an</a:t>
            </a:r>
            <a:r>
              <a:rPr dirty="0" sz="1200" spc="-1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25252"/>
                </a:solidFill>
                <a:latin typeface="Calibri"/>
                <a:cs typeface="Calibri"/>
              </a:rPr>
              <a:t>additional</a:t>
            </a:r>
            <a:r>
              <a:rPr dirty="0" sz="1200" spc="-4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25252"/>
                </a:solidFill>
                <a:latin typeface="Calibri"/>
                <a:cs typeface="Calibri"/>
              </a:rPr>
              <a:t>manager</a:t>
            </a:r>
            <a:r>
              <a:rPr dirty="0" sz="1200" spc="-1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25252"/>
                </a:solidFill>
                <a:latin typeface="Calibri"/>
                <a:cs typeface="Calibri"/>
              </a:rPr>
              <a:t>would</a:t>
            </a:r>
            <a:r>
              <a:rPr dirty="0" sz="1200" spc="-1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200" spc="-25">
                <a:solidFill>
                  <a:srgbClr val="525252"/>
                </a:solidFill>
                <a:latin typeface="Calibri"/>
                <a:cs typeface="Calibri"/>
              </a:rPr>
              <a:t>be </a:t>
            </a:r>
            <a:r>
              <a:rPr dirty="0" sz="1200">
                <a:solidFill>
                  <a:srgbClr val="525252"/>
                </a:solidFill>
                <a:latin typeface="Calibri"/>
                <a:cs typeface="Calibri"/>
              </a:rPr>
              <a:t>hired</a:t>
            </a:r>
            <a:r>
              <a:rPr dirty="0" sz="1200" spc="-2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25252"/>
                </a:solidFill>
                <a:latin typeface="Calibri"/>
                <a:cs typeface="Calibri"/>
              </a:rPr>
              <a:t>to</a:t>
            </a:r>
            <a:r>
              <a:rPr dirty="0" sz="1200" spc="-1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25252"/>
                </a:solidFill>
                <a:latin typeface="Calibri"/>
                <a:cs typeface="Calibri"/>
              </a:rPr>
              <a:t>assist</a:t>
            </a:r>
            <a:r>
              <a:rPr dirty="0" sz="1200" spc="-1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25252"/>
                </a:solidFill>
                <a:latin typeface="Calibri"/>
                <a:cs typeface="Calibri"/>
              </a:rPr>
              <a:t>with</a:t>
            </a:r>
            <a:r>
              <a:rPr dirty="0" sz="1200" spc="-1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25252"/>
                </a:solidFill>
                <a:latin typeface="Calibri"/>
                <a:cs typeface="Calibri"/>
              </a:rPr>
              <a:t>his</a:t>
            </a:r>
            <a:r>
              <a:rPr dirty="0" sz="1200" spc="-2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25252"/>
                </a:solidFill>
                <a:latin typeface="Calibri"/>
                <a:cs typeface="Calibri"/>
              </a:rPr>
              <a:t>responsibilities</a:t>
            </a:r>
            <a:r>
              <a:rPr dirty="0" sz="1200" spc="-3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25252"/>
                </a:solidFill>
                <a:latin typeface="Calibri"/>
                <a:cs typeface="Calibri"/>
              </a:rPr>
              <a:t>and</a:t>
            </a:r>
            <a:r>
              <a:rPr dirty="0" sz="1200" spc="-1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25252"/>
                </a:solidFill>
                <a:latin typeface="Calibri"/>
                <a:cs typeface="Calibri"/>
              </a:rPr>
              <a:t>enable</a:t>
            </a:r>
            <a:r>
              <a:rPr dirty="0" sz="1200" spc="-3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25252"/>
                </a:solidFill>
                <a:latin typeface="Calibri"/>
                <a:cs typeface="Calibri"/>
              </a:rPr>
              <a:t>him</a:t>
            </a:r>
            <a:r>
              <a:rPr dirty="0" sz="1200" spc="-1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25252"/>
                </a:solidFill>
                <a:latin typeface="Calibri"/>
                <a:cs typeface="Calibri"/>
              </a:rPr>
              <a:t>to</a:t>
            </a:r>
            <a:r>
              <a:rPr dirty="0" sz="1200" spc="-1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25252"/>
                </a:solidFill>
                <a:latin typeface="Calibri"/>
                <a:cs typeface="Calibri"/>
              </a:rPr>
              <a:t>take</a:t>
            </a:r>
            <a:r>
              <a:rPr dirty="0" sz="1200" spc="-1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25252"/>
                </a:solidFill>
                <a:latin typeface="Calibri"/>
                <a:cs typeface="Calibri"/>
              </a:rPr>
              <a:t>leave.</a:t>
            </a:r>
            <a:r>
              <a:rPr dirty="0" sz="1200" spc="-1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25252"/>
                </a:solidFill>
                <a:latin typeface="Calibri"/>
                <a:cs typeface="Calibri"/>
              </a:rPr>
              <a:t>When</a:t>
            </a:r>
            <a:r>
              <a:rPr dirty="0" sz="1200" spc="-1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25252"/>
                </a:solidFill>
                <a:latin typeface="Calibri"/>
                <a:cs typeface="Calibri"/>
              </a:rPr>
              <a:t>the</a:t>
            </a:r>
            <a:r>
              <a:rPr dirty="0" sz="1200" spc="-3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25252"/>
                </a:solidFill>
                <a:latin typeface="Calibri"/>
                <a:cs typeface="Calibri"/>
              </a:rPr>
              <a:t>additional</a:t>
            </a:r>
            <a:r>
              <a:rPr dirty="0" sz="1200" spc="-3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25252"/>
                </a:solidFill>
                <a:latin typeface="Calibri"/>
                <a:cs typeface="Calibri"/>
              </a:rPr>
              <a:t>manager</a:t>
            </a:r>
            <a:r>
              <a:rPr dirty="0" sz="1200" spc="-3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25252"/>
                </a:solidFill>
                <a:latin typeface="Calibri"/>
                <a:cs typeface="Calibri"/>
              </a:rPr>
              <a:t>was</a:t>
            </a:r>
            <a:r>
              <a:rPr dirty="0" sz="1200" spc="-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200" spc="-25">
                <a:solidFill>
                  <a:srgbClr val="525252"/>
                </a:solidFill>
                <a:latin typeface="Calibri"/>
                <a:cs typeface="Calibri"/>
              </a:rPr>
              <a:t>not </a:t>
            </a:r>
            <a:r>
              <a:rPr dirty="0" sz="1200">
                <a:solidFill>
                  <a:srgbClr val="525252"/>
                </a:solidFill>
                <a:latin typeface="Calibri"/>
                <a:cs typeface="Calibri"/>
              </a:rPr>
              <a:t>hired,</a:t>
            </a:r>
            <a:r>
              <a:rPr dirty="0" sz="1200" spc="-4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25252"/>
                </a:solidFill>
                <a:latin typeface="Calibri"/>
                <a:cs typeface="Calibri"/>
              </a:rPr>
              <a:t>Lore</a:t>
            </a:r>
            <a:r>
              <a:rPr dirty="0" sz="1200" spc="-2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25252"/>
                </a:solidFill>
                <a:latin typeface="Calibri"/>
                <a:cs typeface="Calibri"/>
              </a:rPr>
              <a:t>inquired</a:t>
            </a:r>
            <a:r>
              <a:rPr dirty="0" sz="1200" spc="-3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25252"/>
                </a:solidFill>
                <a:latin typeface="Calibri"/>
                <a:cs typeface="Calibri"/>
              </a:rPr>
              <a:t>of</a:t>
            </a:r>
            <a:r>
              <a:rPr dirty="0" sz="1200" spc="-3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25252"/>
                </a:solidFill>
                <a:latin typeface="Calibri"/>
                <a:cs typeface="Calibri"/>
              </a:rPr>
              <a:t>his</a:t>
            </a:r>
            <a:r>
              <a:rPr dirty="0" sz="1200" spc="-1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25252"/>
                </a:solidFill>
                <a:latin typeface="Calibri"/>
                <a:cs typeface="Calibri"/>
              </a:rPr>
              <a:t>manager</a:t>
            </a:r>
            <a:r>
              <a:rPr dirty="0" sz="1200" spc="-1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25252"/>
                </a:solidFill>
                <a:latin typeface="Calibri"/>
                <a:cs typeface="Calibri"/>
              </a:rPr>
              <a:t>again</a:t>
            </a:r>
            <a:r>
              <a:rPr dirty="0" sz="1200" spc="-2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25252"/>
                </a:solidFill>
                <a:latin typeface="Calibri"/>
                <a:cs typeface="Calibri"/>
              </a:rPr>
              <a:t>requesting</a:t>
            </a:r>
            <a:r>
              <a:rPr dirty="0" sz="1200" spc="-4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25252"/>
                </a:solidFill>
                <a:latin typeface="Calibri"/>
                <a:cs typeface="Calibri"/>
              </a:rPr>
              <a:t>leave.</a:t>
            </a:r>
            <a:r>
              <a:rPr dirty="0" sz="1200" spc="-2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25252"/>
                </a:solidFill>
                <a:latin typeface="Calibri"/>
                <a:cs typeface="Calibri"/>
              </a:rPr>
              <a:t>Less</a:t>
            </a:r>
            <a:r>
              <a:rPr dirty="0" sz="1200" spc="-1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25252"/>
                </a:solidFill>
                <a:latin typeface="Calibri"/>
                <a:cs typeface="Calibri"/>
              </a:rPr>
              <a:t>than</a:t>
            </a:r>
            <a:r>
              <a:rPr dirty="0" sz="1200" spc="-2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25252"/>
                </a:solidFill>
                <a:latin typeface="Calibri"/>
                <a:cs typeface="Calibri"/>
              </a:rPr>
              <a:t>one</a:t>
            </a:r>
            <a:r>
              <a:rPr dirty="0" sz="1200" spc="-2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25252"/>
                </a:solidFill>
                <a:latin typeface="Calibri"/>
                <a:cs typeface="Calibri"/>
              </a:rPr>
              <a:t>month</a:t>
            </a:r>
            <a:r>
              <a:rPr dirty="0" sz="1200" spc="-3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200" spc="-20">
                <a:solidFill>
                  <a:srgbClr val="525252"/>
                </a:solidFill>
                <a:latin typeface="Calibri"/>
                <a:cs typeface="Calibri"/>
              </a:rPr>
              <a:t>later, </a:t>
            </a:r>
            <a:r>
              <a:rPr dirty="0" sz="1200">
                <a:solidFill>
                  <a:srgbClr val="525252"/>
                </a:solidFill>
                <a:latin typeface="Calibri"/>
                <a:cs typeface="Calibri"/>
              </a:rPr>
              <a:t>Lore</a:t>
            </a:r>
            <a:r>
              <a:rPr dirty="0" sz="1200" spc="-3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25252"/>
                </a:solidFill>
                <a:latin typeface="Calibri"/>
                <a:cs typeface="Calibri"/>
              </a:rPr>
              <a:t>was</a:t>
            </a:r>
            <a:r>
              <a:rPr dirty="0" sz="1200" spc="-10">
                <a:solidFill>
                  <a:srgbClr val="525252"/>
                </a:solidFill>
                <a:latin typeface="Calibri"/>
                <a:cs typeface="Calibri"/>
              </a:rPr>
              <a:t> terminated.</a:t>
            </a:r>
            <a:endParaRPr sz="1200">
              <a:latin typeface="Calibri"/>
              <a:cs typeface="Calibri"/>
            </a:endParaRPr>
          </a:p>
          <a:p>
            <a:pPr marL="182880" marR="43180" indent="-114935">
              <a:lnSpc>
                <a:spcPct val="91800"/>
              </a:lnSpc>
              <a:spcBef>
                <a:spcPts val="190"/>
              </a:spcBef>
              <a:buChar char="•"/>
              <a:tabLst>
                <a:tab pos="183515" algn="l"/>
              </a:tabLst>
            </a:pPr>
            <a:r>
              <a:rPr dirty="0" sz="1200">
                <a:solidFill>
                  <a:srgbClr val="525252"/>
                </a:solidFill>
                <a:latin typeface="Calibri"/>
                <a:cs typeface="Calibri"/>
              </a:rPr>
              <a:t>Lore</a:t>
            </a:r>
            <a:r>
              <a:rPr dirty="0" sz="1200" spc="-1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25252"/>
                </a:solidFill>
                <a:latin typeface="Calibri"/>
                <a:cs typeface="Calibri"/>
              </a:rPr>
              <a:t>sued</a:t>
            </a:r>
            <a:r>
              <a:rPr dirty="0" sz="1200" spc="-2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25252"/>
                </a:solidFill>
                <a:latin typeface="Calibri"/>
                <a:cs typeface="Calibri"/>
              </a:rPr>
              <a:t>Chase </a:t>
            </a:r>
            <a:r>
              <a:rPr dirty="0" sz="1200" spc="-10">
                <a:solidFill>
                  <a:srgbClr val="525252"/>
                </a:solidFill>
                <a:latin typeface="Calibri"/>
                <a:cs typeface="Calibri"/>
              </a:rPr>
              <a:t>Manhattan</a:t>
            </a:r>
            <a:r>
              <a:rPr dirty="0" sz="1200" spc="-4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25252"/>
                </a:solidFill>
                <a:latin typeface="Calibri"/>
                <a:cs typeface="Calibri"/>
              </a:rPr>
              <a:t>for</a:t>
            </a:r>
            <a:r>
              <a:rPr dirty="0" sz="1200" spc="-2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25252"/>
                </a:solidFill>
                <a:latin typeface="Calibri"/>
                <a:cs typeface="Calibri"/>
              </a:rPr>
              <a:t>failing</a:t>
            </a:r>
            <a:r>
              <a:rPr dirty="0" sz="1200" spc="-1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25252"/>
                </a:solidFill>
                <a:latin typeface="Calibri"/>
                <a:cs typeface="Calibri"/>
              </a:rPr>
              <a:t>to</a:t>
            </a:r>
            <a:r>
              <a:rPr dirty="0" sz="1200" spc="-1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25252"/>
                </a:solidFill>
                <a:latin typeface="Calibri"/>
                <a:cs typeface="Calibri"/>
              </a:rPr>
              <a:t>grant</a:t>
            </a:r>
            <a:r>
              <a:rPr dirty="0" sz="1200" spc="-2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25252"/>
                </a:solidFill>
                <a:latin typeface="Calibri"/>
                <a:cs typeface="Calibri"/>
              </a:rPr>
              <a:t>him,</a:t>
            </a:r>
            <a:r>
              <a:rPr dirty="0" sz="1200" spc="-1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25252"/>
                </a:solidFill>
                <a:latin typeface="Calibri"/>
                <a:cs typeface="Calibri"/>
              </a:rPr>
              <a:t>an</a:t>
            </a:r>
            <a:r>
              <a:rPr dirty="0" sz="1200" spc="-1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25252"/>
                </a:solidFill>
                <a:latin typeface="Calibri"/>
                <a:cs typeface="Calibri"/>
              </a:rPr>
              <a:t>eligible</a:t>
            </a:r>
            <a:r>
              <a:rPr dirty="0" sz="1200" spc="-1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25252"/>
                </a:solidFill>
                <a:latin typeface="Calibri"/>
                <a:cs typeface="Calibri"/>
              </a:rPr>
              <a:t>employee,</a:t>
            </a:r>
            <a:r>
              <a:rPr dirty="0" sz="1200" spc="-2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25252"/>
                </a:solidFill>
                <a:latin typeface="Calibri"/>
                <a:cs typeface="Calibri"/>
              </a:rPr>
              <a:t>leave under</a:t>
            </a:r>
            <a:r>
              <a:rPr dirty="0" sz="1200" spc="-3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25252"/>
                </a:solidFill>
                <a:latin typeface="Calibri"/>
                <a:cs typeface="Calibri"/>
              </a:rPr>
              <a:t>the</a:t>
            </a:r>
            <a:r>
              <a:rPr dirty="0" sz="1200" spc="-2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25252"/>
                </a:solidFill>
                <a:latin typeface="Calibri"/>
                <a:cs typeface="Calibri"/>
              </a:rPr>
              <a:t>FMLA.</a:t>
            </a:r>
            <a:r>
              <a:rPr dirty="0" sz="1200" spc="-2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25252"/>
                </a:solidFill>
                <a:latin typeface="Calibri"/>
                <a:cs typeface="Calibri"/>
              </a:rPr>
              <a:t>In</a:t>
            </a:r>
            <a:r>
              <a:rPr dirty="0" sz="1200" spc="-10">
                <a:solidFill>
                  <a:srgbClr val="525252"/>
                </a:solidFill>
                <a:latin typeface="Calibri"/>
                <a:cs typeface="Calibri"/>
              </a:rPr>
              <a:t> addition, </a:t>
            </a:r>
            <a:r>
              <a:rPr dirty="0" sz="1200">
                <a:solidFill>
                  <a:srgbClr val="525252"/>
                </a:solidFill>
                <a:latin typeface="Calibri"/>
                <a:cs typeface="Calibri"/>
              </a:rPr>
              <a:t>Lore</a:t>
            </a:r>
            <a:r>
              <a:rPr dirty="0" sz="1200" spc="-1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25252"/>
                </a:solidFill>
                <a:latin typeface="Calibri"/>
                <a:cs typeface="Calibri"/>
              </a:rPr>
              <a:t>argued</a:t>
            </a:r>
            <a:r>
              <a:rPr dirty="0" sz="1200" spc="-1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25252"/>
                </a:solidFill>
                <a:latin typeface="Calibri"/>
                <a:cs typeface="Calibri"/>
              </a:rPr>
              <a:t>Chase</a:t>
            </a:r>
            <a:r>
              <a:rPr dirty="0" sz="1200" spc="-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525252"/>
                </a:solidFill>
                <a:latin typeface="Calibri"/>
                <a:cs typeface="Calibri"/>
              </a:rPr>
              <a:t>Manhattan</a:t>
            </a:r>
            <a:r>
              <a:rPr dirty="0" sz="1200" spc="-4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25252"/>
                </a:solidFill>
                <a:latin typeface="Calibri"/>
                <a:cs typeface="Calibri"/>
              </a:rPr>
              <a:t>unlawfully</a:t>
            </a:r>
            <a:r>
              <a:rPr dirty="0" sz="1200" spc="-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525252"/>
                </a:solidFill>
                <a:latin typeface="Calibri"/>
                <a:cs typeface="Calibri"/>
              </a:rPr>
              <a:t>retaliated</a:t>
            </a:r>
            <a:r>
              <a:rPr dirty="0" sz="1200" spc="-2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25252"/>
                </a:solidFill>
                <a:latin typeface="Calibri"/>
                <a:cs typeface="Calibri"/>
              </a:rPr>
              <a:t>against</a:t>
            </a:r>
            <a:r>
              <a:rPr dirty="0" sz="1200" spc="-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25252"/>
                </a:solidFill>
                <a:latin typeface="Calibri"/>
                <a:cs typeface="Calibri"/>
              </a:rPr>
              <a:t>him for</a:t>
            </a:r>
            <a:r>
              <a:rPr dirty="0" sz="1200" spc="-2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25252"/>
                </a:solidFill>
                <a:latin typeface="Calibri"/>
                <a:cs typeface="Calibri"/>
              </a:rPr>
              <a:t>his </a:t>
            </a:r>
            <a:r>
              <a:rPr dirty="0" sz="1200" spc="-10">
                <a:solidFill>
                  <a:srgbClr val="525252"/>
                </a:solidFill>
                <a:latin typeface="Calibri"/>
                <a:cs typeface="Calibri"/>
              </a:rPr>
              <a:t>attempts</a:t>
            </a:r>
            <a:r>
              <a:rPr dirty="0" sz="1200" spc="-3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25252"/>
                </a:solidFill>
                <a:latin typeface="Calibri"/>
                <a:cs typeface="Calibri"/>
              </a:rPr>
              <a:t>to </a:t>
            </a:r>
            <a:r>
              <a:rPr dirty="0" sz="1200" spc="-10">
                <a:solidFill>
                  <a:srgbClr val="525252"/>
                </a:solidFill>
                <a:latin typeface="Calibri"/>
                <a:cs typeface="Calibri"/>
              </a:rPr>
              <a:t>exercise</a:t>
            </a:r>
            <a:r>
              <a:rPr dirty="0" sz="1200" spc="-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25252"/>
                </a:solidFill>
                <a:latin typeface="Calibri"/>
                <a:cs typeface="Calibri"/>
              </a:rPr>
              <a:t>his</a:t>
            </a:r>
            <a:r>
              <a:rPr dirty="0" sz="1200" spc="-1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25252"/>
                </a:solidFill>
                <a:latin typeface="Calibri"/>
                <a:cs typeface="Calibri"/>
              </a:rPr>
              <a:t>rights</a:t>
            </a:r>
            <a:r>
              <a:rPr dirty="0" sz="1200" spc="-1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25252"/>
                </a:solidFill>
                <a:latin typeface="Calibri"/>
                <a:cs typeface="Calibri"/>
              </a:rPr>
              <a:t>under</a:t>
            </a:r>
            <a:r>
              <a:rPr dirty="0" sz="1200" spc="-1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200" spc="-25">
                <a:solidFill>
                  <a:srgbClr val="525252"/>
                </a:solidFill>
                <a:latin typeface="Calibri"/>
                <a:cs typeface="Calibri"/>
              </a:rPr>
              <a:t>the </a:t>
            </a:r>
            <a:r>
              <a:rPr dirty="0" sz="1200" spc="-10">
                <a:solidFill>
                  <a:srgbClr val="525252"/>
                </a:solidFill>
                <a:latin typeface="Calibri"/>
                <a:cs typeface="Calibri"/>
              </a:rPr>
              <a:t>FMLA.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525252"/>
              </a:buClr>
              <a:buFont typeface="Calibri"/>
              <a:buChar char="•"/>
            </a:pPr>
            <a:endParaRPr sz="1500">
              <a:latin typeface="Calibri"/>
              <a:cs typeface="Calibri"/>
            </a:endParaRPr>
          </a:p>
          <a:p>
            <a:pPr marL="76200">
              <a:lnSpc>
                <a:spcPct val="100000"/>
              </a:lnSpc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6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Result</a:t>
            </a:r>
            <a:endParaRPr sz="1600">
              <a:latin typeface="Calibri"/>
              <a:cs typeface="Calibri"/>
            </a:endParaRPr>
          </a:p>
          <a:p>
            <a:pPr marL="182880" indent="-114935">
              <a:lnSpc>
                <a:spcPts val="1380"/>
              </a:lnSpc>
              <a:spcBef>
                <a:spcPts val="990"/>
              </a:spcBef>
              <a:buChar char="•"/>
              <a:tabLst>
                <a:tab pos="183515" algn="l"/>
              </a:tabLst>
            </a:pPr>
            <a:r>
              <a:rPr dirty="0" sz="1200">
                <a:solidFill>
                  <a:srgbClr val="525252"/>
                </a:solidFill>
                <a:latin typeface="Calibri"/>
                <a:cs typeface="Calibri"/>
              </a:rPr>
              <a:t>A</a:t>
            </a:r>
            <a:r>
              <a:rPr dirty="0" sz="1200" spc="-2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25252"/>
                </a:solidFill>
                <a:latin typeface="Calibri"/>
                <a:cs typeface="Calibri"/>
              </a:rPr>
              <a:t>jury</a:t>
            </a:r>
            <a:r>
              <a:rPr dirty="0" sz="1200" spc="-1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25252"/>
                </a:solidFill>
                <a:latin typeface="Calibri"/>
                <a:cs typeface="Calibri"/>
              </a:rPr>
              <a:t>found</a:t>
            </a:r>
            <a:r>
              <a:rPr dirty="0" sz="1200" spc="-2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25252"/>
                </a:solidFill>
                <a:latin typeface="Calibri"/>
                <a:cs typeface="Calibri"/>
              </a:rPr>
              <a:t>for</a:t>
            </a:r>
            <a:r>
              <a:rPr dirty="0" sz="1200" spc="-3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25252"/>
                </a:solidFill>
                <a:latin typeface="Calibri"/>
                <a:cs typeface="Calibri"/>
              </a:rPr>
              <a:t>the</a:t>
            </a:r>
            <a:r>
              <a:rPr dirty="0" sz="1200" spc="-1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25252"/>
                </a:solidFill>
                <a:latin typeface="Calibri"/>
                <a:cs typeface="Calibri"/>
              </a:rPr>
              <a:t>employee</a:t>
            </a:r>
            <a:r>
              <a:rPr dirty="0" sz="1200" spc="-3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25252"/>
                </a:solidFill>
                <a:latin typeface="Calibri"/>
                <a:cs typeface="Calibri"/>
              </a:rPr>
              <a:t>and</a:t>
            </a:r>
            <a:r>
              <a:rPr dirty="0" sz="1200" spc="-1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25252"/>
                </a:solidFill>
                <a:latin typeface="Calibri"/>
                <a:cs typeface="Calibri"/>
              </a:rPr>
              <a:t>awarded</a:t>
            </a:r>
            <a:r>
              <a:rPr dirty="0" sz="1200" spc="-2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25252"/>
                </a:solidFill>
                <a:latin typeface="Calibri"/>
                <a:cs typeface="Calibri"/>
              </a:rPr>
              <a:t>him</a:t>
            </a:r>
            <a:r>
              <a:rPr dirty="0" sz="1200" spc="-1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25252"/>
                </a:solidFill>
                <a:latin typeface="Calibri"/>
                <a:cs typeface="Calibri"/>
              </a:rPr>
              <a:t>$2,227,241.</a:t>
            </a:r>
            <a:r>
              <a:rPr dirty="0" sz="1200" spc="-4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25252"/>
                </a:solidFill>
                <a:latin typeface="Calibri"/>
                <a:cs typeface="Calibri"/>
              </a:rPr>
              <a:t>With</a:t>
            </a:r>
            <a:r>
              <a:rPr dirty="0" sz="1200" spc="-1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25252"/>
                </a:solidFill>
                <a:latin typeface="Calibri"/>
                <a:cs typeface="Calibri"/>
              </a:rPr>
              <a:t>liquidated</a:t>
            </a:r>
            <a:r>
              <a:rPr dirty="0" sz="1200" spc="-3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25252"/>
                </a:solidFill>
                <a:latin typeface="Calibri"/>
                <a:cs typeface="Calibri"/>
              </a:rPr>
              <a:t>damages</a:t>
            </a:r>
            <a:r>
              <a:rPr dirty="0" sz="1200" spc="-1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25252"/>
                </a:solidFill>
                <a:latin typeface="Calibri"/>
                <a:cs typeface="Calibri"/>
              </a:rPr>
              <a:t>equal</a:t>
            </a:r>
            <a:r>
              <a:rPr dirty="0" sz="1200" spc="-3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25252"/>
                </a:solidFill>
                <a:latin typeface="Calibri"/>
                <a:cs typeface="Calibri"/>
              </a:rPr>
              <a:t>to</a:t>
            </a:r>
            <a:r>
              <a:rPr dirty="0" sz="1200" spc="-1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25252"/>
                </a:solidFill>
                <a:latin typeface="Calibri"/>
                <a:cs typeface="Calibri"/>
              </a:rPr>
              <a:t>the</a:t>
            </a:r>
            <a:r>
              <a:rPr dirty="0" sz="1200" spc="-1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25252"/>
                </a:solidFill>
                <a:latin typeface="Calibri"/>
                <a:cs typeface="Calibri"/>
              </a:rPr>
              <a:t>amount</a:t>
            </a:r>
            <a:r>
              <a:rPr dirty="0" sz="1200" spc="-3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200" spc="-25">
                <a:solidFill>
                  <a:srgbClr val="525252"/>
                </a:solidFill>
                <a:latin typeface="Calibri"/>
                <a:cs typeface="Calibri"/>
              </a:rPr>
              <a:t>of</a:t>
            </a:r>
            <a:endParaRPr sz="1200">
              <a:latin typeface="Calibri"/>
              <a:cs typeface="Calibri"/>
            </a:endParaRPr>
          </a:p>
          <a:p>
            <a:pPr marL="182880">
              <a:lnSpc>
                <a:spcPts val="1380"/>
              </a:lnSpc>
            </a:pPr>
            <a:r>
              <a:rPr dirty="0" sz="1200">
                <a:solidFill>
                  <a:srgbClr val="525252"/>
                </a:solidFill>
                <a:latin typeface="Calibri"/>
                <a:cs typeface="Calibri"/>
              </a:rPr>
              <a:t>the</a:t>
            </a:r>
            <a:r>
              <a:rPr dirty="0" sz="1200" spc="-4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25252"/>
                </a:solidFill>
                <a:latin typeface="Calibri"/>
                <a:cs typeface="Calibri"/>
              </a:rPr>
              <a:t>verdict</a:t>
            </a:r>
            <a:r>
              <a:rPr dirty="0" sz="1200" spc="-1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25252"/>
                </a:solidFill>
                <a:latin typeface="Calibri"/>
                <a:cs typeface="Calibri"/>
              </a:rPr>
              <a:t>and</a:t>
            </a:r>
            <a:r>
              <a:rPr dirty="0" sz="1200" spc="-3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25252"/>
                </a:solidFill>
                <a:latin typeface="Calibri"/>
                <a:cs typeface="Calibri"/>
              </a:rPr>
              <a:t>prejudgment</a:t>
            </a:r>
            <a:r>
              <a:rPr dirty="0" sz="1200" spc="-4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525252"/>
                </a:solidFill>
                <a:latin typeface="Calibri"/>
                <a:cs typeface="Calibri"/>
              </a:rPr>
              <a:t>interest</a:t>
            </a:r>
            <a:r>
              <a:rPr dirty="0" sz="1200" spc="-4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25252"/>
                </a:solidFill>
                <a:latin typeface="Calibri"/>
                <a:cs typeface="Calibri"/>
              </a:rPr>
              <a:t>added</a:t>
            </a:r>
            <a:r>
              <a:rPr dirty="0" sz="1200" spc="-2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25252"/>
                </a:solidFill>
                <a:latin typeface="Calibri"/>
                <a:cs typeface="Calibri"/>
              </a:rPr>
              <a:t>in,</a:t>
            </a:r>
            <a:r>
              <a:rPr dirty="0" sz="1200" spc="-2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25252"/>
                </a:solidFill>
                <a:latin typeface="Calibri"/>
                <a:cs typeface="Calibri"/>
              </a:rPr>
              <a:t>the</a:t>
            </a:r>
            <a:r>
              <a:rPr dirty="0" sz="1200" spc="-1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DF7D3B"/>
                </a:solidFill>
                <a:latin typeface="Calibri"/>
                <a:cs typeface="Calibri"/>
              </a:rPr>
              <a:t>recovery</a:t>
            </a:r>
            <a:r>
              <a:rPr dirty="0" sz="1200" spc="-20" b="1">
                <a:solidFill>
                  <a:srgbClr val="DF7D3B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DF7D3B"/>
                </a:solidFill>
                <a:latin typeface="Calibri"/>
                <a:cs typeface="Calibri"/>
              </a:rPr>
              <a:t>equaled</a:t>
            </a:r>
            <a:r>
              <a:rPr dirty="0" sz="1200" spc="-15" b="1">
                <a:solidFill>
                  <a:srgbClr val="DF7D3B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DF7D3B"/>
                </a:solidFill>
                <a:latin typeface="Calibri"/>
                <a:cs typeface="Calibri"/>
              </a:rPr>
              <a:t>between</a:t>
            </a:r>
            <a:r>
              <a:rPr dirty="0" sz="1200" spc="-20" b="1">
                <a:solidFill>
                  <a:srgbClr val="DF7D3B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DF7D3B"/>
                </a:solidFill>
                <a:latin typeface="Calibri"/>
                <a:cs typeface="Calibri"/>
              </a:rPr>
              <a:t>$6.2</a:t>
            </a:r>
            <a:r>
              <a:rPr dirty="0" sz="1200" spc="-15" b="1">
                <a:solidFill>
                  <a:srgbClr val="DF7D3B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DF7D3B"/>
                </a:solidFill>
                <a:latin typeface="Calibri"/>
                <a:cs typeface="Calibri"/>
              </a:rPr>
              <a:t>and</a:t>
            </a:r>
            <a:r>
              <a:rPr dirty="0" sz="1200" spc="-20" b="1">
                <a:solidFill>
                  <a:srgbClr val="DF7D3B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DF7D3B"/>
                </a:solidFill>
                <a:latin typeface="Calibri"/>
                <a:cs typeface="Calibri"/>
              </a:rPr>
              <a:t>$7.6</a:t>
            </a:r>
            <a:r>
              <a:rPr dirty="0" sz="1200" spc="-30" b="1">
                <a:solidFill>
                  <a:srgbClr val="DF7D3B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DF7D3B"/>
                </a:solidFill>
                <a:latin typeface="Calibri"/>
                <a:cs typeface="Calibri"/>
              </a:rPr>
              <a:t>million</a:t>
            </a:r>
            <a:r>
              <a:rPr dirty="0" sz="1200" spc="-10">
                <a:solidFill>
                  <a:srgbClr val="525252"/>
                </a:solidFill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 spc="-25"/>
              <a:t>45</a:t>
            </a:fld>
          </a:p>
        </p:txBody>
      </p:sp>
      <p:sp>
        <p:nvSpPr>
          <p:cNvPr id="11" name="object 11" descr=""/>
          <p:cNvSpPr txBox="1"/>
          <p:nvPr/>
        </p:nvSpPr>
        <p:spPr>
          <a:xfrm>
            <a:off x="1305305" y="4145381"/>
            <a:ext cx="1707514" cy="271145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1</a:t>
            </a:r>
            <a:r>
              <a:rPr dirty="0" sz="300" spc="6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Schultz</a:t>
            </a:r>
            <a:r>
              <a:rPr dirty="0" sz="300" spc="7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v.</a:t>
            </a:r>
            <a:r>
              <a:rPr dirty="0" sz="300" spc="10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Advocate</a:t>
            </a:r>
            <a:r>
              <a:rPr dirty="0" sz="300" spc="1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Health</a:t>
            </a:r>
            <a:r>
              <a:rPr dirty="0" sz="300" spc="114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and</a:t>
            </a:r>
            <a:r>
              <a:rPr dirty="0" sz="300" spc="6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Hospitals</a:t>
            </a:r>
            <a:r>
              <a:rPr dirty="0" sz="300" spc="1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Corp.,</a:t>
            </a:r>
            <a:r>
              <a:rPr dirty="0" sz="300" spc="114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N.,D.</a:t>
            </a:r>
            <a:r>
              <a:rPr dirty="0" sz="300" spc="11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Ill.,</a:t>
            </a:r>
            <a:r>
              <a:rPr dirty="0" sz="300" spc="10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No.</a:t>
            </a:r>
            <a:r>
              <a:rPr dirty="0" sz="300" spc="10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01</a:t>
            </a:r>
            <a:r>
              <a:rPr dirty="0" sz="300" spc="5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CV</a:t>
            </a:r>
            <a:r>
              <a:rPr dirty="0" sz="300" spc="8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702,</a:t>
            </a:r>
            <a:r>
              <a:rPr dirty="0" sz="300" spc="6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 spc="-10">
                <a:solidFill>
                  <a:srgbClr val="7E7E7E"/>
                </a:solidFill>
                <a:latin typeface="Arial"/>
                <a:cs typeface="Arial"/>
              </a:rPr>
              <a:t>10/30/02.</a:t>
            </a:r>
            <a:endParaRPr sz="300">
              <a:latin typeface="Arial"/>
              <a:cs typeface="Arial"/>
            </a:endParaRPr>
          </a:p>
          <a:p>
            <a:pPr marL="71120">
              <a:lnSpc>
                <a:spcPct val="100000"/>
              </a:lnSpc>
              <a:spcBef>
                <a:spcPts val="125"/>
              </a:spcBef>
            </a:pP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2</a:t>
            </a:r>
            <a:r>
              <a:rPr dirty="0" sz="300" spc="9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NASD</a:t>
            </a:r>
            <a:r>
              <a:rPr dirty="0" sz="300" spc="11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#04-06092,</a:t>
            </a:r>
            <a:r>
              <a:rPr dirty="0" sz="300" spc="5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June</a:t>
            </a:r>
            <a:r>
              <a:rPr dirty="0" sz="300" spc="10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26,</a:t>
            </a:r>
            <a:r>
              <a:rPr dirty="0" sz="300" spc="9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 spc="-20">
                <a:solidFill>
                  <a:srgbClr val="7E7E7E"/>
                </a:solidFill>
                <a:latin typeface="Arial"/>
                <a:cs typeface="Arial"/>
              </a:rPr>
              <a:t>2006</a:t>
            </a:r>
            <a:endParaRPr sz="300">
              <a:latin typeface="Arial"/>
              <a:cs typeface="Arial"/>
            </a:endParaRPr>
          </a:p>
          <a:p>
            <a:pPr marL="71120">
              <a:lnSpc>
                <a:spcPct val="100000"/>
              </a:lnSpc>
              <a:spcBef>
                <a:spcPts val="125"/>
              </a:spcBef>
            </a:pP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3</a:t>
            </a:r>
            <a:r>
              <a:rPr dirty="0" sz="300" spc="8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2006</a:t>
            </a:r>
            <a:r>
              <a:rPr dirty="0" sz="300" spc="6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WL1793268,</a:t>
            </a:r>
            <a:r>
              <a:rPr dirty="0" sz="300" spc="4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June</a:t>
            </a:r>
            <a:r>
              <a:rPr dirty="0" sz="300" spc="6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30,</a:t>
            </a:r>
            <a:r>
              <a:rPr dirty="0" sz="300" spc="7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2006</a:t>
            </a:r>
            <a:r>
              <a:rPr dirty="0" sz="300" spc="6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US</a:t>
            </a:r>
            <a:r>
              <a:rPr dirty="0" sz="300" spc="10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Court</a:t>
            </a:r>
            <a:r>
              <a:rPr dirty="0" sz="300" spc="1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of</a:t>
            </a:r>
            <a:r>
              <a:rPr dirty="0" sz="300" spc="10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Appeal,</a:t>
            </a:r>
            <a:r>
              <a:rPr dirty="0" sz="300" spc="114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Fifth</a:t>
            </a:r>
            <a:r>
              <a:rPr dirty="0" sz="300" spc="12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 spc="-10">
                <a:solidFill>
                  <a:srgbClr val="7E7E7E"/>
                </a:solidFill>
                <a:latin typeface="Arial"/>
                <a:cs typeface="Arial"/>
              </a:rPr>
              <a:t>Circuit</a:t>
            </a:r>
            <a:endParaRPr sz="300">
              <a:latin typeface="Arial"/>
              <a:cs typeface="Arial"/>
            </a:endParaRPr>
          </a:p>
          <a:p>
            <a:pPr marL="71120">
              <a:lnSpc>
                <a:spcPct val="100000"/>
              </a:lnSpc>
              <a:spcBef>
                <a:spcPts val="120"/>
              </a:spcBef>
            </a:pP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4</a:t>
            </a:r>
            <a:r>
              <a:rPr dirty="0" sz="300" spc="8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2008</a:t>
            </a:r>
            <a:r>
              <a:rPr dirty="0" sz="300" spc="6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Lore</a:t>
            </a:r>
            <a:r>
              <a:rPr dirty="0" sz="300" spc="8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v.</a:t>
            </a:r>
            <a:r>
              <a:rPr dirty="0" sz="300" spc="13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Chase</a:t>
            </a:r>
            <a:r>
              <a:rPr dirty="0" sz="300" spc="9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Manhattan</a:t>
            </a:r>
            <a:r>
              <a:rPr dirty="0" sz="300" spc="13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Mortgage</a:t>
            </a:r>
            <a:r>
              <a:rPr dirty="0" sz="300" spc="12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Co.,</a:t>
            </a:r>
            <a:r>
              <a:rPr dirty="0" sz="300" spc="1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2008</a:t>
            </a:r>
            <a:r>
              <a:rPr dirty="0" sz="300" spc="4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WL</a:t>
            </a:r>
            <a:r>
              <a:rPr dirty="0" sz="300" spc="8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2404425</a:t>
            </a:r>
            <a:r>
              <a:rPr dirty="0" sz="300" spc="4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(N.D.</a:t>
            </a:r>
            <a:r>
              <a:rPr dirty="0" sz="300" spc="13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7E7E7E"/>
                </a:solidFill>
                <a:latin typeface="Arial"/>
                <a:cs typeface="Arial"/>
              </a:rPr>
              <a:t>Ga.,</a:t>
            </a:r>
            <a:r>
              <a:rPr dirty="0" sz="300" spc="114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300" spc="-10">
                <a:solidFill>
                  <a:srgbClr val="7E7E7E"/>
                </a:solidFill>
                <a:latin typeface="Arial"/>
                <a:cs typeface="Arial"/>
              </a:rPr>
              <a:t>2008)</a:t>
            </a:r>
            <a:endParaRPr sz="3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26389" rIns="0" bIns="0" rtlCol="0" vert="horz">
            <a:spAutoFit/>
          </a:bodyPr>
          <a:lstStyle/>
          <a:p>
            <a:pPr marL="1206500">
              <a:lnSpc>
                <a:spcPct val="100000"/>
              </a:lnSpc>
              <a:spcBef>
                <a:spcPts val="100"/>
              </a:spcBef>
            </a:pPr>
            <a:r>
              <a:rPr dirty="0"/>
              <a:t>Direct</a:t>
            </a:r>
            <a:r>
              <a:rPr dirty="0" spc="-30"/>
              <a:t> </a:t>
            </a:r>
            <a:r>
              <a:rPr dirty="0"/>
              <a:t>Cost of</a:t>
            </a:r>
            <a:r>
              <a:rPr dirty="0" spc="-35"/>
              <a:t> </a:t>
            </a:r>
            <a:r>
              <a:rPr dirty="0"/>
              <a:t>Non-</a:t>
            </a:r>
            <a:r>
              <a:rPr dirty="0" spc="-10"/>
              <a:t>Compliance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6258560" cy="5143500"/>
            <a:chOff x="0" y="0"/>
            <a:chExt cx="6258560" cy="51435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6258359" cy="5143498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400" y="3986784"/>
              <a:ext cx="2854452" cy="943356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307340" y="4854651"/>
            <a:ext cx="138557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©2021</a:t>
            </a:r>
            <a:r>
              <a:rPr dirty="0" sz="600" spc="-2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ARTHUR</a:t>
            </a:r>
            <a:r>
              <a:rPr dirty="0" sz="600" spc="-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J.</a:t>
            </a:r>
            <a:r>
              <a:rPr dirty="0" sz="600" spc="-20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GALLAGHER</a:t>
            </a:r>
            <a:r>
              <a:rPr dirty="0" sz="600" spc="-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&amp;</a:t>
            </a:r>
            <a:r>
              <a:rPr dirty="0" sz="600" spc="-1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C5DEF1"/>
                </a:solidFill>
                <a:latin typeface="Arial"/>
                <a:cs typeface="Arial"/>
              </a:rPr>
              <a:t>CO.</a:t>
            </a:r>
            <a:endParaRPr sz="6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46659" y="2144014"/>
            <a:ext cx="163576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Thank</a:t>
            </a:r>
            <a:r>
              <a:rPr dirty="0" sz="2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40">
                <a:solidFill>
                  <a:srgbClr val="FFFFFF"/>
                </a:solidFill>
                <a:latin typeface="Arial"/>
                <a:cs typeface="Arial"/>
              </a:rPr>
              <a:t>You!!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969132" y="269"/>
            <a:ext cx="5175250" cy="831215"/>
            <a:chOff x="3969132" y="269"/>
            <a:chExt cx="5175250" cy="83121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69132" y="269"/>
              <a:ext cx="5174867" cy="831015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60336" y="64007"/>
              <a:ext cx="1789176" cy="54559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6267" rIns="0" bIns="0" rtlCol="0" vert="horz">
            <a:spAutoFit/>
          </a:bodyPr>
          <a:lstStyle/>
          <a:p>
            <a:pPr marL="172720">
              <a:lnSpc>
                <a:spcPct val="100000"/>
              </a:lnSpc>
              <a:spcBef>
                <a:spcPts val="100"/>
              </a:spcBef>
            </a:pPr>
            <a:r>
              <a:rPr dirty="0" sz="2400"/>
              <a:t>Key</a:t>
            </a:r>
            <a:r>
              <a:rPr dirty="0" sz="2400" spc="-25"/>
              <a:t> </a:t>
            </a:r>
            <a:r>
              <a:rPr dirty="0" sz="2400"/>
              <a:t>Concerns</a:t>
            </a:r>
            <a:r>
              <a:rPr dirty="0" sz="2400" spc="-45"/>
              <a:t> </a:t>
            </a:r>
            <a:r>
              <a:rPr dirty="0" sz="2400"/>
              <a:t>with</a:t>
            </a:r>
            <a:r>
              <a:rPr dirty="0" sz="2400" spc="-35"/>
              <a:t> </a:t>
            </a:r>
            <a:r>
              <a:rPr dirty="0" sz="2400" spc="-20"/>
              <a:t>Leave</a:t>
            </a:r>
            <a:endParaRPr sz="2400"/>
          </a:p>
        </p:txBody>
      </p:sp>
      <p:sp>
        <p:nvSpPr>
          <p:cNvPr id="7" name="object 7" descr=""/>
          <p:cNvSpPr txBox="1"/>
          <p:nvPr/>
        </p:nvSpPr>
        <p:spPr>
          <a:xfrm>
            <a:off x="7440930" y="4861869"/>
            <a:ext cx="1385570" cy="111125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©2021</a:t>
            </a:r>
            <a:r>
              <a:rPr dirty="0" sz="600" spc="-2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ARTHUR</a:t>
            </a:r>
            <a:r>
              <a:rPr dirty="0" sz="600" spc="-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J.</a:t>
            </a:r>
            <a:r>
              <a:rPr dirty="0" sz="600" spc="-20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GALLAGHER</a:t>
            </a:r>
            <a:r>
              <a:rPr dirty="0" sz="600" spc="-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&amp;</a:t>
            </a:r>
            <a:r>
              <a:rPr dirty="0" sz="600" spc="-1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C5DEF1"/>
                </a:solidFill>
                <a:latin typeface="Arial"/>
                <a:cs typeface="Arial"/>
              </a:rPr>
              <a:t>CO.</a:t>
            </a:r>
            <a:endParaRPr sz="6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 spc="-5"/>
              <a:t>4</a:t>
            </a:fld>
          </a:p>
        </p:txBody>
      </p:sp>
      <p:sp>
        <p:nvSpPr>
          <p:cNvPr id="6" name="object 6" descr=""/>
          <p:cNvSpPr txBox="1"/>
          <p:nvPr/>
        </p:nvSpPr>
        <p:spPr>
          <a:xfrm>
            <a:off x="133908" y="1297051"/>
            <a:ext cx="8647430" cy="3043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dirty="0" sz="1800">
                <a:solidFill>
                  <a:srgbClr val="57585B"/>
                </a:solidFill>
                <a:latin typeface="Calibri"/>
                <a:cs typeface="Calibri"/>
              </a:rPr>
              <a:t>Very</a:t>
            </a:r>
            <a:r>
              <a:rPr dirty="0" sz="1800" spc="-4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7585B"/>
                </a:solidFill>
                <a:latin typeface="Calibri"/>
                <a:cs typeface="Calibri"/>
              </a:rPr>
              <a:t>difficult</a:t>
            </a:r>
            <a:r>
              <a:rPr dirty="0" sz="1800" spc="-3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7585B"/>
                </a:solidFill>
                <a:latin typeface="Calibri"/>
                <a:cs typeface="Calibri"/>
              </a:rPr>
              <a:t>to</a:t>
            </a:r>
            <a:r>
              <a:rPr dirty="0" sz="1800" spc="-2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7585B"/>
                </a:solidFill>
                <a:latin typeface="Calibri"/>
                <a:cs typeface="Calibri"/>
              </a:rPr>
              <a:t>manager</a:t>
            </a:r>
            <a:r>
              <a:rPr dirty="0" sz="1800" spc="-4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57585B"/>
                </a:solidFill>
                <a:latin typeface="Calibri"/>
                <a:cs typeface="Calibri"/>
              </a:rPr>
              <a:t>Intermittent</a:t>
            </a:r>
            <a:r>
              <a:rPr dirty="0" sz="1800" spc="-2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7585B"/>
                </a:solidFill>
                <a:latin typeface="Calibri"/>
                <a:cs typeface="Calibri"/>
              </a:rPr>
              <a:t>FMLA</a:t>
            </a:r>
            <a:r>
              <a:rPr dirty="0" sz="1800" spc="-3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7585B"/>
                </a:solidFill>
                <a:latin typeface="Calibri"/>
                <a:cs typeface="Calibri"/>
              </a:rPr>
              <a:t>for</a:t>
            </a:r>
            <a:r>
              <a:rPr dirty="0" sz="1800" spc="-3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7585B"/>
                </a:solidFill>
                <a:latin typeface="Calibri"/>
                <a:cs typeface="Calibri"/>
              </a:rPr>
              <a:t>all</a:t>
            </a:r>
            <a:r>
              <a:rPr dirty="0" sz="1800" spc="-2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7585B"/>
                </a:solidFill>
                <a:latin typeface="Calibri"/>
                <a:cs typeface="Calibri"/>
              </a:rPr>
              <a:t>employers</a:t>
            </a:r>
            <a:r>
              <a:rPr dirty="0" sz="1800" spc="-1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7585B"/>
                </a:solidFill>
                <a:latin typeface="Calibri"/>
                <a:cs typeface="Calibri"/>
              </a:rPr>
              <a:t>and</a:t>
            </a:r>
            <a:r>
              <a:rPr dirty="0" sz="1800" spc="-1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7585B"/>
                </a:solidFill>
                <a:latin typeface="Calibri"/>
                <a:cs typeface="Calibri"/>
              </a:rPr>
              <a:t>FMLA</a:t>
            </a:r>
            <a:r>
              <a:rPr dirty="0" sz="1800" spc="-3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57585B"/>
                </a:solidFill>
                <a:latin typeface="Calibri"/>
                <a:cs typeface="Calibri"/>
              </a:rPr>
              <a:t>partners.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dirty="0" sz="1800">
                <a:solidFill>
                  <a:srgbClr val="57585B"/>
                </a:solidFill>
                <a:latin typeface="Calibri"/>
                <a:cs typeface="Calibri"/>
              </a:rPr>
              <a:t>Almost</a:t>
            </a:r>
            <a:r>
              <a:rPr dirty="0" sz="1800" spc="-3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7585B"/>
                </a:solidFill>
                <a:latin typeface="Calibri"/>
                <a:cs typeface="Calibri"/>
              </a:rPr>
              <a:t>impossible</a:t>
            </a:r>
            <a:r>
              <a:rPr dirty="0" sz="1800" spc="-2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7585B"/>
                </a:solidFill>
                <a:latin typeface="Calibri"/>
                <a:cs typeface="Calibri"/>
              </a:rPr>
              <a:t>to</a:t>
            </a:r>
            <a:r>
              <a:rPr dirty="0" sz="1800" spc="-2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7585B"/>
                </a:solidFill>
                <a:latin typeface="Calibri"/>
                <a:cs typeface="Calibri"/>
              </a:rPr>
              <a:t>question</a:t>
            </a:r>
            <a:r>
              <a:rPr dirty="0" sz="1800" spc="-1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7585B"/>
                </a:solidFill>
                <a:latin typeface="Calibri"/>
                <a:cs typeface="Calibri"/>
              </a:rPr>
              <a:t>an</a:t>
            </a:r>
            <a:r>
              <a:rPr dirty="0" sz="1800" spc="-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7585B"/>
                </a:solidFill>
                <a:latin typeface="Calibri"/>
                <a:cs typeface="Calibri"/>
              </a:rPr>
              <a:t>FMLA</a:t>
            </a:r>
            <a:r>
              <a:rPr dirty="0" sz="1800" spc="-2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7585B"/>
                </a:solidFill>
                <a:latin typeface="Calibri"/>
                <a:cs typeface="Calibri"/>
              </a:rPr>
              <a:t>Medical</a:t>
            </a:r>
            <a:r>
              <a:rPr dirty="0" sz="1800" spc="-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57585B"/>
                </a:solidFill>
                <a:latin typeface="Calibri"/>
                <a:cs typeface="Calibri"/>
              </a:rPr>
              <a:t>Certification.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dirty="0" sz="1800">
                <a:solidFill>
                  <a:srgbClr val="57585B"/>
                </a:solidFill>
                <a:latin typeface="Calibri"/>
                <a:cs typeface="Calibri"/>
              </a:rPr>
              <a:t>The</a:t>
            </a:r>
            <a:r>
              <a:rPr dirty="0" sz="1800" spc="-3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7585B"/>
                </a:solidFill>
                <a:latin typeface="Calibri"/>
                <a:cs typeface="Calibri"/>
              </a:rPr>
              <a:t>rise</a:t>
            </a:r>
            <a:r>
              <a:rPr dirty="0" sz="1800" spc="-1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7585B"/>
                </a:solidFill>
                <a:latin typeface="Calibri"/>
                <a:cs typeface="Calibri"/>
              </a:rPr>
              <a:t>of</a:t>
            </a:r>
            <a:r>
              <a:rPr dirty="0" sz="1800" spc="-3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7585B"/>
                </a:solidFill>
                <a:latin typeface="Calibri"/>
                <a:cs typeface="Calibri"/>
              </a:rPr>
              <a:t>State</a:t>
            </a:r>
            <a:r>
              <a:rPr dirty="0" sz="1800" spc="-2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7585B"/>
                </a:solidFill>
                <a:latin typeface="Calibri"/>
                <a:cs typeface="Calibri"/>
              </a:rPr>
              <a:t>Leaves</a:t>
            </a:r>
            <a:r>
              <a:rPr dirty="0" sz="1800" spc="-3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7585B"/>
                </a:solidFill>
                <a:latin typeface="Calibri"/>
                <a:cs typeface="Calibri"/>
              </a:rPr>
              <a:t>that</a:t>
            </a:r>
            <a:r>
              <a:rPr dirty="0" sz="1800" spc="-2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7585B"/>
                </a:solidFill>
                <a:latin typeface="Calibri"/>
                <a:cs typeface="Calibri"/>
              </a:rPr>
              <a:t>have</a:t>
            </a:r>
            <a:r>
              <a:rPr dirty="0" sz="1800" spc="-3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7585B"/>
                </a:solidFill>
                <a:latin typeface="Calibri"/>
                <a:cs typeface="Calibri"/>
              </a:rPr>
              <a:t>to</a:t>
            </a:r>
            <a:r>
              <a:rPr dirty="0" sz="1800" spc="-3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7585B"/>
                </a:solidFill>
                <a:latin typeface="Calibri"/>
                <a:cs typeface="Calibri"/>
              </a:rPr>
              <a:t>be</a:t>
            </a:r>
            <a:r>
              <a:rPr dirty="0" sz="1800" spc="-2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57585B"/>
                </a:solidFill>
                <a:latin typeface="Calibri"/>
                <a:cs typeface="Calibri"/>
              </a:rPr>
              <a:t>coordinated</a:t>
            </a:r>
            <a:r>
              <a:rPr dirty="0" sz="1800">
                <a:solidFill>
                  <a:srgbClr val="57585B"/>
                </a:solidFill>
                <a:latin typeface="Calibri"/>
                <a:cs typeface="Calibri"/>
              </a:rPr>
              <a:t> with</a:t>
            </a:r>
            <a:r>
              <a:rPr dirty="0" sz="1800" spc="-2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7585B"/>
                </a:solidFill>
                <a:latin typeface="Calibri"/>
                <a:cs typeface="Calibri"/>
              </a:rPr>
              <a:t>FMLA.</a:t>
            </a:r>
            <a:r>
              <a:rPr dirty="0" sz="1800" spc="34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7585B"/>
                </a:solidFill>
                <a:latin typeface="Calibri"/>
                <a:cs typeface="Calibri"/>
              </a:rPr>
              <a:t>Nationally</a:t>
            </a:r>
            <a:r>
              <a:rPr dirty="0" sz="1800" spc="-1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7585B"/>
                </a:solidFill>
                <a:latin typeface="Calibri"/>
                <a:cs typeface="Calibri"/>
              </a:rPr>
              <a:t>there</a:t>
            </a:r>
            <a:r>
              <a:rPr dirty="0" sz="1800" spc="-2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7585B"/>
                </a:solidFill>
                <a:latin typeface="Calibri"/>
                <a:cs typeface="Calibri"/>
              </a:rPr>
              <a:t>are</a:t>
            </a:r>
            <a:r>
              <a:rPr dirty="0" sz="1800" spc="-1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57585B"/>
                </a:solidFill>
                <a:latin typeface="Calibri"/>
                <a:cs typeface="Calibri"/>
              </a:rPr>
              <a:t>over</a:t>
            </a:r>
            <a:endParaRPr sz="18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dirty="0" sz="1800">
                <a:solidFill>
                  <a:srgbClr val="57585B"/>
                </a:solidFill>
                <a:latin typeface="Calibri"/>
                <a:cs typeface="Calibri"/>
              </a:rPr>
              <a:t>200+</a:t>
            </a:r>
            <a:r>
              <a:rPr dirty="0" sz="1800" spc="-5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7585B"/>
                </a:solidFill>
                <a:latin typeface="Calibri"/>
                <a:cs typeface="Calibri"/>
              </a:rPr>
              <a:t>state</a:t>
            </a:r>
            <a:r>
              <a:rPr dirty="0" sz="1800" spc="-3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57585B"/>
                </a:solidFill>
                <a:latin typeface="Calibri"/>
                <a:cs typeface="Calibri"/>
              </a:rPr>
              <a:t>leaves.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dirty="0" sz="1800" spc="-10">
                <a:solidFill>
                  <a:srgbClr val="57585B"/>
                </a:solidFill>
                <a:latin typeface="Calibri"/>
                <a:cs typeface="Calibri"/>
              </a:rPr>
              <a:t>Typically</a:t>
            </a:r>
            <a:r>
              <a:rPr dirty="0" sz="1800" spc="-2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7585B"/>
                </a:solidFill>
                <a:latin typeface="Calibri"/>
                <a:cs typeface="Calibri"/>
              </a:rPr>
              <a:t>there</a:t>
            </a:r>
            <a:r>
              <a:rPr dirty="0" sz="1800" spc="-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7585B"/>
                </a:solidFill>
                <a:latin typeface="Calibri"/>
                <a:cs typeface="Calibri"/>
              </a:rPr>
              <a:t>is</a:t>
            </a:r>
            <a:r>
              <a:rPr dirty="0" sz="1800" spc="-2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7585B"/>
                </a:solidFill>
                <a:latin typeface="Calibri"/>
                <a:cs typeface="Calibri"/>
              </a:rPr>
              <a:t>a</a:t>
            </a:r>
            <a:r>
              <a:rPr dirty="0" sz="1800" spc="-3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7585B"/>
                </a:solidFill>
                <a:latin typeface="Calibri"/>
                <a:cs typeface="Calibri"/>
              </a:rPr>
              <a:t>gap</a:t>
            </a:r>
            <a:r>
              <a:rPr dirty="0" sz="1800" spc="-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7585B"/>
                </a:solidFill>
                <a:latin typeface="Calibri"/>
                <a:cs typeface="Calibri"/>
              </a:rPr>
              <a:t>between</a:t>
            </a:r>
            <a:r>
              <a:rPr dirty="0" sz="1800" spc="-1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7585B"/>
                </a:solidFill>
                <a:latin typeface="Calibri"/>
                <a:cs typeface="Calibri"/>
              </a:rPr>
              <a:t>lost</a:t>
            </a:r>
            <a:r>
              <a:rPr dirty="0" sz="1800" spc="-2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7585B"/>
                </a:solidFill>
                <a:latin typeface="Calibri"/>
                <a:cs typeface="Calibri"/>
              </a:rPr>
              <a:t>time</a:t>
            </a:r>
            <a:r>
              <a:rPr dirty="0" sz="1800" spc="-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57585B"/>
                </a:solidFill>
                <a:latin typeface="Calibri"/>
                <a:cs typeface="Calibri"/>
              </a:rPr>
              <a:t>Workers’</a:t>
            </a:r>
            <a:r>
              <a:rPr dirty="0" sz="1800" spc="-1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7585B"/>
                </a:solidFill>
                <a:latin typeface="Calibri"/>
                <a:cs typeface="Calibri"/>
              </a:rPr>
              <a:t>Compensation</a:t>
            </a:r>
            <a:r>
              <a:rPr dirty="0" sz="1800" spc="-3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7585B"/>
                </a:solidFill>
                <a:latin typeface="Calibri"/>
                <a:cs typeface="Calibri"/>
              </a:rPr>
              <a:t>and</a:t>
            </a:r>
            <a:r>
              <a:rPr dirty="0" sz="1800" spc="-1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7585B"/>
                </a:solidFill>
                <a:latin typeface="Calibri"/>
                <a:cs typeface="Calibri"/>
              </a:rPr>
              <a:t>the</a:t>
            </a:r>
            <a:r>
              <a:rPr dirty="0" sz="1800" spc="-2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7585B"/>
                </a:solidFill>
                <a:latin typeface="Calibri"/>
                <a:cs typeface="Calibri"/>
              </a:rPr>
              <a:t>FMLA</a:t>
            </a:r>
            <a:r>
              <a:rPr dirty="0" sz="1800" spc="-10">
                <a:solidFill>
                  <a:srgbClr val="57585B"/>
                </a:solidFill>
                <a:latin typeface="Calibri"/>
                <a:cs typeface="Calibri"/>
              </a:rPr>
              <a:t> process.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dirty="0" sz="1800" spc="-25">
                <a:solidFill>
                  <a:srgbClr val="57585B"/>
                </a:solidFill>
                <a:latin typeface="Calibri"/>
                <a:cs typeface="Calibri"/>
              </a:rPr>
              <a:t>Tools</a:t>
            </a:r>
            <a:r>
              <a:rPr dirty="0" sz="1800" spc="-4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7585B"/>
                </a:solidFill>
                <a:latin typeface="Calibri"/>
                <a:cs typeface="Calibri"/>
              </a:rPr>
              <a:t>are</a:t>
            </a:r>
            <a:r>
              <a:rPr dirty="0" sz="1800" spc="-3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7585B"/>
                </a:solidFill>
                <a:latin typeface="Calibri"/>
                <a:cs typeface="Calibri"/>
              </a:rPr>
              <a:t>lacking</a:t>
            </a:r>
            <a:r>
              <a:rPr dirty="0" sz="1800" spc="-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7585B"/>
                </a:solidFill>
                <a:latin typeface="Calibri"/>
                <a:cs typeface="Calibri"/>
              </a:rPr>
              <a:t>for</a:t>
            </a:r>
            <a:r>
              <a:rPr dirty="0" sz="1800" spc="-3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7585B"/>
                </a:solidFill>
                <a:latin typeface="Calibri"/>
                <a:cs typeface="Calibri"/>
              </a:rPr>
              <a:t>groups</a:t>
            </a:r>
            <a:r>
              <a:rPr dirty="0" sz="1800" spc="-3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7585B"/>
                </a:solidFill>
                <a:latin typeface="Calibri"/>
                <a:cs typeface="Calibri"/>
              </a:rPr>
              <a:t>that</a:t>
            </a:r>
            <a:r>
              <a:rPr dirty="0" sz="1800" spc="-3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7585B"/>
                </a:solidFill>
                <a:latin typeface="Calibri"/>
                <a:cs typeface="Calibri"/>
              </a:rPr>
              <a:t>want</a:t>
            </a:r>
            <a:r>
              <a:rPr dirty="0" sz="1800" spc="-2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7585B"/>
                </a:solidFill>
                <a:latin typeface="Calibri"/>
                <a:cs typeface="Calibri"/>
              </a:rPr>
              <a:t>to</a:t>
            </a:r>
            <a:r>
              <a:rPr dirty="0" sz="1800" spc="-3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7585B"/>
                </a:solidFill>
                <a:latin typeface="Calibri"/>
                <a:cs typeface="Calibri"/>
              </a:rPr>
              <a:t>administer</a:t>
            </a:r>
            <a:r>
              <a:rPr dirty="0" sz="1800" spc="-2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7585B"/>
                </a:solidFill>
                <a:latin typeface="Calibri"/>
                <a:cs typeface="Calibri"/>
              </a:rPr>
              <a:t>FMLA</a:t>
            </a:r>
            <a:r>
              <a:rPr dirty="0" sz="1800" spc="-3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7585B"/>
                </a:solidFill>
                <a:latin typeface="Calibri"/>
                <a:cs typeface="Calibri"/>
              </a:rPr>
              <a:t>and</a:t>
            </a:r>
            <a:r>
              <a:rPr dirty="0" sz="1800" spc="-2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7585B"/>
                </a:solidFill>
                <a:latin typeface="Calibri"/>
                <a:cs typeface="Calibri"/>
              </a:rPr>
              <a:t>leaves</a:t>
            </a:r>
            <a:r>
              <a:rPr dirty="0" sz="1800" spc="-4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57585B"/>
                </a:solidFill>
                <a:latin typeface="Calibri"/>
                <a:cs typeface="Calibri"/>
              </a:rPr>
              <a:t>internally.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57585B"/>
              </a:buClr>
              <a:buFont typeface="Wingdings"/>
              <a:buChar char=""/>
            </a:pPr>
            <a:endParaRPr sz="1750">
              <a:latin typeface="Calibri"/>
              <a:cs typeface="Calibri"/>
            </a:endParaRPr>
          </a:p>
          <a:p>
            <a:pPr marL="299085" marR="46990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dirty="0" sz="1800">
                <a:solidFill>
                  <a:srgbClr val="57585B"/>
                </a:solidFill>
                <a:latin typeface="Calibri"/>
                <a:cs typeface="Calibri"/>
              </a:rPr>
              <a:t>Paid</a:t>
            </a:r>
            <a:r>
              <a:rPr dirty="0" sz="1800" spc="-3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7585B"/>
                </a:solidFill>
                <a:latin typeface="Calibri"/>
                <a:cs typeface="Calibri"/>
              </a:rPr>
              <a:t>Sick</a:t>
            </a:r>
            <a:r>
              <a:rPr dirty="0" sz="1800" spc="-3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7585B"/>
                </a:solidFill>
                <a:latin typeface="Calibri"/>
                <a:cs typeface="Calibri"/>
              </a:rPr>
              <a:t>Days</a:t>
            </a:r>
            <a:r>
              <a:rPr dirty="0" sz="1800" spc="-3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7585B"/>
                </a:solidFill>
                <a:latin typeface="Calibri"/>
                <a:cs typeface="Calibri"/>
              </a:rPr>
              <a:t>are</a:t>
            </a:r>
            <a:r>
              <a:rPr dirty="0" sz="1800" spc="-2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7585B"/>
                </a:solidFill>
                <a:latin typeface="Calibri"/>
                <a:cs typeface="Calibri"/>
              </a:rPr>
              <a:t>growing,</a:t>
            </a:r>
            <a:r>
              <a:rPr dirty="0" sz="1800" spc="-2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7585B"/>
                </a:solidFill>
                <a:latin typeface="Calibri"/>
                <a:cs typeface="Calibri"/>
              </a:rPr>
              <a:t>and</a:t>
            </a:r>
            <a:r>
              <a:rPr dirty="0" sz="1800" spc="-1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7585B"/>
                </a:solidFill>
                <a:latin typeface="Calibri"/>
                <a:cs typeface="Calibri"/>
              </a:rPr>
              <a:t>clients</a:t>
            </a:r>
            <a:r>
              <a:rPr dirty="0" sz="1800" spc="-3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7585B"/>
                </a:solidFill>
                <a:latin typeface="Calibri"/>
                <a:cs typeface="Calibri"/>
              </a:rPr>
              <a:t>are</a:t>
            </a:r>
            <a:r>
              <a:rPr dirty="0" sz="1800" spc="-1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7585B"/>
                </a:solidFill>
                <a:latin typeface="Calibri"/>
                <a:cs typeface="Calibri"/>
              </a:rPr>
              <a:t>having</a:t>
            </a:r>
            <a:r>
              <a:rPr dirty="0" sz="1800" spc="-3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7585B"/>
                </a:solidFill>
                <a:latin typeface="Calibri"/>
                <a:cs typeface="Calibri"/>
              </a:rPr>
              <a:t>to</a:t>
            </a:r>
            <a:r>
              <a:rPr dirty="0" sz="1800" spc="-3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7585B"/>
                </a:solidFill>
                <a:latin typeface="Calibri"/>
                <a:cs typeface="Calibri"/>
              </a:rPr>
              <a:t>adjust</a:t>
            </a:r>
            <a:r>
              <a:rPr dirty="0" sz="1800" spc="-4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7585B"/>
                </a:solidFill>
                <a:latin typeface="Calibri"/>
                <a:cs typeface="Calibri"/>
              </a:rPr>
              <a:t>current</a:t>
            </a:r>
            <a:r>
              <a:rPr dirty="0" sz="1800" spc="-2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7585B"/>
                </a:solidFill>
                <a:latin typeface="Calibri"/>
                <a:cs typeface="Calibri"/>
              </a:rPr>
              <a:t>Time</a:t>
            </a:r>
            <a:r>
              <a:rPr dirty="0" sz="1800" spc="-2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7585B"/>
                </a:solidFill>
                <a:latin typeface="Calibri"/>
                <a:cs typeface="Calibri"/>
              </a:rPr>
              <a:t>Away</a:t>
            </a:r>
            <a:r>
              <a:rPr dirty="0" sz="1800" spc="-3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7585B"/>
                </a:solidFill>
                <a:latin typeface="Calibri"/>
                <a:cs typeface="Calibri"/>
              </a:rPr>
              <a:t>from</a:t>
            </a:r>
            <a:r>
              <a:rPr dirty="0" sz="1800" spc="-3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57585B"/>
                </a:solidFill>
                <a:latin typeface="Calibri"/>
                <a:cs typeface="Calibri"/>
              </a:rPr>
              <a:t>Work </a:t>
            </a:r>
            <a:r>
              <a:rPr dirty="0" sz="1800">
                <a:solidFill>
                  <a:srgbClr val="57585B"/>
                </a:solidFill>
                <a:latin typeface="Calibri"/>
                <a:cs typeface="Calibri"/>
              </a:rPr>
              <a:t>benefits</a:t>
            </a:r>
            <a:r>
              <a:rPr dirty="0" sz="1800" spc="-2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7585B"/>
                </a:solidFill>
                <a:latin typeface="Calibri"/>
                <a:cs typeface="Calibri"/>
              </a:rPr>
              <a:t>such</a:t>
            </a:r>
            <a:r>
              <a:rPr dirty="0" sz="1800" spc="-2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7585B"/>
                </a:solidFill>
                <a:latin typeface="Calibri"/>
                <a:cs typeface="Calibri"/>
              </a:rPr>
              <a:t>as</a:t>
            </a:r>
            <a:r>
              <a:rPr dirty="0" sz="1800" spc="-1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7585B"/>
                </a:solidFill>
                <a:latin typeface="Calibri"/>
                <a:cs typeface="Calibri"/>
              </a:rPr>
              <a:t>sick</a:t>
            </a:r>
            <a:r>
              <a:rPr dirty="0" sz="1800" spc="-1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7585B"/>
                </a:solidFill>
                <a:latin typeface="Calibri"/>
                <a:cs typeface="Calibri"/>
              </a:rPr>
              <a:t>or</a:t>
            </a:r>
            <a:r>
              <a:rPr dirty="0" sz="1800" spc="-1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7585B"/>
                </a:solidFill>
                <a:latin typeface="Calibri"/>
                <a:cs typeface="Calibri"/>
              </a:rPr>
              <a:t>PTO</a:t>
            </a:r>
            <a:r>
              <a:rPr dirty="0" sz="1800" spc="-2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7585B"/>
                </a:solidFill>
                <a:latin typeface="Calibri"/>
                <a:cs typeface="Calibri"/>
              </a:rPr>
              <a:t>to</a:t>
            </a:r>
            <a:r>
              <a:rPr dirty="0" sz="1800" spc="-1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7585B"/>
                </a:solidFill>
                <a:latin typeface="Calibri"/>
                <a:cs typeface="Calibri"/>
              </a:rPr>
              <a:t>try</a:t>
            </a:r>
            <a:r>
              <a:rPr dirty="0" sz="1800" spc="-2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7585B"/>
                </a:solidFill>
                <a:latin typeface="Calibri"/>
                <a:cs typeface="Calibri"/>
              </a:rPr>
              <a:t>and meet</a:t>
            </a:r>
            <a:r>
              <a:rPr dirty="0" sz="1800" spc="-2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7585B"/>
                </a:solidFill>
                <a:latin typeface="Calibri"/>
                <a:cs typeface="Calibri"/>
              </a:rPr>
              <a:t>the </a:t>
            </a:r>
            <a:r>
              <a:rPr dirty="0" sz="1800" spc="-10">
                <a:solidFill>
                  <a:srgbClr val="57585B"/>
                </a:solidFill>
                <a:latin typeface="Calibri"/>
                <a:cs typeface="Calibri"/>
              </a:rPr>
              <a:t>requirement.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dirty="0" sz="1800">
                <a:solidFill>
                  <a:srgbClr val="57585B"/>
                </a:solidFill>
                <a:latin typeface="Calibri"/>
                <a:cs typeface="Calibri"/>
              </a:rPr>
              <a:t>Pandemic</a:t>
            </a:r>
            <a:r>
              <a:rPr dirty="0" sz="1800" spc="-4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7585B"/>
                </a:solidFill>
                <a:latin typeface="Calibri"/>
                <a:cs typeface="Calibri"/>
              </a:rPr>
              <a:t>Claims</a:t>
            </a:r>
            <a:r>
              <a:rPr dirty="0" sz="1800" spc="-3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7585B"/>
                </a:solidFill>
                <a:latin typeface="Calibri"/>
                <a:cs typeface="Calibri"/>
              </a:rPr>
              <a:t>for</a:t>
            </a:r>
            <a:r>
              <a:rPr dirty="0" sz="1800" spc="-4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7585B"/>
                </a:solidFill>
                <a:latin typeface="Calibri"/>
                <a:cs typeface="Calibri"/>
              </a:rPr>
              <a:t>exposure</a:t>
            </a:r>
            <a:r>
              <a:rPr dirty="0" sz="1800" spc="-4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7585B"/>
                </a:solidFill>
                <a:latin typeface="Calibri"/>
                <a:cs typeface="Calibri"/>
              </a:rPr>
              <a:t>to,</a:t>
            </a:r>
            <a:r>
              <a:rPr dirty="0" sz="1800" spc="-3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7585B"/>
                </a:solidFill>
                <a:latin typeface="Calibri"/>
                <a:cs typeface="Calibri"/>
              </a:rPr>
              <a:t>or</a:t>
            </a:r>
            <a:r>
              <a:rPr dirty="0" sz="1800" spc="-3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7585B"/>
                </a:solidFill>
                <a:latin typeface="Calibri"/>
                <a:cs typeface="Calibri"/>
              </a:rPr>
              <a:t>being</a:t>
            </a:r>
            <a:r>
              <a:rPr dirty="0" sz="1800" spc="-2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7585B"/>
                </a:solidFill>
                <a:latin typeface="Calibri"/>
                <a:cs typeface="Calibri"/>
              </a:rPr>
              <a:t>tested</a:t>
            </a:r>
            <a:r>
              <a:rPr dirty="0" sz="1800" spc="-2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7585B"/>
                </a:solidFill>
                <a:latin typeface="Calibri"/>
                <a:cs typeface="Calibri"/>
              </a:rPr>
              <a:t>positive</a:t>
            </a:r>
            <a:r>
              <a:rPr dirty="0" sz="1800" spc="-3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7585B"/>
                </a:solidFill>
                <a:latin typeface="Calibri"/>
                <a:cs typeface="Calibri"/>
              </a:rPr>
              <a:t>for</a:t>
            </a:r>
            <a:r>
              <a:rPr dirty="0" sz="1800" spc="-1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57585B"/>
                </a:solidFill>
                <a:latin typeface="Calibri"/>
                <a:cs typeface="Calibri"/>
              </a:rPr>
              <a:t>Covid.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dirty="0" sz="1800" spc="-10">
                <a:solidFill>
                  <a:srgbClr val="57585B"/>
                </a:solidFill>
                <a:latin typeface="Calibri"/>
                <a:cs typeface="Calibri"/>
              </a:rPr>
              <a:t>Parental,</a:t>
            </a:r>
            <a:r>
              <a:rPr dirty="0" sz="1800" spc="-4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57585B"/>
                </a:solidFill>
                <a:latin typeface="Calibri"/>
                <a:cs typeface="Calibri"/>
              </a:rPr>
              <a:t>Caregiver,</a:t>
            </a:r>
            <a:r>
              <a:rPr dirty="0" sz="1800" spc="-1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7585B"/>
                </a:solidFill>
                <a:latin typeface="Calibri"/>
                <a:cs typeface="Calibri"/>
              </a:rPr>
              <a:t>and</a:t>
            </a:r>
            <a:r>
              <a:rPr dirty="0" sz="1800" spc="-2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7585B"/>
                </a:solidFill>
                <a:latin typeface="Calibri"/>
                <a:cs typeface="Calibri"/>
              </a:rPr>
              <a:t>Maternity</a:t>
            </a:r>
            <a:r>
              <a:rPr dirty="0" sz="1800" spc="-1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7585B"/>
                </a:solidFill>
                <a:latin typeface="Calibri"/>
                <a:cs typeface="Calibri"/>
              </a:rPr>
              <a:t>benefits</a:t>
            </a:r>
            <a:r>
              <a:rPr dirty="0" sz="1800" spc="-2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7585B"/>
                </a:solidFill>
                <a:latin typeface="Calibri"/>
                <a:cs typeface="Calibri"/>
              </a:rPr>
              <a:t>are</a:t>
            </a:r>
            <a:r>
              <a:rPr dirty="0" sz="1800" spc="-2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7585B"/>
                </a:solidFill>
                <a:latin typeface="Calibri"/>
                <a:cs typeface="Calibri"/>
              </a:rPr>
              <a:t>a</a:t>
            </a:r>
            <a:r>
              <a:rPr dirty="0" sz="1800" spc="-1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7585B"/>
                </a:solidFill>
                <a:latin typeface="Calibri"/>
                <a:cs typeface="Calibri"/>
              </a:rPr>
              <a:t>hot</a:t>
            </a:r>
            <a:r>
              <a:rPr dirty="0" sz="1800" spc="-2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7585B"/>
                </a:solidFill>
                <a:latin typeface="Calibri"/>
                <a:cs typeface="Calibri"/>
              </a:rPr>
              <a:t>topic</a:t>
            </a:r>
            <a:r>
              <a:rPr dirty="0" sz="1800" spc="-2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7585B"/>
                </a:solidFill>
                <a:latin typeface="Calibri"/>
                <a:cs typeface="Calibri"/>
              </a:rPr>
              <a:t>right</a:t>
            </a:r>
            <a:r>
              <a:rPr dirty="0" sz="1800" spc="-2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7585B"/>
                </a:solidFill>
                <a:latin typeface="Calibri"/>
                <a:cs typeface="Calibri"/>
              </a:rPr>
              <a:t>now</a:t>
            </a:r>
            <a:r>
              <a:rPr dirty="0" sz="1800" spc="-1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57585B"/>
                </a:solidFill>
                <a:latin typeface="Calibri"/>
                <a:cs typeface="Calibri"/>
              </a:rPr>
              <a:t>for</a:t>
            </a:r>
            <a:r>
              <a:rPr dirty="0" sz="1800" spc="-1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57585B"/>
                </a:solidFill>
                <a:latin typeface="Calibri"/>
                <a:cs typeface="Calibri"/>
              </a:rPr>
              <a:t>employers.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969132" y="269"/>
            <a:ext cx="5175250" cy="831215"/>
            <a:chOff x="3969132" y="269"/>
            <a:chExt cx="5175250" cy="83121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69132" y="269"/>
              <a:ext cx="5174867" cy="831015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60336" y="64007"/>
              <a:ext cx="1789176" cy="54559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6267" rIns="0" bIns="0" rtlCol="0" vert="horz">
            <a:spAutoFit/>
          </a:bodyPr>
          <a:lstStyle/>
          <a:p>
            <a:pPr marL="172720">
              <a:lnSpc>
                <a:spcPct val="100000"/>
              </a:lnSpc>
              <a:spcBef>
                <a:spcPts val="100"/>
              </a:spcBef>
            </a:pPr>
            <a:r>
              <a:rPr dirty="0" sz="2400" spc="-10"/>
              <a:t>Administration</a:t>
            </a:r>
            <a:r>
              <a:rPr dirty="0" sz="2400" spc="-90"/>
              <a:t> </a:t>
            </a:r>
            <a:r>
              <a:rPr dirty="0" sz="2400"/>
              <a:t>Considerations</a:t>
            </a:r>
            <a:r>
              <a:rPr dirty="0" sz="2400" spc="-65"/>
              <a:t> </a:t>
            </a:r>
            <a:r>
              <a:rPr dirty="0" sz="2400"/>
              <a:t>for</a:t>
            </a:r>
            <a:r>
              <a:rPr dirty="0" sz="2400" spc="-45"/>
              <a:t> </a:t>
            </a:r>
            <a:r>
              <a:rPr dirty="0" sz="2400" spc="-10"/>
              <a:t>Leave</a:t>
            </a:r>
            <a:endParaRPr sz="2400"/>
          </a:p>
        </p:txBody>
      </p:sp>
      <p:sp>
        <p:nvSpPr>
          <p:cNvPr id="10" name="object 10" descr=""/>
          <p:cNvSpPr txBox="1"/>
          <p:nvPr/>
        </p:nvSpPr>
        <p:spPr>
          <a:xfrm>
            <a:off x="7440930" y="4861869"/>
            <a:ext cx="1385570" cy="111125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©2021</a:t>
            </a:r>
            <a:r>
              <a:rPr dirty="0" sz="600" spc="-2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ARTHUR</a:t>
            </a:r>
            <a:r>
              <a:rPr dirty="0" sz="600" spc="-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J.</a:t>
            </a:r>
            <a:r>
              <a:rPr dirty="0" sz="600" spc="-20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GALLAGHER</a:t>
            </a:r>
            <a:r>
              <a:rPr dirty="0" sz="600" spc="-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&amp;</a:t>
            </a:r>
            <a:r>
              <a:rPr dirty="0" sz="600" spc="-1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C5DEF1"/>
                </a:solidFill>
                <a:latin typeface="Arial"/>
                <a:cs typeface="Arial"/>
              </a:rPr>
              <a:t>CO.</a:t>
            </a:r>
            <a:endParaRPr sz="6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 spc="-5"/>
              <a:t>4</a:t>
            </a:fld>
          </a:p>
        </p:txBody>
      </p:sp>
      <p:sp>
        <p:nvSpPr>
          <p:cNvPr id="6" name="object 6" descr=""/>
          <p:cNvSpPr txBox="1"/>
          <p:nvPr/>
        </p:nvSpPr>
        <p:spPr>
          <a:xfrm>
            <a:off x="582168" y="1132332"/>
            <a:ext cx="3455035" cy="571500"/>
          </a:xfrm>
          <a:prstGeom prst="rect">
            <a:avLst/>
          </a:prstGeom>
          <a:solidFill>
            <a:srgbClr val="6EACDE"/>
          </a:solidFill>
        </p:spPr>
        <p:txBody>
          <a:bodyPr wrap="square" lIns="0" tIns="102235" rIns="0" bIns="0" rtlCol="0" vert="horz">
            <a:spAutoFit/>
          </a:bodyPr>
          <a:lstStyle/>
          <a:p>
            <a:pPr marL="494665">
              <a:lnSpc>
                <a:spcPct val="100000"/>
              </a:lnSpc>
              <a:spcBef>
                <a:spcPts val="805"/>
              </a:spcBef>
            </a:pP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Internal</a:t>
            </a:r>
            <a:r>
              <a:rPr dirty="0" sz="2000" spc="-9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Calibri"/>
                <a:cs typeface="Calibri"/>
              </a:rPr>
              <a:t>Administration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82168" y="1703832"/>
            <a:ext cx="3455035" cy="3020695"/>
          </a:xfrm>
          <a:prstGeom prst="rect">
            <a:avLst/>
          </a:prstGeom>
          <a:solidFill>
            <a:srgbClr val="D4E2F3">
              <a:alpha val="90194"/>
            </a:srgbClr>
          </a:solidFill>
        </p:spPr>
        <p:txBody>
          <a:bodyPr wrap="square" lIns="0" tIns="27305" rIns="0" bIns="0" rtlCol="0" vert="horz">
            <a:spAutoFit/>
          </a:bodyPr>
          <a:lstStyle/>
          <a:p>
            <a:pPr marL="201295" indent="-114935">
              <a:lnSpc>
                <a:spcPct val="100000"/>
              </a:lnSpc>
              <a:spcBef>
                <a:spcPts val="215"/>
              </a:spcBef>
              <a:buChar char="•"/>
              <a:tabLst>
                <a:tab pos="201930" algn="l"/>
              </a:tabLst>
            </a:pPr>
            <a:r>
              <a:rPr dirty="0" u="sng" sz="1400" spc="-10">
                <a:solidFill>
                  <a:srgbClr val="57585B"/>
                </a:solidFill>
                <a:uFill>
                  <a:solidFill>
                    <a:srgbClr val="57585B"/>
                  </a:solidFill>
                </a:uFill>
                <a:latin typeface="Calibri"/>
                <a:cs typeface="Calibri"/>
              </a:rPr>
              <a:t>Inconsistency</a:t>
            </a:r>
            <a:endParaRPr sz="1400">
              <a:latin typeface="Calibri"/>
              <a:cs typeface="Calibri"/>
            </a:endParaRPr>
          </a:p>
          <a:p>
            <a:pPr lvl="1" marL="315595" marR="766445" indent="-114300">
              <a:lnSpc>
                <a:spcPts val="1550"/>
              </a:lnSpc>
              <a:spcBef>
                <a:spcPts val="270"/>
              </a:spcBef>
              <a:buChar char="•"/>
              <a:tabLst>
                <a:tab pos="316230" algn="l"/>
              </a:tabLst>
            </a:pPr>
            <a:r>
              <a:rPr dirty="0" sz="1400">
                <a:solidFill>
                  <a:srgbClr val="57585B"/>
                </a:solidFill>
                <a:latin typeface="Calibri"/>
                <a:cs typeface="Calibri"/>
              </a:rPr>
              <a:t>Individual </a:t>
            </a:r>
            <a:r>
              <a:rPr dirty="0" sz="1400" spc="-10">
                <a:solidFill>
                  <a:srgbClr val="57585B"/>
                </a:solidFill>
                <a:latin typeface="Calibri"/>
                <a:cs typeface="Calibri"/>
              </a:rPr>
              <a:t>interpretation</a:t>
            </a:r>
            <a:r>
              <a:rPr dirty="0" sz="1400" spc="-1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7585B"/>
                </a:solidFill>
                <a:latin typeface="Calibri"/>
                <a:cs typeface="Calibri"/>
              </a:rPr>
              <a:t>of</a:t>
            </a:r>
            <a:r>
              <a:rPr dirty="0" sz="1400" spc="-1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57585B"/>
                </a:solidFill>
                <a:latin typeface="Calibri"/>
                <a:cs typeface="Calibri"/>
              </a:rPr>
              <a:t>leave </a:t>
            </a:r>
            <a:r>
              <a:rPr dirty="0" sz="1400" spc="-10">
                <a:solidFill>
                  <a:srgbClr val="57585B"/>
                </a:solidFill>
                <a:latin typeface="Calibri"/>
                <a:cs typeface="Calibri"/>
              </a:rPr>
              <a:t>policies/processes</a:t>
            </a:r>
            <a:endParaRPr sz="1400">
              <a:latin typeface="Calibri"/>
              <a:cs typeface="Calibri"/>
            </a:endParaRPr>
          </a:p>
          <a:p>
            <a:pPr lvl="1" marL="315595" indent="-114935">
              <a:lnSpc>
                <a:spcPts val="1610"/>
              </a:lnSpc>
              <a:spcBef>
                <a:spcPts val="75"/>
              </a:spcBef>
              <a:buChar char="•"/>
              <a:tabLst>
                <a:tab pos="316230" algn="l"/>
              </a:tabLst>
            </a:pPr>
            <a:r>
              <a:rPr dirty="0" u="sng" sz="1400">
                <a:solidFill>
                  <a:srgbClr val="57585B"/>
                </a:solidFill>
                <a:uFill>
                  <a:solidFill>
                    <a:srgbClr val="57585B"/>
                  </a:solidFill>
                </a:uFill>
                <a:latin typeface="Calibri"/>
                <a:cs typeface="Calibri"/>
              </a:rPr>
              <a:t>Managers</a:t>
            </a:r>
            <a:r>
              <a:rPr dirty="0" u="sng" sz="1400" spc="-50">
                <a:solidFill>
                  <a:srgbClr val="57585B"/>
                </a:solidFill>
                <a:uFill>
                  <a:solidFill>
                    <a:srgbClr val="57585B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400">
                <a:solidFill>
                  <a:srgbClr val="57585B"/>
                </a:solidFill>
                <a:uFill>
                  <a:solidFill>
                    <a:srgbClr val="57585B"/>
                  </a:solidFill>
                </a:uFill>
                <a:latin typeface="Calibri"/>
                <a:cs typeface="Calibri"/>
              </a:rPr>
              <a:t>can</a:t>
            </a:r>
            <a:r>
              <a:rPr dirty="0" u="sng" sz="1400" spc="-35">
                <a:solidFill>
                  <a:srgbClr val="57585B"/>
                </a:solidFill>
                <a:uFill>
                  <a:solidFill>
                    <a:srgbClr val="57585B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400">
                <a:solidFill>
                  <a:srgbClr val="57585B"/>
                </a:solidFill>
                <a:uFill>
                  <a:solidFill>
                    <a:srgbClr val="57585B"/>
                  </a:solidFill>
                </a:uFill>
                <a:latin typeface="Calibri"/>
                <a:cs typeface="Calibri"/>
              </a:rPr>
              <a:t>be</a:t>
            </a:r>
            <a:r>
              <a:rPr dirty="0" u="sng" sz="1400" spc="-30">
                <a:solidFill>
                  <a:srgbClr val="57585B"/>
                </a:solidFill>
                <a:uFill>
                  <a:solidFill>
                    <a:srgbClr val="57585B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400">
                <a:solidFill>
                  <a:srgbClr val="57585B"/>
                </a:solidFill>
                <a:uFill>
                  <a:solidFill>
                    <a:srgbClr val="57585B"/>
                  </a:solidFill>
                </a:uFill>
                <a:latin typeface="Calibri"/>
                <a:cs typeface="Calibri"/>
              </a:rPr>
              <a:t>personally</a:t>
            </a:r>
            <a:r>
              <a:rPr dirty="0" u="sng" sz="1400" spc="-50">
                <a:solidFill>
                  <a:srgbClr val="57585B"/>
                </a:solidFill>
                <a:uFill>
                  <a:solidFill>
                    <a:srgbClr val="57585B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400">
                <a:solidFill>
                  <a:srgbClr val="57585B"/>
                </a:solidFill>
                <a:uFill>
                  <a:solidFill>
                    <a:srgbClr val="57585B"/>
                  </a:solidFill>
                </a:uFill>
                <a:latin typeface="Calibri"/>
                <a:cs typeface="Calibri"/>
              </a:rPr>
              <a:t>liable</a:t>
            </a:r>
            <a:r>
              <a:rPr dirty="0" u="sng" sz="1400" spc="-40">
                <a:solidFill>
                  <a:srgbClr val="57585B"/>
                </a:solidFill>
                <a:uFill>
                  <a:solidFill>
                    <a:srgbClr val="57585B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400" spc="-25">
                <a:solidFill>
                  <a:srgbClr val="57585B"/>
                </a:solidFill>
                <a:uFill>
                  <a:solidFill>
                    <a:srgbClr val="57585B"/>
                  </a:solidFill>
                </a:uFill>
                <a:latin typeface="Calibri"/>
                <a:cs typeface="Calibri"/>
              </a:rPr>
              <a:t>for</a:t>
            </a:r>
            <a:endParaRPr sz="1400">
              <a:latin typeface="Calibri"/>
              <a:cs typeface="Calibri"/>
            </a:endParaRPr>
          </a:p>
          <a:p>
            <a:pPr marL="315595">
              <a:lnSpc>
                <a:spcPts val="1610"/>
              </a:lnSpc>
            </a:pPr>
            <a:r>
              <a:rPr dirty="0" u="sng" sz="1400" spc="-10">
                <a:solidFill>
                  <a:srgbClr val="57585B"/>
                </a:solidFill>
                <a:uFill>
                  <a:solidFill>
                    <a:srgbClr val="57585B"/>
                  </a:solidFill>
                </a:uFill>
                <a:latin typeface="Calibri"/>
                <a:cs typeface="Calibri"/>
              </a:rPr>
              <a:t>non-compliance</a:t>
            </a:r>
            <a:endParaRPr sz="1400">
              <a:latin typeface="Calibri"/>
              <a:cs typeface="Calibri"/>
            </a:endParaRPr>
          </a:p>
          <a:p>
            <a:pPr lvl="1" marL="315595" indent="-114935">
              <a:lnSpc>
                <a:spcPct val="100000"/>
              </a:lnSpc>
              <a:spcBef>
                <a:spcPts val="120"/>
              </a:spcBef>
              <a:buChar char="•"/>
              <a:tabLst>
                <a:tab pos="316230" algn="l"/>
              </a:tabLst>
            </a:pPr>
            <a:r>
              <a:rPr dirty="0" sz="1400">
                <a:solidFill>
                  <a:srgbClr val="57585B"/>
                </a:solidFill>
                <a:latin typeface="Calibri"/>
                <a:cs typeface="Calibri"/>
              </a:rPr>
              <a:t>Lack</a:t>
            </a:r>
            <a:r>
              <a:rPr dirty="0" sz="1400" spc="-2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7585B"/>
                </a:solidFill>
                <a:latin typeface="Calibri"/>
                <a:cs typeface="Calibri"/>
              </a:rPr>
              <a:t>of</a:t>
            </a:r>
            <a:r>
              <a:rPr dirty="0" sz="1400" spc="-3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7585B"/>
                </a:solidFill>
                <a:latin typeface="Calibri"/>
                <a:cs typeface="Calibri"/>
              </a:rPr>
              <a:t>expertise</a:t>
            </a:r>
            <a:r>
              <a:rPr dirty="0" sz="1400" spc="-2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7585B"/>
                </a:solidFill>
                <a:latin typeface="Calibri"/>
                <a:cs typeface="Calibri"/>
              </a:rPr>
              <a:t>and</a:t>
            </a:r>
            <a:r>
              <a:rPr dirty="0" sz="1400" spc="-1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57585B"/>
                </a:solidFill>
                <a:latin typeface="Calibri"/>
                <a:cs typeface="Calibri"/>
              </a:rPr>
              <a:t>time</a:t>
            </a:r>
            <a:endParaRPr sz="1400">
              <a:latin typeface="Calibri"/>
              <a:cs typeface="Calibri"/>
            </a:endParaRPr>
          </a:p>
          <a:p>
            <a:pPr lvl="1" marL="315595" indent="-114935">
              <a:lnSpc>
                <a:spcPct val="100000"/>
              </a:lnSpc>
              <a:spcBef>
                <a:spcPts val="110"/>
              </a:spcBef>
              <a:buChar char="•"/>
              <a:tabLst>
                <a:tab pos="316230" algn="l"/>
              </a:tabLst>
            </a:pPr>
            <a:r>
              <a:rPr dirty="0" sz="1400">
                <a:solidFill>
                  <a:srgbClr val="57585B"/>
                </a:solidFill>
                <a:latin typeface="Calibri"/>
                <a:cs typeface="Calibri"/>
              </a:rPr>
              <a:t>Concerns</a:t>
            </a:r>
            <a:r>
              <a:rPr dirty="0" sz="1400" spc="-3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7585B"/>
                </a:solidFill>
                <a:latin typeface="Calibri"/>
                <a:cs typeface="Calibri"/>
              </a:rPr>
              <a:t>about</a:t>
            </a:r>
            <a:r>
              <a:rPr dirty="0" sz="1400" spc="-2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57585B"/>
                </a:solidFill>
                <a:latin typeface="Calibri"/>
                <a:cs typeface="Calibri"/>
              </a:rPr>
              <a:t>litigation</a:t>
            </a:r>
            <a:endParaRPr sz="1400">
              <a:latin typeface="Calibri"/>
              <a:cs typeface="Calibri"/>
            </a:endParaRPr>
          </a:p>
          <a:p>
            <a:pPr marL="201295" indent="-114935">
              <a:lnSpc>
                <a:spcPct val="100000"/>
              </a:lnSpc>
              <a:spcBef>
                <a:spcPts val="120"/>
              </a:spcBef>
              <a:buChar char="•"/>
              <a:tabLst>
                <a:tab pos="201930" algn="l"/>
              </a:tabLst>
            </a:pPr>
            <a:r>
              <a:rPr dirty="0" u="sng" sz="1400" spc="-10">
                <a:solidFill>
                  <a:srgbClr val="57585B"/>
                </a:solidFill>
                <a:uFill>
                  <a:solidFill>
                    <a:srgbClr val="57585B"/>
                  </a:solidFill>
                </a:uFill>
                <a:latin typeface="Calibri"/>
                <a:cs typeface="Calibri"/>
              </a:rPr>
              <a:t>Liability</a:t>
            </a:r>
            <a:endParaRPr sz="1400">
              <a:latin typeface="Calibri"/>
              <a:cs typeface="Calibri"/>
            </a:endParaRPr>
          </a:p>
          <a:p>
            <a:pPr lvl="1" marL="315595" indent="-114935">
              <a:lnSpc>
                <a:spcPct val="100000"/>
              </a:lnSpc>
              <a:spcBef>
                <a:spcPts val="105"/>
              </a:spcBef>
              <a:buChar char="•"/>
              <a:tabLst>
                <a:tab pos="316230" algn="l"/>
              </a:tabLst>
            </a:pPr>
            <a:r>
              <a:rPr dirty="0" sz="1400" spc="-10">
                <a:solidFill>
                  <a:srgbClr val="57585B"/>
                </a:solidFill>
                <a:latin typeface="Calibri"/>
                <a:cs typeface="Calibri"/>
              </a:rPr>
              <a:t>Inaccurate tracking</a:t>
            </a:r>
            <a:endParaRPr sz="1400">
              <a:latin typeface="Calibri"/>
              <a:cs typeface="Calibri"/>
            </a:endParaRPr>
          </a:p>
          <a:p>
            <a:pPr lvl="1" marL="315595" indent="-114935">
              <a:lnSpc>
                <a:spcPct val="100000"/>
              </a:lnSpc>
              <a:spcBef>
                <a:spcPts val="125"/>
              </a:spcBef>
              <a:buChar char="•"/>
              <a:tabLst>
                <a:tab pos="316230" algn="l"/>
              </a:tabLst>
            </a:pPr>
            <a:r>
              <a:rPr dirty="0" sz="1400">
                <a:solidFill>
                  <a:srgbClr val="57585B"/>
                </a:solidFill>
                <a:latin typeface="Calibri"/>
                <a:cs typeface="Calibri"/>
              </a:rPr>
              <a:t>Over/under</a:t>
            </a:r>
            <a:r>
              <a:rPr dirty="0" sz="1400" spc="-4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7585B"/>
                </a:solidFill>
                <a:latin typeface="Calibri"/>
                <a:cs typeface="Calibri"/>
              </a:rPr>
              <a:t>leave</a:t>
            </a:r>
            <a:r>
              <a:rPr dirty="0" sz="1400" spc="-6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57585B"/>
                </a:solidFill>
                <a:latin typeface="Calibri"/>
                <a:cs typeface="Calibri"/>
              </a:rPr>
              <a:t>allowances</a:t>
            </a:r>
            <a:endParaRPr sz="1400">
              <a:latin typeface="Calibri"/>
              <a:cs typeface="Calibri"/>
            </a:endParaRPr>
          </a:p>
          <a:p>
            <a:pPr lvl="1" marL="315595" indent="-114935">
              <a:lnSpc>
                <a:spcPct val="100000"/>
              </a:lnSpc>
              <a:spcBef>
                <a:spcPts val="120"/>
              </a:spcBef>
              <a:buChar char="•"/>
              <a:tabLst>
                <a:tab pos="316230" algn="l"/>
              </a:tabLst>
            </a:pPr>
            <a:r>
              <a:rPr dirty="0" u="sng" sz="1400" spc="-10">
                <a:solidFill>
                  <a:srgbClr val="57585B"/>
                </a:solidFill>
                <a:uFill>
                  <a:solidFill>
                    <a:srgbClr val="57585B"/>
                  </a:solidFill>
                </a:uFill>
                <a:latin typeface="Calibri"/>
                <a:cs typeface="Calibri"/>
              </a:rPr>
              <a:t>Personal</a:t>
            </a:r>
            <a:r>
              <a:rPr dirty="0" u="sng" sz="1400" spc="-25">
                <a:solidFill>
                  <a:srgbClr val="57585B"/>
                </a:solidFill>
                <a:uFill>
                  <a:solidFill>
                    <a:srgbClr val="57585B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400">
                <a:solidFill>
                  <a:srgbClr val="57585B"/>
                </a:solidFill>
                <a:uFill>
                  <a:solidFill>
                    <a:srgbClr val="57585B"/>
                  </a:solidFill>
                </a:uFill>
                <a:latin typeface="Calibri"/>
                <a:cs typeface="Calibri"/>
              </a:rPr>
              <a:t>Health</a:t>
            </a:r>
            <a:r>
              <a:rPr dirty="0" u="sng" sz="1400" spc="-20">
                <a:solidFill>
                  <a:srgbClr val="57585B"/>
                </a:solidFill>
                <a:uFill>
                  <a:solidFill>
                    <a:srgbClr val="57585B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400" spc="-10">
                <a:solidFill>
                  <a:srgbClr val="57585B"/>
                </a:solidFill>
                <a:uFill>
                  <a:solidFill>
                    <a:srgbClr val="57585B"/>
                  </a:solidFill>
                </a:uFill>
                <a:latin typeface="Calibri"/>
                <a:cs typeface="Calibri"/>
              </a:rPr>
              <a:t>Information</a:t>
            </a:r>
            <a:endParaRPr sz="1400">
              <a:latin typeface="Calibri"/>
              <a:cs typeface="Calibri"/>
            </a:endParaRPr>
          </a:p>
          <a:p>
            <a:pPr lvl="1" marL="315595" marR="230504" indent="-114300">
              <a:lnSpc>
                <a:spcPts val="1540"/>
              </a:lnSpc>
              <a:spcBef>
                <a:spcPts val="275"/>
              </a:spcBef>
              <a:buChar char="•"/>
              <a:tabLst>
                <a:tab pos="316230" algn="l"/>
              </a:tabLst>
            </a:pPr>
            <a:r>
              <a:rPr dirty="0" u="sng" sz="1400" spc="-10">
                <a:solidFill>
                  <a:srgbClr val="57585B"/>
                </a:solidFill>
                <a:uFill>
                  <a:solidFill>
                    <a:srgbClr val="57585B"/>
                  </a:solidFill>
                </a:uFill>
                <a:latin typeface="Calibri"/>
                <a:cs typeface="Calibri"/>
              </a:rPr>
              <a:t>Consistent</a:t>
            </a:r>
            <a:r>
              <a:rPr dirty="0" u="sng" sz="1400" spc="-30">
                <a:solidFill>
                  <a:srgbClr val="57585B"/>
                </a:solidFill>
                <a:uFill>
                  <a:solidFill>
                    <a:srgbClr val="57585B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400">
                <a:solidFill>
                  <a:srgbClr val="57585B"/>
                </a:solidFill>
                <a:uFill>
                  <a:solidFill>
                    <a:srgbClr val="57585B"/>
                  </a:solidFill>
                </a:uFill>
                <a:latin typeface="Calibri"/>
                <a:cs typeface="Calibri"/>
              </a:rPr>
              <a:t>application</a:t>
            </a:r>
            <a:r>
              <a:rPr dirty="0" u="sng" sz="1400" spc="-5">
                <a:solidFill>
                  <a:srgbClr val="57585B"/>
                </a:solidFill>
                <a:uFill>
                  <a:solidFill>
                    <a:srgbClr val="57585B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400">
                <a:solidFill>
                  <a:srgbClr val="57585B"/>
                </a:solidFill>
                <a:uFill>
                  <a:solidFill>
                    <a:srgbClr val="57585B"/>
                  </a:solidFill>
                </a:uFill>
                <a:latin typeface="Calibri"/>
                <a:cs typeface="Calibri"/>
              </a:rPr>
              <a:t>of</a:t>
            </a:r>
            <a:r>
              <a:rPr dirty="0" u="sng" sz="1400" spc="-15">
                <a:solidFill>
                  <a:srgbClr val="57585B"/>
                </a:solidFill>
                <a:uFill>
                  <a:solidFill>
                    <a:srgbClr val="57585B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400">
                <a:solidFill>
                  <a:srgbClr val="57585B"/>
                </a:solidFill>
                <a:uFill>
                  <a:solidFill>
                    <a:srgbClr val="57585B"/>
                  </a:solidFill>
                </a:uFill>
                <a:latin typeface="Calibri"/>
                <a:cs typeface="Calibri"/>
              </a:rPr>
              <a:t>FMLA</a:t>
            </a:r>
            <a:r>
              <a:rPr dirty="0" u="sng" sz="1400" spc="-25">
                <a:solidFill>
                  <a:srgbClr val="57585B"/>
                </a:solidFill>
                <a:uFill>
                  <a:solidFill>
                    <a:srgbClr val="57585B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400">
                <a:solidFill>
                  <a:srgbClr val="57585B"/>
                </a:solidFill>
                <a:uFill>
                  <a:solidFill>
                    <a:srgbClr val="57585B"/>
                  </a:solidFill>
                </a:uFill>
                <a:latin typeface="Calibri"/>
                <a:cs typeface="Calibri"/>
              </a:rPr>
              <a:t>with</a:t>
            </a:r>
            <a:r>
              <a:rPr dirty="0" u="sng" sz="1400" spc="-20">
                <a:solidFill>
                  <a:srgbClr val="57585B"/>
                </a:solidFill>
                <a:uFill>
                  <a:solidFill>
                    <a:srgbClr val="57585B"/>
                  </a:solidFill>
                </a:uFill>
                <a:latin typeface="Calibri"/>
                <a:cs typeface="Calibri"/>
              </a:rPr>
              <a:t> lost</a:t>
            </a:r>
            <a:r>
              <a:rPr dirty="0" sz="1400" spc="-2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u="sng" sz="1400">
                <a:solidFill>
                  <a:srgbClr val="57585B"/>
                </a:solidFill>
                <a:uFill>
                  <a:solidFill>
                    <a:srgbClr val="57585B"/>
                  </a:solidFill>
                </a:uFill>
                <a:latin typeface="Calibri"/>
                <a:cs typeface="Calibri"/>
              </a:rPr>
              <a:t>time</a:t>
            </a:r>
            <a:r>
              <a:rPr dirty="0" u="sng" sz="1400" spc="-25">
                <a:solidFill>
                  <a:srgbClr val="57585B"/>
                </a:solidFill>
                <a:uFill>
                  <a:solidFill>
                    <a:srgbClr val="57585B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400" spc="-20">
                <a:solidFill>
                  <a:srgbClr val="57585B"/>
                </a:solidFill>
                <a:uFill>
                  <a:solidFill>
                    <a:srgbClr val="57585B"/>
                  </a:solidFill>
                </a:uFill>
                <a:latin typeface="Calibri"/>
                <a:cs typeface="Calibri"/>
              </a:rPr>
              <a:t>Workers’ </a:t>
            </a:r>
            <a:r>
              <a:rPr dirty="0" u="sng" sz="1400">
                <a:solidFill>
                  <a:srgbClr val="57585B"/>
                </a:solidFill>
                <a:uFill>
                  <a:solidFill>
                    <a:srgbClr val="57585B"/>
                  </a:solidFill>
                </a:uFill>
                <a:latin typeface="Calibri"/>
                <a:cs typeface="Calibri"/>
              </a:rPr>
              <a:t>Compensation</a:t>
            </a:r>
            <a:r>
              <a:rPr dirty="0" u="sng" sz="1400" spc="-20">
                <a:solidFill>
                  <a:srgbClr val="57585B"/>
                </a:solidFill>
                <a:uFill>
                  <a:solidFill>
                    <a:srgbClr val="57585B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400" spc="-10">
                <a:solidFill>
                  <a:srgbClr val="57585B"/>
                </a:solidFill>
                <a:uFill>
                  <a:solidFill>
                    <a:srgbClr val="57585B"/>
                  </a:solidFill>
                </a:uFill>
                <a:latin typeface="Calibri"/>
                <a:cs typeface="Calibri"/>
              </a:rPr>
              <a:t>claims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491228" y="1130808"/>
            <a:ext cx="3455035" cy="573405"/>
          </a:xfrm>
          <a:prstGeom prst="rect">
            <a:avLst/>
          </a:prstGeom>
          <a:solidFill>
            <a:srgbClr val="89931E"/>
          </a:solidFill>
        </p:spPr>
        <p:txBody>
          <a:bodyPr wrap="square" lIns="0" tIns="103505" rIns="0" bIns="0" rtlCol="0" vert="horz">
            <a:spAutoFit/>
          </a:bodyPr>
          <a:lstStyle/>
          <a:p>
            <a:pPr marL="875665">
              <a:lnSpc>
                <a:spcPct val="100000"/>
              </a:lnSpc>
              <a:spcBef>
                <a:spcPts val="815"/>
              </a:spcBef>
            </a:pP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Legal</a:t>
            </a:r>
            <a:r>
              <a:rPr dirty="0" sz="2000" spc="-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Calibri"/>
                <a:cs typeface="Calibri"/>
              </a:rPr>
              <a:t>Landscape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491228" y="1703832"/>
            <a:ext cx="3455035" cy="3025140"/>
          </a:xfrm>
          <a:prstGeom prst="rect">
            <a:avLst/>
          </a:prstGeom>
          <a:solidFill>
            <a:srgbClr val="DADCCC">
              <a:alpha val="90194"/>
            </a:srgbClr>
          </a:solidFill>
        </p:spPr>
        <p:txBody>
          <a:bodyPr wrap="square" lIns="0" tIns="31750" rIns="0" bIns="0" rtlCol="0" vert="horz">
            <a:spAutoFit/>
          </a:bodyPr>
          <a:lstStyle/>
          <a:p>
            <a:pPr marL="201295" indent="-114935">
              <a:lnSpc>
                <a:spcPct val="100000"/>
              </a:lnSpc>
              <a:spcBef>
                <a:spcPts val="250"/>
              </a:spcBef>
              <a:buChar char="•"/>
              <a:tabLst>
                <a:tab pos="201930" algn="l"/>
              </a:tabLst>
            </a:pPr>
            <a:r>
              <a:rPr dirty="0" sz="1400">
                <a:solidFill>
                  <a:srgbClr val="57585B"/>
                </a:solidFill>
                <a:latin typeface="Calibri"/>
                <a:cs typeface="Calibri"/>
              </a:rPr>
              <a:t>Multiple</a:t>
            </a:r>
            <a:r>
              <a:rPr dirty="0" sz="1400" spc="-2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57585B"/>
                </a:solidFill>
                <a:latin typeface="Calibri"/>
                <a:cs typeface="Calibri"/>
              </a:rPr>
              <a:t>levels</a:t>
            </a:r>
            <a:endParaRPr sz="1400">
              <a:latin typeface="Calibri"/>
              <a:cs typeface="Calibri"/>
            </a:endParaRPr>
          </a:p>
          <a:p>
            <a:pPr marL="201295" indent="-114935">
              <a:lnSpc>
                <a:spcPct val="100000"/>
              </a:lnSpc>
              <a:spcBef>
                <a:spcPts val="110"/>
              </a:spcBef>
              <a:buChar char="•"/>
              <a:tabLst>
                <a:tab pos="201930" algn="l"/>
              </a:tabLst>
            </a:pPr>
            <a:r>
              <a:rPr dirty="0" sz="1400" spc="-10">
                <a:solidFill>
                  <a:srgbClr val="57585B"/>
                </a:solidFill>
                <a:latin typeface="Calibri"/>
                <a:cs typeface="Calibri"/>
              </a:rPr>
              <a:t>Federal/state/municipal</a:t>
            </a:r>
            <a:endParaRPr sz="1400">
              <a:latin typeface="Calibri"/>
              <a:cs typeface="Calibri"/>
            </a:endParaRPr>
          </a:p>
          <a:p>
            <a:pPr marL="201295" indent="-114935">
              <a:lnSpc>
                <a:spcPct val="100000"/>
              </a:lnSpc>
              <a:spcBef>
                <a:spcPts val="120"/>
              </a:spcBef>
              <a:buChar char="•"/>
              <a:tabLst>
                <a:tab pos="201930" algn="l"/>
              </a:tabLst>
            </a:pPr>
            <a:r>
              <a:rPr dirty="0" sz="1400" spc="-10">
                <a:solidFill>
                  <a:srgbClr val="57585B"/>
                </a:solidFill>
                <a:latin typeface="Calibri"/>
                <a:cs typeface="Calibri"/>
              </a:rPr>
              <a:t>Variables:</a:t>
            </a:r>
            <a:endParaRPr sz="1400">
              <a:latin typeface="Calibri"/>
              <a:cs typeface="Calibri"/>
            </a:endParaRPr>
          </a:p>
          <a:p>
            <a:pPr lvl="1" marL="315595" indent="-114935">
              <a:lnSpc>
                <a:spcPct val="100000"/>
              </a:lnSpc>
              <a:spcBef>
                <a:spcPts val="110"/>
              </a:spcBef>
              <a:buChar char="•"/>
              <a:tabLst>
                <a:tab pos="316230" algn="l"/>
              </a:tabLst>
            </a:pPr>
            <a:r>
              <a:rPr dirty="0" sz="1400" spc="-10">
                <a:solidFill>
                  <a:srgbClr val="57585B"/>
                </a:solidFill>
                <a:latin typeface="Calibri"/>
                <a:cs typeface="Calibri"/>
              </a:rPr>
              <a:t>Notification</a:t>
            </a:r>
            <a:endParaRPr sz="1400">
              <a:latin typeface="Calibri"/>
              <a:cs typeface="Calibri"/>
            </a:endParaRPr>
          </a:p>
          <a:p>
            <a:pPr lvl="1" marL="315595" indent="-114935">
              <a:lnSpc>
                <a:spcPct val="100000"/>
              </a:lnSpc>
              <a:spcBef>
                <a:spcPts val="120"/>
              </a:spcBef>
              <a:buChar char="•"/>
              <a:tabLst>
                <a:tab pos="316230" algn="l"/>
              </a:tabLst>
            </a:pPr>
            <a:r>
              <a:rPr dirty="0" sz="1400" spc="-10">
                <a:solidFill>
                  <a:srgbClr val="57585B"/>
                </a:solidFill>
                <a:latin typeface="Calibri"/>
                <a:cs typeface="Calibri"/>
              </a:rPr>
              <a:t>Reporting</a:t>
            </a:r>
            <a:endParaRPr sz="1400">
              <a:latin typeface="Calibri"/>
              <a:cs typeface="Calibri"/>
            </a:endParaRPr>
          </a:p>
          <a:p>
            <a:pPr lvl="1" marL="315595" indent="-114935">
              <a:lnSpc>
                <a:spcPct val="100000"/>
              </a:lnSpc>
              <a:spcBef>
                <a:spcPts val="120"/>
              </a:spcBef>
              <a:buChar char="•"/>
              <a:tabLst>
                <a:tab pos="316230" algn="l"/>
              </a:tabLst>
            </a:pPr>
            <a:r>
              <a:rPr dirty="0" sz="1400" spc="-10">
                <a:solidFill>
                  <a:srgbClr val="57585B"/>
                </a:solidFill>
                <a:latin typeface="Calibri"/>
                <a:cs typeface="Calibri"/>
              </a:rPr>
              <a:t>Communications</a:t>
            </a:r>
            <a:endParaRPr sz="1400">
              <a:latin typeface="Calibri"/>
              <a:cs typeface="Calibri"/>
            </a:endParaRPr>
          </a:p>
          <a:p>
            <a:pPr marL="201295" indent="-114935">
              <a:lnSpc>
                <a:spcPct val="100000"/>
              </a:lnSpc>
              <a:spcBef>
                <a:spcPts val="110"/>
              </a:spcBef>
              <a:buChar char="•"/>
              <a:tabLst>
                <a:tab pos="201930" algn="l"/>
              </a:tabLst>
            </a:pPr>
            <a:r>
              <a:rPr dirty="0" u="sng" sz="1400">
                <a:solidFill>
                  <a:srgbClr val="57585B"/>
                </a:solidFill>
                <a:uFill>
                  <a:solidFill>
                    <a:srgbClr val="57585B"/>
                  </a:solidFill>
                </a:uFill>
                <a:latin typeface="Calibri"/>
                <a:cs typeface="Calibri"/>
              </a:rPr>
              <a:t>Frequent</a:t>
            </a:r>
            <a:r>
              <a:rPr dirty="0" u="sng" sz="1400" spc="-65">
                <a:solidFill>
                  <a:srgbClr val="57585B"/>
                </a:solidFill>
                <a:uFill>
                  <a:solidFill>
                    <a:srgbClr val="57585B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400" spc="-10">
                <a:solidFill>
                  <a:srgbClr val="57585B"/>
                </a:solidFill>
                <a:uFill>
                  <a:solidFill>
                    <a:srgbClr val="57585B"/>
                  </a:solidFill>
                </a:uFill>
                <a:latin typeface="Calibri"/>
                <a:cs typeface="Calibri"/>
              </a:rPr>
              <a:t>Changes</a:t>
            </a:r>
            <a:endParaRPr sz="1400">
              <a:latin typeface="Calibri"/>
              <a:cs typeface="Calibri"/>
            </a:endParaRPr>
          </a:p>
          <a:p>
            <a:pPr marL="201295" indent="-114935">
              <a:lnSpc>
                <a:spcPct val="100000"/>
              </a:lnSpc>
              <a:spcBef>
                <a:spcPts val="120"/>
              </a:spcBef>
              <a:buChar char="•"/>
              <a:tabLst>
                <a:tab pos="201930" algn="l"/>
              </a:tabLst>
            </a:pPr>
            <a:r>
              <a:rPr dirty="0" u="sng" sz="1400">
                <a:solidFill>
                  <a:srgbClr val="57585B"/>
                </a:solidFill>
                <a:uFill>
                  <a:solidFill>
                    <a:srgbClr val="57585B"/>
                  </a:solidFill>
                </a:uFill>
                <a:latin typeface="Calibri"/>
                <a:cs typeface="Calibri"/>
              </a:rPr>
              <a:t>Over</a:t>
            </a:r>
            <a:r>
              <a:rPr dirty="0" u="sng" sz="1400" spc="-50">
                <a:solidFill>
                  <a:srgbClr val="57585B"/>
                </a:solidFill>
                <a:uFill>
                  <a:solidFill>
                    <a:srgbClr val="57585B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400">
                <a:solidFill>
                  <a:srgbClr val="57585B"/>
                </a:solidFill>
                <a:uFill>
                  <a:solidFill>
                    <a:srgbClr val="57585B"/>
                  </a:solidFill>
                </a:uFill>
                <a:latin typeface="Calibri"/>
                <a:cs typeface="Calibri"/>
              </a:rPr>
              <a:t>200+</a:t>
            </a:r>
            <a:r>
              <a:rPr dirty="0" u="sng" sz="1400" spc="-40">
                <a:solidFill>
                  <a:srgbClr val="57585B"/>
                </a:solidFill>
                <a:uFill>
                  <a:solidFill>
                    <a:srgbClr val="57585B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400">
                <a:solidFill>
                  <a:srgbClr val="57585B"/>
                </a:solidFill>
                <a:uFill>
                  <a:solidFill>
                    <a:srgbClr val="57585B"/>
                  </a:solidFill>
                </a:uFill>
                <a:latin typeface="Calibri"/>
                <a:cs typeface="Calibri"/>
              </a:rPr>
              <a:t>State</a:t>
            </a:r>
            <a:r>
              <a:rPr dirty="0" u="sng" sz="1400" spc="-50">
                <a:solidFill>
                  <a:srgbClr val="57585B"/>
                </a:solidFill>
                <a:uFill>
                  <a:solidFill>
                    <a:srgbClr val="57585B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400">
                <a:solidFill>
                  <a:srgbClr val="57585B"/>
                </a:solidFill>
                <a:uFill>
                  <a:solidFill>
                    <a:srgbClr val="57585B"/>
                  </a:solidFill>
                </a:uFill>
                <a:latin typeface="Calibri"/>
                <a:cs typeface="Calibri"/>
              </a:rPr>
              <a:t>Leave</a:t>
            </a:r>
            <a:r>
              <a:rPr dirty="0" u="sng" sz="1400" spc="-45">
                <a:solidFill>
                  <a:srgbClr val="57585B"/>
                </a:solidFill>
                <a:uFill>
                  <a:solidFill>
                    <a:srgbClr val="57585B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400">
                <a:solidFill>
                  <a:srgbClr val="57585B"/>
                </a:solidFill>
                <a:uFill>
                  <a:solidFill>
                    <a:srgbClr val="57585B"/>
                  </a:solidFill>
                </a:uFill>
                <a:latin typeface="Calibri"/>
                <a:cs typeface="Calibri"/>
              </a:rPr>
              <a:t>Laws</a:t>
            </a:r>
            <a:r>
              <a:rPr dirty="0" u="sng" sz="1400" spc="-30">
                <a:solidFill>
                  <a:srgbClr val="57585B"/>
                </a:solidFill>
                <a:uFill>
                  <a:solidFill>
                    <a:srgbClr val="57585B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400" spc="-10">
                <a:solidFill>
                  <a:srgbClr val="57585B"/>
                </a:solidFill>
                <a:uFill>
                  <a:solidFill>
                    <a:srgbClr val="57585B"/>
                  </a:solidFill>
                </a:uFill>
                <a:latin typeface="Calibri"/>
                <a:cs typeface="Calibri"/>
              </a:rPr>
              <a:t>Nationally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440930" y="4854651"/>
            <a:ext cx="138557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©2021</a:t>
            </a:r>
            <a:r>
              <a:rPr dirty="0" sz="600" spc="-2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ARTHUR</a:t>
            </a:r>
            <a:r>
              <a:rPr dirty="0" sz="600" spc="-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J.</a:t>
            </a:r>
            <a:r>
              <a:rPr dirty="0" sz="600" spc="-20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GALLAGHER</a:t>
            </a:r>
            <a:r>
              <a:rPr dirty="0" sz="600" spc="-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&amp;</a:t>
            </a:r>
            <a:r>
              <a:rPr dirty="0" sz="600" spc="-1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C5DEF1"/>
                </a:solidFill>
                <a:latin typeface="Arial"/>
                <a:cs typeface="Arial"/>
              </a:rPr>
              <a:t>CO.</a:t>
            </a:r>
            <a:endParaRPr sz="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7340" y="1352550"/>
            <a:ext cx="547560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latin typeface="Calibri"/>
                <a:cs typeface="Calibri"/>
              </a:rPr>
              <a:t>FMLA</a:t>
            </a:r>
            <a:r>
              <a:rPr dirty="0" sz="2400" spc="-7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and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State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Leave</a:t>
            </a:r>
            <a:r>
              <a:rPr dirty="0" sz="2400" spc="-5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Outsourcing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Options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14706" y="218005"/>
            <a:ext cx="1490779" cy="237596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925822"/>
            <a:ext cx="9143999" cy="1217676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307340" y="737692"/>
            <a:ext cx="7536180" cy="36607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57585B"/>
                </a:solidFill>
                <a:latin typeface="Calibri"/>
                <a:cs typeface="Calibri"/>
              </a:rPr>
              <a:t>Some</a:t>
            </a:r>
            <a:r>
              <a:rPr dirty="0" sz="1800" spc="-55" b="1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57585B"/>
                </a:solidFill>
                <a:latin typeface="Calibri"/>
                <a:cs typeface="Calibri"/>
              </a:rPr>
              <a:t>groups</a:t>
            </a:r>
            <a:r>
              <a:rPr dirty="0" sz="1800" spc="-50" b="1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57585B"/>
                </a:solidFill>
                <a:latin typeface="Calibri"/>
                <a:cs typeface="Calibri"/>
              </a:rPr>
              <a:t>built</a:t>
            </a:r>
            <a:r>
              <a:rPr dirty="0" sz="1800" spc="-45" b="1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57585B"/>
                </a:solidFill>
                <a:latin typeface="Calibri"/>
                <a:cs typeface="Calibri"/>
              </a:rPr>
              <a:t>their</a:t>
            </a:r>
            <a:r>
              <a:rPr dirty="0" sz="1800" spc="-55" b="1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57585B"/>
                </a:solidFill>
                <a:latin typeface="Calibri"/>
                <a:cs typeface="Calibri"/>
              </a:rPr>
              <a:t>LOA</a:t>
            </a:r>
            <a:r>
              <a:rPr dirty="0" sz="1800" spc="-10" b="1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57585B"/>
                </a:solidFill>
                <a:latin typeface="Calibri"/>
                <a:cs typeface="Calibri"/>
              </a:rPr>
              <a:t>solution,</a:t>
            </a:r>
            <a:r>
              <a:rPr dirty="0" sz="1800" spc="-60" b="1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57585B"/>
                </a:solidFill>
                <a:latin typeface="Calibri"/>
                <a:cs typeface="Calibri"/>
              </a:rPr>
              <a:t>while</a:t>
            </a:r>
            <a:r>
              <a:rPr dirty="0" sz="1800" spc="-55" b="1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57585B"/>
                </a:solidFill>
                <a:latin typeface="Calibri"/>
                <a:cs typeface="Calibri"/>
              </a:rPr>
              <a:t>others</a:t>
            </a:r>
            <a:r>
              <a:rPr dirty="0" sz="1800" spc="-50" b="1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57585B"/>
                </a:solidFill>
                <a:latin typeface="Calibri"/>
                <a:cs typeface="Calibri"/>
              </a:rPr>
              <a:t>bought</a:t>
            </a:r>
            <a:r>
              <a:rPr dirty="0" sz="1800" spc="-55" b="1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57585B"/>
                </a:solidFill>
                <a:latin typeface="Calibri"/>
                <a:cs typeface="Calibri"/>
              </a:rPr>
              <a:t>the</a:t>
            </a:r>
            <a:r>
              <a:rPr dirty="0" sz="1800" spc="-30" b="1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57585B"/>
                </a:solidFill>
                <a:latin typeface="Calibri"/>
                <a:cs typeface="Calibri"/>
              </a:rPr>
              <a:t>expertise.</a:t>
            </a:r>
            <a:r>
              <a:rPr dirty="0" sz="1800" spc="-35" b="1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57585B"/>
                </a:solidFill>
                <a:latin typeface="Calibri"/>
                <a:cs typeface="Calibri"/>
              </a:rPr>
              <a:t>Those</a:t>
            </a:r>
            <a:endParaRPr sz="1800">
              <a:latin typeface="Calibri"/>
              <a:cs typeface="Calibri"/>
            </a:endParaRPr>
          </a:p>
          <a:p>
            <a:pPr algn="just" marL="12700">
              <a:lnSpc>
                <a:spcPct val="100000"/>
              </a:lnSpc>
              <a:spcBef>
                <a:spcPts val="5"/>
              </a:spcBef>
            </a:pPr>
            <a:r>
              <a:rPr dirty="0" sz="1800" b="1">
                <a:solidFill>
                  <a:srgbClr val="57585B"/>
                </a:solidFill>
                <a:latin typeface="Calibri"/>
                <a:cs typeface="Calibri"/>
              </a:rPr>
              <a:t>are</a:t>
            </a:r>
            <a:r>
              <a:rPr dirty="0" sz="1800" spc="-25" b="1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57585B"/>
                </a:solidFill>
                <a:latin typeface="Calibri"/>
                <a:cs typeface="Calibri"/>
              </a:rPr>
              <a:t>the</a:t>
            </a:r>
            <a:r>
              <a:rPr dirty="0" sz="1800" spc="-45" b="1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57585B"/>
                </a:solidFill>
                <a:latin typeface="Calibri"/>
                <a:cs typeface="Calibri"/>
              </a:rPr>
              <a:t>2</a:t>
            </a:r>
            <a:r>
              <a:rPr dirty="0" sz="1800" spc="-15" b="1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57585B"/>
                </a:solidFill>
                <a:latin typeface="Calibri"/>
                <a:cs typeface="Calibri"/>
              </a:rPr>
              <a:t>first</a:t>
            </a:r>
            <a:r>
              <a:rPr dirty="0" sz="1800" spc="-15" b="1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57585B"/>
                </a:solidFill>
                <a:latin typeface="Calibri"/>
                <a:cs typeface="Calibri"/>
              </a:rPr>
              <a:t>bullets.</a:t>
            </a:r>
            <a:endParaRPr sz="1800">
              <a:latin typeface="Calibri"/>
              <a:cs typeface="Calibri"/>
            </a:endParaRPr>
          </a:p>
          <a:p>
            <a:pPr algn="just" marL="182880" marR="201930" indent="-170815">
              <a:lnSpc>
                <a:spcPct val="90100"/>
              </a:lnSpc>
              <a:spcBef>
                <a:spcPts val="285"/>
              </a:spcBef>
              <a:buFont typeface="Arial"/>
              <a:buChar char="•"/>
              <a:tabLst>
                <a:tab pos="183515" algn="l"/>
              </a:tabLst>
            </a:pPr>
            <a:r>
              <a:rPr dirty="0" sz="1600">
                <a:solidFill>
                  <a:srgbClr val="57585B"/>
                </a:solidFill>
                <a:latin typeface="Calibri"/>
                <a:cs typeface="Calibri"/>
              </a:rPr>
              <a:t>Carrier</a:t>
            </a:r>
            <a:r>
              <a:rPr dirty="0" sz="1600" spc="-4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57585B"/>
                </a:solidFill>
                <a:latin typeface="Calibri"/>
                <a:cs typeface="Calibri"/>
              </a:rPr>
              <a:t>Internal</a:t>
            </a:r>
            <a:r>
              <a:rPr dirty="0" sz="1600" spc="-5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7585B"/>
                </a:solidFill>
                <a:latin typeface="Calibri"/>
                <a:cs typeface="Calibri"/>
              </a:rPr>
              <a:t>FMLA</a:t>
            </a:r>
            <a:r>
              <a:rPr dirty="0" sz="1600" spc="-5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7585B"/>
                </a:solidFill>
                <a:latin typeface="Calibri"/>
                <a:cs typeface="Calibri"/>
              </a:rPr>
              <a:t>options</a:t>
            </a:r>
            <a:r>
              <a:rPr dirty="0" sz="1600" spc="-2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7585B"/>
                </a:solidFill>
                <a:latin typeface="Calibri"/>
                <a:cs typeface="Calibri"/>
              </a:rPr>
              <a:t>–</a:t>
            </a:r>
            <a:r>
              <a:rPr dirty="0" sz="1600" spc="-4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7585B"/>
                </a:solidFill>
                <a:latin typeface="Calibri"/>
                <a:cs typeface="Calibri"/>
              </a:rPr>
              <a:t>Unum,</a:t>
            </a:r>
            <a:r>
              <a:rPr dirty="0" sz="1600" spc="-4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7585B"/>
                </a:solidFill>
                <a:latin typeface="Calibri"/>
                <a:cs typeface="Calibri"/>
              </a:rPr>
              <a:t>The</a:t>
            </a:r>
            <a:r>
              <a:rPr dirty="0" sz="1600" spc="-4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57585B"/>
                </a:solidFill>
                <a:latin typeface="Calibri"/>
                <a:cs typeface="Calibri"/>
              </a:rPr>
              <a:t>Standard,</a:t>
            </a:r>
            <a:r>
              <a:rPr dirty="0" sz="1600" spc="-4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7585B"/>
                </a:solidFill>
                <a:latin typeface="Calibri"/>
                <a:cs typeface="Calibri"/>
              </a:rPr>
              <a:t>The</a:t>
            </a:r>
            <a:r>
              <a:rPr dirty="0" sz="1600" spc="-4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57585B"/>
                </a:solidFill>
                <a:latin typeface="Calibri"/>
                <a:cs typeface="Calibri"/>
              </a:rPr>
              <a:t>Hartford,</a:t>
            </a:r>
            <a:r>
              <a:rPr dirty="0" sz="1600" spc="-2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7585B"/>
                </a:solidFill>
                <a:latin typeface="Calibri"/>
                <a:cs typeface="Calibri"/>
              </a:rPr>
              <a:t>Reliance</a:t>
            </a:r>
            <a:r>
              <a:rPr dirty="0" sz="1600" spc="-5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57585B"/>
                </a:solidFill>
                <a:latin typeface="Calibri"/>
                <a:cs typeface="Calibri"/>
              </a:rPr>
              <a:t>Standard, </a:t>
            </a:r>
            <a:r>
              <a:rPr dirty="0" sz="1600">
                <a:solidFill>
                  <a:srgbClr val="57585B"/>
                </a:solidFill>
                <a:latin typeface="Calibri"/>
                <a:cs typeface="Calibri"/>
              </a:rPr>
              <a:t>Cigna,</a:t>
            </a:r>
            <a:r>
              <a:rPr dirty="0" sz="1600" spc="-6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57585B"/>
                </a:solidFill>
                <a:latin typeface="Calibri"/>
                <a:cs typeface="Calibri"/>
              </a:rPr>
              <a:t>Metlife,</a:t>
            </a:r>
            <a:r>
              <a:rPr dirty="0" sz="1600" spc="-4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57585B"/>
                </a:solidFill>
                <a:latin typeface="Calibri"/>
                <a:cs typeface="Calibri"/>
              </a:rPr>
              <a:t>Symetra, </a:t>
            </a:r>
            <a:r>
              <a:rPr dirty="0" sz="1600">
                <a:solidFill>
                  <a:srgbClr val="57585B"/>
                </a:solidFill>
                <a:latin typeface="Calibri"/>
                <a:cs typeface="Calibri"/>
              </a:rPr>
              <a:t>Aflac,</a:t>
            </a:r>
            <a:r>
              <a:rPr dirty="0" sz="1600" spc="-5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7585B"/>
                </a:solidFill>
                <a:latin typeface="Calibri"/>
                <a:cs typeface="Calibri"/>
              </a:rPr>
              <a:t>Sun</a:t>
            </a:r>
            <a:r>
              <a:rPr dirty="0" sz="1600" spc="-3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7585B"/>
                </a:solidFill>
                <a:latin typeface="Calibri"/>
                <a:cs typeface="Calibri"/>
              </a:rPr>
              <a:t>Life,</a:t>
            </a:r>
            <a:r>
              <a:rPr dirty="0" sz="1600" spc="-4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600" spc="-20">
                <a:solidFill>
                  <a:srgbClr val="57585B"/>
                </a:solidFill>
                <a:latin typeface="Calibri"/>
                <a:cs typeface="Calibri"/>
              </a:rPr>
              <a:t>Voya,</a:t>
            </a:r>
            <a:r>
              <a:rPr dirty="0" sz="1600" spc="-1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7585B"/>
                </a:solidFill>
                <a:latin typeface="Calibri"/>
                <a:cs typeface="Calibri"/>
              </a:rPr>
              <a:t>and</a:t>
            </a:r>
            <a:r>
              <a:rPr dirty="0" sz="1600" spc="-5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57585B"/>
                </a:solidFill>
                <a:latin typeface="Calibri"/>
                <a:cs typeface="Calibri"/>
              </a:rPr>
              <a:t>Lincoln</a:t>
            </a:r>
            <a:r>
              <a:rPr dirty="0" sz="1600" spc="-5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7585B"/>
                </a:solidFill>
                <a:latin typeface="Calibri"/>
                <a:cs typeface="Calibri"/>
              </a:rPr>
              <a:t>all</a:t>
            </a:r>
            <a:r>
              <a:rPr dirty="0" sz="1600" spc="-4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7585B"/>
                </a:solidFill>
                <a:latin typeface="Calibri"/>
                <a:cs typeface="Calibri"/>
              </a:rPr>
              <a:t>have</a:t>
            </a:r>
            <a:r>
              <a:rPr dirty="0" sz="1600" spc="-4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7585B"/>
                </a:solidFill>
                <a:latin typeface="Calibri"/>
                <a:cs typeface="Calibri"/>
              </a:rPr>
              <a:t>the</a:t>
            </a:r>
            <a:r>
              <a:rPr dirty="0" sz="1600" spc="-4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57585B"/>
                </a:solidFill>
                <a:latin typeface="Calibri"/>
                <a:cs typeface="Calibri"/>
              </a:rPr>
              <a:t>administration</a:t>
            </a:r>
            <a:r>
              <a:rPr dirty="0" sz="1600" spc="-6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600" spc="-25">
                <a:solidFill>
                  <a:srgbClr val="57585B"/>
                </a:solidFill>
                <a:latin typeface="Calibri"/>
                <a:cs typeface="Calibri"/>
              </a:rPr>
              <a:t>of </a:t>
            </a:r>
            <a:r>
              <a:rPr dirty="0" sz="1600">
                <a:solidFill>
                  <a:srgbClr val="57585B"/>
                </a:solidFill>
                <a:latin typeface="Calibri"/>
                <a:cs typeface="Calibri"/>
              </a:rPr>
              <a:t>the</a:t>
            </a:r>
            <a:r>
              <a:rPr dirty="0" sz="1600" spc="-4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7585B"/>
                </a:solidFill>
                <a:latin typeface="Calibri"/>
                <a:cs typeface="Calibri"/>
              </a:rPr>
              <a:t>FMLA</a:t>
            </a:r>
            <a:r>
              <a:rPr dirty="0" sz="1600" spc="-3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57585B"/>
                </a:solidFill>
                <a:latin typeface="Calibri"/>
                <a:cs typeface="Calibri"/>
              </a:rPr>
              <a:t>through</a:t>
            </a:r>
            <a:r>
              <a:rPr dirty="0" sz="1600" spc="-4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57585B"/>
                </a:solidFill>
                <a:latin typeface="Calibri"/>
                <a:cs typeface="Calibri"/>
              </a:rPr>
              <a:t>themselves.</a:t>
            </a:r>
            <a:endParaRPr sz="1600">
              <a:latin typeface="Calibri"/>
              <a:cs typeface="Calibri"/>
            </a:endParaRPr>
          </a:p>
          <a:p>
            <a:pPr algn="just" marL="182880" marR="5080" indent="-170815">
              <a:lnSpc>
                <a:spcPts val="1730"/>
              </a:lnSpc>
              <a:spcBef>
                <a:spcPts val="409"/>
              </a:spcBef>
              <a:buFont typeface="Arial"/>
              <a:buChar char="•"/>
              <a:tabLst>
                <a:tab pos="183515" algn="l"/>
              </a:tabLst>
            </a:pPr>
            <a:r>
              <a:rPr dirty="0" sz="1600">
                <a:solidFill>
                  <a:srgbClr val="57585B"/>
                </a:solidFill>
                <a:latin typeface="Calibri"/>
                <a:cs typeface="Calibri"/>
              </a:rPr>
              <a:t>Other</a:t>
            </a:r>
            <a:r>
              <a:rPr dirty="0" sz="1600" spc="-5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7585B"/>
                </a:solidFill>
                <a:latin typeface="Calibri"/>
                <a:cs typeface="Calibri"/>
              </a:rPr>
              <a:t>Carrier</a:t>
            </a:r>
            <a:r>
              <a:rPr dirty="0" sz="1600" spc="-5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7585B"/>
                </a:solidFill>
                <a:latin typeface="Calibri"/>
                <a:cs typeface="Calibri"/>
              </a:rPr>
              <a:t>Partner</a:t>
            </a:r>
            <a:r>
              <a:rPr dirty="0" sz="1600" spc="-5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7585B"/>
                </a:solidFill>
                <a:latin typeface="Calibri"/>
                <a:cs typeface="Calibri"/>
              </a:rPr>
              <a:t>FMLA</a:t>
            </a:r>
            <a:r>
              <a:rPr dirty="0" sz="1600" spc="-6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7585B"/>
                </a:solidFill>
                <a:latin typeface="Calibri"/>
                <a:cs typeface="Calibri"/>
              </a:rPr>
              <a:t>options</a:t>
            </a:r>
            <a:r>
              <a:rPr dirty="0" sz="1600" spc="-3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7585B"/>
                </a:solidFill>
                <a:latin typeface="Calibri"/>
                <a:cs typeface="Calibri"/>
              </a:rPr>
              <a:t>–Mutual</a:t>
            </a:r>
            <a:r>
              <a:rPr dirty="0" sz="1600" spc="-6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7585B"/>
                </a:solidFill>
                <a:latin typeface="Calibri"/>
                <a:cs typeface="Calibri"/>
              </a:rPr>
              <a:t>of</a:t>
            </a:r>
            <a:r>
              <a:rPr dirty="0" sz="1600" spc="-6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7585B"/>
                </a:solidFill>
                <a:latin typeface="Calibri"/>
                <a:cs typeface="Calibri"/>
              </a:rPr>
              <a:t>Omaha,</a:t>
            </a:r>
            <a:r>
              <a:rPr dirty="0" sz="1600" spc="-5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7585B"/>
                </a:solidFill>
                <a:latin typeface="Calibri"/>
                <a:cs typeface="Calibri"/>
              </a:rPr>
              <a:t>Dearborn,</a:t>
            </a:r>
            <a:r>
              <a:rPr dirty="0" sz="1600" spc="-3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7585B"/>
                </a:solidFill>
                <a:latin typeface="Calibri"/>
                <a:cs typeface="Calibri"/>
              </a:rPr>
              <a:t>and</a:t>
            </a:r>
            <a:r>
              <a:rPr dirty="0" sz="1600" spc="-7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7585B"/>
                </a:solidFill>
                <a:latin typeface="Calibri"/>
                <a:cs typeface="Calibri"/>
              </a:rPr>
              <a:t>a</a:t>
            </a:r>
            <a:r>
              <a:rPr dirty="0" sz="1600" spc="-6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7585B"/>
                </a:solidFill>
                <a:latin typeface="Calibri"/>
                <a:cs typeface="Calibri"/>
              </a:rPr>
              <a:t>few</a:t>
            </a:r>
            <a:r>
              <a:rPr dirty="0" sz="1600" spc="-5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7585B"/>
                </a:solidFill>
                <a:latin typeface="Calibri"/>
                <a:cs typeface="Calibri"/>
              </a:rPr>
              <a:t>others</a:t>
            </a:r>
            <a:r>
              <a:rPr dirty="0" sz="1600" spc="-4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600" spc="-20">
                <a:solidFill>
                  <a:srgbClr val="57585B"/>
                </a:solidFill>
                <a:latin typeface="Calibri"/>
                <a:cs typeface="Calibri"/>
              </a:rPr>
              <a:t>have </a:t>
            </a:r>
            <a:r>
              <a:rPr dirty="0" sz="1600" spc="-10">
                <a:solidFill>
                  <a:srgbClr val="57585B"/>
                </a:solidFill>
                <a:latin typeface="Calibri"/>
                <a:cs typeface="Calibri"/>
              </a:rPr>
              <a:t>partnered</a:t>
            </a:r>
            <a:r>
              <a:rPr dirty="0" sz="1600" spc="-2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7585B"/>
                </a:solidFill>
                <a:latin typeface="Calibri"/>
                <a:cs typeface="Calibri"/>
              </a:rPr>
              <a:t>with</a:t>
            </a:r>
            <a:r>
              <a:rPr dirty="0" sz="1600" spc="-2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57585B"/>
                </a:solidFill>
                <a:latin typeface="Calibri"/>
                <a:cs typeface="Calibri"/>
              </a:rPr>
              <a:t>FMLASource</a:t>
            </a:r>
            <a:r>
              <a:rPr dirty="0" sz="1600" spc="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7585B"/>
                </a:solidFill>
                <a:latin typeface="Calibri"/>
                <a:cs typeface="Calibri"/>
              </a:rPr>
              <a:t>which</a:t>
            </a:r>
            <a:r>
              <a:rPr dirty="0" sz="1600" spc="-4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7585B"/>
                </a:solidFill>
                <a:latin typeface="Calibri"/>
                <a:cs typeface="Calibri"/>
              </a:rPr>
              <a:t>is</a:t>
            </a:r>
            <a:r>
              <a:rPr dirty="0" sz="1600" spc="-4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7585B"/>
                </a:solidFill>
                <a:latin typeface="Calibri"/>
                <a:cs typeface="Calibri"/>
              </a:rPr>
              <a:t>a</a:t>
            </a:r>
            <a:r>
              <a:rPr dirty="0" sz="1600" spc="-4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7585B"/>
                </a:solidFill>
                <a:latin typeface="Calibri"/>
                <a:cs typeface="Calibri"/>
              </a:rPr>
              <a:t>division</a:t>
            </a:r>
            <a:r>
              <a:rPr dirty="0" sz="1600" spc="-5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7585B"/>
                </a:solidFill>
                <a:latin typeface="Calibri"/>
                <a:cs typeface="Calibri"/>
              </a:rPr>
              <a:t>of</a:t>
            </a:r>
            <a:r>
              <a:rPr dirty="0" sz="1600" spc="-2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57585B"/>
                </a:solidFill>
                <a:latin typeface="Calibri"/>
                <a:cs typeface="Calibri"/>
              </a:rPr>
              <a:t>ComPsych,</a:t>
            </a:r>
            <a:r>
              <a:rPr dirty="0" sz="1600" spc="-2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7585B"/>
                </a:solidFill>
                <a:latin typeface="Calibri"/>
                <a:cs typeface="Calibri"/>
              </a:rPr>
              <a:t>that</a:t>
            </a:r>
            <a:r>
              <a:rPr dirty="0" sz="1600" spc="-5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7585B"/>
                </a:solidFill>
                <a:latin typeface="Calibri"/>
                <a:cs typeface="Calibri"/>
              </a:rPr>
              <a:t>is</a:t>
            </a:r>
            <a:r>
              <a:rPr dirty="0" sz="1600" spc="-4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7585B"/>
                </a:solidFill>
                <a:latin typeface="Calibri"/>
                <a:cs typeface="Calibri"/>
              </a:rPr>
              <a:t>an</a:t>
            </a:r>
            <a:r>
              <a:rPr dirty="0" sz="1600" spc="-3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7585B"/>
                </a:solidFill>
                <a:latin typeface="Calibri"/>
                <a:cs typeface="Calibri"/>
              </a:rPr>
              <a:t>expert</a:t>
            </a:r>
            <a:r>
              <a:rPr dirty="0" sz="1600" spc="-2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7585B"/>
                </a:solidFill>
                <a:latin typeface="Calibri"/>
                <a:cs typeface="Calibri"/>
              </a:rPr>
              <a:t>on</a:t>
            </a:r>
            <a:r>
              <a:rPr dirty="0" sz="1600" spc="-3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57585B"/>
                </a:solidFill>
                <a:latin typeface="Calibri"/>
                <a:cs typeface="Calibri"/>
              </a:rPr>
              <a:t>FMLA.</a:t>
            </a:r>
            <a:endParaRPr sz="1600">
              <a:latin typeface="Calibri"/>
              <a:cs typeface="Calibri"/>
            </a:endParaRPr>
          </a:p>
          <a:p>
            <a:pPr algn="just" marL="182880" indent="-170815">
              <a:lnSpc>
                <a:spcPts val="1825"/>
              </a:lnSpc>
              <a:spcBef>
                <a:spcPts val="160"/>
              </a:spcBef>
              <a:buFont typeface="Arial"/>
              <a:buChar char="•"/>
              <a:tabLst>
                <a:tab pos="183515" algn="l"/>
              </a:tabLst>
            </a:pPr>
            <a:r>
              <a:rPr dirty="0" sz="1600">
                <a:solidFill>
                  <a:srgbClr val="57585B"/>
                </a:solidFill>
                <a:latin typeface="Calibri"/>
                <a:cs typeface="Calibri"/>
              </a:rPr>
              <a:t>FMLA</a:t>
            </a:r>
            <a:r>
              <a:rPr dirty="0" sz="1600" spc="-3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57585B"/>
                </a:solidFill>
                <a:latin typeface="Calibri"/>
                <a:cs typeface="Calibri"/>
              </a:rPr>
              <a:t>Software</a:t>
            </a:r>
            <a:r>
              <a:rPr dirty="0" sz="1600" spc="-3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7585B"/>
                </a:solidFill>
                <a:latin typeface="Calibri"/>
                <a:cs typeface="Calibri"/>
              </a:rPr>
              <a:t>options</a:t>
            </a:r>
            <a:r>
              <a:rPr dirty="0" sz="1600" spc="-2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7585B"/>
                </a:solidFill>
                <a:latin typeface="Calibri"/>
                <a:cs typeface="Calibri"/>
              </a:rPr>
              <a:t>–</a:t>
            </a:r>
            <a:r>
              <a:rPr dirty="0" sz="1600" spc="-3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7585B"/>
                </a:solidFill>
                <a:latin typeface="Calibri"/>
                <a:cs typeface="Calibri"/>
              </a:rPr>
              <a:t>This</a:t>
            </a:r>
            <a:r>
              <a:rPr dirty="0" sz="1600" spc="-5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7585B"/>
                </a:solidFill>
                <a:latin typeface="Calibri"/>
                <a:cs typeface="Calibri"/>
              </a:rPr>
              <a:t>would</a:t>
            </a:r>
            <a:r>
              <a:rPr dirty="0" sz="1600" spc="-4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7585B"/>
                </a:solidFill>
                <a:latin typeface="Calibri"/>
                <a:cs typeface="Calibri"/>
              </a:rPr>
              <a:t>be</a:t>
            </a:r>
            <a:r>
              <a:rPr dirty="0" sz="1600" spc="-3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7585B"/>
                </a:solidFill>
                <a:latin typeface="Calibri"/>
                <a:cs typeface="Calibri"/>
              </a:rPr>
              <a:t>for</a:t>
            </a:r>
            <a:r>
              <a:rPr dirty="0" sz="1600" spc="-3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7585B"/>
                </a:solidFill>
                <a:latin typeface="Calibri"/>
                <a:cs typeface="Calibri"/>
              </a:rPr>
              <a:t>a</a:t>
            </a:r>
            <a:r>
              <a:rPr dirty="0" sz="1600" spc="-5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7585B"/>
                </a:solidFill>
                <a:latin typeface="Calibri"/>
                <a:cs typeface="Calibri"/>
              </a:rPr>
              <a:t>group</a:t>
            </a:r>
            <a:r>
              <a:rPr dirty="0" sz="1600" spc="-3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7585B"/>
                </a:solidFill>
                <a:latin typeface="Calibri"/>
                <a:cs typeface="Calibri"/>
              </a:rPr>
              <a:t>that</a:t>
            </a:r>
            <a:r>
              <a:rPr dirty="0" sz="1600" spc="-4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7585B"/>
                </a:solidFill>
                <a:latin typeface="Calibri"/>
                <a:cs typeface="Calibri"/>
              </a:rPr>
              <a:t>does</a:t>
            </a:r>
            <a:r>
              <a:rPr dirty="0" sz="1600" spc="-2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7585B"/>
                </a:solidFill>
                <a:latin typeface="Calibri"/>
                <a:cs typeface="Calibri"/>
              </a:rPr>
              <a:t>not</a:t>
            </a:r>
            <a:r>
              <a:rPr dirty="0" sz="1600" spc="-4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7585B"/>
                </a:solidFill>
                <a:latin typeface="Calibri"/>
                <a:cs typeface="Calibri"/>
              </a:rPr>
              <a:t>want</a:t>
            </a:r>
            <a:r>
              <a:rPr dirty="0" sz="1600" spc="-4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7585B"/>
                </a:solidFill>
                <a:latin typeface="Calibri"/>
                <a:cs typeface="Calibri"/>
              </a:rPr>
              <a:t>to</a:t>
            </a:r>
            <a:r>
              <a:rPr dirty="0" sz="1600" spc="-5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7585B"/>
                </a:solidFill>
                <a:latin typeface="Calibri"/>
                <a:cs typeface="Calibri"/>
              </a:rPr>
              <a:t>let</a:t>
            </a:r>
            <a:r>
              <a:rPr dirty="0" sz="1600" spc="-4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7585B"/>
                </a:solidFill>
                <a:latin typeface="Calibri"/>
                <a:cs typeface="Calibri"/>
              </a:rPr>
              <a:t>go</a:t>
            </a:r>
            <a:r>
              <a:rPr dirty="0" sz="1600" spc="-4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7585B"/>
                </a:solidFill>
                <a:latin typeface="Calibri"/>
                <a:cs typeface="Calibri"/>
              </a:rPr>
              <a:t>of</a:t>
            </a:r>
            <a:r>
              <a:rPr dirty="0" sz="1600" spc="-3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600" spc="-25">
                <a:solidFill>
                  <a:srgbClr val="57585B"/>
                </a:solidFill>
                <a:latin typeface="Calibri"/>
                <a:cs typeface="Calibri"/>
              </a:rPr>
              <a:t>the</a:t>
            </a:r>
            <a:endParaRPr sz="1600">
              <a:latin typeface="Calibri"/>
              <a:cs typeface="Calibri"/>
            </a:endParaRPr>
          </a:p>
          <a:p>
            <a:pPr algn="just" marL="182880">
              <a:lnSpc>
                <a:spcPts val="1825"/>
              </a:lnSpc>
            </a:pPr>
            <a:r>
              <a:rPr dirty="0" sz="1600" spc="-10">
                <a:solidFill>
                  <a:srgbClr val="57585B"/>
                </a:solidFill>
                <a:latin typeface="Calibri"/>
                <a:cs typeface="Calibri"/>
              </a:rPr>
              <a:t>control</a:t>
            </a:r>
            <a:r>
              <a:rPr dirty="0" sz="1600" spc="-4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7585B"/>
                </a:solidFill>
                <a:latin typeface="Calibri"/>
                <a:cs typeface="Calibri"/>
              </a:rPr>
              <a:t>of</a:t>
            </a:r>
            <a:r>
              <a:rPr dirty="0" sz="1600" spc="-3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7585B"/>
                </a:solidFill>
                <a:latin typeface="Calibri"/>
                <a:cs typeface="Calibri"/>
              </a:rPr>
              <a:t>their</a:t>
            </a:r>
            <a:r>
              <a:rPr dirty="0" sz="1600" spc="-5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7585B"/>
                </a:solidFill>
                <a:latin typeface="Calibri"/>
                <a:cs typeface="Calibri"/>
              </a:rPr>
              <a:t>leave</a:t>
            </a:r>
            <a:r>
              <a:rPr dirty="0" sz="1600" spc="-4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57585B"/>
                </a:solidFill>
                <a:latin typeface="Calibri"/>
                <a:cs typeface="Calibri"/>
              </a:rPr>
              <a:t>program.</a:t>
            </a:r>
            <a:endParaRPr sz="1600">
              <a:latin typeface="Calibri"/>
              <a:cs typeface="Calibri"/>
            </a:endParaRPr>
          </a:p>
          <a:p>
            <a:pPr marL="182880" marR="69850" indent="-170815">
              <a:lnSpc>
                <a:spcPts val="1730"/>
              </a:lnSpc>
              <a:spcBef>
                <a:spcPts val="409"/>
              </a:spcBef>
              <a:buFont typeface="Arial"/>
              <a:buChar char="•"/>
              <a:tabLst>
                <a:tab pos="183515" algn="l"/>
              </a:tabLst>
            </a:pPr>
            <a:r>
              <a:rPr dirty="0" sz="1600">
                <a:solidFill>
                  <a:srgbClr val="57585B"/>
                </a:solidFill>
                <a:latin typeface="Calibri"/>
                <a:cs typeface="Calibri"/>
              </a:rPr>
              <a:t>For</a:t>
            </a:r>
            <a:r>
              <a:rPr dirty="0" sz="1600" spc="-2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7585B"/>
                </a:solidFill>
                <a:latin typeface="Calibri"/>
                <a:cs typeface="Calibri"/>
              </a:rPr>
              <a:t>clients</a:t>
            </a:r>
            <a:r>
              <a:rPr dirty="0" sz="1600" spc="-7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7585B"/>
                </a:solidFill>
                <a:latin typeface="Calibri"/>
                <a:cs typeface="Calibri"/>
              </a:rPr>
              <a:t>from</a:t>
            </a:r>
            <a:r>
              <a:rPr dirty="0" sz="1600" spc="-3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57585B"/>
                </a:solidFill>
                <a:latin typeface="Calibri"/>
                <a:cs typeface="Calibri"/>
              </a:rPr>
              <a:t>100-</a:t>
            </a:r>
            <a:r>
              <a:rPr dirty="0" sz="1600">
                <a:solidFill>
                  <a:srgbClr val="57585B"/>
                </a:solidFill>
                <a:latin typeface="Calibri"/>
                <a:cs typeface="Calibri"/>
              </a:rPr>
              <a:t>500</a:t>
            </a:r>
            <a:r>
              <a:rPr dirty="0" sz="1600" spc="-1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7585B"/>
                </a:solidFill>
                <a:latin typeface="Calibri"/>
                <a:cs typeface="Calibri"/>
              </a:rPr>
              <a:t>lives,</a:t>
            </a:r>
            <a:r>
              <a:rPr dirty="0" sz="1600" spc="-5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7585B"/>
                </a:solidFill>
                <a:latin typeface="Calibri"/>
                <a:cs typeface="Calibri"/>
              </a:rPr>
              <a:t>The</a:t>
            </a:r>
            <a:r>
              <a:rPr dirty="0" sz="1600" spc="-5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57585B"/>
                </a:solidFill>
                <a:latin typeface="Calibri"/>
                <a:cs typeface="Calibri"/>
              </a:rPr>
              <a:t>Standard</a:t>
            </a:r>
            <a:r>
              <a:rPr dirty="0" sz="1600" spc="-4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7585B"/>
                </a:solidFill>
                <a:latin typeface="Calibri"/>
                <a:cs typeface="Calibri"/>
              </a:rPr>
              <a:t>and</a:t>
            </a:r>
            <a:r>
              <a:rPr dirty="0" sz="1600" spc="-6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7585B"/>
                </a:solidFill>
                <a:latin typeface="Calibri"/>
                <a:cs typeface="Calibri"/>
              </a:rPr>
              <a:t>the</a:t>
            </a:r>
            <a:r>
              <a:rPr dirty="0" sz="1600" spc="-5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57585B"/>
                </a:solidFill>
                <a:latin typeface="Calibri"/>
                <a:cs typeface="Calibri"/>
              </a:rPr>
              <a:t>Guardian</a:t>
            </a:r>
            <a:r>
              <a:rPr dirty="0" sz="1600" spc="-4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7585B"/>
                </a:solidFill>
                <a:latin typeface="Calibri"/>
                <a:cs typeface="Calibri"/>
              </a:rPr>
              <a:t>have</a:t>
            </a:r>
            <a:r>
              <a:rPr dirty="0" sz="1600" spc="-5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7585B"/>
                </a:solidFill>
                <a:latin typeface="Calibri"/>
                <a:cs typeface="Calibri"/>
              </a:rPr>
              <a:t>developed</a:t>
            </a:r>
            <a:r>
              <a:rPr dirty="0" sz="1600" spc="-3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57585B"/>
                </a:solidFill>
                <a:latin typeface="Calibri"/>
                <a:cs typeface="Calibri"/>
              </a:rPr>
              <a:t>programs </a:t>
            </a:r>
            <a:r>
              <a:rPr dirty="0" sz="1600">
                <a:solidFill>
                  <a:srgbClr val="57585B"/>
                </a:solidFill>
                <a:latin typeface="Calibri"/>
                <a:cs typeface="Calibri"/>
              </a:rPr>
              <a:t>that</a:t>
            </a:r>
            <a:r>
              <a:rPr dirty="0" sz="1600" spc="-4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7585B"/>
                </a:solidFill>
                <a:latin typeface="Calibri"/>
                <a:cs typeface="Calibri"/>
              </a:rPr>
              <a:t>do</a:t>
            </a:r>
            <a:r>
              <a:rPr dirty="0" sz="1600" spc="-2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7585B"/>
                </a:solidFill>
                <a:latin typeface="Calibri"/>
                <a:cs typeface="Calibri"/>
              </a:rPr>
              <a:t>NOT</a:t>
            </a:r>
            <a:r>
              <a:rPr dirty="0" sz="1600" spc="-2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7585B"/>
                </a:solidFill>
                <a:latin typeface="Calibri"/>
                <a:cs typeface="Calibri"/>
              </a:rPr>
              <a:t>need</a:t>
            </a:r>
            <a:r>
              <a:rPr dirty="0" sz="1600" spc="-2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7585B"/>
                </a:solidFill>
                <a:latin typeface="Calibri"/>
                <a:cs typeface="Calibri"/>
              </a:rPr>
              <a:t>an</a:t>
            </a:r>
            <a:r>
              <a:rPr dirty="0" sz="1600" spc="-3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57585B"/>
                </a:solidFill>
                <a:latin typeface="Calibri"/>
                <a:cs typeface="Calibri"/>
              </a:rPr>
              <a:t>eligibility</a:t>
            </a:r>
            <a:r>
              <a:rPr dirty="0" sz="1600" spc="-6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7585B"/>
                </a:solidFill>
                <a:latin typeface="Calibri"/>
                <a:cs typeface="Calibri"/>
              </a:rPr>
              <a:t>file.</a:t>
            </a:r>
            <a:r>
              <a:rPr dirty="0" sz="1600" spc="28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7585B"/>
                </a:solidFill>
                <a:latin typeface="Calibri"/>
                <a:cs typeface="Calibri"/>
              </a:rPr>
              <a:t>The</a:t>
            </a:r>
            <a:r>
              <a:rPr dirty="0" sz="1600" spc="-3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57585B"/>
                </a:solidFill>
                <a:latin typeface="Calibri"/>
                <a:cs typeface="Calibri"/>
              </a:rPr>
              <a:t>Standard</a:t>
            </a:r>
            <a:r>
              <a:rPr dirty="0" sz="1600" spc="-3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7585B"/>
                </a:solidFill>
                <a:latin typeface="Calibri"/>
                <a:cs typeface="Calibri"/>
              </a:rPr>
              <a:t>is</a:t>
            </a:r>
            <a:r>
              <a:rPr dirty="0" sz="1600" spc="-3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7585B"/>
                </a:solidFill>
                <a:latin typeface="Calibri"/>
                <a:cs typeface="Calibri"/>
              </a:rPr>
              <a:t>for</a:t>
            </a:r>
            <a:r>
              <a:rPr dirty="0" sz="1600" spc="-2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7585B"/>
                </a:solidFill>
                <a:latin typeface="Calibri"/>
                <a:cs typeface="Calibri"/>
              </a:rPr>
              <a:t>groups</a:t>
            </a:r>
            <a:r>
              <a:rPr dirty="0" sz="1600" spc="-2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57585B"/>
                </a:solidFill>
                <a:latin typeface="Calibri"/>
                <a:cs typeface="Calibri"/>
              </a:rPr>
              <a:t>200-</a:t>
            </a:r>
            <a:r>
              <a:rPr dirty="0" sz="1600" spc="-20">
                <a:solidFill>
                  <a:srgbClr val="57585B"/>
                </a:solidFill>
                <a:latin typeface="Calibri"/>
                <a:cs typeface="Calibri"/>
              </a:rPr>
              <a:t>500.</a:t>
            </a:r>
            <a:endParaRPr sz="1600">
              <a:latin typeface="Calibri"/>
              <a:cs typeface="Calibri"/>
            </a:endParaRPr>
          </a:p>
          <a:p>
            <a:pPr marL="182880" marR="44450" indent="-170815">
              <a:lnSpc>
                <a:spcPct val="90000"/>
              </a:lnSpc>
              <a:spcBef>
                <a:spcPts val="355"/>
              </a:spcBef>
              <a:buFont typeface="Arial"/>
              <a:buChar char="•"/>
              <a:tabLst>
                <a:tab pos="183515" algn="l"/>
              </a:tabLst>
            </a:pPr>
            <a:r>
              <a:rPr dirty="0" sz="1600">
                <a:solidFill>
                  <a:srgbClr val="57585B"/>
                </a:solidFill>
                <a:latin typeface="Calibri"/>
                <a:cs typeface="Calibri"/>
              </a:rPr>
              <a:t>Unum</a:t>
            </a:r>
            <a:r>
              <a:rPr dirty="0" sz="1600" spc="-4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7585B"/>
                </a:solidFill>
                <a:latin typeface="Calibri"/>
                <a:cs typeface="Calibri"/>
              </a:rPr>
              <a:t>has</a:t>
            </a:r>
            <a:r>
              <a:rPr dirty="0" sz="1600" spc="-4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7585B"/>
                </a:solidFill>
                <a:latin typeface="Calibri"/>
                <a:cs typeface="Calibri"/>
              </a:rPr>
              <a:t>a</a:t>
            </a:r>
            <a:r>
              <a:rPr dirty="0" sz="1600" spc="-4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57585B"/>
                </a:solidFill>
                <a:latin typeface="Calibri"/>
                <a:cs typeface="Calibri"/>
              </a:rPr>
              <a:t>partnership</a:t>
            </a:r>
            <a:r>
              <a:rPr dirty="0" sz="1600" spc="-5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7585B"/>
                </a:solidFill>
                <a:latin typeface="Calibri"/>
                <a:cs typeface="Calibri"/>
              </a:rPr>
              <a:t>with</a:t>
            </a:r>
            <a:r>
              <a:rPr dirty="0" sz="1600" spc="-4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600" spc="-35">
                <a:solidFill>
                  <a:srgbClr val="57585B"/>
                </a:solidFill>
                <a:latin typeface="Calibri"/>
                <a:cs typeface="Calibri"/>
              </a:rPr>
              <a:t>Workday,</a:t>
            </a:r>
            <a:r>
              <a:rPr dirty="0" sz="1600" spc="-1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600" spc="-50">
                <a:solidFill>
                  <a:srgbClr val="57585B"/>
                </a:solidFill>
                <a:latin typeface="Calibri"/>
                <a:cs typeface="Calibri"/>
              </a:rPr>
              <a:t>ADP,</a:t>
            </a:r>
            <a:r>
              <a:rPr dirty="0" sz="1600" spc="-4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7585B"/>
                </a:solidFill>
                <a:latin typeface="Calibri"/>
                <a:cs typeface="Calibri"/>
              </a:rPr>
              <a:t>and</a:t>
            </a:r>
            <a:r>
              <a:rPr dirty="0" sz="1600" spc="-5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7585B"/>
                </a:solidFill>
                <a:latin typeface="Calibri"/>
                <a:cs typeface="Calibri"/>
              </a:rPr>
              <a:t>UKG</a:t>
            </a:r>
            <a:r>
              <a:rPr dirty="0" sz="1600" spc="-2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7585B"/>
                </a:solidFill>
                <a:latin typeface="Calibri"/>
                <a:cs typeface="Calibri"/>
              </a:rPr>
              <a:t>that</a:t>
            </a:r>
            <a:r>
              <a:rPr dirty="0" sz="1600" spc="-5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7585B"/>
                </a:solidFill>
                <a:latin typeface="Calibri"/>
                <a:cs typeface="Calibri"/>
              </a:rPr>
              <a:t>allows</a:t>
            </a:r>
            <a:r>
              <a:rPr dirty="0" sz="1600" spc="-5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7585B"/>
                </a:solidFill>
                <a:latin typeface="Calibri"/>
                <a:cs typeface="Calibri"/>
              </a:rPr>
              <a:t>for</a:t>
            </a:r>
            <a:r>
              <a:rPr dirty="0" sz="1600" spc="-3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7585B"/>
                </a:solidFill>
                <a:latin typeface="Calibri"/>
                <a:cs typeface="Calibri"/>
              </a:rPr>
              <a:t>real</a:t>
            </a:r>
            <a:r>
              <a:rPr dirty="0" sz="1600" spc="-4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7585B"/>
                </a:solidFill>
                <a:latin typeface="Calibri"/>
                <a:cs typeface="Calibri"/>
              </a:rPr>
              <a:t>time</a:t>
            </a:r>
            <a:r>
              <a:rPr dirty="0" sz="1600" spc="-4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57585B"/>
                </a:solidFill>
                <a:latin typeface="Calibri"/>
                <a:cs typeface="Calibri"/>
              </a:rPr>
              <a:t>updates </a:t>
            </a:r>
            <a:r>
              <a:rPr dirty="0" sz="1600">
                <a:solidFill>
                  <a:srgbClr val="57585B"/>
                </a:solidFill>
                <a:latin typeface="Calibri"/>
                <a:cs typeface="Calibri"/>
              </a:rPr>
              <a:t>between</a:t>
            </a:r>
            <a:r>
              <a:rPr dirty="0" sz="1600" spc="-1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7585B"/>
                </a:solidFill>
                <a:latin typeface="Calibri"/>
                <a:cs typeface="Calibri"/>
              </a:rPr>
              <a:t>Unum</a:t>
            </a:r>
            <a:r>
              <a:rPr dirty="0" sz="1600" spc="-4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7585B"/>
                </a:solidFill>
                <a:latin typeface="Calibri"/>
                <a:cs typeface="Calibri"/>
              </a:rPr>
              <a:t>and</a:t>
            </a:r>
            <a:r>
              <a:rPr dirty="0" sz="1600" spc="-5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600" spc="-40">
                <a:solidFill>
                  <a:srgbClr val="57585B"/>
                </a:solidFill>
                <a:latin typeface="Calibri"/>
                <a:cs typeface="Calibri"/>
              </a:rPr>
              <a:t>Workday,</a:t>
            </a:r>
            <a:r>
              <a:rPr dirty="0" sz="1600" spc="-2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7585B"/>
                </a:solidFill>
                <a:latin typeface="Calibri"/>
                <a:cs typeface="Calibri"/>
              </a:rPr>
              <a:t>and</a:t>
            </a:r>
            <a:r>
              <a:rPr dirty="0" sz="1600" spc="-4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7585B"/>
                </a:solidFill>
                <a:latin typeface="Calibri"/>
                <a:cs typeface="Calibri"/>
              </a:rPr>
              <a:t>there</a:t>
            </a:r>
            <a:r>
              <a:rPr dirty="0" sz="1600" spc="-2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7585B"/>
                </a:solidFill>
                <a:latin typeface="Calibri"/>
                <a:cs typeface="Calibri"/>
              </a:rPr>
              <a:t>is</a:t>
            </a:r>
            <a:r>
              <a:rPr dirty="0" sz="1600" spc="-5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7585B"/>
                </a:solidFill>
                <a:latin typeface="Calibri"/>
                <a:cs typeface="Calibri"/>
              </a:rPr>
              <a:t>no</a:t>
            </a:r>
            <a:r>
              <a:rPr dirty="0" sz="1600" spc="-4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57585B"/>
                </a:solidFill>
                <a:latin typeface="Calibri"/>
                <a:cs typeface="Calibri"/>
              </a:rPr>
              <a:t>eligibility</a:t>
            </a:r>
            <a:r>
              <a:rPr dirty="0" sz="1600" spc="-6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7585B"/>
                </a:solidFill>
                <a:latin typeface="Calibri"/>
                <a:cs typeface="Calibri"/>
              </a:rPr>
              <a:t>file</a:t>
            </a:r>
            <a:r>
              <a:rPr dirty="0" sz="1600" spc="-5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7585B"/>
                </a:solidFill>
                <a:latin typeface="Calibri"/>
                <a:cs typeface="Calibri"/>
              </a:rPr>
              <a:t>needed.</a:t>
            </a:r>
            <a:r>
              <a:rPr dirty="0" sz="1600" spc="29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7585B"/>
                </a:solidFill>
                <a:latin typeface="Calibri"/>
                <a:cs typeface="Calibri"/>
              </a:rPr>
              <a:t>Others</a:t>
            </a:r>
            <a:r>
              <a:rPr dirty="0" sz="1600" spc="-3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7585B"/>
                </a:solidFill>
                <a:latin typeface="Calibri"/>
                <a:cs typeface="Calibri"/>
              </a:rPr>
              <a:t>are</a:t>
            </a:r>
            <a:r>
              <a:rPr dirty="0" sz="1600" spc="-3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57585B"/>
                </a:solidFill>
                <a:latin typeface="Calibri"/>
                <a:cs typeface="Calibri"/>
              </a:rPr>
              <a:t>following </a:t>
            </a:r>
            <a:r>
              <a:rPr dirty="0" sz="1600">
                <a:solidFill>
                  <a:srgbClr val="57585B"/>
                </a:solidFill>
                <a:latin typeface="Calibri"/>
                <a:cs typeface="Calibri"/>
              </a:rPr>
              <a:t>suit</a:t>
            </a:r>
            <a:r>
              <a:rPr dirty="0" sz="1600" spc="-5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7585B"/>
                </a:solidFill>
                <a:latin typeface="Calibri"/>
                <a:cs typeface="Calibri"/>
              </a:rPr>
              <a:t>and</a:t>
            </a:r>
            <a:r>
              <a:rPr dirty="0" sz="1600" spc="-4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7585B"/>
                </a:solidFill>
                <a:latin typeface="Calibri"/>
                <a:cs typeface="Calibri"/>
              </a:rPr>
              <a:t>this</a:t>
            </a:r>
            <a:r>
              <a:rPr dirty="0" sz="1600" spc="-4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7585B"/>
                </a:solidFill>
                <a:latin typeface="Calibri"/>
                <a:cs typeface="Calibri"/>
              </a:rPr>
              <a:t>should</a:t>
            </a:r>
            <a:r>
              <a:rPr dirty="0" sz="1600" spc="-3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7585B"/>
                </a:solidFill>
                <a:latin typeface="Calibri"/>
                <a:cs typeface="Calibri"/>
              </a:rPr>
              <a:t>open</a:t>
            </a:r>
            <a:r>
              <a:rPr dirty="0" sz="1600" spc="-1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7585B"/>
                </a:solidFill>
                <a:latin typeface="Calibri"/>
                <a:cs typeface="Calibri"/>
              </a:rPr>
              <a:t>up</a:t>
            </a:r>
            <a:r>
              <a:rPr dirty="0" sz="1600" spc="-4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57585B"/>
                </a:solidFill>
                <a:latin typeface="Calibri"/>
                <a:cs typeface="Calibri"/>
              </a:rPr>
              <a:t>opportunities</a:t>
            </a:r>
            <a:r>
              <a:rPr dirty="0" sz="1600" spc="-2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7585B"/>
                </a:solidFill>
                <a:latin typeface="Calibri"/>
                <a:cs typeface="Calibri"/>
              </a:rPr>
              <a:t>for</a:t>
            </a:r>
            <a:r>
              <a:rPr dirty="0" sz="1600" spc="-2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57585B"/>
                </a:solidFill>
                <a:latin typeface="Calibri"/>
                <a:cs typeface="Calibri"/>
              </a:rPr>
              <a:t>streamline</a:t>
            </a:r>
            <a:r>
              <a:rPr dirty="0" sz="1600" spc="-4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7585B"/>
                </a:solidFill>
                <a:latin typeface="Calibri"/>
                <a:cs typeface="Calibri"/>
              </a:rPr>
              <a:t>and</a:t>
            </a:r>
            <a:r>
              <a:rPr dirty="0" sz="1600" spc="-4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57585B"/>
                </a:solidFill>
                <a:latin typeface="Calibri"/>
                <a:cs typeface="Calibri"/>
              </a:rPr>
              <a:t>integration</a:t>
            </a:r>
            <a:r>
              <a:rPr dirty="0" sz="1600" spc="-4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7585B"/>
                </a:solidFill>
                <a:latin typeface="Calibri"/>
                <a:cs typeface="Calibri"/>
              </a:rPr>
              <a:t>with</a:t>
            </a:r>
            <a:r>
              <a:rPr dirty="0" sz="1600" spc="-45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57585B"/>
                </a:solidFill>
                <a:latin typeface="Calibri"/>
                <a:cs typeface="Calibri"/>
              </a:rPr>
              <a:t>other carriers.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440930" y="4861869"/>
            <a:ext cx="1385570" cy="111125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©2021</a:t>
            </a:r>
            <a:r>
              <a:rPr dirty="0" sz="600" spc="-2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ARTHUR</a:t>
            </a:r>
            <a:r>
              <a:rPr dirty="0" sz="600" spc="-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J.</a:t>
            </a:r>
            <a:r>
              <a:rPr dirty="0" sz="600" spc="-20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GALLAGHER</a:t>
            </a:r>
            <a:r>
              <a:rPr dirty="0" sz="600" spc="-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&amp;</a:t>
            </a:r>
            <a:r>
              <a:rPr dirty="0" sz="600" spc="-1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C5DEF1"/>
                </a:solidFill>
                <a:latin typeface="Arial"/>
                <a:cs typeface="Arial"/>
              </a:rPr>
              <a:t>CO.</a:t>
            </a:r>
            <a:endParaRPr sz="6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7440930" y="4909113"/>
            <a:ext cx="1385570" cy="111125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©2019</a:t>
            </a:r>
            <a:r>
              <a:rPr dirty="0" sz="600" spc="-2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ARTHUR</a:t>
            </a:r>
            <a:r>
              <a:rPr dirty="0" sz="600" spc="-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J.</a:t>
            </a:r>
            <a:r>
              <a:rPr dirty="0" sz="600" spc="-20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GALLAGHER</a:t>
            </a:r>
            <a:r>
              <a:rPr dirty="0" sz="600" spc="-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&amp;</a:t>
            </a:r>
            <a:r>
              <a:rPr dirty="0" sz="600" spc="-1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C5DEF1"/>
                </a:solidFill>
                <a:latin typeface="Arial"/>
                <a:cs typeface="Arial"/>
              </a:rPr>
              <a:t>CO.</a:t>
            </a:r>
            <a:endParaRPr sz="6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 spc="-5"/>
              <a:t>8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7340" y="246634"/>
            <a:ext cx="415861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/>
              <a:t>Solutions</a:t>
            </a:r>
            <a:r>
              <a:rPr dirty="0" sz="2800" spc="-45"/>
              <a:t> </a:t>
            </a:r>
            <a:r>
              <a:rPr dirty="0" sz="2800"/>
              <a:t>in</a:t>
            </a:r>
            <a:r>
              <a:rPr dirty="0" sz="2800" spc="-70"/>
              <a:t> </a:t>
            </a:r>
            <a:r>
              <a:rPr dirty="0" sz="2800"/>
              <a:t>the</a:t>
            </a:r>
            <a:r>
              <a:rPr dirty="0" sz="2800" spc="-60"/>
              <a:t> </a:t>
            </a:r>
            <a:r>
              <a:rPr dirty="0" sz="2800" spc="-10"/>
              <a:t>Marketplace</a:t>
            </a:r>
            <a:endParaRPr sz="2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14706" y="218005"/>
            <a:ext cx="1490779" cy="237596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925822"/>
            <a:ext cx="9143999" cy="1217676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307340" y="959866"/>
            <a:ext cx="7536180" cy="36347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99085" marR="109855" indent="-287020">
              <a:lnSpc>
                <a:spcPct val="100000"/>
              </a:lnSpc>
              <a:spcBef>
                <a:spcPts val="95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dirty="0" u="sng" sz="1600" spc="-10" b="1">
                <a:solidFill>
                  <a:srgbClr val="525252"/>
                </a:solidFill>
                <a:uFill>
                  <a:solidFill>
                    <a:srgbClr val="525252"/>
                  </a:solidFill>
                </a:uFill>
                <a:latin typeface="Calibri"/>
                <a:cs typeface="Calibri"/>
              </a:rPr>
              <a:t>Indemnification</a:t>
            </a:r>
            <a:r>
              <a:rPr dirty="0" u="sng" sz="1600" spc="-35" b="1">
                <a:solidFill>
                  <a:srgbClr val="525252"/>
                </a:solidFill>
                <a:uFill>
                  <a:solidFill>
                    <a:srgbClr val="525252"/>
                  </a:solidFill>
                </a:u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–</a:t>
            </a:r>
            <a:r>
              <a:rPr dirty="0" sz="1600" spc="-4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Some</a:t>
            </a:r>
            <a:r>
              <a:rPr dirty="0" sz="1600" spc="-1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of</a:t>
            </a:r>
            <a:r>
              <a:rPr dirty="0" sz="1600" spc="-5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the</a:t>
            </a:r>
            <a:r>
              <a:rPr dirty="0" sz="1600" spc="-4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carriers</a:t>
            </a:r>
            <a:r>
              <a:rPr dirty="0" sz="1600" spc="-2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and</a:t>
            </a:r>
            <a:r>
              <a:rPr dirty="0" sz="1600" spc="-6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525252"/>
                </a:solidFill>
                <a:latin typeface="Calibri"/>
                <a:cs typeface="Calibri"/>
              </a:rPr>
              <a:t>providers</a:t>
            </a:r>
            <a:r>
              <a:rPr dirty="0" sz="1600" spc="-1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will</a:t>
            </a:r>
            <a:r>
              <a:rPr dirty="0" sz="1600" spc="-5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remove</a:t>
            </a:r>
            <a:r>
              <a:rPr dirty="0" sz="1600" spc="-1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the</a:t>
            </a:r>
            <a:r>
              <a:rPr dirty="0" sz="1600" spc="-4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word</a:t>
            </a:r>
            <a:r>
              <a:rPr dirty="0" sz="1600" spc="-2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525252"/>
                </a:solidFill>
                <a:latin typeface="Calibri"/>
                <a:cs typeface="Calibri"/>
              </a:rPr>
              <a:t>“Gross”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within</a:t>
            </a:r>
            <a:r>
              <a:rPr dirty="0" sz="1600" spc="-6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the</a:t>
            </a:r>
            <a:r>
              <a:rPr dirty="0" sz="1600" spc="-4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525252"/>
                </a:solidFill>
                <a:latin typeface="Calibri"/>
                <a:cs typeface="Calibri"/>
              </a:rPr>
              <a:t>negligence</a:t>
            </a:r>
            <a:r>
              <a:rPr dirty="0" sz="1600" spc="-5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section</a:t>
            </a:r>
            <a:r>
              <a:rPr dirty="0" sz="1600" spc="-4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of</a:t>
            </a:r>
            <a:r>
              <a:rPr dirty="0" sz="1600" spc="-3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the</a:t>
            </a:r>
            <a:r>
              <a:rPr dirty="0" sz="1600" spc="-3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FMLA</a:t>
            </a:r>
            <a:r>
              <a:rPr dirty="0" sz="1600" spc="-5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Agreement.</a:t>
            </a:r>
            <a:r>
              <a:rPr dirty="0" sz="1600" spc="29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This</a:t>
            </a:r>
            <a:r>
              <a:rPr dirty="0" sz="1600" spc="-5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will</a:t>
            </a:r>
            <a:r>
              <a:rPr dirty="0" sz="1600" spc="-5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allow</a:t>
            </a:r>
            <a:r>
              <a:rPr dirty="0" sz="1600" spc="-4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for</a:t>
            </a:r>
            <a:r>
              <a:rPr dirty="0" sz="1600" spc="-3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525252"/>
                </a:solidFill>
                <a:latin typeface="Calibri"/>
                <a:cs typeface="Calibri"/>
              </a:rPr>
              <a:t>mistakes</a:t>
            </a:r>
            <a:r>
              <a:rPr dirty="0" sz="1600" spc="-4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 spc="-25">
                <a:solidFill>
                  <a:srgbClr val="525252"/>
                </a:solidFill>
                <a:latin typeface="Calibri"/>
                <a:cs typeface="Calibri"/>
              </a:rPr>
              <a:t>and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simple</a:t>
            </a:r>
            <a:r>
              <a:rPr dirty="0" sz="1600" spc="-5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525252"/>
                </a:solidFill>
                <a:latin typeface="Calibri"/>
                <a:cs typeface="Calibri"/>
              </a:rPr>
              <a:t>negligence</a:t>
            </a:r>
            <a:r>
              <a:rPr dirty="0" sz="1600" spc="-5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items</a:t>
            </a:r>
            <a:r>
              <a:rPr dirty="0" sz="1600" spc="-4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to</a:t>
            </a:r>
            <a:r>
              <a:rPr dirty="0" sz="1600" spc="-4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be</a:t>
            </a:r>
            <a:r>
              <a:rPr dirty="0" sz="1600" spc="-3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covered</a:t>
            </a:r>
            <a:r>
              <a:rPr dirty="0" sz="1600" spc="-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by</a:t>
            </a:r>
            <a:r>
              <a:rPr dirty="0" sz="1600" spc="-4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the</a:t>
            </a:r>
            <a:r>
              <a:rPr dirty="0" sz="1600" spc="-3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525252"/>
                </a:solidFill>
                <a:latin typeface="Calibri"/>
                <a:cs typeface="Calibri"/>
              </a:rPr>
              <a:t>insurance</a:t>
            </a:r>
            <a:r>
              <a:rPr dirty="0" sz="1600" spc="-5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carrier</a:t>
            </a:r>
            <a:r>
              <a:rPr dirty="0" sz="1600" spc="-2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or</a:t>
            </a:r>
            <a:r>
              <a:rPr dirty="0" sz="1600" spc="-3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provider</a:t>
            </a:r>
            <a:r>
              <a:rPr dirty="0" sz="1600" spc="-2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in</a:t>
            </a:r>
            <a:r>
              <a:rPr dirty="0" sz="1600" spc="-5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case</a:t>
            </a:r>
            <a:r>
              <a:rPr dirty="0" sz="1600" spc="-4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 spc="-25">
                <a:solidFill>
                  <a:srgbClr val="525252"/>
                </a:solidFill>
                <a:latin typeface="Calibri"/>
                <a:cs typeface="Calibri"/>
              </a:rPr>
              <a:t>the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employer</a:t>
            </a:r>
            <a:r>
              <a:rPr dirty="0" sz="1600" spc="-6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gets</a:t>
            </a:r>
            <a:r>
              <a:rPr dirty="0" sz="1600" spc="-8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525252"/>
                </a:solidFill>
                <a:latin typeface="Calibri"/>
                <a:cs typeface="Calibri"/>
              </a:rPr>
              <a:t>sued.</a:t>
            </a:r>
            <a:endParaRPr sz="1600">
              <a:latin typeface="Calibri"/>
              <a:cs typeface="Calibri"/>
            </a:endParaRPr>
          </a:p>
          <a:p>
            <a:pPr marL="299085" marR="155575" indent="-287020">
              <a:lnSpc>
                <a:spcPct val="100000"/>
              </a:lnSpc>
              <a:spcBef>
                <a:spcPts val="384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dirty="0" u="sng" sz="1600" spc="-10" b="1">
                <a:solidFill>
                  <a:srgbClr val="525252"/>
                </a:solidFill>
                <a:uFill>
                  <a:solidFill>
                    <a:srgbClr val="525252"/>
                  </a:solidFill>
                </a:uFill>
                <a:latin typeface="Calibri"/>
                <a:cs typeface="Calibri"/>
              </a:rPr>
              <a:t>Employee</a:t>
            </a:r>
            <a:r>
              <a:rPr dirty="0" u="sng" sz="1600" spc="-30" b="1">
                <a:solidFill>
                  <a:srgbClr val="525252"/>
                </a:solidFill>
                <a:uFill>
                  <a:solidFill>
                    <a:srgbClr val="525252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600" spc="-10" b="1">
                <a:solidFill>
                  <a:srgbClr val="525252"/>
                </a:solidFill>
                <a:uFill>
                  <a:solidFill>
                    <a:srgbClr val="525252"/>
                  </a:solidFill>
                </a:uFill>
                <a:latin typeface="Calibri"/>
                <a:cs typeface="Calibri"/>
              </a:rPr>
              <a:t>Experience</a:t>
            </a:r>
            <a:r>
              <a:rPr dirty="0" u="sng" sz="1600" spc="-5" b="1">
                <a:solidFill>
                  <a:srgbClr val="525252"/>
                </a:solidFill>
                <a:uFill>
                  <a:solidFill>
                    <a:srgbClr val="525252"/>
                  </a:solidFill>
                </a:u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–</a:t>
            </a:r>
            <a:r>
              <a:rPr dirty="0" sz="1600" spc="-1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525252"/>
                </a:solidFill>
                <a:latin typeface="Calibri"/>
                <a:cs typeface="Calibri"/>
              </a:rPr>
              <a:t>Matching</a:t>
            </a:r>
            <a:r>
              <a:rPr dirty="0" sz="1600" spc="-4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up</a:t>
            </a:r>
            <a:r>
              <a:rPr dirty="0" sz="1600" spc="-2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with</a:t>
            </a:r>
            <a:r>
              <a:rPr dirty="0" sz="1600" spc="-3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the</a:t>
            </a:r>
            <a:r>
              <a:rPr dirty="0" sz="1600" spc="-1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525252"/>
                </a:solidFill>
                <a:latin typeface="Calibri"/>
                <a:cs typeface="Calibri"/>
              </a:rPr>
              <a:t>disability</a:t>
            </a:r>
            <a:r>
              <a:rPr dirty="0" sz="1600" spc="-6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with</a:t>
            </a:r>
            <a:r>
              <a:rPr dirty="0" sz="1600" spc="-2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the</a:t>
            </a:r>
            <a:r>
              <a:rPr dirty="0" sz="1600" spc="-1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leave</a:t>
            </a:r>
            <a:r>
              <a:rPr dirty="0" sz="1600" spc="-2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with</a:t>
            </a:r>
            <a:r>
              <a:rPr dirty="0" sz="1600" spc="-2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a</a:t>
            </a:r>
            <a:r>
              <a:rPr dirty="0" sz="1600" spc="-3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one</a:t>
            </a:r>
            <a:r>
              <a:rPr dirty="0" sz="1600" spc="-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 spc="-20">
                <a:solidFill>
                  <a:srgbClr val="525252"/>
                </a:solidFill>
                <a:latin typeface="Calibri"/>
                <a:cs typeface="Calibri"/>
              </a:rPr>
              <a:t>stop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phone</a:t>
            </a:r>
            <a:r>
              <a:rPr dirty="0" sz="1600" spc="-3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call</a:t>
            </a:r>
            <a:r>
              <a:rPr dirty="0" sz="1600" spc="-6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to</a:t>
            </a:r>
            <a:r>
              <a:rPr dirty="0" sz="1600" spc="-3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525252"/>
                </a:solidFill>
                <a:latin typeface="Calibri"/>
                <a:cs typeface="Calibri"/>
              </a:rPr>
              <a:t>initiate</a:t>
            </a:r>
            <a:r>
              <a:rPr dirty="0" sz="1600" spc="-6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all</a:t>
            </a:r>
            <a:r>
              <a:rPr dirty="0" sz="1600" spc="-6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525252"/>
                </a:solidFill>
                <a:latin typeface="Calibri"/>
                <a:cs typeface="Calibri"/>
              </a:rPr>
              <a:t>programs</a:t>
            </a:r>
            <a:r>
              <a:rPr dirty="0" sz="1600" spc="-2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the</a:t>
            </a:r>
            <a:r>
              <a:rPr dirty="0" sz="1600" spc="-4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employee</a:t>
            </a:r>
            <a:r>
              <a:rPr dirty="0" sz="1600" spc="-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is</a:t>
            </a:r>
            <a:r>
              <a:rPr dirty="0" sz="1600" spc="-5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eligible</a:t>
            </a:r>
            <a:r>
              <a:rPr dirty="0" sz="1600" spc="-6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 spc="-40">
                <a:solidFill>
                  <a:srgbClr val="525252"/>
                </a:solidFill>
                <a:latin typeface="Calibri"/>
                <a:cs typeface="Calibri"/>
              </a:rPr>
              <a:t>for,</a:t>
            </a:r>
            <a:r>
              <a:rPr dirty="0" sz="1600" spc="-2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525252"/>
                </a:solidFill>
                <a:latin typeface="Calibri"/>
                <a:cs typeface="Calibri"/>
              </a:rPr>
              <a:t>including</a:t>
            </a:r>
            <a:r>
              <a:rPr dirty="0" sz="1600" spc="-7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525252"/>
                </a:solidFill>
                <a:latin typeface="Calibri"/>
                <a:cs typeface="Calibri"/>
              </a:rPr>
              <a:t>Voluntary Benefits.</a:t>
            </a:r>
            <a:endParaRPr sz="1600">
              <a:latin typeface="Calibri"/>
              <a:cs typeface="Calibri"/>
            </a:endParaRPr>
          </a:p>
          <a:p>
            <a:pPr marL="299085" marR="5080" indent="-287020">
              <a:lnSpc>
                <a:spcPct val="100000"/>
              </a:lnSpc>
              <a:spcBef>
                <a:spcPts val="385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dirty="0" u="sng" sz="1600" spc="-10" b="1">
                <a:solidFill>
                  <a:srgbClr val="525252"/>
                </a:solidFill>
                <a:uFill>
                  <a:solidFill>
                    <a:srgbClr val="525252"/>
                  </a:solidFill>
                </a:uFill>
                <a:latin typeface="Calibri"/>
                <a:cs typeface="Calibri"/>
              </a:rPr>
              <a:t>Communication</a:t>
            </a:r>
            <a:r>
              <a:rPr dirty="0" sz="1600" spc="-25" b="1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–</a:t>
            </a:r>
            <a:r>
              <a:rPr dirty="0" sz="1600" spc="-3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Making</a:t>
            </a:r>
            <a:r>
              <a:rPr dirty="0" sz="1600" spc="-6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sure</a:t>
            </a:r>
            <a:r>
              <a:rPr dirty="0" sz="1600" spc="-2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the</a:t>
            </a:r>
            <a:r>
              <a:rPr dirty="0" sz="1600" spc="-3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525252"/>
                </a:solidFill>
                <a:latin typeface="Calibri"/>
                <a:cs typeface="Calibri"/>
              </a:rPr>
              <a:t>insurance</a:t>
            </a:r>
            <a:r>
              <a:rPr dirty="0" sz="1600" spc="-4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carrier</a:t>
            </a:r>
            <a:r>
              <a:rPr dirty="0" sz="1600" spc="-1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or</a:t>
            </a:r>
            <a:r>
              <a:rPr dirty="0" sz="1600" spc="-3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provider</a:t>
            </a:r>
            <a:r>
              <a:rPr dirty="0" sz="1600" spc="-3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is</a:t>
            </a:r>
            <a:r>
              <a:rPr dirty="0" sz="1600" spc="-4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525252"/>
                </a:solidFill>
                <a:latin typeface="Calibri"/>
                <a:cs typeface="Calibri"/>
              </a:rPr>
              <a:t>educating</a:t>
            </a:r>
            <a:r>
              <a:rPr dirty="0" sz="1600" spc="-6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525252"/>
                </a:solidFill>
                <a:latin typeface="Calibri"/>
                <a:cs typeface="Calibri"/>
              </a:rPr>
              <a:t>employees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of</a:t>
            </a:r>
            <a:r>
              <a:rPr dirty="0" sz="1600" spc="-2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who</a:t>
            </a:r>
            <a:r>
              <a:rPr dirty="0" sz="1600" spc="-3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to</a:t>
            </a:r>
            <a:r>
              <a:rPr dirty="0" sz="1600" spc="-2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525252"/>
                </a:solidFill>
                <a:latin typeface="Calibri"/>
                <a:cs typeface="Calibri"/>
              </a:rPr>
              <a:t>contact</a:t>
            </a:r>
            <a:r>
              <a:rPr dirty="0" sz="1600" spc="-3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for</a:t>
            </a:r>
            <a:r>
              <a:rPr dirty="0" sz="1600" spc="-2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both</a:t>
            </a:r>
            <a:r>
              <a:rPr dirty="0" sz="1600" spc="-3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the</a:t>
            </a:r>
            <a:r>
              <a:rPr dirty="0" sz="1600" spc="-3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State</a:t>
            </a:r>
            <a:r>
              <a:rPr dirty="0" sz="1600" spc="-3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525252"/>
                </a:solidFill>
                <a:latin typeface="Calibri"/>
                <a:cs typeface="Calibri"/>
              </a:rPr>
              <a:t>Disability</a:t>
            </a:r>
            <a:r>
              <a:rPr dirty="0" sz="1600" spc="-6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and</a:t>
            </a:r>
            <a:r>
              <a:rPr dirty="0" sz="1600" spc="-4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525252"/>
                </a:solidFill>
                <a:latin typeface="Calibri"/>
                <a:cs typeface="Calibri"/>
              </a:rPr>
              <a:t>PFML.</a:t>
            </a:r>
            <a:endParaRPr sz="1600">
              <a:latin typeface="Calibri"/>
              <a:cs typeface="Calibri"/>
            </a:endParaRPr>
          </a:p>
          <a:p>
            <a:pPr marL="299085" marR="84455" indent="-287020">
              <a:lnSpc>
                <a:spcPct val="100000"/>
              </a:lnSpc>
              <a:spcBef>
                <a:spcPts val="385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dirty="0" u="sng" sz="1600" b="1">
                <a:solidFill>
                  <a:srgbClr val="525252"/>
                </a:solidFill>
                <a:uFill>
                  <a:solidFill>
                    <a:srgbClr val="525252"/>
                  </a:solidFill>
                </a:uFill>
                <a:latin typeface="Calibri"/>
                <a:cs typeface="Calibri"/>
              </a:rPr>
              <a:t>Other</a:t>
            </a:r>
            <a:r>
              <a:rPr dirty="0" u="sng" sz="1600" spc="-30" b="1">
                <a:solidFill>
                  <a:srgbClr val="525252"/>
                </a:solidFill>
                <a:uFill>
                  <a:solidFill>
                    <a:srgbClr val="525252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600" b="1">
                <a:solidFill>
                  <a:srgbClr val="525252"/>
                </a:solidFill>
                <a:uFill>
                  <a:solidFill>
                    <a:srgbClr val="525252"/>
                  </a:solidFill>
                </a:uFill>
                <a:latin typeface="Calibri"/>
                <a:cs typeface="Calibri"/>
              </a:rPr>
              <a:t>Leaves</a:t>
            </a:r>
            <a:r>
              <a:rPr dirty="0" u="sng" sz="1600" spc="-35" b="1">
                <a:solidFill>
                  <a:srgbClr val="525252"/>
                </a:solidFill>
                <a:uFill>
                  <a:solidFill>
                    <a:srgbClr val="525252"/>
                  </a:solidFill>
                </a:u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–</a:t>
            </a:r>
            <a:r>
              <a:rPr dirty="0" sz="1600" spc="-3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525252"/>
                </a:solidFill>
                <a:latin typeface="Calibri"/>
                <a:cs typeface="Calibri"/>
              </a:rPr>
              <a:t>Parental</a:t>
            </a:r>
            <a:r>
              <a:rPr dirty="0" sz="1600" spc="-3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525252"/>
                </a:solidFill>
                <a:latin typeface="Calibri"/>
                <a:cs typeface="Calibri"/>
              </a:rPr>
              <a:t>Leave,</a:t>
            </a:r>
            <a:r>
              <a:rPr dirty="0" sz="1600" spc="-4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 spc="-20">
                <a:solidFill>
                  <a:srgbClr val="525252"/>
                </a:solidFill>
                <a:latin typeface="Calibri"/>
                <a:cs typeface="Calibri"/>
              </a:rPr>
              <a:t>Military,</a:t>
            </a:r>
            <a:r>
              <a:rPr dirty="0" sz="1600" spc="-6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525252"/>
                </a:solidFill>
                <a:latin typeface="Calibri"/>
                <a:cs typeface="Calibri"/>
              </a:rPr>
              <a:t>Personal,</a:t>
            </a:r>
            <a:r>
              <a:rPr dirty="0" sz="1600" spc="-2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525252"/>
                </a:solidFill>
                <a:latin typeface="Calibri"/>
                <a:cs typeface="Calibri"/>
              </a:rPr>
              <a:t>Medical,</a:t>
            </a:r>
            <a:r>
              <a:rPr dirty="0" sz="1600" spc="-7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and</a:t>
            </a:r>
            <a:r>
              <a:rPr dirty="0" sz="1600" spc="-4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other</a:t>
            </a:r>
            <a:r>
              <a:rPr dirty="0" sz="1600" spc="-3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525252"/>
                </a:solidFill>
                <a:latin typeface="Calibri"/>
                <a:cs typeface="Calibri"/>
              </a:rPr>
              <a:t>company</a:t>
            </a:r>
            <a:r>
              <a:rPr dirty="0" sz="1600" spc="-4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525252"/>
                </a:solidFill>
                <a:latin typeface="Calibri"/>
                <a:cs typeface="Calibri"/>
              </a:rPr>
              <a:t>defined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leaves</a:t>
            </a:r>
            <a:r>
              <a:rPr dirty="0" sz="1600" spc="-4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can</a:t>
            </a:r>
            <a:r>
              <a:rPr dirty="0" sz="1600" spc="-4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also</a:t>
            </a:r>
            <a:r>
              <a:rPr dirty="0" sz="1600" spc="-4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be</a:t>
            </a:r>
            <a:r>
              <a:rPr dirty="0" sz="1600" spc="-5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525252"/>
                </a:solidFill>
                <a:latin typeface="Calibri"/>
                <a:cs typeface="Calibri"/>
              </a:rPr>
              <a:t>outsourced.</a:t>
            </a:r>
            <a:endParaRPr sz="1600">
              <a:latin typeface="Calibri"/>
              <a:cs typeface="Calibri"/>
            </a:endParaRPr>
          </a:p>
          <a:p>
            <a:pPr marL="299085" marR="264160" indent="-287020">
              <a:lnSpc>
                <a:spcPct val="100000"/>
              </a:lnSpc>
              <a:spcBef>
                <a:spcPts val="385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dirty="0" u="sng" sz="1600" spc="-20" b="1">
                <a:solidFill>
                  <a:srgbClr val="525252"/>
                </a:solidFill>
                <a:uFill>
                  <a:solidFill>
                    <a:srgbClr val="525252"/>
                  </a:solidFill>
                </a:uFill>
                <a:latin typeface="Calibri"/>
                <a:cs typeface="Calibri"/>
              </a:rPr>
              <a:t>Workers’</a:t>
            </a:r>
            <a:r>
              <a:rPr dirty="0" u="sng" sz="1600" spc="-30" b="1">
                <a:solidFill>
                  <a:srgbClr val="525252"/>
                </a:solidFill>
                <a:uFill>
                  <a:solidFill>
                    <a:srgbClr val="525252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600" spc="-10" b="1">
                <a:solidFill>
                  <a:srgbClr val="525252"/>
                </a:solidFill>
                <a:uFill>
                  <a:solidFill>
                    <a:srgbClr val="525252"/>
                  </a:solidFill>
                </a:uFill>
                <a:latin typeface="Calibri"/>
                <a:cs typeface="Calibri"/>
              </a:rPr>
              <a:t>Compensation</a:t>
            </a:r>
            <a:r>
              <a:rPr dirty="0" u="sng" sz="1600" spc="-15" b="1">
                <a:solidFill>
                  <a:srgbClr val="525252"/>
                </a:solidFill>
                <a:uFill>
                  <a:solidFill>
                    <a:srgbClr val="525252"/>
                  </a:solidFill>
                </a:u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–</a:t>
            </a:r>
            <a:r>
              <a:rPr dirty="0" sz="1600" spc="-3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This</a:t>
            </a:r>
            <a:r>
              <a:rPr dirty="0" sz="1600" spc="-5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needs</a:t>
            </a:r>
            <a:r>
              <a:rPr dirty="0" sz="1600" spc="-3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to</a:t>
            </a:r>
            <a:r>
              <a:rPr dirty="0" sz="1600" spc="-3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be</a:t>
            </a:r>
            <a:r>
              <a:rPr dirty="0" sz="1600" spc="-4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525252"/>
                </a:solidFill>
                <a:latin typeface="Calibri"/>
                <a:cs typeface="Calibri"/>
              </a:rPr>
              <a:t>coordinated</a:t>
            </a:r>
            <a:r>
              <a:rPr dirty="0" sz="1600" spc="-3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with</a:t>
            </a:r>
            <a:r>
              <a:rPr dirty="0" sz="1600" spc="-4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the</a:t>
            </a:r>
            <a:r>
              <a:rPr dirty="0" sz="1600" spc="-4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Leave</a:t>
            </a:r>
            <a:r>
              <a:rPr dirty="0" sz="1600" spc="-2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525252"/>
                </a:solidFill>
                <a:latin typeface="Calibri"/>
                <a:cs typeface="Calibri"/>
              </a:rPr>
              <a:t>programs</a:t>
            </a:r>
            <a:r>
              <a:rPr dirty="0" sz="1600" spc="-2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 spc="-25">
                <a:solidFill>
                  <a:srgbClr val="525252"/>
                </a:solidFill>
                <a:latin typeface="Calibri"/>
                <a:cs typeface="Calibri"/>
              </a:rPr>
              <a:t>for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those</a:t>
            </a:r>
            <a:r>
              <a:rPr dirty="0" sz="1600" spc="-4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claims</a:t>
            </a:r>
            <a:r>
              <a:rPr dirty="0" sz="1600" spc="-6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with</a:t>
            </a:r>
            <a:r>
              <a:rPr dirty="0" sz="1600" spc="-5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lost</a:t>
            </a:r>
            <a:r>
              <a:rPr dirty="0" sz="1600" spc="-4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time.</a:t>
            </a:r>
            <a:r>
              <a:rPr dirty="0" sz="1600" spc="26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Also,</a:t>
            </a:r>
            <a:r>
              <a:rPr dirty="0" sz="1600" spc="-4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usually</a:t>
            </a:r>
            <a:r>
              <a:rPr dirty="0" sz="1600" spc="-7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there</a:t>
            </a:r>
            <a:r>
              <a:rPr dirty="0" sz="1600" spc="-3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is</a:t>
            </a:r>
            <a:r>
              <a:rPr dirty="0" sz="1600" spc="-5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a</a:t>
            </a:r>
            <a:r>
              <a:rPr dirty="0" sz="1600" spc="-5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525252"/>
                </a:solidFill>
                <a:latin typeface="Calibri"/>
                <a:cs typeface="Calibri"/>
              </a:rPr>
              <a:t>disconnect</a:t>
            </a:r>
            <a:r>
              <a:rPr dirty="0" sz="1600" spc="-3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between</a:t>
            </a:r>
            <a:r>
              <a:rPr dirty="0" sz="1600" spc="-25">
                <a:solidFill>
                  <a:srgbClr val="525252"/>
                </a:solidFill>
                <a:latin typeface="Calibri"/>
                <a:cs typeface="Calibri"/>
              </a:rPr>
              <a:t> LTD</a:t>
            </a:r>
            <a:r>
              <a:rPr dirty="0" sz="1600" spc="-3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 spc="-25">
                <a:solidFill>
                  <a:srgbClr val="525252"/>
                </a:solidFill>
                <a:latin typeface="Calibri"/>
                <a:cs typeface="Calibri"/>
              </a:rPr>
              <a:t>and </a:t>
            </a:r>
            <a:r>
              <a:rPr dirty="0" sz="1600" spc="-20">
                <a:solidFill>
                  <a:srgbClr val="525252"/>
                </a:solidFill>
                <a:latin typeface="Calibri"/>
                <a:cs typeface="Calibri"/>
              </a:rPr>
              <a:t>Workers’</a:t>
            </a:r>
            <a:r>
              <a:rPr dirty="0" sz="1600" spc="-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525252"/>
                </a:solidFill>
                <a:latin typeface="Calibri"/>
                <a:cs typeface="Calibri"/>
              </a:rPr>
              <a:t>Compensation</a:t>
            </a:r>
            <a:r>
              <a:rPr dirty="0" sz="1600" spc="-5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claims</a:t>
            </a:r>
            <a:r>
              <a:rPr dirty="0" sz="1600" spc="-5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25252"/>
                </a:solidFill>
                <a:latin typeface="Calibri"/>
                <a:cs typeface="Calibri"/>
              </a:rPr>
              <a:t>as</a:t>
            </a:r>
            <a:r>
              <a:rPr dirty="0" sz="1600" spc="-5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525252"/>
                </a:solidFill>
                <a:latin typeface="Calibri"/>
                <a:cs typeface="Calibri"/>
              </a:rPr>
              <a:t>well.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440930" y="4861869"/>
            <a:ext cx="1385570" cy="111125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©2021</a:t>
            </a:r>
            <a:r>
              <a:rPr dirty="0" sz="600" spc="-2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ARTHUR</a:t>
            </a:r>
            <a:r>
              <a:rPr dirty="0" sz="600" spc="-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J.</a:t>
            </a:r>
            <a:r>
              <a:rPr dirty="0" sz="600" spc="-20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GALLAGHER</a:t>
            </a:r>
            <a:r>
              <a:rPr dirty="0" sz="600" spc="-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&amp;</a:t>
            </a:r>
            <a:r>
              <a:rPr dirty="0" sz="600" spc="-1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C5DEF1"/>
                </a:solidFill>
                <a:latin typeface="Arial"/>
                <a:cs typeface="Arial"/>
              </a:rPr>
              <a:t>CO.</a:t>
            </a:r>
            <a:endParaRPr sz="6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7440930" y="4909113"/>
            <a:ext cx="1385570" cy="111125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©2019</a:t>
            </a:r>
            <a:r>
              <a:rPr dirty="0" sz="600" spc="-2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ARTHUR</a:t>
            </a:r>
            <a:r>
              <a:rPr dirty="0" sz="600" spc="-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J.</a:t>
            </a:r>
            <a:r>
              <a:rPr dirty="0" sz="600" spc="-20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GALLAGHER</a:t>
            </a:r>
            <a:r>
              <a:rPr dirty="0" sz="600" spc="-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C5DEF1"/>
                </a:solidFill>
                <a:latin typeface="Arial"/>
                <a:cs typeface="Arial"/>
              </a:rPr>
              <a:t>&amp;</a:t>
            </a:r>
            <a:r>
              <a:rPr dirty="0" sz="600" spc="-15">
                <a:solidFill>
                  <a:srgbClr val="C5DEF1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C5DEF1"/>
                </a:solidFill>
                <a:latin typeface="Arial"/>
                <a:cs typeface="Arial"/>
              </a:rPr>
              <a:t>CO.</a:t>
            </a:r>
            <a:endParaRPr sz="6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 spc="-5"/>
              <a:t>8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7340" y="310641"/>
            <a:ext cx="571182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/>
              <a:t>Important</a:t>
            </a:r>
            <a:r>
              <a:rPr dirty="0" sz="2400" spc="-70"/>
              <a:t> </a:t>
            </a:r>
            <a:r>
              <a:rPr dirty="0" sz="2400"/>
              <a:t>Items</a:t>
            </a:r>
            <a:r>
              <a:rPr dirty="0" sz="2400" spc="-40"/>
              <a:t> </a:t>
            </a:r>
            <a:r>
              <a:rPr dirty="0" sz="2400"/>
              <a:t>to</a:t>
            </a:r>
            <a:r>
              <a:rPr dirty="0" sz="2400" spc="-40"/>
              <a:t> </a:t>
            </a:r>
            <a:r>
              <a:rPr dirty="0" sz="2400"/>
              <a:t>Consider</a:t>
            </a:r>
            <a:r>
              <a:rPr dirty="0" sz="2400" spc="-40"/>
              <a:t> </a:t>
            </a:r>
            <a:r>
              <a:rPr dirty="0" sz="2400"/>
              <a:t>with</a:t>
            </a:r>
            <a:r>
              <a:rPr dirty="0" sz="2400" spc="-25"/>
              <a:t> </a:t>
            </a:r>
            <a:r>
              <a:rPr dirty="0" sz="2400" spc="-10"/>
              <a:t>Outsourcing</a:t>
            </a:r>
            <a:endParaRPr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Andy Stauffer</dc:creator>
  <dc:title>PowerPoint Presentation</dc:title>
  <dcterms:created xsi:type="dcterms:W3CDTF">2022-09-23T00:00:10Z</dcterms:created>
  <dcterms:modified xsi:type="dcterms:W3CDTF">2022-09-23T00:00:10Z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2022-09-19T00:00:00Z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2022-09-23T00:00:00Z</vt:filetime>
  </property>
  <property fmtid="{D5CDD505-2E9C-101B-9397-08002B2CF9AE}" pid="5" name="Producer">
    <vt:lpwstr>Microsoft® PowerPoint® 2016</vt:lpwstr>
  </property>
</Properties>
</file>