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4" r:id="rId4"/>
    <p:sldMasterId id="2147483711" r:id="rId5"/>
    <p:sldMasterId id="2147483805" r:id="rId6"/>
    <p:sldMasterId id="2147483798" r:id="rId7"/>
    <p:sldMasterId id="2147483944" r:id="rId8"/>
    <p:sldMasterId id="2147483947" r:id="rId9"/>
    <p:sldMasterId id="2147483859" r:id="rId10"/>
    <p:sldMasterId id="2147483888" r:id="rId11"/>
    <p:sldMasterId id="2147483648" r:id="rId12"/>
    <p:sldMasterId id="2147483717" r:id="rId13"/>
  </p:sldMasterIdLst>
  <p:notesMasterIdLst>
    <p:notesMasterId r:id="rId62"/>
  </p:notesMasterIdLst>
  <p:sldIdLst>
    <p:sldId id="3400" r:id="rId14"/>
    <p:sldId id="1000513" r:id="rId15"/>
    <p:sldId id="3401" r:id="rId16"/>
    <p:sldId id="3399" r:id="rId17"/>
    <p:sldId id="1000533" r:id="rId18"/>
    <p:sldId id="3460" r:id="rId19"/>
    <p:sldId id="1000530" r:id="rId20"/>
    <p:sldId id="1000531" r:id="rId21"/>
    <p:sldId id="1000524" r:id="rId22"/>
    <p:sldId id="1000525" r:id="rId23"/>
    <p:sldId id="1000526" r:id="rId24"/>
    <p:sldId id="1000527" r:id="rId25"/>
    <p:sldId id="1000528" r:id="rId26"/>
    <p:sldId id="3451" r:id="rId27"/>
    <p:sldId id="3458" r:id="rId28"/>
    <p:sldId id="3459" r:id="rId29"/>
    <p:sldId id="3461" r:id="rId30"/>
    <p:sldId id="3464" r:id="rId31"/>
    <p:sldId id="3404" r:id="rId32"/>
    <p:sldId id="3465" r:id="rId33"/>
    <p:sldId id="3463" r:id="rId34"/>
    <p:sldId id="3462" r:id="rId35"/>
    <p:sldId id="3410" r:id="rId36"/>
    <p:sldId id="3468" r:id="rId37"/>
    <p:sldId id="1000529" r:id="rId38"/>
    <p:sldId id="3466" r:id="rId39"/>
    <p:sldId id="3467" r:id="rId40"/>
    <p:sldId id="3469" r:id="rId41"/>
    <p:sldId id="3406" r:id="rId42"/>
    <p:sldId id="3470" r:id="rId43"/>
    <p:sldId id="3471" r:id="rId44"/>
    <p:sldId id="3473" r:id="rId45"/>
    <p:sldId id="3350" r:id="rId46"/>
    <p:sldId id="1000534" r:id="rId47"/>
    <p:sldId id="3509" r:id="rId48"/>
    <p:sldId id="3510" r:id="rId49"/>
    <p:sldId id="3452" r:id="rId50"/>
    <p:sldId id="3453" r:id="rId51"/>
    <p:sldId id="3474" r:id="rId52"/>
    <p:sldId id="3298" r:id="rId53"/>
    <p:sldId id="3308" r:id="rId54"/>
    <p:sldId id="3450" r:id="rId55"/>
    <p:sldId id="3313" r:id="rId56"/>
    <p:sldId id="3456" r:id="rId57"/>
    <p:sldId id="3478" r:id="rId58"/>
    <p:sldId id="3457" r:id="rId59"/>
    <p:sldId id="937" r:id="rId60"/>
    <p:sldId id="341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E27F75-0032-458F-A633-E4A72FBC5A14}">
          <p14:sldIdLst>
            <p14:sldId id="3400"/>
            <p14:sldId id="1000513"/>
            <p14:sldId id="3401"/>
            <p14:sldId id="3399"/>
            <p14:sldId id="1000533"/>
            <p14:sldId id="3460"/>
            <p14:sldId id="1000530"/>
            <p14:sldId id="1000531"/>
            <p14:sldId id="1000524"/>
            <p14:sldId id="1000525"/>
            <p14:sldId id="1000526"/>
            <p14:sldId id="1000527"/>
            <p14:sldId id="1000528"/>
            <p14:sldId id="3451"/>
            <p14:sldId id="3458"/>
            <p14:sldId id="3459"/>
            <p14:sldId id="3461"/>
            <p14:sldId id="3464"/>
            <p14:sldId id="3404"/>
            <p14:sldId id="3465"/>
            <p14:sldId id="3463"/>
            <p14:sldId id="3462"/>
            <p14:sldId id="3410"/>
            <p14:sldId id="3468"/>
            <p14:sldId id="1000529"/>
            <p14:sldId id="3466"/>
            <p14:sldId id="3467"/>
            <p14:sldId id="3469"/>
            <p14:sldId id="3406"/>
            <p14:sldId id="3470"/>
            <p14:sldId id="3471"/>
            <p14:sldId id="3473"/>
            <p14:sldId id="3350"/>
            <p14:sldId id="1000534"/>
            <p14:sldId id="3509"/>
            <p14:sldId id="3510"/>
            <p14:sldId id="3452"/>
            <p14:sldId id="3453"/>
            <p14:sldId id="3474"/>
            <p14:sldId id="3298"/>
            <p14:sldId id="3308"/>
            <p14:sldId id="3450"/>
            <p14:sldId id="3313"/>
            <p14:sldId id="3456"/>
            <p14:sldId id="3478"/>
            <p14:sldId id="3457"/>
          </p14:sldIdLst>
        </p14:section>
        <p14:section name="Untitled Section" id="{F95FF00A-6701-494F-B0BC-C709C18C6E4B}">
          <p14:sldIdLst/>
        </p14:section>
        <p14:section name="Untitled Section" id="{CDF6C3F7-E2D3-484F-A743-006EC97750A5}">
          <p14:sldIdLst>
            <p14:sldId id="937"/>
            <p14:sldId id="3411"/>
          </p14:sldIdLst>
        </p14:section>
        <p14:section name="Untitled Section" id="{74F45B94-7BF7-4277-8802-8762BBDF7DA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rras, Clara" initials="PC" lastIdx="18" clrIdx="0"/>
  <p:cmAuthor id="2" name="McDaniel, Kayla" initials="MK" lastIdx="16" clrIdx="1"/>
  <p:cmAuthor id="3" name="Salazar, Liliana" initials="SL" lastIdx="1" clrIdx="2">
    <p:extLst>
      <p:ext uri="{19B8F6BF-5375-455C-9EA6-DF929625EA0E}">
        <p15:presenceInfo xmlns:p15="http://schemas.microsoft.com/office/powerpoint/2012/main" userId="S-1-5-21-537482541-1080826323-2759814714-189755" providerId="AD"/>
      </p:ext>
    </p:extLst>
  </p:cmAuthor>
  <p:cmAuthor id="4" name="Salazar, Liliana" initials="SL [2]" lastIdx="1" clrIdx="3">
    <p:extLst>
      <p:ext uri="{19B8F6BF-5375-455C-9EA6-DF929625EA0E}">
        <p15:presenceInfo xmlns:p15="http://schemas.microsoft.com/office/powerpoint/2012/main" userId="S::liliana.salazar@hubinternational.com::0543e356-77ca-49c6-9e9f-9c43f634a32f" providerId="AD"/>
      </p:ext>
    </p:extLst>
  </p:cmAuthor>
  <p:cmAuthor id="5" name="Turner, Darcie" initials="TD" lastIdx="1" clrIdx="4">
    <p:extLst>
      <p:ext uri="{19B8F6BF-5375-455C-9EA6-DF929625EA0E}">
        <p15:presenceInfo xmlns:p15="http://schemas.microsoft.com/office/powerpoint/2012/main" userId="S::darcie.turner@hubinternational.com::04dc34ca-2420-4d34-9ced-1178ba27d49c" providerId="AD"/>
      </p:ext>
    </p:extLst>
  </p:cmAuthor>
  <p:cmAuthor id="6" name="Gordon, Sonya" initials="GS" lastIdx="1" clrIdx="5">
    <p:extLst>
      <p:ext uri="{19B8F6BF-5375-455C-9EA6-DF929625EA0E}">
        <p15:presenceInfo xmlns:p15="http://schemas.microsoft.com/office/powerpoint/2012/main" userId="S::sonya.gordon@hubinternational.com::a5ab9454-c916-44c8-98e9-6957a0aac0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0678D5"/>
    <a:srgbClr val="203747"/>
    <a:srgbClr val="263746"/>
    <a:srgbClr val="AC1534"/>
    <a:srgbClr val="00AEEF"/>
    <a:srgbClr val="F3B921"/>
    <a:srgbClr val="0095DA"/>
    <a:srgbClr val="263764"/>
    <a:srgbClr val="006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695" autoAdjust="0"/>
  </p:normalViewPr>
  <p:slideViewPr>
    <p:cSldViewPr snapToGrid="0" snapToObjects="1">
      <p:cViewPr varScale="1">
        <p:scale>
          <a:sx n="104" d="100"/>
          <a:sy n="104" d="100"/>
        </p:scale>
        <p:origin x="144" y="354"/>
      </p:cViewPr>
      <p:guideLst>
        <p:guide orient="horz" pos="2160"/>
        <p:guide pos="3840"/>
      </p:guideLst>
    </p:cSldViewPr>
  </p:slideViewPr>
  <p:notesTextViewPr>
    <p:cViewPr>
      <p:scale>
        <a:sx n="3" d="2"/>
        <a:sy n="3" d="2"/>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C860D3-DD36-4217-AAA7-1F142548E26C}" type="datetimeFigureOut">
              <a:rPr lang="en-US" smtClean="0"/>
              <a:t>8/31/2022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C8A19F-B9D7-4AF0-BACC-B2EEAA448648}" type="slidenum">
              <a:rPr lang="en-US" smtClean="0"/>
              <a:t>‹#›</a:t>
            </a:fld>
            <a:endParaRPr lang="en-US"/>
          </a:p>
        </p:txBody>
      </p:sp>
    </p:spTree>
    <p:extLst>
      <p:ext uri="{BB962C8B-B14F-4D97-AF65-F5344CB8AC3E}">
        <p14:creationId xmlns:p14="http://schemas.microsoft.com/office/powerpoint/2010/main" val="117749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tr.cfo.dc.gov/sites/default/files/dc/sites/otr/publication/attachments/FAQ%20reporting%20SRP%20Update.3.31.20.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a:t>
            </a:fld>
            <a:endParaRPr lang="en-US"/>
          </a:p>
        </p:txBody>
      </p:sp>
    </p:spTree>
    <p:extLst>
      <p:ext uri="{BB962C8B-B14F-4D97-AF65-F5344CB8AC3E}">
        <p14:creationId xmlns:p14="http://schemas.microsoft.com/office/powerpoint/2010/main" val="886538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11</a:t>
            </a:fld>
            <a:endParaRPr lang="en-US"/>
          </a:p>
        </p:txBody>
      </p:sp>
    </p:spTree>
    <p:extLst>
      <p:ext uri="{BB962C8B-B14F-4D97-AF65-F5344CB8AC3E}">
        <p14:creationId xmlns:p14="http://schemas.microsoft.com/office/powerpoint/2010/main" val="3056236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12</a:t>
            </a:fld>
            <a:endParaRPr lang="en-US"/>
          </a:p>
        </p:txBody>
      </p:sp>
    </p:spTree>
    <p:extLst>
      <p:ext uri="{BB962C8B-B14F-4D97-AF65-F5344CB8AC3E}">
        <p14:creationId xmlns:p14="http://schemas.microsoft.com/office/powerpoint/2010/main" val="3168900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13</a:t>
            </a:fld>
            <a:endParaRPr lang="en-US"/>
          </a:p>
        </p:txBody>
      </p:sp>
    </p:spTree>
    <p:extLst>
      <p:ext uri="{BB962C8B-B14F-4D97-AF65-F5344CB8AC3E}">
        <p14:creationId xmlns:p14="http://schemas.microsoft.com/office/powerpoint/2010/main" val="268962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14</a:t>
            </a:fld>
            <a:endParaRPr lang="en-US"/>
          </a:p>
        </p:txBody>
      </p:sp>
    </p:spTree>
    <p:extLst>
      <p:ext uri="{BB962C8B-B14F-4D97-AF65-F5344CB8AC3E}">
        <p14:creationId xmlns:p14="http://schemas.microsoft.com/office/powerpoint/2010/main" val="313746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15</a:t>
            </a:fld>
            <a:endParaRPr lang="en-US"/>
          </a:p>
        </p:txBody>
      </p:sp>
    </p:spTree>
    <p:extLst>
      <p:ext uri="{BB962C8B-B14F-4D97-AF65-F5344CB8AC3E}">
        <p14:creationId xmlns:p14="http://schemas.microsoft.com/office/powerpoint/2010/main" val="9189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require that plans and issuers subject to section 2713 of the PHS Act must cover</a:t>
            </a:r>
          </a:p>
          <a:p>
            <a:r>
              <a:rPr lang="en-US" sz="1200" dirty="0"/>
              <a:t>without cost sharing a qualifying coronavirus preventive service, regardless of whether such</a:t>
            </a:r>
          </a:p>
          <a:p>
            <a:r>
              <a:rPr lang="en-US" sz="1200" dirty="0"/>
              <a:t>service is delivered by an in-network or out-of-network provider. This is based on the</a:t>
            </a:r>
          </a:p>
          <a:p>
            <a:r>
              <a:rPr lang="en-US" sz="1200" dirty="0"/>
              <a:t>Departments’ view that participants, beneficiaries, and enrollees may not be able to locate </a:t>
            </a:r>
            <a:r>
              <a:rPr lang="en-US" sz="1200" dirty="0" err="1"/>
              <a:t>innetwork</a:t>
            </a:r>
            <a:r>
              <a:rPr lang="en-US" sz="1200" dirty="0"/>
              <a:t> providers consistently during the emergency period. </a:t>
            </a:r>
          </a:p>
          <a:p>
            <a:endParaRPr lang="en-US" sz="1200" dirty="0"/>
          </a:p>
          <a:p>
            <a:r>
              <a:rPr lang="en-US" sz="1200" dirty="0"/>
              <a:t>The Medicare payment rates will be $28.39 to administer single-dose vaccines. For a COVID-19 vaccine requiring a series of two or more doses, the initial dose(s) administration payment rate will be $16.94, and $28.39 for the administration of the final dose in the series. These rates will be geographically adjusted and recognize the costs involved in administering the vaccine, including the additional resources involved with required public health reporting, conducting important outreach and patient education, and spending additional time with patients answering any questions they may have about the vaccine. </a:t>
            </a:r>
          </a:p>
          <a:p>
            <a:r>
              <a:rPr lang="en-US" sz="1200" dirty="0"/>
              <a:t>CMS is encouraging state policymakers and other private insurance agencies to utilize the information on the Medicare reimbursement strategy to develop their vaccine administration payment plan in the Medicaid program, CHIP, the Basic Health Program (BHP), and private plans. </a:t>
            </a:r>
          </a:p>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17</a:t>
            </a:fld>
            <a:endParaRPr lang="en-US"/>
          </a:p>
        </p:txBody>
      </p:sp>
    </p:spTree>
    <p:extLst>
      <p:ext uri="{BB962C8B-B14F-4D97-AF65-F5344CB8AC3E}">
        <p14:creationId xmlns:p14="http://schemas.microsoft.com/office/powerpoint/2010/main" val="2660106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72E64-03EA-4A6B-B03F-1CBD029429DE}" type="slidenum">
              <a:rPr lang="en-US" smtClean="0"/>
              <a:t>18</a:t>
            </a:fld>
            <a:endParaRPr lang="en-US"/>
          </a:p>
        </p:txBody>
      </p:sp>
    </p:spTree>
    <p:extLst>
      <p:ext uri="{BB962C8B-B14F-4D97-AF65-F5344CB8AC3E}">
        <p14:creationId xmlns:p14="http://schemas.microsoft.com/office/powerpoint/2010/main" val="2854042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19</a:t>
            </a:fld>
            <a:endParaRPr lang="en-US"/>
          </a:p>
        </p:txBody>
      </p:sp>
    </p:spTree>
    <p:extLst>
      <p:ext uri="{BB962C8B-B14F-4D97-AF65-F5344CB8AC3E}">
        <p14:creationId xmlns:p14="http://schemas.microsoft.com/office/powerpoint/2010/main" val="2642226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2CFFF-219B-484C-AB88-04C8419676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7310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of Columbia - </a:t>
            </a:r>
            <a:r>
              <a:rPr lang="en-US" b="0" i="0" dirty="0">
                <a:solidFill>
                  <a:srgbClr val="444444"/>
                </a:solidFill>
                <a:effectLst/>
                <a:latin typeface="Roboto-Regular"/>
              </a:rPr>
              <a:t>30 days after the IRS deadline for submitting 1095-B or 1095-C forms, </a:t>
            </a:r>
            <a:r>
              <a:rPr lang="en-US" b="1" i="0" dirty="0">
                <a:solidFill>
                  <a:srgbClr val="444444"/>
                </a:solidFill>
                <a:effectLst/>
                <a:latin typeface="Roboto-Regular"/>
              </a:rPr>
              <a:t>including any extensions granted by the IRS. For tax year 2020, information returns (Form 1095-B or Form 1095-C) will be due to OTR on April 30, 2021.</a:t>
            </a:r>
            <a:r>
              <a:rPr lang="en-US" dirty="0">
                <a:hlinkClick r:id="rId3"/>
              </a:rPr>
              <a:t> FAQ reporting SRP Update.3.31.20.pdf (dc.gov)</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35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F327-26D5-3848-9814-7B217292901E}" type="slidenum">
              <a:rPr lang="en-US" smtClean="0"/>
              <a:t>2</a:t>
            </a:fld>
            <a:endParaRPr lang="en-US" dirty="0"/>
          </a:p>
        </p:txBody>
      </p:sp>
    </p:spTree>
    <p:extLst>
      <p:ext uri="{BB962C8B-B14F-4D97-AF65-F5344CB8AC3E}">
        <p14:creationId xmlns:p14="http://schemas.microsoft.com/office/powerpoint/2010/main" val="1847691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23</a:t>
            </a:fld>
            <a:endParaRPr lang="en-US"/>
          </a:p>
        </p:txBody>
      </p:sp>
    </p:spTree>
    <p:extLst>
      <p:ext uri="{BB962C8B-B14F-4D97-AF65-F5344CB8AC3E}">
        <p14:creationId xmlns:p14="http://schemas.microsoft.com/office/powerpoint/2010/main" val="1140217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2022 ACA Affordability</a:t>
            </a:r>
          </a:p>
          <a:p>
            <a:endParaRPr lang="en-US" sz="1300" dirty="0"/>
          </a:p>
          <a:p>
            <a:pPr defTabSz="966612">
              <a:lnSpc>
                <a:spcPct val="90000"/>
              </a:lnSpc>
              <a:defRPr/>
            </a:pPr>
            <a:r>
              <a:rPr lang="en-US" sz="1500" b="1" dirty="0">
                <a:latin typeface="Arial Black" panose="020B0A04020102020204" pitchFamily="34" charset="0"/>
              </a:rPr>
              <a:t>Remember when determining ACA Affordability each year, it is based off the Employee-only Coverage.  That is the </a:t>
            </a:r>
            <a:r>
              <a:rPr lang="en-US" sz="1300" dirty="0"/>
              <a:t>Lowest cost plan that is </a:t>
            </a:r>
            <a:r>
              <a:rPr lang="en-US" sz="1300" b="1" dirty="0">
                <a:solidFill>
                  <a:srgbClr val="0678D5"/>
                </a:solidFill>
              </a:rPr>
              <a:t>minimum value. </a:t>
            </a:r>
            <a:br>
              <a:rPr lang="en-US" sz="1300" b="1" dirty="0">
                <a:solidFill>
                  <a:srgbClr val="0678D5"/>
                </a:solidFill>
              </a:rPr>
            </a:br>
            <a:endParaRPr lang="en-US" sz="1300" b="1" dirty="0">
              <a:solidFill>
                <a:srgbClr val="0678D5"/>
              </a:solidFill>
            </a:endParaRPr>
          </a:p>
          <a:p>
            <a:pPr defTabSz="966612">
              <a:lnSpc>
                <a:spcPct val="90000"/>
              </a:lnSpc>
              <a:defRPr/>
            </a:pPr>
            <a:r>
              <a:rPr lang="en-US" sz="1300" b="1" dirty="0">
                <a:solidFill>
                  <a:srgbClr val="0678D5"/>
                </a:solidFill>
              </a:rPr>
              <a:t>In 2022 Safe harbor decreased from 9.83% to </a:t>
            </a:r>
            <a:r>
              <a:rPr lang="en-US" sz="1300" b="1" u="sng" dirty="0">
                <a:solidFill>
                  <a:srgbClr val="0678D5"/>
                </a:solidFill>
              </a:rPr>
              <a:t>9.61</a:t>
            </a:r>
            <a:r>
              <a:rPr lang="en-US" sz="1300" b="1" dirty="0">
                <a:solidFill>
                  <a:srgbClr val="0678D5"/>
                </a:solidFill>
              </a:rPr>
              <a:t>%</a:t>
            </a:r>
            <a:r>
              <a:rPr lang="en-US" sz="1300" b="1" dirty="0"/>
              <a:t> </a:t>
            </a:r>
            <a:r>
              <a:rPr lang="en-US" sz="1300" dirty="0"/>
              <a:t>based on one of the three safe harbors calculation methods: </a:t>
            </a:r>
            <a:r>
              <a:rPr lang="en-US" sz="1300" dirty="0">
                <a:solidFill>
                  <a:srgbClr val="FFFFFF"/>
                </a:solidFill>
                <a:latin typeface="Arial Black" panose="020B0A04020102020204" pitchFamily="34" charset="0"/>
              </a:rPr>
              <a:t>Rate of Pay, </a:t>
            </a:r>
            <a:r>
              <a:rPr lang="en-US" sz="1300" dirty="0"/>
              <a:t>FPL, or W-2.  </a:t>
            </a:r>
          </a:p>
          <a:p>
            <a:pPr defTabSz="966612">
              <a:lnSpc>
                <a:spcPct val="90000"/>
              </a:lnSpc>
              <a:defRPr/>
            </a:pPr>
            <a:endParaRPr lang="en-US" sz="1300" dirty="0"/>
          </a:p>
          <a:p>
            <a:pPr defTabSz="966612">
              <a:lnSpc>
                <a:spcPct val="90000"/>
              </a:lnSpc>
              <a:defRPr/>
            </a:pPr>
            <a:r>
              <a:rPr lang="en-US" sz="1300" dirty="0"/>
              <a:t>Remember 11/1, and 12/1 renewals will use the 9.83% for affordability.  A 1/1/22 and after renewal will use the 9.61% for affordability.</a:t>
            </a:r>
          </a:p>
          <a:p>
            <a:pPr defTabSz="966612">
              <a:lnSpc>
                <a:spcPct val="90000"/>
              </a:lnSpc>
              <a:defRPr/>
            </a:pPr>
            <a:endParaRPr lang="en-US" sz="1300" dirty="0"/>
          </a:p>
          <a:p>
            <a:pPr defTabSz="966612">
              <a:lnSpc>
                <a:spcPct val="90000"/>
              </a:lnSpc>
              <a:defRPr/>
            </a:pPr>
            <a:r>
              <a:rPr lang="en-US" sz="1300" dirty="0"/>
              <a:t>For your convenience, we created examples of how to calculate each of the 3 affordability safe harbors for plans that renew in 2022.</a:t>
            </a:r>
            <a:endParaRPr lang="en-US" sz="1300" dirty="0">
              <a:solidFill>
                <a:srgbClr val="FFFFFF"/>
              </a:solidFill>
              <a:latin typeface="Arial Black" panose="020B0A04020102020204" pitchFamily="34" charset="0"/>
            </a:endParaRPr>
          </a:p>
          <a:p>
            <a:pPr>
              <a:lnSpc>
                <a:spcPct val="90000"/>
              </a:lnSpc>
            </a:pPr>
            <a:endParaRPr lang="en-US" sz="1300" dirty="0"/>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299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25</a:t>
            </a:fld>
            <a:endParaRPr lang="en-US"/>
          </a:p>
        </p:txBody>
      </p:sp>
    </p:spTree>
    <p:extLst>
      <p:ext uri="{BB962C8B-B14F-4D97-AF65-F5344CB8AC3E}">
        <p14:creationId xmlns:p14="http://schemas.microsoft.com/office/powerpoint/2010/main" val="2622756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IRS is currently auditing employer compliance with the 2018 ESRP provisions of the ACA</a:t>
            </a:r>
            <a:br>
              <a:rPr lang="en-US" sz="2100" dirty="0"/>
            </a:br>
            <a:endParaRPr lang="en-US" sz="2100" dirty="0"/>
          </a:p>
          <a:p>
            <a:pPr lvl="1">
              <a:buFont typeface="Courier New" panose="02070309020205020404" pitchFamily="49" charset="0"/>
              <a:buChar char="o"/>
            </a:pPr>
            <a:r>
              <a:rPr lang="en-US" sz="1900" dirty="0"/>
              <a:t>Letters 226-J mailed to employers informing them of failure to comply with IRS 4980H(a) or (b) provisions</a:t>
            </a:r>
            <a:br>
              <a:rPr lang="en-US" sz="1900" dirty="0"/>
            </a:br>
            <a:endParaRPr lang="en-US" sz="1900" dirty="0"/>
          </a:p>
          <a:p>
            <a:pPr lvl="1">
              <a:buFont typeface="Courier New" panose="02070309020205020404" pitchFamily="49" charset="0"/>
              <a:buChar char="o"/>
            </a:pPr>
            <a:r>
              <a:rPr lang="en-US" sz="1900" dirty="0"/>
              <a:t>Letter provides employer 30 days to respond to the inquiry</a:t>
            </a:r>
            <a:br>
              <a:rPr lang="en-US" sz="1900" dirty="0"/>
            </a:br>
            <a:endParaRPr lang="en-US" sz="1900" dirty="0"/>
          </a:p>
          <a:p>
            <a:pPr lvl="2">
              <a:buFont typeface="Wingdings" panose="05000000000000000000" pitchFamily="2" charset="2"/>
              <a:buChar char="§"/>
            </a:pPr>
            <a:r>
              <a:rPr lang="en-US" sz="1700" dirty="0"/>
              <a:t>Employer agrees and pays penalty</a:t>
            </a:r>
            <a:br>
              <a:rPr lang="en-US" sz="1700" dirty="0"/>
            </a:br>
            <a:endParaRPr lang="en-US" sz="1700" dirty="0"/>
          </a:p>
          <a:p>
            <a:pPr lvl="2">
              <a:buFont typeface="Wingdings" panose="05000000000000000000" pitchFamily="2" charset="2"/>
              <a:buChar char="§"/>
            </a:pPr>
            <a:r>
              <a:rPr lang="en-US" sz="1700" dirty="0"/>
              <a:t>Employer appeals the penalty and supports additional information with the appeal</a:t>
            </a:r>
          </a:p>
          <a:p>
            <a:pPr lvl="0">
              <a:buFont typeface="Wingdings" panose="05000000000000000000" pitchFamily="2" charset="2"/>
              <a:buNone/>
            </a:pPr>
            <a:endParaRPr lang="en-US" sz="1700" dirty="0"/>
          </a:p>
          <a:p>
            <a:r>
              <a:rPr lang="en-US" sz="1700" dirty="0"/>
              <a:t>Employer should file an extension with the IRS to appeal decision- fax request to the number that appears at on right-hand corner of letter. Will be granted a 30-day extension to appeal decision.</a:t>
            </a:r>
          </a:p>
          <a:p>
            <a:endParaRPr lang="en-US" sz="1700" dirty="0"/>
          </a:p>
          <a:p>
            <a:r>
              <a:rPr lang="en-US" sz="1700" dirty="0"/>
              <a:t>NEW- Letters 226J question if a plan is deemed to be affordable under the ACA, new codes  used in Form 14765. Employer is required to show proof that plans are deemed to be affordable.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4747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28</a:t>
            </a:fld>
            <a:endParaRPr lang="en-US"/>
          </a:p>
        </p:txBody>
      </p:sp>
    </p:spTree>
    <p:extLst>
      <p:ext uri="{BB962C8B-B14F-4D97-AF65-F5344CB8AC3E}">
        <p14:creationId xmlns:p14="http://schemas.microsoft.com/office/powerpoint/2010/main" val="3260770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Transparency rules reiterate the plans obligation to keep:</a:t>
            </a:r>
          </a:p>
          <a:p>
            <a:endParaRPr lang="en-US" dirty="0"/>
          </a:p>
          <a:p>
            <a:pPr marL="181240" indent="-181240">
              <a:buFont typeface="Arial" panose="020B0604020202020204" pitchFamily="34" charset="0"/>
              <a:buChar char="•"/>
            </a:pPr>
            <a:r>
              <a:rPr lang="en-US" dirty="0"/>
              <a:t>provider up to date physician directories</a:t>
            </a:r>
            <a:br>
              <a:rPr lang="en-US" dirty="0"/>
            </a:br>
            <a:endParaRPr lang="en-US" dirty="0"/>
          </a:p>
          <a:p>
            <a:pPr marL="181240" indent="-181240">
              <a:buFont typeface="Arial" panose="020B0604020202020204" pitchFamily="34" charset="0"/>
              <a:buChar char="•"/>
            </a:pPr>
            <a:r>
              <a:rPr lang="en-US" dirty="0"/>
              <a:t>participants or beneficiaries </a:t>
            </a:r>
            <a:r>
              <a:rPr lang="en-US" b="1" dirty="0"/>
              <a:t>informed if a doctor providing them care is terminated </a:t>
            </a:r>
            <a:r>
              <a:rPr lang="en-US" dirty="0"/>
              <a:t>– giving them the option to continue care or facility and require the provider to accept the in-network rate.</a:t>
            </a:r>
          </a:p>
          <a:p>
            <a:endParaRPr lang="en-US" dirty="0"/>
          </a:p>
          <a:p>
            <a:pPr marL="181240" indent="-181240">
              <a:buFont typeface="Arial" panose="020B0604020202020204" pitchFamily="34" charset="0"/>
              <a:buChar char="•"/>
            </a:pPr>
            <a:r>
              <a:rPr lang="en-US" b="1" dirty="0"/>
              <a:t>Health insurance ID cards </a:t>
            </a:r>
            <a:r>
              <a:rPr lang="en-US" dirty="0"/>
              <a:t>– up to date with specific information printed on the card that includes OOP max both in and OON, phone number web address and where individuals can obtain consumer assistance.</a:t>
            </a:r>
          </a:p>
          <a:p>
            <a:pPr marL="181240" indent="-181240">
              <a:buFont typeface="Arial" panose="020B0604020202020204" pitchFamily="34" charset="0"/>
              <a:buChar char="•"/>
            </a:pPr>
            <a:endParaRPr lang="en-US" dirty="0"/>
          </a:p>
          <a:p>
            <a:r>
              <a:rPr lang="en-US" b="1" dirty="0"/>
              <a:t>Importantly, this rule applies to all both GF and NGF plans.</a:t>
            </a:r>
          </a:p>
          <a:p>
            <a:endParaRPr lang="en-US" b="1" dirty="0"/>
          </a:p>
          <a:p>
            <a:endParaRPr lang="en-US" dirty="0"/>
          </a:p>
        </p:txBody>
      </p:sp>
      <p:sp>
        <p:nvSpPr>
          <p:cNvPr id="4" name="Slide Number Placeholder 3"/>
          <p:cNvSpPr>
            <a:spLocks noGrp="1"/>
          </p:cNvSpPr>
          <p:nvPr>
            <p:ph type="sldNum" sz="quarter" idx="5"/>
          </p:nvPr>
        </p:nvSpPr>
        <p:spPr/>
        <p:txBody>
          <a:bodyPr/>
          <a:lstStyle/>
          <a:p>
            <a:fld id="{67872E64-03EA-4A6B-B03F-1CBD029429DE}" type="slidenum">
              <a:rPr lang="en-US" smtClean="0"/>
              <a:t>30</a:t>
            </a:fld>
            <a:endParaRPr lang="en-US"/>
          </a:p>
        </p:txBody>
      </p:sp>
    </p:spTree>
    <p:extLst>
      <p:ext uri="{BB962C8B-B14F-4D97-AF65-F5344CB8AC3E}">
        <p14:creationId xmlns:p14="http://schemas.microsoft.com/office/powerpoint/2010/main" val="483379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31</a:t>
            </a:fld>
            <a:endParaRPr lang="en-US"/>
          </a:p>
        </p:txBody>
      </p:sp>
    </p:spTree>
    <p:extLst>
      <p:ext uri="{BB962C8B-B14F-4D97-AF65-F5344CB8AC3E}">
        <p14:creationId xmlns:p14="http://schemas.microsoft.com/office/powerpoint/2010/main" val="3493766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Self-service EOB</a:t>
            </a:r>
          </a:p>
          <a:p>
            <a:endParaRPr lang="en-US" sz="1300" dirty="0"/>
          </a:p>
          <a:p>
            <a:r>
              <a:rPr lang="en-US" sz="1300" dirty="0"/>
              <a:t>Plans are required to provide access to an internet based, self-service tool containing </a:t>
            </a:r>
            <a:r>
              <a:rPr lang="en-US" sz="1300" b="1" u="sng" dirty="0"/>
              <a:t>pricing info for plan items and services</a:t>
            </a:r>
            <a:endParaRPr lang="en-US" sz="1300" b="1" u="sng" dirty="0">
              <a:cs typeface="Calibri"/>
            </a:endParaRPr>
          </a:p>
          <a:p>
            <a:endParaRPr lang="en-US" sz="1300" b="1" u="sng" dirty="0"/>
          </a:p>
          <a:p>
            <a:pPr defTabSz="966612">
              <a:defRPr/>
            </a:pPr>
            <a:r>
              <a:rPr lang="en-US" sz="1300" b="1" dirty="0">
                <a:solidFill>
                  <a:schemeClr val="tx2"/>
                </a:solidFill>
              </a:rPr>
              <a:t>For plan years that start on or after </a:t>
            </a:r>
            <a:r>
              <a:rPr lang="en-US" sz="1300" b="1" u="sng" dirty="0">
                <a:solidFill>
                  <a:schemeClr val="tx2"/>
                </a:solidFill>
              </a:rPr>
              <a:t>January 1, 2023</a:t>
            </a:r>
            <a:r>
              <a:rPr lang="en-US" sz="1300" b="1" dirty="0">
                <a:solidFill>
                  <a:schemeClr val="tx2"/>
                </a:solidFill>
              </a:rPr>
              <a:t>.  </a:t>
            </a:r>
            <a:r>
              <a:rPr lang="en-US" sz="1300" dirty="0"/>
              <a:t>The </a:t>
            </a:r>
            <a:r>
              <a:rPr lang="en-US" sz="1300" b="1" dirty="0"/>
              <a:t>original rules </a:t>
            </a:r>
            <a:r>
              <a:rPr lang="en-US" sz="1300" dirty="0"/>
              <a:t>only required this for 500 items and services on January 1, 2023 with the remaining coming January 1, 2024.  </a:t>
            </a:r>
            <a:r>
              <a:rPr lang="en-US" sz="1300" b="1" dirty="0"/>
              <a:t>However</a:t>
            </a:r>
            <a:r>
              <a:rPr lang="en-US" sz="1300" dirty="0"/>
              <a:t>, </a:t>
            </a:r>
            <a:r>
              <a:rPr lang="en-US" sz="1300" b="1" dirty="0"/>
              <a:t>FAQs issued August 20, 2021 seemed to suggest that this must be </a:t>
            </a:r>
            <a:r>
              <a:rPr lang="en-US" sz="1300" b="1" u="sng" dirty="0"/>
              <a:t>available for all items and services on January 1, 2023</a:t>
            </a:r>
            <a:r>
              <a:rPr lang="en-US" sz="1300" dirty="0"/>
              <a:t>.</a:t>
            </a:r>
            <a:endParaRPr lang="en-US" dirty="0">
              <a:cs typeface="Calibri"/>
            </a:endParaRPr>
          </a:p>
          <a:p>
            <a:endParaRPr lang="en-US" sz="1300" dirty="0"/>
          </a:p>
          <a:p>
            <a:r>
              <a:rPr lang="en-US" sz="1900" b="1" dirty="0"/>
              <a:t>Contents of “self-service advance EOB”</a:t>
            </a:r>
            <a:r>
              <a:rPr lang="en-US" sz="1900" dirty="0"/>
              <a:t>:</a:t>
            </a:r>
            <a:br>
              <a:rPr lang="en-US" sz="1900" dirty="0">
                <a:cs typeface="+mn-lt"/>
              </a:rPr>
            </a:br>
            <a:endParaRPr lang="en-US" sz="1900" dirty="0"/>
          </a:p>
          <a:p>
            <a:pPr lvl="1">
              <a:spcBef>
                <a:spcPts val="317"/>
              </a:spcBef>
              <a:spcAft>
                <a:spcPts val="529"/>
              </a:spcAft>
              <a:buFont typeface="Courier New" panose="02070309020205020404" pitchFamily="49" charset="0"/>
              <a:buChar char="o"/>
            </a:pPr>
            <a:r>
              <a:rPr lang="en-US" sz="1700" dirty="0"/>
              <a:t>Estimate of cost-sharing liability for the covered item or service</a:t>
            </a:r>
            <a:br>
              <a:rPr lang="en-US" sz="1700" dirty="0">
                <a:cs typeface="+mn-lt"/>
              </a:rPr>
            </a:br>
            <a:endParaRPr lang="en-US" sz="1700" dirty="0"/>
          </a:p>
          <a:p>
            <a:pPr lvl="1">
              <a:spcBef>
                <a:spcPts val="317"/>
              </a:spcBef>
              <a:spcAft>
                <a:spcPts val="529"/>
              </a:spcAft>
              <a:buFont typeface="Courier New" panose="02070309020205020404" pitchFamily="49" charset="0"/>
              <a:buChar char="o"/>
            </a:pPr>
            <a:r>
              <a:rPr lang="en-US" sz="1700" dirty="0"/>
              <a:t>Accumulated amounts incurred to date</a:t>
            </a:r>
            <a:endParaRPr lang="en-US" sz="1700" dirty="0">
              <a:cs typeface="Calibri"/>
            </a:endParaRPr>
          </a:p>
          <a:p>
            <a:pPr lvl="1">
              <a:spcBef>
                <a:spcPts val="317"/>
              </a:spcBef>
              <a:spcAft>
                <a:spcPts val="529"/>
              </a:spcAft>
              <a:buFont typeface="Courier New" panose="02070309020205020404" pitchFamily="49" charset="0"/>
              <a:buChar char="o"/>
            </a:pPr>
            <a:endParaRPr lang="en-US" sz="1700" dirty="0"/>
          </a:p>
          <a:p>
            <a:pPr lvl="1">
              <a:spcBef>
                <a:spcPts val="317"/>
              </a:spcBef>
              <a:spcAft>
                <a:spcPts val="529"/>
              </a:spcAft>
              <a:buFont typeface="Courier New" panose="02070309020205020404" pitchFamily="49" charset="0"/>
              <a:buChar char="o"/>
            </a:pPr>
            <a:r>
              <a:rPr lang="en-US" sz="1700" dirty="0"/>
              <a:t>In-network rate for in-network providers for the covered item or service (includes negotiated rate and the underlying fee schedule)</a:t>
            </a:r>
            <a:endParaRPr lang="en-US" sz="1700" dirty="0">
              <a:cs typeface="Calibri"/>
            </a:endParaRPr>
          </a:p>
          <a:p>
            <a:pPr lvl="1">
              <a:spcBef>
                <a:spcPts val="317"/>
              </a:spcBef>
              <a:spcAft>
                <a:spcPts val="529"/>
              </a:spcAft>
              <a:buFont typeface="Courier New" panose="02070309020205020404" pitchFamily="49" charset="0"/>
              <a:buChar char="o"/>
            </a:pPr>
            <a:endParaRPr lang="en-US" sz="1700" dirty="0"/>
          </a:p>
          <a:p>
            <a:pPr lvl="1">
              <a:spcBef>
                <a:spcPts val="317"/>
              </a:spcBef>
              <a:spcAft>
                <a:spcPts val="529"/>
              </a:spcAft>
              <a:buFont typeface="Courier New" panose="02070309020205020404" pitchFamily="49" charset="0"/>
              <a:buChar char="o"/>
            </a:pPr>
            <a:r>
              <a:rPr lang="en-US" sz="1700" dirty="0"/>
              <a:t>Out-of-network allowed amount for the covered item or service</a:t>
            </a:r>
            <a:endParaRPr lang="en-US" sz="1700" dirty="0">
              <a:cs typeface="Calibri"/>
            </a:endParaRPr>
          </a:p>
          <a:p>
            <a:pPr lvl="1">
              <a:spcBef>
                <a:spcPts val="317"/>
              </a:spcBef>
              <a:spcAft>
                <a:spcPts val="529"/>
              </a:spcAft>
              <a:buFont typeface="Courier New" panose="02070309020205020404" pitchFamily="49" charset="0"/>
              <a:buChar char="o"/>
            </a:pPr>
            <a:endParaRPr lang="en-US" sz="1700" dirty="0"/>
          </a:p>
          <a:p>
            <a:pPr lvl="1">
              <a:spcBef>
                <a:spcPts val="317"/>
              </a:spcBef>
              <a:spcAft>
                <a:spcPts val="529"/>
              </a:spcAft>
              <a:buFont typeface="Courier New" panose="02070309020205020404" pitchFamily="49" charset="0"/>
              <a:buChar char="o"/>
            </a:pPr>
            <a:r>
              <a:rPr lang="en-US" sz="1700" dirty="0"/>
              <a:t>If a bundled payment arrangement, a list of the items or services</a:t>
            </a:r>
            <a:endParaRPr lang="en-US" sz="1700" dirty="0">
              <a:cs typeface="Calibri"/>
            </a:endParaRPr>
          </a:p>
          <a:p>
            <a:pPr lvl="1">
              <a:spcBef>
                <a:spcPts val="317"/>
              </a:spcBef>
              <a:spcAft>
                <a:spcPts val="529"/>
              </a:spcAft>
              <a:buFont typeface="Courier New" panose="02070309020205020404" pitchFamily="49" charset="0"/>
              <a:buChar char="o"/>
            </a:pPr>
            <a:endParaRPr lang="en-US" sz="1700" dirty="0"/>
          </a:p>
          <a:p>
            <a:pPr lvl="1">
              <a:spcBef>
                <a:spcPts val="317"/>
              </a:spcBef>
              <a:spcAft>
                <a:spcPts val="529"/>
              </a:spcAft>
              <a:buFont typeface="Courier New" panose="02070309020205020404" pitchFamily="49" charset="0"/>
              <a:buChar char="o"/>
            </a:pPr>
            <a:r>
              <a:rPr lang="en-US" sz="1700" dirty="0"/>
              <a:t>Any prerequisite for the covered item or service</a:t>
            </a:r>
            <a:endParaRPr lang="en-US" sz="1700" dirty="0">
              <a:cs typeface="Calibri"/>
            </a:endParaRPr>
          </a:p>
          <a:p>
            <a:pPr lvl="1">
              <a:spcBef>
                <a:spcPts val="317"/>
              </a:spcBef>
              <a:spcAft>
                <a:spcPts val="529"/>
              </a:spcAft>
            </a:pPr>
            <a:endParaRPr lang="en-US" sz="1700" b="1" dirty="0"/>
          </a:p>
          <a:p>
            <a:pPr lvl="1">
              <a:spcBef>
                <a:spcPts val="317"/>
              </a:spcBef>
              <a:spcAft>
                <a:spcPts val="529"/>
              </a:spcAft>
              <a:buFont typeface="Courier New" panose="02070309020205020404" pitchFamily="49" charset="0"/>
              <a:buChar char="o"/>
            </a:pPr>
            <a:endParaRPr lang="en-US" sz="1700" dirty="0"/>
          </a:p>
          <a:p>
            <a:endParaRPr lang="en-US" dirty="0"/>
          </a:p>
        </p:txBody>
      </p:sp>
      <p:sp>
        <p:nvSpPr>
          <p:cNvPr id="4" name="Slide Number Placeholder 3"/>
          <p:cNvSpPr>
            <a:spLocks noGrp="1"/>
          </p:cNvSpPr>
          <p:nvPr>
            <p:ph type="sldNum" sz="quarter" idx="5"/>
          </p:nvPr>
        </p:nvSpPr>
        <p:spPr/>
        <p:txBody>
          <a:bodyPr/>
          <a:lstStyle/>
          <a:p>
            <a:fld id="{67872E64-03EA-4A6B-B03F-1CBD029429DE}" type="slidenum">
              <a:rPr lang="en-US" smtClean="0"/>
              <a:t>32</a:t>
            </a:fld>
            <a:endParaRPr lang="en-US"/>
          </a:p>
        </p:txBody>
      </p:sp>
    </p:spTree>
    <p:extLst>
      <p:ext uri="{BB962C8B-B14F-4D97-AF65-F5344CB8AC3E}">
        <p14:creationId xmlns:p14="http://schemas.microsoft.com/office/powerpoint/2010/main" val="3698641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800" b="1" dirty="0">
                <a:solidFill>
                  <a:schemeClr val="tx2"/>
                </a:solidFill>
              </a:rPr>
              <a:t>On or after December 27, 2021, </a:t>
            </a:r>
            <a:r>
              <a:rPr lang="en-US" sz="3800" dirty="0"/>
              <a:t>GHP fiduciaries must obtain a disclosure from the brokers/consultant regarding services and compensation information</a:t>
            </a:r>
            <a:br>
              <a:rPr lang="en-US" sz="3800" dirty="0"/>
            </a:br>
            <a:endParaRPr lang="en-US" sz="3800" dirty="0"/>
          </a:p>
          <a:p>
            <a:pPr lvl="1">
              <a:buFont typeface="Courier New" panose="02070309020205020404" pitchFamily="49" charset="0"/>
              <a:buChar char="o"/>
            </a:pPr>
            <a:r>
              <a:rPr lang="en-US" sz="3800" b="1" i="1" dirty="0"/>
              <a:t>It does not necessarily tie to the plan year</a:t>
            </a:r>
            <a:r>
              <a:rPr lang="en-US" sz="3800" dirty="0"/>
              <a:t> or policy renewal date, so 1/1 plan years are likely not affected</a:t>
            </a:r>
            <a:br>
              <a:rPr lang="en-US" sz="3800" dirty="0"/>
            </a:br>
            <a:endParaRPr lang="en-US" sz="3800" dirty="0"/>
          </a:p>
          <a:p>
            <a:pPr lvl="1">
              <a:buFont typeface="Courier New" panose="02070309020205020404" pitchFamily="49" charset="0"/>
              <a:buChar char="o"/>
            </a:pPr>
            <a:r>
              <a:rPr lang="en-US" sz="3800" b="1" dirty="0"/>
              <a:t>This disclosure is different from the information included on the Form 5500 too, </a:t>
            </a:r>
            <a:r>
              <a:rPr lang="en-US" sz="3800" dirty="0"/>
              <a:t>because the disclosure:</a:t>
            </a:r>
            <a:br>
              <a:rPr lang="en-US" sz="3800" dirty="0"/>
            </a:br>
            <a:endParaRPr lang="en-US" sz="3800" dirty="0"/>
          </a:p>
          <a:p>
            <a:pPr lvl="2">
              <a:buFont typeface="Courier New" panose="02070309020205020404" pitchFamily="49" charset="0"/>
              <a:buChar char="o"/>
            </a:pPr>
            <a:r>
              <a:rPr lang="en-US" sz="3800" dirty="0"/>
              <a:t>Is to contain compensation not disclosed on Schedule A</a:t>
            </a:r>
          </a:p>
          <a:p>
            <a:pPr lvl="2">
              <a:buFont typeface="Courier New" panose="02070309020205020404" pitchFamily="49" charset="0"/>
              <a:buChar char="o"/>
            </a:pPr>
            <a:endParaRPr lang="en-US" sz="3800" dirty="0"/>
          </a:p>
          <a:p>
            <a:pPr lvl="2">
              <a:buFont typeface="Courier New" panose="02070309020205020404" pitchFamily="49" charset="0"/>
              <a:buChar char="o"/>
            </a:pPr>
            <a:r>
              <a:rPr lang="en-US" sz="3800" dirty="0"/>
              <a:t>It will look different as well</a:t>
            </a:r>
          </a:p>
          <a:p>
            <a:pPr lvl="2">
              <a:buFont typeface="Courier New" panose="02070309020205020404" pitchFamily="49" charset="0"/>
              <a:buChar char="o"/>
            </a:pPr>
            <a:endParaRPr lang="en-US" sz="3800" dirty="0"/>
          </a:p>
          <a:p>
            <a:pPr lvl="2">
              <a:buFont typeface="Courier New" panose="02070309020205020404" pitchFamily="49" charset="0"/>
              <a:buChar char="o"/>
            </a:pPr>
            <a:r>
              <a:rPr lang="en-US" sz="3800" dirty="0"/>
              <a:t>It’s provided in advance</a:t>
            </a:r>
          </a:p>
          <a:p>
            <a:pPr lvl="2">
              <a:buFont typeface="Courier New" panose="02070309020205020404" pitchFamily="49" charset="0"/>
              <a:buChar char="o"/>
            </a:pPr>
            <a:endParaRPr lang="en-US" sz="3800" dirty="0"/>
          </a:p>
          <a:p>
            <a:pPr lvl="2">
              <a:buFont typeface="Courier New" panose="02070309020205020404" pitchFamily="49" charset="0"/>
              <a:buChar char="o"/>
            </a:pPr>
            <a:r>
              <a:rPr lang="en-US" sz="3800" dirty="0"/>
              <a:t>It applies to all ERISA-covered clients</a:t>
            </a:r>
            <a:br>
              <a:rPr lang="en-US" sz="3800" dirty="0"/>
            </a:br>
            <a:endParaRPr lang="en-US" sz="3800" dirty="0"/>
          </a:p>
          <a:p>
            <a:r>
              <a:rPr lang="en-US" sz="3800" dirty="0"/>
              <a:t>Largely modeled on 401(k)/retirement plan fee disclosures effective in 2012</a:t>
            </a:r>
          </a:p>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33</a:t>
            </a:fld>
            <a:endParaRPr lang="en-US"/>
          </a:p>
        </p:txBody>
      </p:sp>
    </p:spTree>
    <p:extLst>
      <p:ext uri="{BB962C8B-B14F-4D97-AF65-F5344CB8AC3E}">
        <p14:creationId xmlns:p14="http://schemas.microsoft.com/office/powerpoint/2010/main" val="1469087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Aft>
                <a:spcPts val="634"/>
              </a:spcAft>
              <a:defRPr/>
            </a:pPr>
            <a:r>
              <a:rPr lang="en-US" sz="1500" b="1" dirty="0">
                <a:latin typeface="Arial Black" panose="020B0604020202020204" pitchFamily="34" charset="0"/>
                <a:ea typeface="Times New Roman" panose="02020603050405020304" pitchFamily="18" charset="0"/>
                <a:cs typeface="Arial Black" panose="020B0604020202020204" pitchFamily="34" charset="0"/>
              </a:rPr>
              <a:t>Prescription Drugs</a:t>
            </a:r>
          </a:p>
          <a:p>
            <a:pPr defTabSz="966612">
              <a:defRPr/>
            </a:pPr>
            <a:r>
              <a:rPr lang="en-US" sz="1500" dirty="0">
                <a:latin typeface="Arial" panose="020B0604020202020204" pitchFamily="34" charset="0"/>
                <a:ea typeface="Times New Roman" panose="02020603050405020304" pitchFamily="18" charset="0"/>
                <a:cs typeface="Arial" panose="020B0604020202020204" pitchFamily="34" charset="0"/>
              </a:rPr>
              <a:t>During this transition, group health plans and insurance carriers will be required to Report prescription information to HHS 2 times per year, that includes (among other items) the plan’s: </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most frequently dispensed brand drugs,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costliest drugs,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drugs with the most year-over-year increase in expenditures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defTabSz="966612">
              <a:defRPr/>
            </a:pPr>
            <a:r>
              <a:rPr lang="en-US" sz="1500" b="1" dirty="0">
                <a:latin typeface="Arial" panose="020B0604020202020204" pitchFamily="34" charset="0"/>
                <a:ea typeface="Times New Roman" panose="02020603050405020304" pitchFamily="18" charset="0"/>
                <a:cs typeface="Arial" panose="020B0604020202020204" pitchFamily="34" charset="0"/>
              </a:rPr>
              <a:t>First Report was delayed until:  </a:t>
            </a:r>
            <a:r>
              <a:rPr lang="en-US" sz="1500" b="1" dirty="0">
                <a:solidFill>
                  <a:schemeClr val="tx2"/>
                </a:solidFill>
                <a:latin typeface="Arial" panose="020B0604020202020204" pitchFamily="34" charset="0"/>
                <a:ea typeface="Times New Roman" panose="02020603050405020304" pitchFamily="18" charset="0"/>
                <a:cs typeface="Arial" panose="020B0604020202020204" pitchFamily="34" charset="0"/>
              </a:rPr>
              <a:t>December 27, 2022 and June 1 each year following. It is </a:t>
            </a:r>
            <a:r>
              <a:rPr lang="en-US" sz="1500" dirty="0">
                <a:latin typeface="Arial" panose="020B0604020202020204" pitchFamily="34" charset="0"/>
                <a:ea typeface="Times New Roman" panose="02020603050405020304" pitchFamily="18" charset="0"/>
                <a:cs typeface="Arial" panose="020B0604020202020204" pitchFamily="34" charset="0"/>
              </a:rPr>
              <a:t>expected that reporting in December 2022 will cover 2020 and 2021 plan years.</a:t>
            </a:r>
          </a:p>
          <a:p>
            <a:pPr>
              <a:spcAft>
                <a:spcPts val="634"/>
              </a:spcAft>
            </a:pPr>
            <a:endParaRPr lang="en-US" sz="1500" b="1" dirty="0">
              <a:latin typeface="Arial Black" panose="020B0604020202020204" pitchFamily="34" charset="0"/>
              <a:cs typeface="Arial Black" panose="020B0604020202020204" pitchFamily="34" charset="0"/>
            </a:endParaRPr>
          </a:p>
          <a:p>
            <a:pPr>
              <a:spcAft>
                <a:spcPts val="634"/>
              </a:spcAft>
            </a:pPr>
            <a:r>
              <a:rPr lang="en-US" sz="1500" b="1" dirty="0">
                <a:latin typeface="Arial Black" panose="020B0604020202020204" pitchFamily="34" charset="0"/>
                <a:cs typeface="Arial Black" panose="020B0604020202020204" pitchFamily="34" charset="0"/>
              </a:rPr>
              <a:t>In addition, </a:t>
            </a:r>
          </a:p>
          <a:p>
            <a:pPr>
              <a:spcAft>
                <a:spcPts val="634"/>
              </a:spcAft>
            </a:pPr>
            <a:r>
              <a:rPr lang="en-US" sz="1500" dirty="0">
                <a:latin typeface="Arial" panose="020B0604020202020204" pitchFamily="34" charset="0"/>
                <a:cs typeface="Arial" panose="020B0604020202020204" pitchFamily="34" charset="0"/>
              </a:rPr>
              <a:t>Group health plans insurance carriers, and </a:t>
            </a:r>
            <a:r>
              <a:rPr lang="en-US" sz="1500" b="1" dirty="0">
                <a:latin typeface="Arial" panose="020B0604020202020204" pitchFamily="34" charset="0"/>
                <a:cs typeface="Arial" panose="020B0604020202020204" pitchFamily="34" charset="0"/>
              </a:rPr>
              <a:t>air</a:t>
            </a:r>
            <a:r>
              <a:rPr lang="en-US" sz="15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ambulance service providers</a:t>
            </a:r>
            <a:r>
              <a:rPr lang="en-US" sz="1500" dirty="0">
                <a:latin typeface="Arial" panose="020B0604020202020204" pitchFamily="34" charset="0"/>
                <a:cs typeface="Arial" panose="020B0604020202020204" pitchFamily="34" charset="0"/>
              </a:rPr>
              <a:t> are required to report information to HHS and the Secretary of Transportation, regarding</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Emergency v. non-emergency flights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Whether the provider is part of a hospital program, municipal program, or certain other programs.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Rural v. urban flights</a:t>
            </a:r>
          </a:p>
          <a:p>
            <a:pPr marL="785372" lvl="1" indent="-302066">
              <a:spcBef>
                <a:spcPts val="529"/>
              </a:spcBef>
              <a:spcAft>
                <a:spcPts val="529"/>
              </a:spcAft>
              <a:buClr>
                <a:schemeClr val="tx2"/>
              </a:buClr>
              <a:buFont typeface="Courier New" panose="02070309020205020404" pitchFamily="49" charset="0"/>
              <a:buChar char="o"/>
            </a:pP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The type of aircraft used (e.g., helicopter v. airplane) </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Whether the air ambulance provider has a contract with the plan/carrier (e.g., is in-network)</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a:spcAft>
                <a:spcPts val="634"/>
              </a:spcAft>
            </a:pPr>
            <a:r>
              <a:rPr lang="en-US" sz="1500" b="1" dirty="0">
                <a:latin typeface="Arial" panose="020B0604020202020204" pitchFamily="34" charset="0"/>
                <a:cs typeface="Arial" panose="020B0604020202020204" pitchFamily="34" charset="0"/>
              </a:rPr>
              <a:t>When: Reporting begins no later than 90 days after last day of calendar year beginning after final rule is promulgated – No immediate action here.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880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F327-26D5-3848-9814-7B217292901E}" type="slidenum">
              <a:rPr lang="en-US" smtClean="0"/>
              <a:t>3</a:t>
            </a:fld>
            <a:endParaRPr lang="en-US" dirty="0"/>
          </a:p>
        </p:txBody>
      </p:sp>
    </p:spTree>
    <p:extLst>
      <p:ext uri="{BB962C8B-B14F-4D97-AF65-F5344CB8AC3E}">
        <p14:creationId xmlns:p14="http://schemas.microsoft.com/office/powerpoint/2010/main" val="1582270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Aft>
                <a:spcPts val="634"/>
              </a:spcAft>
              <a:defRPr/>
            </a:pPr>
            <a:r>
              <a:rPr lang="en-US" sz="1500" b="1" dirty="0">
                <a:latin typeface="Arial Black" panose="020B0604020202020204" pitchFamily="34" charset="0"/>
                <a:ea typeface="Times New Roman" panose="02020603050405020304" pitchFamily="18" charset="0"/>
                <a:cs typeface="Arial Black" panose="020B0604020202020204" pitchFamily="34" charset="0"/>
              </a:rPr>
              <a:t>Prescription Drugs</a:t>
            </a:r>
          </a:p>
          <a:p>
            <a:pPr defTabSz="966612">
              <a:defRPr/>
            </a:pPr>
            <a:r>
              <a:rPr lang="en-US" sz="1500" dirty="0">
                <a:latin typeface="Arial" panose="020B0604020202020204" pitchFamily="34" charset="0"/>
                <a:ea typeface="Times New Roman" panose="02020603050405020304" pitchFamily="18" charset="0"/>
                <a:cs typeface="Arial" panose="020B0604020202020204" pitchFamily="34" charset="0"/>
              </a:rPr>
              <a:t>During this transition, group health plans and insurance carriers will be required to Report prescription information to HHS 2 times per year, that includes (among other items) the plan’s: </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most frequently dispensed brand drugs,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costliest drugs,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drugs with the most year-over-year increase in expenditures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defTabSz="966612">
              <a:defRPr/>
            </a:pPr>
            <a:r>
              <a:rPr lang="en-US" sz="1500" b="1" dirty="0">
                <a:latin typeface="Arial" panose="020B0604020202020204" pitchFamily="34" charset="0"/>
                <a:ea typeface="Times New Roman" panose="02020603050405020304" pitchFamily="18" charset="0"/>
                <a:cs typeface="Arial" panose="020B0604020202020204" pitchFamily="34" charset="0"/>
              </a:rPr>
              <a:t>First Report was delayed until:  </a:t>
            </a:r>
            <a:r>
              <a:rPr lang="en-US" sz="1500" b="1" dirty="0">
                <a:solidFill>
                  <a:schemeClr val="tx2"/>
                </a:solidFill>
                <a:latin typeface="Arial" panose="020B0604020202020204" pitchFamily="34" charset="0"/>
                <a:ea typeface="Times New Roman" panose="02020603050405020304" pitchFamily="18" charset="0"/>
                <a:cs typeface="Arial" panose="020B0604020202020204" pitchFamily="34" charset="0"/>
              </a:rPr>
              <a:t>December 27, 2022 and June 1 each year following. It is </a:t>
            </a:r>
            <a:r>
              <a:rPr lang="en-US" sz="1500" dirty="0">
                <a:latin typeface="Arial" panose="020B0604020202020204" pitchFamily="34" charset="0"/>
                <a:ea typeface="Times New Roman" panose="02020603050405020304" pitchFamily="18" charset="0"/>
                <a:cs typeface="Arial" panose="020B0604020202020204" pitchFamily="34" charset="0"/>
              </a:rPr>
              <a:t>expected that reporting in December 2022 will cover 2020 and 2021 plan years.</a:t>
            </a:r>
          </a:p>
          <a:p>
            <a:pPr>
              <a:spcAft>
                <a:spcPts val="634"/>
              </a:spcAft>
            </a:pPr>
            <a:endParaRPr lang="en-US" sz="1500" b="1" dirty="0">
              <a:latin typeface="Arial Black" panose="020B0604020202020204" pitchFamily="34" charset="0"/>
              <a:cs typeface="Arial Black" panose="020B0604020202020204" pitchFamily="34" charset="0"/>
            </a:endParaRPr>
          </a:p>
          <a:p>
            <a:pPr>
              <a:spcAft>
                <a:spcPts val="634"/>
              </a:spcAft>
            </a:pPr>
            <a:r>
              <a:rPr lang="en-US" sz="1500" b="1" dirty="0">
                <a:latin typeface="Arial Black" panose="020B0604020202020204" pitchFamily="34" charset="0"/>
                <a:cs typeface="Arial Black" panose="020B0604020202020204" pitchFamily="34" charset="0"/>
              </a:rPr>
              <a:t>In addition, </a:t>
            </a:r>
          </a:p>
          <a:p>
            <a:pPr>
              <a:spcAft>
                <a:spcPts val="634"/>
              </a:spcAft>
            </a:pPr>
            <a:r>
              <a:rPr lang="en-US" sz="1500" dirty="0">
                <a:latin typeface="Arial" panose="020B0604020202020204" pitchFamily="34" charset="0"/>
                <a:cs typeface="Arial" panose="020B0604020202020204" pitchFamily="34" charset="0"/>
              </a:rPr>
              <a:t>Group health plans insurance carriers, and </a:t>
            </a:r>
            <a:r>
              <a:rPr lang="en-US" sz="1500" b="1" dirty="0">
                <a:latin typeface="Arial" panose="020B0604020202020204" pitchFamily="34" charset="0"/>
                <a:cs typeface="Arial" panose="020B0604020202020204" pitchFamily="34" charset="0"/>
              </a:rPr>
              <a:t>air</a:t>
            </a:r>
            <a:r>
              <a:rPr lang="en-US" sz="15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ambulance service providers</a:t>
            </a:r>
            <a:r>
              <a:rPr lang="en-US" sz="1500" dirty="0">
                <a:latin typeface="Arial" panose="020B0604020202020204" pitchFamily="34" charset="0"/>
                <a:cs typeface="Arial" panose="020B0604020202020204" pitchFamily="34" charset="0"/>
              </a:rPr>
              <a:t> are required to report information to HHS and the Secretary of Transportation, regarding</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Emergency v. non-emergency flights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Whether the provider is part of a hospital program, municipal program, or certain other programs.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Rural v. urban flights</a:t>
            </a:r>
          </a:p>
          <a:p>
            <a:pPr marL="785372" lvl="1" indent="-302066">
              <a:spcBef>
                <a:spcPts val="529"/>
              </a:spcBef>
              <a:spcAft>
                <a:spcPts val="529"/>
              </a:spcAft>
              <a:buClr>
                <a:schemeClr val="tx2"/>
              </a:buClr>
              <a:buFont typeface="Courier New" panose="02070309020205020404" pitchFamily="49" charset="0"/>
              <a:buChar char="o"/>
            </a:pP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The type of aircraft used (e.g., helicopter v. airplane) </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Whether the air ambulance provider has a contract with the plan/carrier (e.g., is in-network)</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a:spcAft>
                <a:spcPts val="634"/>
              </a:spcAft>
            </a:pPr>
            <a:r>
              <a:rPr lang="en-US" sz="1500" b="1" dirty="0">
                <a:latin typeface="Arial" panose="020B0604020202020204" pitchFamily="34" charset="0"/>
                <a:cs typeface="Arial" panose="020B0604020202020204" pitchFamily="34" charset="0"/>
              </a:rPr>
              <a:t>When: Reporting begins no later than 90 days after last day of calendar year beginning after final rule is promulgated – No immediate action here.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849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Aft>
                <a:spcPts val="634"/>
              </a:spcAft>
              <a:defRPr/>
            </a:pPr>
            <a:r>
              <a:rPr lang="en-US" sz="1500" b="1" dirty="0">
                <a:latin typeface="Arial Black" panose="020B0604020202020204" pitchFamily="34" charset="0"/>
                <a:ea typeface="Times New Roman" panose="02020603050405020304" pitchFamily="18" charset="0"/>
                <a:cs typeface="Arial Black" panose="020B0604020202020204" pitchFamily="34" charset="0"/>
              </a:rPr>
              <a:t>Prescription Drugs</a:t>
            </a:r>
          </a:p>
          <a:p>
            <a:pPr defTabSz="966612">
              <a:defRPr/>
            </a:pPr>
            <a:r>
              <a:rPr lang="en-US" sz="1500" dirty="0">
                <a:latin typeface="Arial" panose="020B0604020202020204" pitchFamily="34" charset="0"/>
                <a:ea typeface="Times New Roman" panose="02020603050405020304" pitchFamily="18" charset="0"/>
                <a:cs typeface="Arial" panose="020B0604020202020204" pitchFamily="34" charset="0"/>
              </a:rPr>
              <a:t>During this transition, group health plans and insurance carriers will be required to Report prescription information to HHS 2 times per year, that includes (among other items) the plan’s: </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most frequently dispensed brand drugs,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costliest drugs,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dirty="0">
                <a:latin typeface="Arial" panose="020B0604020202020204" pitchFamily="34" charset="0"/>
                <a:ea typeface="Times New Roman" panose="02020603050405020304" pitchFamily="18" charset="0"/>
                <a:cs typeface="Arial" panose="020B0604020202020204" pitchFamily="34" charset="0"/>
              </a:rPr>
              <a:t>50 drugs with the most year-over-year increase in expenditures</a:t>
            </a:r>
            <a:br>
              <a:rPr lang="en-US" sz="1500" dirty="0">
                <a:latin typeface="Arial" panose="020B0604020202020204" pitchFamily="34" charset="0"/>
                <a:ea typeface="Times New Roman" panose="02020603050405020304" pitchFamily="18" charset="0"/>
                <a:cs typeface="Arial" panose="020B0604020202020204" pitchFamily="34" charset="0"/>
              </a:rPr>
            </a:br>
            <a:endParaRPr lang="en-US" sz="1500" dirty="0">
              <a:latin typeface="Arial" panose="020B0604020202020204" pitchFamily="34" charset="0"/>
              <a:ea typeface="Times New Roman" panose="02020603050405020304" pitchFamily="18" charset="0"/>
              <a:cs typeface="Arial" panose="020B0604020202020204" pitchFamily="34" charset="0"/>
            </a:endParaRPr>
          </a:p>
          <a:p>
            <a:pPr defTabSz="966612">
              <a:defRPr/>
            </a:pPr>
            <a:r>
              <a:rPr lang="en-US" sz="1500" b="1" dirty="0">
                <a:latin typeface="Arial" panose="020B0604020202020204" pitchFamily="34" charset="0"/>
                <a:ea typeface="Times New Roman" panose="02020603050405020304" pitchFamily="18" charset="0"/>
                <a:cs typeface="Arial" panose="020B0604020202020204" pitchFamily="34" charset="0"/>
              </a:rPr>
              <a:t>First Report was delayed until:  </a:t>
            </a:r>
            <a:r>
              <a:rPr lang="en-US" sz="1500" b="1" dirty="0">
                <a:solidFill>
                  <a:schemeClr val="tx2"/>
                </a:solidFill>
                <a:latin typeface="Arial" panose="020B0604020202020204" pitchFamily="34" charset="0"/>
                <a:ea typeface="Times New Roman" panose="02020603050405020304" pitchFamily="18" charset="0"/>
                <a:cs typeface="Arial" panose="020B0604020202020204" pitchFamily="34" charset="0"/>
              </a:rPr>
              <a:t>December 27, 2022 and June 1 each year following. It is </a:t>
            </a:r>
            <a:r>
              <a:rPr lang="en-US" sz="1500" dirty="0">
                <a:latin typeface="Arial" panose="020B0604020202020204" pitchFamily="34" charset="0"/>
                <a:ea typeface="Times New Roman" panose="02020603050405020304" pitchFamily="18" charset="0"/>
                <a:cs typeface="Arial" panose="020B0604020202020204" pitchFamily="34" charset="0"/>
              </a:rPr>
              <a:t>expected that reporting in December 2022 will cover 2020 and 2021 plan years.</a:t>
            </a:r>
          </a:p>
          <a:p>
            <a:pPr>
              <a:spcAft>
                <a:spcPts val="634"/>
              </a:spcAft>
            </a:pPr>
            <a:endParaRPr lang="en-US" sz="1500" b="1" dirty="0">
              <a:latin typeface="Arial Black" panose="020B0604020202020204" pitchFamily="34" charset="0"/>
              <a:cs typeface="Arial Black" panose="020B0604020202020204" pitchFamily="34" charset="0"/>
            </a:endParaRPr>
          </a:p>
          <a:p>
            <a:pPr>
              <a:spcAft>
                <a:spcPts val="634"/>
              </a:spcAft>
            </a:pPr>
            <a:r>
              <a:rPr lang="en-US" sz="1500" b="1" dirty="0">
                <a:latin typeface="Arial Black" panose="020B0604020202020204" pitchFamily="34" charset="0"/>
                <a:cs typeface="Arial Black" panose="020B0604020202020204" pitchFamily="34" charset="0"/>
              </a:rPr>
              <a:t>In addition, </a:t>
            </a:r>
          </a:p>
          <a:p>
            <a:pPr>
              <a:spcAft>
                <a:spcPts val="634"/>
              </a:spcAft>
            </a:pPr>
            <a:r>
              <a:rPr lang="en-US" sz="1500" dirty="0">
                <a:latin typeface="Arial" panose="020B0604020202020204" pitchFamily="34" charset="0"/>
                <a:cs typeface="Arial" panose="020B0604020202020204" pitchFamily="34" charset="0"/>
              </a:rPr>
              <a:t>Group health plans insurance carriers, and </a:t>
            </a:r>
            <a:r>
              <a:rPr lang="en-US" sz="1500" b="1" dirty="0">
                <a:latin typeface="Arial" panose="020B0604020202020204" pitchFamily="34" charset="0"/>
                <a:cs typeface="Arial" panose="020B0604020202020204" pitchFamily="34" charset="0"/>
              </a:rPr>
              <a:t>air</a:t>
            </a:r>
            <a:r>
              <a:rPr lang="en-US" sz="15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ambulance service providers</a:t>
            </a:r>
            <a:r>
              <a:rPr lang="en-US" sz="1500" dirty="0">
                <a:latin typeface="Arial" panose="020B0604020202020204" pitchFamily="34" charset="0"/>
                <a:cs typeface="Arial" panose="020B0604020202020204" pitchFamily="34" charset="0"/>
              </a:rPr>
              <a:t> are required to report information to HHS and the Secretary of Transportation, regarding</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Emergency v. non-emergency flights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Whether the provider is part of a hospital program, municipal program, or certain other programs.</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Rural v. urban flights</a:t>
            </a:r>
          </a:p>
          <a:p>
            <a:pPr marL="785372" lvl="1" indent="-302066">
              <a:spcBef>
                <a:spcPts val="529"/>
              </a:spcBef>
              <a:spcAft>
                <a:spcPts val="529"/>
              </a:spcAft>
              <a:buClr>
                <a:schemeClr val="tx2"/>
              </a:buClr>
              <a:buFont typeface="Courier New" panose="02070309020205020404" pitchFamily="49" charset="0"/>
              <a:buChar char="o"/>
            </a:pP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The type of aircraft used (e.g., helicopter v. airplane) </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dirty="0">
                <a:latin typeface="Arial" panose="020B0604020202020204" pitchFamily="34" charset="0"/>
                <a:cs typeface="Arial" panose="020B0604020202020204" pitchFamily="34" charset="0"/>
              </a:rPr>
              <a:t>Whether the air ambulance provider has a contract with the plan/carrier (e.g., is in-network)</a:t>
            </a:r>
            <a:br>
              <a:rPr lang="en-US" sz="1500" dirty="0">
                <a:latin typeface="Arial" panose="020B0604020202020204" pitchFamily="34" charset="0"/>
                <a:cs typeface="Arial" panose="020B0604020202020204" pitchFamily="34" charset="0"/>
              </a:rPr>
            </a:br>
            <a:endParaRPr lang="en-US" sz="1500" dirty="0">
              <a:latin typeface="Arial" panose="020B0604020202020204" pitchFamily="34" charset="0"/>
              <a:cs typeface="Arial" panose="020B0604020202020204" pitchFamily="34" charset="0"/>
            </a:endParaRPr>
          </a:p>
          <a:p>
            <a:pPr>
              <a:spcAft>
                <a:spcPts val="634"/>
              </a:spcAft>
            </a:pPr>
            <a:r>
              <a:rPr lang="en-US" sz="1500" b="1" dirty="0">
                <a:latin typeface="Arial" panose="020B0604020202020204" pitchFamily="34" charset="0"/>
                <a:cs typeface="Arial" panose="020B0604020202020204" pitchFamily="34" charset="0"/>
              </a:rPr>
              <a:t>When: Reporting begins no later than 90 days after last day of calendar year beginning after final rule is promulgated – No immediate action here.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57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Aft>
                <a:spcPts val="634"/>
              </a:spcAft>
              <a:defRPr/>
            </a:pPr>
            <a:r>
              <a:rPr lang="en-US" sz="1500" b="1">
                <a:latin typeface="Arial Black" panose="020B0604020202020204" pitchFamily="34" charset="0"/>
                <a:ea typeface="Times New Roman" panose="02020603050405020304" pitchFamily="18" charset="0"/>
                <a:cs typeface="Arial Black" panose="020B0604020202020204" pitchFamily="34" charset="0"/>
              </a:rPr>
              <a:t>Prescription Drugs</a:t>
            </a:r>
          </a:p>
          <a:p>
            <a:pPr defTabSz="966612">
              <a:defRPr/>
            </a:pPr>
            <a:r>
              <a:rPr lang="en-US" sz="1500">
                <a:latin typeface="Arial" panose="020B0604020202020204" pitchFamily="34" charset="0"/>
                <a:ea typeface="Times New Roman" panose="02020603050405020304" pitchFamily="18" charset="0"/>
                <a:cs typeface="Arial" panose="020B0604020202020204" pitchFamily="34" charset="0"/>
              </a:rPr>
              <a:t>During this transition, group health plans and insurance carriers will be required to Report prescription information to HHS 2 times per year, that includes (among other items) the plan’s: </a:t>
            </a:r>
            <a:br>
              <a:rPr lang="en-US" sz="1500">
                <a:latin typeface="Arial" panose="020B0604020202020204" pitchFamily="34" charset="0"/>
                <a:ea typeface="Times New Roman" panose="02020603050405020304" pitchFamily="18" charset="0"/>
                <a:cs typeface="Arial" panose="020B0604020202020204" pitchFamily="34" charset="0"/>
              </a:rPr>
            </a:br>
            <a:endParaRPr lang="en-US" sz="150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a:latin typeface="Arial" panose="020B0604020202020204" pitchFamily="34" charset="0"/>
                <a:ea typeface="Times New Roman" panose="02020603050405020304" pitchFamily="18" charset="0"/>
                <a:cs typeface="Arial" panose="020B0604020202020204" pitchFamily="34" charset="0"/>
              </a:rPr>
              <a:t>50 most frequently dispensed brand drugs,</a:t>
            </a:r>
            <a:br>
              <a:rPr lang="en-US" sz="1500">
                <a:latin typeface="Arial" panose="020B0604020202020204" pitchFamily="34" charset="0"/>
                <a:ea typeface="Times New Roman" panose="02020603050405020304" pitchFamily="18" charset="0"/>
                <a:cs typeface="Arial" panose="020B0604020202020204" pitchFamily="34" charset="0"/>
              </a:rPr>
            </a:br>
            <a:endParaRPr lang="en-US" sz="150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a:latin typeface="Arial" panose="020B0604020202020204" pitchFamily="34" charset="0"/>
                <a:ea typeface="Times New Roman" panose="02020603050405020304" pitchFamily="18" charset="0"/>
                <a:cs typeface="Arial" panose="020B0604020202020204" pitchFamily="34" charset="0"/>
              </a:rPr>
              <a:t>50 costliest drugs,</a:t>
            </a:r>
            <a:br>
              <a:rPr lang="en-US" sz="1500">
                <a:latin typeface="Arial" panose="020B0604020202020204" pitchFamily="34" charset="0"/>
                <a:ea typeface="Times New Roman" panose="02020603050405020304" pitchFamily="18" charset="0"/>
                <a:cs typeface="Arial" panose="020B0604020202020204" pitchFamily="34" charset="0"/>
              </a:rPr>
            </a:br>
            <a:endParaRPr lang="en-US" sz="1500">
              <a:latin typeface="Arial" panose="020B0604020202020204" pitchFamily="34" charset="0"/>
              <a:ea typeface="Times New Roman" panose="02020603050405020304" pitchFamily="18" charset="0"/>
              <a:cs typeface="Arial" panose="020B0604020202020204" pitchFamily="34" charset="0"/>
            </a:endParaRPr>
          </a:p>
          <a:p>
            <a:pPr marL="785372" lvl="1" indent="-302066" defTabSz="966612">
              <a:spcBef>
                <a:spcPts val="529"/>
              </a:spcBef>
              <a:spcAft>
                <a:spcPts val="529"/>
              </a:spcAft>
              <a:buClr>
                <a:schemeClr val="tx2"/>
              </a:buClr>
              <a:buFont typeface="Courier New" panose="02070309020205020404" pitchFamily="49" charset="0"/>
              <a:buChar char="o"/>
              <a:defRPr/>
            </a:pPr>
            <a:r>
              <a:rPr lang="en-US" sz="1500">
                <a:latin typeface="Arial" panose="020B0604020202020204" pitchFamily="34" charset="0"/>
                <a:ea typeface="Times New Roman" panose="02020603050405020304" pitchFamily="18" charset="0"/>
                <a:cs typeface="Arial" panose="020B0604020202020204" pitchFamily="34" charset="0"/>
              </a:rPr>
              <a:t>50 drugs with the most year-over-year increase in expenditures</a:t>
            </a:r>
            <a:br>
              <a:rPr lang="en-US" sz="1500">
                <a:latin typeface="Arial" panose="020B0604020202020204" pitchFamily="34" charset="0"/>
                <a:ea typeface="Times New Roman" panose="02020603050405020304" pitchFamily="18" charset="0"/>
                <a:cs typeface="Arial" panose="020B0604020202020204" pitchFamily="34" charset="0"/>
              </a:rPr>
            </a:br>
            <a:endParaRPr lang="en-US" sz="1500">
              <a:latin typeface="Arial" panose="020B0604020202020204" pitchFamily="34" charset="0"/>
              <a:ea typeface="Times New Roman" panose="02020603050405020304" pitchFamily="18" charset="0"/>
              <a:cs typeface="Arial" panose="020B0604020202020204" pitchFamily="34" charset="0"/>
            </a:endParaRPr>
          </a:p>
          <a:p>
            <a:pPr defTabSz="966612">
              <a:defRPr/>
            </a:pPr>
            <a:r>
              <a:rPr lang="en-US" sz="1500" b="1">
                <a:latin typeface="Arial" panose="020B0604020202020204" pitchFamily="34" charset="0"/>
                <a:ea typeface="Times New Roman" panose="02020603050405020304" pitchFamily="18" charset="0"/>
                <a:cs typeface="Arial" panose="020B0604020202020204" pitchFamily="34" charset="0"/>
              </a:rPr>
              <a:t>First Report was delayed until:  </a:t>
            </a:r>
            <a:r>
              <a:rPr lang="en-US" sz="1500" b="1">
                <a:solidFill>
                  <a:schemeClr val="tx2"/>
                </a:solidFill>
                <a:latin typeface="Arial" panose="020B0604020202020204" pitchFamily="34" charset="0"/>
                <a:ea typeface="Times New Roman" panose="02020603050405020304" pitchFamily="18" charset="0"/>
                <a:cs typeface="Arial" panose="020B0604020202020204" pitchFamily="34" charset="0"/>
              </a:rPr>
              <a:t>December 27, 2022 and June 1 each year following. It is </a:t>
            </a:r>
            <a:r>
              <a:rPr lang="en-US" sz="1500">
                <a:latin typeface="Arial" panose="020B0604020202020204" pitchFamily="34" charset="0"/>
                <a:ea typeface="Times New Roman" panose="02020603050405020304" pitchFamily="18" charset="0"/>
                <a:cs typeface="Arial" panose="020B0604020202020204" pitchFamily="34" charset="0"/>
              </a:rPr>
              <a:t>expected that reporting in December 2022 will cover 2020 and 2021 plan years.</a:t>
            </a:r>
          </a:p>
          <a:p>
            <a:pPr>
              <a:spcAft>
                <a:spcPts val="634"/>
              </a:spcAft>
            </a:pPr>
            <a:endParaRPr lang="en-US" sz="1500" b="1">
              <a:latin typeface="Arial Black" panose="020B0604020202020204" pitchFamily="34" charset="0"/>
              <a:cs typeface="Arial Black" panose="020B0604020202020204" pitchFamily="34" charset="0"/>
            </a:endParaRPr>
          </a:p>
          <a:p>
            <a:pPr>
              <a:spcAft>
                <a:spcPts val="634"/>
              </a:spcAft>
            </a:pPr>
            <a:r>
              <a:rPr lang="en-US" sz="1500" b="1">
                <a:latin typeface="Arial Black" panose="020B0604020202020204" pitchFamily="34" charset="0"/>
                <a:cs typeface="Arial Black" panose="020B0604020202020204" pitchFamily="34" charset="0"/>
              </a:rPr>
              <a:t>In addition, </a:t>
            </a:r>
          </a:p>
          <a:p>
            <a:pPr>
              <a:spcAft>
                <a:spcPts val="634"/>
              </a:spcAft>
            </a:pPr>
            <a:r>
              <a:rPr lang="en-US" sz="1500">
                <a:latin typeface="Arial" panose="020B0604020202020204" pitchFamily="34" charset="0"/>
                <a:cs typeface="Arial" panose="020B0604020202020204" pitchFamily="34" charset="0"/>
              </a:rPr>
              <a:t>Group health plans insurance carriers, and </a:t>
            </a:r>
            <a:r>
              <a:rPr lang="en-US" sz="1500" b="1">
                <a:latin typeface="Arial" panose="020B0604020202020204" pitchFamily="34" charset="0"/>
                <a:cs typeface="Arial" panose="020B0604020202020204" pitchFamily="34" charset="0"/>
              </a:rPr>
              <a:t>air</a:t>
            </a:r>
            <a:r>
              <a:rPr lang="en-US" sz="1500">
                <a:latin typeface="Arial" panose="020B0604020202020204" pitchFamily="34" charset="0"/>
                <a:cs typeface="Arial" panose="020B0604020202020204" pitchFamily="34" charset="0"/>
              </a:rPr>
              <a:t> </a:t>
            </a:r>
            <a:r>
              <a:rPr lang="en-US" sz="1500" b="1">
                <a:latin typeface="Arial" panose="020B0604020202020204" pitchFamily="34" charset="0"/>
                <a:cs typeface="Arial" panose="020B0604020202020204" pitchFamily="34" charset="0"/>
              </a:rPr>
              <a:t>ambulance service providers</a:t>
            </a:r>
            <a:r>
              <a:rPr lang="en-US" sz="1500">
                <a:latin typeface="Arial" panose="020B0604020202020204" pitchFamily="34" charset="0"/>
                <a:cs typeface="Arial" panose="020B0604020202020204" pitchFamily="34" charset="0"/>
              </a:rPr>
              <a:t> are required to report information to HHS and the Secretary of Transportation, regarding</a:t>
            </a:r>
            <a:br>
              <a:rPr lang="en-US" sz="1500">
                <a:latin typeface="Arial" panose="020B0604020202020204" pitchFamily="34" charset="0"/>
                <a:cs typeface="Arial" panose="020B0604020202020204" pitchFamily="34" charset="0"/>
              </a:rPr>
            </a:br>
            <a:endParaRPr lang="en-US" sz="150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a:latin typeface="Arial" panose="020B0604020202020204" pitchFamily="34" charset="0"/>
                <a:cs typeface="Arial" panose="020B0604020202020204" pitchFamily="34" charset="0"/>
              </a:rPr>
              <a:t>Emergency v. non-emergency flights</a:t>
            </a:r>
            <a:br>
              <a:rPr lang="en-US" sz="1500">
                <a:latin typeface="Arial" panose="020B0604020202020204" pitchFamily="34" charset="0"/>
                <a:cs typeface="Arial" panose="020B0604020202020204" pitchFamily="34" charset="0"/>
              </a:rPr>
            </a:br>
            <a:endParaRPr lang="en-US" sz="150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a:latin typeface="Arial" panose="020B0604020202020204" pitchFamily="34" charset="0"/>
                <a:cs typeface="Arial" panose="020B0604020202020204" pitchFamily="34" charset="0"/>
              </a:rPr>
              <a:t>Whether the provider is part of a hospital program, municipal program, or certain other programs.</a:t>
            </a:r>
            <a:br>
              <a:rPr lang="en-US" sz="1500">
                <a:latin typeface="Arial" panose="020B0604020202020204" pitchFamily="34" charset="0"/>
                <a:cs typeface="Arial" panose="020B0604020202020204" pitchFamily="34" charset="0"/>
              </a:rPr>
            </a:br>
            <a:endParaRPr lang="en-US" sz="150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a:latin typeface="Arial" panose="020B0604020202020204" pitchFamily="34" charset="0"/>
                <a:cs typeface="Arial" panose="020B0604020202020204" pitchFamily="34" charset="0"/>
              </a:rPr>
              <a:t>Rural v. urban flights</a:t>
            </a:r>
          </a:p>
          <a:p>
            <a:pPr marL="785372" lvl="1" indent="-302066">
              <a:spcBef>
                <a:spcPts val="529"/>
              </a:spcBef>
              <a:spcAft>
                <a:spcPts val="529"/>
              </a:spcAft>
              <a:buClr>
                <a:schemeClr val="tx2"/>
              </a:buClr>
              <a:buFont typeface="Courier New" panose="02070309020205020404" pitchFamily="49" charset="0"/>
              <a:buChar char="o"/>
            </a:pPr>
            <a:endParaRPr lang="en-US" sz="150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a:latin typeface="Arial" panose="020B0604020202020204" pitchFamily="34" charset="0"/>
                <a:cs typeface="Arial" panose="020B0604020202020204" pitchFamily="34" charset="0"/>
              </a:rPr>
              <a:t>The type of aircraft used (e.g., helicopter v. airplane) </a:t>
            </a:r>
            <a:br>
              <a:rPr lang="en-US" sz="1500">
                <a:latin typeface="Arial" panose="020B0604020202020204" pitchFamily="34" charset="0"/>
                <a:cs typeface="Arial" panose="020B0604020202020204" pitchFamily="34" charset="0"/>
              </a:rPr>
            </a:br>
            <a:endParaRPr lang="en-US" sz="1500">
              <a:latin typeface="Arial" panose="020B0604020202020204" pitchFamily="34" charset="0"/>
              <a:cs typeface="Arial" panose="020B0604020202020204" pitchFamily="34" charset="0"/>
            </a:endParaRPr>
          </a:p>
          <a:p>
            <a:pPr marL="785372" lvl="1" indent="-302066">
              <a:spcBef>
                <a:spcPts val="529"/>
              </a:spcBef>
              <a:spcAft>
                <a:spcPts val="529"/>
              </a:spcAft>
              <a:buClr>
                <a:schemeClr val="tx2"/>
              </a:buClr>
              <a:buFont typeface="Courier New" panose="02070309020205020404" pitchFamily="49" charset="0"/>
              <a:buChar char="o"/>
            </a:pPr>
            <a:r>
              <a:rPr lang="en-US" sz="1500">
                <a:latin typeface="Arial" panose="020B0604020202020204" pitchFamily="34" charset="0"/>
                <a:cs typeface="Arial" panose="020B0604020202020204" pitchFamily="34" charset="0"/>
              </a:rPr>
              <a:t>Whether the air ambulance provider has a contract with the plan/carrier (e.g., is in-network)</a:t>
            </a:r>
            <a:br>
              <a:rPr lang="en-US" sz="1500">
                <a:latin typeface="Arial" panose="020B0604020202020204" pitchFamily="34" charset="0"/>
                <a:cs typeface="Arial" panose="020B0604020202020204" pitchFamily="34" charset="0"/>
              </a:rPr>
            </a:br>
            <a:endParaRPr lang="en-US" sz="1500">
              <a:latin typeface="Arial" panose="020B0604020202020204" pitchFamily="34" charset="0"/>
              <a:cs typeface="Arial" panose="020B0604020202020204" pitchFamily="34" charset="0"/>
            </a:endParaRPr>
          </a:p>
          <a:p>
            <a:pPr>
              <a:spcAft>
                <a:spcPts val="634"/>
              </a:spcAft>
            </a:pPr>
            <a:r>
              <a:rPr lang="en-US" sz="1500" b="1">
                <a:latin typeface="Arial" panose="020B0604020202020204" pitchFamily="34" charset="0"/>
                <a:cs typeface="Arial" panose="020B0604020202020204" pitchFamily="34" charset="0"/>
              </a:rPr>
              <a:t>When: Reporting begins no later than 90 days after last day of calendar year beginning after final rule is promulgated – No immediate action here.</a:t>
            </a:r>
            <a:endParaRPr lang="en-US" b="1"/>
          </a:p>
        </p:txBody>
      </p:sp>
      <p:sp>
        <p:nvSpPr>
          <p:cNvPr id="4" name="Slide Number Placeholder 3"/>
          <p:cNvSpPr>
            <a:spLocks noGrp="1"/>
          </p:cNvSpPr>
          <p:nvPr>
            <p:ph type="sldNum" sz="quarter" idx="5"/>
          </p:nvPr>
        </p:nvSpPr>
        <p:spPr/>
        <p:txBody>
          <a:bodyPr/>
          <a:lstStyle/>
          <a:p>
            <a:fld id="{11C8A19F-B9D7-4AF0-BACC-B2EEAA448648}" type="slidenum">
              <a:rPr lang="en-US" smtClean="0"/>
              <a:t>37</a:t>
            </a:fld>
            <a:endParaRPr lang="en-US"/>
          </a:p>
        </p:txBody>
      </p:sp>
    </p:spTree>
    <p:extLst>
      <p:ext uri="{BB962C8B-B14F-4D97-AF65-F5344CB8AC3E}">
        <p14:creationId xmlns:p14="http://schemas.microsoft.com/office/powerpoint/2010/main" val="3638597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was general bi-partisan support in Congress for dealing with surprise billing</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was part of the Consolidated Appropriations Act of 2020 and signed into law in December of 2020 </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would likely occur in a situation when a patient did not have the option to choose to use an in-network provider, think car crash and emergency surgery just to name 1 situation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39</a:t>
            </a:fld>
            <a:endParaRPr lang="en-US"/>
          </a:p>
        </p:txBody>
      </p:sp>
    </p:spTree>
    <p:extLst>
      <p:ext uri="{BB962C8B-B14F-4D97-AF65-F5344CB8AC3E}">
        <p14:creationId xmlns:p14="http://schemas.microsoft.com/office/powerpoint/2010/main" val="415630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Encompassing more than 300 pages within the Act, the “No Surprises Act” sets forth new rules that begin in 2022</a:t>
            </a:r>
          </a:p>
          <a:p>
            <a:endParaRPr lang="en-US"/>
          </a:p>
          <a:p>
            <a:r>
              <a:rPr lang="en-US"/>
              <a:t>Example: A patient goes into an in-network hospital facility, but is treated by an out-of-network provider, or emergency setting where person does not really have a choice, also frequent with air ambulance providers </a:t>
            </a:r>
          </a:p>
          <a:p>
            <a:endParaRPr lang="en-US"/>
          </a:p>
          <a:p>
            <a:endParaRPr lang="en-US"/>
          </a:p>
          <a:p>
            <a:r>
              <a:rPr lang="en-US"/>
              <a:t>*Any cost sharing paid by the participant for out of network emergency services must be counted toward the in-network deductible and maximum out of pocket amount</a:t>
            </a:r>
          </a:p>
          <a:p>
            <a:endParaRPr lang="en-US"/>
          </a:p>
          <a:p>
            <a:r>
              <a:rPr lang="en-US"/>
              <a:t>Regulations to be established by July 1, 2021 by HHS, DOL and Treasury on establishing method for determining qualifying payment amount (median of contracted rates), differentiating among large, small and individual markets ; Gov’t will begin auditing plans in 2022.</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268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Act strengthens these parity rules by requiring plans to complete a comparative analysis of the NQTL between services; this new information and review process will help the agencies assist individuals and plans to determine whether NQTLs comply with MHPAEA; any NQTLS found to be noncompliant will need to be corrected and if not remedied (which can include retroactively reprocessing claims), will be communicated to participants </a:t>
            </a:r>
          </a:p>
          <a:p>
            <a:endParaRPr lang="en-US" dirty="0"/>
          </a:p>
          <a:p>
            <a:r>
              <a:rPr lang="en-US" dirty="0"/>
              <a:t>NOTE: Plans should already be conducting MHPAEA testing and analysis to determine whether their plans are complying with Q and NQ TLs (carriers should do this analysis for insured plans, but ask for report; self-funded plans may need to conduct their own analysis)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9786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DOL, FAQs indicate that it may be required for plans to disclose this report in connection with an appeal of a denied claim.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447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Why New Requirement? </a:t>
            </a:r>
            <a:r>
              <a:rPr kumimoji="0" lang="en-US" sz="1200"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There were many grey areas and questions around </a:t>
            </a:r>
            <a:r>
              <a:rPr lang="en-US" sz="1200" dirty="0">
                <a:solidFill>
                  <a:srgbClr val="203747"/>
                </a:solidFill>
                <a:latin typeface="Arial" panose="020B0604020202020204"/>
                <a:ea typeface="Calibri" panose="020F0502020204030204" pitchFamily="34" charset="0"/>
              </a:rPr>
              <a:t>compliant </a:t>
            </a:r>
            <a:r>
              <a:rPr kumimoji="0" lang="en-US" sz="1200"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NQTLs in the past and the CAA is pushing GHPs and the government to review plans so that the government can clarify what NQTLs are or are not compliant</a:t>
            </a:r>
          </a:p>
          <a:p>
            <a:endParaRPr lang="en-US" dirty="0"/>
          </a:p>
          <a:p>
            <a:r>
              <a:rPr lang="en-US" dirty="0"/>
              <a:t>In addition to the DOL, FAQs indicate that it may be required for plans to disclose this report in connection with an appeal of a denied claim.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260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44</a:t>
            </a:fld>
            <a:endParaRPr lang="en-US"/>
          </a:p>
        </p:txBody>
      </p:sp>
    </p:spTree>
    <p:extLst>
      <p:ext uri="{BB962C8B-B14F-4D97-AF65-F5344CB8AC3E}">
        <p14:creationId xmlns:p14="http://schemas.microsoft.com/office/powerpoint/2010/main" val="1489436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45</a:t>
            </a:fld>
            <a:endParaRPr lang="en-US"/>
          </a:p>
        </p:txBody>
      </p:sp>
    </p:spTree>
    <p:extLst>
      <p:ext uri="{BB962C8B-B14F-4D97-AF65-F5344CB8AC3E}">
        <p14:creationId xmlns:p14="http://schemas.microsoft.com/office/powerpoint/2010/main" val="2517272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pPr/>
              <a:t>4</a:t>
            </a:fld>
            <a:endParaRPr lang="en-US"/>
          </a:p>
        </p:txBody>
      </p:sp>
    </p:spTree>
    <p:extLst>
      <p:ext uri="{BB962C8B-B14F-4D97-AF65-F5344CB8AC3E}">
        <p14:creationId xmlns:p14="http://schemas.microsoft.com/office/powerpoint/2010/main" val="948965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Why New Requirement? </a:t>
            </a:r>
            <a:r>
              <a:rPr kumimoji="0" lang="en-US" sz="1200"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There were many grey areas and questions around </a:t>
            </a:r>
            <a:r>
              <a:rPr lang="en-US" sz="1200" dirty="0">
                <a:solidFill>
                  <a:srgbClr val="203747"/>
                </a:solidFill>
                <a:latin typeface="Arial" panose="020B0604020202020204"/>
                <a:ea typeface="Calibri" panose="020F0502020204030204" pitchFamily="34" charset="0"/>
              </a:rPr>
              <a:t>compliant </a:t>
            </a:r>
            <a:r>
              <a:rPr kumimoji="0" lang="en-US" sz="1200"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NQTLs in the past and the CAA is pushing GHPs and the government to review plans so that the government can clarify what NQTLs are or are not compliant</a:t>
            </a:r>
          </a:p>
          <a:p>
            <a:endParaRPr lang="en-US" dirty="0"/>
          </a:p>
          <a:p>
            <a:r>
              <a:rPr lang="en-US" dirty="0"/>
              <a:t>In addition to the DOL, FAQs indicate that it may be required for plans to disclose this report in connection with an appeal of a denied claim.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615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8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Why New Requirement? </a:t>
            </a:r>
            <a:r>
              <a:rPr kumimoji="0" lang="en-US" sz="1200"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There were many grey areas and questions around </a:t>
            </a:r>
            <a:r>
              <a:rPr lang="en-US" sz="1200" dirty="0">
                <a:solidFill>
                  <a:srgbClr val="203747"/>
                </a:solidFill>
                <a:latin typeface="Arial" panose="020B0604020202020204"/>
                <a:ea typeface="Calibri" panose="020F0502020204030204" pitchFamily="34" charset="0"/>
              </a:rPr>
              <a:t>compliant </a:t>
            </a:r>
            <a:r>
              <a:rPr kumimoji="0" lang="en-US" sz="1200" i="0" u="none" strike="noStrike" kern="1200" cap="none" spc="0" normalizeH="0" baseline="0" noProof="0" dirty="0">
                <a:ln>
                  <a:noFill/>
                </a:ln>
                <a:solidFill>
                  <a:srgbClr val="203747"/>
                </a:solidFill>
                <a:effectLst/>
                <a:uLnTx/>
                <a:uFillTx/>
                <a:latin typeface="Arial" panose="020B0604020202020204"/>
                <a:ea typeface="Calibri" panose="020F0502020204030204" pitchFamily="34" charset="0"/>
                <a:cs typeface="Arial" panose="020B0604020202020204" pitchFamily="34" charset="0"/>
              </a:rPr>
              <a:t>NQTLs in the past and the CAA is pushing GHPs and the government to review plans so that the government can clarify what NQTLs are or are not compliant</a:t>
            </a:r>
          </a:p>
          <a:p>
            <a:endParaRPr lang="en-US" dirty="0"/>
          </a:p>
          <a:p>
            <a:r>
              <a:rPr lang="en-US" dirty="0"/>
              <a:t>In addition to the DOL, FAQs indicate that it may be required for plans to disclose this report in connection with an appeal of a denied claim.</a:t>
            </a:r>
          </a:p>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6</a:t>
            </a:fld>
            <a:endParaRPr lang="en-US"/>
          </a:p>
        </p:txBody>
      </p:sp>
    </p:spTree>
    <p:extLst>
      <p:ext uri="{BB962C8B-B14F-4D97-AF65-F5344CB8AC3E}">
        <p14:creationId xmlns:p14="http://schemas.microsoft.com/office/powerpoint/2010/main" val="126466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7</a:t>
            </a:fld>
            <a:endParaRPr lang="en-US"/>
          </a:p>
        </p:txBody>
      </p:sp>
    </p:spTree>
    <p:extLst>
      <p:ext uri="{BB962C8B-B14F-4D97-AF65-F5344CB8AC3E}">
        <p14:creationId xmlns:p14="http://schemas.microsoft.com/office/powerpoint/2010/main" val="4156111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8</a:t>
            </a:fld>
            <a:endParaRPr lang="en-US"/>
          </a:p>
        </p:txBody>
      </p:sp>
    </p:spTree>
    <p:extLst>
      <p:ext uri="{BB962C8B-B14F-4D97-AF65-F5344CB8AC3E}">
        <p14:creationId xmlns:p14="http://schemas.microsoft.com/office/powerpoint/2010/main" val="3261593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400" b="0" i="0" u="none" strike="noStrike" baseline="0" dirty="0">
                <a:latin typeface="Helvetica" panose="020B0604020202020204" pitchFamily="34" charset="0"/>
                <a:cs typeface="Helvetica" panose="020B0604020202020204" pitchFamily="34" charset="0"/>
              </a:rPr>
              <a:t>For employers, Dobbs impacts:</a:t>
            </a:r>
          </a:p>
          <a:p>
            <a:pPr algn="l">
              <a:buFont typeface="Wingdings" panose="05000000000000000000" pitchFamily="2" charset="2"/>
              <a:buChar char="Ø"/>
            </a:pPr>
            <a:r>
              <a:rPr lang="en-US" sz="1200" b="0" i="0" u="none" strike="noStrike" baseline="0" dirty="0">
                <a:latin typeface="Helvetica" panose="020B0604020202020204" pitchFamily="34" charset="0"/>
                <a:cs typeface="Helvetica" panose="020B0604020202020204" pitchFamily="34" charset="0"/>
              </a:rPr>
              <a:t>employer-sponsored group health plan coverage for abortion services in states where abortion is, or becomes illegal, and</a:t>
            </a:r>
          </a:p>
          <a:p>
            <a:pPr algn="l">
              <a:buFont typeface="Wingdings" panose="05000000000000000000" pitchFamily="2" charset="2"/>
              <a:buChar char="Ø"/>
            </a:pPr>
            <a:r>
              <a:rPr lang="en-US" sz="1200" b="0" i="0" u="none" strike="noStrike" baseline="0" dirty="0">
                <a:latin typeface="Helvetica" panose="020B0604020202020204" pitchFamily="34" charset="0"/>
                <a:cs typeface="Helvetica" panose="020B0604020202020204" pitchFamily="34" charset="0"/>
              </a:rPr>
              <a:t>abortion-related travel benefits.</a:t>
            </a:r>
          </a:p>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9</a:t>
            </a:fld>
            <a:endParaRPr lang="en-US"/>
          </a:p>
        </p:txBody>
      </p:sp>
    </p:spTree>
    <p:extLst>
      <p:ext uri="{BB962C8B-B14F-4D97-AF65-F5344CB8AC3E}">
        <p14:creationId xmlns:p14="http://schemas.microsoft.com/office/powerpoint/2010/main" val="3770460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10</a:t>
            </a:fld>
            <a:endParaRPr lang="en-US"/>
          </a:p>
        </p:txBody>
      </p:sp>
    </p:spTree>
    <p:extLst>
      <p:ext uri="{BB962C8B-B14F-4D97-AF65-F5344CB8AC3E}">
        <p14:creationId xmlns:p14="http://schemas.microsoft.com/office/powerpoint/2010/main" val="1495610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5.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7" name="Picture 6" descr="A person standing in front of a window&#10;&#10;Description automatically generated">
            <a:extLst>
              <a:ext uri="{FF2B5EF4-FFF2-40B4-BE49-F238E27FC236}">
                <a16:creationId xmlns:a16="http://schemas.microsoft.com/office/drawing/2014/main" id="{7EB5FF79-C3A1-3141-A6BE-1DFB9DED7A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p:cNvSpPr/>
          <p:nvPr userDrawn="1"/>
        </p:nvSpPr>
        <p:spPr>
          <a:xfrm>
            <a:off x="-12878" y="-20955"/>
            <a:ext cx="12204878" cy="6923200"/>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B62395-5C5E-3949-BBB6-1DCFA5A25F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27026"/>
            <a:ext cx="8543544" cy="69232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0803" y="-3308"/>
            <a:ext cx="2743200" cy="1943781"/>
          </a:xfrm>
          <a:prstGeom prst="rect">
            <a:avLst/>
          </a:prstGeom>
        </p:spPr>
      </p:pic>
      <p:sp>
        <p:nvSpPr>
          <p:cNvPr id="21" name="TextBox 20"/>
          <p:cNvSpPr txBox="1"/>
          <p:nvPr userDrawn="1"/>
        </p:nvSpPr>
        <p:spPr>
          <a:xfrm>
            <a:off x="673198" y="1379382"/>
            <a:ext cx="4607606" cy="276999"/>
          </a:xfrm>
          <a:prstGeom prst="rect">
            <a:avLst/>
          </a:prstGeom>
          <a:noFill/>
        </p:spPr>
        <p:txBody>
          <a:bodyPr wrap="square" rtlCol="0">
            <a:spAutoFit/>
          </a:bodyPr>
          <a:lstStyle/>
          <a:p>
            <a:r>
              <a:rPr lang="en-US" sz="1200" b="0" dirty="0">
                <a:solidFill>
                  <a:schemeClr val="bg1"/>
                </a:solidFill>
                <a:latin typeface="Helvetica" charset="0"/>
                <a:ea typeface="Helvetica" charset="0"/>
                <a:cs typeface="Helvetica" charset="0"/>
              </a:rPr>
              <a:t>Advocacy. Tailored Insurance Solutions.</a:t>
            </a:r>
            <a:r>
              <a:rPr lang="en-US" sz="1200" b="0" baseline="0" dirty="0">
                <a:solidFill>
                  <a:schemeClr val="bg1"/>
                </a:solidFill>
                <a:latin typeface="Helvetica" charset="0"/>
                <a:ea typeface="Helvetica" charset="0"/>
                <a:cs typeface="Helvetica" charset="0"/>
              </a:rPr>
              <a:t> Peace of Mind</a:t>
            </a:r>
            <a:endParaRPr lang="en-US" sz="1200" b="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98834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nA_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8" name="Text Placeholder 7"/>
          <p:cNvSpPr>
            <a:spLocks noGrp="1"/>
          </p:cNvSpPr>
          <p:nvPr>
            <p:ph type="body" sz="quarter" idx="12" hasCustomPrompt="1"/>
          </p:nvPr>
        </p:nvSpPr>
        <p:spPr>
          <a:xfrm>
            <a:off x="2750444" y="2070270"/>
            <a:ext cx="7027222" cy="2604675"/>
          </a:xfrm>
        </p:spPr>
        <p:txBody>
          <a:bodyPr anchor="ctr">
            <a:noAutofit/>
          </a:bodyPr>
          <a:lstStyle>
            <a:lvl1pPr marL="0" indent="0" algn="ctr">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2574680300"/>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97690" y="0"/>
            <a:ext cx="6994308"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27907260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10368" y="-8656"/>
            <a:ext cx="9181632"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210791804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Section Break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5BA033-1598-44ED-B1F8-0C0AC456E5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95998" y="0"/>
            <a:ext cx="6096001"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370207529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Section Break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5BA033-1598-44ED-B1F8-0C0AC456E5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124" r="-3252"/>
          <a:stretch/>
        </p:blipFill>
        <p:spPr>
          <a:xfrm flipH="1">
            <a:off x="3929771" y="0"/>
            <a:ext cx="8345613"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12648392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5185" y="0"/>
            <a:ext cx="7016815"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423713385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15996" y="-1891"/>
            <a:ext cx="6876004" cy="6859891"/>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423713385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542964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0109631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dirty="0"/>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a:solidFill>
                  <a:srgbClr val="263746"/>
                </a:solidFill>
              </a:defRPr>
            </a:lvl1pPr>
            <a:lvl2pPr>
              <a:lnSpc>
                <a:spcPct val="100000"/>
              </a:lnSpc>
              <a:defRPr>
                <a:solidFill>
                  <a:srgbClr val="263746"/>
                </a:solidFill>
              </a:defRPr>
            </a:lvl2pPr>
            <a:lvl3pPr>
              <a:lnSpc>
                <a:spcPct val="100000"/>
              </a:lnSpc>
              <a:defRPr>
                <a:solidFill>
                  <a:srgbClr val="263746"/>
                </a:solidFill>
              </a:defRPr>
            </a:lvl3pPr>
            <a:lvl4pPr>
              <a:lnSpc>
                <a:spcPct val="100000"/>
              </a:lnSpc>
              <a:defRPr>
                <a:solidFill>
                  <a:srgbClr val="263746"/>
                </a:solidFill>
              </a:defRPr>
            </a:lvl4pPr>
            <a:lvl5pPr>
              <a:lnSpc>
                <a:spcPct val="100000"/>
              </a:lnSpc>
              <a:defRPr>
                <a:solidFill>
                  <a:srgbClr val="2637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1820400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550" b="0" i="0">
                <a:solidFill>
                  <a:srgbClr val="0578D4"/>
                </a:solidFill>
                <a:latin typeface="Arial Black"/>
                <a:cs typeface="Arial Black"/>
              </a:defRPr>
            </a:lvl1pPr>
          </a:lstStyle>
          <a:p>
            <a:endParaRPr/>
          </a:p>
        </p:txBody>
      </p:sp>
      <p:sp>
        <p:nvSpPr>
          <p:cNvPr id="6" name="Holder 6"/>
          <p:cNvSpPr>
            <a:spLocks noGrp="1"/>
          </p:cNvSpPr>
          <p:nvPr>
            <p:ph type="sldNum" sz="quarter" idx="7"/>
          </p:nvPr>
        </p:nvSpPr>
        <p:spPr/>
        <p:txBody>
          <a:bodyPr lIns="0" tIns="0" rIns="0" bIns="0"/>
          <a:lstStyle>
            <a:lvl1pPr>
              <a:defRPr sz="900" b="1" i="0">
                <a:solidFill>
                  <a:srgbClr val="253746"/>
                </a:solidFill>
                <a:latin typeface="Arial"/>
                <a:cs typeface="Arial"/>
              </a:defRPr>
            </a:lvl1pPr>
          </a:lstStyle>
          <a:p>
            <a:pPr marL="38100">
              <a:lnSpc>
                <a:spcPct val="100000"/>
              </a:lnSpc>
              <a:spcBef>
                <a:spcPts val="15"/>
              </a:spcBef>
            </a:pPr>
            <a:fld id="{81D60167-4931-47E6-BA6A-407CBD079E47}" type="slidenum">
              <a:rPr dirty="0"/>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943082" y="3619794"/>
            <a:ext cx="3828991"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8" name="Text Placeholder 7"/>
          <p:cNvSpPr>
            <a:spLocks noGrp="1"/>
          </p:cNvSpPr>
          <p:nvPr>
            <p:ph type="body" sz="quarter" idx="12" hasCustomPrompt="1"/>
          </p:nvPr>
        </p:nvSpPr>
        <p:spPr>
          <a:xfrm>
            <a:off x="5849747" y="2451395"/>
            <a:ext cx="3933512" cy="1046162"/>
          </a:xfrm>
        </p:spPr>
        <p:txBody>
          <a:bodyPr>
            <a:no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849747" y="3830529"/>
            <a:ext cx="3922326"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a:t>
            </a:r>
            <a:br>
              <a:rPr lang="en-US" dirty="0"/>
            </a:br>
            <a:r>
              <a:rPr lang="en-US" dirty="0"/>
              <a:t>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368754051"/>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dirty="0"/>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a:solidFill>
                  <a:srgbClr val="263746"/>
                </a:solidFill>
              </a:defRPr>
            </a:lvl1pPr>
            <a:lvl2pPr>
              <a:lnSpc>
                <a:spcPct val="100000"/>
              </a:lnSpc>
              <a:defRPr>
                <a:solidFill>
                  <a:srgbClr val="263746"/>
                </a:solidFill>
              </a:defRPr>
            </a:lvl2pPr>
            <a:lvl3pPr>
              <a:lnSpc>
                <a:spcPct val="100000"/>
              </a:lnSpc>
              <a:defRPr>
                <a:solidFill>
                  <a:srgbClr val="263746"/>
                </a:solidFill>
              </a:defRPr>
            </a:lvl3pPr>
            <a:lvl4pPr>
              <a:lnSpc>
                <a:spcPct val="100000"/>
              </a:lnSpc>
              <a:defRPr>
                <a:solidFill>
                  <a:srgbClr val="263746"/>
                </a:solidFill>
              </a:defRPr>
            </a:lvl4pPr>
            <a:lvl5pPr>
              <a:lnSpc>
                <a:spcPct val="100000"/>
              </a:lnSpc>
              <a:defRPr>
                <a:solidFill>
                  <a:srgbClr val="2637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479544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Picture Placeholder 43"/>
          <p:cNvSpPr>
            <a:spLocks noGrp="1" noChangeAspect="1"/>
          </p:cNvSpPr>
          <p:nvPr>
            <p:ph type="pic" sz="quarter" idx="14" hasCustomPrompt="1"/>
          </p:nvPr>
        </p:nvSpPr>
        <p:spPr>
          <a:xfrm>
            <a:off x="2743222" y="819446"/>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2" name="Picture Placeholder 43"/>
          <p:cNvSpPr>
            <a:spLocks noGrp="1" noChangeAspect="1"/>
          </p:cNvSpPr>
          <p:nvPr>
            <p:ph type="pic" sz="quarter" idx="17" hasCustomPrompt="1"/>
          </p:nvPr>
        </p:nvSpPr>
        <p:spPr>
          <a:xfrm>
            <a:off x="2743222" y="3763125"/>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141228984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dirty="0">
              <a:solidFill>
                <a:schemeClr val="tx1"/>
              </a:solidFill>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i="0">
                <a:solidFill>
                  <a:srgbClr val="263746"/>
                </a:solidFill>
                <a:latin typeface="Arial Black" panose="020B0604020202020204" pitchFamily="34" charset="0"/>
                <a:cs typeface="Arial Black" panose="020B0604020202020204" pitchFamily="34" charset="0"/>
              </a:defRPr>
            </a:lvl1pPr>
          </a:lstStyle>
          <a:p>
            <a:pPr lvl="0"/>
            <a:r>
              <a:rPr lang="en-US" dirty="0"/>
              <a:t>Agenda</a:t>
            </a:r>
          </a:p>
        </p:txBody>
      </p:sp>
    </p:spTree>
    <p:extLst>
      <p:ext uri="{BB962C8B-B14F-4D97-AF65-F5344CB8AC3E}">
        <p14:creationId xmlns:p14="http://schemas.microsoft.com/office/powerpoint/2010/main" val="1172518874"/>
      </p:ext>
    </p:extLst>
  </p:cSld>
  <p:clrMapOvr>
    <a:masterClrMapping/>
  </p:clrMapOvr>
  <p:extLst>
    <p:ext uri="{DCECCB84-F9BA-43D5-87BE-67443E8EF086}">
      <p15:sldGuideLst xmlns:p15="http://schemas.microsoft.com/office/powerpoint/2012/main">
        <p15:guide id="3" orient="horz" pos="55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F089A9-3174-8D43-8893-751BD04F56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76"/>
          <a:stretch/>
        </p:blipFill>
        <p:spPr>
          <a:xfrm>
            <a:off x="3017361" y="-2"/>
            <a:ext cx="9174636" cy="6858000"/>
          </a:xfrm>
          <a:prstGeom prst="rect">
            <a:avLst/>
          </a:prstGeom>
        </p:spPr>
      </p:pic>
      <p:sp>
        <p:nvSpPr>
          <p:cNvPr id="34" name="Rectangle 33"/>
          <p:cNvSpPr/>
          <p:nvPr userDrawn="1"/>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10"/>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dirty="0">
              <a:solidFill>
                <a:schemeClr val="tx1"/>
              </a:solidFill>
            </a:endParaRPr>
          </a:p>
        </p:txBody>
      </p:sp>
      <p:sp>
        <p:nvSpPr>
          <p:cNvPr id="6" name="Text Placeholder 5"/>
          <p:cNvSpPr>
            <a:spLocks noGrp="1"/>
          </p:cNvSpPr>
          <p:nvPr>
            <p:ph type="body" sz="quarter" idx="12" hasCustomPrompt="1"/>
          </p:nvPr>
        </p:nvSpPr>
        <p:spPr>
          <a:xfrm>
            <a:off x="700156" y="3273367"/>
            <a:ext cx="5395844" cy="1262063"/>
          </a:xfrm>
        </p:spPr>
        <p:txBody>
          <a:bodyPr anchor="b">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sp>
        <p:nvSpPr>
          <p:cNvPr id="15" name="Footer Placeholder 9">
            <a:extLst>
              <a:ext uri="{FF2B5EF4-FFF2-40B4-BE49-F238E27FC236}">
                <a16:creationId xmlns:a16="http://schemas.microsoft.com/office/drawing/2014/main" id="{9284281F-6B44-49D4-BEDC-901D40F6E0AF}"/>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Tree>
    <p:extLst>
      <p:ext uri="{BB962C8B-B14F-4D97-AF65-F5344CB8AC3E}">
        <p14:creationId xmlns:p14="http://schemas.microsoft.com/office/powerpoint/2010/main" val="159522754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15" name="Picture 14" descr="A group of people sitting in a chair&#10;&#10;Description automatically generated">
            <a:extLst>
              <a:ext uri="{FF2B5EF4-FFF2-40B4-BE49-F238E27FC236}">
                <a16:creationId xmlns:a16="http://schemas.microsoft.com/office/drawing/2014/main" id="{692629D9-69F2-C648-9A04-AB2ACF9AFF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296"/>
          <a:stretch/>
        </p:blipFill>
        <p:spPr>
          <a:xfrm>
            <a:off x="3009900" y="0"/>
            <a:ext cx="9182097"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chor="b">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7"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Advocacy. Tailored Insurance Solutions.</a:t>
            </a:r>
            <a:r>
              <a:rPr lang="en-US" sz="900" b="1" i="0" baseline="0" dirty="0">
                <a:solidFill>
                  <a:srgbClr val="263746"/>
                </a:solidFill>
                <a:latin typeface="Arial" panose="020B0604020202020204" pitchFamily="34" charset="0"/>
                <a:ea typeface="Helvetica" charset="0"/>
                <a:cs typeface="Arial" panose="020B0604020202020204" pitchFamily="34" charset="0"/>
              </a:rPr>
              <a:t> Peace of Mind</a:t>
            </a:r>
            <a:endParaRPr lang="en-US" sz="900" b="1" i="0" dirty="0">
              <a:solidFill>
                <a:srgbClr val="263746"/>
              </a:solidFill>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190608294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bg1"/>
        </a:solidFill>
        <a:effectLst/>
      </p:bgPr>
    </p:bg>
    <p:spTree>
      <p:nvGrpSpPr>
        <p:cNvPr id="1" name=""/>
        <p:cNvGrpSpPr/>
        <p:nvPr/>
      </p:nvGrpSpPr>
      <p:grpSpPr>
        <a:xfrm>
          <a:off x="0" y="0"/>
          <a:ext cx="0" cy="0"/>
          <a:chOff x="0" y="0"/>
          <a:chExt cx="0" cy="0"/>
        </a:xfrm>
      </p:grpSpPr>
      <p:pic>
        <p:nvPicPr>
          <p:cNvPr id="8" name="Picture 7" descr="A person sitting at a table&#10;&#10;Description automatically generated">
            <a:extLst>
              <a:ext uri="{FF2B5EF4-FFF2-40B4-BE49-F238E27FC236}">
                <a16:creationId xmlns:a16="http://schemas.microsoft.com/office/drawing/2014/main" id="{F97BD4D8-E425-794A-A78C-E2E16BE5A3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480"/>
          <a:stretch/>
        </p:blipFill>
        <p:spPr>
          <a:xfrm>
            <a:off x="2637691" y="42031"/>
            <a:ext cx="9554309"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62302"/>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chor="b">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3</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Advocacy. Tailored Insurance Solutions.</a:t>
            </a:r>
            <a:r>
              <a:rPr lang="en-US" sz="900" b="1" i="0" baseline="0" dirty="0">
                <a:solidFill>
                  <a:srgbClr val="263746"/>
                </a:solidFill>
                <a:latin typeface="Arial" panose="020B0604020202020204" pitchFamily="34" charset="0"/>
                <a:ea typeface="Helvetica" charset="0"/>
                <a:cs typeface="Arial" panose="020B0604020202020204" pitchFamily="34" charset="0"/>
              </a:rPr>
              <a:t> Peace of Mind</a:t>
            </a:r>
            <a:endParaRPr lang="en-US" sz="900" b="1" i="0" dirty="0">
              <a:solidFill>
                <a:srgbClr val="263746"/>
              </a:solidFill>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41088947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3" name="Picture 2" descr="Two people standing in front of a building&#10;&#10;Description automatically generated">
            <a:extLst>
              <a:ext uri="{FF2B5EF4-FFF2-40B4-BE49-F238E27FC236}">
                <a16:creationId xmlns:a16="http://schemas.microsoft.com/office/drawing/2014/main" id="{39C90876-323D-814C-A911-A158BED1B1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0822" y="0"/>
            <a:ext cx="10281178"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chor="b">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4</a:t>
            </a:r>
          </a:p>
        </p:txBody>
      </p:sp>
      <p:sp>
        <p:nvSpPr>
          <p:cNvPr id="17"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Helvetica" charset="0"/>
                <a:ea typeface="Helvetica" charset="0"/>
                <a:cs typeface="Helvetica" charset="0"/>
              </a:rPr>
              <a:t>Advocacy. Tailored Insurance Solutions.</a:t>
            </a:r>
            <a:r>
              <a:rPr lang="en-US" sz="900" b="1" i="0" baseline="0" dirty="0">
                <a:solidFill>
                  <a:srgbClr val="263746"/>
                </a:solidFill>
                <a:latin typeface="Helvetica" charset="0"/>
                <a:ea typeface="Helvetica" charset="0"/>
                <a:cs typeface="Helvetica" charset="0"/>
              </a:rPr>
              <a:t> Peace of Mind</a:t>
            </a:r>
            <a:endParaRPr lang="en-US" sz="900" b="1" i="0" dirty="0">
              <a:solidFill>
                <a:srgbClr val="263746"/>
              </a:solidFill>
              <a:latin typeface="Helvetica" charset="0"/>
              <a:ea typeface="Helvetica" charset="0"/>
              <a:cs typeface="Helvetica" charset="0"/>
            </a:endParaRPr>
          </a:p>
        </p:txBody>
      </p:sp>
    </p:spTree>
    <p:extLst>
      <p:ext uri="{BB962C8B-B14F-4D97-AF65-F5344CB8AC3E}">
        <p14:creationId xmlns:p14="http://schemas.microsoft.com/office/powerpoint/2010/main" val="27907260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3" name="Picture 2" descr="A person standing in front of a window&#10;&#10;Description automatically generated">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33899" y="0"/>
            <a:ext cx="7658099"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chor="b">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1"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Helvetica" charset="0"/>
                <a:ea typeface="Helvetica" charset="0"/>
                <a:cs typeface="Helvetica" charset="0"/>
              </a:rPr>
              <a:t>Advocacy. Tailored Insurance Solutions.</a:t>
            </a:r>
            <a:r>
              <a:rPr lang="en-US" sz="900" b="1" i="0" baseline="0" dirty="0">
                <a:solidFill>
                  <a:srgbClr val="263746"/>
                </a:solidFill>
                <a:latin typeface="Helvetica" charset="0"/>
                <a:ea typeface="Helvetica" charset="0"/>
                <a:cs typeface="Helvetica" charset="0"/>
              </a:rPr>
              <a:t> Peace of Mind</a:t>
            </a:r>
            <a:endParaRPr lang="en-US" sz="900" b="1" i="0" dirty="0">
              <a:solidFill>
                <a:srgbClr val="263746"/>
              </a:solidFill>
              <a:latin typeface="Helvetica" charset="0"/>
              <a:ea typeface="Helvetica" charset="0"/>
              <a:cs typeface="Helvetica" charset="0"/>
            </a:endParaRPr>
          </a:p>
        </p:txBody>
      </p:sp>
    </p:spTree>
    <p:extLst>
      <p:ext uri="{BB962C8B-B14F-4D97-AF65-F5344CB8AC3E}">
        <p14:creationId xmlns:p14="http://schemas.microsoft.com/office/powerpoint/2010/main" val="11499204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10149840"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1208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5C23CC95-42E2-A949-BBAD-996ACDC9F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09157" cy="6898672"/>
          </a:xfrm>
          <a:prstGeom prst="rect">
            <a:avLst/>
          </a:prstGeom>
        </p:spPr>
      </p:pic>
      <p:sp>
        <p:nvSpPr>
          <p:cNvPr id="13" name="Rectangle 12"/>
          <p:cNvSpPr/>
          <p:nvPr userDrawn="1"/>
        </p:nvSpPr>
        <p:spPr>
          <a:xfrm>
            <a:off x="-17158" y="-13478"/>
            <a:ext cx="12209158" cy="6898671"/>
          </a:xfrm>
          <a:prstGeom prst="rect">
            <a:avLst/>
          </a:prstGeom>
          <a:gradFill>
            <a:gsLst>
              <a:gs pos="0">
                <a:srgbClr val="263746"/>
              </a:gs>
              <a:gs pos="84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DAC4D71-143F-DE40-AFFF-64EDFAABBC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906912"/>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0803" y="-3308"/>
            <a:ext cx="2743200" cy="1943781"/>
          </a:xfrm>
          <a:prstGeom prst="rect">
            <a:avLst/>
          </a:prstGeom>
        </p:spPr>
      </p:pic>
      <p:sp>
        <p:nvSpPr>
          <p:cNvPr id="14" name="TextBox 13"/>
          <p:cNvSpPr txBox="1"/>
          <p:nvPr userDrawn="1"/>
        </p:nvSpPr>
        <p:spPr>
          <a:xfrm>
            <a:off x="673198" y="1379382"/>
            <a:ext cx="4607606" cy="276999"/>
          </a:xfrm>
          <a:prstGeom prst="rect">
            <a:avLst/>
          </a:prstGeom>
          <a:noFill/>
        </p:spPr>
        <p:txBody>
          <a:bodyPr wrap="square" rtlCol="0">
            <a:spAutoFit/>
          </a:bodyPr>
          <a:lstStyle/>
          <a:p>
            <a:r>
              <a:rPr lang="en-US" sz="1200" b="0" dirty="0">
                <a:solidFill>
                  <a:schemeClr val="bg1"/>
                </a:solidFill>
                <a:latin typeface="Helvetica" charset="0"/>
                <a:ea typeface="Helvetica" charset="0"/>
                <a:cs typeface="Helvetica" charset="0"/>
              </a:rPr>
              <a:t>Advocacy. Tailored Insurance Solutions.</a:t>
            </a:r>
            <a:r>
              <a:rPr lang="en-US" sz="1200" b="0" baseline="0" dirty="0">
                <a:solidFill>
                  <a:schemeClr val="bg1"/>
                </a:solidFill>
                <a:latin typeface="Helvetica" charset="0"/>
                <a:ea typeface="Helvetica" charset="0"/>
                <a:cs typeface="Helvetica" charset="0"/>
              </a:rPr>
              <a:t> Peace of Mind</a:t>
            </a:r>
            <a:endParaRPr lang="en-US" sz="1200" b="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920676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10296144"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3" name="Content Placeholder 2"/>
          <p:cNvSpPr>
            <a:spLocks noGrp="1"/>
          </p:cNvSpPr>
          <p:nvPr>
            <p:ph idx="1" hasCustomPrompt="1"/>
          </p:nvPr>
        </p:nvSpPr>
        <p:spPr>
          <a:xfrm>
            <a:off x="607537" y="1380780"/>
            <a:ext cx="10289064"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134016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4786884"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5963412" y="1381760"/>
            <a:ext cx="4786884"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8AECE717-8E0D-1947-9DC8-E1A473813FE0}"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11" name="Title 1"/>
          <p:cNvSpPr>
            <a:spLocks noGrp="1"/>
          </p:cNvSpPr>
          <p:nvPr>
            <p:ph type="title" hasCustomPrompt="1"/>
          </p:nvPr>
        </p:nvSpPr>
        <p:spPr>
          <a:xfrm>
            <a:off x="600456" y="408885"/>
            <a:ext cx="10149840"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046005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10149840"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dirty="0"/>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761988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a:lvl1pPr>
          </a:lstStyle>
          <a:p>
            <a:pPr lvl="0"/>
            <a:r>
              <a:rPr lang="en-US" dirty="0"/>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a:lvl1pPr>
          </a:lstStyle>
          <a:p>
            <a:pPr lvl="0"/>
            <a:r>
              <a:rPr lang="en-US" dirty="0"/>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a:solidFill>
                  <a:srgbClr val="0678D5"/>
                </a:solidFill>
              </a:defRPr>
            </a:lvl1pPr>
          </a:lstStyle>
          <a:p>
            <a:pPr lvl="0"/>
            <a:r>
              <a:rPr lang="en-US" dirty="0"/>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a:solidFill>
                  <a:srgbClr val="0678D5"/>
                </a:solidFill>
              </a:defRPr>
            </a:lvl1pPr>
          </a:lstStyle>
          <a:p>
            <a:pPr lvl="0"/>
            <a:r>
              <a:rPr lang="en-US" dirty="0"/>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a:solidFill>
                  <a:srgbClr val="0678D5"/>
                </a:solidFill>
              </a:defRPr>
            </a:lvl1pPr>
          </a:lstStyle>
          <a:p>
            <a:pPr lvl="0"/>
            <a:r>
              <a:rPr lang="en-US" dirty="0"/>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04173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dirty="0" err="1"/>
              <a:t>Nulla</a:t>
            </a:r>
            <a:r>
              <a:rPr lang="en-US" dirty="0"/>
              <a:t> </a:t>
            </a:r>
            <a:r>
              <a:rPr lang="en-US" dirty="0" err="1"/>
              <a:t>sagittis</a:t>
            </a:r>
            <a:r>
              <a:rPr lang="en-US" dirty="0"/>
              <a:t> sit </a:t>
            </a:r>
            <a:r>
              <a:rPr lang="en-US" dirty="0" err="1"/>
              <a:t>amet</a:t>
            </a:r>
            <a:r>
              <a:rPr lang="en-US" dirty="0"/>
              <a:t> </a:t>
            </a:r>
            <a:r>
              <a:rPr lang="en-US" dirty="0" err="1"/>
              <a:t>nisl</a:t>
            </a:r>
            <a:r>
              <a:rPr lang="en-US" dirty="0"/>
              <a:t> </a:t>
            </a:r>
            <a:r>
              <a:rPr lang="en-US" dirty="0" err="1"/>
              <a:t>sed</a:t>
            </a:r>
            <a:r>
              <a:rPr lang="en-US" dirty="0"/>
              <a:t> </a:t>
            </a:r>
            <a:r>
              <a:rPr lang="en-US" dirty="0" err="1"/>
              <a:t>rhoncus</a:t>
            </a:r>
            <a:r>
              <a:rPr lang="en-US" dirty="0"/>
              <a:t>. </a:t>
            </a:r>
            <a:r>
              <a:rPr lang="en-US" dirty="0" err="1"/>
              <a:t>Suspendisse</a:t>
            </a:r>
            <a:r>
              <a:rPr lang="en-US" dirty="0"/>
              <a:t> semper </a:t>
            </a:r>
            <a:r>
              <a:rPr lang="en-US" dirty="0" err="1"/>
              <a:t>leo</a:t>
            </a:r>
            <a:r>
              <a:rPr lang="en-US" dirty="0"/>
              <a:t> </a:t>
            </a:r>
            <a:r>
              <a:rPr lang="en-US" dirty="0" err="1"/>
              <a:t>quis</a:t>
            </a:r>
            <a:r>
              <a:rPr lang="en-US" dirty="0"/>
              <a:t> </a:t>
            </a:r>
            <a:r>
              <a:rPr lang="en-US" dirty="0" err="1"/>
              <a:t>urna</a:t>
            </a:r>
            <a:r>
              <a:rPr lang="en-US" dirty="0"/>
              <a:t> </a:t>
            </a:r>
            <a:r>
              <a:rPr lang="en-US" dirty="0" err="1"/>
              <a:t>placerat</a:t>
            </a:r>
            <a:r>
              <a:rPr lang="en-US" dirty="0"/>
              <a:t>, </a:t>
            </a:r>
            <a:r>
              <a:rPr lang="en-US" dirty="0" err="1"/>
              <a:t>facilisis</a:t>
            </a:r>
            <a:r>
              <a:rPr lang="en-US" dirty="0"/>
              <a:t> </a:t>
            </a:r>
            <a:r>
              <a:rPr lang="en-US" dirty="0" err="1"/>
              <a:t>dignissim</a:t>
            </a:r>
            <a:r>
              <a:rPr lang="en-US" dirty="0"/>
              <a:t> </a:t>
            </a:r>
            <a:r>
              <a:rPr lang="en-US" dirty="0" err="1"/>
              <a:t>sapien</a:t>
            </a:r>
            <a:r>
              <a:rPr lang="en-US" dirty="0"/>
              <a:t> </a:t>
            </a:r>
            <a:r>
              <a:rPr lang="en-US" dirty="0" err="1"/>
              <a:t>ultricies</a:t>
            </a:r>
            <a:r>
              <a:rPr lang="en-US" dirty="0"/>
              <a:t>. </a:t>
            </a:r>
            <a:r>
              <a:rPr lang="en-US" dirty="0" err="1"/>
              <a:t>Quisque</a:t>
            </a:r>
            <a:r>
              <a:rPr lang="en-US" dirty="0"/>
              <a:t> </a:t>
            </a:r>
            <a:r>
              <a:rPr lang="en-US" dirty="0" err="1"/>
              <a:t>ut</a:t>
            </a:r>
            <a:r>
              <a:rPr lang="en-US" dirty="0"/>
              <a:t> </a:t>
            </a:r>
            <a:r>
              <a:rPr lang="en-US" dirty="0" err="1"/>
              <a:t>nulla</a:t>
            </a:r>
            <a:r>
              <a:rPr lang="en-US" dirty="0"/>
              <a:t> </a:t>
            </a:r>
            <a:r>
              <a:rPr lang="en-US" dirty="0" err="1"/>
              <a:t>interdum</a:t>
            </a:r>
            <a:r>
              <a:rPr lang="en-US" dirty="0"/>
              <a:t>, </a:t>
            </a:r>
            <a:r>
              <a:rPr lang="en-US" dirty="0" err="1"/>
              <a:t>commodo</a:t>
            </a:r>
            <a:r>
              <a:rPr lang="en-US" dirty="0"/>
              <a:t> lacus in, dictum </a:t>
            </a:r>
            <a:r>
              <a:rPr lang="en-US" dirty="0" err="1"/>
              <a:t>sapien</a:t>
            </a:r>
            <a:r>
              <a:rPr lang="en-US" dirty="0"/>
              <a:t>. Maecenas </a:t>
            </a:r>
            <a:r>
              <a:rPr lang="en-US" dirty="0" err="1"/>
              <a:t>orci</a:t>
            </a:r>
            <a:r>
              <a:rPr lang="en-US" dirty="0"/>
              <a:t> </a:t>
            </a:r>
            <a:r>
              <a:rPr lang="en-US" dirty="0" err="1"/>
              <a:t>tortor</a:t>
            </a:r>
            <a:r>
              <a:rPr lang="en-US" dirty="0"/>
              <a:t>, </a:t>
            </a:r>
            <a:r>
              <a:rPr lang="en-US" dirty="0" err="1"/>
              <a:t>scelerisque</a:t>
            </a:r>
            <a:r>
              <a:rPr lang="en-US" dirty="0"/>
              <a:t> sit </a:t>
            </a:r>
            <a:r>
              <a:rPr lang="en-US" dirty="0" err="1"/>
              <a:t>amet</a:t>
            </a:r>
            <a:r>
              <a:rPr lang="en-US" dirty="0"/>
              <a:t> </a:t>
            </a:r>
            <a:r>
              <a:rPr lang="en-US" dirty="0" err="1"/>
              <a:t>risus</a:t>
            </a:r>
            <a:r>
              <a:rPr lang="en-US" dirty="0"/>
              <a:t> </a:t>
            </a:r>
            <a:r>
              <a:rPr lang="en-US" dirty="0" err="1"/>
              <a:t>eu</a:t>
            </a:r>
            <a:r>
              <a:rPr lang="en-US" dirty="0"/>
              <a:t>, </a:t>
            </a:r>
            <a:r>
              <a:rPr lang="en-US" dirty="0" err="1"/>
              <a:t>tempor</a:t>
            </a:r>
            <a:r>
              <a:rPr lang="en-US" dirty="0"/>
              <a:t> </a:t>
            </a:r>
            <a:r>
              <a:rPr lang="en-US" dirty="0" err="1"/>
              <a:t>elementum</a:t>
            </a:r>
            <a:r>
              <a:rPr lang="en-US" dirty="0"/>
              <a:t> </a:t>
            </a:r>
            <a:r>
              <a:rPr lang="en-US" dirty="0" err="1"/>
              <a:t>elit</a:t>
            </a:r>
            <a:r>
              <a:rPr lang="en-US" dirty="0"/>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dirty="0"/>
              <a:t>Individual title can go here.</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3131391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dirty="0"/>
              <a:t>Click to add content</a:t>
            </a:r>
          </a:p>
        </p:txBody>
      </p:sp>
    </p:spTree>
    <p:extLst>
      <p:ext uri="{BB962C8B-B14F-4D97-AF65-F5344CB8AC3E}">
        <p14:creationId xmlns:p14="http://schemas.microsoft.com/office/powerpoint/2010/main" val="19090093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erson in a car&#10;&#10;Description automatically generated">
            <a:extLst>
              <a:ext uri="{FF2B5EF4-FFF2-40B4-BE49-F238E27FC236}">
                <a16:creationId xmlns:a16="http://schemas.microsoft.com/office/drawing/2014/main" id="{FE0542A4-2625-6C42-B198-B6CDAE9FDA0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716F865-F128-2A4C-B1F0-A0C451B9B4E6}"/>
              </a:ext>
            </a:extLst>
          </p:cNvPr>
          <p:cNvSpPr/>
          <p:nvPr userDrawn="1"/>
        </p:nvSpPr>
        <p:spPr>
          <a:xfrm>
            <a:off x="0" y="0"/>
            <a:ext cx="12192000" cy="6858000"/>
          </a:xfrm>
          <a:prstGeom prst="rect">
            <a:avLst/>
          </a:prstGeom>
          <a:gradFill flip="none" rotWithShape="1">
            <a:gsLst>
              <a:gs pos="0">
                <a:srgbClr val="263746">
                  <a:alpha val="49000"/>
                </a:srgbClr>
              </a:gs>
              <a:gs pos="35000">
                <a:srgbClr val="1D2A35">
                  <a:lumMod val="65000"/>
                  <a:alpha val="65000"/>
                </a:srgbClr>
              </a:gs>
              <a:gs pos="100000">
                <a:srgbClr val="263746">
                  <a:lumMod val="65000"/>
                  <a:alpha val="8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D4556BD2-5F21-0544-B38E-DA1BE1100F0C}"/>
              </a:ext>
            </a:extLst>
          </p:cNvPr>
          <p:cNvSpPr>
            <a:spLocks noGrp="1"/>
          </p:cNvSpPr>
          <p:nvPr>
            <p:ph type="body" sz="quarter" idx="12" hasCustomPrompt="1"/>
          </p:nvPr>
        </p:nvSpPr>
        <p:spPr>
          <a:xfrm>
            <a:off x="1200014" y="3623762"/>
            <a:ext cx="4775481" cy="400051"/>
          </a:xfrm>
        </p:spPr>
        <p:txBody>
          <a:bodyPr/>
          <a:lstStyle>
            <a:lvl1pPr marL="0" indent="0">
              <a:buNone/>
              <a:defRPr b="1" i="0">
                <a:solidFill>
                  <a:schemeClr val="bg1"/>
                </a:solidFill>
                <a:latin typeface="Arial Black" panose="020B0604020202020204" pitchFamily="34" charset="0"/>
                <a:cs typeface="Arial Black"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SESSION ##</a:t>
            </a:r>
          </a:p>
        </p:txBody>
      </p:sp>
      <p:sp>
        <p:nvSpPr>
          <p:cNvPr id="17" name="Text Placeholder 15">
            <a:extLst>
              <a:ext uri="{FF2B5EF4-FFF2-40B4-BE49-F238E27FC236}">
                <a16:creationId xmlns:a16="http://schemas.microsoft.com/office/drawing/2014/main" id="{6869D2BA-3387-AD4B-9CB4-CAC7DA07E33D}"/>
              </a:ext>
            </a:extLst>
          </p:cNvPr>
          <p:cNvSpPr>
            <a:spLocks noGrp="1"/>
          </p:cNvSpPr>
          <p:nvPr>
            <p:ph type="body" sz="quarter" idx="13" hasCustomPrompt="1"/>
          </p:nvPr>
        </p:nvSpPr>
        <p:spPr>
          <a:xfrm>
            <a:off x="1200014" y="4192087"/>
            <a:ext cx="4775481" cy="974726"/>
          </a:xfrm>
        </p:spPr>
        <p:txBody>
          <a:bodyPr/>
          <a:lstStyle>
            <a:lvl1pPr marL="0" indent="0">
              <a:buNone/>
              <a:defRPr b="0" i="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Insert session title here</a:t>
            </a:r>
          </a:p>
        </p:txBody>
      </p:sp>
      <p:cxnSp>
        <p:nvCxnSpPr>
          <p:cNvPr id="19" name="Straight Connector 18">
            <a:extLst>
              <a:ext uri="{FF2B5EF4-FFF2-40B4-BE49-F238E27FC236}">
                <a16:creationId xmlns:a16="http://schemas.microsoft.com/office/drawing/2014/main" id="{641616B4-16DC-A141-84F5-027D4362790D}"/>
              </a:ext>
            </a:extLst>
          </p:cNvPr>
          <p:cNvCxnSpPr/>
          <p:nvPr userDrawn="1"/>
        </p:nvCxnSpPr>
        <p:spPr>
          <a:xfrm>
            <a:off x="6491309" y="3234981"/>
            <a:ext cx="0" cy="243681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C04E60E3-DF1C-9D41-9247-1E78BEDF003B}"/>
              </a:ext>
            </a:extLst>
          </p:cNvPr>
          <p:cNvSpPr>
            <a:spLocks noGrp="1"/>
          </p:cNvSpPr>
          <p:nvPr>
            <p:ph type="body" sz="quarter" idx="15" hasCustomPrompt="1"/>
          </p:nvPr>
        </p:nvSpPr>
        <p:spPr>
          <a:xfrm>
            <a:off x="6896269" y="3623762"/>
            <a:ext cx="2354262" cy="400050"/>
          </a:xfrm>
        </p:spPr>
        <p:txBody>
          <a:bodyPr>
            <a:normAutofit/>
          </a:bodyPr>
          <a:lstStyle>
            <a:lvl1pPr marL="0" indent="0">
              <a:buNone/>
              <a:defRPr sz="2000" b="1" i="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Speaker Name</a:t>
            </a:r>
          </a:p>
        </p:txBody>
      </p:sp>
      <p:sp>
        <p:nvSpPr>
          <p:cNvPr id="24" name="Text Placeholder 22">
            <a:extLst>
              <a:ext uri="{FF2B5EF4-FFF2-40B4-BE49-F238E27FC236}">
                <a16:creationId xmlns:a16="http://schemas.microsoft.com/office/drawing/2014/main" id="{ECAC5031-6EEA-3748-9BE2-42C832BF181B}"/>
              </a:ext>
            </a:extLst>
          </p:cNvPr>
          <p:cNvSpPr>
            <a:spLocks noGrp="1"/>
          </p:cNvSpPr>
          <p:nvPr>
            <p:ph type="body" sz="quarter" idx="16" hasCustomPrompt="1"/>
          </p:nvPr>
        </p:nvSpPr>
        <p:spPr>
          <a:xfrm>
            <a:off x="6896269" y="4202720"/>
            <a:ext cx="2354262" cy="40005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Job title</a:t>
            </a:r>
          </a:p>
        </p:txBody>
      </p:sp>
      <p:sp>
        <p:nvSpPr>
          <p:cNvPr id="25" name="TextBox 24">
            <a:extLst>
              <a:ext uri="{FF2B5EF4-FFF2-40B4-BE49-F238E27FC236}">
                <a16:creationId xmlns:a16="http://schemas.microsoft.com/office/drawing/2014/main" id="{DC4EF674-DD0B-1E4E-91E9-7494FC695A26}"/>
              </a:ext>
            </a:extLst>
          </p:cNvPr>
          <p:cNvSpPr txBox="1"/>
          <p:nvPr userDrawn="1"/>
        </p:nvSpPr>
        <p:spPr>
          <a:xfrm>
            <a:off x="1185024" y="1161133"/>
            <a:ext cx="990848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i="0">
                <a:solidFill>
                  <a:schemeClr val="bg1"/>
                </a:solidFill>
                <a:latin typeface="Arial Black" panose="020B0604020202020204" pitchFamily="34" charset="0"/>
                <a:cs typeface="Arial Black" panose="020B0604020202020204" pitchFamily="34" charset="0"/>
              </a:rPr>
              <a:t>Ready for Tomorrow</a:t>
            </a:r>
          </a:p>
        </p:txBody>
      </p:sp>
      <p:sp>
        <p:nvSpPr>
          <p:cNvPr id="26" name="TextBox 25">
            <a:extLst>
              <a:ext uri="{FF2B5EF4-FFF2-40B4-BE49-F238E27FC236}">
                <a16:creationId xmlns:a16="http://schemas.microsoft.com/office/drawing/2014/main" id="{8FEDB316-58C7-D645-9081-764ABAD79773}"/>
              </a:ext>
            </a:extLst>
          </p:cNvPr>
          <p:cNvSpPr txBox="1"/>
          <p:nvPr userDrawn="1"/>
        </p:nvSpPr>
        <p:spPr>
          <a:xfrm>
            <a:off x="1582258" y="2270735"/>
            <a:ext cx="91140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a:solidFill>
                  <a:srgbClr val="F3B921"/>
                </a:solidFill>
                <a:latin typeface="Arial" panose="020B0604020202020204" pitchFamily="34" charset="0"/>
                <a:cs typeface="Arial" panose="020B0604020202020204" pitchFamily="34" charset="0"/>
              </a:rPr>
              <a:t>A HUB International Virtual Summit</a:t>
            </a:r>
          </a:p>
        </p:txBody>
      </p:sp>
      <p:pic>
        <p:nvPicPr>
          <p:cNvPr id="29" name="Picture 28" descr="A picture containing drawing, clock&#10;&#10;Description automatically generated">
            <a:extLst>
              <a:ext uri="{FF2B5EF4-FFF2-40B4-BE49-F238E27FC236}">
                <a16:creationId xmlns:a16="http://schemas.microsoft.com/office/drawing/2014/main" id="{0F19FB0C-192C-9544-B70E-CCCA86F724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99489" y="5907598"/>
            <a:ext cx="1891187" cy="584775"/>
          </a:xfrm>
          <a:prstGeom prst="rect">
            <a:avLst/>
          </a:prstGeom>
        </p:spPr>
      </p:pic>
    </p:spTree>
    <p:extLst>
      <p:ext uri="{BB962C8B-B14F-4D97-AF65-F5344CB8AC3E}">
        <p14:creationId xmlns:p14="http://schemas.microsoft.com/office/powerpoint/2010/main" val="1246807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AF0E6A9C-91D0-0B46-9A93-7FC1E3F1FD04}"/>
              </a:ext>
            </a:extLst>
          </p:cNvPr>
          <p:cNvSpPr>
            <a:spLocks noGrp="1"/>
          </p:cNvSpPr>
          <p:nvPr>
            <p:ph type="body" sz="quarter" idx="11"/>
          </p:nvPr>
        </p:nvSpPr>
        <p:spPr>
          <a:xfrm>
            <a:off x="762000" y="1322963"/>
            <a:ext cx="10715625" cy="4541262"/>
          </a:xfrm>
        </p:spPr>
        <p:txBody>
          <a:bodyPr>
            <a:normAutofit/>
          </a:bodyPr>
          <a:lstStyle>
            <a:lvl1pPr marL="0" indent="0">
              <a:buNone/>
              <a:defRPr sz="2400">
                <a:solidFill>
                  <a:srgbClr val="26374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Slide Number Placeholder 5">
            <a:extLst>
              <a:ext uri="{FF2B5EF4-FFF2-40B4-BE49-F238E27FC236}">
                <a16:creationId xmlns:a16="http://schemas.microsoft.com/office/drawing/2014/main" id="{EED3EBCA-29F9-0E45-9448-EE016381796F}"/>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cxnSp>
        <p:nvCxnSpPr>
          <p:cNvPr id="10" name="Straight Connector 9">
            <a:extLst>
              <a:ext uri="{FF2B5EF4-FFF2-40B4-BE49-F238E27FC236}">
                <a16:creationId xmlns:a16="http://schemas.microsoft.com/office/drawing/2014/main" id="{A321729D-1DA9-4A56-9A40-23E1E37CF518}"/>
              </a:ext>
            </a:extLst>
          </p:cNvPr>
          <p:cNvCxnSpPr>
            <a:cxnSpLocks/>
          </p:cNvCxnSpPr>
          <p:nvPr userDrawn="1"/>
        </p:nvCxnSpPr>
        <p:spPr>
          <a:xfrm flipH="1">
            <a:off x="762001" y="981277"/>
            <a:ext cx="11429999" cy="0"/>
          </a:xfrm>
          <a:prstGeom prst="line">
            <a:avLst/>
          </a:prstGeom>
          <a:ln>
            <a:solidFill>
              <a:srgbClr val="263746"/>
            </a:solidFill>
          </a:ln>
        </p:spPr>
        <p:style>
          <a:lnRef idx="1">
            <a:schemeClr val="accent1"/>
          </a:lnRef>
          <a:fillRef idx="0">
            <a:schemeClr val="accent1"/>
          </a:fillRef>
          <a:effectRef idx="0">
            <a:schemeClr val="accent1"/>
          </a:effectRef>
          <a:fontRef idx="minor">
            <a:schemeClr val="tx1"/>
          </a:fontRef>
        </p:style>
      </p:cxnSp>
      <p:sp>
        <p:nvSpPr>
          <p:cNvPr id="12" name="Title Placeholder 3">
            <a:extLst>
              <a:ext uri="{FF2B5EF4-FFF2-40B4-BE49-F238E27FC236}">
                <a16:creationId xmlns:a16="http://schemas.microsoft.com/office/drawing/2014/main" id="{26538696-E019-4AB6-B514-5A867AA8146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91760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CB6672B-C970-C742-A970-FACE0FAF6201}"/>
              </a:ext>
            </a:extLst>
          </p:cNvPr>
          <p:cNvSpPr>
            <a:spLocks noGrp="1"/>
          </p:cNvSpPr>
          <p:nvPr>
            <p:ph sz="quarter" idx="11"/>
          </p:nvPr>
        </p:nvSpPr>
        <p:spPr>
          <a:xfrm>
            <a:off x="5446713" y="1381125"/>
            <a:ext cx="6030912" cy="4552950"/>
          </a:xfrm>
        </p:spPr>
        <p:txBody>
          <a:bodyPr/>
          <a:lstStyle>
            <a:lvl1pPr marL="457200" indent="-457200">
              <a:buClr>
                <a:srgbClr val="0678D5"/>
              </a:buClr>
              <a:buSzPct val="80000"/>
              <a:buFont typeface="Courier New" panose="02070309020205020404" pitchFamily="49" charset="0"/>
              <a:buChar char="o"/>
              <a:defRPr>
                <a:solidFill>
                  <a:srgbClr val="263746"/>
                </a:solidFill>
              </a:defRPr>
            </a:lvl1pPr>
          </a:lstStyle>
          <a:p>
            <a:pPr lvl="0"/>
            <a:endParaRPr lang="en-US"/>
          </a:p>
        </p:txBody>
      </p:sp>
      <p:sp>
        <p:nvSpPr>
          <p:cNvPr id="7" name="Text Placeholder 6">
            <a:extLst>
              <a:ext uri="{FF2B5EF4-FFF2-40B4-BE49-F238E27FC236}">
                <a16:creationId xmlns:a16="http://schemas.microsoft.com/office/drawing/2014/main" id="{8FC94848-E0BE-7944-9192-9C7D47FCDCF4}"/>
              </a:ext>
            </a:extLst>
          </p:cNvPr>
          <p:cNvSpPr>
            <a:spLocks noGrp="1"/>
          </p:cNvSpPr>
          <p:nvPr>
            <p:ph type="body" sz="quarter" idx="12"/>
          </p:nvPr>
        </p:nvSpPr>
        <p:spPr>
          <a:xfrm>
            <a:off x="762000" y="1322388"/>
            <a:ext cx="4491038" cy="4630737"/>
          </a:xfrm>
        </p:spPr>
        <p:txBody>
          <a:bodyPr/>
          <a:lstStyle>
            <a:lvl1pPr marL="228600" indent="-228600">
              <a:buClr>
                <a:srgbClr val="0678D5"/>
              </a:buClr>
              <a:buSzPct val="80000"/>
              <a:buFont typeface="Arial" panose="020B0604020202020204" pitchFamily="34" charset="0"/>
              <a:buChar char="•"/>
              <a:defRPr>
                <a:solidFill>
                  <a:srgbClr val="263746"/>
                </a:solidFill>
              </a:defRPr>
            </a:lvl1pPr>
            <a:lvl2pPr marL="685800" indent="-228600">
              <a:buClr>
                <a:srgbClr val="0678D5"/>
              </a:buClr>
              <a:buSzPct val="80000"/>
              <a:buFont typeface="Arial" panose="020B0604020202020204" pitchFamily="34" charset="0"/>
              <a:buChar char="•"/>
              <a:defRPr>
                <a:solidFill>
                  <a:srgbClr val="263746"/>
                </a:solidFill>
              </a:defRPr>
            </a:lvl2pPr>
            <a:lvl3pPr marL="1143000" indent="-228600">
              <a:buClr>
                <a:srgbClr val="0678D5"/>
              </a:buClr>
              <a:buSzPct val="80000"/>
              <a:buFont typeface="Arial" panose="020B0604020202020204" pitchFamily="34" charset="0"/>
              <a:buChar char="•"/>
              <a:defRPr>
                <a:solidFill>
                  <a:srgbClr val="263746"/>
                </a:solidFill>
              </a:defRPr>
            </a:lvl3pPr>
            <a:lvl4pPr marL="1600200" indent="-228600">
              <a:buClr>
                <a:srgbClr val="0678D5"/>
              </a:buClr>
              <a:buSzPct val="80000"/>
              <a:buFont typeface="Arial" panose="020B0604020202020204" pitchFamily="34" charset="0"/>
              <a:buChar char="•"/>
              <a:defRPr>
                <a:solidFill>
                  <a:srgbClr val="263746"/>
                </a:solidFill>
              </a:defRPr>
            </a:lvl4pPr>
            <a:lvl5pPr marL="2057400" indent="-228600">
              <a:buClr>
                <a:srgbClr val="0678D5"/>
              </a:buClr>
              <a:buSzPct val="80000"/>
              <a:buFont typeface="Arial" panose="020B0604020202020204" pitchFamily="34" charset="0"/>
              <a:buChar char="•"/>
              <a:defRPr>
                <a:solidFill>
                  <a:srgbClr val="263746"/>
                </a:solidFill>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41F0C29B-EC65-A348-B0CA-A1CDA272AAA4}"/>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
        <p:nvSpPr>
          <p:cNvPr id="8" name="Title Placeholder 3">
            <a:extLst>
              <a:ext uri="{FF2B5EF4-FFF2-40B4-BE49-F238E27FC236}">
                <a16:creationId xmlns:a16="http://schemas.microsoft.com/office/drawing/2014/main" id="{D2390A66-18AE-4419-BC9F-180140FEF07B}"/>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4518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9" name="Text Placeholder 18">
            <a:extLst>
              <a:ext uri="{FF2B5EF4-FFF2-40B4-BE49-F238E27FC236}">
                <a16:creationId xmlns:a16="http://schemas.microsoft.com/office/drawing/2014/main" id="{21FEC4E5-B489-5444-A5A1-4AB5F6931F51}"/>
              </a:ext>
            </a:extLst>
          </p:cNvPr>
          <p:cNvSpPr>
            <a:spLocks noGrp="1"/>
          </p:cNvSpPr>
          <p:nvPr>
            <p:ph type="body" sz="quarter" idx="11"/>
          </p:nvPr>
        </p:nvSpPr>
        <p:spPr>
          <a:xfrm>
            <a:off x="762000" y="1322963"/>
            <a:ext cx="7070035" cy="4541262"/>
          </a:xfrm>
        </p:spPr>
        <p:txBody>
          <a:bodyPr>
            <a:normAutofit/>
          </a:bodyPr>
          <a:lstStyle>
            <a:lvl1pPr marL="0" indent="0">
              <a:buNone/>
              <a:defRPr sz="2000">
                <a:solidFill>
                  <a:srgbClr val="26374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Content Placeholder 12">
            <a:extLst>
              <a:ext uri="{FF2B5EF4-FFF2-40B4-BE49-F238E27FC236}">
                <a16:creationId xmlns:a16="http://schemas.microsoft.com/office/drawing/2014/main" id="{529B4F1A-CC57-634E-B112-9D6B6B0CFE20}"/>
              </a:ext>
            </a:extLst>
          </p:cNvPr>
          <p:cNvSpPr>
            <a:spLocks noGrp="1"/>
          </p:cNvSpPr>
          <p:nvPr>
            <p:ph sz="quarter" idx="12" hasCustomPrompt="1"/>
          </p:nvPr>
        </p:nvSpPr>
        <p:spPr>
          <a:xfrm>
            <a:off x="8037513" y="1322388"/>
            <a:ext cx="3392487" cy="4541837"/>
          </a:xfrm>
          <a:solidFill>
            <a:srgbClr val="E3E3E3"/>
          </a:solidFill>
        </p:spPr>
        <p:txBody>
          <a:bodyPr lIns="182880" tIns="182880" rIns="182880">
            <a:normAutofit/>
          </a:bodyPr>
          <a:lstStyle>
            <a:lvl1pPr marL="0" indent="0">
              <a:buNone/>
              <a:defRPr sz="2000">
                <a:solidFill>
                  <a:srgbClr val="26374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Side bar content goes here</a:t>
            </a:r>
          </a:p>
        </p:txBody>
      </p:sp>
      <p:sp>
        <p:nvSpPr>
          <p:cNvPr id="14" name="Slide Number Placeholder 5">
            <a:extLst>
              <a:ext uri="{FF2B5EF4-FFF2-40B4-BE49-F238E27FC236}">
                <a16:creationId xmlns:a16="http://schemas.microsoft.com/office/drawing/2014/main" id="{8C8DD328-16F1-C04D-BF64-4DAC3AF598F3}"/>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
        <p:nvSpPr>
          <p:cNvPr id="7" name="Title Placeholder 3">
            <a:extLst>
              <a:ext uri="{FF2B5EF4-FFF2-40B4-BE49-F238E27FC236}">
                <a16:creationId xmlns:a16="http://schemas.microsoft.com/office/drawing/2014/main" id="{D7E3202F-E55E-4BB5-8727-BE0CF1AE9014}"/>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0681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8" name="Picture 7" descr="A person sitting in front of a window&#10;&#10;Description automatically generated">
            <a:extLst>
              <a:ext uri="{FF2B5EF4-FFF2-40B4-BE49-F238E27FC236}">
                <a16:creationId xmlns:a16="http://schemas.microsoft.com/office/drawing/2014/main" id="{0113B29D-5C3D-5547-A3EE-72597E5FC1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7157" y="-10823"/>
            <a:ext cx="12253308" cy="6900224"/>
          </a:xfrm>
          <a:prstGeom prst="rect">
            <a:avLst/>
          </a:prstGeom>
        </p:spPr>
      </p:pic>
      <p:sp>
        <p:nvSpPr>
          <p:cNvPr id="22" name="Rectangle 21"/>
          <p:cNvSpPr/>
          <p:nvPr userDrawn="1"/>
        </p:nvSpPr>
        <p:spPr>
          <a:xfrm>
            <a:off x="-17157" y="-10823"/>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97145"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0803" y="-3308"/>
            <a:ext cx="2743200" cy="1943781"/>
          </a:xfrm>
          <a:prstGeom prst="rect">
            <a:avLst/>
          </a:prstGeom>
        </p:spPr>
      </p:pic>
      <p:sp>
        <p:nvSpPr>
          <p:cNvPr id="21" name="TextBox 20"/>
          <p:cNvSpPr txBox="1"/>
          <p:nvPr userDrawn="1"/>
        </p:nvSpPr>
        <p:spPr>
          <a:xfrm>
            <a:off x="673198" y="1379382"/>
            <a:ext cx="4607606" cy="276999"/>
          </a:xfrm>
          <a:prstGeom prst="rect">
            <a:avLst/>
          </a:prstGeom>
          <a:noFill/>
        </p:spPr>
        <p:txBody>
          <a:bodyPr wrap="square" rtlCol="0">
            <a:spAutoFit/>
          </a:bodyPr>
          <a:lstStyle/>
          <a:p>
            <a:r>
              <a:rPr lang="en-US" sz="1200" b="0" dirty="0">
                <a:solidFill>
                  <a:schemeClr val="bg1"/>
                </a:solidFill>
                <a:latin typeface="Helvetica" charset="0"/>
                <a:ea typeface="Helvetica" charset="0"/>
                <a:cs typeface="Helvetica" charset="0"/>
              </a:rPr>
              <a:t>Advocacy. Tailored Insurance Solutions.</a:t>
            </a:r>
            <a:r>
              <a:rPr lang="en-US" sz="1200" b="0" baseline="0" dirty="0">
                <a:solidFill>
                  <a:schemeClr val="bg1"/>
                </a:solidFill>
                <a:latin typeface="Helvetica" charset="0"/>
                <a:ea typeface="Helvetica" charset="0"/>
                <a:cs typeface="Helvetica" charset="0"/>
              </a:rPr>
              <a:t> Peace of Mind</a:t>
            </a:r>
            <a:endParaRPr lang="en-US" sz="1200" b="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106426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8C5F448A-84E4-EE4E-8C76-26277D8E03D6}"/>
              </a:ext>
            </a:extLst>
          </p:cNvPr>
          <p:cNvSpPr>
            <a:spLocks noGrp="1"/>
          </p:cNvSpPr>
          <p:nvPr>
            <p:ph sz="quarter" idx="13"/>
          </p:nvPr>
        </p:nvSpPr>
        <p:spPr>
          <a:xfrm>
            <a:off x="761999" y="1490873"/>
            <a:ext cx="5253788" cy="4219257"/>
          </a:xfrm>
          <a:solidFill>
            <a:srgbClr val="0678D5"/>
          </a:solidFill>
        </p:spPr>
        <p:txBody>
          <a:bodyPr lIns="182880" tIns="274320"/>
          <a:lstStyle>
            <a:lvl1pPr marL="274320" indent="-274320">
              <a:buClr>
                <a:srgbClr val="F3B921"/>
              </a:buClr>
              <a:buSzPct val="80000"/>
              <a:buFont typeface="Arial" panose="020B0604020202020204" pitchFamily="34" charset="0"/>
              <a:buChar char="•"/>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9" name="Content Placeholder 17">
            <a:extLst>
              <a:ext uri="{FF2B5EF4-FFF2-40B4-BE49-F238E27FC236}">
                <a16:creationId xmlns:a16="http://schemas.microsoft.com/office/drawing/2014/main" id="{DB2FF0E7-2C3D-B845-BCE4-1C8AD68DD03D}"/>
              </a:ext>
            </a:extLst>
          </p:cNvPr>
          <p:cNvSpPr>
            <a:spLocks noGrp="1"/>
          </p:cNvSpPr>
          <p:nvPr>
            <p:ph sz="quarter" idx="14"/>
          </p:nvPr>
        </p:nvSpPr>
        <p:spPr>
          <a:xfrm>
            <a:off x="6248399" y="1490873"/>
            <a:ext cx="5253788" cy="4219257"/>
          </a:xfrm>
          <a:solidFill>
            <a:srgbClr val="0678D5"/>
          </a:solidFill>
        </p:spPr>
        <p:txBody>
          <a:bodyPr lIns="182880" tIns="274320"/>
          <a:lstStyle>
            <a:lvl1pPr marL="274320" indent="-274320">
              <a:buClr>
                <a:srgbClr val="F3B921"/>
              </a:buClr>
              <a:buSzPct val="80000"/>
              <a:buFont typeface="Arial" panose="020B0604020202020204" pitchFamily="34" charset="0"/>
              <a:buChar char="•"/>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0" name="Slide Number Placeholder 5">
            <a:extLst>
              <a:ext uri="{FF2B5EF4-FFF2-40B4-BE49-F238E27FC236}">
                <a16:creationId xmlns:a16="http://schemas.microsoft.com/office/drawing/2014/main" id="{8AAA556E-75BC-BC4C-8C0E-BFC83E974E29}"/>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
        <p:nvSpPr>
          <p:cNvPr id="7" name="Title Placeholder 3">
            <a:extLst>
              <a:ext uri="{FF2B5EF4-FFF2-40B4-BE49-F238E27FC236}">
                <a16:creationId xmlns:a16="http://schemas.microsoft.com/office/drawing/2014/main" id="{DE55C4F3-B181-4018-BAD6-F2F844DBE28C}"/>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98361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 clock&#10;&#10;Description automatically generated">
            <a:extLst>
              <a:ext uri="{FF2B5EF4-FFF2-40B4-BE49-F238E27FC236}">
                <a16:creationId xmlns:a16="http://schemas.microsoft.com/office/drawing/2014/main" id="{7E8EC5DE-6802-1846-98C7-29CD29E7E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1501" y="6265994"/>
            <a:ext cx="1166579" cy="360718"/>
          </a:xfrm>
          <a:prstGeom prst="rect">
            <a:avLst/>
          </a:prstGeom>
        </p:spPr>
      </p:pic>
      <p:sp>
        <p:nvSpPr>
          <p:cNvPr id="8" name="Footer Placeholder 9">
            <a:extLst>
              <a:ext uri="{FF2B5EF4-FFF2-40B4-BE49-F238E27FC236}">
                <a16:creationId xmlns:a16="http://schemas.microsoft.com/office/drawing/2014/main" id="{8F1935AB-C3BE-F247-8062-C4B375D47DB5}"/>
              </a:ext>
            </a:extLst>
          </p:cNvPr>
          <p:cNvSpPr txBox="1">
            <a:spLocks/>
          </p:cNvSpPr>
          <p:nvPr userDrawn="1"/>
        </p:nvSpPr>
        <p:spPr>
          <a:xfrm>
            <a:off x="1158252" y="6187483"/>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i="0">
                <a:solidFill>
                  <a:schemeClr val="bg1"/>
                </a:solidFill>
                <a:latin typeface="Arial" panose="020B0604020202020204" pitchFamily="34" charset="0"/>
                <a:cs typeface="Arial" panose="020B0604020202020204" pitchFamily="34" charset="0"/>
              </a:rPr>
              <a:t>© 2020 HUB International Limited.</a:t>
            </a:r>
          </a:p>
        </p:txBody>
      </p:sp>
      <p:cxnSp>
        <p:nvCxnSpPr>
          <p:cNvPr id="10" name="Straight Connector 9">
            <a:extLst>
              <a:ext uri="{FF2B5EF4-FFF2-40B4-BE49-F238E27FC236}">
                <a16:creationId xmlns:a16="http://schemas.microsoft.com/office/drawing/2014/main" id="{D7E59727-A9BE-D247-A8A4-3533E8EFE180}"/>
              </a:ext>
            </a:extLst>
          </p:cNvPr>
          <p:cNvCxnSpPr/>
          <p:nvPr userDrawn="1"/>
        </p:nvCxnSpPr>
        <p:spPr>
          <a:xfrm>
            <a:off x="1105994" y="6216218"/>
            <a:ext cx="0" cy="2829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6815B158-B4CF-B44E-A772-5D366CCBF3A0}"/>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chemeClr val="bg1"/>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Tree>
    <p:extLst>
      <p:ext uri="{BB962C8B-B14F-4D97-AF65-F5344CB8AC3E}">
        <p14:creationId xmlns:p14="http://schemas.microsoft.com/office/powerpoint/2010/main" val="3525129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Electric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A82DB36-CAC8-104B-9FF6-63EEF0A0FA02}"/>
              </a:ext>
            </a:extLst>
          </p:cNvPr>
          <p:cNvSpPr>
            <a:spLocks noGrp="1"/>
          </p:cNvSpPr>
          <p:nvPr>
            <p:ph type="body" sz="quarter" idx="10" hasCustomPrompt="1"/>
          </p:nvPr>
        </p:nvSpPr>
        <p:spPr>
          <a:xfrm>
            <a:off x="1569244" y="2705725"/>
            <a:ext cx="9053512" cy="1446550"/>
          </a:xfrm>
        </p:spPr>
        <p:txBody>
          <a:bodyPr>
            <a:normAutofit/>
          </a:bodyPr>
          <a:lstStyle>
            <a:lvl1pPr marL="0" indent="0" algn="ctr">
              <a:buNone/>
              <a:defRPr sz="9600" b="1" i="0">
                <a:solidFill>
                  <a:schemeClr val="bg1"/>
                </a:solidFill>
                <a:latin typeface="Arial" panose="020B0604020202020204" pitchFamily="34" charset="0"/>
                <a:cs typeface="Arial" panose="020B0604020202020204" pitchFamily="34" charset="0"/>
              </a:defRPr>
            </a:lvl1pPr>
          </a:lstStyle>
          <a:p>
            <a:pPr lvl="0"/>
            <a:r>
              <a:rPr lang="en-US"/>
              <a:t>Q&amp;A</a:t>
            </a:r>
          </a:p>
        </p:txBody>
      </p:sp>
      <p:sp>
        <p:nvSpPr>
          <p:cNvPr id="13" name="Footer Placeholder 9">
            <a:extLst>
              <a:ext uri="{FF2B5EF4-FFF2-40B4-BE49-F238E27FC236}">
                <a16:creationId xmlns:a16="http://schemas.microsoft.com/office/drawing/2014/main" id="{1326DD7E-1BA4-394B-8722-FE60D2736176}"/>
              </a:ext>
            </a:extLst>
          </p:cNvPr>
          <p:cNvSpPr txBox="1">
            <a:spLocks/>
          </p:cNvSpPr>
          <p:nvPr userDrawn="1"/>
        </p:nvSpPr>
        <p:spPr>
          <a:xfrm>
            <a:off x="1158252" y="6187483"/>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i="0">
                <a:solidFill>
                  <a:schemeClr val="bg1"/>
                </a:solidFill>
                <a:latin typeface="Arial" panose="020B0604020202020204" pitchFamily="34" charset="0"/>
                <a:cs typeface="Arial" panose="020B0604020202020204" pitchFamily="34" charset="0"/>
              </a:rPr>
              <a:t>© 2020 HUB International Limited.</a:t>
            </a:r>
          </a:p>
        </p:txBody>
      </p:sp>
      <p:cxnSp>
        <p:nvCxnSpPr>
          <p:cNvPr id="15" name="Straight Connector 14">
            <a:extLst>
              <a:ext uri="{FF2B5EF4-FFF2-40B4-BE49-F238E27FC236}">
                <a16:creationId xmlns:a16="http://schemas.microsoft.com/office/drawing/2014/main" id="{41846750-21F5-144C-8869-72AB6C0F903C}"/>
              </a:ext>
            </a:extLst>
          </p:cNvPr>
          <p:cNvCxnSpPr/>
          <p:nvPr userDrawn="1"/>
        </p:nvCxnSpPr>
        <p:spPr>
          <a:xfrm>
            <a:off x="1105994" y="6216218"/>
            <a:ext cx="0" cy="2829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C5658AFD-40EF-9642-8986-6662D4D2B086}"/>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chemeClr val="bg1"/>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Tree>
    <p:extLst>
      <p:ext uri="{BB962C8B-B14F-4D97-AF65-F5344CB8AC3E}">
        <p14:creationId xmlns:p14="http://schemas.microsoft.com/office/powerpoint/2010/main" val="1876847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8EC5DE-6802-1846-98C7-29CD29E7E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3624" y="5948218"/>
            <a:ext cx="1769116" cy="766617"/>
          </a:xfrm>
          <a:prstGeom prst="rect">
            <a:avLst/>
          </a:prstGeom>
        </p:spPr>
      </p:pic>
      <p:cxnSp>
        <p:nvCxnSpPr>
          <p:cNvPr id="9" name="Straight Connector 8">
            <a:extLst>
              <a:ext uri="{FF2B5EF4-FFF2-40B4-BE49-F238E27FC236}">
                <a16:creationId xmlns:a16="http://schemas.microsoft.com/office/drawing/2014/main" id="{F0261F38-3B92-5244-8FC5-686B13EAFF8C}"/>
              </a:ext>
            </a:extLst>
          </p:cNvPr>
          <p:cNvCxnSpPr>
            <a:cxnSpLocks/>
          </p:cNvCxnSpPr>
          <p:nvPr userDrawn="1"/>
        </p:nvCxnSpPr>
        <p:spPr>
          <a:xfrm>
            <a:off x="2895600" y="3429000"/>
            <a:ext cx="6400800" cy="0"/>
          </a:xfrm>
          <a:prstGeom prst="line">
            <a:avLst/>
          </a:prstGeom>
          <a:ln w="28575">
            <a:solidFill>
              <a:srgbClr val="0678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FE0F237-F79D-4F47-9191-A81FF47C5DC8}"/>
              </a:ext>
            </a:extLst>
          </p:cNvPr>
          <p:cNvSpPr>
            <a:spLocks noGrp="1"/>
          </p:cNvSpPr>
          <p:nvPr>
            <p:ph type="body" sz="quarter" idx="10" hasCustomPrompt="1"/>
          </p:nvPr>
        </p:nvSpPr>
        <p:spPr>
          <a:xfrm>
            <a:off x="1610240" y="2118486"/>
            <a:ext cx="8971520" cy="1124859"/>
          </a:xfrm>
        </p:spPr>
        <p:txBody>
          <a:bodyPr>
            <a:normAutofit/>
          </a:bodyPr>
          <a:lstStyle>
            <a:lvl1pPr marL="0" indent="0" algn="ctr">
              <a:buNone/>
              <a:defRPr sz="8000" b="1" i="0">
                <a:solidFill>
                  <a:schemeClr val="bg1"/>
                </a:solidFill>
                <a:latin typeface="Arial" panose="020B0604020202020204" pitchFamily="34" charset="0"/>
                <a:cs typeface="Arial" panose="020B0604020202020204" pitchFamily="34" charset="0"/>
              </a:defRPr>
            </a:lvl1pPr>
          </a:lstStyle>
          <a:p>
            <a:pPr lvl="0"/>
            <a:r>
              <a:rPr lang="en-US"/>
              <a:t>Thank You</a:t>
            </a:r>
          </a:p>
        </p:txBody>
      </p:sp>
      <p:sp>
        <p:nvSpPr>
          <p:cNvPr id="17" name="Text Placeholder 16">
            <a:extLst>
              <a:ext uri="{FF2B5EF4-FFF2-40B4-BE49-F238E27FC236}">
                <a16:creationId xmlns:a16="http://schemas.microsoft.com/office/drawing/2014/main" id="{849C4A7A-B2EF-5440-857D-545F3F399876}"/>
              </a:ext>
            </a:extLst>
          </p:cNvPr>
          <p:cNvSpPr>
            <a:spLocks noGrp="1"/>
          </p:cNvSpPr>
          <p:nvPr>
            <p:ph type="body" sz="quarter" idx="11" hasCustomPrompt="1"/>
          </p:nvPr>
        </p:nvSpPr>
        <p:spPr>
          <a:xfrm>
            <a:off x="2527300" y="3772038"/>
            <a:ext cx="7137400" cy="1022350"/>
          </a:xfrm>
        </p:spPr>
        <p:txBody>
          <a:bodyPr>
            <a:normAutofit/>
          </a:bodyPr>
          <a:lstStyle>
            <a:lvl1pPr marL="0" indent="0">
              <a:buNone/>
              <a:defRPr sz="2400"/>
            </a:lvl1pPr>
          </a:lstStyle>
          <a:p>
            <a:pPr algn="ctr"/>
            <a:r>
              <a:rPr lang="en-US" b="0" i="0">
                <a:solidFill>
                  <a:srgbClr val="F3B921"/>
                </a:solidFill>
                <a:latin typeface="Arial" panose="020B0604020202020204" pitchFamily="34" charset="0"/>
                <a:cs typeface="Arial" panose="020B0604020202020204" pitchFamily="34" charset="0"/>
              </a:rPr>
              <a:t>For more information visit </a:t>
            </a:r>
            <a:r>
              <a:rPr lang="en-US" b="1" i="0">
                <a:solidFill>
                  <a:srgbClr val="F3B921"/>
                </a:solidFill>
                <a:latin typeface="Arial" panose="020B0604020202020204" pitchFamily="34" charset="0"/>
                <a:cs typeface="Arial" panose="020B0604020202020204" pitchFamily="34" charset="0"/>
              </a:rPr>
              <a:t>hubinternational.com</a:t>
            </a:r>
          </a:p>
        </p:txBody>
      </p:sp>
    </p:spTree>
    <p:extLst>
      <p:ext uri="{BB962C8B-B14F-4D97-AF65-F5344CB8AC3E}">
        <p14:creationId xmlns:p14="http://schemas.microsoft.com/office/powerpoint/2010/main" val="95684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text center)">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457200" y="2057400"/>
            <a:ext cx="11277600" cy="369908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52F4B296-6910-4387-8A0D-FC942414BCF5}"/>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Tree>
    <p:extLst>
      <p:ext uri="{BB962C8B-B14F-4D97-AF65-F5344CB8AC3E}">
        <p14:creationId xmlns:p14="http://schemas.microsoft.com/office/powerpoint/2010/main" val="9459077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On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a:solidFill>
                  <a:srgbClr val="263746"/>
                </a:solidFill>
              </a:defRPr>
            </a:lvl1pPr>
            <a:lvl2pPr>
              <a:lnSpc>
                <a:spcPct val="100000"/>
              </a:lnSpc>
              <a:defRPr>
                <a:solidFill>
                  <a:srgbClr val="263746"/>
                </a:solidFill>
              </a:defRPr>
            </a:lvl2pPr>
            <a:lvl3pPr>
              <a:lnSpc>
                <a:spcPct val="100000"/>
              </a:lnSpc>
              <a:defRPr>
                <a:solidFill>
                  <a:srgbClr val="263746"/>
                </a:solidFill>
              </a:defRPr>
            </a:lvl3pPr>
            <a:lvl4pPr>
              <a:lnSpc>
                <a:spcPct val="100000"/>
              </a:lnSpc>
              <a:defRPr>
                <a:solidFill>
                  <a:srgbClr val="263746"/>
                </a:solidFill>
              </a:defRPr>
            </a:lvl4pPr>
            <a:lvl5pPr>
              <a:lnSpc>
                <a:spcPct val="100000"/>
              </a:lnSpc>
              <a:defRPr>
                <a:solidFill>
                  <a:srgbClr val="2637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7" name="Title Placeholder 3">
            <a:extLst>
              <a:ext uri="{FF2B5EF4-FFF2-40B4-BE49-F238E27FC236}">
                <a16:creationId xmlns:a16="http://schemas.microsoft.com/office/drawing/2014/main" id="{EA6AF81D-6509-4D7F-9665-CFA2B1BE24D5}"/>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cxnSp>
        <p:nvCxnSpPr>
          <p:cNvPr id="9" name="Straight Connector 8">
            <a:extLst>
              <a:ext uri="{FF2B5EF4-FFF2-40B4-BE49-F238E27FC236}">
                <a16:creationId xmlns:a16="http://schemas.microsoft.com/office/drawing/2014/main" id="{E91BD615-DE3C-4E09-8DE9-7D74DD6BAD2E}"/>
              </a:ext>
            </a:extLst>
          </p:cNvPr>
          <p:cNvCxnSpPr>
            <a:cxnSpLocks/>
          </p:cNvCxnSpPr>
          <p:nvPr userDrawn="1"/>
        </p:nvCxnSpPr>
        <p:spPr>
          <a:xfrm flipH="1">
            <a:off x="762001" y="981277"/>
            <a:ext cx="11429999" cy="0"/>
          </a:xfrm>
          <a:prstGeom prst="line">
            <a:avLst/>
          </a:prstGeom>
          <a:ln>
            <a:solidFill>
              <a:srgbClr val="26374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F6E4ACA-65DE-4775-9C30-DAF2A2A62FA4}"/>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Tree>
    <p:extLst>
      <p:ext uri="{BB962C8B-B14F-4D97-AF65-F5344CB8AC3E}">
        <p14:creationId xmlns:p14="http://schemas.microsoft.com/office/powerpoint/2010/main" val="2218196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8AECE717-8E0D-1947-9DC8-E1A473813FE0}"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11" name="Title 1"/>
          <p:cNvSpPr>
            <a:spLocks noGrp="1"/>
          </p:cNvSpPr>
          <p:nvPr>
            <p:ph type="title" hasCustomPrompt="1"/>
          </p:nvPr>
        </p:nvSpPr>
        <p:spPr>
          <a:xfrm>
            <a:off x="600456" y="408885"/>
            <a:ext cx="9523847" cy="671116"/>
          </a:xfrm>
          <a:prstGeom prst="rect">
            <a:avLst/>
          </a:prstGeom>
        </p:spPr>
        <p:txBody>
          <a:bodyPr>
            <a:noAutofit/>
          </a:bodyPr>
          <a:lstStyle>
            <a:lvl1pPr>
              <a:defRPr sz="3000">
                <a:solidFill>
                  <a:srgbClr val="0678D5"/>
                </a:solidFill>
              </a:defRPr>
            </a:lvl1pPr>
          </a:lstStyle>
          <a:p>
            <a:r>
              <a:rPr lang="en-US"/>
              <a:t>Slide title goes here.</a:t>
            </a:r>
          </a:p>
        </p:txBody>
      </p:sp>
      <p:sp>
        <p:nvSpPr>
          <p:cNvPr id="7" name="Slide Number Placeholder 5">
            <a:extLst>
              <a:ext uri="{FF2B5EF4-FFF2-40B4-BE49-F238E27FC236}">
                <a16:creationId xmlns:a16="http://schemas.microsoft.com/office/drawing/2014/main" id="{DEBDE473-565D-4D42-ACCE-BB9124323074}"/>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Tree>
    <p:extLst>
      <p:ext uri="{BB962C8B-B14F-4D97-AF65-F5344CB8AC3E}">
        <p14:creationId xmlns:p14="http://schemas.microsoft.com/office/powerpoint/2010/main" val="3114725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a:prstGeom prst="rect">
            <a:avLst/>
          </a:prstGeom>
        </p:spPr>
        <p:txBody>
          <a:bodyPr>
            <a:noAutofit/>
          </a:bodyPr>
          <a:lstStyle>
            <a:lvl1pPr>
              <a:defRPr sz="3000">
                <a:solidFill>
                  <a:srgbClr val="0678D5"/>
                </a:solidFill>
              </a:defRPr>
            </a:lvl1pPr>
          </a:lstStyle>
          <a:p>
            <a:r>
              <a:rPr lang="en-US"/>
              <a:t>Slide title goes here.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F8613-14F3-423E-B7FC-3A254DD05126}"/>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Tree>
    <p:extLst>
      <p:ext uri="{BB962C8B-B14F-4D97-AF65-F5344CB8AC3E}">
        <p14:creationId xmlns:p14="http://schemas.microsoft.com/office/powerpoint/2010/main" val="3465367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Presenters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2739A0-240A-4773-ACA6-911178FD7F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4" name="Picture Placeholder 43"/>
          <p:cNvSpPr>
            <a:spLocks noGrp="1" noChangeAspect="1"/>
          </p:cNvSpPr>
          <p:nvPr>
            <p:ph type="pic" sz="quarter" idx="14" hasCustomPrompt="1"/>
          </p:nvPr>
        </p:nvSpPr>
        <p:spPr>
          <a:xfrm>
            <a:off x="723269"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28" name="Text Placeholder 7"/>
          <p:cNvSpPr>
            <a:spLocks noGrp="1"/>
          </p:cNvSpPr>
          <p:nvPr>
            <p:ph type="body" sz="quarter" idx="15" hasCustomPrompt="1"/>
          </p:nvPr>
        </p:nvSpPr>
        <p:spPr>
          <a:xfrm>
            <a:off x="723269"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29" name="Text Placeholder 9"/>
          <p:cNvSpPr>
            <a:spLocks noGrp="1"/>
          </p:cNvSpPr>
          <p:nvPr>
            <p:ph type="body" sz="quarter" idx="16" hasCustomPrompt="1"/>
          </p:nvPr>
        </p:nvSpPr>
        <p:spPr>
          <a:xfrm>
            <a:off x="723269"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Picture Placeholder 43">
            <a:extLst>
              <a:ext uri="{FF2B5EF4-FFF2-40B4-BE49-F238E27FC236}">
                <a16:creationId xmlns:a16="http://schemas.microsoft.com/office/drawing/2014/main" id="{CBE4C8B6-045B-43EA-A68F-4A342E0DB6B0}"/>
              </a:ext>
            </a:extLst>
          </p:cNvPr>
          <p:cNvSpPr>
            <a:spLocks noGrp="1" noChangeAspect="1"/>
          </p:cNvSpPr>
          <p:nvPr>
            <p:ph type="pic" sz="quarter" idx="17" hasCustomPrompt="1"/>
          </p:nvPr>
        </p:nvSpPr>
        <p:spPr>
          <a:xfrm>
            <a:off x="3614842"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35" name="Text Placeholder 7">
            <a:extLst>
              <a:ext uri="{FF2B5EF4-FFF2-40B4-BE49-F238E27FC236}">
                <a16:creationId xmlns:a16="http://schemas.microsoft.com/office/drawing/2014/main" id="{90A8229E-EBB1-425F-A171-1BB1D980A2B9}"/>
              </a:ext>
            </a:extLst>
          </p:cNvPr>
          <p:cNvSpPr>
            <a:spLocks noGrp="1"/>
          </p:cNvSpPr>
          <p:nvPr>
            <p:ph type="body" sz="quarter" idx="18" hasCustomPrompt="1"/>
          </p:nvPr>
        </p:nvSpPr>
        <p:spPr>
          <a:xfrm>
            <a:off x="3614842"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40" name="Text Placeholder 9">
            <a:extLst>
              <a:ext uri="{FF2B5EF4-FFF2-40B4-BE49-F238E27FC236}">
                <a16:creationId xmlns:a16="http://schemas.microsoft.com/office/drawing/2014/main" id="{13AC5B1C-5AC5-4A7E-B1EF-DAC948C8A897}"/>
              </a:ext>
            </a:extLst>
          </p:cNvPr>
          <p:cNvSpPr>
            <a:spLocks noGrp="1"/>
          </p:cNvSpPr>
          <p:nvPr>
            <p:ph type="body" sz="quarter" idx="19" hasCustomPrompt="1"/>
          </p:nvPr>
        </p:nvSpPr>
        <p:spPr>
          <a:xfrm>
            <a:off x="3614842"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1" name="Picture Placeholder 43">
            <a:extLst>
              <a:ext uri="{FF2B5EF4-FFF2-40B4-BE49-F238E27FC236}">
                <a16:creationId xmlns:a16="http://schemas.microsoft.com/office/drawing/2014/main" id="{9ECAE4B8-B09E-4AE9-B763-EEAD7A9B0BC8}"/>
              </a:ext>
            </a:extLst>
          </p:cNvPr>
          <p:cNvSpPr>
            <a:spLocks noGrp="1" noChangeAspect="1"/>
          </p:cNvSpPr>
          <p:nvPr>
            <p:ph type="pic" sz="quarter" idx="20" hasCustomPrompt="1"/>
          </p:nvPr>
        </p:nvSpPr>
        <p:spPr>
          <a:xfrm>
            <a:off x="6506415"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2" name="Text Placeholder 7">
            <a:extLst>
              <a:ext uri="{FF2B5EF4-FFF2-40B4-BE49-F238E27FC236}">
                <a16:creationId xmlns:a16="http://schemas.microsoft.com/office/drawing/2014/main" id="{96A5B9AF-70E2-4EF3-B034-BC31518D49BD}"/>
              </a:ext>
            </a:extLst>
          </p:cNvPr>
          <p:cNvSpPr>
            <a:spLocks noGrp="1"/>
          </p:cNvSpPr>
          <p:nvPr>
            <p:ph type="body" sz="quarter" idx="21" hasCustomPrompt="1"/>
          </p:nvPr>
        </p:nvSpPr>
        <p:spPr>
          <a:xfrm>
            <a:off x="6506415"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3" name="Text Placeholder 9">
            <a:extLst>
              <a:ext uri="{FF2B5EF4-FFF2-40B4-BE49-F238E27FC236}">
                <a16:creationId xmlns:a16="http://schemas.microsoft.com/office/drawing/2014/main" id="{08A6E4AC-ABFC-495B-BAEC-9E4BD665AF83}"/>
              </a:ext>
            </a:extLst>
          </p:cNvPr>
          <p:cNvSpPr>
            <a:spLocks noGrp="1"/>
          </p:cNvSpPr>
          <p:nvPr>
            <p:ph type="body" sz="quarter" idx="22" hasCustomPrompt="1"/>
          </p:nvPr>
        </p:nvSpPr>
        <p:spPr>
          <a:xfrm>
            <a:off x="6506415"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5" name="Picture Placeholder 43">
            <a:extLst>
              <a:ext uri="{FF2B5EF4-FFF2-40B4-BE49-F238E27FC236}">
                <a16:creationId xmlns:a16="http://schemas.microsoft.com/office/drawing/2014/main" id="{1E890A49-C671-4A71-B237-B15167CF14FF}"/>
              </a:ext>
            </a:extLst>
          </p:cNvPr>
          <p:cNvSpPr>
            <a:spLocks noGrp="1" noChangeAspect="1"/>
          </p:cNvSpPr>
          <p:nvPr>
            <p:ph type="pic" sz="quarter" idx="23" hasCustomPrompt="1"/>
          </p:nvPr>
        </p:nvSpPr>
        <p:spPr>
          <a:xfrm>
            <a:off x="9397988"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6" name="Text Placeholder 7">
            <a:extLst>
              <a:ext uri="{FF2B5EF4-FFF2-40B4-BE49-F238E27FC236}">
                <a16:creationId xmlns:a16="http://schemas.microsoft.com/office/drawing/2014/main" id="{2B4235FD-93DE-4F91-BDF2-D361197037DB}"/>
              </a:ext>
            </a:extLst>
          </p:cNvPr>
          <p:cNvSpPr>
            <a:spLocks noGrp="1"/>
          </p:cNvSpPr>
          <p:nvPr>
            <p:ph type="body" sz="quarter" idx="24" hasCustomPrompt="1"/>
          </p:nvPr>
        </p:nvSpPr>
        <p:spPr>
          <a:xfrm>
            <a:off x="9397988"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7" name="Text Placeholder 9">
            <a:extLst>
              <a:ext uri="{FF2B5EF4-FFF2-40B4-BE49-F238E27FC236}">
                <a16:creationId xmlns:a16="http://schemas.microsoft.com/office/drawing/2014/main" id="{47CBF9CE-329E-4D47-A47E-62CDA3C208D4}"/>
              </a:ext>
            </a:extLst>
          </p:cNvPr>
          <p:cNvSpPr>
            <a:spLocks noGrp="1"/>
          </p:cNvSpPr>
          <p:nvPr>
            <p:ph type="body" sz="quarter" idx="25" hasCustomPrompt="1"/>
          </p:nvPr>
        </p:nvSpPr>
        <p:spPr>
          <a:xfrm>
            <a:off x="9397988"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769971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8" name="Text Placeholder 7"/>
          <p:cNvSpPr>
            <a:spLocks noGrp="1"/>
          </p:cNvSpPr>
          <p:nvPr>
            <p:ph type="body" sz="quarter" idx="12" hasCustomPrompt="1"/>
          </p:nvPr>
        </p:nvSpPr>
        <p:spPr>
          <a:xfrm>
            <a:off x="2717937" y="2070271"/>
            <a:ext cx="7027222" cy="1046162"/>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a:solidFill>
                  <a:srgbClr val="263746"/>
                </a:solidFill>
              </a:defRPr>
            </a:lvl1pPr>
          </a:lstStyle>
          <a:p>
            <a:pPr lvl="0"/>
            <a:r>
              <a:rPr lang="en-US"/>
              <a:t>Click to edit master text styles</a:t>
            </a:r>
          </a:p>
        </p:txBody>
      </p:sp>
      <p:pic>
        <p:nvPicPr>
          <p:cNvPr id="59" name="Picture 58"/>
          <p:cNvPicPr>
            <a:picLocks noChangeAspect="1"/>
          </p:cNvPicPr>
          <p:nvPr userDrawn="1"/>
        </p:nvPicPr>
        <p:blipFill rotWithShape="1">
          <a:blip r:embed="rId2" cstate="email">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email">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412928200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option 2">
    <p:spTree>
      <p:nvGrpSpPr>
        <p:cNvPr id="1" name=""/>
        <p:cNvGrpSpPr/>
        <p:nvPr/>
      </p:nvGrpSpPr>
      <p:grpSpPr>
        <a:xfrm>
          <a:off x="0" y="0"/>
          <a:ext cx="0" cy="0"/>
          <a:chOff x="0" y="0"/>
          <a:chExt cx="0" cy="0"/>
        </a:xfrm>
      </p:grpSpPr>
      <p:pic>
        <p:nvPicPr>
          <p:cNvPr id="8" name="Picture 7" descr="A person sitting at a table using a computer&#10;&#10;Description automatically generated">
            <a:extLst>
              <a:ext uri="{FF2B5EF4-FFF2-40B4-BE49-F238E27FC236}">
                <a16:creationId xmlns:a16="http://schemas.microsoft.com/office/drawing/2014/main" id="{22111A88-5638-B44B-A2CD-A155A6F3A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515" y="0"/>
            <a:ext cx="12170641" cy="6858000"/>
          </a:xfrm>
          <a:prstGeom prst="rect">
            <a:avLst/>
          </a:prstGeom>
        </p:spPr>
      </p:pic>
      <p:sp>
        <p:nvSpPr>
          <p:cNvPr id="22" name="Rectangle 21"/>
          <p:cNvSpPr/>
          <p:nvPr userDrawn="1"/>
        </p:nvSpPr>
        <p:spPr>
          <a:xfrm>
            <a:off x="-17157" y="-10823"/>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0803" y="-3308"/>
            <a:ext cx="2743200" cy="1943781"/>
          </a:xfrm>
          <a:prstGeom prst="rect">
            <a:avLst/>
          </a:prstGeom>
        </p:spPr>
      </p:pic>
      <p:sp>
        <p:nvSpPr>
          <p:cNvPr id="21" name="TextBox 20"/>
          <p:cNvSpPr txBox="1"/>
          <p:nvPr userDrawn="1"/>
        </p:nvSpPr>
        <p:spPr>
          <a:xfrm>
            <a:off x="673198" y="1379382"/>
            <a:ext cx="4607606" cy="276999"/>
          </a:xfrm>
          <a:prstGeom prst="rect">
            <a:avLst/>
          </a:prstGeom>
          <a:noFill/>
        </p:spPr>
        <p:txBody>
          <a:bodyPr wrap="square" rtlCol="0">
            <a:spAutoFit/>
          </a:bodyPr>
          <a:lstStyle/>
          <a:p>
            <a:r>
              <a:rPr lang="en-US" sz="1200" b="0" dirty="0">
                <a:solidFill>
                  <a:schemeClr val="bg1"/>
                </a:solidFill>
                <a:latin typeface="Helvetica" charset="0"/>
                <a:ea typeface="Helvetica" charset="0"/>
                <a:cs typeface="Helvetica" charset="0"/>
              </a:rPr>
              <a:t>Advocacy. Tailored Insurance Solutions.</a:t>
            </a:r>
            <a:r>
              <a:rPr lang="en-US" sz="1200" b="0" baseline="0" dirty="0">
                <a:solidFill>
                  <a:schemeClr val="bg1"/>
                </a:solidFill>
                <a:latin typeface="Helvetica" charset="0"/>
                <a:ea typeface="Helvetica" charset="0"/>
                <a:cs typeface="Helvetica" charset="0"/>
              </a:rPr>
              <a:t> Peace of Mind</a:t>
            </a:r>
            <a:endParaRPr lang="en-US" sz="1200" b="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3633121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082" y="4263088"/>
            <a:ext cx="1680359" cy="336072"/>
          </a:xfrm>
          <a:prstGeom prst="rect">
            <a:avLst/>
          </a:prstGeom>
        </p:spPr>
      </p:pic>
      <p:cxnSp>
        <p:nvCxnSpPr>
          <p:cNvPr id="41" name="Straight Connector 40"/>
          <p:cNvCxnSpPr/>
          <p:nvPr userDrawn="1"/>
        </p:nvCxnSpPr>
        <p:spPr>
          <a:xfrm flipH="1">
            <a:off x="5943082" y="3474512"/>
            <a:ext cx="3828991"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8" name="Text Placeholder 7"/>
          <p:cNvSpPr>
            <a:spLocks noGrp="1"/>
          </p:cNvSpPr>
          <p:nvPr>
            <p:ph type="body" sz="quarter" idx="12" hasCustomPrompt="1"/>
          </p:nvPr>
        </p:nvSpPr>
        <p:spPr>
          <a:xfrm>
            <a:off x="5849747" y="2306113"/>
            <a:ext cx="3933512" cy="1046162"/>
          </a:xfrm>
        </p:spPr>
        <p:txBody>
          <a:bodyPr>
            <a:noAutofit/>
          </a:bodyPr>
          <a:lstStyle>
            <a:lvl1pPr marL="0" indent="0">
              <a:buNone/>
              <a:defRPr sz="3200" b="1">
                <a:solidFill>
                  <a:schemeClr val="bg1"/>
                </a:solidFill>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849747" y="3685247"/>
            <a:ext cx="3922326" cy="455604"/>
          </a:xfrm>
        </p:spPr>
        <p:txBody>
          <a:bodyPr>
            <a:noAutofit/>
          </a:bodyPr>
          <a:lstStyle>
            <a:lvl1pPr marL="0" indent="0">
              <a:buNone/>
              <a:defRPr sz="1400">
                <a:solidFill>
                  <a:srgbClr val="263746"/>
                </a:solidFill>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59" name="Picture 58"/>
          <p:cNvPicPr>
            <a:picLocks noChangeAspect="1"/>
          </p:cNvPicPr>
          <p:nvPr userDrawn="1"/>
        </p:nvPicPr>
        <p:blipFill rotWithShape="1">
          <a:blip r:embed="rId3" cstate="email">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3" cstate="email">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90115788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a:solidFill>
                <a:schemeClr val="tx1"/>
              </a:solidFill>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a:solidFill>
                  <a:srgbClr val="263746"/>
                </a:solidFill>
              </a:defRPr>
            </a:lvl1pPr>
          </a:lstStyle>
          <a:p>
            <a:pPr lvl="0"/>
            <a:r>
              <a:rPr lang="en-US"/>
              <a:t>Agenda</a:t>
            </a:r>
          </a:p>
        </p:txBody>
      </p:sp>
    </p:spTree>
    <p:extLst>
      <p:ext uri="{BB962C8B-B14F-4D97-AF65-F5344CB8AC3E}">
        <p14:creationId xmlns:p14="http://schemas.microsoft.com/office/powerpoint/2010/main" val="415270285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7535" y="0"/>
            <a:ext cx="8046720"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a:solidFill>
                <a:schemeClr val="tx1"/>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245342470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0172" y="0"/>
            <a:ext cx="10281828"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2</a:t>
            </a: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301257291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4389120" y="0"/>
            <a:ext cx="7781926" cy="6857989"/>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solidFill>
              <a:srgbClr val="0678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3</a:t>
            </a: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91171857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04915" y="0"/>
            <a:ext cx="7187085"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11180709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827185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4259C-3C6E-4115-AC9E-C848F39E4A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A64417-4E25-47EB-B6AE-FE12E9E4A8DB}"/>
              </a:ext>
            </a:extLst>
          </p:cNvPr>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4" name="Footer Placeholder 3">
            <a:extLst>
              <a:ext uri="{FF2B5EF4-FFF2-40B4-BE49-F238E27FC236}">
                <a16:creationId xmlns:a16="http://schemas.microsoft.com/office/drawing/2014/main" id="{E49E3C88-1881-489B-9960-3D4D3F662C42}"/>
              </a:ext>
            </a:extLst>
          </p:cNvPr>
          <p:cNvSpPr>
            <a:spLocks noGrp="1"/>
          </p:cNvSpPr>
          <p:nvPr>
            <p:ph type="ftr" sz="quarter" idx="11"/>
          </p:nvPr>
        </p:nvSpPr>
        <p:spPr>
          <a:xfrm>
            <a:off x="4038600" y="7744279"/>
            <a:ext cx="4114800" cy="365125"/>
          </a:xfrm>
          <a:prstGeom prst="rect">
            <a:avLst/>
          </a:prstGeom>
        </p:spPr>
        <p:txBody>
          <a:bodyPr/>
          <a:lstStyle/>
          <a:p>
            <a:endParaRPr lang="en-US"/>
          </a:p>
        </p:txBody>
      </p:sp>
    </p:spTree>
    <p:extLst>
      <p:ext uri="{BB962C8B-B14F-4D97-AF65-F5344CB8AC3E}">
        <p14:creationId xmlns:p14="http://schemas.microsoft.com/office/powerpoint/2010/main" val="1229366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6" name="Footer Placeholder 5"/>
          <p:cNvSpPr>
            <a:spLocks noGrp="1"/>
          </p:cNvSpPr>
          <p:nvPr>
            <p:ph type="ftr" sz="quarter" idx="11"/>
          </p:nvPr>
        </p:nvSpPr>
        <p:spPr>
          <a:xfrm>
            <a:off x="4038600" y="7744279"/>
            <a:ext cx="4114800" cy="365125"/>
          </a:xfrm>
          <a:prstGeom prst="rect">
            <a:avLst/>
          </a:prstGeom>
        </p:spPr>
        <p:txBody>
          <a:bodyPr/>
          <a:lstStyle/>
          <a:p>
            <a:endParaRPr lang="en-US"/>
          </a:p>
        </p:txBody>
      </p:sp>
      <p:sp>
        <p:nvSpPr>
          <p:cNvPr id="11"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848954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a:lvl1pPr>
          </a:lstStyle>
          <a:p>
            <a:pPr lvl="0"/>
            <a:r>
              <a:rPr lang="en-US"/>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a:lvl1pPr>
          </a:lstStyle>
          <a:p>
            <a:pPr lvl="0"/>
            <a:r>
              <a:rPr lang="en-US"/>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a:lvl1pPr>
          </a:lstStyle>
          <a:p>
            <a:pPr lvl="0"/>
            <a:r>
              <a:rPr lang="en-US"/>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20875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option 2">
    <p:spTree>
      <p:nvGrpSpPr>
        <p:cNvPr id="1" name=""/>
        <p:cNvGrpSpPr/>
        <p:nvPr/>
      </p:nvGrpSpPr>
      <p:grpSpPr>
        <a:xfrm>
          <a:off x="0" y="0"/>
          <a:ext cx="0" cy="0"/>
          <a:chOff x="0" y="0"/>
          <a:chExt cx="0" cy="0"/>
        </a:xfrm>
      </p:grpSpPr>
      <p:pic>
        <p:nvPicPr>
          <p:cNvPr id="7" name="Picture 6" descr="A picture containing person, indoor, building, man&#10;&#10;Description automatically generated">
            <a:extLst>
              <a:ext uri="{FF2B5EF4-FFF2-40B4-BE49-F238E27FC236}">
                <a16:creationId xmlns:a16="http://schemas.microsoft.com/office/drawing/2014/main" id="{E8D230A7-36B2-C641-9C06-779E824BEF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50" y="0"/>
            <a:ext cx="12249150" cy="6881885"/>
          </a:xfrm>
          <a:prstGeom prst="rect">
            <a:avLst/>
          </a:prstGeom>
        </p:spPr>
      </p:pic>
      <p:sp>
        <p:nvSpPr>
          <p:cNvPr id="22" name="Rectangle 21"/>
          <p:cNvSpPr/>
          <p:nvPr userDrawn="1"/>
        </p:nvSpPr>
        <p:spPr>
          <a:xfrm>
            <a:off x="-57150" y="-34709"/>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0803" y="-3308"/>
            <a:ext cx="2743200" cy="1943781"/>
          </a:xfrm>
          <a:prstGeom prst="rect">
            <a:avLst/>
          </a:prstGeom>
        </p:spPr>
      </p:pic>
      <p:sp>
        <p:nvSpPr>
          <p:cNvPr id="21" name="TextBox 20"/>
          <p:cNvSpPr txBox="1"/>
          <p:nvPr userDrawn="1"/>
        </p:nvSpPr>
        <p:spPr>
          <a:xfrm>
            <a:off x="673198" y="1379382"/>
            <a:ext cx="4607606" cy="276999"/>
          </a:xfrm>
          <a:prstGeom prst="rect">
            <a:avLst/>
          </a:prstGeom>
          <a:noFill/>
        </p:spPr>
        <p:txBody>
          <a:bodyPr wrap="square" rtlCol="0">
            <a:spAutoFit/>
          </a:bodyPr>
          <a:lstStyle/>
          <a:p>
            <a:r>
              <a:rPr lang="en-US" sz="1200" b="0" dirty="0">
                <a:solidFill>
                  <a:schemeClr val="bg1"/>
                </a:solidFill>
                <a:latin typeface="Helvetica" charset="0"/>
                <a:ea typeface="Helvetica" charset="0"/>
                <a:cs typeface="Helvetica" charset="0"/>
              </a:rPr>
              <a:t>Advocacy. Tailored Insurance Solutions.</a:t>
            </a:r>
            <a:r>
              <a:rPr lang="en-US" sz="1200" b="0" baseline="0" dirty="0">
                <a:solidFill>
                  <a:schemeClr val="bg1"/>
                </a:solidFill>
                <a:latin typeface="Helvetica" charset="0"/>
                <a:ea typeface="Helvetica" charset="0"/>
                <a:cs typeface="Helvetica" charset="0"/>
              </a:rPr>
              <a:t> Peace of Mind</a:t>
            </a:r>
            <a:endParaRPr lang="en-US" sz="1200" b="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3662698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a:lvl1pPr>
          </a:lstStyle>
          <a:p>
            <a:pPr lvl="0"/>
            <a:r>
              <a:rPr lang="en-US"/>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a:lvl1pPr>
          </a:lstStyle>
          <a:p>
            <a:pPr lvl="0"/>
            <a:r>
              <a:rPr lang="en-US"/>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a:lvl1pPr>
          </a:lstStyle>
          <a:p>
            <a:pPr lvl="0"/>
            <a:r>
              <a:rPr lang="en-US"/>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a:solidFill>
                  <a:srgbClr val="0678D5"/>
                </a:solidFill>
              </a:defRPr>
            </a:lvl1pPr>
          </a:lstStyle>
          <a:p>
            <a:pPr lvl="0"/>
            <a:r>
              <a:rPr lang="en-US"/>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a:solidFill>
                  <a:srgbClr val="0678D5"/>
                </a:solidFill>
              </a:defRPr>
            </a:lvl1pPr>
          </a:lstStyle>
          <a:p>
            <a:pPr lvl="0"/>
            <a:r>
              <a:rPr lang="en-US"/>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a:solidFill>
                  <a:srgbClr val="0678D5"/>
                </a:solidFill>
              </a:defRPr>
            </a:lvl1pPr>
          </a:lstStyle>
          <a:p>
            <a:pPr lvl="0"/>
            <a:r>
              <a:rPr lang="en-US"/>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735035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Helvetica" charset="0"/>
                <a:ea typeface="Helvetica" charset="0"/>
                <a:cs typeface="Helvetica" charset="0"/>
              </a:defRPr>
            </a:lvl1pPr>
          </a:lstStyle>
          <a:p>
            <a:r>
              <a:rPr lang="en-US" err="1"/>
              <a:t>Nulla</a:t>
            </a:r>
            <a:r>
              <a:rPr lang="en-US"/>
              <a:t> </a:t>
            </a:r>
            <a:r>
              <a:rPr lang="en-US" err="1"/>
              <a:t>sagittis</a:t>
            </a:r>
            <a:r>
              <a:rPr lang="en-US"/>
              <a:t> sit </a:t>
            </a:r>
            <a:r>
              <a:rPr lang="en-US" err="1"/>
              <a:t>amet</a:t>
            </a:r>
            <a:r>
              <a:rPr lang="en-US"/>
              <a:t> </a:t>
            </a:r>
            <a:r>
              <a:rPr lang="en-US" err="1"/>
              <a:t>nisl</a:t>
            </a:r>
            <a:r>
              <a:rPr lang="en-US"/>
              <a:t> </a:t>
            </a:r>
            <a:r>
              <a:rPr lang="en-US" err="1"/>
              <a:t>sed</a:t>
            </a:r>
            <a:r>
              <a:rPr lang="en-US"/>
              <a:t> </a:t>
            </a:r>
            <a:r>
              <a:rPr lang="en-US" err="1"/>
              <a:t>rhoncus</a:t>
            </a:r>
            <a:r>
              <a:rPr lang="en-US"/>
              <a:t>. </a:t>
            </a:r>
            <a:r>
              <a:rPr lang="en-US" err="1"/>
              <a:t>Suspendisse</a:t>
            </a:r>
            <a:r>
              <a:rPr lang="en-US"/>
              <a:t> semper </a:t>
            </a:r>
            <a:r>
              <a:rPr lang="en-US" err="1"/>
              <a:t>leo</a:t>
            </a:r>
            <a:r>
              <a:rPr lang="en-US"/>
              <a:t> </a:t>
            </a:r>
            <a:r>
              <a:rPr lang="en-US" err="1"/>
              <a:t>quis</a:t>
            </a:r>
            <a:r>
              <a:rPr lang="en-US"/>
              <a:t> </a:t>
            </a:r>
            <a:r>
              <a:rPr lang="en-US" err="1"/>
              <a:t>urna</a:t>
            </a:r>
            <a:r>
              <a:rPr lang="en-US"/>
              <a:t> </a:t>
            </a:r>
            <a:r>
              <a:rPr lang="en-US" err="1"/>
              <a:t>placerat</a:t>
            </a:r>
            <a:r>
              <a:rPr lang="en-US"/>
              <a:t>, </a:t>
            </a:r>
            <a:r>
              <a:rPr lang="en-US" err="1"/>
              <a:t>facilisis</a:t>
            </a:r>
            <a:r>
              <a:rPr lang="en-US"/>
              <a:t> </a:t>
            </a:r>
            <a:r>
              <a:rPr lang="en-US" err="1"/>
              <a:t>dignissim</a:t>
            </a:r>
            <a:r>
              <a:rPr lang="en-US"/>
              <a:t> </a:t>
            </a:r>
            <a:r>
              <a:rPr lang="en-US" err="1"/>
              <a:t>sapien</a:t>
            </a:r>
            <a:r>
              <a:rPr lang="en-US"/>
              <a:t> </a:t>
            </a:r>
            <a:r>
              <a:rPr lang="en-US" err="1"/>
              <a:t>ultricies</a:t>
            </a:r>
            <a:r>
              <a:rPr lang="en-US"/>
              <a:t>. </a:t>
            </a:r>
            <a:r>
              <a:rPr lang="en-US" err="1"/>
              <a:t>Quisque</a:t>
            </a:r>
            <a:r>
              <a:rPr lang="en-US"/>
              <a:t> </a:t>
            </a:r>
            <a:r>
              <a:rPr lang="en-US" err="1"/>
              <a:t>ut</a:t>
            </a:r>
            <a:r>
              <a:rPr lang="en-US"/>
              <a:t> </a:t>
            </a:r>
            <a:r>
              <a:rPr lang="en-US" err="1"/>
              <a:t>nulla</a:t>
            </a:r>
            <a:r>
              <a:rPr lang="en-US"/>
              <a:t> </a:t>
            </a:r>
            <a:r>
              <a:rPr lang="en-US" err="1"/>
              <a:t>interdum</a:t>
            </a:r>
            <a:r>
              <a:rPr lang="en-US"/>
              <a:t>, </a:t>
            </a:r>
            <a:r>
              <a:rPr lang="en-US" err="1"/>
              <a:t>commodo</a:t>
            </a:r>
            <a:r>
              <a:rPr lang="en-US"/>
              <a:t> lacus in, dictum </a:t>
            </a:r>
            <a:r>
              <a:rPr lang="en-US" err="1"/>
              <a:t>sapien</a:t>
            </a:r>
            <a:r>
              <a:rPr lang="en-US"/>
              <a:t>. Maecenas </a:t>
            </a:r>
            <a:r>
              <a:rPr lang="en-US" err="1"/>
              <a:t>orci</a:t>
            </a:r>
            <a:r>
              <a:rPr lang="en-US"/>
              <a:t> </a:t>
            </a:r>
            <a:r>
              <a:rPr lang="en-US" err="1"/>
              <a:t>tortor</a:t>
            </a:r>
            <a:r>
              <a:rPr lang="en-US"/>
              <a:t>, </a:t>
            </a:r>
            <a:r>
              <a:rPr lang="en-US" err="1"/>
              <a:t>scelerisque</a:t>
            </a:r>
            <a:r>
              <a:rPr lang="en-US"/>
              <a:t> sit </a:t>
            </a:r>
            <a:r>
              <a:rPr lang="en-US" err="1"/>
              <a:t>amet</a:t>
            </a:r>
            <a:r>
              <a:rPr lang="en-US"/>
              <a:t> </a:t>
            </a:r>
            <a:r>
              <a:rPr lang="en-US" err="1"/>
              <a:t>risus</a:t>
            </a:r>
            <a:r>
              <a:rPr lang="en-US"/>
              <a:t> </a:t>
            </a:r>
            <a:r>
              <a:rPr lang="en-US" err="1"/>
              <a:t>eu</a:t>
            </a:r>
            <a:r>
              <a:rPr lang="en-US"/>
              <a:t>, </a:t>
            </a:r>
            <a:r>
              <a:rPr lang="en-US" err="1"/>
              <a:t>tempor</a:t>
            </a:r>
            <a:r>
              <a:rPr lang="en-US"/>
              <a:t> </a:t>
            </a:r>
            <a:r>
              <a:rPr lang="en-US" err="1"/>
              <a:t>elementum</a:t>
            </a:r>
            <a:r>
              <a:rPr lang="en-US"/>
              <a:t> </a:t>
            </a:r>
            <a:r>
              <a:rPr lang="en-US" err="1"/>
              <a:t>elit</a:t>
            </a:r>
            <a:r>
              <a:rPr lang="en-US"/>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Helvetica Light" charset="0"/>
                <a:ea typeface="Helvetica Light" charset="0"/>
                <a:cs typeface="Helvetica Light" charset="0"/>
              </a:defRPr>
            </a:lvl1pPr>
          </a:lstStyle>
          <a:p>
            <a:r>
              <a:rPr lang="en-US"/>
              <a:t>Individual title can go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26869602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Helvetica" charset="0"/>
                <a:ea typeface="Helvetica" charset="0"/>
                <a:cs typeface="Helvetica" charset="0"/>
              </a:rPr>
              <a:t>Thank you.</a:t>
            </a:r>
          </a:p>
        </p:txBody>
      </p:sp>
      <p:pic>
        <p:nvPicPr>
          <p:cNvPr id="33" name="Picture 3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a:solidFill>
                  <a:srgbClr val="F3B921"/>
                </a:solidFill>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spTree>
    <p:extLst>
      <p:ext uri="{BB962C8B-B14F-4D97-AF65-F5344CB8AC3E}">
        <p14:creationId xmlns:p14="http://schemas.microsoft.com/office/powerpoint/2010/main" val="223353546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8" name="Text Placeholder 7"/>
          <p:cNvSpPr>
            <a:spLocks noGrp="1"/>
          </p:cNvSpPr>
          <p:nvPr>
            <p:ph type="body" sz="quarter" idx="12" hasCustomPrompt="1"/>
          </p:nvPr>
        </p:nvSpPr>
        <p:spPr>
          <a:xfrm>
            <a:off x="2717937" y="2070270"/>
            <a:ext cx="7027222" cy="1404241"/>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56091289"/>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943082" y="3619794"/>
            <a:ext cx="3828991"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8" name="Text Placeholder 7"/>
          <p:cNvSpPr>
            <a:spLocks noGrp="1"/>
          </p:cNvSpPr>
          <p:nvPr>
            <p:ph type="body" sz="quarter" idx="12" hasCustomPrompt="1"/>
          </p:nvPr>
        </p:nvSpPr>
        <p:spPr>
          <a:xfrm>
            <a:off x="5849747" y="2451395"/>
            <a:ext cx="3933512" cy="1046162"/>
          </a:xfrm>
        </p:spPr>
        <p:txBody>
          <a:bodyPr>
            <a:no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849747" y="3830529"/>
            <a:ext cx="3922326"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a:t>
            </a:r>
            <a:br>
              <a:rPr lang="en-US"/>
            </a:br>
            <a:r>
              <a:rPr lang="en-US"/>
              <a:t>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85147754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43222" y="819446"/>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Picture Placeholder 43"/>
          <p:cNvSpPr>
            <a:spLocks noGrp="1" noChangeAspect="1"/>
          </p:cNvSpPr>
          <p:nvPr>
            <p:ph type="pic" sz="quarter" idx="17" hasCustomPrompt="1"/>
          </p:nvPr>
        </p:nvSpPr>
        <p:spPr>
          <a:xfrm>
            <a:off x="2743222" y="3763125"/>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105862590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8D8D94"/>
                </a:solidFill>
                <a:latin typeface="Arial" panose="020B0604020202020204" pitchFamily="34" charset="0"/>
                <a:cs typeface="Arial" panose="020B0604020202020204" pitchFamily="34" charset="0"/>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i="0">
                <a:solidFill>
                  <a:srgbClr val="263746"/>
                </a:solidFill>
                <a:latin typeface="Arial" panose="020B0604020202020204" pitchFamily="34" charset="0"/>
                <a:cs typeface="Arial" panose="020B0604020202020204" pitchFamily="34" charset="0"/>
              </a:defRPr>
            </a:lvl1pPr>
          </a:lstStyle>
          <a:p>
            <a:pPr lvl="0"/>
            <a:r>
              <a:rPr lang="en-US"/>
              <a:t>Agenda</a:t>
            </a:r>
          </a:p>
        </p:txBody>
      </p:sp>
    </p:spTree>
    <p:extLst>
      <p:ext uri="{BB962C8B-B14F-4D97-AF65-F5344CB8AC3E}">
        <p14:creationId xmlns:p14="http://schemas.microsoft.com/office/powerpoint/2010/main" val="195489358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Break 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F089A9-3174-8D43-8893-751BD04F56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76"/>
          <a:stretch/>
        </p:blipFill>
        <p:spPr>
          <a:xfrm>
            <a:off x="3017361" y="-2"/>
            <a:ext cx="9174636" cy="6858000"/>
          </a:xfrm>
          <a:prstGeom prst="rect">
            <a:avLst/>
          </a:prstGeom>
        </p:spPr>
      </p:pic>
      <p:sp>
        <p:nvSpPr>
          <p:cNvPr id="34" name="Rectangle 33"/>
          <p:cNvSpPr/>
          <p:nvPr userDrawn="1"/>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10"/>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0" i="0" smtClean="0">
                <a:solidFill>
                  <a:schemeClr val="tx1"/>
                </a:solidFill>
                <a:latin typeface="Arial" panose="020B0604020202020204" pitchFamily="34" charset="0"/>
                <a:cs typeface="Arial" panose="020B0604020202020204" pitchFamily="34" charset="0"/>
              </a:rPr>
              <a:pPr/>
              <a:t>‹#›</a:t>
            </a:fld>
            <a:endParaRPr lang="en-US" sz="900" b="0" i="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sp>
        <p:nvSpPr>
          <p:cNvPr id="17"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Advocacy. Tailored Insurance Solutions.</a:t>
            </a:r>
            <a:r>
              <a:rPr lang="en-US" sz="900" b="1" i="0" baseline="0">
                <a:solidFill>
                  <a:srgbClr val="263746"/>
                </a:solidFill>
                <a:latin typeface="Arial" panose="020B0604020202020204" pitchFamily="34" charset="0"/>
                <a:ea typeface="Helvetica" charset="0"/>
                <a:cs typeface="Arial" panose="020B0604020202020204" pitchFamily="34" charset="0"/>
              </a:rPr>
              <a:t> Peace of Mind</a:t>
            </a:r>
            <a:endParaRPr lang="en-US" sz="900" b="1" i="0">
              <a:solidFill>
                <a:srgbClr val="263746"/>
              </a:solidFill>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127454980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Break 2">
    <p:spTree>
      <p:nvGrpSpPr>
        <p:cNvPr id="1" name=""/>
        <p:cNvGrpSpPr/>
        <p:nvPr/>
      </p:nvGrpSpPr>
      <p:grpSpPr>
        <a:xfrm>
          <a:off x="0" y="0"/>
          <a:ext cx="0" cy="0"/>
          <a:chOff x="0" y="0"/>
          <a:chExt cx="0" cy="0"/>
        </a:xfrm>
      </p:grpSpPr>
      <p:pic>
        <p:nvPicPr>
          <p:cNvPr id="15" name="Picture 14" descr="A group of people sitting in a chair&#10;&#10;Description automatically generated">
            <a:extLst>
              <a:ext uri="{FF2B5EF4-FFF2-40B4-BE49-F238E27FC236}">
                <a16:creationId xmlns:a16="http://schemas.microsoft.com/office/drawing/2014/main" id="{692629D9-69F2-C648-9A04-AB2ACF9AFF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296"/>
          <a:stretch/>
        </p:blipFill>
        <p:spPr>
          <a:xfrm>
            <a:off x="3009900" y="0"/>
            <a:ext cx="9182097"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7"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Advocacy. Tailored Insurance Solutions.</a:t>
            </a:r>
            <a:r>
              <a:rPr lang="en-US" sz="900" b="1" i="0" baseline="0">
                <a:solidFill>
                  <a:srgbClr val="263746"/>
                </a:solidFill>
                <a:latin typeface="Arial" panose="020B0604020202020204" pitchFamily="34" charset="0"/>
                <a:ea typeface="Helvetica" charset="0"/>
                <a:cs typeface="Arial" panose="020B0604020202020204" pitchFamily="34" charset="0"/>
              </a:rPr>
              <a:t> Peace of Mind</a:t>
            </a:r>
            <a:endParaRPr lang="en-US" sz="900" b="1" i="0">
              <a:solidFill>
                <a:srgbClr val="263746"/>
              </a:solidFill>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4853843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Break 3">
    <p:bg>
      <p:bgPr>
        <a:solidFill>
          <a:schemeClr val="bg1"/>
        </a:solidFill>
        <a:effectLst/>
      </p:bgPr>
    </p:bg>
    <p:spTree>
      <p:nvGrpSpPr>
        <p:cNvPr id="1" name=""/>
        <p:cNvGrpSpPr/>
        <p:nvPr/>
      </p:nvGrpSpPr>
      <p:grpSpPr>
        <a:xfrm>
          <a:off x="0" y="0"/>
          <a:ext cx="0" cy="0"/>
          <a:chOff x="0" y="0"/>
          <a:chExt cx="0" cy="0"/>
        </a:xfrm>
      </p:grpSpPr>
      <p:pic>
        <p:nvPicPr>
          <p:cNvPr id="8" name="Picture 7" descr="A person sitting at a table&#10;&#10;Description automatically generated">
            <a:extLst>
              <a:ext uri="{FF2B5EF4-FFF2-40B4-BE49-F238E27FC236}">
                <a16:creationId xmlns:a16="http://schemas.microsoft.com/office/drawing/2014/main" id="{F97BD4D8-E425-794A-A78C-E2E16BE5A3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480"/>
          <a:stretch/>
        </p:blipFill>
        <p:spPr>
          <a:xfrm>
            <a:off x="2637691" y="42031"/>
            <a:ext cx="9554309" cy="6858000"/>
          </a:xfrm>
          <a:prstGeom prst="rect">
            <a:avLst/>
          </a:prstGeom>
        </p:spPr>
      </p:pic>
      <p:sp>
        <p:nvSpPr>
          <p:cNvPr id="34" name="Rectangle 33"/>
          <p:cNvSpPr/>
          <p:nvPr userDrawn="1"/>
        </p:nvSpPr>
        <p:spPr>
          <a:xfrm>
            <a:off x="0"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62302"/>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1"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3</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Advocacy. Tailored Insurance Solutions.</a:t>
            </a:r>
            <a:r>
              <a:rPr lang="en-US" sz="900" b="1" i="0" baseline="0">
                <a:solidFill>
                  <a:srgbClr val="263746"/>
                </a:solidFill>
                <a:latin typeface="Arial" panose="020B0604020202020204" pitchFamily="34" charset="0"/>
                <a:ea typeface="Helvetica" charset="0"/>
                <a:cs typeface="Arial" panose="020B0604020202020204" pitchFamily="34" charset="0"/>
              </a:rPr>
              <a:t> Peace of Mind</a:t>
            </a:r>
            <a:endParaRPr lang="en-US" sz="900" b="1" i="0">
              <a:solidFill>
                <a:srgbClr val="263746"/>
              </a:solidFill>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418469687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803" y="-3308"/>
            <a:ext cx="2743200" cy="1943781"/>
          </a:xfrm>
          <a:prstGeom prst="rect">
            <a:avLst/>
          </a:prstGeom>
        </p:spPr>
      </p:pic>
      <p:sp>
        <p:nvSpPr>
          <p:cNvPr id="20" name="TextBox 19"/>
          <p:cNvSpPr txBox="1"/>
          <p:nvPr userDrawn="1"/>
        </p:nvSpPr>
        <p:spPr>
          <a:xfrm>
            <a:off x="673198" y="1379382"/>
            <a:ext cx="4607606" cy="276999"/>
          </a:xfrm>
          <a:prstGeom prst="rect">
            <a:avLst/>
          </a:prstGeom>
          <a:noFill/>
        </p:spPr>
        <p:txBody>
          <a:bodyPr wrap="square" rtlCol="0">
            <a:spAutoFit/>
          </a:bodyPr>
          <a:lstStyle/>
          <a:p>
            <a:r>
              <a:rPr lang="en-US" sz="1200" b="0" dirty="0">
                <a:solidFill>
                  <a:schemeClr val="bg1"/>
                </a:solidFill>
                <a:latin typeface="Helvetica" charset="0"/>
                <a:ea typeface="Helvetica" charset="0"/>
                <a:cs typeface="Helvetica" charset="0"/>
              </a:rPr>
              <a:t>Advocacy. Tailored Insurance Solutions.</a:t>
            </a:r>
            <a:r>
              <a:rPr lang="en-US" sz="1200" b="0" baseline="0" dirty="0">
                <a:solidFill>
                  <a:schemeClr val="bg1"/>
                </a:solidFill>
                <a:latin typeface="Helvetica" charset="0"/>
                <a:ea typeface="Helvetica" charset="0"/>
                <a:cs typeface="Helvetica" charset="0"/>
              </a:rPr>
              <a:t> Peace of Mind</a:t>
            </a:r>
            <a:endParaRPr lang="en-US" sz="1200" b="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4833870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Break 4">
    <p:spTree>
      <p:nvGrpSpPr>
        <p:cNvPr id="1" name=""/>
        <p:cNvGrpSpPr/>
        <p:nvPr/>
      </p:nvGrpSpPr>
      <p:grpSpPr>
        <a:xfrm>
          <a:off x="0" y="0"/>
          <a:ext cx="0" cy="0"/>
          <a:chOff x="0" y="0"/>
          <a:chExt cx="0" cy="0"/>
        </a:xfrm>
      </p:grpSpPr>
      <p:pic>
        <p:nvPicPr>
          <p:cNvPr id="3" name="Picture 2" descr="Two people standing in front of a building&#10;&#10;Description automatically generated">
            <a:extLst>
              <a:ext uri="{FF2B5EF4-FFF2-40B4-BE49-F238E27FC236}">
                <a16:creationId xmlns:a16="http://schemas.microsoft.com/office/drawing/2014/main" id="{39C90876-323D-814C-A911-A158BED1B1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0822" y="0"/>
            <a:ext cx="10281178"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4</a:t>
            </a:r>
          </a:p>
        </p:txBody>
      </p:sp>
      <p:sp>
        <p:nvSpPr>
          <p:cNvPr id="17"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Advocacy. Tailored Insurance Solutions.</a:t>
            </a:r>
            <a:r>
              <a:rPr lang="en-US" sz="900" b="1" i="0" baseline="0">
                <a:solidFill>
                  <a:srgbClr val="263746"/>
                </a:solidFill>
                <a:latin typeface="Arial" panose="020B0604020202020204" pitchFamily="34" charset="0"/>
                <a:ea typeface="Helvetica" charset="0"/>
                <a:cs typeface="Arial" panose="020B0604020202020204" pitchFamily="34" charset="0"/>
              </a:rPr>
              <a:t> Peace of Mind</a:t>
            </a:r>
            <a:endParaRPr lang="en-US" sz="900" b="1" i="0">
              <a:solidFill>
                <a:srgbClr val="263746"/>
              </a:solidFill>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231564587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descr="A person standing in front of a window&#10;&#10;Description automatically generated">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33899" y="0"/>
            <a:ext cx="7658099"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1" name="Footer Placeholder 9"/>
          <p:cNvSpPr txBox="1">
            <a:spLocks/>
          </p:cNvSpPr>
          <p:nvPr userDrawn="1"/>
        </p:nvSpPr>
        <p:spPr>
          <a:xfrm>
            <a:off x="1144395" y="6362302"/>
            <a:ext cx="3774846"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Advocacy. Tailored Insurance Solutions.</a:t>
            </a:r>
            <a:r>
              <a:rPr lang="en-US" sz="900" b="1" i="0" baseline="0">
                <a:solidFill>
                  <a:srgbClr val="263746"/>
                </a:solidFill>
                <a:latin typeface="Arial" panose="020B0604020202020204" pitchFamily="34" charset="0"/>
                <a:ea typeface="Helvetica" charset="0"/>
                <a:cs typeface="Arial" panose="020B0604020202020204" pitchFamily="34" charset="0"/>
              </a:rPr>
              <a:t> Peace of Mind</a:t>
            </a:r>
            <a:endParaRPr lang="en-US" sz="900" b="1" i="0">
              <a:solidFill>
                <a:srgbClr val="263746"/>
              </a:solidFill>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8118590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5735683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6" name="Footer Placeholder 5"/>
          <p:cNvSpPr>
            <a:spLocks noGrp="1"/>
          </p:cNvSpPr>
          <p:nvPr>
            <p:ph type="ftr" sz="quarter" idx="11"/>
          </p:nvPr>
        </p:nvSpPr>
        <p:spPr>
          <a:xfrm>
            <a:off x="4038600" y="7744279"/>
            <a:ext cx="4114800" cy="365125"/>
          </a:xfrm>
          <a:prstGeom prst="rect">
            <a:avLst/>
          </a:prstGeom>
        </p:spPr>
        <p:txBody>
          <a:bodyPr/>
          <a:lstStyle/>
          <a:p>
            <a:endParaRPr lang="en-US"/>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322767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4254341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175517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err="1"/>
              <a:t>Nulla</a:t>
            </a:r>
            <a:r>
              <a:rPr lang="en-US"/>
              <a:t> </a:t>
            </a:r>
            <a:r>
              <a:rPr lang="en-US" err="1"/>
              <a:t>sagittis</a:t>
            </a:r>
            <a:r>
              <a:rPr lang="en-US"/>
              <a:t> sit </a:t>
            </a:r>
            <a:r>
              <a:rPr lang="en-US" err="1"/>
              <a:t>amet</a:t>
            </a:r>
            <a:r>
              <a:rPr lang="en-US"/>
              <a:t> </a:t>
            </a:r>
            <a:r>
              <a:rPr lang="en-US" err="1"/>
              <a:t>nisl</a:t>
            </a:r>
            <a:r>
              <a:rPr lang="en-US"/>
              <a:t> </a:t>
            </a:r>
            <a:r>
              <a:rPr lang="en-US" err="1"/>
              <a:t>sed</a:t>
            </a:r>
            <a:r>
              <a:rPr lang="en-US"/>
              <a:t> </a:t>
            </a:r>
            <a:r>
              <a:rPr lang="en-US" err="1"/>
              <a:t>rhoncus</a:t>
            </a:r>
            <a:r>
              <a:rPr lang="en-US"/>
              <a:t>. </a:t>
            </a:r>
            <a:r>
              <a:rPr lang="en-US" err="1"/>
              <a:t>Suspendisse</a:t>
            </a:r>
            <a:r>
              <a:rPr lang="en-US"/>
              <a:t> semper </a:t>
            </a:r>
            <a:r>
              <a:rPr lang="en-US" err="1"/>
              <a:t>leo</a:t>
            </a:r>
            <a:r>
              <a:rPr lang="en-US"/>
              <a:t> </a:t>
            </a:r>
            <a:r>
              <a:rPr lang="en-US" err="1"/>
              <a:t>quis</a:t>
            </a:r>
            <a:r>
              <a:rPr lang="en-US"/>
              <a:t> </a:t>
            </a:r>
            <a:r>
              <a:rPr lang="en-US" err="1"/>
              <a:t>urna</a:t>
            </a:r>
            <a:r>
              <a:rPr lang="en-US"/>
              <a:t> </a:t>
            </a:r>
            <a:r>
              <a:rPr lang="en-US" err="1"/>
              <a:t>placerat</a:t>
            </a:r>
            <a:r>
              <a:rPr lang="en-US"/>
              <a:t>, </a:t>
            </a:r>
            <a:r>
              <a:rPr lang="en-US" err="1"/>
              <a:t>facilisis</a:t>
            </a:r>
            <a:r>
              <a:rPr lang="en-US"/>
              <a:t> </a:t>
            </a:r>
            <a:r>
              <a:rPr lang="en-US" err="1"/>
              <a:t>dignissim</a:t>
            </a:r>
            <a:r>
              <a:rPr lang="en-US"/>
              <a:t> </a:t>
            </a:r>
            <a:r>
              <a:rPr lang="en-US" err="1"/>
              <a:t>sapien</a:t>
            </a:r>
            <a:r>
              <a:rPr lang="en-US"/>
              <a:t> </a:t>
            </a:r>
            <a:r>
              <a:rPr lang="en-US" err="1"/>
              <a:t>ultricies</a:t>
            </a:r>
            <a:r>
              <a:rPr lang="en-US"/>
              <a:t>. </a:t>
            </a:r>
            <a:r>
              <a:rPr lang="en-US" err="1"/>
              <a:t>Quisque</a:t>
            </a:r>
            <a:r>
              <a:rPr lang="en-US"/>
              <a:t> </a:t>
            </a:r>
            <a:r>
              <a:rPr lang="en-US" err="1"/>
              <a:t>ut</a:t>
            </a:r>
            <a:r>
              <a:rPr lang="en-US"/>
              <a:t> </a:t>
            </a:r>
            <a:r>
              <a:rPr lang="en-US" err="1"/>
              <a:t>nulla</a:t>
            </a:r>
            <a:r>
              <a:rPr lang="en-US"/>
              <a:t> </a:t>
            </a:r>
            <a:r>
              <a:rPr lang="en-US" err="1"/>
              <a:t>interdum</a:t>
            </a:r>
            <a:r>
              <a:rPr lang="en-US"/>
              <a:t>, </a:t>
            </a:r>
            <a:r>
              <a:rPr lang="en-US" err="1"/>
              <a:t>commodo</a:t>
            </a:r>
            <a:r>
              <a:rPr lang="en-US"/>
              <a:t> lacus in, dictum </a:t>
            </a:r>
            <a:r>
              <a:rPr lang="en-US" err="1"/>
              <a:t>sapien</a:t>
            </a:r>
            <a:r>
              <a:rPr lang="en-US"/>
              <a:t>. Maecenas </a:t>
            </a:r>
            <a:r>
              <a:rPr lang="en-US" err="1"/>
              <a:t>orci</a:t>
            </a:r>
            <a:r>
              <a:rPr lang="en-US"/>
              <a:t> </a:t>
            </a:r>
            <a:r>
              <a:rPr lang="en-US" err="1"/>
              <a:t>tortor</a:t>
            </a:r>
            <a:r>
              <a:rPr lang="en-US"/>
              <a:t>, </a:t>
            </a:r>
            <a:r>
              <a:rPr lang="en-US" err="1"/>
              <a:t>scelerisque</a:t>
            </a:r>
            <a:r>
              <a:rPr lang="en-US"/>
              <a:t> sit </a:t>
            </a:r>
            <a:r>
              <a:rPr lang="en-US" err="1"/>
              <a:t>amet</a:t>
            </a:r>
            <a:r>
              <a:rPr lang="en-US"/>
              <a:t> </a:t>
            </a:r>
            <a:r>
              <a:rPr lang="en-US" err="1"/>
              <a:t>risus</a:t>
            </a:r>
            <a:r>
              <a:rPr lang="en-US"/>
              <a:t> </a:t>
            </a:r>
            <a:r>
              <a:rPr lang="en-US" err="1"/>
              <a:t>eu</a:t>
            </a:r>
            <a:r>
              <a:rPr lang="en-US"/>
              <a:t>, </a:t>
            </a:r>
            <a:r>
              <a:rPr lang="en-US" err="1"/>
              <a:t>tempor</a:t>
            </a:r>
            <a:r>
              <a:rPr lang="en-US"/>
              <a:t> </a:t>
            </a:r>
            <a:r>
              <a:rPr lang="en-US" err="1"/>
              <a:t>elementum</a:t>
            </a:r>
            <a:r>
              <a:rPr lang="en-US"/>
              <a:t> </a:t>
            </a:r>
            <a:r>
              <a:rPr lang="en-US" err="1"/>
              <a:t>elit</a:t>
            </a:r>
            <a:r>
              <a:rPr lang="en-US"/>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a:t>Individual title can go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latin typeface="Arial" panose="020B0604020202020204" pitchFamily="34" charset="0"/>
                <a:cs typeface="Arial" panose="020B0604020202020204" pitchFamily="34" charset="0"/>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69469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Blu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a:xfrm>
            <a:off x="4038600" y="7744279"/>
            <a:ext cx="4114800" cy="365125"/>
          </a:xfrm>
          <a:prstGeom prst="rect">
            <a:avLst/>
          </a:prstGeom>
        </p:spPr>
        <p:txBody>
          <a:bodyPr/>
          <a:lstStyle/>
          <a:p>
            <a:endParaRPr lang="en-US"/>
          </a:p>
        </p:txBody>
      </p:sp>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69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Navy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a:xfrm>
            <a:off x="4038600" y="7744279"/>
            <a:ext cx="4114800" cy="365125"/>
          </a:xfrm>
          <a:prstGeom prst="rect">
            <a:avLst/>
          </a:prstGeom>
        </p:spPr>
        <p:txBody>
          <a:bodyPr/>
          <a:lstStyle/>
          <a:p>
            <a:endParaRPr lang="en-US"/>
          </a:p>
        </p:txBody>
      </p:sp>
      <p:sp>
        <p:nvSpPr>
          <p:cNvPr id="6" name="Rectangle 5">
            <a:extLst>
              <a:ext uri="{FF2B5EF4-FFF2-40B4-BE49-F238E27FC236}">
                <a16:creationId xmlns:a16="http://schemas.microsoft.com/office/drawing/2014/main" id="{8DCD714E-3AAB-A44E-B842-58FA1D691582}"/>
              </a:ext>
            </a:extLst>
          </p:cNvPr>
          <p:cNvSpPr/>
          <p:nvPr userDrawn="1"/>
        </p:nvSpPr>
        <p:spPr>
          <a:xfrm>
            <a:off x="0" y="1270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1114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amp;A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p:nvPr>
        </p:nvSpPr>
        <p:spPr>
          <a:xfrm>
            <a:off x="2717937" y="2070270"/>
            <a:ext cx="7027222" cy="2602091"/>
          </a:xfrm>
        </p:spPr>
        <p:txBody>
          <a:bodyPr anchor="ctr">
            <a:noAutofit/>
          </a:bodyPr>
          <a:lstStyle>
            <a:lvl1pPr marL="0" indent="0" algn="ctr">
              <a:buNone/>
              <a:defRPr sz="7500" b="1" i="0">
                <a:solidFill>
                  <a:schemeClr val="bg1"/>
                </a:solidFill>
                <a:latin typeface="Arial" panose="020B0604020202020204" pitchFamily="34" charset="0"/>
                <a:cs typeface="Arial" panose="020B0604020202020204" pitchFamily="34" charset="0"/>
              </a:defRPr>
            </a:lvl1pPr>
          </a:lstStyle>
          <a:p>
            <a:pPr lvl="0"/>
            <a:endParaRPr lang="en-US"/>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426396154"/>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option 4">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a:solidFill>
                  <a:srgbClr val="F3B9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Box 19"/>
          <p:cNvSpPr txBox="1"/>
          <p:nvPr userDrawn="1"/>
        </p:nvSpPr>
        <p:spPr>
          <a:xfrm>
            <a:off x="673198" y="1379382"/>
            <a:ext cx="4607606" cy="276999"/>
          </a:xfrm>
          <a:prstGeom prst="rect">
            <a:avLst/>
          </a:prstGeom>
          <a:noFill/>
        </p:spPr>
        <p:txBody>
          <a:bodyPr wrap="square" rtlCol="0">
            <a:spAutoFit/>
          </a:bodyPr>
          <a:lstStyle/>
          <a:p>
            <a:r>
              <a:rPr lang="en-US" sz="1200" b="0" dirty="0">
                <a:solidFill>
                  <a:schemeClr val="bg1"/>
                </a:solidFill>
                <a:latin typeface="Helvetica" charset="0"/>
                <a:ea typeface="Helvetica" charset="0"/>
                <a:cs typeface="Helvetica" charset="0"/>
              </a:rPr>
              <a:t>Advocacy. Tailored Insurance Solutions.</a:t>
            </a:r>
            <a:r>
              <a:rPr lang="en-US" sz="1200" b="0" baseline="0" dirty="0">
                <a:solidFill>
                  <a:schemeClr val="bg1"/>
                </a:solidFill>
                <a:latin typeface="Helvetica" charset="0"/>
                <a:ea typeface="Helvetica" charset="0"/>
                <a:cs typeface="Helvetica" charset="0"/>
              </a:rPr>
              <a:t> Peace of Mind</a:t>
            </a:r>
            <a:endParaRPr lang="en-US" sz="1200" b="0" dirty="0">
              <a:solidFill>
                <a:schemeClr val="bg1"/>
              </a:solidFill>
              <a:latin typeface="Helvetica" charset="0"/>
              <a:ea typeface="Helvetica" charset="0"/>
              <a:cs typeface="Helvetica" charset="0"/>
            </a:endParaRP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Tree>
    <p:extLst>
      <p:ext uri="{BB962C8B-B14F-4D97-AF65-F5344CB8AC3E}">
        <p14:creationId xmlns:p14="http://schemas.microsoft.com/office/powerpoint/2010/main" val="3248578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2020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spTree>
    <p:extLst>
      <p:ext uri="{BB962C8B-B14F-4D97-AF65-F5344CB8AC3E}">
        <p14:creationId xmlns:p14="http://schemas.microsoft.com/office/powerpoint/2010/main" val="347926879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FFFFFF"/>
                </a:solidFill>
              </a:rPr>
              <a:pPr/>
              <a:t>‹#›</a:t>
            </a:fld>
            <a:endParaRPr lang="en-US">
              <a:solidFill>
                <a:srgbClr val="FFFFFF"/>
              </a:solidFill>
            </a:endParaRPr>
          </a:p>
        </p:txBody>
      </p:sp>
      <p:sp>
        <p:nvSpPr>
          <p:cNvPr id="8" name="Text Placeholder 7"/>
          <p:cNvSpPr>
            <a:spLocks noGrp="1"/>
          </p:cNvSpPr>
          <p:nvPr>
            <p:ph type="body" sz="quarter" idx="12" hasCustomPrompt="1"/>
          </p:nvPr>
        </p:nvSpPr>
        <p:spPr>
          <a:xfrm>
            <a:off x="2717937" y="2070271"/>
            <a:ext cx="7027222" cy="1046162"/>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a:solidFill>
                  <a:srgbClr val="263746"/>
                </a:solidFill>
              </a:defRPr>
            </a:lvl1pPr>
          </a:lstStyle>
          <a:p>
            <a:pPr lvl="0"/>
            <a:r>
              <a:rPr lang="en-US"/>
              <a:t>Click to edit master text styles</a:t>
            </a:r>
          </a:p>
        </p:txBody>
      </p:sp>
      <p:pic>
        <p:nvPicPr>
          <p:cNvPr id="59" name="Picture 58"/>
          <p:cNvPicPr>
            <a:picLocks noChangeAspect="1"/>
          </p:cNvPicPr>
          <p:nvPr userDrawn="1"/>
        </p:nvPicPr>
        <p:blipFill rotWithShape="1">
          <a:blip r:embed="rId2" cstate="email">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email">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99462603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082" y="4263088"/>
            <a:ext cx="1680359" cy="336072"/>
          </a:xfrm>
          <a:prstGeom prst="rect">
            <a:avLst/>
          </a:prstGeom>
        </p:spPr>
      </p:pic>
      <p:cxnSp>
        <p:nvCxnSpPr>
          <p:cNvPr id="41" name="Straight Connector 40"/>
          <p:cNvCxnSpPr/>
          <p:nvPr userDrawn="1"/>
        </p:nvCxnSpPr>
        <p:spPr>
          <a:xfrm flipH="1">
            <a:off x="5943082" y="3474512"/>
            <a:ext cx="3828991"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FFFFFF"/>
                </a:solidFill>
              </a:rPr>
              <a:pPr/>
              <a:t>‹#›</a:t>
            </a:fld>
            <a:endParaRPr lang="en-US">
              <a:solidFill>
                <a:srgbClr val="FFFFFF"/>
              </a:solidFill>
            </a:endParaRPr>
          </a:p>
        </p:txBody>
      </p:sp>
      <p:sp>
        <p:nvSpPr>
          <p:cNvPr id="8" name="Text Placeholder 7"/>
          <p:cNvSpPr>
            <a:spLocks noGrp="1"/>
          </p:cNvSpPr>
          <p:nvPr>
            <p:ph type="body" sz="quarter" idx="12" hasCustomPrompt="1"/>
          </p:nvPr>
        </p:nvSpPr>
        <p:spPr>
          <a:xfrm>
            <a:off x="5849747" y="2306113"/>
            <a:ext cx="3933512" cy="1046162"/>
          </a:xfrm>
        </p:spPr>
        <p:txBody>
          <a:bodyPr>
            <a:noAutofit/>
          </a:bodyPr>
          <a:lstStyle>
            <a:lvl1pPr marL="0" indent="0">
              <a:buNone/>
              <a:defRPr sz="3200" b="1">
                <a:solidFill>
                  <a:schemeClr val="bg1"/>
                </a:solidFill>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849747" y="3685247"/>
            <a:ext cx="3922326" cy="455604"/>
          </a:xfrm>
        </p:spPr>
        <p:txBody>
          <a:bodyPr>
            <a:noAutofit/>
          </a:bodyPr>
          <a:lstStyle>
            <a:lvl1pPr marL="0" indent="0">
              <a:buNone/>
              <a:defRPr sz="1400">
                <a:solidFill>
                  <a:srgbClr val="263746"/>
                </a:solidFill>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59" name="Picture 58"/>
          <p:cNvPicPr>
            <a:picLocks noChangeAspect="1"/>
          </p:cNvPicPr>
          <p:nvPr userDrawn="1"/>
        </p:nvPicPr>
        <p:blipFill rotWithShape="1">
          <a:blip r:embed="rId3" cstate="email">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3" cstate="email">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2491258509"/>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cxnSp>
        <p:nvCxnSpPr>
          <p:cNvPr id="41" name="Straight Connector 40"/>
          <p:cNvCxnSpPr/>
          <p:nvPr userDrawn="1"/>
        </p:nvCxnSpPr>
        <p:spPr>
          <a:xfrm flipH="1">
            <a:off x="5101993" y="1275612"/>
            <a:ext cx="42976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FFFFFF"/>
                </a:solidFill>
              </a:rPr>
              <a:pPr/>
              <a:t>‹#›</a:t>
            </a:fld>
            <a:endParaRPr lang="en-US">
              <a:solidFill>
                <a:srgbClr val="FFFFFF"/>
              </a:solidFill>
            </a:endParaRPr>
          </a:p>
        </p:txBody>
      </p:sp>
      <p:sp>
        <p:nvSpPr>
          <p:cNvPr id="8" name="Text Placeholder 7"/>
          <p:cNvSpPr>
            <a:spLocks noGrp="1"/>
          </p:cNvSpPr>
          <p:nvPr>
            <p:ph type="body" sz="quarter" idx="12" hasCustomPrompt="1"/>
          </p:nvPr>
        </p:nvSpPr>
        <p:spPr>
          <a:xfrm>
            <a:off x="5101993" y="801941"/>
            <a:ext cx="4681266" cy="911953"/>
          </a:xfrm>
        </p:spPr>
        <p:txBody>
          <a:bodyPr>
            <a:noAutofit/>
          </a:bodyPr>
          <a:lstStyle>
            <a:lvl1pPr marL="0" indent="0">
              <a:buNone/>
              <a:defRPr sz="2600" b="1">
                <a:solidFill>
                  <a:schemeClr val="bg1"/>
                </a:solidFill>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101993" y="1496291"/>
            <a:ext cx="4670080" cy="1337650"/>
          </a:xfrm>
        </p:spPr>
        <p:txBody>
          <a:bodyPr>
            <a:noAutofit/>
          </a:bodyPr>
          <a:lstStyle>
            <a:lvl1pPr marL="0" indent="0">
              <a:buNone/>
              <a:defRPr sz="1200">
                <a:solidFill>
                  <a:srgbClr val="263746"/>
                </a:solidFill>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43222" y="776541"/>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59" name="Picture 58"/>
          <p:cNvPicPr>
            <a:picLocks noChangeAspect="1"/>
          </p:cNvPicPr>
          <p:nvPr userDrawn="1"/>
        </p:nvPicPr>
        <p:blipFill rotWithShape="1">
          <a:blip r:embed="rId2" cstate="email">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email">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4246568"/>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3749147"/>
            <a:ext cx="4681266" cy="911953"/>
          </a:xfrm>
        </p:spPr>
        <p:txBody>
          <a:bodyPr>
            <a:noAutofit/>
          </a:bodyPr>
          <a:lstStyle>
            <a:lvl1pPr marL="0" indent="0">
              <a:buNone/>
              <a:defRPr sz="2600" b="1">
                <a:solidFill>
                  <a:schemeClr val="bg1"/>
                </a:solidFill>
              </a:defRPr>
            </a:lvl1pPr>
          </a:lstStyle>
          <a:p>
            <a:pPr lvl="0"/>
            <a:r>
              <a:rPr lang="en-US"/>
              <a:t>Click to edit master text styles here.</a:t>
            </a:r>
          </a:p>
        </p:txBody>
      </p:sp>
      <p:sp>
        <p:nvSpPr>
          <p:cNvPr id="29" name="Text Placeholder 9"/>
          <p:cNvSpPr>
            <a:spLocks noGrp="1"/>
          </p:cNvSpPr>
          <p:nvPr>
            <p:ph type="body" sz="quarter" idx="16" hasCustomPrompt="1"/>
          </p:nvPr>
        </p:nvSpPr>
        <p:spPr>
          <a:xfrm>
            <a:off x="5101993" y="4405745"/>
            <a:ext cx="4670080" cy="1375402"/>
          </a:xfrm>
        </p:spPr>
        <p:txBody>
          <a:bodyPr>
            <a:noAutofit/>
          </a:bodyPr>
          <a:lstStyle>
            <a:lvl1pPr marL="0" indent="0">
              <a:buNone/>
              <a:defRPr sz="1200">
                <a:solidFill>
                  <a:srgbClr val="263746"/>
                </a:solidFill>
              </a:defRPr>
            </a:lvl1pPr>
          </a:lstStyle>
          <a:p>
            <a:pPr lvl="0"/>
            <a:r>
              <a:rPr lang="en-US"/>
              <a:t>Click to edit master text styles</a:t>
            </a:r>
          </a:p>
        </p:txBody>
      </p:sp>
      <p:sp>
        <p:nvSpPr>
          <p:cNvPr id="32" name="Picture Placeholder 43"/>
          <p:cNvSpPr>
            <a:spLocks noGrp="1" noChangeAspect="1"/>
          </p:cNvSpPr>
          <p:nvPr>
            <p:ph type="pic" sz="quarter" idx="17" hasCustomPrompt="1"/>
          </p:nvPr>
        </p:nvSpPr>
        <p:spPr>
          <a:xfrm>
            <a:off x="2743222" y="3723747"/>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33" name="Picture 32"/>
          <p:cNvPicPr>
            <a:picLocks noChangeAspect="1"/>
          </p:cNvPicPr>
          <p:nvPr userDrawn="1"/>
        </p:nvPicPr>
        <p:blipFill rotWithShape="1">
          <a:blip r:embed="rId2" cstate="email">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981601061"/>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pic>
        <p:nvPicPr>
          <p:cNvPr id="50" name="Picture 4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a:solidFill>
                  <a:srgbClr val="263746"/>
                </a:solidFill>
              </a:defRPr>
            </a:lvl1pPr>
          </a:lstStyle>
          <a:p>
            <a:pPr lvl="0"/>
            <a:r>
              <a:rPr lang="en-US"/>
              <a:t>Agenda</a:t>
            </a:r>
          </a:p>
        </p:txBody>
      </p:sp>
    </p:spTree>
    <p:extLst>
      <p:ext uri="{BB962C8B-B14F-4D97-AF65-F5344CB8AC3E}">
        <p14:creationId xmlns:p14="http://schemas.microsoft.com/office/powerpoint/2010/main" val="269849073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424758557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Section Break 2">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2</a:t>
            </a: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78120932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Section Break 3">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3</a:t>
            </a: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211447870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04915" y="0"/>
            <a:ext cx="7187085"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384243308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Section Break 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23404" y="0"/>
            <a:ext cx="8968596"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35" name="Rectangle 34"/>
          <p:cNvSpPr/>
          <p:nvPr userDrawn="1"/>
        </p:nvSpPr>
        <p:spPr>
          <a:xfrm>
            <a:off x="0" y="715108"/>
            <a:ext cx="6424246" cy="5427784"/>
          </a:xfrm>
          <a:prstGeom prst="rect">
            <a:avLst/>
          </a:prstGeom>
          <a:solidFill>
            <a:schemeClr val="accent1"/>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5</a:t>
            </a: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19346415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option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C32A20-5DE7-4F8A-B457-5AE07D979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Box 19"/>
          <p:cNvSpPr txBox="1"/>
          <p:nvPr userDrawn="1"/>
        </p:nvSpPr>
        <p:spPr>
          <a:xfrm>
            <a:off x="673198" y="1379382"/>
            <a:ext cx="4607606" cy="276999"/>
          </a:xfrm>
          <a:prstGeom prst="rect">
            <a:avLst/>
          </a:prstGeom>
          <a:noFill/>
        </p:spPr>
        <p:txBody>
          <a:bodyPr wrap="square" rtlCol="0">
            <a:spAutoFit/>
          </a:bodyPr>
          <a:lstStyle/>
          <a:p>
            <a:r>
              <a:rPr lang="en-US" sz="1200" b="0" dirty="0">
                <a:solidFill>
                  <a:schemeClr val="bg1"/>
                </a:solidFill>
                <a:latin typeface="Helvetica" charset="0"/>
                <a:ea typeface="Helvetica" charset="0"/>
                <a:cs typeface="Helvetica" charset="0"/>
              </a:rPr>
              <a:t>Advocacy. Tailored Insurance Solutions.</a:t>
            </a:r>
            <a:r>
              <a:rPr lang="en-US" sz="1200" b="0" baseline="0" dirty="0">
                <a:solidFill>
                  <a:schemeClr val="bg1"/>
                </a:solidFill>
                <a:latin typeface="Helvetica" charset="0"/>
                <a:ea typeface="Helvetica" charset="0"/>
                <a:cs typeface="Helvetica" charset="0"/>
              </a:rPr>
              <a:t> Peace of Mind</a:t>
            </a:r>
            <a:endParaRPr lang="en-US" sz="1200" b="0" dirty="0">
              <a:solidFill>
                <a:schemeClr val="bg1"/>
              </a:solidFill>
              <a:latin typeface="Helvetica" charset="0"/>
              <a:ea typeface="Helvetica" charset="0"/>
              <a:cs typeface="Helvetica" charset="0"/>
            </a:endParaRP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Tree>
    <p:extLst>
      <p:ext uri="{BB962C8B-B14F-4D97-AF65-F5344CB8AC3E}">
        <p14:creationId xmlns:p14="http://schemas.microsoft.com/office/powerpoint/2010/main" val="3825019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4288388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6" name="Footer Placeholder 5"/>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sp>
        <p:nvSpPr>
          <p:cNvPr id="11"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3057518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endParaRPr lang="en-US">
              <a:solidFill>
                <a:srgbClr val="263746"/>
              </a:solidFill>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endParaRPr lang="en-US">
              <a:solidFill>
                <a:srgbClr val="263746"/>
              </a:solidFill>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endParaRPr lang="en-US">
              <a:solidFill>
                <a:srgbClr val="263746"/>
              </a:solidFill>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a:lvl1pPr>
          </a:lstStyle>
          <a:p>
            <a:pPr lvl="0"/>
            <a:r>
              <a:rPr lang="en-US"/>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a:lvl1pPr>
          </a:lstStyle>
          <a:p>
            <a:pPr lvl="0"/>
            <a:r>
              <a:rPr lang="en-US"/>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a:lvl1pPr>
          </a:lstStyle>
          <a:p>
            <a:pPr lvl="0"/>
            <a:r>
              <a:rPr lang="en-US"/>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7159181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a:solidFill>
                  <a:srgbClr val="0678D5"/>
                </a:solidFill>
              </a:defRPr>
            </a:lvl1pPr>
          </a:lstStyle>
          <a:p>
            <a:r>
              <a:rPr lang="en-US"/>
              <a:t>Slide title goes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a:lvl1pPr>
          </a:lstStyle>
          <a:p>
            <a:pPr lvl="0"/>
            <a:r>
              <a:rPr lang="en-US"/>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a:lvl1pPr>
          </a:lstStyle>
          <a:p>
            <a:pPr lvl="0"/>
            <a:r>
              <a:rPr lang="en-US"/>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a:lvl1pPr>
          </a:lstStyle>
          <a:p>
            <a:pPr lvl="0"/>
            <a:r>
              <a:rPr lang="en-US"/>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a:solidFill>
                  <a:srgbClr val="0678D5"/>
                </a:solidFill>
              </a:defRPr>
            </a:lvl1pPr>
          </a:lstStyle>
          <a:p>
            <a:pPr lvl="0"/>
            <a:r>
              <a:rPr lang="en-US"/>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a:solidFill>
                  <a:srgbClr val="0678D5"/>
                </a:solidFill>
              </a:defRPr>
            </a:lvl1pPr>
          </a:lstStyle>
          <a:p>
            <a:pPr lvl="0"/>
            <a:r>
              <a:rPr lang="en-US"/>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a:solidFill>
                  <a:srgbClr val="0678D5"/>
                </a:solidFill>
              </a:defRPr>
            </a:lvl1pPr>
          </a:lstStyle>
          <a:p>
            <a:pPr lvl="0"/>
            <a:r>
              <a:rPr lang="en-US"/>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790169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Helvetica" charset="0"/>
                <a:ea typeface="Helvetica" charset="0"/>
                <a:cs typeface="Helvetica" charset="0"/>
              </a:defRPr>
            </a:lvl1pPr>
          </a:lstStyle>
          <a:p>
            <a:r>
              <a:rPr lang="en-US" err="1"/>
              <a:t>Nulla</a:t>
            </a:r>
            <a:r>
              <a:rPr lang="en-US"/>
              <a:t> </a:t>
            </a:r>
            <a:r>
              <a:rPr lang="en-US" err="1"/>
              <a:t>sagittis</a:t>
            </a:r>
            <a:r>
              <a:rPr lang="en-US"/>
              <a:t> sit </a:t>
            </a:r>
            <a:r>
              <a:rPr lang="en-US" err="1"/>
              <a:t>amet</a:t>
            </a:r>
            <a:r>
              <a:rPr lang="en-US"/>
              <a:t> </a:t>
            </a:r>
            <a:r>
              <a:rPr lang="en-US" err="1"/>
              <a:t>nisl</a:t>
            </a:r>
            <a:r>
              <a:rPr lang="en-US"/>
              <a:t> </a:t>
            </a:r>
            <a:r>
              <a:rPr lang="en-US" err="1"/>
              <a:t>sed</a:t>
            </a:r>
            <a:r>
              <a:rPr lang="en-US"/>
              <a:t> </a:t>
            </a:r>
            <a:r>
              <a:rPr lang="en-US" err="1"/>
              <a:t>rhoncus</a:t>
            </a:r>
            <a:r>
              <a:rPr lang="en-US"/>
              <a:t>. </a:t>
            </a:r>
            <a:r>
              <a:rPr lang="en-US" err="1"/>
              <a:t>Suspendisse</a:t>
            </a:r>
            <a:r>
              <a:rPr lang="en-US"/>
              <a:t> semper </a:t>
            </a:r>
            <a:r>
              <a:rPr lang="en-US" err="1"/>
              <a:t>leo</a:t>
            </a:r>
            <a:r>
              <a:rPr lang="en-US"/>
              <a:t> </a:t>
            </a:r>
            <a:r>
              <a:rPr lang="en-US" err="1"/>
              <a:t>quis</a:t>
            </a:r>
            <a:r>
              <a:rPr lang="en-US"/>
              <a:t> </a:t>
            </a:r>
            <a:r>
              <a:rPr lang="en-US" err="1"/>
              <a:t>urna</a:t>
            </a:r>
            <a:r>
              <a:rPr lang="en-US"/>
              <a:t> </a:t>
            </a:r>
            <a:r>
              <a:rPr lang="en-US" err="1"/>
              <a:t>placerat</a:t>
            </a:r>
            <a:r>
              <a:rPr lang="en-US"/>
              <a:t>, </a:t>
            </a:r>
            <a:r>
              <a:rPr lang="en-US" err="1"/>
              <a:t>facilisis</a:t>
            </a:r>
            <a:r>
              <a:rPr lang="en-US"/>
              <a:t> </a:t>
            </a:r>
            <a:r>
              <a:rPr lang="en-US" err="1"/>
              <a:t>dignissim</a:t>
            </a:r>
            <a:r>
              <a:rPr lang="en-US"/>
              <a:t> </a:t>
            </a:r>
            <a:r>
              <a:rPr lang="en-US" err="1"/>
              <a:t>sapien</a:t>
            </a:r>
            <a:r>
              <a:rPr lang="en-US"/>
              <a:t> </a:t>
            </a:r>
            <a:r>
              <a:rPr lang="en-US" err="1"/>
              <a:t>ultricies</a:t>
            </a:r>
            <a:r>
              <a:rPr lang="en-US"/>
              <a:t>. </a:t>
            </a:r>
            <a:r>
              <a:rPr lang="en-US" err="1"/>
              <a:t>Quisque</a:t>
            </a:r>
            <a:r>
              <a:rPr lang="en-US"/>
              <a:t> </a:t>
            </a:r>
            <a:r>
              <a:rPr lang="en-US" err="1"/>
              <a:t>ut</a:t>
            </a:r>
            <a:r>
              <a:rPr lang="en-US"/>
              <a:t> </a:t>
            </a:r>
            <a:r>
              <a:rPr lang="en-US" err="1"/>
              <a:t>nulla</a:t>
            </a:r>
            <a:r>
              <a:rPr lang="en-US"/>
              <a:t> </a:t>
            </a:r>
            <a:r>
              <a:rPr lang="en-US" err="1"/>
              <a:t>interdum</a:t>
            </a:r>
            <a:r>
              <a:rPr lang="en-US"/>
              <a:t>, </a:t>
            </a:r>
            <a:r>
              <a:rPr lang="en-US" err="1"/>
              <a:t>commodo</a:t>
            </a:r>
            <a:r>
              <a:rPr lang="en-US"/>
              <a:t> lacus in, dictum </a:t>
            </a:r>
            <a:r>
              <a:rPr lang="en-US" err="1"/>
              <a:t>sapien</a:t>
            </a:r>
            <a:r>
              <a:rPr lang="en-US"/>
              <a:t>. Maecenas </a:t>
            </a:r>
            <a:r>
              <a:rPr lang="en-US" err="1"/>
              <a:t>orci</a:t>
            </a:r>
            <a:r>
              <a:rPr lang="en-US"/>
              <a:t> </a:t>
            </a:r>
            <a:r>
              <a:rPr lang="en-US" err="1"/>
              <a:t>tortor</a:t>
            </a:r>
            <a:r>
              <a:rPr lang="en-US"/>
              <a:t>, </a:t>
            </a:r>
            <a:r>
              <a:rPr lang="en-US" err="1"/>
              <a:t>scelerisque</a:t>
            </a:r>
            <a:r>
              <a:rPr lang="en-US"/>
              <a:t> sit </a:t>
            </a:r>
            <a:r>
              <a:rPr lang="en-US" err="1"/>
              <a:t>amet</a:t>
            </a:r>
            <a:r>
              <a:rPr lang="en-US"/>
              <a:t> </a:t>
            </a:r>
            <a:r>
              <a:rPr lang="en-US" err="1"/>
              <a:t>risus</a:t>
            </a:r>
            <a:r>
              <a:rPr lang="en-US"/>
              <a:t> </a:t>
            </a:r>
            <a:r>
              <a:rPr lang="en-US" err="1"/>
              <a:t>eu</a:t>
            </a:r>
            <a:r>
              <a:rPr lang="en-US"/>
              <a:t>, </a:t>
            </a:r>
            <a:r>
              <a:rPr lang="en-US" err="1"/>
              <a:t>tempor</a:t>
            </a:r>
            <a:r>
              <a:rPr lang="en-US"/>
              <a:t> </a:t>
            </a:r>
            <a:r>
              <a:rPr lang="en-US" err="1"/>
              <a:t>elementum</a:t>
            </a:r>
            <a:r>
              <a:rPr lang="en-US"/>
              <a:t> </a:t>
            </a:r>
            <a:r>
              <a:rPr lang="en-US" err="1"/>
              <a:t>elit</a:t>
            </a:r>
            <a:r>
              <a:rPr lang="en-US"/>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Helvetica Light" charset="0"/>
                <a:ea typeface="Helvetica Light" charset="0"/>
                <a:cs typeface="Helvetica Light" charset="0"/>
              </a:defRPr>
            </a:lvl1pPr>
          </a:lstStyle>
          <a:p>
            <a:r>
              <a:rPr lang="en-US"/>
              <a:t>Individual title can go here.</a:t>
            </a: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216224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a:defRPr/>
            </a:pPr>
            <a:r>
              <a:rPr lang="en-US">
                <a:solidFill>
                  <a:srgbClr val="FFFFFF"/>
                </a:solidFill>
              </a:rPr>
              <a:t>Thank you.</a:t>
            </a:r>
          </a:p>
        </p:txBody>
      </p:sp>
      <p:pic>
        <p:nvPicPr>
          <p:cNvPr id="33" name="Picture 3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solidFill>
                  <a:srgbClr val="263746">
                    <a:tint val="75000"/>
                  </a:srgbClr>
                </a:solidFill>
              </a:rPr>
              <a:pPr/>
              <a:t>8/31/2022</a:t>
            </a:fld>
            <a:endParaRPr lang="en-US">
              <a:solidFill>
                <a:srgbClr val="263746">
                  <a:tint val="75000"/>
                </a:srgbClr>
              </a:solidFill>
            </a:endParaRPr>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solidFill>
                <a:srgbClr val="263746">
                  <a:tint val="75000"/>
                </a:srgbClr>
              </a:solidFill>
            </a:endParaRPr>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a:solidFill>
                  <a:srgbClr val="F3B921"/>
                </a:solidFill>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spTree>
    <p:extLst>
      <p:ext uri="{BB962C8B-B14F-4D97-AF65-F5344CB8AC3E}">
        <p14:creationId xmlns:p14="http://schemas.microsoft.com/office/powerpoint/2010/main" val="74750723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AB420-2501-46F7-A11B-7D0AB0C6D0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DC4EF674-DD0B-1E4E-91E9-7494FC695A26}"/>
              </a:ext>
            </a:extLst>
          </p:cNvPr>
          <p:cNvSpPr txBox="1"/>
          <p:nvPr userDrawn="1"/>
        </p:nvSpPr>
        <p:spPr>
          <a:xfrm>
            <a:off x="767734" y="4211809"/>
            <a:ext cx="9643090" cy="17369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6000" b="1" i="0">
                <a:solidFill>
                  <a:schemeClr val="bg1"/>
                </a:solidFill>
                <a:latin typeface="Arial Black" panose="020B0604020202020204" pitchFamily="34" charset="0"/>
                <a:cs typeface="Arial Black" panose="020B0604020202020204" pitchFamily="34" charset="0"/>
              </a:rPr>
              <a:t>2020 ACA Reporting</a:t>
            </a:r>
            <a:br>
              <a:rPr lang="en-US" sz="5000" b="1" i="0">
                <a:solidFill>
                  <a:schemeClr val="bg1"/>
                </a:solidFill>
                <a:latin typeface="Arial Black" panose="020B0604020202020204" pitchFamily="34" charset="0"/>
                <a:cs typeface="Arial Black" panose="020B0604020202020204" pitchFamily="34" charset="0"/>
              </a:rPr>
            </a:br>
            <a:r>
              <a:rPr lang="en-US" sz="3200" b="1" i="0">
                <a:solidFill>
                  <a:schemeClr val="bg1"/>
                </a:solidFill>
                <a:latin typeface="Helvetica" panose="020B0604020202020204" pitchFamily="34" charset="0"/>
                <a:cs typeface="Helvetica" panose="020B0604020202020204" pitchFamily="34" charset="0"/>
              </a:rPr>
              <a:t>Big changes ahead. Are you prepared?</a:t>
            </a:r>
          </a:p>
        </p:txBody>
      </p:sp>
      <p:sp>
        <p:nvSpPr>
          <p:cNvPr id="26" name="TextBox 25">
            <a:extLst>
              <a:ext uri="{FF2B5EF4-FFF2-40B4-BE49-F238E27FC236}">
                <a16:creationId xmlns:a16="http://schemas.microsoft.com/office/drawing/2014/main" id="{8FEDB316-58C7-D645-9081-764ABAD79773}"/>
              </a:ext>
            </a:extLst>
          </p:cNvPr>
          <p:cNvSpPr txBox="1"/>
          <p:nvPr userDrawn="1"/>
        </p:nvSpPr>
        <p:spPr>
          <a:xfrm>
            <a:off x="767733" y="3750144"/>
            <a:ext cx="9114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a:solidFill>
                  <a:srgbClr val="F3B921"/>
                </a:solidFill>
                <a:latin typeface="Arial" panose="020B0604020202020204" pitchFamily="34" charset="0"/>
                <a:cs typeface="Arial" panose="020B0604020202020204" pitchFamily="34" charset="0"/>
              </a:rPr>
              <a:t>A HUB International Webinar</a:t>
            </a:r>
          </a:p>
        </p:txBody>
      </p:sp>
      <p:pic>
        <p:nvPicPr>
          <p:cNvPr id="29" name="Picture 28" descr="A picture containing drawing, clock&#10;&#10;Description automatically generated">
            <a:extLst>
              <a:ext uri="{FF2B5EF4-FFF2-40B4-BE49-F238E27FC236}">
                <a16:creationId xmlns:a16="http://schemas.microsoft.com/office/drawing/2014/main" id="{0F19FB0C-192C-9544-B70E-CCCA86F724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008" y="456456"/>
            <a:ext cx="1891187" cy="584775"/>
          </a:xfrm>
          <a:prstGeom prst="rect">
            <a:avLst/>
          </a:prstGeom>
        </p:spPr>
      </p:pic>
    </p:spTree>
    <p:extLst>
      <p:ext uri="{BB962C8B-B14F-4D97-AF65-F5344CB8AC3E}">
        <p14:creationId xmlns:p14="http://schemas.microsoft.com/office/powerpoint/2010/main" val="20657379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2 Presenters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2739A0-240A-4773-ACA6-911178FD7F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4" name="Picture Placeholder 43"/>
          <p:cNvSpPr>
            <a:spLocks noGrp="1" noChangeAspect="1"/>
          </p:cNvSpPr>
          <p:nvPr>
            <p:ph type="pic" sz="quarter" idx="14" hasCustomPrompt="1"/>
          </p:nvPr>
        </p:nvSpPr>
        <p:spPr>
          <a:xfrm>
            <a:off x="723269"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28" name="Text Placeholder 7"/>
          <p:cNvSpPr>
            <a:spLocks noGrp="1"/>
          </p:cNvSpPr>
          <p:nvPr>
            <p:ph type="body" sz="quarter" idx="15" hasCustomPrompt="1"/>
          </p:nvPr>
        </p:nvSpPr>
        <p:spPr>
          <a:xfrm>
            <a:off x="723269"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29" name="Text Placeholder 9"/>
          <p:cNvSpPr>
            <a:spLocks noGrp="1"/>
          </p:cNvSpPr>
          <p:nvPr>
            <p:ph type="body" sz="quarter" idx="16" hasCustomPrompt="1"/>
          </p:nvPr>
        </p:nvSpPr>
        <p:spPr>
          <a:xfrm>
            <a:off x="723269"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F8BA21A7-E0A7-449C-B142-D785868467AF}"/>
              </a:ext>
            </a:extLst>
          </p:cNvPr>
          <p:cNvCxnSpPr>
            <a:cxnSpLocks/>
          </p:cNvCxnSpPr>
          <p:nvPr/>
        </p:nvCxnSpPr>
        <p:spPr>
          <a:xfrm>
            <a:off x="828456" y="4712910"/>
            <a:ext cx="2286000" cy="0"/>
          </a:xfrm>
          <a:prstGeom prst="line">
            <a:avLst/>
          </a:prstGeom>
          <a:ln w="19050">
            <a:solidFill>
              <a:srgbClr val="263746"/>
            </a:solidFill>
          </a:ln>
        </p:spPr>
        <p:style>
          <a:lnRef idx="1">
            <a:schemeClr val="accent1"/>
          </a:lnRef>
          <a:fillRef idx="0">
            <a:schemeClr val="accent1"/>
          </a:fillRef>
          <a:effectRef idx="0">
            <a:schemeClr val="accent1"/>
          </a:effectRef>
          <a:fontRef idx="minor">
            <a:schemeClr val="tx1"/>
          </a:fontRef>
        </p:style>
      </p:cxnSp>
      <p:sp>
        <p:nvSpPr>
          <p:cNvPr id="34" name="Picture Placeholder 43">
            <a:extLst>
              <a:ext uri="{FF2B5EF4-FFF2-40B4-BE49-F238E27FC236}">
                <a16:creationId xmlns:a16="http://schemas.microsoft.com/office/drawing/2014/main" id="{CBE4C8B6-045B-43EA-A68F-4A342E0DB6B0}"/>
              </a:ext>
            </a:extLst>
          </p:cNvPr>
          <p:cNvSpPr>
            <a:spLocks noGrp="1" noChangeAspect="1"/>
          </p:cNvSpPr>
          <p:nvPr>
            <p:ph type="pic" sz="quarter" idx="17" hasCustomPrompt="1"/>
          </p:nvPr>
        </p:nvSpPr>
        <p:spPr>
          <a:xfrm>
            <a:off x="3614842"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35" name="Text Placeholder 7">
            <a:extLst>
              <a:ext uri="{FF2B5EF4-FFF2-40B4-BE49-F238E27FC236}">
                <a16:creationId xmlns:a16="http://schemas.microsoft.com/office/drawing/2014/main" id="{90A8229E-EBB1-425F-A171-1BB1D980A2B9}"/>
              </a:ext>
            </a:extLst>
          </p:cNvPr>
          <p:cNvSpPr>
            <a:spLocks noGrp="1"/>
          </p:cNvSpPr>
          <p:nvPr>
            <p:ph type="body" sz="quarter" idx="18" hasCustomPrompt="1"/>
          </p:nvPr>
        </p:nvSpPr>
        <p:spPr>
          <a:xfrm>
            <a:off x="3614842"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40" name="Text Placeholder 9">
            <a:extLst>
              <a:ext uri="{FF2B5EF4-FFF2-40B4-BE49-F238E27FC236}">
                <a16:creationId xmlns:a16="http://schemas.microsoft.com/office/drawing/2014/main" id="{13AC5B1C-5AC5-4A7E-B1EF-DAC948C8A897}"/>
              </a:ext>
            </a:extLst>
          </p:cNvPr>
          <p:cNvSpPr>
            <a:spLocks noGrp="1"/>
          </p:cNvSpPr>
          <p:nvPr>
            <p:ph type="body" sz="quarter" idx="19" hasCustomPrompt="1"/>
          </p:nvPr>
        </p:nvSpPr>
        <p:spPr>
          <a:xfrm>
            <a:off x="3614842"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41" name="Straight Connector 40">
            <a:extLst>
              <a:ext uri="{FF2B5EF4-FFF2-40B4-BE49-F238E27FC236}">
                <a16:creationId xmlns:a16="http://schemas.microsoft.com/office/drawing/2014/main" id="{04ACECE0-E598-4480-9E55-0ED4437E9836}"/>
              </a:ext>
            </a:extLst>
          </p:cNvPr>
          <p:cNvCxnSpPr>
            <a:cxnSpLocks/>
          </p:cNvCxnSpPr>
          <p:nvPr userDrawn="1"/>
        </p:nvCxnSpPr>
        <p:spPr>
          <a:xfrm>
            <a:off x="3812391" y="4712910"/>
            <a:ext cx="2286000" cy="0"/>
          </a:xfrm>
          <a:prstGeom prst="line">
            <a:avLst/>
          </a:prstGeom>
          <a:ln w="19050">
            <a:solidFill>
              <a:srgbClr val="263746"/>
            </a:solidFill>
          </a:ln>
        </p:spPr>
        <p:style>
          <a:lnRef idx="1">
            <a:schemeClr val="accent1"/>
          </a:lnRef>
          <a:fillRef idx="0">
            <a:schemeClr val="accent1"/>
          </a:fillRef>
          <a:effectRef idx="0">
            <a:schemeClr val="accent1"/>
          </a:effectRef>
          <a:fontRef idx="minor">
            <a:schemeClr val="tx1"/>
          </a:fontRef>
        </p:style>
      </p:cxnSp>
      <p:sp>
        <p:nvSpPr>
          <p:cNvPr id="61" name="Picture Placeholder 43">
            <a:extLst>
              <a:ext uri="{FF2B5EF4-FFF2-40B4-BE49-F238E27FC236}">
                <a16:creationId xmlns:a16="http://schemas.microsoft.com/office/drawing/2014/main" id="{9ECAE4B8-B09E-4AE9-B763-EEAD7A9B0BC8}"/>
              </a:ext>
            </a:extLst>
          </p:cNvPr>
          <p:cNvSpPr>
            <a:spLocks noGrp="1" noChangeAspect="1"/>
          </p:cNvSpPr>
          <p:nvPr>
            <p:ph type="pic" sz="quarter" idx="20" hasCustomPrompt="1"/>
          </p:nvPr>
        </p:nvSpPr>
        <p:spPr>
          <a:xfrm>
            <a:off x="6506415"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2" name="Text Placeholder 7">
            <a:extLst>
              <a:ext uri="{FF2B5EF4-FFF2-40B4-BE49-F238E27FC236}">
                <a16:creationId xmlns:a16="http://schemas.microsoft.com/office/drawing/2014/main" id="{96A5B9AF-70E2-4EF3-B034-BC31518D49BD}"/>
              </a:ext>
            </a:extLst>
          </p:cNvPr>
          <p:cNvSpPr>
            <a:spLocks noGrp="1"/>
          </p:cNvSpPr>
          <p:nvPr>
            <p:ph type="body" sz="quarter" idx="21" hasCustomPrompt="1"/>
          </p:nvPr>
        </p:nvSpPr>
        <p:spPr>
          <a:xfrm>
            <a:off x="6506415"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3" name="Text Placeholder 9">
            <a:extLst>
              <a:ext uri="{FF2B5EF4-FFF2-40B4-BE49-F238E27FC236}">
                <a16:creationId xmlns:a16="http://schemas.microsoft.com/office/drawing/2014/main" id="{08A6E4AC-ABFC-495B-BAEC-9E4BD665AF83}"/>
              </a:ext>
            </a:extLst>
          </p:cNvPr>
          <p:cNvSpPr>
            <a:spLocks noGrp="1"/>
          </p:cNvSpPr>
          <p:nvPr>
            <p:ph type="body" sz="quarter" idx="22" hasCustomPrompt="1"/>
          </p:nvPr>
        </p:nvSpPr>
        <p:spPr>
          <a:xfrm>
            <a:off x="6506415"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B84CB162-E81F-4D09-BD08-BD07DA42B133}"/>
              </a:ext>
            </a:extLst>
          </p:cNvPr>
          <p:cNvCxnSpPr>
            <a:cxnSpLocks/>
          </p:cNvCxnSpPr>
          <p:nvPr userDrawn="1"/>
        </p:nvCxnSpPr>
        <p:spPr>
          <a:xfrm>
            <a:off x="6611602" y="4712910"/>
            <a:ext cx="2286000" cy="0"/>
          </a:xfrm>
          <a:prstGeom prst="line">
            <a:avLst/>
          </a:prstGeom>
          <a:ln w="19050">
            <a:solidFill>
              <a:srgbClr val="263746"/>
            </a:solidFill>
          </a:ln>
        </p:spPr>
        <p:style>
          <a:lnRef idx="1">
            <a:schemeClr val="accent1"/>
          </a:lnRef>
          <a:fillRef idx="0">
            <a:schemeClr val="accent1"/>
          </a:fillRef>
          <a:effectRef idx="0">
            <a:schemeClr val="accent1"/>
          </a:effectRef>
          <a:fontRef idx="minor">
            <a:schemeClr val="tx1"/>
          </a:fontRef>
        </p:style>
      </p:cxnSp>
      <p:sp>
        <p:nvSpPr>
          <p:cNvPr id="65" name="Picture Placeholder 43">
            <a:extLst>
              <a:ext uri="{FF2B5EF4-FFF2-40B4-BE49-F238E27FC236}">
                <a16:creationId xmlns:a16="http://schemas.microsoft.com/office/drawing/2014/main" id="{1E890A49-C671-4A71-B237-B15167CF14FF}"/>
              </a:ext>
            </a:extLst>
          </p:cNvPr>
          <p:cNvSpPr>
            <a:spLocks noGrp="1" noChangeAspect="1"/>
          </p:cNvSpPr>
          <p:nvPr>
            <p:ph type="pic" sz="quarter" idx="23" hasCustomPrompt="1"/>
          </p:nvPr>
        </p:nvSpPr>
        <p:spPr>
          <a:xfrm>
            <a:off x="9397988"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6" name="Text Placeholder 7">
            <a:extLst>
              <a:ext uri="{FF2B5EF4-FFF2-40B4-BE49-F238E27FC236}">
                <a16:creationId xmlns:a16="http://schemas.microsoft.com/office/drawing/2014/main" id="{2B4235FD-93DE-4F91-BDF2-D361197037DB}"/>
              </a:ext>
            </a:extLst>
          </p:cNvPr>
          <p:cNvSpPr>
            <a:spLocks noGrp="1"/>
          </p:cNvSpPr>
          <p:nvPr>
            <p:ph type="body" sz="quarter" idx="24" hasCustomPrompt="1"/>
          </p:nvPr>
        </p:nvSpPr>
        <p:spPr>
          <a:xfrm>
            <a:off x="9397988"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7" name="Text Placeholder 9">
            <a:extLst>
              <a:ext uri="{FF2B5EF4-FFF2-40B4-BE49-F238E27FC236}">
                <a16:creationId xmlns:a16="http://schemas.microsoft.com/office/drawing/2014/main" id="{47CBF9CE-329E-4D47-A47E-62CDA3C208D4}"/>
              </a:ext>
            </a:extLst>
          </p:cNvPr>
          <p:cNvSpPr>
            <a:spLocks noGrp="1"/>
          </p:cNvSpPr>
          <p:nvPr>
            <p:ph type="body" sz="quarter" idx="25" hasCustomPrompt="1"/>
          </p:nvPr>
        </p:nvSpPr>
        <p:spPr>
          <a:xfrm>
            <a:off x="9397988"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cxnSp>
        <p:nvCxnSpPr>
          <p:cNvPr id="68" name="Straight Connector 67">
            <a:extLst>
              <a:ext uri="{FF2B5EF4-FFF2-40B4-BE49-F238E27FC236}">
                <a16:creationId xmlns:a16="http://schemas.microsoft.com/office/drawing/2014/main" id="{D2FDE78C-734B-492C-812F-287B962FEF14}"/>
              </a:ext>
            </a:extLst>
          </p:cNvPr>
          <p:cNvCxnSpPr>
            <a:cxnSpLocks/>
          </p:cNvCxnSpPr>
          <p:nvPr userDrawn="1"/>
        </p:nvCxnSpPr>
        <p:spPr>
          <a:xfrm>
            <a:off x="9503175" y="4712910"/>
            <a:ext cx="2286000" cy="0"/>
          </a:xfrm>
          <a:prstGeom prst="line">
            <a:avLst/>
          </a:prstGeom>
          <a:ln w="19050">
            <a:solidFill>
              <a:srgbClr val="2637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868207"/>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2B561D-3B1C-2F4E-AE8D-A01814B2BCCF}"/>
              </a:ext>
            </a:extLst>
          </p:cNvPr>
          <p:cNvPicPr>
            <a:picLocks noChangeAspect="1"/>
          </p:cNvPicPr>
          <p:nvPr userDrawn="1"/>
        </p:nvPicPr>
        <p:blipFill>
          <a:blip r:embed="rId2"/>
          <a:stretch>
            <a:fillRect/>
          </a:stretch>
        </p:blipFill>
        <p:spPr>
          <a:xfrm>
            <a:off x="1" y="2"/>
            <a:ext cx="12191999" cy="6857999"/>
          </a:xfrm>
          <a:prstGeom prst="rect">
            <a:avLst/>
          </a:prstGeom>
        </p:spPr>
      </p:pic>
      <p:sp>
        <p:nvSpPr>
          <p:cNvPr id="10" name="Rectangle 9">
            <a:extLst>
              <a:ext uri="{FF2B5EF4-FFF2-40B4-BE49-F238E27FC236}">
                <a16:creationId xmlns:a16="http://schemas.microsoft.com/office/drawing/2014/main" id="{33B8AD2A-AE5C-46E3-8D0A-B6C35EA5B4E3}"/>
              </a:ext>
            </a:extLst>
          </p:cNvPr>
          <p:cNvSpPr/>
          <p:nvPr userDrawn="1"/>
        </p:nvSpPr>
        <p:spPr>
          <a:xfrm>
            <a:off x="0" y="715108"/>
            <a:ext cx="6424246" cy="5427784"/>
          </a:xfrm>
          <a:prstGeom prst="rect">
            <a:avLst/>
          </a:prstGeom>
          <a:solidFill>
            <a:srgbClr val="0678D5">
              <a:alpha val="68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14" name="TextBox 13">
            <a:extLst>
              <a:ext uri="{FF2B5EF4-FFF2-40B4-BE49-F238E27FC236}">
                <a16:creationId xmlns:a16="http://schemas.microsoft.com/office/drawing/2014/main" id="{20821B16-D914-964D-AF66-DBC2D4F8C5B8}"/>
              </a:ext>
            </a:extLst>
          </p:cNvPr>
          <p:cNvSpPr txBox="1"/>
          <p:nvPr userDrawn="1"/>
        </p:nvSpPr>
        <p:spPr>
          <a:xfrm>
            <a:off x="681208" y="1267127"/>
            <a:ext cx="5330734" cy="861774"/>
          </a:xfrm>
          <a:prstGeom prst="rect">
            <a:avLst/>
          </a:prstGeom>
          <a:noFill/>
        </p:spPr>
        <p:txBody>
          <a:bodyPr wrap="square" rtlCol="0">
            <a:spAutoFit/>
          </a:bodyPr>
          <a:lstStyle/>
          <a:p>
            <a:r>
              <a:rPr lang="en-US" sz="5000" b="1" i="0">
                <a:solidFill>
                  <a:schemeClr val="bg1"/>
                </a:solidFill>
                <a:latin typeface="Arial Black" panose="020B0A04020102020204" pitchFamily="34" charset="0"/>
                <a:cs typeface="Arial" panose="020B0604020202020204" pitchFamily="34" charset="0"/>
              </a:rPr>
              <a:t>Agenda</a:t>
            </a:r>
          </a:p>
        </p:txBody>
      </p:sp>
    </p:spTree>
    <p:extLst>
      <p:ext uri="{BB962C8B-B14F-4D97-AF65-F5344CB8AC3E}">
        <p14:creationId xmlns:p14="http://schemas.microsoft.com/office/powerpoint/2010/main" val="3782879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2 Presenters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2739A0-240A-4773-ACA6-911178FD7F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4" name="Picture Placeholder 43"/>
          <p:cNvSpPr>
            <a:spLocks noGrp="1" noChangeAspect="1"/>
          </p:cNvSpPr>
          <p:nvPr>
            <p:ph type="pic" sz="quarter" idx="14" hasCustomPrompt="1"/>
          </p:nvPr>
        </p:nvSpPr>
        <p:spPr>
          <a:xfrm>
            <a:off x="723269"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dirty="0"/>
              <a:t>Insert presenter picture here</a:t>
            </a:r>
          </a:p>
        </p:txBody>
      </p:sp>
      <p:sp>
        <p:nvSpPr>
          <p:cNvPr id="28" name="Text Placeholder 7"/>
          <p:cNvSpPr>
            <a:spLocks noGrp="1"/>
          </p:cNvSpPr>
          <p:nvPr>
            <p:ph type="body" sz="quarter" idx="15" hasCustomPrompt="1"/>
          </p:nvPr>
        </p:nvSpPr>
        <p:spPr>
          <a:xfrm>
            <a:off x="723269"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dirty="0"/>
              <a:t>First Name</a:t>
            </a:r>
            <a:br>
              <a:rPr lang="en-US" dirty="0"/>
            </a:br>
            <a:r>
              <a:rPr lang="en-US" dirty="0"/>
              <a:t>Last Name</a:t>
            </a:r>
          </a:p>
        </p:txBody>
      </p:sp>
      <p:sp>
        <p:nvSpPr>
          <p:cNvPr id="29" name="Text Placeholder 9"/>
          <p:cNvSpPr>
            <a:spLocks noGrp="1"/>
          </p:cNvSpPr>
          <p:nvPr>
            <p:ph type="body" sz="quarter" idx="16" hasCustomPrompt="1"/>
          </p:nvPr>
        </p:nvSpPr>
        <p:spPr>
          <a:xfrm>
            <a:off x="723269"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4" name="Picture Placeholder 43">
            <a:extLst>
              <a:ext uri="{FF2B5EF4-FFF2-40B4-BE49-F238E27FC236}">
                <a16:creationId xmlns:a16="http://schemas.microsoft.com/office/drawing/2014/main" id="{CBE4C8B6-045B-43EA-A68F-4A342E0DB6B0}"/>
              </a:ext>
            </a:extLst>
          </p:cNvPr>
          <p:cNvSpPr>
            <a:spLocks noGrp="1" noChangeAspect="1"/>
          </p:cNvSpPr>
          <p:nvPr>
            <p:ph type="pic" sz="quarter" idx="17" hasCustomPrompt="1"/>
          </p:nvPr>
        </p:nvSpPr>
        <p:spPr>
          <a:xfrm>
            <a:off x="3614842"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dirty="0"/>
              <a:t>Insert presenter picture here</a:t>
            </a:r>
          </a:p>
        </p:txBody>
      </p:sp>
      <p:sp>
        <p:nvSpPr>
          <p:cNvPr id="35" name="Text Placeholder 7">
            <a:extLst>
              <a:ext uri="{FF2B5EF4-FFF2-40B4-BE49-F238E27FC236}">
                <a16:creationId xmlns:a16="http://schemas.microsoft.com/office/drawing/2014/main" id="{90A8229E-EBB1-425F-A171-1BB1D980A2B9}"/>
              </a:ext>
            </a:extLst>
          </p:cNvPr>
          <p:cNvSpPr>
            <a:spLocks noGrp="1"/>
          </p:cNvSpPr>
          <p:nvPr>
            <p:ph type="body" sz="quarter" idx="18" hasCustomPrompt="1"/>
          </p:nvPr>
        </p:nvSpPr>
        <p:spPr>
          <a:xfrm>
            <a:off x="3614842"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dirty="0"/>
              <a:t>First Name</a:t>
            </a:r>
            <a:br>
              <a:rPr lang="en-US" dirty="0"/>
            </a:br>
            <a:r>
              <a:rPr lang="en-US" dirty="0"/>
              <a:t>Last Name</a:t>
            </a:r>
          </a:p>
        </p:txBody>
      </p:sp>
      <p:sp>
        <p:nvSpPr>
          <p:cNvPr id="40" name="Text Placeholder 9">
            <a:extLst>
              <a:ext uri="{FF2B5EF4-FFF2-40B4-BE49-F238E27FC236}">
                <a16:creationId xmlns:a16="http://schemas.microsoft.com/office/drawing/2014/main" id="{13AC5B1C-5AC5-4A7E-B1EF-DAC948C8A897}"/>
              </a:ext>
            </a:extLst>
          </p:cNvPr>
          <p:cNvSpPr>
            <a:spLocks noGrp="1"/>
          </p:cNvSpPr>
          <p:nvPr>
            <p:ph type="body" sz="quarter" idx="19" hasCustomPrompt="1"/>
          </p:nvPr>
        </p:nvSpPr>
        <p:spPr>
          <a:xfrm>
            <a:off x="3614842"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1" name="Picture Placeholder 43">
            <a:extLst>
              <a:ext uri="{FF2B5EF4-FFF2-40B4-BE49-F238E27FC236}">
                <a16:creationId xmlns:a16="http://schemas.microsoft.com/office/drawing/2014/main" id="{9ECAE4B8-B09E-4AE9-B763-EEAD7A9B0BC8}"/>
              </a:ext>
            </a:extLst>
          </p:cNvPr>
          <p:cNvSpPr>
            <a:spLocks noGrp="1" noChangeAspect="1"/>
          </p:cNvSpPr>
          <p:nvPr>
            <p:ph type="pic" sz="quarter" idx="20" hasCustomPrompt="1"/>
          </p:nvPr>
        </p:nvSpPr>
        <p:spPr>
          <a:xfrm>
            <a:off x="6506415"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dirty="0"/>
              <a:t>Insert presenter picture here</a:t>
            </a:r>
          </a:p>
        </p:txBody>
      </p:sp>
      <p:sp>
        <p:nvSpPr>
          <p:cNvPr id="62" name="Text Placeholder 7">
            <a:extLst>
              <a:ext uri="{FF2B5EF4-FFF2-40B4-BE49-F238E27FC236}">
                <a16:creationId xmlns:a16="http://schemas.microsoft.com/office/drawing/2014/main" id="{96A5B9AF-70E2-4EF3-B034-BC31518D49BD}"/>
              </a:ext>
            </a:extLst>
          </p:cNvPr>
          <p:cNvSpPr>
            <a:spLocks noGrp="1"/>
          </p:cNvSpPr>
          <p:nvPr>
            <p:ph type="body" sz="quarter" idx="21" hasCustomPrompt="1"/>
          </p:nvPr>
        </p:nvSpPr>
        <p:spPr>
          <a:xfrm>
            <a:off x="6506415"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dirty="0"/>
              <a:t>First Name</a:t>
            </a:r>
            <a:br>
              <a:rPr lang="en-US" dirty="0"/>
            </a:br>
            <a:r>
              <a:rPr lang="en-US" dirty="0"/>
              <a:t>Last Name</a:t>
            </a:r>
          </a:p>
        </p:txBody>
      </p:sp>
      <p:sp>
        <p:nvSpPr>
          <p:cNvPr id="63" name="Text Placeholder 9">
            <a:extLst>
              <a:ext uri="{FF2B5EF4-FFF2-40B4-BE49-F238E27FC236}">
                <a16:creationId xmlns:a16="http://schemas.microsoft.com/office/drawing/2014/main" id="{08A6E4AC-ABFC-495B-BAEC-9E4BD665AF83}"/>
              </a:ext>
            </a:extLst>
          </p:cNvPr>
          <p:cNvSpPr>
            <a:spLocks noGrp="1"/>
          </p:cNvSpPr>
          <p:nvPr>
            <p:ph type="body" sz="quarter" idx="22" hasCustomPrompt="1"/>
          </p:nvPr>
        </p:nvSpPr>
        <p:spPr>
          <a:xfrm>
            <a:off x="6506415"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5" name="Picture Placeholder 43">
            <a:extLst>
              <a:ext uri="{FF2B5EF4-FFF2-40B4-BE49-F238E27FC236}">
                <a16:creationId xmlns:a16="http://schemas.microsoft.com/office/drawing/2014/main" id="{1E890A49-C671-4A71-B237-B15167CF14FF}"/>
              </a:ext>
            </a:extLst>
          </p:cNvPr>
          <p:cNvSpPr>
            <a:spLocks noGrp="1" noChangeAspect="1"/>
          </p:cNvSpPr>
          <p:nvPr>
            <p:ph type="pic" sz="quarter" idx="23" hasCustomPrompt="1"/>
          </p:nvPr>
        </p:nvSpPr>
        <p:spPr>
          <a:xfrm>
            <a:off x="9397988"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dirty="0"/>
              <a:t>Insert presenter picture here</a:t>
            </a:r>
          </a:p>
        </p:txBody>
      </p:sp>
      <p:sp>
        <p:nvSpPr>
          <p:cNvPr id="66" name="Text Placeholder 7">
            <a:extLst>
              <a:ext uri="{FF2B5EF4-FFF2-40B4-BE49-F238E27FC236}">
                <a16:creationId xmlns:a16="http://schemas.microsoft.com/office/drawing/2014/main" id="{2B4235FD-93DE-4F91-BDF2-D361197037DB}"/>
              </a:ext>
            </a:extLst>
          </p:cNvPr>
          <p:cNvSpPr>
            <a:spLocks noGrp="1"/>
          </p:cNvSpPr>
          <p:nvPr>
            <p:ph type="body" sz="quarter" idx="24" hasCustomPrompt="1"/>
          </p:nvPr>
        </p:nvSpPr>
        <p:spPr>
          <a:xfrm>
            <a:off x="9397988"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dirty="0"/>
              <a:t>First Name</a:t>
            </a:r>
            <a:br>
              <a:rPr lang="en-US" dirty="0"/>
            </a:br>
            <a:r>
              <a:rPr lang="en-US" dirty="0"/>
              <a:t>Last Name</a:t>
            </a:r>
          </a:p>
        </p:txBody>
      </p:sp>
      <p:sp>
        <p:nvSpPr>
          <p:cNvPr id="67" name="Text Placeholder 9">
            <a:extLst>
              <a:ext uri="{FF2B5EF4-FFF2-40B4-BE49-F238E27FC236}">
                <a16:creationId xmlns:a16="http://schemas.microsoft.com/office/drawing/2014/main" id="{47CBF9CE-329E-4D47-A47E-62CDA3C208D4}"/>
              </a:ext>
            </a:extLst>
          </p:cNvPr>
          <p:cNvSpPr>
            <a:spLocks noGrp="1"/>
          </p:cNvSpPr>
          <p:nvPr>
            <p:ph type="body" sz="quarter" idx="25" hasCustomPrompt="1"/>
          </p:nvPr>
        </p:nvSpPr>
        <p:spPr>
          <a:xfrm>
            <a:off x="9397988"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4196892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dirty="0">
              <a:solidFill>
                <a:schemeClr val="bg1"/>
              </a:solidFill>
            </a:endParaRPr>
          </a:p>
        </p:txBody>
      </p:sp>
      <p:sp>
        <p:nvSpPr>
          <p:cNvPr id="8" name="Text Placeholder 7"/>
          <p:cNvSpPr>
            <a:spLocks noGrp="1"/>
          </p:cNvSpPr>
          <p:nvPr>
            <p:ph type="body" sz="quarter" idx="12" hasCustomPrompt="1"/>
          </p:nvPr>
        </p:nvSpPr>
        <p:spPr>
          <a:xfrm>
            <a:off x="2717937" y="2070270"/>
            <a:ext cx="7027222" cy="1404241"/>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986512800"/>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22763" y="-803"/>
            <a:ext cx="7669237"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7" name="Straight Connector 16">
            <a:extLst>
              <a:ext uri="{FF2B5EF4-FFF2-40B4-BE49-F238E27FC236}">
                <a16:creationId xmlns:a16="http://schemas.microsoft.com/office/drawing/2014/main" id="{4182F2AE-A649-45A7-B063-2C2102225AE7}"/>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9" name="Footer Placeholder 9">
            <a:extLst>
              <a:ext uri="{FF2B5EF4-FFF2-40B4-BE49-F238E27FC236}">
                <a16:creationId xmlns:a16="http://schemas.microsoft.com/office/drawing/2014/main" id="{3A490AE2-259C-4C46-BC33-05C2CB29F84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22" name="Slide Number Placeholder 10">
            <a:extLst>
              <a:ext uri="{FF2B5EF4-FFF2-40B4-BE49-F238E27FC236}">
                <a16:creationId xmlns:a16="http://schemas.microsoft.com/office/drawing/2014/main" id="{AFCABE31-C8E7-42F9-BE9F-EB635F1E26DB}"/>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a:solidFill>
                <a:schemeClr val="tx1"/>
              </a:solidFill>
            </a:endParaRPr>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dirty="0"/>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404506676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1" y="-803"/>
            <a:ext cx="8153400"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7" name="Straight Connector 16">
            <a:extLst>
              <a:ext uri="{FF2B5EF4-FFF2-40B4-BE49-F238E27FC236}">
                <a16:creationId xmlns:a16="http://schemas.microsoft.com/office/drawing/2014/main" id="{4182F2AE-A649-45A7-B063-2C2102225AE7}"/>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9" name="Footer Placeholder 9">
            <a:extLst>
              <a:ext uri="{FF2B5EF4-FFF2-40B4-BE49-F238E27FC236}">
                <a16:creationId xmlns:a16="http://schemas.microsoft.com/office/drawing/2014/main" id="{3A490AE2-259C-4C46-BC33-05C2CB29F84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22" name="Slide Number Placeholder 10">
            <a:extLst>
              <a:ext uri="{FF2B5EF4-FFF2-40B4-BE49-F238E27FC236}">
                <a16:creationId xmlns:a16="http://schemas.microsoft.com/office/drawing/2014/main" id="{AFCABE31-C8E7-42F9-BE9F-EB635F1E26DB}"/>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a:solidFill>
                <a:schemeClr val="tx1"/>
              </a:solidFill>
            </a:endParaRPr>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dirty="0"/>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404506676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2629184" y="2949"/>
            <a:ext cx="10299413" cy="6855051"/>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a:solidFill>
                <a:schemeClr val="tx1"/>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dirty="0"/>
              <a:t>1</a:t>
            </a:r>
          </a:p>
        </p:txBody>
      </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59522754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2B561D-3B1C-2F4E-AE8D-A01814B2BC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2" name="Rectangle 1">
            <a:extLst>
              <a:ext uri="{FF2B5EF4-FFF2-40B4-BE49-F238E27FC236}">
                <a16:creationId xmlns:a16="http://schemas.microsoft.com/office/drawing/2014/main" id="{70405490-8C0A-495B-81B4-7C5CA49C4B2C}"/>
              </a:ext>
            </a:extLst>
          </p:cNvPr>
          <p:cNvSpPr/>
          <p:nvPr userDrawn="1"/>
        </p:nvSpPr>
        <p:spPr>
          <a:xfrm>
            <a:off x="-3048" y="-1"/>
            <a:ext cx="12192000" cy="6858001"/>
          </a:xfrm>
          <a:prstGeom prst="rect">
            <a:avLst/>
          </a:prstGeom>
          <a:solidFill>
            <a:srgbClr val="26374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1447B6-409C-429C-9CFF-6201B1B219A5}"/>
              </a:ext>
            </a:extLst>
          </p:cNvPr>
          <p:cNvSpPr/>
          <p:nvPr userDrawn="1"/>
        </p:nvSpPr>
        <p:spPr>
          <a:xfrm>
            <a:off x="0" y="339969"/>
            <a:ext cx="8686800" cy="6154615"/>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14" name="TextBox 13">
            <a:extLst>
              <a:ext uri="{FF2B5EF4-FFF2-40B4-BE49-F238E27FC236}">
                <a16:creationId xmlns:a16="http://schemas.microsoft.com/office/drawing/2014/main" id="{20821B16-D914-964D-AF66-DBC2D4F8C5B8}"/>
              </a:ext>
            </a:extLst>
          </p:cNvPr>
          <p:cNvSpPr txBox="1"/>
          <p:nvPr userDrawn="1"/>
        </p:nvSpPr>
        <p:spPr>
          <a:xfrm>
            <a:off x="510149" y="863694"/>
            <a:ext cx="5050041" cy="861774"/>
          </a:xfrm>
          <a:prstGeom prst="rect">
            <a:avLst/>
          </a:prstGeom>
          <a:noFill/>
        </p:spPr>
        <p:txBody>
          <a:bodyPr wrap="square" rtlCol="0">
            <a:spAutoFit/>
          </a:bodyPr>
          <a:lstStyle/>
          <a:p>
            <a:r>
              <a:rPr lang="en-US" sz="5000" b="1" i="0" dirty="0">
                <a:solidFill>
                  <a:schemeClr val="bg1"/>
                </a:solidFill>
                <a:latin typeface="Arial Black" panose="020B0A04020102020204" pitchFamily="34" charset="0"/>
                <a:cs typeface="Arial" panose="020B0604020202020204" pitchFamily="34" charset="0"/>
              </a:rPr>
              <a:t>Agenda</a:t>
            </a:r>
          </a:p>
        </p:txBody>
      </p:sp>
    </p:spTree>
    <p:extLst>
      <p:ext uri="{BB962C8B-B14F-4D97-AF65-F5344CB8AC3E}">
        <p14:creationId xmlns:p14="http://schemas.microsoft.com/office/powerpoint/2010/main" val="25336705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10149840" cy="671116"/>
          </a:xfrm>
          <a:prstGeom prst="rect">
            <a:avLst/>
          </a:prstGeo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086933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a:prstGeom prst="rect">
            <a:avLst/>
          </a:prstGeom>
        </p:spPr>
        <p:txBody>
          <a:bodyPr>
            <a:noAutofit/>
          </a:bodyPr>
          <a:lstStyle>
            <a:lvl1pPr>
              <a:defRPr sz="3000">
                <a:solidFill>
                  <a:srgbClr val="0678D5"/>
                </a:solidFill>
              </a:defRPr>
            </a:lvl1pPr>
          </a:lstStyle>
          <a:p>
            <a:r>
              <a:rPr lang="en-US" dirty="0"/>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a:solidFill>
                  <a:srgbClr val="263746"/>
                </a:solidFill>
              </a:defRPr>
            </a:lvl1pPr>
            <a:lvl2pPr>
              <a:lnSpc>
                <a:spcPct val="100000"/>
              </a:lnSpc>
              <a:defRPr>
                <a:solidFill>
                  <a:srgbClr val="263746"/>
                </a:solidFill>
              </a:defRPr>
            </a:lvl2pPr>
            <a:lvl3pPr>
              <a:lnSpc>
                <a:spcPct val="100000"/>
              </a:lnSpc>
              <a:defRPr>
                <a:solidFill>
                  <a:srgbClr val="263746"/>
                </a:solidFill>
              </a:defRPr>
            </a:lvl3pPr>
            <a:lvl4pPr>
              <a:lnSpc>
                <a:spcPct val="100000"/>
              </a:lnSpc>
              <a:defRPr>
                <a:solidFill>
                  <a:srgbClr val="263746"/>
                </a:solidFill>
              </a:defRPr>
            </a:lvl4pPr>
            <a:lvl5pPr>
              <a:lnSpc>
                <a:spcPct val="100000"/>
              </a:lnSpc>
              <a:defRPr>
                <a:solidFill>
                  <a:srgbClr val="2637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4795446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5185" y="0"/>
            <a:ext cx="7016815"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361508464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2020 Legal Update Cover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1EC25A-2491-48BD-BC8E-C8E14A613B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10" name="Rectangle 9">
            <a:extLst>
              <a:ext uri="{FF2B5EF4-FFF2-40B4-BE49-F238E27FC236}">
                <a16:creationId xmlns:a16="http://schemas.microsoft.com/office/drawing/2014/main" id="{F7607E23-18C8-4E96-8D80-767D41186DEB}"/>
              </a:ext>
            </a:extLst>
          </p:cNvPr>
          <p:cNvSpPr/>
          <p:nvPr userDrawn="1"/>
        </p:nvSpPr>
        <p:spPr>
          <a:xfrm>
            <a:off x="3048" y="0"/>
            <a:ext cx="12204878" cy="6923200"/>
          </a:xfrm>
          <a:prstGeom prst="rect">
            <a:avLst/>
          </a:prstGeom>
          <a:gradFill>
            <a:gsLst>
              <a:gs pos="13000">
                <a:srgbClr val="263746"/>
              </a:gs>
              <a:gs pos="10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AECE717-8E0D-1947-9DC8-E1A473813FE0}"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2022 HUB International Limited.</a:t>
            </a:r>
          </a:p>
        </p:txBody>
      </p:sp>
      <p:sp>
        <p:nvSpPr>
          <p:cNvPr id="12" name="TextBox 11">
            <a:extLst>
              <a:ext uri="{FF2B5EF4-FFF2-40B4-BE49-F238E27FC236}">
                <a16:creationId xmlns:a16="http://schemas.microsoft.com/office/drawing/2014/main" id="{FFA3B6A6-33B9-4283-B135-29BF8764ECC0}"/>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869478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07645" y="0"/>
            <a:ext cx="8684352"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8/31/2022</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27907260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8EC5DE-6802-1846-98C7-29CD29E7ED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3624" y="5948218"/>
            <a:ext cx="1769116" cy="766617"/>
          </a:xfrm>
          <a:prstGeom prst="rect">
            <a:avLst/>
          </a:prstGeom>
        </p:spPr>
      </p:pic>
      <p:cxnSp>
        <p:nvCxnSpPr>
          <p:cNvPr id="9" name="Straight Connector 8">
            <a:extLst>
              <a:ext uri="{FF2B5EF4-FFF2-40B4-BE49-F238E27FC236}">
                <a16:creationId xmlns:a16="http://schemas.microsoft.com/office/drawing/2014/main" id="{F0261F38-3B92-5244-8FC5-686B13EAFF8C}"/>
              </a:ext>
            </a:extLst>
          </p:cNvPr>
          <p:cNvCxnSpPr>
            <a:cxnSpLocks/>
          </p:cNvCxnSpPr>
          <p:nvPr userDrawn="1"/>
        </p:nvCxnSpPr>
        <p:spPr>
          <a:xfrm>
            <a:off x="2895600" y="3429000"/>
            <a:ext cx="6400800" cy="0"/>
          </a:xfrm>
          <a:prstGeom prst="line">
            <a:avLst/>
          </a:prstGeom>
          <a:ln w="28575">
            <a:solidFill>
              <a:srgbClr val="0678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FE0F237-F79D-4F47-9191-A81FF47C5DC8}"/>
              </a:ext>
            </a:extLst>
          </p:cNvPr>
          <p:cNvSpPr>
            <a:spLocks noGrp="1"/>
          </p:cNvSpPr>
          <p:nvPr>
            <p:ph type="body" sz="quarter" idx="10" hasCustomPrompt="1"/>
          </p:nvPr>
        </p:nvSpPr>
        <p:spPr>
          <a:xfrm>
            <a:off x="1610240" y="2118486"/>
            <a:ext cx="8971520" cy="1124859"/>
          </a:xfrm>
        </p:spPr>
        <p:txBody>
          <a:bodyPr>
            <a:normAutofit/>
          </a:bodyPr>
          <a:lstStyle>
            <a:lvl1pPr marL="0" indent="0" algn="ctr">
              <a:buNone/>
              <a:defRPr sz="8000" b="1" i="0">
                <a:solidFill>
                  <a:schemeClr val="bg1"/>
                </a:solidFill>
                <a:latin typeface="Arial" panose="020B0604020202020204" pitchFamily="34" charset="0"/>
                <a:cs typeface="Arial" panose="020B0604020202020204" pitchFamily="34" charset="0"/>
              </a:defRPr>
            </a:lvl1pPr>
          </a:lstStyle>
          <a:p>
            <a:pPr lvl="0"/>
            <a:r>
              <a:rPr lang="en-US"/>
              <a:t>Thank You</a:t>
            </a:r>
          </a:p>
        </p:txBody>
      </p:sp>
      <p:sp>
        <p:nvSpPr>
          <p:cNvPr id="17" name="Text Placeholder 16">
            <a:extLst>
              <a:ext uri="{FF2B5EF4-FFF2-40B4-BE49-F238E27FC236}">
                <a16:creationId xmlns:a16="http://schemas.microsoft.com/office/drawing/2014/main" id="{849C4A7A-B2EF-5440-857D-545F3F399876}"/>
              </a:ext>
            </a:extLst>
          </p:cNvPr>
          <p:cNvSpPr>
            <a:spLocks noGrp="1"/>
          </p:cNvSpPr>
          <p:nvPr>
            <p:ph type="body" sz="quarter" idx="11" hasCustomPrompt="1"/>
          </p:nvPr>
        </p:nvSpPr>
        <p:spPr>
          <a:xfrm>
            <a:off x="2527300" y="3772038"/>
            <a:ext cx="7137400" cy="1022350"/>
          </a:xfrm>
        </p:spPr>
        <p:txBody>
          <a:bodyPr>
            <a:normAutofit/>
          </a:bodyPr>
          <a:lstStyle>
            <a:lvl1pPr marL="0" indent="0">
              <a:buNone/>
              <a:defRPr sz="2400"/>
            </a:lvl1pPr>
          </a:lstStyle>
          <a:p>
            <a:pPr algn="ctr"/>
            <a:r>
              <a:rPr lang="en-US" b="0" i="0">
                <a:solidFill>
                  <a:srgbClr val="F3B921"/>
                </a:solidFill>
                <a:latin typeface="Arial" panose="020B0604020202020204" pitchFamily="34" charset="0"/>
                <a:cs typeface="Arial" panose="020B0604020202020204" pitchFamily="34" charset="0"/>
              </a:rPr>
              <a:t>For more information visit </a:t>
            </a:r>
            <a:r>
              <a:rPr lang="en-US" b="1" i="0">
                <a:solidFill>
                  <a:srgbClr val="F3B921"/>
                </a:solidFill>
                <a:latin typeface="Arial" panose="020B0604020202020204" pitchFamily="34" charset="0"/>
                <a:cs typeface="Arial" panose="020B0604020202020204" pitchFamily="34" charset="0"/>
              </a:rPr>
              <a:t>hubinternational.com</a:t>
            </a:r>
          </a:p>
        </p:txBody>
      </p:sp>
    </p:spTree>
    <p:extLst>
      <p:ext uri="{BB962C8B-B14F-4D97-AF65-F5344CB8AC3E}">
        <p14:creationId xmlns:p14="http://schemas.microsoft.com/office/powerpoint/2010/main" val="29813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theme" Target="../theme/theme10.xml"/><Relationship Id="rId1"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63" Type="http://schemas.openxmlformats.org/officeDocument/2006/relationships/slideLayout" Target="../slideLayouts/slideLayout8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62" Type="http://schemas.openxmlformats.org/officeDocument/2006/relationships/slideLayout" Target="../slideLayouts/slideLayout8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61" Type="http://schemas.openxmlformats.org/officeDocument/2006/relationships/slideLayout" Target="../slideLayouts/slideLayout86.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image" Target="../media/image22.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64" Type="http://schemas.openxmlformats.org/officeDocument/2006/relationships/theme" Target="../theme/theme2.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3.xml"/><Relationship Id="rId1"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image" Target="../media/image4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theme" Target="../theme/theme5.xml"/><Relationship Id="rId1"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image" Target="../media/image44.png"/><Relationship Id="rId5" Type="http://schemas.openxmlformats.org/officeDocument/2006/relationships/slideLayout" Target="../slideLayouts/slideLayout102.xml"/><Relationship Id="rId10" Type="http://schemas.openxmlformats.org/officeDocument/2006/relationships/theme" Target="../theme/theme6.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theme" Target="../theme/theme8.xml"/><Relationship Id="rId1"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7744279"/>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charset="0"/>
                <a:ea typeface="Helvetica" charset="0"/>
                <a:cs typeface="Helvetica" charset="0"/>
              </a:defRPr>
            </a:lvl1pPr>
          </a:lstStyle>
          <a:p>
            <a:fld id="{8AECE717-8E0D-1947-9DC8-E1A473813FE0}" type="datetimeFigureOut">
              <a:rPr lang="en-US" smtClean="0"/>
              <a:pPr/>
              <a:t>8/31/2022</a:t>
            </a:fld>
            <a:endParaRPr lang="en-US"/>
          </a:p>
        </p:txBody>
      </p:sp>
      <p:sp>
        <p:nvSpPr>
          <p:cNvPr id="5" name="Footer Placeholder 4"/>
          <p:cNvSpPr>
            <a:spLocks noGrp="1"/>
          </p:cNvSpPr>
          <p:nvPr>
            <p:ph type="ftr" sz="quarter" idx="3"/>
          </p:nvPr>
        </p:nvSpPr>
        <p:spPr>
          <a:xfrm>
            <a:off x="4038600" y="7744279"/>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charset="0"/>
                <a:ea typeface="Helvetica" charset="0"/>
                <a:cs typeface="Helvetica" charset="0"/>
              </a:defRPr>
            </a:lvl1pPr>
          </a:lstStyle>
          <a:p>
            <a:endParaRPr lang="en-US"/>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pic>
        <p:nvPicPr>
          <p:cNvPr id="6" name="Picture 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680749785"/>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965" r:id="rId3"/>
    <p:sldLayoutId id="2147483681" r:id="rId4"/>
    <p:sldLayoutId id="2147483680" r:id="rId5"/>
    <p:sldLayoutId id="2147483663" r:id="rId6"/>
    <p:sldLayoutId id="2147483682" r:id="rId7"/>
    <p:sldLayoutId id="2147483683" r:id="rId8"/>
    <p:sldLayoutId id="2147483677" r:id="rId9"/>
    <p:sldLayoutId id="2147483684" r:id="rId10"/>
    <p:sldLayoutId id="2147483664" r:id="rId11"/>
    <p:sldLayoutId id="2147483676" r:id="rId12"/>
    <p:sldLayoutId id="2147483665" r:id="rId13"/>
    <p:sldLayoutId id="2147483666" r:id="rId14"/>
    <p:sldLayoutId id="2147483667" r:id="rId15"/>
    <p:sldLayoutId id="2147483668" r:id="rId16"/>
    <p:sldLayoutId id="2147483955" r:id="rId17"/>
    <p:sldLayoutId id="2147483679" r:id="rId18"/>
    <p:sldLayoutId id="2147483650" r:id="rId19"/>
    <p:sldLayoutId id="2147483669" r:id="rId20"/>
    <p:sldLayoutId id="2147483652" r:id="rId21"/>
    <p:sldLayoutId id="2147483670" r:id="rId22"/>
    <p:sldLayoutId id="2147483671" r:id="rId23"/>
    <p:sldLayoutId id="2147483672" r:id="rId24"/>
    <p:sldLayoutId id="2147483673" r:id="rId25"/>
  </p:sldLayoutIdLst>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Helvetica" charset="0"/>
          <a:ea typeface="Helvetica" charset="0"/>
          <a:cs typeface="Helvetica"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4152" userDrawn="1">
          <p15:clr>
            <a:srgbClr val="F26B43"/>
          </p15:clr>
        </p15:guide>
        <p15:guide id="6" pos="432" userDrawn="1">
          <p15:clr>
            <a:srgbClr val="F26B43"/>
          </p15:clr>
        </p15:guide>
        <p15:guide id="7" orient="horz" pos="216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6C0FA0A-0AF8-4A49-9B78-4B0928AD207F}"/>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1" name="Footer Placeholder 9">
            <a:extLst>
              <a:ext uri="{FF2B5EF4-FFF2-40B4-BE49-F238E27FC236}">
                <a16:creationId xmlns:a16="http://schemas.microsoft.com/office/drawing/2014/main" id="{73685309-DAD4-4C73-9769-35BB850D60E1}"/>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8D8D94"/>
                </a:solidFill>
              </a:rPr>
              <a:t>© 2022 HUB International Limited.</a:t>
            </a:r>
          </a:p>
        </p:txBody>
      </p:sp>
      <p:sp>
        <p:nvSpPr>
          <p:cNvPr id="12" name="Slide Number Placeholder 10">
            <a:extLst>
              <a:ext uri="{FF2B5EF4-FFF2-40B4-BE49-F238E27FC236}">
                <a16:creationId xmlns:a16="http://schemas.microsoft.com/office/drawing/2014/main" id="{914202CE-6FC0-4E2C-85F0-E0FDFF9250F3}"/>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cxnSp>
        <p:nvCxnSpPr>
          <p:cNvPr id="17" name="Straight Connector 16">
            <a:extLst>
              <a:ext uri="{FF2B5EF4-FFF2-40B4-BE49-F238E27FC236}">
                <a16:creationId xmlns:a16="http://schemas.microsoft.com/office/drawing/2014/main" id="{7B2316EA-A637-42C6-8B11-FBE7508D935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1368296325"/>
      </p:ext>
    </p:extLst>
  </p:cSld>
  <p:clrMap bg1="lt1" tx1="dk1" bg2="lt2" tx2="dk2" accent1="accent1" accent2="accent2" accent3="accent3" accent4="accent4" accent5="accent5" accent6="accent6" hlink="hlink" folHlink="folHlink"/>
  <p:sldLayoutIdLst>
    <p:sldLayoutId id="2147483967" r:id="rId1"/>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clock&#10;&#10;Description automatically generated">
            <a:extLst>
              <a:ext uri="{FF2B5EF4-FFF2-40B4-BE49-F238E27FC236}">
                <a16:creationId xmlns:a16="http://schemas.microsoft.com/office/drawing/2014/main" id="{D194D342-EA10-FA4F-B4D3-A9640D05C724}"/>
              </a:ext>
            </a:extLst>
          </p:cNvPr>
          <p:cNvPicPr>
            <a:picLocks noChangeAspect="1"/>
          </p:cNvPicPr>
          <p:nvPr userDrawn="1"/>
        </p:nvPicPr>
        <p:blipFill>
          <a:blip r:embed="rId65" cstate="screen">
            <a:extLst>
              <a:ext uri="{28A0092B-C50C-407E-A947-70E740481C1C}">
                <a14:useLocalDpi xmlns:a14="http://schemas.microsoft.com/office/drawing/2010/main"/>
              </a:ext>
            </a:extLst>
          </a:blip>
          <a:stretch>
            <a:fillRect/>
          </a:stretch>
        </p:blipFill>
        <p:spPr>
          <a:xfrm>
            <a:off x="10760992" y="6272977"/>
            <a:ext cx="1142583" cy="353731"/>
          </a:xfrm>
          <a:prstGeom prst="rect">
            <a:avLst/>
          </a:prstGeom>
        </p:spPr>
      </p:pic>
      <p:sp>
        <p:nvSpPr>
          <p:cNvPr id="14" name="Footer Placeholder 9">
            <a:extLst>
              <a:ext uri="{FF2B5EF4-FFF2-40B4-BE49-F238E27FC236}">
                <a16:creationId xmlns:a16="http://schemas.microsoft.com/office/drawing/2014/main" id="{93A24A15-5F6F-9641-A3DE-98FCCDAED934}"/>
              </a:ext>
            </a:extLst>
          </p:cNvPr>
          <p:cNvSpPr txBox="1">
            <a:spLocks/>
          </p:cNvSpPr>
          <p:nvPr userDrawn="1"/>
        </p:nvSpPr>
        <p:spPr>
          <a:xfrm>
            <a:off x="1158252" y="6187483"/>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i="0" dirty="0">
                <a:solidFill>
                  <a:srgbClr val="263746"/>
                </a:solidFill>
                <a:latin typeface="Arial" panose="020B0604020202020204" pitchFamily="34" charset="0"/>
                <a:cs typeface="Arial" panose="020B0604020202020204" pitchFamily="34" charset="0"/>
              </a:rPr>
              <a:t>© 2022 HUB International Limited.</a:t>
            </a:r>
          </a:p>
        </p:txBody>
      </p:sp>
      <p:sp>
        <p:nvSpPr>
          <p:cNvPr id="15" name="Slide Number Placeholder 5">
            <a:extLst>
              <a:ext uri="{FF2B5EF4-FFF2-40B4-BE49-F238E27FC236}">
                <a16:creationId xmlns:a16="http://schemas.microsoft.com/office/drawing/2014/main" id="{FEF958FC-78B6-B149-8920-43F9776CD369}"/>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cxnSp>
        <p:nvCxnSpPr>
          <p:cNvPr id="16" name="Straight Connector 15">
            <a:extLst>
              <a:ext uri="{FF2B5EF4-FFF2-40B4-BE49-F238E27FC236}">
                <a16:creationId xmlns:a16="http://schemas.microsoft.com/office/drawing/2014/main" id="{35EFCEBD-172C-5D4F-A133-92D4C72CCAAB}"/>
              </a:ext>
            </a:extLst>
          </p:cNvPr>
          <p:cNvCxnSpPr/>
          <p:nvPr userDrawn="1"/>
        </p:nvCxnSpPr>
        <p:spPr>
          <a:xfrm>
            <a:off x="1105994" y="6216218"/>
            <a:ext cx="0" cy="282979"/>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31054F-4347-473C-838A-5EEDC97666CE}"/>
              </a:ext>
            </a:extLst>
          </p:cNvPr>
          <p:cNvCxnSpPr>
            <a:cxnSpLocks/>
          </p:cNvCxnSpPr>
          <p:nvPr userDrawn="1"/>
        </p:nvCxnSpPr>
        <p:spPr>
          <a:xfrm flipH="1">
            <a:off x="762001" y="981277"/>
            <a:ext cx="11429999" cy="0"/>
          </a:xfrm>
          <a:prstGeom prst="line">
            <a:avLst/>
          </a:prstGeom>
          <a:ln>
            <a:solidFill>
              <a:srgbClr val="2637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86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966"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945" r:id="rId59"/>
    <p:sldLayoutId id="2147483771" r:id="rId60"/>
    <p:sldLayoutId id="2147483772" r:id="rId61"/>
    <p:sldLayoutId id="2147483773" r:id="rId62"/>
    <p:sldLayoutId id="2147483774" r:id="rId63"/>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clock&#10;&#10;Description automatically generated">
            <a:extLst>
              <a:ext uri="{FF2B5EF4-FFF2-40B4-BE49-F238E27FC236}">
                <a16:creationId xmlns:a16="http://schemas.microsoft.com/office/drawing/2014/main" id="{D194D342-EA10-FA4F-B4D3-A9640D05C7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0992" y="6272977"/>
            <a:ext cx="1142583" cy="353731"/>
          </a:xfrm>
          <a:prstGeom prst="rect">
            <a:avLst/>
          </a:prstGeom>
        </p:spPr>
      </p:pic>
      <p:sp>
        <p:nvSpPr>
          <p:cNvPr id="14" name="Footer Placeholder 9">
            <a:extLst>
              <a:ext uri="{FF2B5EF4-FFF2-40B4-BE49-F238E27FC236}">
                <a16:creationId xmlns:a16="http://schemas.microsoft.com/office/drawing/2014/main" id="{93A24A15-5F6F-9641-A3DE-98FCCDAED934}"/>
              </a:ext>
            </a:extLst>
          </p:cNvPr>
          <p:cNvSpPr txBox="1">
            <a:spLocks/>
          </p:cNvSpPr>
          <p:nvPr userDrawn="1"/>
        </p:nvSpPr>
        <p:spPr>
          <a:xfrm>
            <a:off x="1158252" y="6187483"/>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i="0">
                <a:solidFill>
                  <a:srgbClr val="263746"/>
                </a:solidFill>
                <a:latin typeface="Arial" panose="020B0604020202020204" pitchFamily="34" charset="0"/>
                <a:cs typeface="Arial" panose="020B0604020202020204" pitchFamily="34" charset="0"/>
              </a:rPr>
              <a:t>© 2020 HUB International Limited.</a:t>
            </a:r>
          </a:p>
        </p:txBody>
      </p:sp>
      <p:sp>
        <p:nvSpPr>
          <p:cNvPr id="15" name="Slide Number Placeholder 5">
            <a:extLst>
              <a:ext uri="{FF2B5EF4-FFF2-40B4-BE49-F238E27FC236}">
                <a16:creationId xmlns:a16="http://schemas.microsoft.com/office/drawing/2014/main" id="{FEF958FC-78B6-B149-8920-43F9776CD369}"/>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263746"/>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cxnSp>
        <p:nvCxnSpPr>
          <p:cNvPr id="16" name="Straight Connector 15">
            <a:extLst>
              <a:ext uri="{FF2B5EF4-FFF2-40B4-BE49-F238E27FC236}">
                <a16:creationId xmlns:a16="http://schemas.microsoft.com/office/drawing/2014/main" id="{35EFCEBD-172C-5D4F-A133-92D4C72CCAAB}"/>
              </a:ext>
            </a:extLst>
          </p:cNvPr>
          <p:cNvCxnSpPr/>
          <p:nvPr userDrawn="1"/>
        </p:nvCxnSpPr>
        <p:spPr>
          <a:xfrm>
            <a:off x="1105994" y="6216218"/>
            <a:ext cx="0" cy="282979"/>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31054F-4347-473C-838A-5EEDC97666CE}"/>
              </a:ext>
            </a:extLst>
          </p:cNvPr>
          <p:cNvCxnSpPr>
            <a:cxnSpLocks/>
          </p:cNvCxnSpPr>
          <p:nvPr userDrawn="1"/>
        </p:nvCxnSpPr>
        <p:spPr>
          <a:xfrm flipH="1">
            <a:off x="762001" y="981277"/>
            <a:ext cx="11429999" cy="0"/>
          </a:xfrm>
          <a:prstGeom prst="line">
            <a:avLst/>
          </a:prstGeom>
          <a:ln>
            <a:solidFill>
              <a:srgbClr val="2637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6956"/>
      </p:ext>
    </p:extLst>
  </p:cSld>
  <p:clrMap bg1="lt1" tx1="dk1" bg2="lt2" tx2="dk2" accent1="accent1" accent2="accent2" accent3="accent3" accent4="accent4" accent5="accent5" accent6="accent6" hlink="hlink" folHlink="folHlink"/>
  <p:sldLayoutIdLst>
    <p:sldLayoutId id="2147483816" r:id="rId1"/>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600456" y="455610"/>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6C0FA0A-0AF8-4A49-9B78-4B0928AD207F}"/>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1" name="Footer Placeholder 9">
            <a:extLst>
              <a:ext uri="{FF2B5EF4-FFF2-40B4-BE49-F238E27FC236}">
                <a16:creationId xmlns:a16="http://schemas.microsoft.com/office/drawing/2014/main" id="{73685309-DAD4-4C73-9769-35BB850D60E1}"/>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2" name="Slide Number Placeholder 10">
            <a:extLst>
              <a:ext uri="{FF2B5EF4-FFF2-40B4-BE49-F238E27FC236}">
                <a16:creationId xmlns:a16="http://schemas.microsoft.com/office/drawing/2014/main" id="{914202CE-6FC0-4E2C-85F0-E0FDFF9250F3}"/>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cxnSp>
        <p:nvCxnSpPr>
          <p:cNvPr id="17" name="Straight Connector 16">
            <a:extLst>
              <a:ext uri="{FF2B5EF4-FFF2-40B4-BE49-F238E27FC236}">
                <a16:creationId xmlns:a16="http://schemas.microsoft.com/office/drawing/2014/main" id="{7B2316EA-A637-42C6-8B11-FBE7508D935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70134415"/>
      </p:ext>
    </p:extLst>
  </p:cSld>
  <p:clrMap bg1="lt1" tx1="dk1" bg2="lt2" tx2="dk2" accent1="accent1" accent2="accent2" accent3="accent3" accent4="accent4" accent5="accent5" accent6="accent6" hlink="hlink" folHlink="folHlink"/>
  <p:sldLayoutIdLst>
    <p:sldLayoutId id="2147483946" r:id="rId1"/>
    <p:sldLayoutId id="2147483770" r:id="rId2"/>
    <p:sldLayoutId id="2147483939" r:id="rId3"/>
    <p:sldLayoutId id="2147483815" r:id="rId4"/>
    <p:sldLayoutId id="2147483960" r:id="rId5"/>
    <p:sldLayoutId id="2147483961" r:id="rId6"/>
    <p:sldLayoutId id="2147483962" r:id="rId7"/>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7744279"/>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charset="0"/>
                <a:ea typeface="Helvetica" charset="0"/>
                <a:cs typeface="Helvetica" charset="0"/>
              </a:defRPr>
            </a:lvl1pPr>
          </a:lstStyle>
          <a:p>
            <a:fld id="{8AECE717-8E0D-1947-9DC8-E1A473813FE0}" type="datetimeFigureOut">
              <a:rPr lang="en-US" smtClean="0"/>
              <a:pPr/>
              <a:t>8/31/2022</a:t>
            </a:fld>
            <a:endParaRPr lang="en-US"/>
          </a:p>
        </p:txBody>
      </p:sp>
      <p:sp>
        <p:nvSpPr>
          <p:cNvPr id="5" name="Footer Placeholder 4"/>
          <p:cNvSpPr>
            <a:spLocks noGrp="1"/>
          </p:cNvSpPr>
          <p:nvPr>
            <p:ph type="ftr" sz="quarter" idx="3"/>
          </p:nvPr>
        </p:nvSpPr>
        <p:spPr>
          <a:xfrm>
            <a:off x="4038600" y="7744279"/>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charset="0"/>
                <a:ea typeface="Helvetica" charset="0"/>
                <a:cs typeface="Helvetica" charset="0"/>
              </a:defRPr>
            </a:lvl1pPr>
          </a:lstStyle>
          <a:p>
            <a:endParaRPr lang="en-US"/>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srgbClr val="8D8D94"/>
                </a:solidFill>
                <a:latin typeface="Arial" panose="020B0604020202020204" pitchFamily="34" charset="0"/>
                <a:cs typeface="Arial" panose="020B0604020202020204" pitchFamily="34" charset="0"/>
              </a:rPr>
              <a:t>© 2021 HUB International Limited.</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680749785"/>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Helvetica" charset="0"/>
          <a:ea typeface="Helvetica" charset="0"/>
          <a:cs typeface="Helvetica"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4152" userDrawn="1">
          <p15:clr>
            <a:srgbClr val="F26B43"/>
          </p15:clr>
        </p15:guide>
        <p15:guide id="6" pos="432" userDrawn="1">
          <p15:clr>
            <a:srgbClr val="F26B43"/>
          </p15:clr>
        </p15:guide>
        <p15:guide id="7" orient="horz" pos="216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6C0FA0A-0AF8-4A49-9B78-4B0928AD207F}"/>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1" name="Footer Placeholder 9">
            <a:extLst>
              <a:ext uri="{FF2B5EF4-FFF2-40B4-BE49-F238E27FC236}">
                <a16:creationId xmlns:a16="http://schemas.microsoft.com/office/drawing/2014/main" id="{73685309-DAD4-4C73-9769-35BB850D60E1}"/>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12" name="Slide Number Placeholder 10">
            <a:extLst>
              <a:ext uri="{FF2B5EF4-FFF2-40B4-BE49-F238E27FC236}">
                <a16:creationId xmlns:a16="http://schemas.microsoft.com/office/drawing/2014/main" id="{914202CE-6FC0-4E2C-85F0-E0FDFF9250F3}"/>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cxnSp>
        <p:nvCxnSpPr>
          <p:cNvPr id="17" name="Straight Connector 16">
            <a:extLst>
              <a:ext uri="{FF2B5EF4-FFF2-40B4-BE49-F238E27FC236}">
                <a16:creationId xmlns:a16="http://schemas.microsoft.com/office/drawing/2014/main" id="{7B2316EA-A637-42C6-8B11-FBE7508D935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70134415"/>
      </p:ext>
    </p:extLst>
  </p:cSld>
  <p:clrMap bg1="lt1" tx1="dk1" bg2="lt2" tx2="dk2" accent1="accent1" accent2="accent2" accent3="accent3" accent4="accent4" accent5="accent5" accent6="accent6" hlink="hlink" folHlink="folHlink"/>
  <p:sldLayoutIdLst>
    <p:sldLayoutId id="2147483959" r:id="rId1"/>
    <p:sldLayoutId id="2147483806" r:id="rId2"/>
    <p:sldLayoutId id="2147483941" r:id="rId3"/>
    <p:sldLayoutId id="2147483951" r:id="rId4"/>
    <p:sldLayoutId id="2147483954" r:id="rId5"/>
    <p:sldLayoutId id="2147483970" r:id="rId6"/>
    <p:sldLayoutId id="2147483948" r:id="rId7"/>
    <p:sldLayoutId id="2147483942" r:id="rId8"/>
    <p:sldLayoutId id="2147483963" r:id="rId9"/>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7744279"/>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charset="0"/>
                <a:ea typeface="Helvetica" charset="0"/>
                <a:cs typeface="Helvetica" charset="0"/>
              </a:defRPr>
            </a:lvl1pPr>
          </a:lstStyle>
          <a:p>
            <a:fld id="{8AECE717-8E0D-1947-9DC8-E1A473813FE0}" type="datetimeFigureOut">
              <a:rPr lang="en-US" smtClean="0"/>
              <a:pPr/>
              <a:t>8/31/2022</a:t>
            </a:fld>
            <a:endParaRPr lang="en-US" dirty="0"/>
          </a:p>
        </p:txBody>
      </p:sp>
      <p:sp>
        <p:nvSpPr>
          <p:cNvPr id="5" name="Footer Placeholder 4"/>
          <p:cNvSpPr>
            <a:spLocks noGrp="1"/>
          </p:cNvSpPr>
          <p:nvPr>
            <p:ph type="ftr" sz="quarter" idx="3"/>
          </p:nvPr>
        </p:nvSpPr>
        <p:spPr>
          <a:xfrm>
            <a:off x="4038600" y="7744279"/>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charset="0"/>
                <a:ea typeface="Helvetica" charset="0"/>
                <a:cs typeface="Helvetica" charset="0"/>
              </a:defRPr>
            </a:lvl1pPr>
          </a:lstStyle>
          <a:p>
            <a:endParaRPr lang="en-US" dirty="0"/>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i="0" dirty="0">
                <a:solidFill>
                  <a:srgbClr val="8D8D94"/>
                </a:solidFill>
                <a:latin typeface="Arial" panose="020B0604020202020204" pitchFamily="34" charset="0"/>
                <a:cs typeface="Arial" panose="020B0604020202020204" pitchFamily="34" charset="0"/>
              </a:rPr>
              <a:t>© 2022 HUB International Limited.</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3216773169"/>
      </p:ext>
    </p:extLst>
  </p:cSld>
  <p:clrMap bg1="lt1" tx1="dk1" bg2="lt2" tx2="dk2" accent1="accent1" accent2="accent2" accent3="accent3" accent4="accent4" accent5="accent5" accent6="accent6" hlink="hlink" folHlink="folHlink"/>
  <p:sldLayoutIdLst>
    <p:sldLayoutId id="2147483878" r:id="rId1"/>
  </p:sldLayoutIdLst>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Helvetica" charset="0"/>
          <a:ea typeface="Helvetica" charset="0"/>
          <a:cs typeface="Helvetica"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152">
          <p15:clr>
            <a:srgbClr val="F26B43"/>
          </p15:clr>
        </p15:guide>
        <p15:guide id="6" pos="432">
          <p15:clr>
            <a:srgbClr val="F26B43"/>
          </p15:clr>
        </p15:guide>
        <p15:guide id="7"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7744279"/>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charset="0"/>
                <a:ea typeface="Helvetica" charset="0"/>
                <a:cs typeface="Helvetica" charset="0"/>
              </a:defRPr>
            </a:lvl1pPr>
          </a:lstStyle>
          <a:p>
            <a:fld id="{8AECE717-8E0D-1947-9DC8-E1A473813FE0}" type="datetimeFigureOut">
              <a:rPr lang="en-US" smtClean="0"/>
              <a:pPr/>
              <a:t>8/31/2022</a:t>
            </a:fld>
            <a:endParaRPr lang="en-US" dirty="0"/>
          </a:p>
        </p:txBody>
      </p:sp>
      <p:sp>
        <p:nvSpPr>
          <p:cNvPr id="5" name="Footer Placeholder 4"/>
          <p:cNvSpPr>
            <a:spLocks noGrp="1"/>
          </p:cNvSpPr>
          <p:nvPr>
            <p:ph type="ftr" sz="quarter" idx="3"/>
          </p:nvPr>
        </p:nvSpPr>
        <p:spPr>
          <a:xfrm>
            <a:off x="4038600" y="7744279"/>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charset="0"/>
                <a:ea typeface="Helvetica" charset="0"/>
                <a:cs typeface="Helvetica" charset="0"/>
              </a:defRPr>
            </a:lvl1pPr>
          </a:lstStyle>
          <a:p>
            <a:endParaRPr lang="en-US" dirty="0"/>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dirty="0">
              <a:solidFill>
                <a:srgbClr val="263746"/>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2693629399"/>
      </p:ext>
    </p:extLst>
  </p:cSld>
  <p:clrMap bg1="lt1" tx1="dk1" bg2="lt2" tx2="dk2" accent1="accent1" accent2="accent2" accent3="accent3" accent4="accent4" accent5="accent5" accent6="accent6" hlink="hlink" folHlink="folHlink"/>
  <p:sldLayoutIdLst>
    <p:sldLayoutId id="2147483903" r:id="rId1"/>
  </p:sldLayoutIdLst>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Helvetica" charset="0"/>
          <a:ea typeface="Helvetica" charset="0"/>
          <a:cs typeface="Helvetica"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152">
          <p15:clr>
            <a:srgbClr val="F26B43"/>
          </p15:clr>
        </p15:guide>
        <p15:guide id="6" pos="432">
          <p15:clr>
            <a:srgbClr val="F26B43"/>
          </p15:clr>
        </p15:guide>
        <p15:guide id="7"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71562" y="6357937"/>
            <a:ext cx="0" cy="365125"/>
          </a:xfrm>
          <a:custGeom>
            <a:avLst/>
            <a:gdLst/>
            <a:ahLst/>
            <a:cxnLst/>
            <a:rect l="l" t="t" r="r" b="b"/>
            <a:pathLst>
              <a:path h="365125">
                <a:moveTo>
                  <a:pt x="0" y="0"/>
                </a:moveTo>
                <a:lnTo>
                  <a:pt x="0" y="365125"/>
                </a:lnTo>
              </a:path>
            </a:pathLst>
          </a:custGeom>
          <a:ln w="6350">
            <a:solidFill>
              <a:srgbClr val="0578D4"/>
            </a:solidFill>
          </a:ln>
        </p:spPr>
        <p:txBody>
          <a:bodyPr wrap="square" lIns="0" tIns="0" rIns="0" bIns="0" rtlCol="0"/>
          <a:lstStyle/>
          <a:p>
            <a:endParaRPr/>
          </a:p>
        </p:txBody>
      </p:sp>
      <p:sp>
        <p:nvSpPr>
          <p:cNvPr id="2" name="Holder 2"/>
          <p:cNvSpPr>
            <a:spLocks noGrp="1"/>
          </p:cNvSpPr>
          <p:nvPr>
            <p:ph type="title"/>
          </p:nvPr>
        </p:nvSpPr>
        <p:spPr>
          <a:xfrm>
            <a:off x="779462" y="1892617"/>
            <a:ext cx="730885" cy="1547495"/>
          </a:xfrm>
          <a:prstGeom prst="rect">
            <a:avLst/>
          </a:prstGeom>
        </p:spPr>
        <p:txBody>
          <a:bodyPr wrap="square" lIns="0" tIns="0" rIns="0" bIns="0">
            <a:spAutoFit/>
          </a:bodyPr>
          <a:lstStyle>
            <a:lvl1pPr>
              <a:defRPr sz="9950" b="1" i="0">
                <a:solidFill>
                  <a:schemeClr val="bg1"/>
                </a:solidFill>
                <a:latin typeface="Arial"/>
                <a:cs typeface="Arial"/>
              </a:defRPr>
            </a:lvl1pPr>
          </a:lstStyle>
          <a:p>
            <a:endParaRPr/>
          </a:p>
        </p:txBody>
      </p:sp>
      <p:sp>
        <p:nvSpPr>
          <p:cNvPr id="3" name="Holder 3"/>
          <p:cNvSpPr>
            <a:spLocks noGrp="1"/>
          </p:cNvSpPr>
          <p:nvPr>
            <p:ph type="body" idx="1"/>
          </p:nvPr>
        </p:nvSpPr>
        <p:spPr>
          <a:xfrm>
            <a:off x="238759" y="1309052"/>
            <a:ext cx="11714480" cy="4448175"/>
          </a:xfrm>
          <a:prstGeom prst="rect">
            <a:avLst/>
          </a:prstGeom>
        </p:spPr>
        <p:txBody>
          <a:bodyPr wrap="square" lIns="0" tIns="0" rIns="0" bIns="0">
            <a:spAutoFit/>
          </a:bodyPr>
          <a:lstStyle>
            <a:lvl1pPr>
              <a:defRPr sz="1550" b="0" i="0">
                <a:solidFill>
                  <a:srgbClr val="0578D4"/>
                </a:solidFill>
                <a:latin typeface="Arial Black"/>
                <a:cs typeface="Arial Black"/>
              </a:defRPr>
            </a:lvl1pPr>
          </a:lstStyle>
          <a:p>
            <a:endParaRPr/>
          </a:p>
        </p:txBody>
      </p:sp>
      <p:sp>
        <p:nvSpPr>
          <p:cNvPr id="6" name="Holder 6"/>
          <p:cNvSpPr>
            <a:spLocks noGrp="1"/>
          </p:cNvSpPr>
          <p:nvPr>
            <p:ph type="sldNum" sz="quarter" idx="7"/>
          </p:nvPr>
        </p:nvSpPr>
        <p:spPr>
          <a:xfrm>
            <a:off x="731519" y="6471347"/>
            <a:ext cx="209550" cy="153670"/>
          </a:xfrm>
          <a:prstGeom prst="rect">
            <a:avLst/>
          </a:prstGeom>
        </p:spPr>
        <p:txBody>
          <a:bodyPr wrap="square" lIns="0" tIns="0" rIns="0" bIns="0">
            <a:spAutoFit/>
          </a:bodyPr>
          <a:lstStyle>
            <a:lvl1pPr>
              <a:defRPr sz="900" b="1" i="0">
                <a:solidFill>
                  <a:srgbClr val="253746"/>
                </a:solidFill>
                <a:latin typeface="Arial"/>
                <a:cs typeface="Arial"/>
              </a:defRPr>
            </a:lvl1pPr>
          </a:lstStyle>
          <a:p>
            <a:pPr marL="38100">
              <a:lnSpc>
                <a:spcPct val="100000"/>
              </a:lnSpc>
              <a:spcBef>
                <a:spcPts val="15"/>
              </a:spcBef>
            </a:pPr>
            <a:fld id="{81D60167-4931-47E6-BA6A-407CBD079E47}" type="slidenum">
              <a:rPr dirty="0"/>
              <a:t>‹#›</a:t>
            </a:fld>
            <a:endParaRPr dirty="0"/>
          </a:p>
        </p:txBody>
      </p:sp>
      <p:sp>
        <p:nvSpPr>
          <p:cNvPr id="8" name="Footer Placeholder 9">
            <a:extLst>
              <a:ext uri="{FF2B5EF4-FFF2-40B4-BE49-F238E27FC236}">
                <a16:creationId xmlns:a16="http://schemas.microsoft.com/office/drawing/2014/main" id="{6546EB6C-0908-46F1-88A5-7F0B1FE7228E}"/>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2022 HUB International Limited.</a:t>
            </a: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hyperlink" Target="https://www.dol.gov/sites/dolgov/files/EBSA/about-ebsa/our-activities/resource-center/faqs/aca-part-50.pdf" TargetMode="External"/><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09.xml"/><Relationship Id="rId5" Type="http://schemas.openxmlformats.org/officeDocument/2006/relationships/hyperlink" Target="https://www.hubinternational.com/products/employee-benefits/compliance-bulletins/2022/01/at-home-covid-test-coverage/" TargetMode="External"/><Relationship Id="rId4" Type="http://schemas.openxmlformats.org/officeDocument/2006/relationships/hyperlink" Target="https://www.dol.gov/sites/dolgov/files/EBSA/about-ebsa/our-activities/resource-center/faqs/aca-part-51.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8" Type="http://schemas.openxmlformats.org/officeDocument/2006/relationships/hyperlink" Target="https://otr.cfo.dc.gov/mytaxdc" TargetMode="External"/><Relationship Id="rId3" Type="http://schemas.openxmlformats.org/officeDocument/2006/relationships/hyperlink" Target="https://mtc.dor.state.ma.us/mtc/_/#1" TargetMode="External"/><Relationship Id="rId7" Type="http://schemas.openxmlformats.org/officeDocument/2006/relationships/hyperlink" Target="https://otr.cfo.dc.gov/sites/default/files/dc/sites/otr/publication/attachments/FAQ%20reporting%20SRP%20Update.3.31.20.pdf" TargetMode="External"/><Relationship Id="rId2" Type="http://schemas.openxmlformats.org/officeDocument/2006/relationships/notesSlide" Target="../notesSlides/notesSlide19.xml"/><Relationship Id="rId1" Type="http://schemas.openxmlformats.org/officeDocument/2006/relationships/slideLayout" Target="../slideLayouts/slideLayout107.xml"/><Relationship Id="rId6" Type="http://schemas.openxmlformats.org/officeDocument/2006/relationships/hyperlink" Target="http://www.tax.ri.gov/healthcoveragemandate/" TargetMode="External"/><Relationship Id="rId5" Type="http://schemas.openxmlformats.org/officeDocument/2006/relationships/hyperlink" Target="https://nj.gov/treasury/njhealthinsurancemandate/employers.shtml" TargetMode="External"/><Relationship Id="rId4" Type="http://schemas.openxmlformats.org/officeDocument/2006/relationships/hyperlink" Target="https://www1.state.nj.us/TYTR_BusinessFilings/jsp/common/Login.jsp?processType=RETUR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hyperlink" Target="https://www.hubinternational.com/products/employee-benefits/compliance-bulletins/2022/07/aca-affordability-safe-harbors/" TargetMode="External"/><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hyperlink" Target="https://portal.cms.gov/portal/" TargetMode="External"/><Relationship Id="rId2" Type="http://schemas.openxmlformats.org/officeDocument/2006/relationships/notesSlide" Target="../notesSlides/notesSlide31.xml"/><Relationship Id="rId1" Type="http://schemas.openxmlformats.org/officeDocument/2006/relationships/slideLayout" Target="../slideLayouts/slideLayout94.xml"/><Relationship Id="rId4" Type="http://schemas.openxmlformats.org/officeDocument/2006/relationships/hyperlink" Target="https://regtap.cms.gov/reg_librarye.php?i=3860"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3" Type="http://schemas.openxmlformats.org/officeDocument/2006/relationships/hyperlink" Target="https://www.cms.gov/files/document/model-disclosure-notice-patient-protections-against-surprise-billing-providers-facilities-health.pdf" TargetMode="External"/><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wacaresfund.wa.gov/"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hyperlink" Target="https://wacaresfund.wa.gov/private-insuranc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94.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94.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132A-07EE-834E-8240-FE1A349F4DE4}"/>
              </a:ext>
            </a:extLst>
          </p:cNvPr>
          <p:cNvSpPr>
            <a:spLocks noGrp="1"/>
          </p:cNvSpPr>
          <p:nvPr>
            <p:ph type="ctrTitle"/>
          </p:nvPr>
        </p:nvSpPr>
        <p:spPr>
          <a:xfrm>
            <a:off x="701040" y="3095459"/>
            <a:ext cx="11490960" cy="2142244"/>
          </a:xfrm>
        </p:spPr>
        <p:txBody>
          <a:bodyPr/>
          <a:lstStyle/>
          <a:p>
            <a:pPr>
              <a:lnSpc>
                <a:spcPct val="100000"/>
              </a:lnSpc>
            </a:pPr>
            <a:r>
              <a:rPr lang="en-US" sz="5400" dirty="0">
                <a:latin typeface="Arial Black" panose="020B0A04020102020204" pitchFamily="34" charset="0"/>
              </a:rPr>
              <a:t>Employee Benefits Update </a:t>
            </a:r>
            <a:br>
              <a:rPr lang="en-US" sz="5400" dirty="0">
                <a:latin typeface="Arial Black" panose="020B0A04020102020204" pitchFamily="34" charset="0"/>
              </a:rPr>
            </a:br>
            <a:r>
              <a:rPr lang="en-US" sz="5400" dirty="0">
                <a:latin typeface="Arial Black" panose="020B0A04020102020204" pitchFamily="34" charset="0"/>
              </a:rPr>
              <a:t>2022 and Beyond</a:t>
            </a:r>
          </a:p>
        </p:txBody>
      </p:sp>
      <p:sp>
        <p:nvSpPr>
          <p:cNvPr id="3" name="Subtitle 2">
            <a:extLst>
              <a:ext uri="{FF2B5EF4-FFF2-40B4-BE49-F238E27FC236}">
                <a16:creationId xmlns:a16="http://schemas.microsoft.com/office/drawing/2014/main" id="{DC2B4F73-15EF-42A9-A338-311F4714E02E}"/>
              </a:ext>
            </a:extLst>
          </p:cNvPr>
          <p:cNvSpPr>
            <a:spLocks noGrp="1"/>
          </p:cNvSpPr>
          <p:nvPr>
            <p:ph type="subTitle" idx="1"/>
          </p:nvPr>
        </p:nvSpPr>
        <p:spPr>
          <a:xfrm>
            <a:off x="701040" y="5500151"/>
            <a:ext cx="5090160" cy="680160"/>
          </a:xfrm>
        </p:spPr>
        <p:txBody>
          <a:bodyPr/>
          <a:lstStyle/>
          <a:p>
            <a:r>
              <a:rPr lang="en-US" dirty="0"/>
              <a:t>September 27,2022</a:t>
            </a:r>
          </a:p>
        </p:txBody>
      </p:sp>
    </p:spTree>
    <p:extLst>
      <p:ext uri="{BB962C8B-B14F-4D97-AF65-F5344CB8AC3E}">
        <p14:creationId xmlns:p14="http://schemas.microsoft.com/office/powerpoint/2010/main" val="10841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Medical Travel Benefits – IRS Limits</a:t>
            </a:r>
          </a:p>
        </p:txBody>
      </p:sp>
      <p:sp>
        <p:nvSpPr>
          <p:cNvPr id="6" name="Text Placeholder 3">
            <a:extLst>
              <a:ext uri="{FF2B5EF4-FFF2-40B4-BE49-F238E27FC236}">
                <a16:creationId xmlns:a16="http://schemas.microsoft.com/office/drawing/2014/main" id="{2EEB4D39-95BC-415D-9194-13245AF3A9DA}"/>
              </a:ext>
            </a:extLst>
          </p:cNvPr>
          <p:cNvSpPr txBox="1">
            <a:spLocks/>
          </p:cNvSpPr>
          <p:nvPr/>
        </p:nvSpPr>
        <p:spPr>
          <a:xfrm>
            <a:off x="611687" y="2253506"/>
            <a:ext cx="11154587" cy="4604494"/>
          </a:xfrm>
          <a:prstGeom prst="rect">
            <a:avLst/>
          </a:prstGeom>
          <a:solidFill>
            <a:schemeClr val="bg1"/>
          </a:solidFill>
        </p:spPr>
        <p:txBody>
          <a:bodyPr vert="horz" lIns="182880" tIns="45720" rIns="91440" bIns="45720" rtlCol="0" anchor="t" anchorCtr="0">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spcBef>
                <a:spcPts val="0"/>
              </a:spcBef>
              <a:spcAft>
                <a:spcPts val="1000"/>
              </a:spcAft>
              <a:buClr>
                <a:srgbClr val="0678D5"/>
              </a:buClr>
              <a:buSzPct val="80000"/>
            </a:pPr>
            <a:r>
              <a:rPr lang="en-US" sz="1600" cap="none" dirty="0">
                <a:solidFill>
                  <a:srgbClr val="203747"/>
                </a:solidFill>
              </a:rPr>
              <a:t>The tax code imposes the following dollar limits on tax-free travel benefits IRS limits under </a:t>
            </a:r>
            <a:br>
              <a:rPr lang="en-US" sz="1600" cap="none" dirty="0">
                <a:solidFill>
                  <a:srgbClr val="203747"/>
                </a:solidFill>
              </a:rPr>
            </a:br>
            <a:r>
              <a:rPr lang="en-US" sz="1600" cap="none" dirty="0">
                <a:solidFill>
                  <a:srgbClr val="203747"/>
                </a:solidFill>
              </a:rPr>
              <a:t>Code Section 213(d)(2):</a:t>
            </a:r>
          </a:p>
          <a:p>
            <a:pPr marL="342900" indent="-342900">
              <a:lnSpc>
                <a:spcPct val="90000"/>
              </a:lnSpc>
              <a:spcBef>
                <a:spcPts val="0"/>
              </a:spcBef>
              <a:spcAft>
                <a:spcPts val="1000"/>
              </a:spcAft>
              <a:buClr>
                <a:srgbClr val="0678D5"/>
              </a:buClr>
              <a:buSzPct val="80000"/>
              <a:buFont typeface="Courier New" panose="02070309020205020404" pitchFamily="49" charset="0"/>
              <a:buChar char="o"/>
            </a:pPr>
            <a:r>
              <a:rPr lang="en-US" sz="1500" cap="none" dirty="0">
                <a:solidFill>
                  <a:srgbClr val="0678D5"/>
                </a:solidFill>
                <a:latin typeface="Arial Black" panose="020B0A04020102020204" pitchFamily="34" charset="0"/>
              </a:rPr>
              <a:t>Automobiles: </a:t>
            </a:r>
            <a:r>
              <a:rPr lang="en-US" sz="1600" cap="none" dirty="0">
                <a:solidFill>
                  <a:srgbClr val="203747"/>
                </a:solidFill>
              </a:rPr>
              <a:t>The standard medical mileage rate will increase from $0.18 per mile to $0.22 </a:t>
            </a:r>
            <a:br>
              <a:rPr lang="en-US" sz="1600" cap="none" dirty="0">
                <a:solidFill>
                  <a:srgbClr val="203747"/>
                </a:solidFill>
              </a:rPr>
            </a:br>
            <a:r>
              <a:rPr lang="en-US" sz="1600" cap="none" dirty="0">
                <a:solidFill>
                  <a:srgbClr val="203747"/>
                </a:solidFill>
              </a:rPr>
              <a:t>per mile on July 1, 2022.</a:t>
            </a:r>
          </a:p>
          <a:p>
            <a:pPr marL="342900" indent="-342900">
              <a:lnSpc>
                <a:spcPct val="90000"/>
              </a:lnSpc>
              <a:spcBef>
                <a:spcPts val="0"/>
              </a:spcBef>
              <a:spcAft>
                <a:spcPts val="1000"/>
              </a:spcAft>
              <a:buClr>
                <a:srgbClr val="0678D5"/>
              </a:buClr>
              <a:buSzPct val="80000"/>
              <a:buFont typeface="Courier New" panose="02070309020205020404" pitchFamily="49" charset="0"/>
              <a:buChar char="o"/>
            </a:pPr>
            <a:r>
              <a:rPr lang="en-US" sz="1500" cap="none" dirty="0">
                <a:solidFill>
                  <a:srgbClr val="0678D5"/>
                </a:solidFill>
                <a:latin typeface="Arial Black" panose="020B0A04020102020204" pitchFamily="34" charset="0"/>
              </a:rPr>
              <a:t>Planes, Trains, and Buses: </a:t>
            </a:r>
            <a:r>
              <a:rPr lang="en-US" sz="1600" cap="none" dirty="0">
                <a:solidFill>
                  <a:srgbClr val="203747"/>
                </a:solidFill>
              </a:rPr>
              <a:t>Ticket cost can be reimbursed so long as the price is reasonable, </a:t>
            </a:r>
            <a:br>
              <a:rPr lang="en-US" sz="1600" cap="none" dirty="0">
                <a:solidFill>
                  <a:srgbClr val="203747"/>
                </a:solidFill>
              </a:rPr>
            </a:br>
            <a:r>
              <a:rPr lang="en-US" sz="1600" cap="none" dirty="0">
                <a:solidFill>
                  <a:srgbClr val="203747"/>
                </a:solidFill>
              </a:rPr>
              <a:t>and the travel is primarily for and essential to medical care.</a:t>
            </a:r>
          </a:p>
          <a:p>
            <a:pPr marL="342900" indent="-342900">
              <a:lnSpc>
                <a:spcPct val="90000"/>
              </a:lnSpc>
              <a:spcBef>
                <a:spcPts val="0"/>
              </a:spcBef>
              <a:spcAft>
                <a:spcPts val="1000"/>
              </a:spcAft>
              <a:buClr>
                <a:srgbClr val="0678D5"/>
              </a:buClr>
              <a:buSzPct val="80000"/>
              <a:buFont typeface="Courier New" panose="02070309020205020404" pitchFamily="49" charset="0"/>
              <a:buChar char="o"/>
            </a:pPr>
            <a:r>
              <a:rPr lang="en-US" sz="1500" cap="none" dirty="0">
                <a:solidFill>
                  <a:srgbClr val="0678D5"/>
                </a:solidFill>
                <a:latin typeface="Arial Black" panose="020B0A04020102020204" pitchFamily="34" charset="0"/>
              </a:rPr>
              <a:t>Lodging Expenses: </a:t>
            </a:r>
            <a:r>
              <a:rPr lang="en-US" sz="1600" cap="none" dirty="0">
                <a:solidFill>
                  <a:srgbClr val="203747"/>
                </a:solidFill>
              </a:rPr>
              <a:t>Lodging expenses can be reimbursed up to $50 per night per person, </a:t>
            </a:r>
            <a:br>
              <a:rPr lang="en-US" sz="1600" cap="none" dirty="0">
                <a:solidFill>
                  <a:srgbClr val="203747"/>
                </a:solidFill>
              </a:rPr>
            </a:br>
            <a:r>
              <a:rPr lang="en-US" sz="1600" cap="none" dirty="0">
                <a:solidFill>
                  <a:srgbClr val="203747"/>
                </a:solidFill>
              </a:rPr>
              <a:t>provided that the expenses are primarily for and essential to medical care provided the physician</a:t>
            </a:r>
            <a:br>
              <a:rPr lang="en-US" sz="1600" cap="none" dirty="0">
                <a:solidFill>
                  <a:srgbClr val="203747"/>
                </a:solidFill>
              </a:rPr>
            </a:br>
            <a:r>
              <a:rPr lang="en-US" sz="1600" cap="none" dirty="0">
                <a:solidFill>
                  <a:srgbClr val="203747"/>
                </a:solidFill>
              </a:rPr>
              <a:t>is in a licensed hospital or medical facility which is related to or the equivalent of a licensed hospital. </a:t>
            </a:r>
            <a:br>
              <a:rPr lang="en-US" sz="1600" cap="none" dirty="0">
                <a:solidFill>
                  <a:srgbClr val="203747"/>
                </a:solidFill>
              </a:rPr>
            </a:br>
            <a:r>
              <a:rPr lang="en-US" sz="1600" cap="none" dirty="0">
                <a:solidFill>
                  <a:srgbClr val="203747"/>
                </a:solidFill>
              </a:rPr>
              <a:t>When including a parent, nurse, companion, etc. would increase the benefit to $100 per night.</a:t>
            </a:r>
          </a:p>
          <a:p>
            <a:pPr marL="342900" indent="-342900">
              <a:lnSpc>
                <a:spcPct val="90000"/>
              </a:lnSpc>
              <a:spcBef>
                <a:spcPts val="0"/>
              </a:spcBef>
              <a:spcAft>
                <a:spcPts val="1000"/>
              </a:spcAft>
              <a:buClr>
                <a:srgbClr val="0678D5"/>
              </a:buClr>
              <a:buSzPct val="80000"/>
              <a:buFont typeface="Courier New" panose="02070309020205020404" pitchFamily="49" charset="0"/>
              <a:buChar char="o"/>
            </a:pPr>
            <a:r>
              <a:rPr lang="en-US" sz="1500" cap="none" dirty="0">
                <a:solidFill>
                  <a:srgbClr val="0678D5"/>
                </a:solidFill>
                <a:latin typeface="Arial Black" panose="020B0A04020102020204" pitchFamily="34" charset="0"/>
              </a:rPr>
              <a:t>Meal expenses: </a:t>
            </a:r>
            <a:r>
              <a:rPr lang="en-US" sz="1600" cap="none" dirty="0">
                <a:solidFill>
                  <a:srgbClr val="203747"/>
                </a:solidFill>
              </a:rPr>
              <a:t>are not deductible as expenses for medical care unless they are provided </a:t>
            </a:r>
            <a:br>
              <a:rPr lang="en-US" sz="1600" cap="none" dirty="0">
                <a:solidFill>
                  <a:srgbClr val="203747"/>
                </a:solidFill>
              </a:rPr>
            </a:br>
            <a:r>
              <a:rPr lang="en-US" sz="1600" cap="none" dirty="0">
                <a:solidFill>
                  <a:srgbClr val="203747"/>
                </a:solidFill>
              </a:rPr>
              <a:t>at a hospital or similar institution at which the taxpayer, the taxpayer’s spouse, or dependent </a:t>
            </a:r>
            <a:br>
              <a:rPr lang="en-US" sz="1600" cap="none" dirty="0">
                <a:solidFill>
                  <a:srgbClr val="203747"/>
                </a:solidFill>
              </a:rPr>
            </a:br>
            <a:r>
              <a:rPr lang="en-US" sz="1600" cap="none" dirty="0">
                <a:solidFill>
                  <a:srgbClr val="203747"/>
                </a:solidFill>
              </a:rPr>
              <a:t>is receiving medical care. </a:t>
            </a:r>
          </a:p>
          <a:p>
            <a:pPr marL="342900" indent="-342900">
              <a:lnSpc>
                <a:spcPct val="90000"/>
              </a:lnSpc>
              <a:spcBef>
                <a:spcPts val="0"/>
              </a:spcBef>
              <a:spcAft>
                <a:spcPts val="0"/>
              </a:spcAft>
              <a:buClr>
                <a:srgbClr val="0678D5"/>
              </a:buClr>
              <a:buSzPct val="80000"/>
              <a:buFont typeface="Courier New" panose="02070309020205020404" pitchFamily="49" charset="0"/>
              <a:buChar char="o"/>
            </a:pPr>
            <a:r>
              <a:rPr lang="en-US" sz="1600" cap="none" dirty="0">
                <a:solidFill>
                  <a:srgbClr val="203747"/>
                </a:solidFill>
              </a:rPr>
              <a:t>In order to qualify for the deduction, the travel must be primarily for and essential to medical care, </a:t>
            </a:r>
            <a:br>
              <a:rPr lang="en-US" sz="1600" cap="none" dirty="0">
                <a:solidFill>
                  <a:srgbClr val="203747"/>
                </a:solidFill>
              </a:rPr>
            </a:br>
            <a:r>
              <a:rPr lang="en-US" sz="1600" cap="none" dirty="0">
                <a:solidFill>
                  <a:srgbClr val="203747"/>
                </a:solidFill>
              </a:rPr>
              <a:t>and not for vacation or recreation, Reimbursements for abortion-related travel that exceed these </a:t>
            </a:r>
            <a:br>
              <a:rPr lang="en-US" sz="1600" cap="none" dirty="0">
                <a:solidFill>
                  <a:srgbClr val="203747"/>
                </a:solidFill>
              </a:rPr>
            </a:br>
            <a:r>
              <a:rPr lang="en-US" sz="1600" cap="none" dirty="0">
                <a:solidFill>
                  <a:srgbClr val="203747"/>
                </a:solidFill>
              </a:rPr>
              <a:t>amounts are gross income and wages and are, as a result, subject to income and payroll taxes. </a:t>
            </a:r>
          </a:p>
          <a:p>
            <a:pPr marL="694944" indent="-342900">
              <a:lnSpc>
                <a:spcPct val="90000"/>
              </a:lnSpc>
              <a:spcBef>
                <a:spcPts val="0"/>
              </a:spcBef>
              <a:spcAft>
                <a:spcPts val="1200"/>
              </a:spcAft>
              <a:buClr>
                <a:srgbClr val="F3B921"/>
              </a:buClr>
              <a:buSzPct val="100000"/>
              <a:buFont typeface="Wingdings 3" panose="05040102010807070707" pitchFamily="18" charset="2"/>
              <a:buChar char="Æ"/>
            </a:pPr>
            <a:r>
              <a:rPr lang="en-US" sz="1600" b="1" cap="none" dirty="0">
                <a:solidFill>
                  <a:srgbClr val="0678D5"/>
                </a:solidFill>
              </a:rPr>
              <a:t>MUST CONSULT WITH TAX ADVISOR / ATTORNEY</a:t>
            </a:r>
          </a:p>
          <a:p>
            <a:pPr marL="342900" indent="-342900">
              <a:lnSpc>
                <a:spcPct val="90000"/>
              </a:lnSpc>
              <a:spcBef>
                <a:spcPts val="0"/>
              </a:spcBef>
              <a:spcAft>
                <a:spcPts val="1200"/>
              </a:spcAft>
              <a:buClr>
                <a:srgbClr val="0678D5"/>
              </a:buClr>
              <a:buSzPct val="80000"/>
              <a:buFont typeface="Courier New" panose="02070309020205020404" pitchFamily="49" charset="0"/>
              <a:buChar char="o"/>
            </a:pPr>
            <a:endParaRPr lang="en-US" sz="1600" cap="none" dirty="0">
              <a:solidFill>
                <a:srgbClr val="203747"/>
              </a:solidFill>
            </a:endParaRPr>
          </a:p>
          <a:p>
            <a:pPr marL="342900" indent="-342900">
              <a:buFont typeface="Arial" panose="020B0604020202020204" pitchFamily="34" charset="0"/>
              <a:buChar char="•"/>
            </a:pPr>
            <a:endParaRPr lang="en-US" sz="1600" cap="none" dirty="0"/>
          </a:p>
        </p:txBody>
      </p:sp>
      <p:sp>
        <p:nvSpPr>
          <p:cNvPr id="9" name="TextBox 8">
            <a:extLst>
              <a:ext uri="{FF2B5EF4-FFF2-40B4-BE49-F238E27FC236}">
                <a16:creationId xmlns:a16="http://schemas.microsoft.com/office/drawing/2014/main" id="{FB28367D-BEC5-4AAB-A219-195BD85B0AA4}"/>
              </a:ext>
            </a:extLst>
          </p:cNvPr>
          <p:cNvSpPr txBox="1"/>
          <p:nvPr/>
        </p:nvSpPr>
        <p:spPr>
          <a:xfrm>
            <a:off x="611687" y="1234063"/>
            <a:ext cx="11580313" cy="855994"/>
          </a:xfrm>
          <a:prstGeom prst="rect">
            <a:avLst/>
          </a:prstGeom>
          <a:solidFill>
            <a:srgbClr val="E3E3E3"/>
          </a:solidFill>
        </p:spPr>
        <p:txBody>
          <a:bodyPr wrap="square" lIns="182880" anchor="ctr" anchorCtr="0">
            <a:noAutofit/>
          </a:bodyPr>
          <a:lstStyle/>
          <a:p>
            <a:r>
              <a:rPr lang="en-US" sz="1500" cap="none" dirty="0">
                <a:solidFill>
                  <a:srgbClr val="203747"/>
                </a:solidFill>
                <a:latin typeface="Arial Black" panose="020B0A04020102020204" pitchFamily="34" charset="0"/>
              </a:rPr>
              <a:t>Adding a travel benefit inside or outside of a group health plan has compliance challenges created </a:t>
            </a:r>
            <a:br>
              <a:rPr lang="en-US" sz="1500" cap="none" dirty="0">
                <a:solidFill>
                  <a:srgbClr val="203747"/>
                </a:solidFill>
                <a:latin typeface="Arial Black" panose="020B0A04020102020204" pitchFamily="34" charset="0"/>
              </a:rPr>
            </a:br>
            <a:r>
              <a:rPr lang="en-US" sz="1500" cap="none" dirty="0">
                <a:solidFill>
                  <a:srgbClr val="203747"/>
                </a:solidFill>
                <a:latin typeface="Arial Black" panose="020B0A04020102020204" pitchFamily="34" charset="0"/>
              </a:rPr>
              <a:t>by a daunting patchwork of laws. Planning amid a rapidly shifting legal landscape will be difficult.</a:t>
            </a:r>
          </a:p>
        </p:txBody>
      </p:sp>
    </p:spTree>
    <p:extLst>
      <p:ext uri="{BB962C8B-B14F-4D97-AF65-F5344CB8AC3E}">
        <p14:creationId xmlns:p14="http://schemas.microsoft.com/office/powerpoint/2010/main" val="47050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Medical Travel Benefits – Limitations</a:t>
            </a:r>
          </a:p>
        </p:txBody>
      </p:sp>
      <p:graphicFrame>
        <p:nvGraphicFramePr>
          <p:cNvPr id="5" name="Table 4">
            <a:extLst>
              <a:ext uri="{FF2B5EF4-FFF2-40B4-BE49-F238E27FC236}">
                <a16:creationId xmlns:a16="http://schemas.microsoft.com/office/drawing/2014/main" id="{16E54E62-F657-2C3A-E430-8BE48550C725}"/>
              </a:ext>
            </a:extLst>
          </p:cNvPr>
          <p:cNvGraphicFramePr>
            <a:graphicFrameLocks noGrp="1"/>
          </p:cNvGraphicFramePr>
          <p:nvPr>
            <p:extLst>
              <p:ext uri="{D42A27DB-BD31-4B8C-83A1-F6EECF244321}">
                <p14:modId xmlns:p14="http://schemas.microsoft.com/office/powerpoint/2010/main" val="364785340"/>
              </p:ext>
            </p:extLst>
          </p:nvPr>
        </p:nvGraphicFramePr>
        <p:xfrm>
          <a:off x="600456" y="1374430"/>
          <a:ext cx="11591544" cy="4262697"/>
        </p:xfrm>
        <a:graphic>
          <a:graphicData uri="http://schemas.openxmlformats.org/drawingml/2006/table">
            <a:tbl>
              <a:tblPr firstRow="1" bandRow="1">
                <a:tableStyleId>{5C22544A-7EE6-4342-B048-85BDC9FD1C3A}</a:tableStyleId>
              </a:tblPr>
              <a:tblGrid>
                <a:gridCol w="11591544">
                  <a:extLst>
                    <a:ext uri="{9D8B030D-6E8A-4147-A177-3AD203B41FA5}">
                      <a16:colId xmlns:a16="http://schemas.microsoft.com/office/drawing/2014/main" val="2971786726"/>
                    </a:ext>
                  </a:extLst>
                </a:gridCol>
              </a:tblGrid>
              <a:tr h="731552">
                <a:tc>
                  <a:txBody>
                    <a:bodyPr/>
                    <a:lstStyle/>
                    <a:p>
                      <a:pPr marL="0" indent="0">
                        <a:lnSpc>
                          <a:spcPct val="90000"/>
                        </a:lnSpc>
                        <a:spcBef>
                          <a:spcPts val="1200"/>
                        </a:spcBef>
                        <a:buClr>
                          <a:srgbClr val="0678D5"/>
                        </a:buClr>
                        <a:buSzPct val="80000"/>
                        <a:buFont typeface="Courier New" panose="02070309020205020404" pitchFamily="49" charset="0"/>
                        <a:buNone/>
                      </a:pPr>
                      <a:r>
                        <a:rPr lang="en-US" sz="1600" b="0" i="0" u="none" strike="noStrike" baseline="0" dirty="0">
                          <a:solidFill>
                            <a:srgbClr val="0678D5"/>
                          </a:solidFill>
                          <a:latin typeface="Arial Black" panose="020B0A04020102020204" pitchFamily="34" charset="0"/>
                        </a:rPr>
                        <a:t>A company cannot simply amend its corporate travel reimbursement policy. </a:t>
                      </a:r>
                    </a:p>
                  </a:txBody>
                  <a:tcPr marL="182880" anchor="ctr">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4064069337"/>
                  </a:ext>
                </a:extLst>
              </a:tr>
              <a:tr h="731552">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263746"/>
                          </a:solidFill>
                          <a:latin typeface="Arial" panose="020B0604020202020204" pitchFamily="34" charset="0"/>
                          <a:ea typeface="+mn-ea"/>
                          <a:cs typeface="+mn-cs"/>
                        </a:rPr>
                        <a:t>Because the reimbursement is contingent upon receipt of medical care, the arrangement will </a:t>
                      </a:r>
                      <a:br>
                        <a:rPr lang="en-US" sz="1600" b="0" i="0" u="none" strike="noStrike" kern="1200" baseline="0" dirty="0">
                          <a:solidFill>
                            <a:srgbClr val="263746"/>
                          </a:solidFill>
                          <a:latin typeface="Arial" panose="020B0604020202020204" pitchFamily="34" charset="0"/>
                          <a:ea typeface="+mn-ea"/>
                          <a:cs typeface="+mn-cs"/>
                        </a:rPr>
                      </a:br>
                      <a:r>
                        <a:rPr lang="en-US" sz="1600" b="1" i="1" u="none" strike="noStrike" kern="1200" baseline="0" dirty="0">
                          <a:solidFill>
                            <a:srgbClr val="263746"/>
                          </a:solidFill>
                          <a:latin typeface="Arial" panose="020B0604020202020204" pitchFamily="34" charset="0"/>
                          <a:ea typeface="+mn-ea"/>
                          <a:cs typeface="+mn-cs"/>
                        </a:rPr>
                        <a:t>be a group health plan, </a:t>
                      </a:r>
                      <a:r>
                        <a:rPr lang="en-US" sz="1600" b="0" i="0" u="none" strike="noStrike" kern="1200" baseline="0" dirty="0">
                          <a:solidFill>
                            <a:srgbClr val="263746"/>
                          </a:solidFill>
                          <a:latin typeface="Arial" panose="020B0604020202020204" pitchFamily="34" charset="0"/>
                          <a:ea typeface="+mn-ea"/>
                          <a:cs typeface="+mn-cs"/>
                        </a:rPr>
                        <a:t>or part of one. </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2764131448"/>
                  </a:ext>
                </a:extLst>
              </a:tr>
              <a:tr h="604937">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263746"/>
                          </a:solidFill>
                          <a:latin typeface="Arial" panose="020B0604020202020204" pitchFamily="34" charset="0"/>
                          <a:ea typeface="+mn-ea"/>
                          <a:cs typeface="+mn-cs"/>
                        </a:rPr>
                        <a:t>Making the reimbursement taxable does not change that fact. </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371796445"/>
                  </a:ext>
                </a:extLst>
              </a:tr>
              <a:tr h="731552">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263746"/>
                          </a:solidFill>
                          <a:latin typeface="Arial" panose="020B0604020202020204" pitchFamily="34" charset="0"/>
                          <a:ea typeface="+mn-ea"/>
                          <a:cs typeface="+mn-cs"/>
                        </a:rPr>
                        <a:t>If the Medical Travel Benefit is not </a:t>
                      </a:r>
                      <a:r>
                        <a:rPr lang="en-US" sz="1600" b="1" i="1" u="none" strike="noStrike" kern="1200" baseline="0" dirty="0">
                          <a:solidFill>
                            <a:srgbClr val="263746"/>
                          </a:solidFill>
                          <a:latin typeface="Arial" panose="020B0604020202020204" pitchFamily="34" charset="0"/>
                          <a:ea typeface="+mn-ea"/>
                          <a:cs typeface="+mn-cs"/>
                        </a:rPr>
                        <a:t>properly designed</a:t>
                      </a:r>
                      <a:r>
                        <a:rPr lang="en-US" sz="1600" b="0" i="0" u="none" strike="noStrike" kern="1200" baseline="0" dirty="0">
                          <a:solidFill>
                            <a:srgbClr val="263746"/>
                          </a:solidFill>
                          <a:latin typeface="Arial" panose="020B0604020202020204" pitchFamily="34" charset="0"/>
                          <a:ea typeface="+mn-ea"/>
                          <a:cs typeface="+mn-cs"/>
                        </a:rPr>
                        <a:t>, it will violate the Affordable Care Act (ACA). </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3881468560"/>
                  </a:ext>
                </a:extLst>
              </a:tr>
              <a:tr h="731552">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263746"/>
                          </a:solidFill>
                          <a:latin typeface="Arial" panose="020B0604020202020204" pitchFamily="34" charset="0"/>
                          <a:ea typeface="+mn-ea"/>
                          <a:cs typeface="+mn-cs"/>
                        </a:rPr>
                        <a:t>The penalty for such a violation is $100 per affected person per day of noncompliance. </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2721102479"/>
                  </a:ext>
                </a:extLst>
              </a:tr>
              <a:tr h="731552">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263746"/>
                          </a:solidFill>
                          <a:latin typeface="Arial" panose="020B0604020202020204" pitchFamily="34" charset="0"/>
                          <a:ea typeface="+mn-ea"/>
                          <a:cs typeface="+mn-cs"/>
                        </a:rPr>
                        <a:t>Medical Travel Benefit must also comply with </a:t>
                      </a:r>
                      <a:r>
                        <a:rPr lang="en-US" sz="1600" b="1" i="1" u="none" strike="noStrike" kern="1200" baseline="0" dirty="0">
                          <a:solidFill>
                            <a:srgbClr val="263746"/>
                          </a:solidFill>
                          <a:latin typeface="Arial" panose="020B0604020202020204" pitchFamily="34" charset="0"/>
                          <a:ea typeface="+mn-ea"/>
                          <a:cs typeface="+mn-cs"/>
                        </a:rPr>
                        <a:t>other employee benefit laws.</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353801953"/>
                  </a:ext>
                </a:extLst>
              </a:tr>
            </a:tbl>
          </a:graphicData>
        </a:graphic>
      </p:graphicFrame>
    </p:spTree>
    <p:extLst>
      <p:ext uri="{BB962C8B-B14F-4D97-AF65-F5344CB8AC3E}">
        <p14:creationId xmlns:p14="http://schemas.microsoft.com/office/powerpoint/2010/main" val="1301982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Medical Travel Benefits – Regulatory Complexity</a:t>
            </a:r>
          </a:p>
        </p:txBody>
      </p:sp>
      <p:graphicFrame>
        <p:nvGraphicFramePr>
          <p:cNvPr id="5" name="Table 4">
            <a:extLst>
              <a:ext uri="{FF2B5EF4-FFF2-40B4-BE49-F238E27FC236}">
                <a16:creationId xmlns:a16="http://schemas.microsoft.com/office/drawing/2014/main" id="{16E54E62-F657-2C3A-E430-8BE48550C725}"/>
              </a:ext>
            </a:extLst>
          </p:cNvPr>
          <p:cNvGraphicFramePr>
            <a:graphicFrameLocks noGrp="1"/>
          </p:cNvGraphicFramePr>
          <p:nvPr>
            <p:extLst>
              <p:ext uri="{D42A27DB-BD31-4B8C-83A1-F6EECF244321}">
                <p14:modId xmlns:p14="http://schemas.microsoft.com/office/powerpoint/2010/main" val="815982535"/>
              </p:ext>
            </p:extLst>
          </p:nvPr>
        </p:nvGraphicFramePr>
        <p:xfrm>
          <a:off x="600456" y="1374430"/>
          <a:ext cx="11591544" cy="4111970"/>
        </p:xfrm>
        <a:graphic>
          <a:graphicData uri="http://schemas.openxmlformats.org/drawingml/2006/table">
            <a:tbl>
              <a:tblPr firstRow="1" bandRow="1">
                <a:tableStyleId>{5C22544A-7EE6-4342-B048-85BDC9FD1C3A}</a:tableStyleId>
              </a:tblPr>
              <a:tblGrid>
                <a:gridCol w="11591544">
                  <a:extLst>
                    <a:ext uri="{9D8B030D-6E8A-4147-A177-3AD203B41FA5}">
                      <a16:colId xmlns:a16="http://schemas.microsoft.com/office/drawing/2014/main" val="2971786726"/>
                    </a:ext>
                  </a:extLst>
                </a:gridCol>
              </a:tblGrid>
              <a:tr h="1304784">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0678D5"/>
                          </a:solidFill>
                          <a:latin typeface="Arial Black" panose="020B0A04020102020204" pitchFamily="34" charset="0"/>
                          <a:ea typeface="+mn-ea"/>
                          <a:cs typeface="+mn-cs"/>
                        </a:rPr>
                        <a:t>ERISA</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The Medical Travel Benefit must be embodied in a plan document and summary plan description,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which must include ERISA-compliant claims and appeals procedures. The Medical Travel Benefit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will generally be subject to the Form 5500 requirement.</a:t>
                      </a:r>
                    </a:p>
                  </a:txBody>
                  <a:tcPr marL="182880" anchor="ct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2764131448"/>
                  </a:ext>
                </a:extLst>
              </a:tr>
              <a:tr h="1502402">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0678D5"/>
                          </a:solidFill>
                          <a:latin typeface="Arial Black" panose="020B0A04020102020204" pitchFamily="34" charset="0"/>
                          <a:ea typeface="+mn-ea"/>
                          <a:cs typeface="+mn-cs"/>
                        </a:rPr>
                        <a:t>COBRA</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If the employer had at least 20 full-time employees in the prior calendar year, the Medical Travel Benefit</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 must comply with COBRA. Among other things, companies will need to determine a COBRA premium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and contact their COBRA administrators to ensure that the Medical Travel Benefit is included in any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COBRA election notices.</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371796445"/>
                  </a:ext>
                </a:extLst>
              </a:tr>
              <a:tr h="1304784">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0678D5"/>
                          </a:solidFill>
                          <a:latin typeface="Arial Black" panose="020B0A04020102020204" pitchFamily="34" charset="0"/>
                          <a:ea typeface="+mn-ea"/>
                          <a:cs typeface="+mn-cs"/>
                        </a:rPr>
                        <a:t>HIPAA</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Unless the Medical Travel Benefit is administered by the company in-house and covers fewer than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50 employees, it will be subject to HIPAA privacy and security. The company should ensure that it has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established an effective HIPAA compliance program to protect individually identifiable health information.</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3881468560"/>
                  </a:ext>
                </a:extLst>
              </a:tr>
            </a:tbl>
          </a:graphicData>
        </a:graphic>
      </p:graphicFrame>
    </p:spTree>
    <p:extLst>
      <p:ext uri="{BB962C8B-B14F-4D97-AF65-F5344CB8AC3E}">
        <p14:creationId xmlns:p14="http://schemas.microsoft.com/office/powerpoint/2010/main" val="2171906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Medical Travel Benefits – Regulatory Complexity, </a:t>
            </a:r>
            <a:r>
              <a:rPr lang="en-US" sz="2800" i="1" dirty="0"/>
              <a:t>Continued</a:t>
            </a:r>
          </a:p>
        </p:txBody>
      </p:sp>
      <p:graphicFrame>
        <p:nvGraphicFramePr>
          <p:cNvPr id="5" name="Table 4">
            <a:extLst>
              <a:ext uri="{FF2B5EF4-FFF2-40B4-BE49-F238E27FC236}">
                <a16:creationId xmlns:a16="http://schemas.microsoft.com/office/drawing/2014/main" id="{16E54E62-F657-2C3A-E430-8BE48550C725}"/>
              </a:ext>
            </a:extLst>
          </p:cNvPr>
          <p:cNvGraphicFramePr>
            <a:graphicFrameLocks noGrp="1"/>
          </p:cNvGraphicFramePr>
          <p:nvPr>
            <p:extLst>
              <p:ext uri="{D42A27DB-BD31-4B8C-83A1-F6EECF244321}">
                <p14:modId xmlns:p14="http://schemas.microsoft.com/office/powerpoint/2010/main" val="998065275"/>
              </p:ext>
            </p:extLst>
          </p:nvPr>
        </p:nvGraphicFramePr>
        <p:xfrm>
          <a:off x="600456" y="1605541"/>
          <a:ext cx="11591544" cy="2996603"/>
        </p:xfrm>
        <a:graphic>
          <a:graphicData uri="http://schemas.openxmlformats.org/drawingml/2006/table">
            <a:tbl>
              <a:tblPr firstRow="1" bandRow="1">
                <a:tableStyleId>{5C22544A-7EE6-4342-B048-85BDC9FD1C3A}</a:tableStyleId>
              </a:tblPr>
              <a:tblGrid>
                <a:gridCol w="11591544">
                  <a:extLst>
                    <a:ext uri="{9D8B030D-6E8A-4147-A177-3AD203B41FA5}">
                      <a16:colId xmlns:a16="http://schemas.microsoft.com/office/drawing/2014/main" val="2971786726"/>
                    </a:ext>
                  </a:extLst>
                </a:gridCol>
              </a:tblGrid>
              <a:tr h="1642385">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0678D5"/>
                          </a:solidFill>
                          <a:latin typeface="Arial Black" panose="020B0A04020102020204" pitchFamily="34" charset="0"/>
                          <a:ea typeface="+mn-ea"/>
                          <a:cs typeface="+mn-cs"/>
                        </a:rPr>
                        <a:t>Mental Health Parity</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With an addition of an abortion-related travel benefit as a medical benefit, an analysis should be undertaken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to ensure that there are comparable benefits for mental health and substance use disorders in quantitative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and non-quantitative terms. </a:t>
                      </a:r>
                    </a:p>
                  </a:txBody>
                  <a:tcPr marL="182880" anchor="ct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2764131448"/>
                  </a:ext>
                </a:extLst>
              </a:tr>
              <a:tr h="1354218">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0678D5"/>
                          </a:solidFill>
                          <a:latin typeface="Arial Black" panose="020B0A04020102020204" pitchFamily="34" charset="0"/>
                          <a:ea typeface="+mn-ea"/>
                          <a:cs typeface="+mn-cs"/>
                        </a:rPr>
                        <a:t>ACA and Limits</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Abortion and abortion-related services are not, however, essential health benefits. Thus, an abortion travel benefit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can be subject to an annual limit or cap.</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371796445"/>
                  </a:ext>
                </a:extLst>
              </a:tr>
            </a:tbl>
          </a:graphicData>
        </a:graphic>
      </p:graphicFrame>
    </p:spTree>
    <p:extLst>
      <p:ext uri="{BB962C8B-B14F-4D97-AF65-F5344CB8AC3E}">
        <p14:creationId xmlns:p14="http://schemas.microsoft.com/office/powerpoint/2010/main" val="160403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BB0E9B-F7BD-4CD6-A581-ADEC5B8E2C3A}"/>
              </a:ext>
            </a:extLst>
          </p:cNvPr>
          <p:cNvSpPr>
            <a:spLocks noGrp="1"/>
          </p:cNvSpPr>
          <p:nvPr>
            <p:ph type="body" sz="quarter" idx="12"/>
          </p:nvPr>
        </p:nvSpPr>
        <p:spPr>
          <a:xfrm>
            <a:off x="700156" y="3543455"/>
            <a:ext cx="5395844" cy="1262063"/>
          </a:xfrm>
        </p:spPr>
        <p:txBody>
          <a:bodyPr/>
          <a:lstStyle/>
          <a:p>
            <a:r>
              <a:rPr lang="en-US" sz="3600" dirty="0"/>
              <a:t>COVID-19 Updates</a:t>
            </a:r>
          </a:p>
        </p:txBody>
      </p:sp>
      <p:sp>
        <p:nvSpPr>
          <p:cNvPr id="4" name="Text Placeholder 3">
            <a:extLst>
              <a:ext uri="{FF2B5EF4-FFF2-40B4-BE49-F238E27FC236}">
                <a16:creationId xmlns:a16="http://schemas.microsoft.com/office/drawing/2014/main" id="{7BA3B477-F16C-40BA-9F38-79132578420A}"/>
              </a:ext>
            </a:extLst>
          </p:cNvPr>
          <p:cNvSpPr>
            <a:spLocks noGrp="1"/>
          </p:cNvSpPr>
          <p:nvPr>
            <p:ph type="body" sz="quarter" idx="14"/>
          </p:nvPr>
        </p:nvSpPr>
        <p:spPr/>
        <p:txBody>
          <a:bodyPr/>
          <a:lstStyle/>
          <a:p>
            <a:r>
              <a:rPr lang="en-US" dirty="0">
                <a:latin typeface="Arial Black" panose="020B0A04020102020204" pitchFamily="34" charset="0"/>
              </a:rPr>
              <a:t>2</a:t>
            </a:r>
          </a:p>
        </p:txBody>
      </p:sp>
    </p:spTree>
    <p:extLst>
      <p:ext uri="{BB962C8B-B14F-4D97-AF65-F5344CB8AC3E}">
        <p14:creationId xmlns:p14="http://schemas.microsoft.com/office/powerpoint/2010/main" val="2200023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7A80D7-4032-439C-A381-6AA05C5AE215}"/>
              </a:ext>
            </a:extLst>
          </p:cNvPr>
          <p:cNvSpPr/>
          <p:nvPr/>
        </p:nvSpPr>
        <p:spPr>
          <a:xfrm>
            <a:off x="462282" y="6185865"/>
            <a:ext cx="11692270" cy="592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927432C-53E6-47A5-B4E7-D712E3F774F4}"/>
              </a:ext>
            </a:extLst>
          </p:cNvPr>
          <p:cNvSpPr/>
          <p:nvPr/>
        </p:nvSpPr>
        <p:spPr>
          <a:xfrm>
            <a:off x="434123" y="1651976"/>
            <a:ext cx="11429999" cy="490976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BD1C59DA-B979-41F2-8332-93F1E77DF63E}"/>
              </a:ext>
            </a:extLst>
          </p:cNvPr>
          <p:cNvSpPr>
            <a:spLocks noGrp="1"/>
          </p:cNvSpPr>
          <p:nvPr>
            <p:ph type="title"/>
          </p:nvPr>
        </p:nvSpPr>
        <p:spPr>
          <a:xfrm>
            <a:off x="632235" y="405348"/>
            <a:ext cx="10534684" cy="671116"/>
          </a:xfrm>
          <a:prstGeom prst="rect">
            <a:avLst/>
          </a:prstGeom>
        </p:spPr>
        <p:txBody>
          <a:bodyPr>
            <a:normAutofit/>
          </a:bodyPr>
          <a:lstStyle/>
          <a:p>
            <a:r>
              <a:rPr lang="en-US" sz="2800" dirty="0"/>
              <a:t>COVID-19 Extensions- COBRA &amp; Special Enrollment Rights</a:t>
            </a:r>
          </a:p>
        </p:txBody>
      </p:sp>
      <p:graphicFrame>
        <p:nvGraphicFramePr>
          <p:cNvPr id="5" name="Table 4">
            <a:extLst>
              <a:ext uri="{FF2B5EF4-FFF2-40B4-BE49-F238E27FC236}">
                <a16:creationId xmlns:a16="http://schemas.microsoft.com/office/drawing/2014/main" id="{036D88F9-2661-4DB4-B1F8-3CB855E3A111}"/>
              </a:ext>
            </a:extLst>
          </p:cNvPr>
          <p:cNvGraphicFramePr>
            <a:graphicFrameLocks noGrp="1"/>
          </p:cNvGraphicFramePr>
          <p:nvPr>
            <p:extLst>
              <p:ext uri="{D42A27DB-BD31-4B8C-83A1-F6EECF244321}">
                <p14:modId xmlns:p14="http://schemas.microsoft.com/office/powerpoint/2010/main" val="2258502472"/>
              </p:ext>
            </p:extLst>
          </p:nvPr>
        </p:nvGraphicFramePr>
        <p:xfrm>
          <a:off x="2003090" y="1479147"/>
          <a:ext cx="9801226" cy="2651760"/>
        </p:xfrm>
        <a:graphic>
          <a:graphicData uri="http://schemas.openxmlformats.org/drawingml/2006/table">
            <a:tbl>
              <a:tblPr firstRow="1" bandRow="1">
                <a:tableStyleId>{F5AB1C69-6EDB-4FF4-983F-18BD219EF322}</a:tableStyleId>
              </a:tblPr>
              <a:tblGrid>
                <a:gridCol w="2506694">
                  <a:extLst>
                    <a:ext uri="{9D8B030D-6E8A-4147-A177-3AD203B41FA5}">
                      <a16:colId xmlns:a16="http://schemas.microsoft.com/office/drawing/2014/main" val="20000"/>
                    </a:ext>
                  </a:extLst>
                </a:gridCol>
                <a:gridCol w="2310857">
                  <a:extLst>
                    <a:ext uri="{9D8B030D-6E8A-4147-A177-3AD203B41FA5}">
                      <a16:colId xmlns:a16="http://schemas.microsoft.com/office/drawing/2014/main" val="20001"/>
                    </a:ext>
                  </a:extLst>
                </a:gridCol>
                <a:gridCol w="4983675">
                  <a:extLst>
                    <a:ext uri="{9D8B030D-6E8A-4147-A177-3AD203B41FA5}">
                      <a16:colId xmlns:a16="http://schemas.microsoft.com/office/drawing/2014/main" val="3820339893"/>
                    </a:ext>
                  </a:extLst>
                </a:gridCol>
              </a:tblGrid>
              <a:tr h="530352">
                <a:tc>
                  <a:txBody>
                    <a:bodyPr/>
                    <a:lstStyle/>
                    <a:p>
                      <a:pPr algn="l"/>
                      <a:r>
                        <a:rPr lang="en-US" sz="1600" b="1" i="0" dirty="0">
                          <a:solidFill>
                            <a:schemeClr val="bg1"/>
                          </a:solidFill>
                          <a:latin typeface="Arial Black" panose="020B0A04020102020204" pitchFamily="34" charset="0"/>
                          <a:cs typeface="Arial" panose="020B0604020202020204" pitchFamily="34" charset="0"/>
                        </a:rPr>
                        <a:t>Timing</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74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chemeClr val="bg1"/>
                          </a:solidFill>
                          <a:latin typeface="Arial Black" panose="020B0A04020102020204" pitchFamily="34" charset="0"/>
                          <a:cs typeface="Arial" panose="020B0604020202020204" pitchFamily="34" charset="0"/>
                        </a:rPr>
                        <a:t>Regulations</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78D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chemeClr val="bg1"/>
                          </a:solidFill>
                          <a:latin typeface="Arial Black" panose="020B0A04020102020204" pitchFamily="34" charset="0"/>
                          <a:cs typeface="Arial" panose="020B0604020202020204" pitchFamily="34" charset="0"/>
                        </a:rPr>
                        <a:t>COVID-19</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5DA"/>
                    </a:solidFill>
                  </a:tcPr>
                </a:tc>
                <a:extLst>
                  <a:ext uri="{0D108BD9-81ED-4DB2-BD59-A6C34878D82A}">
                    <a16:rowId xmlns:a16="http://schemas.microsoft.com/office/drawing/2014/main" val="10000"/>
                  </a:ext>
                </a:extLst>
              </a:tr>
              <a:tr h="530352">
                <a:tc>
                  <a:txBody>
                    <a:bodyPr/>
                    <a:lstStyle/>
                    <a:p>
                      <a:pPr algn="l">
                        <a:lnSpc>
                          <a:spcPct val="90000"/>
                        </a:lnSpc>
                      </a:pPr>
                      <a:r>
                        <a:rPr lang="en-US" sz="1600" b="1" i="0" dirty="0">
                          <a:solidFill>
                            <a:srgbClr val="263746"/>
                          </a:solidFill>
                          <a:latin typeface="Arial" panose="020B0604020202020204" pitchFamily="34" charset="0"/>
                          <a:cs typeface="Arial" panose="020B0604020202020204" pitchFamily="34" charset="0"/>
                        </a:rPr>
                        <a:t>Election</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60 days</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60 days following the end of the Outbreak Period</a:t>
                      </a: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30352">
                <a:tc>
                  <a:txBody>
                    <a:bodyPr/>
                    <a:lstStyle/>
                    <a:p>
                      <a:pPr algn="l">
                        <a:lnSpc>
                          <a:spcPct val="90000"/>
                        </a:lnSpc>
                      </a:pPr>
                      <a:r>
                        <a:rPr lang="en-US" sz="1600" b="1" i="0" dirty="0">
                          <a:solidFill>
                            <a:srgbClr val="263746"/>
                          </a:solidFill>
                          <a:latin typeface="Arial" panose="020B0604020202020204" pitchFamily="34" charset="0"/>
                          <a:cs typeface="Arial" panose="020B0604020202020204" pitchFamily="34" charset="0"/>
                        </a:rPr>
                        <a:t>Initial Payment</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45 days</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45 days following the end of the Outbreak Period</a:t>
                      </a: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530352">
                <a:tc>
                  <a:txBody>
                    <a:bodyPr/>
                    <a:lstStyle/>
                    <a:p>
                      <a:pPr algn="l">
                        <a:lnSpc>
                          <a:spcPct val="90000"/>
                        </a:lnSpc>
                      </a:pPr>
                      <a:r>
                        <a:rPr lang="en-US" sz="1600" b="1" i="0" dirty="0">
                          <a:solidFill>
                            <a:srgbClr val="263746"/>
                          </a:solidFill>
                          <a:latin typeface="Arial" panose="020B0604020202020204" pitchFamily="34" charset="0"/>
                          <a:cs typeface="Arial" panose="020B0604020202020204" pitchFamily="34" charset="0"/>
                        </a:rPr>
                        <a:t>Subsequent Payments</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30 days</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30 days following the end of the Outbreak Period</a:t>
                      </a: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530352">
                <a:tc>
                  <a:txBody>
                    <a:bodyPr/>
                    <a:lstStyle/>
                    <a:p>
                      <a:pPr algn="l">
                        <a:lnSpc>
                          <a:spcPct val="90000"/>
                        </a:lnSpc>
                      </a:pPr>
                      <a:r>
                        <a:rPr lang="en-US" sz="1600" b="1" i="0" dirty="0">
                          <a:solidFill>
                            <a:srgbClr val="263746"/>
                          </a:solidFill>
                          <a:latin typeface="Arial" panose="020B0604020202020204" pitchFamily="34" charset="0"/>
                          <a:cs typeface="Arial" panose="020B0604020202020204" pitchFamily="34" charset="0"/>
                        </a:rPr>
                        <a:t>Notify Plans of </a:t>
                      </a:r>
                      <a:br>
                        <a:rPr lang="en-US" sz="1600" b="1" i="0" dirty="0">
                          <a:solidFill>
                            <a:srgbClr val="263746"/>
                          </a:solidFill>
                          <a:latin typeface="Arial" panose="020B0604020202020204" pitchFamily="34" charset="0"/>
                          <a:cs typeface="Arial" panose="020B0604020202020204" pitchFamily="34" charset="0"/>
                        </a:rPr>
                      </a:br>
                      <a:r>
                        <a:rPr lang="en-US" sz="1600" b="1" i="0" dirty="0">
                          <a:solidFill>
                            <a:srgbClr val="263746"/>
                          </a:solidFill>
                          <a:latin typeface="Arial" panose="020B0604020202020204" pitchFamily="34" charset="0"/>
                          <a:cs typeface="Arial" panose="020B0604020202020204" pitchFamily="34" charset="0"/>
                        </a:rPr>
                        <a:t>Qualifying Events</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30 – 60 days generally depending on event</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30 – 60 days following the end of the Outbreak Period</a:t>
                      </a: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E95A191D-5D44-43F2-BA5C-22013664EC74}"/>
              </a:ext>
            </a:extLst>
          </p:cNvPr>
          <p:cNvGraphicFramePr>
            <a:graphicFrameLocks noGrp="1"/>
          </p:cNvGraphicFramePr>
          <p:nvPr>
            <p:extLst>
              <p:ext uri="{D42A27DB-BD31-4B8C-83A1-F6EECF244321}">
                <p14:modId xmlns:p14="http://schemas.microsoft.com/office/powerpoint/2010/main" val="3143720663"/>
              </p:ext>
            </p:extLst>
          </p:nvPr>
        </p:nvGraphicFramePr>
        <p:xfrm>
          <a:off x="2003092" y="4245262"/>
          <a:ext cx="9801225" cy="2316480"/>
        </p:xfrm>
        <a:graphic>
          <a:graphicData uri="http://schemas.openxmlformats.org/drawingml/2006/table">
            <a:tbl>
              <a:tblPr firstRow="1" bandRow="1">
                <a:tableStyleId>{F5AB1C69-6EDB-4FF4-983F-18BD219EF322}</a:tableStyleId>
              </a:tblPr>
              <a:tblGrid>
                <a:gridCol w="2536068">
                  <a:extLst>
                    <a:ext uri="{9D8B030D-6E8A-4147-A177-3AD203B41FA5}">
                      <a16:colId xmlns:a16="http://schemas.microsoft.com/office/drawing/2014/main" val="20000"/>
                    </a:ext>
                  </a:extLst>
                </a:gridCol>
                <a:gridCol w="2281483">
                  <a:extLst>
                    <a:ext uri="{9D8B030D-6E8A-4147-A177-3AD203B41FA5}">
                      <a16:colId xmlns:a16="http://schemas.microsoft.com/office/drawing/2014/main" val="3355114277"/>
                    </a:ext>
                  </a:extLst>
                </a:gridCol>
                <a:gridCol w="4983674">
                  <a:extLst>
                    <a:ext uri="{9D8B030D-6E8A-4147-A177-3AD203B41FA5}">
                      <a16:colId xmlns:a16="http://schemas.microsoft.com/office/drawing/2014/main" val="20002"/>
                    </a:ext>
                  </a:extLst>
                </a:gridCol>
              </a:tblGrid>
              <a:tr h="579120">
                <a:tc>
                  <a:txBody>
                    <a:bodyPr/>
                    <a:lstStyle/>
                    <a:p>
                      <a:pPr algn="l">
                        <a:lnSpc>
                          <a:spcPct val="90000"/>
                        </a:lnSpc>
                      </a:pPr>
                      <a:r>
                        <a:rPr lang="en-US" sz="1600" dirty="0">
                          <a:solidFill>
                            <a:schemeClr val="bg1"/>
                          </a:solidFill>
                          <a:latin typeface="Arial Black" panose="020B0A04020102020204" pitchFamily="34" charset="0"/>
                          <a:cs typeface="Arial" panose="020B0604020202020204" pitchFamily="34" charset="0"/>
                        </a:rPr>
                        <a:t>Event</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746"/>
                    </a:solidFill>
                  </a:tcPr>
                </a:tc>
                <a:tc>
                  <a:txBody>
                    <a:bodyPr/>
                    <a:lstStyle/>
                    <a:p>
                      <a:pPr algn="l">
                        <a:lnSpc>
                          <a:spcPct val="90000"/>
                        </a:lnSpc>
                      </a:pPr>
                      <a:r>
                        <a:rPr lang="en-US" sz="1600" dirty="0">
                          <a:solidFill>
                            <a:schemeClr val="bg1"/>
                          </a:solidFill>
                          <a:latin typeface="Arial Black" panose="020B0A04020102020204" pitchFamily="34" charset="0"/>
                          <a:cs typeface="Arial" panose="020B0604020202020204" pitchFamily="34" charset="0"/>
                        </a:rPr>
                        <a:t>Regulations</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78D5"/>
                    </a:solidFill>
                  </a:tcPr>
                </a:tc>
                <a:tc>
                  <a:txBody>
                    <a:bodyPr/>
                    <a:lstStyle/>
                    <a:p>
                      <a:pPr algn="l">
                        <a:lnSpc>
                          <a:spcPct val="90000"/>
                        </a:lnSpc>
                      </a:pPr>
                      <a:r>
                        <a:rPr lang="en-US" sz="1600" dirty="0">
                          <a:solidFill>
                            <a:schemeClr val="bg1"/>
                          </a:solidFill>
                          <a:latin typeface="Arial Black" panose="020B0A04020102020204" pitchFamily="34" charset="0"/>
                          <a:cs typeface="Arial" panose="020B0604020202020204" pitchFamily="34" charset="0"/>
                        </a:rPr>
                        <a:t>COVID-19</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5DA"/>
                    </a:solidFill>
                  </a:tcPr>
                </a:tc>
                <a:extLst>
                  <a:ext uri="{0D108BD9-81ED-4DB2-BD59-A6C34878D82A}">
                    <a16:rowId xmlns:a16="http://schemas.microsoft.com/office/drawing/2014/main" val="10000"/>
                  </a:ext>
                </a:extLst>
              </a:tr>
              <a:tr h="579120">
                <a:tc>
                  <a:txBody>
                    <a:bodyPr/>
                    <a:lstStyle/>
                    <a:p>
                      <a:pPr algn="l">
                        <a:lnSpc>
                          <a:spcPct val="90000"/>
                        </a:lnSpc>
                      </a:pPr>
                      <a:r>
                        <a:rPr lang="en-US" sz="1600" b="1" dirty="0">
                          <a:solidFill>
                            <a:srgbClr val="263746"/>
                          </a:solidFill>
                          <a:latin typeface="Arial" panose="020B0604020202020204" pitchFamily="34" charset="0"/>
                          <a:cs typeface="Arial" panose="020B0604020202020204" pitchFamily="34" charset="0"/>
                        </a:rPr>
                        <a:t>Loss of Other </a:t>
                      </a:r>
                      <a:br>
                        <a:rPr lang="en-US" sz="1600" b="1" dirty="0">
                          <a:solidFill>
                            <a:srgbClr val="263746"/>
                          </a:solidFill>
                          <a:latin typeface="Arial" panose="020B0604020202020204" pitchFamily="34" charset="0"/>
                          <a:cs typeface="Arial" panose="020B0604020202020204" pitchFamily="34" charset="0"/>
                        </a:rPr>
                      </a:br>
                      <a:r>
                        <a:rPr lang="en-US" sz="1600" b="1" dirty="0">
                          <a:solidFill>
                            <a:srgbClr val="263746"/>
                          </a:solidFill>
                          <a:latin typeface="Arial" panose="020B0604020202020204" pitchFamily="34" charset="0"/>
                          <a:cs typeface="Arial" panose="020B0604020202020204" pitchFamily="34" charset="0"/>
                        </a:rPr>
                        <a:t>Coverage</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tc>
                  <a:txBody>
                    <a:bodyPr/>
                    <a:lstStyle/>
                    <a:p>
                      <a:pPr algn="l">
                        <a:lnSpc>
                          <a:spcPct val="90000"/>
                        </a:lnSpc>
                      </a:pPr>
                      <a:r>
                        <a:rPr lang="en-US" sz="1500" kern="1200" baseline="0" dirty="0">
                          <a:solidFill>
                            <a:srgbClr val="263746"/>
                          </a:solidFill>
                          <a:latin typeface="Arial" panose="020B0604020202020204" pitchFamily="34" charset="0"/>
                          <a:ea typeface="+mn-ea"/>
                          <a:cs typeface="Arial" panose="020B0604020202020204" pitchFamily="34" charset="0"/>
                        </a:rPr>
                        <a:t>30 days</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tc>
                  <a:txBody>
                    <a:bodyPr/>
                    <a:lstStyle/>
                    <a:p>
                      <a:pPr algn="l">
                        <a:lnSpc>
                          <a:spcPct val="90000"/>
                        </a:lnSpc>
                      </a:pPr>
                      <a:r>
                        <a:rPr lang="en-US" sz="1500" kern="1200" baseline="0" dirty="0">
                          <a:solidFill>
                            <a:srgbClr val="263746"/>
                          </a:solidFill>
                          <a:latin typeface="Arial" panose="020B0604020202020204" pitchFamily="34" charset="0"/>
                          <a:ea typeface="+mn-ea"/>
                          <a:cs typeface="Arial" panose="020B0604020202020204" pitchFamily="34" charset="0"/>
                        </a:rPr>
                        <a:t>30 days </a:t>
                      </a:r>
                      <a:r>
                        <a:rPr lang="en-US" sz="1500" dirty="0">
                          <a:solidFill>
                            <a:srgbClr val="263746"/>
                          </a:solidFill>
                          <a:latin typeface="Arial" panose="020B0604020202020204" pitchFamily="34" charset="0"/>
                          <a:cs typeface="Arial" panose="020B0604020202020204" pitchFamily="34" charset="0"/>
                        </a:rPr>
                        <a:t>following the end of the Outbreak Period</a:t>
                      </a:r>
                      <a:endParaRPr lang="en-US" sz="1500" kern="1200" baseline="0" dirty="0">
                        <a:solidFill>
                          <a:srgbClr val="263746"/>
                        </a:solidFill>
                        <a:latin typeface="Arial" panose="020B0604020202020204" pitchFamily="34" charset="0"/>
                        <a:ea typeface="+mn-ea"/>
                        <a:cs typeface="Arial" panose="020B0604020202020204" pitchFamily="34" charset="0"/>
                      </a:endParaRP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9120">
                <a:tc>
                  <a:txBody>
                    <a:bodyPr/>
                    <a:lstStyle/>
                    <a:p>
                      <a:pPr algn="l">
                        <a:lnSpc>
                          <a:spcPct val="90000"/>
                        </a:lnSpc>
                      </a:pPr>
                      <a:r>
                        <a:rPr lang="en-US" sz="1600" b="1" dirty="0">
                          <a:solidFill>
                            <a:srgbClr val="263746"/>
                          </a:solidFill>
                          <a:latin typeface="Arial" panose="020B0604020202020204" pitchFamily="34" charset="0"/>
                          <a:cs typeface="Arial" panose="020B0604020202020204" pitchFamily="34" charset="0"/>
                        </a:rPr>
                        <a:t>Acquisition of a </a:t>
                      </a:r>
                      <a:br>
                        <a:rPr lang="en-US" sz="1600" b="1" dirty="0">
                          <a:solidFill>
                            <a:srgbClr val="263746"/>
                          </a:solidFill>
                          <a:latin typeface="Arial" panose="020B0604020202020204" pitchFamily="34" charset="0"/>
                          <a:cs typeface="Arial" panose="020B0604020202020204" pitchFamily="34" charset="0"/>
                        </a:rPr>
                      </a:br>
                      <a:r>
                        <a:rPr lang="en-US" sz="1600" b="1" dirty="0">
                          <a:solidFill>
                            <a:srgbClr val="263746"/>
                          </a:solidFill>
                          <a:latin typeface="Arial" panose="020B0604020202020204" pitchFamily="34" charset="0"/>
                          <a:cs typeface="Arial" panose="020B0604020202020204" pitchFamily="34" charset="0"/>
                        </a:rPr>
                        <a:t>New Dependent</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tc>
                  <a:txBody>
                    <a:bodyPr/>
                    <a:lstStyle/>
                    <a:p>
                      <a:pPr algn="l">
                        <a:lnSpc>
                          <a:spcPct val="90000"/>
                        </a:lnSpc>
                      </a:pPr>
                      <a:r>
                        <a:rPr lang="en-US" sz="1500" kern="1200" baseline="0" dirty="0">
                          <a:solidFill>
                            <a:srgbClr val="263746"/>
                          </a:solidFill>
                          <a:latin typeface="Arial" panose="020B0604020202020204" pitchFamily="34" charset="0"/>
                          <a:ea typeface="+mn-ea"/>
                          <a:cs typeface="Arial" panose="020B0604020202020204" pitchFamily="34" charset="0"/>
                        </a:rPr>
                        <a:t>30 days</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tc>
                  <a:txBody>
                    <a:bodyPr/>
                    <a:lstStyle/>
                    <a:p>
                      <a:pPr algn="l">
                        <a:lnSpc>
                          <a:spcPct val="90000"/>
                        </a:lnSpc>
                      </a:pPr>
                      <a:r>
                        <a:rPr lang="en-US" sz="1500" kern="1200" baseline="0" dirty="0">
                          <a:solidFill>
                            <a:srgbClr val="263746"/>
                          </a:solidFill>
                          <a:latin typeface="Arial" panose="020B0604020202020204" pitchFamily="34" charset="0"/>
                          <a:ea typeface="+mn-ea"/>
                          <a:cs typeface="Arial" panose="020B0604020202020204" pitchFamily="34" charset="0"/>
                        </a:rPr>
                        <a:t>30 days </a:t>
                      </a:r>
                      <a:r>
                        <a:rPr lang="en-US" sz="1500" dirty="0">
                          <a:solidFill>
                            <a:srgbClr val="263746"/>
                          </a:solidFill>
                          <a:latin typeface="Arial" panose="020B0604020202020204" pitchFamily="34" charset="0"/>
                          <a:cs typeface="Arial" panose="020B0604020202020204" pitchFamily="34" charset="0"/>
                        </a:rPr>
                        <a:t>following the end of the Outbreak Period</a:t>
                      </a:r>
                      <a:endParaRPr lang="en-US" sz="1500" kern="1200" baseline="0" dirty="0">
                        <a:solidFill>
                          <a:srgbClr val="263746"/>
                        </a:solidFill>
                        <a:latin typeface="Arial" panose="020B0604020202020204" pitchFamily="34" charset="0"/>
                        <a:ea typeface="+mn-ea"/>
                        <a:cs typeface="Arial" panose="020B0604020202020204" pitchFamily="34" charset="0"/>
                      </a:endParaRP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9120">
                <a:tc>
                  <a:txBody>
                    <a:bodyPr/>
                    <a:lstStyle/>
                    <a:p>
                      <a:pPr algn="l">
                        <a:lnSpc>
                          <a:spcPct val="90000"/>
                        </a:lnSpc>
                      </a:pPr>
                      <a:r>
                        <a:rPr lang="en-US" sz="1600" b="1" dirty="0">
                          <a:solidFill>
                            <a:srgbClr val="263746"/>
                          </a:solidFill>
                          <a:latin typeface="Arial" panose="020B0604020202020204" pitchFamily="34" charset="0"/>
                          <a:cs typeface="Arial" panose="020B0604020202020204" pitchFamily="34" charset="0"/>
                        </a:rPr>
                        <a:t>Eligibility for </a:t>
                      </a:r>
                      <a:br>
                        <a:rPr lang="en-US" sz="1600" b="1" dirty="0">
                          <a:solidFill>
                            <a:srgbClr val="263746"/>
                          </a:solidFill>
                          <a:latin typeface="Arial" panose="020B0604020202020204" pitchFamily="34" charset="0"/>
                          <a:cs typeface="Arial" panose="020B0604020202020204" pitchFamily="34" charset="0"/>
                        </a:rPr>
                      </a:br>
                      <a:r>
                        <a:rPr lang="en-US" sz="1600" b="1" dirty="0">
                          <a:solidFill>
                            <a:srgbClr val="263746"/>
                          </a:solidFill>
                          <a:latin typeface="Arial" panose="020B0604020202020204" pitchFamily="34" charset="0"/>
                          <a:cs typeface="Arial" panose="020B0604020202020204" pitchFamily="34" charset="0"/>
                        </a:rPr>
                        <a:t>State Assistance</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tc>
                  <a:txBody>
                    <a:bodyPr/>
                    <a:lstStyle/>
                    <a:p>
                      <a:pPr algn="l">
                        <a:lnSpc>
                          <a:spcPct val="90000"/>
                        </a:lnSpc>
                      </a:pPr>
                      <a:r>
                        <a:rPr lang="en-US" sz="1500" kern="1200" baseline="0" dirty="0">
                          <a:solidFill>
                            <a:srgbClr val="263746"/>
                          </a:solidFill>
                          <a:latin typeface="Arial" panose="020B0604020202020204" pitchFamily="34" charset="0"/>
                          <a:ea typeface="+mn-ea"/>
                          <a:cs typeface="Arial" panose="020B0604020202020204" pitchFamily="34" charset="0"/>
                        </a:rPr>
                        <a:t>60 days</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tc>
                  <a:txBody>
                    <a:bodyPr/>
                    <a:lstStyle/>
                    <a:p>
                      <a:pPr algn="l">
                        <a:lnSpc>
                          <a:spcPct val="90000"/>
                        </a:lnSpc>
                      </a:pPr>
                      <a:r>
                        <a:rPr lang="en-US" sz="1500" kern="1200" baseline="0" dirty="0">
                          <a:solidFill>
                            <a:srgbClr val="263746"/>
                          </a:solidFill>
                          <a:latin typeface="Arial" panose="020B0604020202020204" pitchFamily="34" charset="0"/>
                          <a:ea typeface="+mn-ea"/>
                          <a:cs typeface="Arial" panose="020B0604020202020204" pitchFamily="34" charset="0"/>
                        </a:rPr>
                        <a:t>60 days </a:t>
                      </a:r>
                      <a:r>
                        <a:rPr lang="en-US" sz="1500" dirty="0">
                          <a:solidFill>
                            <a:srgbClr val="263746"/>
                          </a:solidFill>
                          <a:latin typeface="Arial" panose="020B0604020202020204" pitchFamily="34" charset="0"/>
                          <a:cs typeface="Arial" panose="020B0604020202020204" pitchFamily="34" charset="0"/>
                        </a:rPr>
                        <a:t>following the end of the Outbreak Period</a:t>
                      </a:r>
                      <a:endParaRPr lang="en-US" sz="1500" kern="1200" baseline="0" dirty="0">
                        <a:solidFill>
                          <a:srgbClr val="263746"/>
                        </a:solidFill>
                        <a:latin typeface="Arial" panose="020B0604020202020204" pitchFamily="34" charset="0"/>
                        <a:ea typeface="+mn-ea"/>
                        <a:cs typeface="Arial" panose="020B0604020202020204" pitchFamily="34" charset="0"/>
                      </a:endParaRP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ECEFCF73-36B7-49E7-83B0-B6A277B73C04}"/>
              </a:ext>
            </a:extLst>
          </p:cNvPr>
          <p:cNvSpPr txBox="1"/>
          <p:nvPr/>
        </p:nvSpPr>
        <p:spPr>
          <a:xfrm>
            <a:off x="854352" y="1254431"/>
            <a:ext cx="20848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COBRA</a:t>
            </a:r>
          </a:p>
        </p:txBody>
      </p:sp>
      <p:sp>
        <p:nvSpPr>
          <p:cNvPr id="8" name="TextBox 7">
            <a:extLst>
              <a:ext uri="{FF2B5EF4-FFF2-40B4-BE49-F238E27FC236}">
                <a16:creationId xmlns:a16="http://schemas.microsoft.com/office/drawing/2014/main" id="{ACE2409C-2497-41DA-8944-D3DF9DFEF63A}"/>
              </a:ext>
            </a:extLst>
          </p:cNvPr>
          <p:cNvSpPr txBox="1"/>
          <p:nvPr/>
        </p:nvSpPr>
        <p:spPr>
          <a:xfrm>
            <a:off x="652331" y="4062645"/>
            <a:ext cx="221979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HIPAA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Special Enrollment </a:t>
            </a:r>
            <a:b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Rights</a:t>
            </a:r>
          </a:p>
        </p:txBody>
      </p:sp>
      <p:sp>
        <p:nvSpPr>
          <p:cNvPr id="9" name="Rectangle 8">
            <a:extLst>
              <a:ext uri="{FF2B5EF4-FFF2-40B4-BE49-F238E27FC236}">
                <a16:creationId xmlns:a16="http://schemas.microsoft.com/office/drawing/2014/main" id="{4E80CED3-843A-4059-9956-FB7F599053CB}"/>
              </a:ext>
            </a:extLst>
          </p:cNvPr>
          <p:cNvSpPr/>
          <p:nvPr/>
        </p:nvSpPr>
        <p:spPr>
          <a:xfrm>
            <a:off x="143693" y="1806323"/>
            <a:ext cx="1989056" cy="1997408"/>
          </a:xfrm>
          <a:prstGeom prst="rect">
            <a:avLst/>
          </a:prstGeom>
          <a:solidFill>
            <a:srgbClr val="F3B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solidFill>
                  <a:srgbClr val="203747"/>
                </a:solidFill>
                <a:latin typeface="Arial" panose="020B0604020202020204" pitchFamily="34" charset="0"/>
                <a:cs typeface="Arial" panose="020B0604020202020204" pitchFamily="34" charset="0"/>
              </a:rPr>
              <a:t>Emergency declaration in effect until </a:t>
            </a:r>
            <a:br>
              <a:rPr lang="en-US" dirty="0">
                <a:solidFill>
                  <a:srgbClr val="203747"/>
                </a:solidFill>
                <a:latin typeface="Arial" panose="020B0604020202020204" pitchFamily="34" charset="0"/>
                <a:cs typeface="Arial" panose="020B0604020202020204" pitchFamily="34" charset="0"/>
              </a:rPr>
            </a:br>
            <a:r>
              <a:rPr lang="en-US" dirty="0">
                <a:solidFill>
                  <a:srgbClr val="203747"/>
                </a:solidFill>
                <a:latin typeface="Arial Black" panose="020B0A04020102020204" pitchFamily="34" charset="0"/>
                <a:cs typeface="Arial" panose="020B0604020202020204" pitchFamily="34" charset="0"/>
              </a:rPr>
              <a:t>March 1,2023</a:t>
            </a:r>
            <a:r>
              <a:rPr lang="en-US" dirty="0">
                <a:solidFill>
                  <a:srgbClr val="203747"/>
                </a:solidFill>
                <a:latin typeface="Arial" panose="020B0604020202020204" pitchFamily="34" charset="0"/>
                <a:cs typeface="Arial" panose="020B0604020202020204" pitchFamily="34" charset="0"/>
              </a:rPr>
              <a:t>, unless revoked by the President</a:t>
            </a:r>
          </a:p>
        </p:txBody>
      </p:sp>
    </p:spTree>
    <p:extLst>
      <p:ext uri="{BB962C8B-B14F-4D97-AF65-F5344CB8AC3E}">
        <p14:creationId xmlns:p14="http://schemas.microsoft.com/office/powerpoint/2010/main" val="1616037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6FF67E-86C8-4B96-9379-8B3DEA572D16}"/>
              </a:ext>
            </a:extLst>
          </p:cNvPr>
          <p:cNvSpPr/>
          <p:nvPr/>
        </p:nvSpPr>
        <p:spPr>
          <a:xfrm>
            <a:off x="661395" y="1487156"/>
            <a:ext cx="11530605" cy="462656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B2872D1-A466-4C2C-933F-9249A126D2FF}"/>
              </a:ext>
            </a:extLst>
          </p:cNvPr>
          <p:cNvSpPr txBox="1">
            <a:spLocks/>
          </p:cNvSpPr>
          <p:nvPr/>
        </p:nvSpPr>
        <p:spPr>
          <a:xfrm>
            <a:off x="661395" y="408721"/>
            <a:ext cx="10534684" cy="6711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rgbClr val="0678D5"/>
                </a:solidFill>
                <a:latin typeface="Arial" panose="020B0604020202020204" pitchFamily="34" charset="0"/>
                <a:ea typeface="+mj-ea"/>
                <a:cs typeface="Arial" panose="020B0604020202020204" pitchFamily="34" charset="0"/>
              </a:defRPr>
            </a:lvl1pPr>
          </a:lstStyle>
          <a:p>
            <a:r>
              <a:rPr lang="en-US" sz="2800" dirty="0"/>
              <a:t>Extensions to ERISA Claims Procedures</a:t>
            </a:r>
          </a:p>
        </p:txBody>
      </p:sp>
      <p:graphicFrame>
        <p:nvGraphicFramePr>
          <p:cNvPr id="6" name="Table 5">
            <a:extLst>
              <a:ext uri="{FF2B5EF4-FFF2-40B4-BE49-F238E27FC236}">
                <a16:creationId xmlns:a16="http://schemas.microsoft.com/office/drawing/2014/main" id="{D4B8802C-9D0A-4C04-8AD4-1F43C13D4827}"/>
              </a:ext>
            </a:extLst>
          </p:cNvPr>
          <p:cNvGraphicFramePr>
            <a:graphicFrameLocks noGrp="1"/>
          </p:cNvGraphicFramePr>
          <p:nvPr>
            <p:extLst>
              <p:ext uri="{D42A27DB-BD31-4B8C-83A1-F6EECF244321}">
                <p14:modId xmlns:p14="http://schemas.microsoft.com/office/powerpoint/2010/main" val="2613686070"/>
              </p:ext>
            </p:extLst>
          </p:nvPr>
        </p:nvGraphicFramePr>
        <p:xfrm>
          <a:off x="1981826" y="2562019"/>
          <a:ext cx="10210175" cy="3065057"/>
        </p:xfrm>
        <a:graphic>
          <a:graphicData uri="http://schemas.openxmlformats.org/drawingml/2006/table">
            <a:tbl>
              <a:tblPr firstRow="1" bandRow="1">
                <a:tableStyleId>{F5AB1C69-6EDB-4FF4-983F-18BD219EF322}</a:tableStyleId>
              </a:tblPr>
              <a:tblGrid>
                <a:gridCol w="2611284">
                  <a:extLst>
                    <a:ext uri="{9D8B030D-6E8A-4147-A177-3AD203B41FA5}">
                      <a16:colId xmlns:a16="http://schemas.microsoft.com/office/drawing/2014/main" val="20000"/>
                    </a:ext>
                  </a:extLst>
                </a:gridCol>
                <a:gridCol w="2407276">
                  <a:extLst>
                    <a:ext uri="{9D8B030D-6E8A-4147-A177-3AD203B41FA5}">
                      <a16:colId xmlns:a16="http://schemas.microsoft.com/office/drawing/2014/main" val="20001"/>
                    </a:ext>
                  </a:extLst>
                </a:gridCol>
                <a:gridCol w="5191615">
                  <a:extLst>
                    <a:ext uri="{9D8B030D-6E8A-4147-A177-3AD203B41FA5}">
                      <a16:colId xmlns:a16="http://schemas.microsoft.com/office/drawing/2014/main" val="3820339893"/>
                    </a:ext>
                  </a:extLst>
                </a:gridCol>
              </a:tblGrid>
              <a:tr h="566157">
                <a:tc>
                  <a:txBody>
                    <a:bodyPr/>
                    <a:lstStyle/>
                    <a:p>
                      <a:pPr algn="l"/>
                      <a:r>
                        <a:rPr lang="en-US" sz="1600" b="1" i="0" dirty="0">
                          <a:solidFill>
                            <a:schemeClr val="bg1"/>
                          </a:solidFill>
                          <a:latin typeface="Arial Black" panose="020B0A04020102020204" pitchFamily="34" charset="0"/>
                          <a:cs typeface="Arial" panose="020B0604020202020204" pitchFamily="34" charset="0"/>
                        </a:rPr>
                        <a:t>Timing</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374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chemeClr val="bg1"/>
                          </a:solidFill>
                          <a:latin typeface="Arial Black" panose="020B0A04020102020204" pitchFamily="34" charset="0"/>
                          <a:cs typeface="Arial" panose="020B0604020202020204" pitchFamily="34" charset="0"/>
                        </a:rPr>
                        <a:t>Regulations</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78D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chemeClr val="bg1"/>
                          </a:solidFill>
                          <a:latin typeface="Arial Black" panose="020B0A04020102020204" pitchFamily="34" charset="0"/>
                          <a:cs typeface="Arial" panose="020B0604020202020204" pitchFamily="34" charset="0"/>
                        </a:rPr>
                        <a:t>COVID-19</a:t>
                      </a:r>
                    </a:p>
                  </a:txBody>
                  <a:tcPr marL="2743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5DA"/>
                    </a:solidFill>
                  </a:tcPr>
                </a:tc>
                <a:extLst>
                  <a:ext uri="{0D108BD9-81ED-4DB2-BD59-A6C34878D82A}">
                    <a16:rowId xmlns:a16="http://schemas.microsoft.com/office/drawing/2014/main" val="10000"/>
                  </a:ext>
                </a:extLst>
              </a:tr>
              <a:tr h="566157">
                <a:tc>
                  <a:txBody>
                    <a:bodyPr/>
                    <a:lstStyle/>
                    <a:p>
                      <a:pPr algn="l">
                        <a:lnSpc>
                          <a:spcPct val="90000"/>
                        </a:lnSpc>
                      </a:pPr>
                      <a:r>
                        <a:rPr lang="en-US" sz="1600" b="1" i="0" dirty="0">
                          <a:solidFill>
                            <a:srgbClr val="263746"/>
                          </a:solidFill>
                          <a:latin typeface="Arial" panose="020B0604020202020204" pitchFamily="34" charset="0"/>
                          <a:cs typeface="Arial" panose="020B0604020202020204" pitchFamily="34" charset="0"/>
                        </a:rPr>
                        <a:t>Initial Claim filing</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12 months or as allowed by the plan</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Outbreak period is not included in determining </a:t>
                      </a:r>
                      <a:br>
                        <a:rPr lang="en-US" sz="1500" b="0" i="0" dirty="0">
                          <a:solidFill>
                            <a:srgbClr val="263746"/>
                          </a:solidFill>
                          <a:latin typeface="Arial" panose="020B0604020202020204" pitchFamily="34" charset="0"/>
                          <a:cs typeface="Arial" panose="020B0604020202020204" pitchFamily="34" charset="0"/>
                        </a:rPr>
                      </a:br>
                      <a:r>
                        <a:rPr lang="en-US" sz="1500" b="0" i="0" dirty="0">
                          <a:solidFill>
                            <a:srgbClr val="263746"/>
                          </a:solidFill>
                          <a:latin typeface="Arial" panose="020B0604020202020204" pitchFamily="34" charset="0"/>
                          <a:cs typeface="Arial" panose="020B0604020202020204" pitchFamily="34" charset="0"/>
                        </a:rPr>
                        <a:t>if the claim was filed on a timely basis</a:t>
                      </a: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66157">
                <a:tc>
                  <a:txBody>
                    <a:bodyPr/>
                    <a:lstStyle/>
                    <a:p>
                      <a:pPr marL="0" algn="l" defTabSz="914400" rtl="0" eaLnBrk="1" latinLnBrk="0" hangingPunct="1">
                        <a:lnSpc>
                          <a:spcPct val="90000"/>
                        </a:lnSpc>
                      </a:pPr>
                      <a:r>
                        <a:rPr lang="en-US" sz="1600" b="1" i="0" kern="1200" dirty="0">
                          <a:solidFill>
                            <a:srgbClr val="263746"/>
                          </a:solidFill>
                          <a:latin typeface="Arial" panose="020B0604020202020204" pitchFamily="34" charset="0"/>
                          <a:ea typeface="+mn-ea"/>
                          <a:cs typeface="Arial" panose="020B0604020202020204" pitchFamily="34" charset="0"/>
                        </a:rPr>
                        <a:t>Appeal a Denied Claim</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180 days of denial</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Outbreak period is not included in determining </a:t>
                      </a:r>
                      <a:b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if the claim was filed on a timely basis</a:t>
                      </a: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566157">
                <a:tc>
                  <a:txBody>
                    <a:bodyPr/>
                    <a:lstStyle/>
                    <a:p>
                      <a:pPr algn="l">
                        <a:lnSpc>
                          <a:spcPct val="90000"/>
                        </a:lnSpc>
                      </a:pPr>
                      <a:r>
                        <a:rPr lang="en-US" sz="1600" b="1" i="0" dirty="0">
                          <a:solidFill>
                            <a:srgbClr val="263746"/>
                          </a:solidFill>
                          <a:latin typeface="Arial" panose="020B0604020202020204" pitchFamily="34" charset="0"/>
                          <a:cs typeface="Arial" panose="020B0604020202020204" pitchFamily="34" charset="0"/>
                        </a:rPr>
                        <a:t>External Review Determination</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Four months after the notice of denial</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Outbreak period is not included in determining </a:t>
                      </a:r>
                      <a:b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if the claim was filed on a timely basis</a:t>
                      </a: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800429">
                <a:tc>
                  <a:txBody>
                    <a:bodyPr/>
                    <a:lstStyle/>
                    <a:p>
                      <a:pPr algn="l">
                        <a:lnSpc>
                          <a:spcPct val="90000"/>
                        </a:lnSpc>
                      </a:pPr>
                      <a:r>
                        <a:rPr lang="en-US" sz="1600" b="1" i="0" dirty="0">
                          <a:solidFill>
                            <a:srgbClr val="263746"/>
                          </a:solidFill>
                          <a:latin typeface="Arial" panose="020B0604020202020204" pitchFamily="34" charset="0"/>
                          <a:cs typeface="Arial" panose="020B0604020202020204" pitchFamily="34" charset="0"/>
                        </a:rPr>
                        <a:t>Submit additional information to appeal a claim (external review)</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lnSpc>
                          <a:spcPct val="90000"/>
                        </a:lnSpc>
                      </a:pPr>
                      <a:r>
                        <a:rPr lang="en-US" sz="1500" b="0" i="0" dirty="0">
                          <a:solidFill>
                            <a:srgbClr val="263746"/>
                          </a:solidFill>
                          <a:latin typeface="Arial" panose="020B0604020202020204" pitchFamily="34" charset="0"/>
                          <a:cs typeface="Arial" panose="020B0604020202020204" pitchFamily="34" charset="0"/>
                        </a:rPr>
                        <a:t>Within the four months of the denial or 48-hours of notice being granted</a:t>
                      </a:r>
                    </a:p>
                  </a:txBody>
                  <a:tcPr marL="274320" marR="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Outbreak period is not included in determining </a:t>
                      </a:r>
                      <a:b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if the claim was filed on a timely basis</a:t>
                      </a:r>
                    </a:p>
                  </a:txBody>
                  <a:tcPr marL="274320" marR="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27666A3D-58F8-462E-803F-4DBB45350F29}"/>
              </a:ext>
            </a:extLst>
          </p:cNvPr>
          <p:cNvSpPr txBox="1"/>
          <p:nvPr/>
        </p:nvSpPr>
        <p:spPr>
          <a:xfrm>
            <a:off x="1981826" y="2060818"/>
            <a:ext cx="4610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ERISA Claims Procedures</a:t>
            </a:r>
          </a:p>
        </p:txBody>
      </p:sp>
      <p:sp>
        <p:nvSpPr>
          <p:cNvPr id="8" name="Rectangle 7">
            <a:extLst>
              <a:ext uri="{FF2B5EF4-FFF2-40B4-BE49-F238E27FC236}">
                <a16:creationId xmlns:a16="http://schemas.microsoft.com/office/drawing/2014/main" id="{4D66B6FD-229E-4A38-9BE4-727AFBC571F9}"/>
              </a:ext>
            </a:extLst>
          </p:cNvPr>
          <p:cNvSpPr/>
          <p:nvPr/>
        </p:nvSpPr>
        <p:spPr>
          <a:xfrm>
            <a:off x="143693" y="2925948"/>
            <a:ext cx="1989056" cy="1997408"/>
          </a:xfrm>
          <a:prstGeom prst="rect">
            <a:avLst/>
          </a:prstGeom>
          <a:solidFill>
            <a:srgbClr val="F3B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solidFill>
                  <a:srgbClr val="203747"/>
                </a:solidFill>
                <a:latin typeface="Arial" panose="020B0604020202020204" pitchFamily="34" charset="0"/>
                <a:cs typeface="Arial" panose="020B0604020202020204" pitchFamily="34" charset="0"/>
              </a:rPr>
              <a:t>Emergency declaration in effect until </a:t>
            </a:r>
            <a:br>
              <a:rPr lang="en-US" dirty="0">
                <a:solidFill>
                  <a:srgbClr val="203747"/>
                </a:solidFill>
                <a:latin typeface="Arial" panose="020B0604020202020204" pitchFamily="34" charset="0"/>
                <a:cs typeface="Arial" panose="020B0604020202020204" pitchFamily="34" charset="0"/>
              </a:rPr>
            </a:br>
            <a:r>
              <a:rPr lang="en-US" dirty="0">
                <a:solidFill>
                  <a:srgbClr val="203747"/>
                </a:solidFill>
                <a:latin typeface="Arial Black" panose="020B0A04020102020204" pitchFamily="34" charset="0"/>
                <a:cs typeface="Arial" panose="020B0604020202020204" pitchFamily="34" charset="0"/>
              </a:rPr>
              <a:t>March 1,2023</a:t>
            </a:r>
            <a:r>
              <a:rPr lang="en-US" dirty="0">
                <a:solidFill>
                  <a:srgbClr val="203747"/>
                </a:solidFill>
                <a:latin typeface="Arial" panose="020B0604020202020204" pitchFamily="34" charset="0"/>
                <a:cs typeface="Arial" panose="020B0604020202020204" pitchFamily="34" charset="0"/>
              </a:rPr>
              <a:t>, unless revoked by the President</a:t>
            </a:r>
          </a:p>
        </p:txBody>
      </p:sp>
    </p:spTree>
    <p:extLst>
      <p:ext uri="{BB962C8B-B14F-4D97-AF65-F5344CB8AC3E}">
        <p14:creationId xmlns:p14="http://schemas.microsoft.com/office/powerpoint/2010/main" val="1147051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BC7B-632D-4BC2-A02C-ACAEC5E303EA}"/>
              </a:ext>
            </a:extLst>
          </p:cNvPr>
          <p:cNvSpPr>
            <a:spLocks noGrp="1"/>
          </p:cNvSpPr>
          <p:nvPr>
            <p:ph type="title"/>
          </p:nvPr>
        </p:nvSpPr>
        <p:spPr/>
        <p:txBody>
          <a:bodyPr/>
          <a:lstStyle/>
          <a:p>
            <a:r>
              <a:rPr lang="en-US" sz="2800" dirty="0"/>
              <a:t>COVID-19- Testing and Vaccination</a:t>
            </a:r>
          </a:p>
        </p:txBody>
      </p:sp>
      <p:sp>
        <p:nvSpPr>
          <p:cNvPr id="3" name="Content Placeholder 2">
            <a:extLst>
              <a:ext uri="{FF2B5EF4-FFF2-40B4-BE49-F238E27FC236}">
                <a16:creationId xmlns:a16="http://schemas.microsoft.com/office/drawing/2014/main" id="{E6F9C9BD-9A36-4BEE-AEF9-F1A0DA04FB39}"/>
              </a:ext>
            </a:extLst>
          </p:cNvPr>
          <p:cNvSpPr txBox="1">
            <a:spLocks/>
          </p:cNvSpPr>
          <p:nvPr/>
        </p:nvSpPr>
        <p:spPr>
          <a:xfrm>
            <a:off x="600456" y="1266342"/>
            <a:ext cx="11298174" cy="4983858"/>
          </a:xfrm>
          <a:prstGeom prst="rect">
            <a:avLst/>
          </a:prstGeom>
        </p:spPr>
        <p:txBody>
          <a:bodyPr lIns="182880"/>
          <a:lst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Helvetica" charset="0"/>
                <a:ea typeface="Helvetica" charset="0"/>
                <a:cs typeface="Helvetica"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spcAft>
                <a:spcPts val="0"/>
              </a:spcAft>
              <a:buFont typeface="Arial"/>
              <a:buNone/>
            </a:pPr>
            <a:r>
              <a:rPr lang="en-US" sz="1600" dirty="0">
                <a:solidFill>
                  <a:srgbClr val="263746"/>
                </a:solidFill>
                <a:latin typeface="Arial Black" panose="020B0A04020102020204" pitchFamily="34" charset="0"/>
                <a:hlinkClick r:id="rId3"/>
              </a:rPr>
              <a:t>FAQ 50</a:t>
            </a:r>
            <a:r>
              <a:rPr lang="en-US" sz="1600" dirty="0">
                <a:solidFill>
                  <a:srgbClr val="263746"/>
                </a:solidFill>
                <a:latin typeface="Arial Black" panose="020B0A04020102020204" pitchFamily="34" charset="0"/>
              </a:rPr>
              <a:t> </a:t>
            </a:r>
            <a:r>
              <a:rPr lang="en-US" sz="1600" dirty="0">
                <a:solidFill>
                  <a:srgbClr val="203747"/>
                </a:solidFill>
                <a:latin typeface="Arial Black" panose="020B0A04020102020204" pitchFamily="34" charset="0"/>
              </a:rPr>
              <a:t>establishes that any vaccine that receives FDA approval </a:t>
            </a:r>
            <a:r>
              <a:rPr lang="en-US" sz="1600" b="1" i="1" dirty="0">
                <a:solidFill>
                  <a:schemeClr val="bg1">
                    <a:lumMod val="65000"/>
                  </a:schemeClr>
                </a:solidFill>
              </a:rPr>
              <a:t>(Emergency Use Authorization </a:t>
            </a:r>
            <a:br>
              <a:rPr lang="en-US" sz="1600" b="1" i="1" dirty="0">
                <a:solidFill>
                  <a:schemeClr val="bg1">
                    <a:lumMod val="65000"/>
                  </a:schemeClr>
                </a:solidFill>
              </a:rPr>
            </a:br>
            <a:r>
              <a:rPr lang="en-US" sz="1600" b="1" i="1" dirty="0">
                <a:solidFill>
                  <a:schemeClr val="bg1">
                    <a:lumMod val="65000"/>
                  </a:schemeClr>
                </a:solidFill>
              </a:rPr>
              <a:t>or Biologics License Application)</a:t>
            </a:r>
            <a:r>
              <a:rPr lang="en-US" sz="1600" b="1" i="1" dirty="0">
                <a:solidFill>
                  <a:schemeClr val="bg1">
                    <a:lumMod val="65000"/>
                  </a:schemeClr>
                </a:solidFill>
                <a:latin typeface="Arial Black" panose="020B0A04020102020204" pitchFamily="34" charset="0"/>
              </a:rPr>
              <a:t> </a:t>
            </a:r>
            <a:r>
              <a:rPr lang="en-US" sz="1600" dirty="0">
                <a:solidFill>
                  <a:srgbClr val="263746"/>
                </a:solidFill>
                <a:latin typeface="Arial Black" panose="020B0A04020102020204" pitchFamily="34" charset="0"/>
              </a:rPr>
              <a:t>will be covered as of the date the vaccine is approved.</a:t>
            </a:r>
            <a:endParaRPr lang="en-US" sz="1600" dirty="0">
              <a:solidFill>
                <a:srgbClr val="263746"/>
              </a:solidFill>
            </a:endParaRPr>
          </a:p>
          <a:p>
            <a:pPr marL="347472" indent="-347472">
              <a:lnSpc>
                <a:spcPct val="90000"/>
              </a:lnSpc>
              <a:spcBef>
                <a:spcPts val="600"/>
              </a:spcBef>
              <a:spcAft>
                <a:spcPts val="0"/>
              </a:spcAft>
              <a:buFont typeface="Courier New" panose="02070309020205020404" pitchFamily="49" charset="0"/>
              <a:buChar char="o"/>
            </a:pPr>
            <a:r>
              <a:rPr lang="en-US" sz="1600" dirty="0">
                <a:solidFill>
                  <a:srgbClr val="263746"/>
                </a:solidFill>
                <a:latin typeface="Arial" panose="020B0604020202020204" pitchFamily="34" charset="0"/>
                <a:cs typeface="Arial" panose="020B0604020202020204" pitchFamily="34" charset="0"/>
              </a:rPr>
              <a:t>Non-grandfathered group and individual health insurance issuers are required to cover qualifying coronavirus </a:t>
            </a:r>
            <a:br>
              <a:rPr lang="en-US" sz="1600" dirty="0">
                <a:solidFill>
                  <a:srgbClr val="263746"/>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preventive services </a:t>
            </a:r>
            <a:r>
              <a:rPr lang="en-US" sz="1600" i="1" dirty="0">
                <a:solidFill>
                  <a:schemeClr val="bg1">
                    <a:lumMod val="65000"/>
                  </a:schemeClr>
                </a:solidFill>
                <a:latin typeface="Arial" panose="020B0604020202020204" pitchFamily="34" charset="0"/>
                <a:cs typeface="Arial" panose="020B0604020202020204" pitchFamily="34" charset="0"/>
              </a:rPr>
              <a:t>(including vaccine and its administration) </a:t>
            </a:r>
            <a:r>
              <a:rPr lang="en-US" sz="1600" dirty="0">
                <a:solidFill>
                  <a:srgbClr val="263746"/>
                </a:solidFill>
                <a:latin typeface="Arial" panose="020B0604020202020204" pitchFamily="34" charset="0"/>
                <a:cs typeface="Arial" panose="020B0604020202020204" pitchFamily="34" charset="0"/>
              </a:rPr>
              <a:t>as a preventive care expense at no cost </a:t>
            </a:r>
            <a:br>
              <a:rPr lang="en-US" sz="1600" dirty="0">
                <a:solidFill>
                  <a:srgbClr val="263746"/>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to the participant, immediately after the date that the Advisory Committee on Immunization Practices </a:t>
            </a:r>
            <a:r>
              <a:rPr lang="en-US" sz="1600" i="1" dirty="0">
                <a:solidFill>
                  <a:schemeClr val="bg1">
                    <a:lumMod val="65000"/>
                  </a:schemeClr>
                </a:solidFill>
                <a:latin typeface="Arial" panose="020B0604020202020204" pitchFamily="34" charset="0"/>
                <a:cs typeface="Arial" panose="020B0604020202020204" pitchFamily="34" charset="0"/>
              </a:rPr>
              <a:t>(ACIP) </a:t>
            </a:r>
            <a:br>
              <a:rPr lang="en-US" sz="1600" i="1" dirty="0">
                <a:solidFill>
                  <a:schemeClr val="bg1">
                    <a:lumMod val="65000"/>
                  </a:schemeClr>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or US Preventive Services Task Force</a:t>
            </a:r>
            <a:r>
              <a:rPr lang="en-US" sz="1600" dirty="0">
                <a:latin typeface="Arial" panose="020B0604020202020204" pitchFamily="34" charset="0"/>
                <a:cs typeface="Arial" panose="020B0604020202020204" pitchFamily="34" charset="0"/>
              </a:rPr>
              <a:t> </a:t>
            </a:r>
            <a:r>
              <a:rPr lang="en-US" sz="1600" i="1" dirty="0">
                <a:solidFill>
                  <a:schemeClr val="bg1">
                    <a:lumMod val="65000"/>
                  </a:schemeClr>
                </a:solidFill>
                <a:latin typeface="Arial" panose="020B0604020202020204" pitchFamily="34" charset="0"/>
                <a:cs typeface="Arial" panose="020B0604020202020204" pitchFamily="34" charset="0"/>
              </a:rPr>
              <a:t>(USPSTF) </a:t>
            </a:r>
            <a:r>
              <a:rPr lang="en-US" sz="1600" dirty="0">
                <a:solidFill>
                  <a:srgbClr val="263746"/>
                </a:solidFill>
                <a:latin typeface="Arial" panose="020B0604020202020204" pitchFamily="34" charset="0"/>
                <a:cs typeface="Arial" panose="020B0604020202020204" pitchFamily="34" charset="0"/>
              </a:rPr>
              <a:t>makes recommendation for the qualifying COVID-19 </a:t>
            </a:r>
            <a:br>
              <a:rPr lang="en-US" sz="1600" dirty="0">
                <a:solidFill>
                  <a:srgbClr val="263746"/>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preventive service.</a:t>
            </a:r>
          </a:p>
          <a:p>
            <a:pPr marL="347472" indent="-347472">
              <a:lnSpc>
                <a:spcPct val="90000"/>
              </a:lnSpc>
              <a:spcBef>
                <a:spcPts val="1200"/>
              </a:spcBef>
              <a:spcAft>
                <a:spcPts val="0"/>
              </a:spcAft>
              <a:buFont typeface="Courier New" panose="02070309020205020404" pitchFamily="49" charset="0"/>
              <a:buChar char="o"/>
            </a:pPr>
            <a:r>
              <a:rPr lang="en-US" sz="1600" dirty="0">
                <a:solidFill>
                  <a:srgbClr val="263746"/>
                </a:solidFill>
                <a:latin typeface="Arial" panose="020B0604020202020204" pitchFamily="34" charset="0"/>
                <a:cs typeface="Arial" panose="020B0604020202020204" pitchFamily="34" charset="0"/>
              </a:rPr>
              <a:t>Coverage of testing for COVID-19 must be provided at no cost to participant</a:t>
            </a:r>
          </a:p>
          <a:p>
            <a:pPr marL="0" lvl="1" indent="0">
              <a:lnSpc>
                <a:spcPct val="90000"/>
              </a:lnSpc>
              <a:spcBef>
                <a:spcPts val="3000"/>
              </a:spcBef>
              <a:spcAft>
                <a:spcPts val="0"/>
              </a:spcAft>
              <a:buFont typeface="Arial"/>
              <a:buNone/>
            </a:pPr>
            <a:r>
              <a:rPr lang="en-US" sz="1600" dirty="0">
                <a:solidFill>
                  <a:srgbClr val="0678D5"/>
                </a:solidFill>
                <a:latin typeface="Arial Black" panose="020B0A04020102020204" pitchFamily="34" charset="0"/>
              </a:rPr>
              <a:t>In-Network: </a:t>
            </a:r>
            <a:r>
              <a:rPr lang="en-US" sz="1600" dirty="0">
                <a:solidFill>
                  <a:srgbClr val="263746"/>
                </a:solidFill>
                <a:latin typeface="Arial Black" panose="020B0A04020102020204" pitchFamily="34" charset="0"/>
              </a:rPr>
              <a:t>Cover without cost-sharing</a:t>
            </a:r>
          </a:p>
          <a:p>
            <a:pPr marL="347472" lvl="2" indent="-347472">
              <a:lnSpc>
                <a:spcPct val="90000"/>
              </a:lnSpc>
              <a:spcBef>
                <a:spcPts val="600"/>
              </a:spcBef>
              <a:spcAft>
                <a:spcPts val="0"/>
              </a:spcAft>
              <a:buFont typeface="Courier New" panose="02070309020205020404" pitchFamily="49" charset="0"/>
              <a:buChar char="o"/>
            </a:pPr>
            <a:r>
              <a:rPr lang="en-US" sz="1600" dirty="0">
                <a:solidFill>
                  <a:srgbClr val="263746"/>
                </a:solidFill>
                <a:latin typeface="Arial" panose="020B0604020202020204" pitchFamily="34" charset="0"/>
                <a:cs typeface="Arial" panose="020B0604020202020204" pitchFamily="34" charset="0"/>
              </a:rPr>
              <a:t>At negotiated rates</a:t>
            </a:r>
          </a:p>
          <a:p>
            <a:pPr marL="347472" lvl="2" indent="-347472">
              <a:lnSpc>
                <a:spcPct val="90000"/>
              </a:lnSpc>
              <a:spcBef>
                <a:spcPts val="800"/>
              </a:spcBef>
              <a:spcAft>
                <a:spcPts val="0"/>
              </a:spcAft>
              <a:buFont typeface="Courier New" panose="02070309020205020404" pitchFamily="49" charset="0"/>
              <a:buChar char="o"/>
            </a:pPr>
            <a:r>
              <a:rPr lang="en-US" sz="1600" dirty="0">
                <a:solidFill>
                  <a:srgbClr val="263746"/>
                </a:solidFill>
                <a:latin typeface="Arial" panose="020B0604020202020204" pitchFamily="34" charset="0"/>
                <a:cs typeface="Arial" panose="020B0604020202020204" pitchFamily="34" charset="0"/>
              </a:rPr>
              <a:t>If a COVID-19 vaccine is not billed separately </a:t>
            </a:r>
            <a:r>
              <a:rPr lang="en-US" sz="1600" i="1" dirty="0">
                <a:solidFill>
                  <a:schemeClr val="bg1">
                    <a:lumMod val="65000"/>
                  </a:schemeClr>
                </a:solidFill>
                <a:latin typeface="Arial" panose="020B0604020202020204" pitchFamily="34" charset="0"/>
                <a:cs typeface="Arial" panose="020B0604020202020204" pitchFamily="34" charset="0"/>
              </a:rPr>
              <a:t>(or is not tracked as individual encounter data separately) </a:t>
            </a:r>
            <a:br>
              <a:rPr lang="en-US" sz="1600" i="1" dirty="0">
                <a:solidFill>
                  <a:schemeClr val="bg1">
                    <a:lumMod val="65000"/>
                  </a:schemeClr>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from an office visit and the primary purpose of the office visit is the delivery of the COVID-19 vaccine, </a:t>
            </a:r>
            <a:br>
              <a:rPr lang="en-US" sz="1600" dirty="0">
                <a:solidFill>
                  <a:srgbClr val="263746"/>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then the issuer may not impose cost-sharing requirements with respect to the office visit.</a:t>
            </a:r>
          </a:p>
          <a:p>
            <a:pPr marL="347472" lvl="2" indent="-347472">
              <a:lnSpc>
                <a:spcPct val="90000"/>
              </a:lnSpc>
              <a:spcBef>
                <a:spcPts val="800"/>
              </a:spcBef>
              <a:spcAft>
                <a:spcPts val="0"/>
              </a:spcAft>
              <a:buFont typeface="Courier New" panose="02070309020205020404" pitchFamily="49" charset="0"/>
              <a:buChar char="o"/>
            </a:pPr>
            <a:r>
              <a:rPr lang="en-US" sz="1600" dirty="0">
                <a:solidFill>
                  <a:srgbClr val="263746"/>
                </a:solidFill>
                <a:latin typeface="Arial" panose="020B0604020202020204" pitchFamily="34" charset="0"/>
                <a:cs typeface="Arial" panose="020B0604020202020204" pitchFamily="34" charset="0"/>
              </a:rPr>
              <a:t>COVID-19 testing for reasons other than work-related</a:t>
            </a:r>
          </a:p>
          <a:p>
            <a:pPr marL="0" indent="0">
              <a:lnSpc>
                <a:spcPct val="90000"/>
              </a:lnSpc>
              <a:spcBef>
                <a:spcPts val="3000"/>
              </a:spcBef>
              <a:spcAft>
                <a:spcPts val="0"/>
              </a:spcAft>
              <a:buNone/>
            </a:pPr>
            <a:r>
              <a:rPr lang="en-US" sz="1600" dirty="0">
                <a:solidFill>
                  <a:srgbClr val="0678D5"/>
                </a:solidFill>
                <a:latin typeface="Arial Black" panose="020B0A04020102020204" pitchFamily="34" charset="0"/>
              </a:rPr>
              <a:t>Out-of-Network: </a:t>
            </a:r>
            <a:r>
              <a:rPr lang="en-US" sz="1600" dirty="0">
                <a:solidFill>
                  <a:srgbClr val="203747"/>
                </a:solidFill>
                <a:latin typeface="Arial Black" panose="020B0A04020102020204" pitchFamily="34" charset="0"/>
              </a:rPr>
              <a:t>During the Public Health Emergency, cover without cost-sharing </a:t>
            </a:r>
            <a:br>
              <a:rPr lang="en-US" sz="1600" dirty="0">
                <a:solidFill>
                  <a:srgbClr val="203747"/>
                </a:solidFill>
                <a:latin typeface="Arial Black" panose="020B0A04020102020204" pitchFamily="34" charset="0"/>
              </a:rPr>
            </a:br>
            <a:r>
              <a:rPr lang="en-US" sz="1600" dirty="0">
                <a:solidFill>
                  <a:srgbClr val="203747"/>
                </a:solidFill>
                <a:latin typeface="Arial Black" panose="020B0A04020102020204" pitchFamily="34" charset="0"/>
              </a:rPr>
              <a:t>through</a:t>
            </a:r>
            <a:r>
              <a:rPr lang="en-US" sz="1600" dirty="0">
                <a:solidFill>
                  <a:srgbClr val="263746"/>
                </a:solidFill>
                <a:latin typeface="Arial Black" panose="020B0A04020102020204" pitchFamily="34" charset="0"/>
              </a:rPr>
              <a:t> </a:t>
            </a:r>
            <a:r>
              <a:rPr lang="en-US" sz="1600" dirty="0">
                <a:solidFill>
                  <a:srgbClr val="AC1534"/>
                </a:solidFill>
                <a:latin typeface="Arial Black" panose="020B0A04020102020204" pitchFamily="34" charset="0"/>
              </a:rPr>
              <a:t>October 15,2022. </a:t>
            </a:r>
            <a:r>
              <a:rPr lang="en-US" sz="1600" dirty="0">
                <a:solidFill>
                  <a:srgbClr val="263746"/>
                </a:solidFill>
                <a:latin typeface="Arial Black" panose="020B0A04020102020204" pitchFamily="34" charset="0"/>
              </a:rPr>
              <a:t>Another extension is anticipated through January 15,2023.</a:t>
            </a:r>
          </a:p>
          <a:p>
            <a:pPr>
              <a:lnSpc>
                <a:spcPct val="90000"/>
              </a:lnSpc>
              <a:spcBef>
                <a:spcPts val="1200"/>
              </a:spcBef>
              <a:spcAft>
                <a:spcPts val="0"/>
              </a:spcAft>
            </a:pPr>
            <a:endParaRPr lang="en-US" sz="1600" dirty="0"/>
          </a:p>
          <a:p>
            <a:pPr marL="0" indent="0">
              <a:lnSpc>
                <a:spcPct val="90000"/>
              </a:lnSpc>
              <a:spcAft>
                <a:spcPts val="0"/>
              </a:spcAft>
              <a:buFont typeface="Arial"/>
              <a:buNone/>
            </a:pPr>
            <a:endParaRPr lang="en-US" sz="1600" dirty="0"/>
          </a:p>
        </p:txBody>
      </p:sp>
      <p:cxnSp>
        <p:nvCxnSpPr>
          <p:cNvPr id="4" name="Straight Connector 3">
            <a:extLst>
              <a:ext uri="{FF2B5EF4-FFF2-40B4-BE49-F238E27FC236}">
                <a16:creationId xmlns:a16="http://schemas.microsoft.com/office/drawing/2014/main" id="{3D3D76DF-CC74-2794-CAAF-EAEDEE5D6C3A}"/>
              </a:ext>
            </a:extLst>
          </p:cNvPr>
          <p:cNvCxnSpPr>
            <a:cxnSpLocks/>
          </p:cNvCxnSpPr>
          <p:nvPr/>
        </p:nvCxnSpPr>
        <p:spPr>
          <a:xfrm>
            <a:off x="611687" y="3500884"/>
            <a:ext cx="11580313"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AD4E4E15-176A-EE70-25E7-5AB40917F78C}"/>
              </a:ext>
            </a:extLst>
          </p:cNvPr>
          <p:cNvCxnSpPr>
            <a:cxnSpLocks/>
          </p:cNvCxnSpPr>
          <p:nvPr/>
        </p:nvCxnSpPr>
        <p:spPr>
          <a:xfrm>
            <a:off x="611687" y="5472036"/>
            <a:ext cx="11580313"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8963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56919" y="6438265"/>
            <a:ext cx="110489"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253746"/>
                </a:solidFill>
                <a:latin typeface="Arial"/>
                <a:cs typeface="Arial"/>
              </a:rPr>
              <a:t>7</a:t>
            </a:r>
            <a:endParaRPr sz="1200">
              <a:latin typeface="Arial"/>
              <a:cs typeface="Arial"/>
            </a:endParaRPr>
          </a:p>
        </p:txBody>
      </p:sp>
      <p:sp>
        <p:nvSpPr>
          <p:cNvPr id="4" name="object 4"/>
          <p:cNvSpPr/>
          <p:nvPr/>
        </p:nvSpPr>
        <p:spPr>
          <a:xfrm>
            <a:off x="11202306" y="199344"/>
            <a:ext cx="613863" cy="91235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04837" y="1081150"/>
            <a:ext cx="10150475" cy="0"/>
          </a:xfrm>
          <a:custGeom>
            <a:avLst/>
            <a:gdLst/>
            <a:ahLst/>
            <a:cxnLst/>
            <a:rect l="l" t="t" r="r" b="b"/>
            <a:pathLst>
              <a:path w="10150475">
                <a:moveTo>
                  <a:pt x="10149903" y="0"/>
                </a:moveTo>
                <a:lnTo>
                  <a:pt x="0" y="0"/>
                </a:lnTo>
              </a:path>
            </a:pathLst>
          </a:custGeom>
          <a:ln w="6350">
            <a:solidFill>
              <a:srgbClr val="BEBEBE"/>
            </a:solidFill>
          </a:ln>
        </p:spPr>
        <p:txBody>
          <a:bodyPr wrap="square" lIns="0" tIns="0" rIns="0" bIns="0" rtlCol="0"/>
          <a:lstStyle/>
          <a:p>
            <a:endParaRPr/>
          </a:p>
        </p:txBody>
      </p:sp>
      <p:sp>
        <p:nvSpPr>
          <p:cNvPr id="6" name="object 6"/>
          <p:cNvSpPr txBox="1">
            <a:spLocks noGrp="1"/>
          </p:cNvSpPr>
          <p:nvPr>
            <p:ph type="title"/>
          </p:nvPr>
        </p:nvSpPr>
        <p:spPr>
          <a:xfrm>
            <a:off x="679767" y="493077"/>
            <a:ext cx="9531033" cy="446917"/>
          </a:xfrm>
          <a:prstGeom prst="rect">
            <a:avLst/>
          </a:prstGeom>
        </p:spPr>
        <p:txBody>
          <a:bodyPr vert="horz" wrap="square" lIns="0" tIns="15875" rIns="0" bIns="0" rtlCol="0">
            <a:spAutoFit/>
          </a:bodyPr>
          <a:lstStyle/>
          <a:p>
            <a:pPr marL="12700">
              <a:lnSpc>
                <a:spcPct val="100000"/>
              </a:lnSpc>
              <a:spcBef>
                <a:spcPts val="125"/>
              </a:spcBef>
            </a:pPr>
            <a:r>
              <a:rPr sz="2800" b="0" spc="15" dirty="0">
                <a:solidFill>
                  <a:srgbClr val="0578D4"/>
                </a:solidFill>
                <a:latin typeface="Arial"/>
                <a:cs typeface="Arial"/>
              </a:rPr>
              <a:t>COVID-19 </a:t>
            </a:r>
            <a:r>
              <a:rPr lang="en-US" sz="2800" b="0" spc="30" dirty="0">
                <a:solidFill>
                  <a:srgbClr val="0578D4"/>
                </a:solidFill>
                <a:latin typeface="Arial"/>
                <a:cs typeface="Arial"/>
              </a:rPr>
              <a:t>Testing</a:t>
            </a:r>
            <a:endParaRPr sz="2800" dirty="0">
              <a:latin typeface="Arial"/>
              <a:cs typeface="Arial"/>
            </a:endParaRPr>
          </a:p>
        </p:txBody>
      </p:sp>
      <p:sp>
        <p:nvSpPr>
          <p:cNvPr id="7" name="object 7"/>
          <p:cNvSpPr/>
          <p:nvPr/>
        </p:nvSpPr>
        <p:spPr>
          <a:xfrm>
            <a:off x="600075" y="1219200"/>
            <a:ext cx="11591925" cy="542925"/>
          </a:xfrm>
          <a:custGeom>
            <a:avLst/>
            <a:gdLst/>
            <a:ahLst/>
            <a:cxnLst/>
            <a:rect l="l" t="t" r="r" b="b"/>
            <a:pathLst>
              <a:path w="11591925" h="542925">
                <a:moveTo>
                  <a:pt x="11591925" y="0"/>
                </a:moveTo>
                <a:lnTo>
                  <a:pt x="0" y="0"/>
                </a:lnTo>
                <a:lnTo>
                  <a:pt x="0" y="542925"/>
                </a:lnTo>
                <a:lnTo>
                  <a:pt x="11591925" y="542925"/>
                </a:lnTo>
                <a:lnTo>
                  <a:pt x="11591925" y="0"/>
                </a:lnTo>
                <a:close/>
              </a:path>
            </a:pathLst>
          </a:custGeom>
          <a:solidFill>
            <a:srgbClr val="E2E2E2"/>
          </a:solidFill>
        </p:spPr>
        <p:txBody>
          <a:bodyPr wrap="square" lIns="0" tIns="0" rIns="0" bIns="0" rtlCol="0"/>
          <a:lstStyle/>
          <a:p>
            <a:endParaRPr/>
          </a:p>
        </p:txBody>
      </p:sp>
      <p:sp>
        <p:nvSpPr>
          <p:cNvPr id="8" name="object 8"/>
          <p:cNvSpPr/>
          <p:nvPr/>
        </p:nvSpPr>
        <p:spPr>
          <a:xfrm>
            <a:off x="600075" y="5459148"/>
            <a:ext cx="11620240" cy="850038"/>
          </a:xfrm>
          <a:custGeom>
            <a:avLst/>
            <a:gdLst/>
            <a:ahLst/>
            <a:cxnLst/>
            <a:rect l="l" t="t" r="r" b="b"/>
            <a:pathLst>
              <a:path w="11506200" h="923925">
                <a:moveTo>
                  <a:pt x="0" y="923925"/>
                </a:moveTo>
                <a:lnTo>
                  <a:pt x="11506199" y="923925"/>
                </a:lnTo>
                <a:lnTo>
                  <a:pt x="11506200" y="0"/>
                </a:lnTo>
                <a:lnTo>
                  <a:pt x="0" y="0"/>
                </a:lnTo>
                <a:lnTo>
                  <a:pt x="0" y="923925"/>
                </a:lnTo>
                <a:close/>
              </a:path>
            </a:pathLst>
          </a:custGeom>
          <a:solidFill>
            <a:srgbClr val="E2E2E2"/>
          </a:solidFill>
        </p:spPr>
        <p:txBody>
          <a:bodyPr wrap="square" lIns="0" tIns="0" rIns="0" bIns="0" rtlCol="0"/>
          <a:lstStyle/>
          <a:p>
            <a:endParaRPr/>
          </a:p>
        </p:txBody>
      </p:sp>
      <p:sp>
        <p:nvSpPr>
          <p:cNvPr id="9" name="object 9"/>
          <p:cNvSpPr txBox="1">
            <a:spLocks noGrp="1"/>
          </p:cNvSpPr>
          <p:nvPr>
            <p:ph type="body" idx="1"/>
          </p:nvPr>
        </p:nvSpPr>
        <p:spPr>
          <a:xfrm>
            <a:off x="600075" y="1373913"/>
            <a:ext cx="11353164" cy="4909164"/>
          </a:xfrm>
          <a:prstGeom prst="rect">
            <a:avLst/>
          </a:prstGeom>
        </p:spPr>
        <p:txBody>
          <a:bodyPr vert="horz" wrap="square" lIns="182880" tIns="15875" rIns="0" bIns="0" rtlCol="0">
            <a:spAutoFit/>
          </a:bodyPr>
          <a:lstStyle/>
          <a:p>
            <a:pPr algn="l">
              <a:lnSpc>
                <a:spcPct val="90000"/>
              </a:lnSpc>
              <a:spcBef>
                <a:spcPts val="125"/>
              </a:spcBef>
            </a:pPr>
            <a:r>
              <a:rPr sz="1600" spc="-10" dirty="0">
                <a:solidFill>
                  <a:srgbClr val="263746"/>
                </a:solidFill>
              </a:rPr>
              <a:t>Coverage </a:t>
            </a:r>
            <a:r>
              <a:rPr sz="1600" spc="10" dirty="0">
                <a:solidFill>
                  <a:srgbClr val="263746"/>
                </a:solidFill>
              </a:rPr>
              <a:t>of </a:t>
            </a:r>
            <a:r>
              <a:rPr sz="1600" spc="5" dirty="0">
                <a:solidFill>
                  <a:srgbClr val="263746"/>
                </a:solidFill>
              </a:rPr>
              <a:t>Over-the-counter </a:t>
            </a:r>
            <a:r>
              <a:rPr sz="1600" dirty="0">
                <a:solidFill>
                  <a:srgbClr val="263746"/>
                </a:solidFill>
              </a:rPr>
              <a:t>COVID-19 </a:t>
            </a:r>
            <a:r>
              <a:rPr sz="1600" spc="10" dirty="0">
                <a:solidFill>
                  <a:srgbClr val="263746"/>
                </a:solidFill>
              </a:rPr>
              <a:t>Rapid </a:t>
            </a:r>
            <a:r>
              <a:rPr sz="1600" spc="25" dirty="0">
                <a:solidFill>
                  <a:srgbClr val="263746"/>
                </a:solidFill>
              </a:rPr>
              <a:t>Home </a:t>
            </a:r>
            <a:r>
              <a:rPr sz="1600" spc="-5" dirty="0">
                <a:solidFill>
                  <a:srgbClr val="263746"/>
                </a:solidFill>
              </a:rPr>
              <a:t>Test</a:t>
            </a:r>
            <a:r>
              <a:rPr sz="1600" spc="80" dirty="0">
                <a:solidFill>
                  <a:srgbClr val="263746"/>
                </a:solidFill>
              </a:rPr>
              <a:t> </a:t>
            </a:r>
            <a:r>
              <a:rPr sz="1600" spc="15" dirty="0">
                <a:solidFill>
                  <a:srgbClr val="263746"/>
                </a:solidFill>
              </a:rPr>
              <a:t>Kits</a:t>
            </a:r>
          </a:p>
          <a:p>
            <a:pPr marL="519430" algn="l">
              <a:lnSpc>
                <a:spcPct val="90000"/>
              </a:lnSpc>
              <a:spcBef>
                <a:spcPts val="65"/>
              </a:spcBef>
            </a:pPr>
            <a:endParaRPr sz="1600" dirty="0"/>
          </a:p>
          <a:p>
            <a:pPr marL="347472" indent="-347472" algn="l">
              <a:lnSpc>
                <a:spcPct val="90000"/>
              </a:lnSpc>
              <a:spcBef>
                <a:spcPts val="400"/>
              </a:spcBef>
              <a:spcAft>
                <a:spcPts val="600"/>
              </a:spcAft>
              <a:buClr>
                <a:srgbClr val="0578D4"/>
              </a:buClr>
              <a:buSzPct val="80645"/>
              <a:buFont typeface="Courier New"/>
              <a:buChar char="o"/>
              <a:tabLst>
                <a:tab pos="875030" algn="l"/>
                <a:tab pos="875665" algn="l"/>
              </a:tabLst>
            </a:pPr>
            <a:r>
              <a:rPr sz="1600" b="1" spc="15" dirty="0">
                <a:solidFill>
                  <a:srgbClr val="0678D5"/>
                </a:solidFill>
                <a:latin typeface="Arial Black" panose="020B0A04020102020204" pitchFamily="34" charset="0"/>
                <a:cs typeface="Arial"/>
              </a:rPr>
              <a:t>Effective Date: </a:t>
            </a:r>
            <a:r>
              <a:rPr sz="1600" b="1" spc="20" dirty="0">
                <a:solidFill>
                  <a:srgbClr val="263746"/>
                </a:solidFill>
                <a:latin typeface="Arial"/>
                <a:cs typeface="Arial"/>
              </a:rPr>
              <a:t>January </a:t>
            </a:r>
            <a:r>
              <a:rPr sz="1600" b="1" spc="25" dirty="0">
                <a:solidFill>
                  <a:srgbClr val="263746"/>
                </a:solidFill>
                <a:latin typeface="Arial"/>
                <a:cs typeface="Arial"/>
              </a:rPr>
              <a:t>15,</a:t>
            </a:r>
            <a:r>
              <a:rPr sz="1600" b="1" spc="90" dirty="0">
                <a:solidFill>
                  <a:srgbClr val="263746"/>
                </a:solidFill>
                <a:latin typeface="Arial"/>
                <a:cs typeface="Arial"/>
              </a:rPr>
              <a:t> </a:t>
            </a:r>
            <a:r>
              <a:rPr sz="1600" b="1" spc="30" dirty="0">
                <a:solidFill>
                  <a:srgbClr val="263746"/>
                </a:solidFill>
                <a:latin typeface="Arial"/>
                <a:cs typeface="Arial"/>
              </a:rPr>
              <a:t>2022</a:t>
            </a:r>
          </a:p>
          <a:p>
            <a:pPr marL="347472" marR="301625" indent="-347472" algn="l">
              <a:lnSpc>
                <a:spcPct val="90000"/>
              </a:lnSpc>
              <a:spcBef>
                <a:spcPts val="600"/>
              </a:spcBef>
              <a:spcAft>
                <a:spcPts val="600"/>
              </a:spcAft>
              <a:buClr>
                <a:srgbClr val="0578D4"/>
              </a:buClr>
              <a:buSzPct val="80645"/>
              <a:buFont typeface="Courier New"/>
              <a:buChar char="o"/>
              <a:tabLst>
                <a:tab pos="875030" algn="l"/>
                <a:tab pos="875665" algn="l"/>
              </a:tabLst>
            </a:pPr>
            <a:r>
              <a:rPr sz="1600" b="1" spc="15" dirty="0">
                <a:solidFill>
                  <a:srgbClr val="0678D5"/>
                </a:solidFill>
                <a:latin typeface="Arial Black" panose="020B0A04020102020204" pitchFamily="34" charset="0"/>
                <a:cs typeface="Arial"/>
              </a:rPr>
              <a:t>Covered Plans: </a:t>
            </a:r>
            <a:r>
              <a:rPr sz="1600" spc="15" dirty="0">
                <a:solidFill>
                  <a:srgbClr val="1F3746"/>
                </a:solidFill>
                <a:latin typeface="Arial"/>
                <a:cs typeface="Arial"/>
              </a:rPr>
              <a:t>Grandfathered and non-grandfathered medical plans in the group and the individual market </a:t>
            </a:r>
            <a:r>
              <a:rPr sz="1600" i="1" spc="15" dirty="0">
                <a:solidFill>
                  <a:schemeClr val="bg1">
                    <a:lumMod val="65000"/>
                  </a:schemeClr>
                </a:solidFill>
                <a:latin typeface="Arial"/>
                <a:cs typeface="Arial"/>
              </a:rPr>
              <a:t>(insured, self-insured and level funded medical plans)</a:t>
            </a:r>
          </a:p>
          <a:p>
            <a:pPr marL="347472" marR="301625" indent="-347472" algn="l">
              <a:lnSpc>
                <a:spcPct val="90000"/>
              </a:lnSpc>
              <a:spcBef>
                <a:spcPts val="600"/>
              </a:spcBef>
              <a:spcAft>
                <a:spcPts val="600"/>
              </a:spcAft>
              <a:buClr>
                <a:srgbClr val="0578D4"/>
              </a:buClr>
              <a:buSzPct val="80645"/>
              <a:buFont typeface="Courier New"/>
              <a:buChar char="o"/>
              <a:tabLst>
                <a:tab pos="875030" algn="l"/>
                <a:tab pos="875665" algn="l"/>
              </a:tabLst>
            </a:pPr>
            <a:r>
              <a:rPr sz="1600" spc="15" dirty="0">
                <a:solidFill>
                  <a:srgbClr val="0678D5"/>
                </a:solidFill>
                <a:latin typeface="Arial Black" panose="020B0A04020102020204" pitchFamily="34" charset="0"/>
                <a:cs typeface="Arial"/>
              </a:rPr>
              <a:t>Requirements:</a:t>
            </a:r>
            <a:r>
              <a:rPr sz="1600" spc="15" dirty="0">
                <a:solidFill>
                  <a:srgbClr val="1F3746"/>
                </a:solidFill>
                <a:latin typeface="Arial"/>
                <a:cs typeface="Arial"/>
              </a:rPr>
              <a:t> Plan must cover the cost of FDA approved over-the-counter COVID-19 test kits at no cost </a:t>
            </a:r>
            <a:br>
              <a:rPr lang="en-US" sz="1600" spc="15" dirty="0">
                <a:solidFill>
                  <a:srgbClr val="1F3746"/>
                </a:solidFill>
                <a:latin typeface="Arial"/>
                <a:cs typeface="Arial"/>
              </a:rPr>
            </a:br>
            <a:r>
              <a:rPr sz="1600" spc="15" dirty="0">
                <a:solidFill>
                  <a:srgbClr val="1F3746"/>
                </a:solidFill>
                <a:latin typeface="Arial"/>
                <a:cs typeface="Arial"/>
              </a:rPr>
              <a:t>to the participant </a:t>
            </a:r>
            <a:r>
              <a:rPr sz="1600" i="1" spc="15" dirty="0">
                <a:solidFill>
                  <a:schemeClr val="bg1">
                    <a:lumMod val="65000"/>
                  </a:schemeClr>
                </a:solidFill>
                <a:latin typeface="Arial"/>
                <a:cs typeface="Arial"/>
              </a:rPr>
              <a:t>(no co-payment, coinsurance or deductible applies)</a:t>
            </a:r>
          </a:p>
          <a:p>
            <a:pPr marL="347472" marR="301625" lvl="1" indent="-347472" algn="l">
              <a:lnSpc>
                <a:spcPct val="90000"/>
              </a:lnSpc>
              <a:spcBef>
                <a:spcPts val="600"/>
              </a:spcBef>
              <a:spcAft>
                <a:spcPts val="600"/>
              </a:spcAft>
              <a:buClr>
                <a:srgbClr val="0578D4"/>
              </a:buClr>
              <a:buSzPct val="80645"/>
              <a:buFont typeface="Courier New"/>
              <a:buChar char="o"/>
              <a:tabLst>
                <a:tab pos="875030" algn="l"/>
                <a:tab pos="875665" algn="l"/>
              </a:tabLst>
            </a:pPr>
            <a:r>
              <a:rPr sz="1600" spc="-15" dirty="0">
                <a:solidFill>
                  <a:srgbClr val="0678D5"/>
                </a:solidFill>
                <a:latin typeface="Arial Black" panose="020B0A04020102020204" pitchFamily="34" charset="0"/>
                <a:cs typeface="Arial"/>
              </a:rPr>
              <a:t>No</a:t>
            </a:r>
            <a:r>
              <a:rPr sz="1600" spc="15" dirty="0">
                <a:solidFill>
                  <a:srgbClr val="0678D5"/>
                </a:solidFill>
                <a:latin typeface="Arial Black" panose="020B0A04020102020204" pitchFamily="34" charset="0"/>
                <a:cs typeface="Arial"/>
              </a:rPr>
              <a:t> medical</a:t>
            </a:r>
            <a:r>
              <a:rPr sz="1600" spc="-185" dirty="0">
                <a:solidFill>
                  <a:srgbClr val="0678D5"/>
                </a:solidFill>
                <a:latin typeface="Arial Black" panose="020B0A04020102020204" pitchFamily="34" charset="0"/>
                <a:cs typeface="Arial"/>
              </a:rPr>
              <a:t> </a:t>
            </a:r>
            <a:r>
              <a:rPr sz="1600" spc="5" dirty="0">
                <a:solidFill>
                  <a:srgbClr val="0678D5"/>
                </a:solidFill>
                <a:latin typeface="Arial Black" panose="020B0A04020102020204" pitchFamily="34" charset="0"/>
                <a:cs typeface="Arial"/>
              </a:rPr>
              <a:t>management</a:t>
            </a:r>
            <a:r>
              <a:rPr sz="1600" spc="-114" dirty="0">
                <a:solidFill>
                  <a:srgbClr val="0678D5"/>
                </a:solidFill>
                <a:latin typeface="Arial Black" panose="020B0A04020102020204" pitchFamily="34" charset="0"/>
                <a:cs typeface="Arial"/>
              </a:rPr>
              <a:t> </a:t>
            </a:r>
            <a:r>
              <a:rPr sz="1600" spc="5" dirty="0">
                <a:solidFill>
                  <a:srgbClr val="0678D5"/>
                </a:solidFill>
                <a:latin typeface="Arial Black" panose="020B0A04020102020204" pitchFamily="34" charset="0"/>
                <a:cs typeface="Arial"/>
              </a:rPr>
              <a:t>requirements</a:t>
            </a:r>
            <a:r>
              <a:rPr sz="1600" spc="-130" dirty="0">
                <a:solidFill>
                  <a:srgbClr val="0678D5"/>
                </a:solidFill>
                <a:latin typeface="Arial Black" panose="020B0A04020102020204" pitchFamily="34" charset="0"/>
                <a:cs typeface="Arial"/>
              </a:rPr>
              <a:t> </a:t>
            </a:r>
            <a:r>
              <a:rPr sz="1600" spc="5" dirty="0">
                <a:solidFill>
                  <a:srgbClr val="0678D5"/>
                </a:solidFill>
                <a:latin typeface="Arial Black" panose="020B0A04020102020204" pitchFamily="34" charset="0"/>
                <a:cs typeface="Arial"/>
              </a:rPr>
              <a:t>may</a:t>
            </a:r>
            <a:r>
              <a:rPr sz="1600" spc="-55" dirty="0">
                <a:solidFill>
                  <a:srgbClr val="0678D5"/>
                </a:solidFill>
                <a:latin typeface="Arial Black" panose="020B0A04020102020204" pitchFamily="34" charset="0"/>
                <a:cs typeface="Arial"/>
              </a:rPr>
              <a:t> </a:t>
            </a:r>
            <a:r>
              <a:rPr sz="1600" spc="10" dirty="0">
                <a:solidFill>
                  <a:srgbClr val="0678D5"/>
                </a:solidFill>
                <a:latin typeface="Arial Black" panose="020B0A04020102020204" pitchFamily="34" charset="0"/>
                <a:cs typeface="Arial"/>
              </a:rPr>
              <a:t>apply</a:t>
            </a:r>
            <a:r>
              <a:rPr sz="1600" spc="-55" dirty="0">
                <a:solidFill>
                  <a:srgbClr val="1F3746"/>
                </a:solidFill>
                <a:latin typeface="Arial"/>
                <a:cs typeface="Arial"/>
              </a:rPr>
              <a:t> </a:t>
            </a:r>
            <a:r>
              <a:rPr sz="1600" i="1" spc="15" dirty="0">
                <a:solidFill>
                  <a:schemeClr val="bg1">
                    <a:lumMod val="65000"/>
                  </a:schemeClr>
                </a:solidFill>
                <a:latin typeface="Arial"/>
                <a:cs typeface="Arial"/>
              </a:rPr>
              <a:t>(no need for a doctor’s note or visit)</a:t>
            </a:r>
          </a:p>
          <a:p>
            <a:pPr marL="694944" marR="509905" lvl="1" indent="-347472" algn="l">
              <a:lnSpc>
                <a:spcPct val="90000"/>
              </a:lnSpc>
              <a:buClr>
                <a:srgbClr val="0578D4"/>
              </a:buClr>
              <a:buSzPct val="78571"/>
              <a:buChar char="•"/>
              <a:tabLst>
                <a:tab pos="1332230" algn="l"/>
                <a:tab pos="1332865" algn="l"/>
              </a:tabLst>
            </a:pPr>
            <a:r>
              <a:rPr sz="1600" spc="15" dirty="0">
                <a:solidFill>
                  <a:srgbClr val="1F3746"/>
                </a:solidFill>
                <a:latin typeface="Arial"/>
                <a:cs typeface="Arial"/>
              </a:rPr>
              <a:t>Covers</a:t>
            </a:r>
            <a:r>
              <a:rPr sz="1600" spc="-125" dirty="0">
                <a:solidFill>
                  <a:srgbClr val="1F3746"/>
                </a:solidFill>
                <a:latin typeface="Arial"/>
                <a:cs typeface="Arial"/>
              </a:rPr>
              <a:t> </a:t>
            </a:r>
            <a:r>
              <a:rPr sz="1600" spc="-10" dirty="0">
                <a:solidFill>
                  <a:srgbClr val="1F3746"/>
                </a:solidFill>
                <a:latin typeface="Arial"/>
                <a:cs typeface="Arial"/>
              </a:rPr>
              <a:t>up</a:t>
            </a:r>
            <a:r>
              <a:rPr sz="1600" spc="30" dirty="0">
                <a:solidFill>
                  <a:srgbClr val="1F3746"/>
                </a:solidFill>
                <a:latin typeface="Arial"/>
                <a:cs typeface="Arial"/>
              </a:rPr>
              <a:t> </a:t>
            </a:r>
            <a:r>
              <a:rPr sz="1600" spc="-5" dirty="0">
                <a:solidFill>
                  <a:srgbClr val="1F3746"/>
                </a:solidFill>
                <a:latin typeface="Arial"/>
                <a:cs typeface="Arial"/>
              </a:rPr>
              <a:t>to</a:t>
            </a:r>
            <a:r>
              <a:rPr sz="1600" spc="30" dirty="0">
                <a:solidFill>
                  <a:srgbClr val="1F3746"/>
                </a:solidFill>
                <a:latin typeface="Arial"/>
                <a:cs typeface="Arial"/>
              </a:rPr>
              <a:t> </a:t>
            </a:r>
            <a:r>
              <a:rPr sz="1600" spc="15" dirty="0">
                <a:solidFill>
                  <a:srgbClr val="1F3746"/>
                </a:solidFill>
                <a:latin typeface="Arial"/>
                <a:cs typeface="Arial"/>
              </a:rPr>
              <a:t>8</a:t>
            </a:r>
            <a:r>
              <a:rPr sz="1600" spc="-50" dirty="0">
                <a:solidFill>
                  <a:srgbClr val="1F3746"/>
                </a:solidFill>
                <a:latin typeface="Arial"/>
                <a:cs typeface="Arial"/>
              </a:rPr>
              <a:t> </a:t>
            </a:r>
            <a:r>
              <a:rPr sz="1600" spc="15" dirty="0">
                <a:solidFill>
                  <a:srgbClr val="1F3746"/>
                </a:solidFill>
                <a:latin typeface="Arial"/>
                <a:cs typeface="Arial"/>
              </a:rPr>
              <a:t>home</a:t>
            </a:r>
            <a:r>
              <a:rPr sz="1600" spc="-50" dirty="0">
                <a:solidFill>
                  <a:srgbClr val="1F3746"/>
                </a:solidFill>
                <a:latin typeface="Arial"/>
                <a:cs typeface="Arial"/>
              </a:rPr>
              <a:t> </a:t>
            </a:r>
            <a:r>
              <a:rPr sz="1600" spc="15" dirty="0">
                <a:solidFill>
                  <a:srgbClr val="1F3746"/>
                </a:solidFill>
                <a:latin typeface="Arial"/>
                <a:cs typeface="Arial"/>
              </a:rPr>
              <a:t>test</a:t>
            </a:r>
            <a:r>
              <a:rPr sz="1600" spc="-105" dirty="0">
                <a:solidFill>
                  <a:srgbClr val="1F3746"/>
                </a:solidFill>
                <a:latin typeface="Arial"/>
                <a:cs typeface="Arial"/>
              </a:rPr>
              <a:t> </a:t>
            </a:r>
            <a:r>
              <a:rPr sz="1600" spc="-15" dirty="0">
                <a:solidFill>
                  <a:srgbClr val="1F3746"/>
                </a:solidFill>
                <a:latin typeface="Arial"/>
                <a:cs typeface="Arial"/>
              </a:rPr>
              <a:t>kits</a:t>
            </a:r>
            <a:r>
              <a:rPr sz="1600" spc="35" dirty="0">
                <a:solidFill>
                  <a:srgbClr val="1F3746"/>
                </a:solidFill>
                <a:latin typeface="Arial"/>
                <a:cs typeface="Arial"/>
              </a:rPr>
              <a:t> </a:t>
            </a:r>
            <a:r>
              <a:rPr sz="1600" spc="30" dirty="0">
                <a:solidFill>
                  <a:srgbClr val="1F3746"/>
                </a:solidFill>
                <a:latin typeface="Arial"/>
                <a:cs typeface="Arial"/>
              </a:rPr>
              <a:t>per</a:t>
            </a:r>
            <a:r>
              <a:rPr sz="1600" spc="-105" dirty="0">
                <a:solidFill>
                  <a:srgbClr val="1F3746"/>
                </a:solidFill>
                <a:latin typeface="Arial"/>
                <a:cs typeface="Arial"/>
              </a:rPr>
              <a:t> </a:t>
            </a:r>
            <a:r>
              <a:rPr sz="1600" spc="5" dirty="0">
                <a:solidFill>
                  <a:srgbClr val="1F3746"/>
                </a:solidFill>
                <a:latin typeface="Arial"/>
                <a:cs typeface="Arial"/>
              </a:rPr>
              <a:t>month</a:t>
            </a:r>
            <a:r>
              <a:rPr sz="1600" spc="-50" dirty="0">
                <a:solidFill>
                  <a:srgbClr val="1F3746"/>
                </a:solidFill>
                <a:latin typeface="Arial"/>
                <a:cs typeface="Arial"/>
              </a:rPr>
              <a:t> </a:t>
            </a:r>
            <a:r>
              <a:rPr sz="1600" spc="30" dirty="0">
                <a:solidFill>
                  <a:srgbClr val="1F3746"/>
                </a:solidFill>
                <a:latin typeface="Arial"/>
                <a:cs typeface="Arial"/>
              </a:rPr>
              <a:t>per</a:t>
            </a:r>
            <a:r>
              <a:rPr sz="1600" spc="-105" dirty="0">
                <a:solidFill>
                  <a:srgbClr val="1F3746"/>
                </a:solidFill>
                <a:latin typeface="Arial"/>
                <a:cs typeface="Arial"/>
              </a:rPr>
              <a:t> </a:t>
            </a:r>
            <a:r>
              <a:rPr sz="1600" spc="20" dirty="0">
                <a:solidFill>
                  <a:srgbClr val="1F3746"/>
                </a:solidFill>
                <a:latin typeface="Arial"/>
                <a:cs typeface="Arial"/>
              </a:rPr>
              <a:t>covered</a:t>
            </a:r>
            <a:r>
              <a:rPr sz="1600" spc="-125" dirty="0">
                <a:solidFill>
                  <a:srgbClr val="1F3746"/>
                </a:solidFill>
                <a:latin typeface="Arial"/>
                <a:cs typeface="Arial"/>
              </a:rPr>
              <a:t> </a:t>
            </a:r>
            <a:r>
              <a:rPr sz="1600" spc="-5" dirty="0">
                <a:solidFill>
                  <a:srgbClr val="1F3746"/>
                </a:solidFill>
                <a:latin typeface="Arial"/>
                <a:cs typeface="Arial"/>
              </a:rPr>
              <a:t>participant</a:t>
            </a:r>
            <a:r>
              <a:rPr sz="1600" spc="-105" dirty="0">
                <a:solidFill>
                  <a:srgbClr val="1F3746"/>
                </a:solidFill>
                <a:latin typeface="Arial"/>
                <a:cs typeface="Arial"/>
              </a:rPr>
              <a:t> </a:t>
            </a:r>
            <a:r>
              <a:rPr sz="1600" i="1" spc="15" dirty="0">
                <a:solidFill>
                  <a:schemeClr val="bg1">
                    <a:lumMod val="65000"/>
                  </a:schemeClr>
                </a:solidFill>
                <a:latin typeface="Arial"/>
                <a:cs typeface="Arial"/>
              </a:rPr>
              <a:t>(for reasons other than employment </a:t>
            </a:r>
            <a:br>
              <a:rPr lang="en-US" sz="1600" i="1" spc="15" dirty="0">
                <a:solidFill>
                  <a:schemeClr val="bg1">
                    <a:lumMod val="65000"/>
                  </a:schemeClr>
                </a:solidFill>
                <a:latin typeface="Arial"/>
                <a:cs typeface="Arial"/>
              </a:rPr>
            </a:br>
            <a:r>
              <a:rPr sz="1600" i="1" spc="15" dirty="0">
                <a:solidFill>
                  <a:schemeClr val="bg1">
                    <a:lumMod val="65000"/>
                  </a:schemeClr>
                </a:solidFill>
                <a:latin typeface="Arial"/>
                <a:cs typeface="Arial"/>
              </a:rPr>
              <a:t>purposes or public health  surveillance) </a:t>
            </a:r>
            <a:r>
              <a:rPr sz="1600" spc="10" dirty="0">
                <a:solidFill>
                  <a:srgbClr val="1F3746"/>
                </a:solidFill>
                <a:latin typeface="Arial"/>
                <a:cs typeface="Arial"/>
              </a:rPr>
              <a:t>due</a:t>
            </a:r>
            <a:r>
              <a:rPr sz="1600" spc="-60" dirty="0">
                <a:solidFill>
                  <a:srgbClr val="1F3746"/>
                </a:solidFill>
                <a:latin typeface="Arial"/>
                <a:cs typeface="Arial"/>
              </a:rPr>
              <a:t> </a:t>
            </a:r>
            <a:r>
              <a:rPr sz="1600" spc="-5" dirty="0">
                <a:solidFill>
                  <a:srgbClr val="1F3746"/>
                </a:solidFill>
                <a:latin typeface="Arial"/>
                <a:cs typeface="Arial"/>
              </a:rPr>
              <a:t>to</a:t>
            </a:r>
            <a:r>
              <a:rPr sz="1600" spc="-60" dirty="0">
                <a:solidFill>
                  <a:srgbClr val="1F3746"/>
                </a:solidFill>
                <a:latin typeface="Arial"/>
                <a:cs typeface="Arial"/>
              </a:rPr>
              <a:t> </a:t>
            </a:r>
            <a:r>
              <a:rPr sz="1600" spc="25" dirty="0">
                <a:solidFill>
                  <a:srgbClr val="1F3746"/>
                </a:solidFill>
                <a:latin typeface="Arial"/>
                <a:cs typeface="Arial"/>
              </a:rPr>
              <a:t>close</a:t>
            </a:r>
            <a:r>
              <a:rPr sz="1600" spc="-135" dirty="0">
                <a:solidFill>
                  <a:srgbClr val="1F3746"/>
                </a:solidFill>
                <a:latin typeface="Arial"/>
                <a:cs typeface="Arial"/>
              </a:rPr>
              <a:t> </a:t>
            </a:r>
            <a:r>
              <a:rPr sz="1600" spc="5" dirty="0">
                <a:solidFill>
                  <a:srgbClr val="1F3746"/>
                </a:solidFill>
                <a:latin typeface="Arial"/>
                <a:cs typeface="Arial"/>
              </a:rPr>
              <a:t>contact</a:t>
            </a:r>
            <a:r>
              <a:rPr sz="1600" spc="-114" dirty="0">
                <a:solidFill>
                  <a:srgbClr val="1F3746"/>
                </a:solidFill>
                <a:latin typeface="Arial"/>
                <a:cs typeface="Arial"/>
              </a:rPr>
              <a:t> </a:t>
            </a:r>
            <a:r>
              <a:rPr sz="1600" spc="25" dirty="0">
                <a:solidFill>
                  <a:srgbClr val="1F3746"/>
                </a:solidFill>
                <a:latin typeface="Arial"/>
                <a:cs typeface="Arial"/>
              </a:rPr>
              <a:t>or</a:t>
            </a:r>
            <a:r>
              <a:rPr sz="1600" spc="-40" dirty="0">
                <a:solidFill>
                  <a:srgbClr val="1F3746"/>
                </a:solidFill>
                <a:latin typeface="Arial"/>
                <a:cs typeface="Arial"/>
              </a:rPr>
              <a:t> </a:t>
            </a:r>
            <a:r>
              <a:rPr sz="1600" spc="35" dirty="0">
                <a:solidFill>
                  <a:srgbClr val="1F3746"/>
                </a:solidFill>
                <a:latin typeface="Arial"/>
                <a:cs typeface="Arial"/>
              </a:rPr>
              <a:t>COVID</a:t>
            </a:r>
            <a:r>
              <a:rPr sz="1600" spc="-145" dirty="0">
                <a:solidFill>
                  <a:srgbClr val="1F3746"/>
                </a:solidFill>
                <a:latin typeface="Arial"/>
                <a:cs typeface="Arial"/>
              </a:rPr>
              <a:t> </a:t>
            </a:r>
            <a:r>
              <a:rPr sz="1600" spc="15" dirty="0">
                <a:solidFill>
                  <a:srgbClr val="1F3746"/>
                </a:solidFill>
                <a:latin typeface="Arial"/>
                <a:cs typeface="Arial"/>
              </a:rPr>
              <a:t>symptoms.</a:t>
            </a:r>
            <a:endParaRPr sz="1600" dirty="0">
              <a:latin typeface="Arial"/>
              <a:cs typeface="Arial"/>
            </a:endParaRPr>
          </a:p>
          <a:p>
            <a:pPr marL="694944" lvl="1" indent="-347472" algn="l">
              <a:lnSpc>
                <a:spcPct val="90000"/>
              </a:lnSpc>
              <a:spcBef>
                <a:spcPts val="600"/>
              </a:spcBef>
              <a:buClr>
                <a:srgbClr val="0578D4"/>
              </a:buClr>
              <a:buSzPct val="78571"/>
              <a:buChar char="•"/>
              <a:tabLst>
                <a:tab pos="1332230" algn="l"/>
                <a:tab pos="1332865" algn="l"/>
              </a:tabLst>
            </a:pPr>
            <a:r>
              <a:rPr sz="1600" spc="-15" dirty="0">
                <a:solidFill>
                  <a:srgbClr val="1F3746"/>
                </a:solidFill>
                <a:latin typeface="Arial"/>
                <a:cs typeface="Arial"/>
              </a:rPr>
              <a:t>No</a:t>
            </a:r>
            <a:r>
              <a:rPr sz="1600" spc="15" dirty="0">
                <a:solidFill>
                  <a:srgbClr val="1F3746"/>
                </a:solidFill>
                <a:latin typeface="Arial"/>
                <a:cs typeface="Arial"/>
              </a:rPr>
              <a:t> </a:t>
            </a:r>
            <a:r>
              <a:rPr sz="1600" dirty="0">
                <a:solidFill>
                  <a:srgbClr val="1F3746"/>
                </a:solidFill>
                <a:latin typeface="Arial"/>
                <a:cs typeface="Arial"/>
              </a:rPr>
              <a:t>monthly</a:t>
            </a:r>
            <a:r>
              <a:rPr sz="1600" spc="-55" dirty="0">
                <a:solidFill>
                  <a:srgbClr val="1F3746"/>
                </a:solidFill>
                <a:latin typeface="Arial"/>
                <a:cs typeface="Arial"/>
              </a:rPr>
              <a:t> </a:t>
            </a:r>
            <a:r>
              <a:rPr sz="1600" spc="-5" dirty="0">
                <a:solidFill>
                  <a:srgbClr val="1F3746"/>
                </a:solidFill>
                <a:latin typeface="Arial"/>
                <a:cs typeface="Arial"/>
              </a:rPr>
              <a:t>limit</a:t>
            </a:r>
            <a:r>
              <a:rPr sz="1600" spc="35" dirty="0">
                <a:solidFill>
                  <a:srgbClr val="1F3746"/>
                </a:solidFill>
                <a:latin typeface="Arial"/>
                <a:cs typeface="Arial"/>
              </a:rPr>
              <a:t> </a:t>
            </a:r>
            <a:r>
              <a:rPr sz="1600" spc="10" dirty="0">
                <a:solidFill>
                  <a:srgbClr val="1F3746"/>
                </a:solidFill>
                <a:latin typeface="Arial"/>
                <a:cs typeface="Arial"/>
              </a:rPr>
              <a:t>applies</a:t>
            </a:r>
            <a:r>
              <a:rPr sz="1600" spc="-130" dirty="0">
                <a:solidFill>
                  <a:srgbClr val="1F3746"/>
                </a:solidFill>
                <a:latin typeface="Arial"/>
                <a:cs typeface="Arial"/>
              </a:rPr>
              <a:t> </a:t>
            </a:r>
            <a:r>
              <a:rPr sz="1600" spc="-5" dirty="0">
                <a:solidFill>
                  <a:srgbClr val="1F3746"/>
                </a:solidFill>
                <a:latin typeface="Arial"/>
                <a:cs typeface="Arial"/>
              </a:rPr>
              <a:t>to</a:t>
            </a:r>
            <a:r>
              <a:rPr sz="1600" spc="-60" dirty="0">
                <a:solidFill>
                  <a:srgbClr val="1F3746"/>
                </a:solidFill>
                <a:latin typeface="Arial"/>
                <a:cs typeface="Arial"/>
              </a:rPr>
              <a:t> </a:t>
            </a:r>
            <a:r>
              <a:rPr sz="1600" spc="15" dirty="0">
                <a:solidFill>
                  <a:srgbClr val="1F3746"/>
                </a:solidFill>
                <a:latin typeface="Arial"/>
                <a:cs typeface="Arial"/>
              </a:rPr>
              <a:t>home</a:t>
            </a:r>
            <a:r>
              <a:rPr sz="1600" spc="-55" dirty="0">
                <a:solidFill>
                  <a:srgbClr val="1F3746"/>
                </a:solidFill>
                <a:latin typeface="Arial"/>
                <a:cs typeface="Arial"/>
              </a:rPr>
              <a:t> </a:t>
            </a:r>
            <a:r>
              <a:rPr sz="1600" spc="15" dirty="0">
                <a:solidFill>
                  <a:srgbClr val="1F3746"/>
                </a:solidFill>
                <a:latin typeface="Arial"/>
                <a:cs typeface="Arial"/>
              </a:rPr>
              <a:t>test</a:t>
            </a:r>
            <a:r>
              <a:rPr sz="1600" spc="-114" dirty="0">
                <a:solidFill>
                  <a:srgbClr val="1F3746"/>
                </a:solidFill>
                <a:latin typeface="Arial"/>
                <a:cs typeface="Arial"/>
              </a:rPr>
              <a:t> </a:t>
            </a:r>
            <a:r>
              <a:rPr sz="1600" spc="-15" dirty="0">
                <a:solidFill>
                  <a:srgbClr val="1F3746"/>
                </a:solidFill>
                <a:latin typeface="Arial"/>
                <a:cs typeface="Arial"/>
              </a:rPr>
              <a:t>kits</a:t>
            </a:r>
            <a:r>
              <a:rPr sz="1600" spc="20" dirty="0">
                <a:solidFill>
                  <a:srgbClr val="1F3746"/>
                </a:solidFill>
                <a:latin typeface="Arial"/>
                <a:cs typeface="Arial"/>
              </a:rPr>
              <a:t> ordered</a:t>
            </a:r>
            <a:r>
              <a:rPr sz="1600" spc="-135" dirty="0">
                <a:solidFill>
                  <a:srgbClr val="1F3746"/>
                </a:solidFill>
                <a:latin typeface="Arial"/>
                <a:cs typeface="Arial"/>
              </a:rPr>
              <a:t> </a:t>
            </a:r>
            <a:r>
              <a:rPr sz="1600" spc="25" dirty="0">
                <a:solidFill>
                  <a:srgbClr val="1F3746"/>
                </a:solidFill>
                <a:latin typeface="Arial"/>
                <a:cs typeface="Arial"/>
              </a:rPr>
              <a:t>by</a:t>
            </a:r>
            <a:r>
              <a:rPr sz="1600" spc="-130" dirty="0">
                <a:solidFill>
                  <a:srgbClr val="1F3746"/>
                </a:solidFill>
                <a:latin typeface="Arial"/>
                <a:cs typeface="Arial"/>
              </a:rPr>
              <a:t> </a:t>
            </a:r>
            <a:r>
              <a:rPr sz="1600" spc="15" dirty="0">
                <a:solidFill>
                  <a:srgbClr val="1F3746"/>
                </a:solidFill>
                <a:latin typeface="Arial"/>
                <a:cs typeface="Arial"/>
              </a:rPr>
              <a:t>a </a:t>
            </a:r>
            <a:r>
              <a:rPr sz="1600" dirty="0">
                <a:solidFill>
                  <a:srgbClr val="1F3746"/>
                </a:solidFill>
                <a:latin typeface="Arial"/>
                <a:cs typeface="Arial"/>
              </a:rPr>
              <a:t>physician</a:t>
            </a:r>
            <a:r>
              <a:rPr sz="1600" spc="-55" dirty="0">
                <a:solidFill>
                  <a:srgbClr val="1F3746"/>
                </a:solidFill>
                <a:latin typeface="Arial"/>
                <a:cs typeface="Arial"/>
              </a:rPr>
              <a:t> </a:t>
            </a:r>
            <a:r>
              <a:rPr sz="1600" i="1" spc="15" dirty="0">
                <a:solidFill>
                  <a:schemeClr val="bg1">
                    <a:lumMod val="65000"/>
                  </a:schemeClr>
                </a:solidFill>
                <a:latin typeface="Arial"/>
                <a:cs typeface="Arial"/>
              </a:rPr>
              <a:t>(unlimited)</a:t>
            </a:r>
          </a:p>
          <a:p>
            <a:pPr marL="694944" lvl="1" indent="-347472" algn="l">
              <a:lnSpc>
                <a:spcPct val="90000"/>
              </a:lnSpc>
              <a:spcBef>
                <a:spcPts val="600"/>
              </a:spcBef>
              <a:buClr>
                <a:srgbClr val="0578D4"/>
              </a:buClr>
              <a:buSzPct val="78571"/>
              <a:buChar char="•"/>
              <a:tabLst>
                <a:tab pos="1332230" algn="l"/>
                <a:tab pos="1332865" algn="l"/>
              </a:tabLst>
            </a:pPr>
            <a:r>
              <a:rPr sz="1600" dirty="0">
                <a:solidFill>
                  <a:srgbClr val="1F3746"/>
                </a:solidFill>
                <a:latin typeface="Arial"/>
                <a:cs typeface="Arial"/>
              </a:rPr>
              <a:t>In-network</a:t>
            </a:r>
            <a:r>
              <a:rPr sz="1600" spc="-50" dirty="0">
                <a:solidFill>
                  <a:srgbClr val="1F3746"/>
                </a:solidFill>
                <a:latin typeface="Arial"/>
                <a:cs typeface="Arial"/>
              </a:rPr>
              <a:t> </a:t>
            </a:r>
            <a:r>
              <a:rPr sz="1600" spc="5" dirty="0">
                <a:solidFill>
                  <a:srgbClr val="1F3746"/>
                </a:solidFill>
                <a:latin typeface="Arial"/>
                <a:cs typeface="Arial"/>
              </a:rPr>
              <a:t>purchases</a:t>
            </a:r>
            <a:r>
              <a:rPr sz="1600" spc="-125" dirty="0">
                <a:solidFill>
                  <a:srgbClr val="1F3746"/>
                </a:solidFill>
                <a:latin typeface="Arial"/>
                <a:cs typeface="Arial"/>
              </a:rPr>
              <a:t> </a:t>
            </a:r>
            <a:r>
              <a:rPr sz="1600" spc="25" dirty="0">
                <a:solidFill>
                  <a:srgbClr val="1F3746"/>
                </a:solidFill>
                <a:latin typeface="Arial"/>
                <a:cs typeface="Arial"/>
              </a:rPr>
              <a:t>of</a:t>
            </a:r>
            <a:r>
              <a:rPr sz="1600" spc="-35" dirty="0">
                <a:solidFill>
                  <a:srgbClr val="1F3746"/>
                </a:solidFill>
                <a:latin typeface="Arial"/>
                <a:cs typeface="Arial"/>
              </a:rPr>
              <a:t> </a:t>
            </a:r>
            <a:r>
              <a:rPr sz="1600" spc="10" dirty="0">
                <a:solidFill>
                  <a:srgbClr val="1F3746"/>
                </a:solidFill>
                <a:latin typeface="Arial"/>
                <a:cs typeface="Arial"/>
              </a:rPr>
              <a:t>tests</a:t>
            </a:r>
            <a:r>
              <a:rPr sz="1600" spc="-125" dirty="0">
                <a:solidFill>
                  <a:srgbClr val="1F3746"/>
                </a:solidFill>
                <a:latin typeface="Arial"/>
                <a:cs typeface="Arial"/>
              </a:rPr>
              <a:t> </a:t>
            </a:r>
            <a:r>
              <a:rPr sz="1600" spc="-15" dirty="0">
                <a:solidFill>
                  <a:srgbClr val="1F3746"/>
                </a:solidFill>
                <a:latin typeface="Arial"/>
                <a:cs typeface="Arial"/>
              </a:rPr>
              <a:t>kits</a:t>
            </a:r>
            <a:r>
              <a:rPr sz="1600" spc="25" dirty="0">
                <a:solidFill>
                  <a:srgbClr val="1F3746"/>
                </a:solidFill>
                <a:latin typeface="Arial"/>
                <a:cs typeface="Arial"/>
              </a:rPr>
              <a:t> from</a:t>
            </a:r>
            <a:r>
              <a:rPr sz="1600" spc="-75" dirty="0">
                <a:solidFill>
                  <a:srgbClr val="1F3746"/>
                </a:solidFill>
                <a:latin typeface="Arial"/>
                <a:cs typeface="Arial"/>
              </a:rPr>
              <a:t> </a:t>
            </a:r>
            <a:r>
              <a:rPr sz="1600" spc="10" dirty="0">
                <a:solidFill>
                  <a:srgbClr val="1F3746"/>
                </a:solidFill>
                <a:latin typeface="Arial"/>
                <a:cs typeface="Arial"/>
              </a:rPr>
              <a:t>approved</a:t>
            </a:r>
            <a:r>
              <a:rPr sz="1600" spc="-130" dirty="0">
                <a:solidFill>
                  <a:srgbClr val="1F3746"/>
                </a:solidFill>
                <a:latin typeface="Arial"/>
                <a:cs typeface="Arial"/>
              </a:rPr>
              <a:t> </a:t>
            </a:r>
            <a:r>
              <a:rPr sz="1600" spc="10" dirty="0">
                <a:solidFill>
                  <a:srgbClr val="1F3746"/>
                </a:solidFill>
                <a:latin typeface="Arial"/>
                <a:cs typeface="Arial"/>
              </a:rPr>
              <a:t>providers</a:t>
            </a:r>
            <a:r>
              <a:rPr sz="1600" spc="-125" dirty="0">
                <a:solidFill>
                  <a:srgbClr val="1F3746"/>
                </a:solidFill>
                <a:latin typeface="Arial"/>
                <a:cs typeface="Arial"/>
              </a:rPr>
              <a:t> </a:t>
            </a:r>
            <a:r>
              <a:rPr sz="1600" spc="10" dirty="0">
                <a:solidFill>
                  <a:srgbClr val="1F3746"/>
                </a:solidFill>
                <a:latin typeface="Arial"/>
                <a:cs typeface="Arial"/>
              </a:rPr>
              <a:t>must</a:t>
            </a:r>
            <a:r>
              <a:rPr sz="1600" spc="-185" dirty="0">
                <a:solidFill>
                  <a:srgbClr val="1F3746"/>
                </a:solidFill>
                <a:latin typeface="Arial"/>
                <a:cs typeface="Arial"/>
              </a:rPr>
              <a:t> </a:t>
            </a:r>
            <a:r>
              <a:rPr sz="1600" spc="30" dirty="0">
                <a:solidFill>
                  <a:srgbClr val="1F3746"/>
                </a:solidFill>
                <a:latin typeface="Arial"/>
                <a:cs typeface="Arial"/>
              </a:rPr>
              <a:t>be</a:t>
            </a:r>
            <a:r>
              <a:rPr sz="1600" spc="-50" dirty="0">
                <a:solidFill>
                  <a:srgbClr val="1F3746"/>
                </a:solidFill>
                <a:latin typeface="Arial"/>
                <a:cs typeface="Arial"/>
              </a:rPr>
              <a:t> </a:t>
            </a:r>
            <a:r>
              <a:rPr sz="1600" spc="20" dirty="0">
                <a:solidFill>
                  <a:srgbClr val="1F3746"/>
                </a:solidFill>
                <a:latin typeface="Arial"/>
                <a:cs typeface="Arial"/>
              </a:rPr>
              <a:t>covered</a:t>
            </a:r>
            <a:r>
              <a:rPr sz="1600" spc="-135" dirty="0">
                <a:solidFill>
                  <a:srgbClr val="1F3746"/>
                </a:solidFill>
                <a:latin typeface="Arial"/>
                <a:cs typeface="Arial"/>
              </a:rPr>
              <a:t> </a:t>
            </a:r>
            <a:r>
              <a:rPr sz="1600" spc="-15" dirty="0">
                <a:solidFill>
                  <a:srgbClr val="1F3746"/>
                </a:solidFill>
                <a:latin typeface="Arial"/>
                <a:cs typeface="Arial"/>
              </a:rPr>
              <a:t>at</a:t>
            </a:r>
            <a:r>
              <a:rPr sz="1600" spc="-25" dirty="0">
                <a:solidFill>
                  <a:srgbClr val="1F3746"/>
                </a:solidFill>
                <a:latin typeface="Arial"/>
                <a:cs typeface="Arial"/>
              </a:rPr>
              <a:t> </a:t>
            </a:r>
            <a:r>
              <a:rPr sz="1600" spc="-10" dirty="0">
                <a:solidFill>
                  <a:srgbClr val="1F3746"/>
                </a:solidFill>
                <a:latin typeface="Arial"/>
                <a:cs typeface="Arial"/>
              </a:rPr>
              <a:t>no</a:t>
            </a:r>
            <a:r>
              <a:rPr sz="1600" spc="20" dirty="0">
                <a:solidFill>
                  <a:srgbClr val="1F3746"/>
                </a:solidFill>
                <a:latin typeface="Arial"/>
                <a:cs typeface="Arial"/>
              </a:rPr>
              <a:t> </a:t>
            </a:r>
            <a:r>
              <a:rPr sz="1600" spc="35" dirty="0">
                <a:solidFill>
                  <a:srgbClr val="1F3746"/>
                </a:solidFill>
                <a:latin typeface="Arial"/>
                <a:cs typeface="Arial"/>
              </a:rPr>
              <a:t>cost</a:t>
            </a:r>
            <a:r>
              <a:rPr sz="1600" spc="-180" dirty="0">
                <a:solidFill>
                  <a:srgbClr val="1F3746"/>
                </a:solidFill>
                <a:latin typeface="Arial"/>
                <a:cs typeface="Arial"/>
              </a:rPr>
              <a:t> </a:t>
            </a:r>
            <a:r>
              <a:rPr sz="1600" spc="-20" dirty="0">
                <a:solidFill>
                  <a:srgbClr val="1F3746"/>
                </a:solidFill>
                <a:latin typeface="Arial"/>
                <a:cs typeface="Arial"/>
              </a:rPr>
              <a:t>while</a:t>
            </a:r>
            <a:r>
              <a:rPr sz="1600" spc="90" dirty="0">
                <a:solidFill>
                  <a:srgbClr val="1F3746"/>
                </a:solidFill>
                <a:latin typeface="Arial"/>
                <a:cs typeface="Arial"/>
              </a:rPr>
              <a:t> </a:t>
            </a:r>
            <a:br>
              <a:rPr lang="en-US" sz="1600" spc="90" dirty="0">
                <a:solidFill>
                  <a:srgbClr val="1F3746"/>
                </a:solidFill>
                <a:latin typeface="Arial"/>
                <a:cs typeface="Arial"/>
              </a:rPr>
            </a:br>
            <a:r>
              <a:rPr sz="1600" spc="-15" dirty="0">
                <a:solidFill>
                  <a:srgbClr val="1F3746"/>
                </a:solidFill>
                <a:latin typeface="Arial"/>
                <a:cs typeface="Arial"/>
              </a:rPr>
              <a:t>the</a:t>
            </a:r>
            <a:r>
              <a:rPr sz="1600" spc="25" dirty="0">
                <a:solidFill>
                  <a:srgbClr val="1F3746"/>
                </a:solidFill>
                <a:latin typeface="Arial"/>
                <a:cs typeface="Arial"/>
              </a:rPr>
              <a:t> </a:t>
            </a:r>
            <a:r>
              <a:rPr sz="1600" spc="15" dirty="0">
                <a:solidFill>
                  <a:srgbClr val="1F3746"/>
                </a:solidFill>
                <a:latin typeface="Arial"/>
                <a:cs typeface="Arial"/>
              </a:rPr>
              <a:t>declared</a:t>
            </a:r>
            <a:r>
              <a:rPr sz="1600" spc="-135" dirty="0">
                <a:solidFill>
                  <a:srgbClr val="1F3746"/>
                </a:solidFill>
                <a:latin typeface="Arial"/>
                <a:cs typeface="Arial"/>
              </a:rPr>
              <a:t> </a:t>
            </a:r>
            <a:r>
              <a:rPr sz="1600" spc="15" dirty="0">
                <a:solidFill>
                  <a:srgbClr val="1F3746"/>
                </a:solidFill>
                <a:latin typeface="Arial"/>
                <a:cs typeface="Arial"/>
              </a:rPr>
              <a:t>emergency</a:t>
            </a:r>
            <a:r>
              <a:rPr sz="1600" spc="-200" dirty="0">
                <a:solidFill>
                  <a:srgbClr val="1F3746"/>
                </a:solidFill>
                <a:latin typeface="Arial"/>
                <a:cs typeface="Arial"/>
              </a:rPr>
              <a:t> </a:t>
            </a:r>
            <a:r>
              <a:rPr sz="1600" spc="-5" dirty="0">
                <a:solidFill>
                  <a:srgbClr val="1F3746"/>
                </a:solidFill>
                <a:latin typeface="Arial"/>
                <a:cs typeface="Arial"/>
              </a:rPr>
              <a:t>is</a:t>
            </a:r>
            <a:r>
              <a:rPr sz="1600" spc="-50" dirty="0">
                <a:solidFill>
                  <a:srgbClr val="1F3746"/>
                </a:solidFill>
                <a:latin typeface="Arial"/>
                <a:cs typeface="Arial"/>
              </a:rPr>
              <a:t> </a:t>
            </a:r>
            <a:r>
              <a:rPr sz="1600" dirty="0">
                <a:solidFill>
                  <a:srgbClr val="1F3746"/>
                </a:solidFill>
                <a:latin typeface="Arial"/>
                <a:cs typeface="Arial"/>
              </a:rPr>
              <a:t>in</a:t>
            </a:r>
            <a:r>
              <a:rPr sz="1600" spc="25" dirty="0">
                <a:solidFill>
                  <a:srgbClr val="1F3746"/>
                </a:solidFill>
                <a:latin typeface="Arial"/>
                <a:cs typeface="Arial"/>
              </a:rPr>
              <a:t> </a:t>
            </a:r>
            <a:r>
              <a:rPr sz="1600" spc="30" dirty="0">
                <a:solidFill>
                  <a:srgbClr val="1F3746"/>
                </a:solidFill>
                <a:latin typeface="Arial"/>
                <a:cs typeface="Arial"/>
              </a:rPr>
              <a:t>effect</a:t>
            </a:r>
            <a:endParaRPr sz="1600" dirty="0">
              <a:latin typeface="Arial"/>
              <a:cs typeface="Arial"/>
            </a:endParaRPr>
          </a:p>
          <a:p>
            <a:pPr marL="694944" lvl="1" indent="-347472" algn="l">
              <a:lnSpc>
                <a:spcPct val="90000"/>
              </a:lnSpc>
              <a:spcBef>
                <a:spcPts val="600"/>
              </a:spcBef>
              <a:buClr>
                <a:srgbClr val="0578D4"/>
              </a:buClr>
              <a:buSzPct val="78571"/>
              <a:buChar char="•"/>
              <a:tabLst>
                <a:tab pos="1332230" algn="l"/>
                <a:tab pos="1332865" algn="l"/>
              </a:tabLst>
            </a:pPr>
            <a:r>
              <a:rPr sz="1600" dirty="0">
                <a:solidFill>
                  <a:srgbClr val="1F3746"/>
                </a:solidFill>
                <a:latin typeface="Arial"/>
                <a:cs typeface="Arial"/>
              </a:rPr>
              <a:t>Out-of-network</a:t>
            </a:r>
            <a:r>
              <a:rPr sz="1600" spc="-125" dirty="0">
                <a:solidFill>
                  <a:srgbClr val="1F3746"/>
                </a:solidFill>
                <a:latin typeface="Arial"/>
                <a:cs typeface="Arial"/>
              </a:rPr>
              <a:t> </a:t>
            </a:r>
            <a:r>
              <a:rPr sz="1600" spc="10" dirty="0">
                <a:solidFill>
                  <a:srgbClr val="1F3746"/>
                </a:solidFill>
                <a:latin typeface="Arial"/>
                <a:cs typeface="Arial"/>
              </a:rPr>
              <a:t>providers-</a:t>
            </a:r>
            <a:r>
              <a:rPr sz="1600" spc="-190" dirty="0">
                <a:solidFill>
                  <a:srgbClr val="1F3746"/>
                </a:solidFill>
                <a:latin typeface="Arial"/>
                <a:cs typeface="Arial"/>
              </a:rPr>
              <a:t> </a:t>
            </a:r>
            <a:r>
              <a:rPr sz="1600" spc="10" dirty="0">
                <a:solidFill>
                  <a:srgbClr val="1F3746"/>
                </a:solidFill>
                <a:latin typeface="Arial"/>
                <a:cs typeface="Arial"/>
              </a:rPr>
              <a:t>tests</a:t>
            </a:r>
            <a:r>
              <a:rPr sz="1600" spc="-130" dirty="0">
                <a:solidFill>
                  <a:srgbClr val="1F3746"/>
                </a:solidFill>
                <a:latin typeface="Arial"/>
                <a:cs typeface="Arial"/>
              </a:rPr>
              <a:t> </a:t>
            </a:r>
            <a:r>
              <a:rPr sz="1600" spc="-20" dirty="0">
                <a:solidFill>
                  <a:srgbClr val="1F3746"/>
                </a:solidFill>
                <a:latin typeface="Arial"/>
                <a:cs typeface="Arial"/>
              </a:rPr>
              <a:t>will</a:t>
            </a:r>
            <a:r>
              <a:rPr sz="1600" spc="114" dirty="0">
                <a:solidFill>
                  <a:srgbClr val="1F3746"/>
                </a:solidFill>
                <a:latin typeface="Arial"/>
                <a:cs typeface="Arial"/>
              </a:rPr>
              <a:t> </a:t>
            </a:r>
            <a:r>
              <a:rPr sz="1600" spc="25" dirty="0">
                <a:solidFill>
                  <a:srgbClr val="1F3746"/>
                </a:solidFill>
                <a:latin typeface="Arial"/>
                <a:cs typeface="Arial"/>
              </a:rPr>
              <a:t>be</a:t>
            </a:r>
            <a:r>
              <a:rPr sz="1600" spc="-130" dirty="0">
                <a:solidFill>
                  <a:srgbClr val="1F3746"/>
                </a:solidFill>
                <a:latin typeface="Arial"/>
                <a:cs typeface="Arial"/>
              </a:rPr>
              <a:t> </a:t>
            </a:r>
            <a:r>
              <a:rPr sz="1600" spc="10" dirty="0">
                <a:solidFill>
                  <a:srgbClr val="1F3746"/>
                </a:solidFill>
                <a:latin typeface="Arial"/>
                <a:cs typeface="Arial"/>
              </a:rPr>
              <a:t>reimbursed</a:t>
            </a:r>
            <a:r>
              <a:rPr sz="1600" spc="-135" dirty="0">
                <a:solidFill>
                  <a:srgbClr val="1F3746"/>
                </a:solidFill>
                <a:latin typeface="Arial"/>
                <a:cs typeface="Arial"/>
              </a:rPr>
              <a:t> </a:t>
            </a:r>
            <a:r>
              <a:rPr sz="1600" spc="35" dirty="0">
                <a:solidFill>
                  <a:srgbClr val="1F3746"/>
                </a:solidFill>
                <a:latin typeface="Arial"/>
                <a:cs typeface="Arial"/>
              </a:rPr>
              <a:t>for</a:t>
            </a:r>
            <a:r>
              <a:rPr sz="1600" spc="-190" dirty="0">
                <a:solidFill>
                  <a:srgbClr val="1F3746"/>
                </a:solidFill>
                <a:latin typeface="Arial"/>
                <a:cs typeface="Arial"/>
              </a:rPr>
              <a:t> </a:t>
            </a:r>
            <a:r>
              <a:rPr sz="1600" spc="-10" dirty="0">
                <a:solidFill>
                  <a:srgbClr val="1F3746"/>
                </a:solidFill>
                <a:latin typeface="Arial"/>
                <a:cs typeface="Arial"/>
              </a:rPr>
              <a:t>up</a:t>
            </a:r>
            <a:r>
              <a:rPr sz="1600" spc="15" dirty="0">
                <a:solidFill>
                  <a:srgbClr val="1F3746"/>
                </a:solidFill>
                <a:latin typeface="Arial"/>
                <a:cs typeface="Arial"/>
              </a:rPr>
              <a:t> </a:t>
            </a:r>
            <a:r>
              <a:rPr sz="1600" spc="-5" dirty="0">
                <a:solidFill>
                  <a:srgbClr val="1F3746"/>
                </a:solidFill>
                <a:latin typeface="Arial"/>
                <a:cs typeface="Arial"/>
              </a:rPr>
              <a:t>to</a:t>
            </a:r>
            <a:r>
              <a:rPr sz="1600" spc="20" dirty="0">
                <a:solidFill>
                  <a:srgbClr val="1F3746"/>
                </a:solidFill>
                <a:latin typeface="Arial"/>
                <a:cs typeface="Arial"/>
              </a:rPr>
              <a:t> </a:t>
            </a:r>
            <a:r>
              <a:rPr sz="1600" spc="30" dirty="0">
                <a:solidFill>
                  <a:srgbClr val="1F3746"/>
                </a:solidFill>
                <a:latin typeface="Arial"/>
                <a:cs typeface="Arial"/>
              </a:rPr>
              <a:t>$12</a:t>
            </a:r>
            <a:r>
              <a:rPr sz="1600" spc="-135" dirty="0">
                <a:solidFill>
                  <a:srgbClr val="1F3746"/>
                </a:solidFill>
                <a:latin typeface="Arial"/>
                <a:cs typeface="Arial"/>
              </a:rPr>
              <a:t> </a:t>
            </a:r>
            <a:r>
              <a:rPr sz="1600" spc="30" dirty="0">
                <a:solidFill>
                  <a:srgbClr val="1F3746"/>
                </a:solidFill>
                <a:latin typeface="Arial"/>
                <a:cs typeface="Arial"/>
              </a:rPr>
              <a:t>per</a:t>
            </a:r>
            <a:r>
              <a:rPr sz="1600" spc="-114" dirty="0">
                <a:solidFill>
                  <a:srgbClr val="1F3746"/>
                </a:solidFill>
                <a:latin typeface="Arial"/>
                <a:cs typeface="Arial"/>
              </a:rPr>
              <a:t> </a:t>
            </a:r>
            <a:r>
              <a:rPr sz="1600" dirty="0">
                <a:solidFill>
                  <a:srgbClr val="1F3746"/>
                </a:solidFill>
                <a:latin typeface="Arial"/>
                <a:cs typeface="Arial"/>
              </a:rPr>
              <a:t>testing</a:t>
            </a:r>
            <a:r>
              <a:rPr sz="1600" spc="-60" dirty="0">
                <a:solidFill>
                  <a:srgbClr val="1F3746"/>
                </a:solidFill>
                <a:latin typeface="Arial"/>
                <a:cs typeface="Arial"/>
              </a:rPr>
              <a:t> </a:t>
            </a:r>
            <a:r>
              <a:rPr sz="1600" spc="-15" dirty="0">
                <a:solidFill>
                  <a:srgbClr val="1F3746"/>
                </a:solidFill>
                <a:latin typeface="Arial"/>
                <a:cs typeface="Arial"/>
              </a:rPr>
              <a:t>kit</a:t>
            </a:r>
            <a:endParaRPr sz="1600" dirty="0">
              <a:latin typeface="Arial"/>
              <a:cs typeface="Arial"/>
            </a:endParaRPr>
          </a:p>
          <a:p>
            <a:pPr marL="519430" algn="l">
              <a:lnSpc>
                <a:spcPct val="90000"/>
              </a:lnSpc>
            </a:pPr>
            <a:endParaRPr sz="1600" dirty="0">
              <a:latin typeface="Arial"/>
              <a:cs typeface="Arial"/>
            </a:endParaRPr>
          </a:p>
          <a:p>
            <a:pPr algn="l">
              <a:lnSpc>
                <a:spcPct val="90000"/>
              </a:lnSpc>
              <a:spcBef>
                <a:spcPts val="600"/>
              </a:spcBef>
            </a:pPr>
            <a:r>
              <a:rPr sz="1400" b="1" spc="20" dirty="0">
                <a:solidFill>
                  <a:srgbClr val="1F3746"/>
                </a:solidFill>
                <a:latin typeface="Arial"/>
                <a:cs typeface="Arial"/>
              </a:rPr>
              <a:t>Resources</a:t>
            </a:r>
            <a:r>
              <a:rPr sz="1400" spc="20" dirty="0">
                <a:solidFill>
                  <a:srgbClr val="1F3746"/>
                </a:solidFill>
                <a:latin typeface="Arial"/>
                <a:cs typeface="Arial"/>
              </a:rPr>
              <a:t>: </a:t>
            </a:r>
            <a:br>
              <a:rPr lang="en-US" sz="1400" spc="20" dirty="0">
                <a:solidFill>
                  <a:srgbClr val="1F3746"/>
                </a:solidFill>
                <a:latin typeface="Arial"/>
                <a:cs typeface="Arial"/>
              </a:rPr>
            </a:br>
            <a:r>
              <a:rPr sz="1400" u="heavy" spc="15" dirty="0">
                <a:solidFill>
                  <a:srgbClr val="0678D5"/>
                </a:solidFill>
                <a:uFill>
                  <a:solidFill>
                    <a:srgbClr val="1717B5"/>
                  </a:solidFill>
                </a:u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https://www.dol.gov/sites/dolgov/files/EBSA/about-ebsa/our-activities/resource-center/faqs/aca-part-51.pdf</a:t>
            </a:r>
            <a:r>
              <a:rPr sz="1400" spc="405" dirty="0">
                <a:solidFill>
                  <a:srgbClr val="0678D5"/>
                </a:solidFill>
                <a:latin typeface="Arial" panose="020B0604020202020204" pitchFamily="34" charset="0"/>
                <a:cs typeface="Arial" panose="020B0604020202020204" pitchFamily="34" charset="0"/>
              </a:rPr>
              <a:t> </a:t>
            </a:r>
            <a:r>
              <a:rPr sz="1400" dirty="0">
                <a:solidFill>
                  <a:srgbClr val="1F3746"/>
                </a:solidFill>
                <a:latin typeface="Arial" panose="020B0604020202020204" pitchFamily="34" charset="0"/>
                <a:cs typeface="Arial" panose="020B0604020202020204" pitchFamily="34" charset="0"/>
              </a:rPr>
              <a:t>and</a:t>
            </a:r>
            <a:r>
              <a:rPr lang="en-US" sz="1400" dirty="0">
                <a:solidFill>
                  <a:srgbClr val="1F3746"/>
                </a:solidFill>
                <a:latin typeface="Arial" panose="020B0604020202020204" pitchFamily="34" charset="0"/>
                <a:cs typeface="Arial" panose="020B0604020202020204" pitchFamily="34" charset="0"/>
              </a:rPr>
              <a:t> </a:t>
            </a:r>
            <a:r>
              <a:rPr sz="1400" u="sng" spc="10" dirty="0">
                <a:solidFill>
                  <a:srgbClr val="0678D5"/>
                </a:solidFill>
                <a:uFill>
                  <a:solidFill>
                    <a:srgbClr val="1717B5"/>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https://www.hubinternational.com/products/employee-benefits/compliance-bulletins/2022/01/at-home-covid-test-coverage/</a:t>
            </a:r>
          </a:p>
        </p:txBody>
      </p:sp>
    </p:spTree>
    <p:extLst>
      <p:ext uri="{BB962C8B-B14F-4D97-AF65-F5344CB8AC3E}">
        <p14:creationId xmlns:p14="http://schemas.microsoft.com/office/powerpoint/2010/main" val="17329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06EEA3B-6890-44AE-AD72-BBD45C01D490}"/>
              </a:ext>
            </a:extLst>
          </p:cNvPr>
          <p:cNvSpPr txBox="1">
            <a:spLocks/>
          </p:cNvSpPr>
          <p:nvPr/>
        </p:nvSpPr>
        <p:spPr>
          <a:xfrm>
            <a:off x="626265" y="1909993"/>
            <a:ext cx="866316" cy="12620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Black" panose="020B0A04020102020204" pitchFamily="34" charset="0"/>
              </a:rPr>
              <a:t>3</a:t>
            </a:r>
          </a:p>
        </p:txBody>
      </p:sp>
      <p:sp>
        <p:nvSpPr>
          <p:cNvPr id="7" name="Text Placeholder 5">
            <a:extLst>
              <a:ext uri="{FF2B5EF4-FFF2-40B4-BE49-F238E27FC236}">
                <a16:creationId xmlns:a16="http://schemas.microsoft.com/office/drawing/2014/main" id="{FB254802-46AC-4BFA-A2D7-BC2FA45C8E74}"/>
              </a:ext>
            </a:extLst>
          </p:cNvPr>
          <p:cNvSpPr>
            <a:spLocks noGrp="1"/>
          </p:cNvSpPr>
          <p:nvPr>
            <p:ph type="body" sz="quarter" idx="12"/>
          </p:nvPr>
        </p:nvSpPr>
        <p:spPr>
          <a:xfrm>
            <a:off x="552374" y="3392339"/>
            <a:ext cx="6011264" cy="1906159"/>
          </a:xfrm>
        </p:spPr>
        <p:txBody>
          <a:bodyPr/>
          <a:lstStyle/>
          <a:p>
            <a:r>
              <a:rPr lang="en-US" sz="3600" dirty="0"/>
              <a:t>ACA Updates Reporting</a:t>
            </a:r>
            <a:br>
              <a:rPr lang="en-US" sz="3600" dirty="0"/>
            </a:br>
            <a:r>
              <a:rPr lang="en-US" sz="3600" dirty="0"/>
              <a:t>&amp; IRS Enforcement</a:t>
            </a:r>
          </a:p>
        </p:txBody>
      </p:sp>
      <p:cxnSp>
        <p:nvCxnSpPr>
          <p:cNvPr id="8" name="Straight Connector 7">
            <a:extLst>
              <a:ext uri="{FF2B5EF4-FFF2-40B4-BE49-F238E27FC236}">
                <a16:creationId xmlns:a16="http://schemas.microsoft.com/office/drawing/2014/main" id="{D825E8BA-A617-4829-B76D-0F5711A1050C}"/>
              </a:ext>
            </a:extLst>
          </p:cNvPr>
          <p:cNvCxnSpPr>
            <a:cxnSpLocks/>
          </p:cNvCxnSpPr>
          <p:nvPr/>
        </p:nvCxnSpPr>
        <p:spPr>
          <a:xfrm flipH="1">
            <a:off x="626265" y="4781184"/>
            <a:ext cx="5469735"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980324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B272B11B-383C-4B1F-89AB-888C7F4AA0AC}"/>
              </a:ext>
            </a:extLst>
          </p:cNvPr>
          <p:cNvCxnSpPr>
            <a:cxnSpLocks/>
          </p:cNvCxnSpPr>
          <p:nvPr/>
        </p:nvCxnSpPr>
        <p:spPr>
          <a:xfrm>
            <a:off x="4425869" y="3290949"/>
            <a:ext cx="3557016" cy="0"/>
          </a:xfrm>
          <a:prstGeom prst="line">
            <a:avLst/>
          </a:prstGeom>
          <a:ln w="19050">
            <a:solidFill>
              <a:srgbClr val="263746"/>
            </a:solidFill>
          </a:ln>
        </p:spPr>
        <p:style>
          <a:lnRef idx="1">
            <a:schemeClr val="accent1"/>
          </a:lnRef>
          <a:fillRef idx="0">
            <a:schemeClr val="accent1"/>
          </a:fillRef>
          <a:effectRef idx="0">
            <a:schemeClr val="accent1"/>
          </a:effectRef>
          <a:fontRef idx="minor">
            <a:schemeClr val="tx1"/>
          </a:fontRef>
        </p:style>
      </p:cxnSp>
      <p:sp>
        <p:nvSpPr>
          <p:cNvPr id="34" name="Text Placeholder 5">
            <a:extLst>
              <a:ext uri="{FF2B5EF4-FFF2-40B4-BE49-F238E27FC236}">
                <a16:creationId xmlns:a16="http://schemas.microsoft.com/office/drawing/2014/main" id="{5C5A9219-4F63-40E5-BEF5-19DF95611043}"/>
              </a:ext>
            </a:extLst>
          </p:cNvPr>
          <p:cNvSpPr>
            <a:spLocks noGrp="1"/>
          </p:cNvSpPr>
          <p:nvPr>
            <p:ph type="body" sz="quarter" idx="18"/>
          </p:nvPr>
        </p:nvSpPr>
        <p:spPr>
          <a:xfrm>
            <a:off x="4324587" y="2741937"/>
            <a:ext cx="3932644" cy="435670"/>
          </a:xfrm>
        </p:spPr>
        <p:txBody>
          <a:bodyPr anchor="t" anchorCtr="0"/>
          <a:lstStyle/>
          <a:p>
            <a:r>
              <a:rPr lang="en-US" dirty="0"/>
              <a:t>Liliana Salazar, Esq.</a:t>
            </a:r>
            <a:endParaRPr lang="en-US" sz="1800" dirty="0">
              <a:latin typeface="Arial" panose="020B0604020202020204" pitchFamily="34" charset="0"/>
            </a:endParaRPr>
          </a:p>
        </p:txBody>
      </p:sp>
      <p:sp>
        <p:nvSpPr>
          <p:cNvPr id="13" name="Text Placeholder 3">
            <a:extLst>
              <a:ext uri="{FF2B5EF4-FFF2-40B4-BE49-F238E27FC236}">
                <a16:creationId xmlns:a16="http://schemas.microsoft.com/office/drawing/2014/main" id="{11137FF3-D293-47DB-994F-6E138DD09005}"/>
              </a:ext>
            </a:extLst>
          </p:cNvPr>
          <p:cNvSpPr txBox="1">
            <a:spLocks/>
          </p:cNvSpPr>
          <p:nvPr/>
        </p:nvSpPr>
        <p:spPr>
          <a:xfrm>
            <a:off x="4317872" y="3404292"/>
            <a:ext cx="4253845" cy="10950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E3E3E3"/>
                </a:solidFill>
              </a:rPr>
              <a:t>Senior Vice President, Client Strategic Solutions</a:t>
            </a:r>
            <a:br>
              <a:rPr lang="en-US" dirty="0">
                <a:solidFill>
                  <a:srgbClr val="E3E3E3"/>
                </a:solidFill>
              </a:rPr>
            </a:br>
            <a:r>
              <a:rPr lang="en-US" dirty="0">
                <a:solidFill>
                  <a:srgbClr val="E3E3E3"/>
                </a:solidFill>
              </a:rPr>
              <a:t>Chief Compliance Officer</a:t>
            </a:r>
            <a:br>
              <a:rPr lang="en-US" dirty="0">
                <a:solidFill>
                  <a:srgbClr val="E3E3E3"/>
                </a:solidFill>
              </a:rPr>
            </a:br>
            <a:r>
              <a:rPr lang="en-US" dirty="0">
                <a:solidFill>
                  <a:srgbClr val="E3E3E3"/>
                </a:solidFill>
              </a:rPr>
              <a:t>Pacific Region</a:t>
            </a:r>
            <a:br>
              <a:rPr lang="en-US" dirty="0"/>
            </a:br>
            <a:r>
              <a:rPr lang="en-US" b="1" dirty="0">
                <a:solidFill>
                  <a:srgbClr val="F3B921"/>
                </a:solidFill>
              </a:rPr>
              <a:t>HUB International</a:t>
            </a:r>
          </a:p>
          <a:p>
            <a:pPr>
              <a:spcBef>
                <a:spcPts val="0"/>
              </a:spcBef>
            </a:pPr>
            <a:r>
              <a:rPr lang="en-US" dirty="0">
                <a:solidFill>
                  <a:schemeClr val="bg1">
                    <a:lumMod val="65000"/>
                  </a:schemeClr>
                </a:solidFill>
              </a:rPr>
              <a:t>liliana.salazar@hubinternational.com</a:t>
            </a:r>
          </a:p>
        </p:txBody>
      </p:sp>
      <p:pic>
        <p:nvPicPr>
          <p:cNvPr id="14" name="Picture Placeholder 14">
            <a:extLst>
              <a:ext uri="{FF2B5EF4-FFF2-40B4-BE49-F238E27FC236}">
                <a16:creationId xmlns:a16="http://schemas.microsoft.com/office/drawing/2014/main" id="{489D5B34-0B46-B268-DA35-C0532C4D61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391"/>
          <a:stretch/>
        </p:blipFill>
        <p:spPr>
          <a:xfrm>
            <a:off x="1665310" y="2419004"/>
            <a:ext cx="2165465" cy="2165465"/>
          </a:xfrm>
          <a:prstGeom prst="ellipse">
            <a:avLst/>
          </a:prstGeom>
          <a:solidFill>
            <a:srgbClr val="E3E3E3"/>
          </a:solidFill>
          <a:ln w="12700">
            <a:solidFill>
              <a:srgbClr val="263746"/>
            </a:solidFill>
          </a:ln>
        </p:spPr>
      </p:pic>
    </p:spTree>
    <p:extLst>
      <p:ext uri="{BB962C8B-B14F-4D97-AF65-F5344CB8AC3E}">
        <p14:creationId xmlns:p14="http://schemas.microsoft.com/office/powerpoint/2010/main" val="4075797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5EF1-3FEB-49D9-A85E-8C4C14CA69A8}"/>
              </a:ext>
            </a:extLst>
          </p:cNvPr>
          <p:cNvSpPr>
            <a:spLocks noGrp="1"/>
          </p:cNvSpPr>
          <p:nvPr>
            <p:ph type="title"/>
          </p:nvPr>
        </p:nvSpPr>
        <p:spPr/>
        <p:txBody>
          <a:bodyPr/>
          <a:lstStyle/>
          <a:p>
            <a:r>
              <a:rPr lang="en-US" sz="2800" dirty="0"/>
              <a:t>Good Faith Effort: Extension is Ended in 2021</a:t>
            </a:r>
          </a:p>
        </p:txBody>
      </p:sp>
      <p:sp>
        <p:nvSpPr>
          <p:cNvPr id="3" name="Rectangle 2">
            <a:extLst>
              <a:ext uri="{FF2B5EF4-FFF2-40B4-BE49-F238E27FC236}">
                <a16:creationId xmlns:a16="http://schemas.microsoft.com/office/drawing/2014/main" id="{45E2DD52-80DC-467F-B0DF-DC5B8BB0EE97}"/>
              </a:ext>
            </a:extLst>
          </p:cNvPr>
          <p:cNvSpPr/>
          <p:nvPr/>
        </p:nvSpPr>
        <p:spPr>
          <a:xfrm>
            <a:off x="600456" y="1241078"/>
            <a:ext cx="11591544" cy="991508"/>
          </a:xfrm>
          <a:prstGeom prst="rect">
            <a:avLst/>
          </a:prstGeom>
          <a:solidFill>
            <a:srgbClr val="E3E3E3"/>
          </a:solidFill>
        </p:spPr>
        <p:txBody>
          <a:bodyPr wrap="square" lIns="914400" tIns="45720" rIns="91440" bIns="4572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63746"/>
                </a:solidFill>
                <a:effectLst/>
                <a:uLnTx/>
                <a:uFillTx/>
                <a:latin typeface="Arial Black" panose="020B0A04020102020204" pitchFamily="34" charset="0"/>
              </a:rPr>
              <a:t>The IRS has indicated that they </a:t>
            </a:r>
            <a: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rPr>
              <a:t>will NOT be allowing a good faith effort relief </a:t>
            </a:r>
            <a:r>
              <a:rPr kumimoji="0" lang="en-US" sz="1500" b="1" i="0" u="none" strike="noStrike" kern="1200" cap="none" spc="0" normalizeH="0" baseline="0" noProof="0" dirty="0">
                <a:ln>
                  <a:noFill/>
                </a:ln>
                <a:solidFill>
                  <a:srgbClr val="203747"/>
                </a:solidFill>
                <a:effectLst/>
                <a:uLnTx/>
                <a:uFillTx/>
                <a:latin typeface="Arial Black" panose="020B0A04020102020204" pitchFamily="34" charset="0"/>
              </a:rPr>
              <a:t>for reporting </a:t>
            </a:r>
            <a:br>
              <a:rPr kumimoji="0" lang="en-US" sz="1500" b="1" i="0" u="none" strike="noStrike" kern="1200" cap="none" spc="0" normalizeH="0" baseline="0" noProof="0" dirty="0">
                <a:ln>
                  <a:noFill/>
                </a:ln>
                <a:solidFill>
                  <a:srgbClr val="203747"/>
                </a:solidFill>
                <a:effectLst/>
                <a:uLnTx/>
                <a:uFillTx/>
                <a:latin typeface="Arial Black" panose="020B0A04020102020204" pitchFamily="34" charset="0"/>
              </a:rPr>
            </a:br>
            <a:r>
              <a:rPr kumimoji="0" lang="en-US" sz="1500" b="1" i="0" u="none" strike="noStrike" kern="1200" cap="none" spc="0" normalizeH="0" baseline="0" noProof="0" dirty="0">
                <a:ln>
                  <a:noFill/>
                </a:ln>
                <a:solidFill>
                  <a:srgbClr val="203747"/>
                </a:solidFill>
                <a:effectLst/>
                <a:uLnTx/>
                <a:uFillTx/>
                <a:latin typeface="Arial Black" panose="020B0A04020102020204" pitchFamily="34" charset="0"/>
              </a:rPr>
              <a:t>years after 2020!</a:t>
            </a:r>
            <a:r>
              <a:rPr kumimoji="0" lang="en-US" sz="1500" b="0" i="0" u="none" strike="noStrike" kern="1200" cap="none" spc="0" normalizeH="0" baseline="0" noProof="0" dirty="0">
                <a:ln>
                  <a:noFill/>
                </a:ln>
                <a:solidFill>
                  <a:srgbClr val="203747"/>
                </a:solidFill>
                <a:effectLst/>
                <a:uLnTx/>
                <a:uFillTx/>
                <a:latin typeface="Arial Black" panose="020B0A04020102020204" pitchFamily="34" charset="0"/>
              </a:rPr>
              <a:t> </a:t>
            </a:r>
            <a:r>
              <a:rPr kumimoji="0" lang="en-US" sz="1500" b="0" i="0" u="none" strike="noStrike" kern="1200" cap="none" spc="0" normalizeH="0" baseline="0" noProof="0" dirty="0">
                <a:ln>
                  <a:noFill/>
                </a:ln>
                <a:solidFill>
                  <a:srgbClr val="263746"/>
                </a:solidFill>
                <a:effectLst/>
                <a:uLnTx/>
                <a:uFillTx/>
                <a:latin typeface="Arial Black" panose="020B0A04020102020204" pitchFamily="34" charset="0"/>
              </a:rPr>
              <a:t>Therefore, </a:t>
            </a:r>
            <a: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rPr>
              <a:t>accuracy and timeliness is </a:t>
            </a:r>
            <a:r>
              <a:rPr kumimoji="0" lang="en-US" sz="1500" b="1" i="0" strike="noStrike" kern="1200" cap="none" spc="0" normalizeH="0" baseline="0" noProof="0" dirty="0">
                <a:ln>
                  <a:noFill/>
                </a:ln>
                <a:solidFill>
                  <a:srgbClr val="0678D5"/>
                </a:solidFill>
                <a:effectLst/>
                <a:uLnTx/>
                <a:uFillTx/>
                <a:latin typeface="Arial Black" panose="020B0A04020102020204" pitchFamily="34" charset="0"/>
              </a:rPr>
              <a:t>critical</a:t>
            </a:r>
            <a: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rPr>
              <a:t> </a:t>
            </a:r>
            <a:r>
              <a:rPr kumimoji="0" lang="en-US" sz="1500" b="0" i="0" u="none" strike="noStrike" kern="1200" cap="none" spc="0" normalizeH="0" baseline="0" noProof="0" dirty="0">
                <a:ln>
                  <a:noFill/>
                </a:ln>
                <a:solidFill>
                  <a:srgbClr val="263746"/>
                </a:solidFill>
                <a:effectLst/>
                <a:uLnTx/>
                <a:uFillTx/>
                <a:latin typeface="Arial Black" panose="020B0A04020102020204" pitchFamily="34" charset="0"/>
              </a:rPr>
              <a:t>for this year’s Forms!</a:t>
            </a:r>
          </a:p>
        </p:txBody>
      </p:sp>
      <p:sp>
        <p:nvSpPr>
          <p:cNvPr id="4" name="Arrow: Right 3">
            <a:extLst>
              <a:ext uri="{FF2B5EF4-FFF2-40B4-BE49-F238E27FC236}">
                <a16:creationId xmlns:a16="http://schemas.microsoft.com/office/drawing/2014/main" id="{A1704BAC-CE72-4719-AFF8-1F91C1DA9F16}"/>
              </a:ext>
            </a:extLst>
          </p:cNvPr>
          <p:cNvSpPr/>
          <p:nvPr/>
        </p:nvSpPr>
        <p:spPr>
          <a:xfrm>
            <a:off x="600457" y="1400637"/>
            <a:ext cx="704088" cy="586864"/>
          </a:xfrm>
          <a:prstGeom prst="rightArrow">
            <a:avLst>
              <a:gd name="adj1" fmla="val 50000"/>
              <a:gd name="adj2" fmla="val 27467"/>
            </a:avLst>
          </a:prstGeom>
          <a:solidFill>
            <a:srgbClr val="F3B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84BF2F14-77DF-4B6B-A257-C787D369B044}"/>
              </a:ext>
            </a:extLst>
          </p:cNvPr>
          <p:cNvGraphicFramePr>
            <a:graphicFrameLocks noGrp="1"/>
          </p:cNvGraphicFramePr>
          <p:nvPr>
            <p:extLst>
              <p:ext uri="{D42A27DB-BD31-4B8C-83A1-F6EECF244321}">
                <p14:modId xmlns:p14="http://schemas.microsoft.com/office/powerpoint/2010/main" val="1524997599"/>
              </p:ext>
            </p:extLst>
          </p:nvPr>
        </p:nvGraphicFramePr>
        <p:xfrm>
          <a:off x="600457" y="2343423"/>
          <a:ext cx="11829287" cy="3514768"/>
        </p:xfrm>
        <a:graphic>
          <a:graphicData uri="http://schemas.openxmlformats.org/drawingml/2006/table">
            <a:tbl>
              <a:tblPr firstRow="1" bandRow="1">
                <a:tableStyleId>{5C22544A-7EE6-4342-B048-85BDC9FD1C3A}</a:tableStyleId>
              </a:tblPr>
              <a:tblGrid>
                <a:gridCol w="11829287">
                  <a:extLst>
                    <a:ext uri="{9D8B030D-6E8A-4147-A177-3AD203B41FA5}">
                      <a16:colId xmlns:a16="http://schemas.microsoft.com/office/drawing/2014/main" val="3608135949"/>
                    </a:ext>
                  </a:extLst>
                </a:gridCol>
              </a:tblGrid>
              <a:tr h="1372139">
                <a:tc>
                  <a:txBody>
                    <a:bodyPr/>
                    <a:lstStyle/>
                    <a:p>
                      <a:pPr marL="0" marR="0" lvl="2" indent="0" algn="l" defTabSz="914400" rtl="0" eaLnBrk="1" fontAlgn="auto" latinLnBrk="0" hangingPunct="1">
                        <a:lnSpc>
                          <a:spcPct val="90000"/>
                        </a:lnSpc>
                        <a:spcBef>
                          <a:spcPts val="1200"/>
                        </a:spcBef>
                        <a:spcAft>
                          <a:spcPts val="0"/>
                        </a:spcAft>
                        <a:buClr>
                          <a:srgbClr val="0678D5"/>
                        </a:buClr>
                        <a:buSzPct val="80000"/>
                        <a:buFont typeface="Courier New" panose="02070309020205020404" pitchFamily="49" charset="0"/>
                        <a:buNone/>
                        <a:tabLst/>
                        <a:defRPr/>
                      </a:pPr>
                      <a: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t>$280 for each return or statement </a:t>
                      </a:r>
                      <a:r>
                        <a:rPr kumimoji="0" lang="en-US" sz="15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to which a failure relates, </a:t>
                      </a:r>
                      <a: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t>capped at $3,426,000 </a:t>
                      </a:r>
                      <a:b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br>
                      <a:r>
                        <a:rPr kumimoji="0" lang="en-US" sz="15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per calendar year. This applies </a:t>
                      </a:r>
                      <a: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t>separately</a:t>
                      </a:r>
                      <a:r>
                        <a:rPr kumimoji="0" lang="en-US" sz="15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 to:</a:t>
                      </a:r>
                    </a:p>
                    <a:p>
                      <a:pPr marL="347472" marR="0" lvl="2" indent="-347472" algn="l" defTabSz="914400" rtl="0" eaLnBrk="1" fontAlgn="auto" latinLnBrk="0" hangingPunct="1">
                        <a:lnSpc>
                          <a:spcPct val="90000"/>
                        </a:lnSpc>
                        <a:spcBef>
                          <a:spcPts val="800"/>
                        </a:spcBef>
                        <a:spcAft>
                          <a:spcPts val="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Each failure to send the statement to the employee; </a:t>
                      </a:r>
                      <a:r>
                        <a:rPr kumimoji="0" lang="en-US" sz="1600" b="0" i="1"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and</a:t>
                      </a:r>
                    </a:p>
                    <a:p>
                      <a:pPr marL="347472" marR="0" lvl="2" indent="-347472" algn="l" defTabSz="914400" rtl="0" eaLnBrk="1" fontAlgn="auto" latinLnBrk="0" hangingPunct="1">
                        <a:lnSpc>
                          <a:spcPct val="90000"/>
                        </a:lnSpc>
                        <a:spcBef>
                          <a:spcPts val="800"/>
                        </a:spcBef>
                        <a:spcAft>
                          <a:spcPts val="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Each failure to send the statement to the IRS.</a:t>
                      </a:r>
                    </a:p>
                  </a:txBody>
                  <a:tcPr marL="182880" anchor="ct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4282955150"/>
                  </a:ext>
                </a:extLst>
              </a:tr>
              <a:tr h="2142629">
                <a:tc>
                  <a:txBody>
                    <a:bodyPr/>
                    <a:lstStyle/>
                    <a:p>
                      <a:pPr marL="0" marR="0" lvl="2" indent="0" algn="l" defTabSz="914400" rtl="0" eaLnBrk="1" fontAlgn="auto" latinLnBrk="0" hangingPunct="1">
                        <a:lnSpc>
                          <a:spcPct val="90000"/>
                        </a:lnSpc>
                        <a:spcBef>
                          <a:spcPts val="1200"/>
                        </a:spcBef>
                        <a:spcAft>
                          <a:spcPts val="0"/>
                        </a:spcAft>
                        <a:buClr>
                          <a:srgbClr val="0678D5"/>
                        </a:buClr>
                        <a:buSzPct val="80000"/>
                        <a:buFont typeface="Courier New" panose="02070309020205020404" pitchFamily="49" charset="0"/>
                        <a:buNone/>
                        <a:tabLst/>
                        <a:defRPr/>
                      </a:pPr>
                      <a:r>
                        <a:rPr kumimoji="0" lang="en-US" sz="15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Penalty amounts are reduced if failures are corrected by the following dates:</a:t>
                      </a:r>
                    </a:p>
                    <a:p>
                      <a:pPr marL="347472" marR="0" lvl="2" indent="-347472" algn="l" defTabSz="914400" rtl="0" eaLnBrk="1" fontAlgn="auto" latinLnBrk="0" hangingPunct="1">
                        <a:lnSpc>
                          <a:spcPct val="90000"/>
                        </a:lnSpc>
                        <a:spcBef>
                          <a:spcPts val="800"/>
                        </a:spcBef>
                        <a:spcAft>
                          <a:spcPts val="0"/>
                        </a:spcAft>
                        <a:buClr>
                          <a:srgbClr val="0678D5"/>
                        </a:buClr>
                        <a:buSzPct val="80000"/>
                        <a:buFont typeface="Courier New" panose="02070309020205020404" pitchFamily="49" charset="0"/>
                        <a:buChar char="o"/>
                        <a:tabLst/>
                        <a:defRPr/>
                      </a:pPr>
                      <a: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t>Thirty-Day Rule –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If a failure is corrected within </a:t>
                      </a:r>
                      <a:r>
                        <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30 days</a:t>
                      </a:r>
                      <a:r>
                        <a:rPr kumimoji="0" lang="en-US" sz="16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after the required filing date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(or the deadline for furnishing individual statements)</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the penalty is reduced to </a:t>
                      </a:r>
                      <a:r>
                        <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$50 per return or statement,</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and the calendar-year </a:t>
                      </a:r>
                      <a:r>
                        <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maximum penalty is capped at $571,000 </a:t>
                      </a:r>
                      <a:r>
                        <a:rPr kumimoji="0" lang="en-US" sz="16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a:t>
                      </a:r>
                      <a:r>
                        <a:rPr kumimoji="0" lang="en-US" sz="1600" b="1" i="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$199,500 </a:t>
                      </a:r>
                      <a:r>
                        <a:rPr kumimoji="0" lang="en-US" sz="16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for smaller entities)</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t>
                      </a:r>
                    </a:p>
                    <a:p>
                      <a:pPr marL="347472" marR="0" lvl="2" indent="-347472" algn="l" defTabSz="914400" rtl="0" eaLnBrk="1" fontAlgn="auto" latinLnBrk="0" hangingPunct="1">
                        <a:lnSpc>
                          <a:spcPct val="90000"/>
                        </a:lnSpc>
                        <a:spcBef>
                          <a:spcPts val="800"/>
                        </a:spcBef>
                        <a:spcAft>
                          <a:spcPts val="0"/>
                        </a:spcAft>
                        <a:buClr>
                          <a:srgbClr val="0678D5"/>
                        </a:buClr>
                        <a:buSzPct val="80000"/>
                        <a:buFont typeface="Courier New" panose="02070309020205020404" pitchFamily="49" charset="0"/>
                        <a:buChar char="o"/>
                        <a:tabLst/>
                        <a:defRPr/>
                      </a:pPr>
                      <a:r>
                        <a:rPr kumimoji="0" lang="en-US" sz="15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t>August 1 Rule –</a:t>
                      </a:r>
                      <a:r>
                        <a:rPr kumimoji="0" lang="en-US" sz="1500" b="0" i="0" u="none" strike="noStrike" kern="1200" cap="none" spc="0" normalizeH="0" baseline="0" noProof="0" dirty="0">
                          <a:ln>
                            <a:noFill/>
                          </a:ln>
                          <a:solidFill>
                            <a:srgbClr val="263746"/>
                          </a:solidFill>
                          <a:effectLst/>
                          <a:uLnTx/>
                          <a:uFillTx/>
                          <a:latin typeface="Arial Black" panose="020B0A040201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If a failure is corrected after the 30-day rule described above but </a:t>
                      </a:r>
                      <a:r>
                        <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on or before August 1</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the </a:t>
                      </a:r>
                      <a:r>
                        <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penalty is reduced to $110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per return or statement, and the calendar-year </a:t>
                      </a:r>
                      <a:r>
                        <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maximum penalty is capped </a:t>
                      </a:r>
                      <a:br>
                        <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at $1,713,000</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a:t>
                      </a:r>
                      <a:r>
                        <a:rPr kumimoji="0" lang="en-US" sz="1600" b="1" i="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$571,000 </a:t>
                      </a:r>
                      <a:r>
                        <a:rPr kumimoji="0" lang="en-US" sz="1600" b="0" i="1"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for smaller entities)</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1681032997"/>
                  </a:ext>
                </a:extLst>
              </a:tr>
            </a:tbl>
          </a:graphicData>
        </a:graphic>
      </p:graphicFrame>
    </p:spTree>
    <p:extLst>
      <p:ext uri="{BB962C8B-B14F-4D97-AF65-F5344CB8AC3E}">
        <p14:creationId xmlns:p14="http://schemas.microsoft.com/office/powerpoint/2010/main" val="3786541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58" y="543391"/>
            <a:ext cx="11019367" cy="541338"/>
          </a:xfrm>
        </p:spPr>
        <p:txBody>
          <a:bodyPr>
            <a:noAutofit/>
          </a:bodyPr>
          <a:lstStyle/>
          <a:p>
            <a:r>
              <a:rPr lang="en-US" sz="2800" dirty="0"/>
              <a:t>Filing Corrected 1095-C Returns</a:t>
            </a:r>
          </a:p>
        </p:txBody>
      </p:sp>
      <p:sp>
        <p:nvSpPr>
          <p:cNvPr id="5" name="Content Placeholder 4"/>
          <p:cNvSpPr>
            <a:spLocks noGrp="1"/>
          </p:cNvSpPr>
          <p:nvPr>
            <p:ph idx="1"/>
          </p:nvPr>
        </p:nvSpPr>
        <p:spPr>
          <a:xfrm>
            <a:off x="601258" y="1949137"/>
            <a:ext cx="11444941" cy="4377287"/>
          </a:xfrm>
        </p:spPr>
        <p:txBody>
          <a:bodyPr lIns="182880">
            <a:noAutofit/>
          </a:bodyPr>
          <a:lstStyle/>
          <a:p>
            <a:pPr marL="347472" lvl="1" indent="-347472">
              <a:lnSpc>
                <a:spcPct val="90000"/>
              </a:lnSpc>
              <a:spcAft>
                <a:spcPts val="600"/>
              </a:spcAft>
              <a:buFont typeface="Courier New" charset="0"/>
              <a:buChar char="o"/>
            </a:pPr>
            <a:r>
              <a:rPr lang="en-US" sz="1700" dirty="0">
                <a:solidFill>
                  <a:schemeClr val="tx1"/>
                </a:solidFill>
              </a:rPr>
              <a:t>E-Filing thru AIR:</a:t>
            </a:r>
          </a:p>
          <a:p>
            <a:pPr marL="694944" lvl="2" indent="-347472">
              <a:lnSpc>
                <a:spcPct val="90000"/>
              </a:lnSpc>
              <a:spcBef>
                <a:spcPts val="200"/>
              </a:spcBef>
              <a:spcAft>
                <a:spcPts val="0"/>
              </a:spcAft>
              <a:buFont typeface="Arial" charset="0"/>
              <a:buChar char="•"/>
            </a:pPr>
            <a:r>
              <a:rPr lang="en-US" sz="1700" dirty="0">
                <a:solidFill>
                  <a:schemeClr val="tx1"/>
                </a:solidFill>
              </a:rPr>
              <a:t>Filings that are “Accepted with Errors” or “Partially Accepted” should be corrected.</a:t>
            </a:r>
          </a:p>
          <a:p>
            <a:pPr marL="694944" lvl="2" indent="-347472">
              <a:lnSpc>
                <a:spcPct val="90000"/>
              </a:lnSpc>
              <a:spcAft>
                <a:spcPts val="0"/>
              </a:spcAft>
              <a:buFont typeface="Arial" charset="0"/>
              <a:buChar char="•"/>
            </a:pPr>
            <a:r>
              <a:rPr lang="en-US" sz="1700" dirty="0">
                <a:solidFill>
                  <a:schemeClr val="tx1"/>
                </a:solidFill>
              </a:rPr>
              <a:t>Filings that are “Rejected” or “Not Found” should be resubmitted as quickly as possible. </a:t>
            </a:r>
            <a:br>
              <a:rPr lang="en-US" sz="1700" dirty="0">
                <a:solidFill>
                  <a:schemeClr val="tx1"/>
                </a:solidFill>
              </a:rPr>
            </a:br>
            <a:r>
              <a:rPr lang="en-US" sz="1700" dirty="0">
                <a:solidFill>
                  <a:schemeClr val="tx1"/>
                </a:solidFill>
              </a:rPr>
              <a:t>These are not corrections; they are resubmissions.</a:t>
            </a:r>
          </a:p>
          <a:p>
            <a:pPr marL="347472" lvl="1" indent="-347472">
              <a:lnSpc>
                <a:spcPct val="90000"/>
              </a:lnSpc>
              <a:spcBef>
                <a:spcPts val="1200"/>
              </a:spcBef>
              <a:spcAft>
                <a:spcPts val="600"/>
              </a:spcAft>
              <a:buFont typeface="Courier New" charset="0"/>
              <a:buChar char="o"/>
            </a:pPr>
            <a:r>
              <a:rPr lang="en-US" sz="1700" dirty="0">
                <a:solidFill>
                  <a:schemeClr val="tx1"/>
                </a:solidFill>
              </a:rPr>
              <a:t>If the Reporting Entity </a:t>
            </a:r>
            <a:r>
              <a:rPr lang="en-US" sz="1700" i="1" dirty="0">
                <a:solidFill>
                  <a:schemeClr val="bg1">
                    <a:lumMod val="65000"/>
                  </a:schemeClr>
                </a:solidFill>
              </a:rPr>
              <a:t>(i.e., the employer) </a:t>
            </a:r>
            <a:r>
              <a:rPr lang="en-US" sz="1700" dirty="0">
                <a:solidFill>
                  <a:schemeClr val="tx1"/>
                </a:solidFill>
              </a:rPr>
              <a:t>is aware of errors, corrected returns should be filed </a:t>
            </a:r>
            <a:br>
              <a:rPr lang="en-US" sz="1700" dirty="0">
                <a:solidFill>
                  <a:schemeClr val="tx1"/>
                </a:solidFill>
              </a:rPr>
            </a:br>
            <a:r>
              <a:rPr lang="en-US" sz="1700" dirty="0">
                <a:solidFill>
                  <a:schemeClr val="tx1"/>
                </a:solidFill>
              </a:rPr>
              <a:t>to avoid penalties.</a:t>
            </a:r>
          </a:p>
          <a:p>
            <a:pPr marL="347472" lvl="1" indent="-347472">
              <a:lnSpc>
                <a:spcPct val="90000"/>
              </a:lnSpc>
              <a:spcBef>
                <a:spcPts val="1200"/>
              </a:spcBef>
              <a:spcAft>
                <a:spcPts val="600"/>
              </a:spcAft>
              <a:buFont typeface="Courier New" charset="0"/>
              <a:buChar char="o"/>
            </a:pPr>
            <a:r>
              <a:rPr lang="en-US" sz="1700" dirty="0">
                <a:solidFill>
                  <a:schemeClr val="tx1"/>
                </a:solidFill>
              </a:rPr>
              <a:t>Corrected 1095-C Forms </a:t>
            </a:r>
            <a:r>
              <a:rPr lang="en-US" sz="1700" i="1" dirty="0">
                <a:solidFill>
                  <a:schemeClr val="bg1">
                    <a:lumMod val="65000"/>
                  </a:schemeClr>
                </a:solidFill>
              </a:rPr>
              <a:t>(filed with the IRS) </a:t>
            </a:r>
            <a:r>
              <a:rPr lang="en-US" sz="1700" dirty="0">
                <a:solidFill>
                  <a:schemeClr val="tx1"/>
                </a:solidFill>
              </a:rPr>
              <a:t>should be marked as “Corrected” and furnished </a:t>
            </a:r>
            <a:br>
              <a:rPr lang="en-US" sz="1700" dirty="0">
                <a:solidFill>
                  <a:schemeClr val="tx1"/>
                </a:solidFill>
              </a:rPr>
            </a:br>
            <a:r>
              <a:rPr lang="en-US" sz="1700" dirty="0">
                <a:solidFill>
                  <a:schemeClr val="tx1"/>
                </a:solidFill>
              </a:rPr>
              <a:t>to the employee.</a:t>
            </a:r>
          </a:p>
          <a:p>
            <a:pPr marL="347472" lvl="1" indent="-347472">
              <a:lnSpc>
                <a:spcPct val="90000"/>
              </a:lnSpc>
              <a:spcBef>
                <a:spcPts val="1200"/>
              </a:spcBef>
              <a:spcAft>
                <a:spcPts val="600"/>
              </a:spcAft>
              <a:buFont typeface="Courier New" charset="0"/>
              <a:buChar char="o"/>
            </a:pPr>
            <a:r>
              <a:rPr lang="en-US" sz="1700" dirty="0">
                <a:solidFill>
                  <a:schemeClr val="tx1"/>
                </a:solidFill>
              </a:rPr>
              <a:t>All 1095-C “corrected” forms should be transmitted to the IRS with the 1094-C form.</a:t>
            </a:r>
          </a:p>
          <a:p>
            <a:pPr marL="694944" lvl="2" indent="-347472">
              <a:lnSpc>
                <a:spcPct val="90000"/>
              </a:lnSpc>
              <a:spcBef>
                <a:spcPts val="200"/>
              </a:spcBef>
              <a:spcAft>
                <a:spcPts val="0"/>
              </a:spcAft>
              <a:buFont typeface="Arial" charset="0"/>
              <a:buChar char="•"/>
            </a:pPr>
            <a:r>
              <a:rPr lang="en-US" sz="1700" dirty="0">
                <a:solidFill>
                  <a:schemeClr val="tx1"/>
                </a:solidFill>
              </a:rPr>
              <a:t>Do not mark “corrected” on 1094-C unless there are errors on that form.</a:t>
            </a:r>
          </a:p>
          <a:p>
            <a:pPr marL="347472" lvl="1" indent="-347472">
              <a:lnSpc>
                <a:spcPct val="90000"/>
              </a:lnSpc>
              <a:spcBef>
                <a:spcPts val="1200"/>
              </a:spcBef>
              <a:spcAft>
                <a:spcPts val="600"/>
              </a:spcAft>
              <a:buFont typeface="Courier New" charset="0"/>
              <a:buChar char="o"/>
            </a:pPr>
            <a:r>
              <a:rPr lang="en-US" sz="1700" b="1" i="1" dirty="0">
                <a:solidFill>
                  <a:srgbClr val="0678D5"/>
                </a:solidFill>
              </a:rPr>
              <a:t>de minimis</a:t>
            </a:r>
            <a:r>
              <a:rPr lang="en-US" sz="1700" b="1" dirty="0">
                <a:solidFill>
                  <a:srgbClr val="0678D5"/>
                </a:solidFill>
              </a:rPr>
              <a:t> errors new safe harbor: </a:t>
            </a:r>
            <a:r>
              <a:rPr lang="en-US" sz="1700" dirty="0"/>
              <a:t>If the listed  dollar amount on Line 15 of the 1095-C </a:t>
            </a:r>
            <a:br>
              <a:rPr lang="en-US" sz="1700" dirty="0"/>
            </a:br>
            <a:r>
              <a:rPr lang="en-US" sz="1700" dirty="0"/>
              <a:t>is off by no more than $100, there is no correction required, </a:t>
            </a:r>
            <a:r>
              <a:rPr lang="en-US" sz="1700" i="1" dirty="0"/>
              <a:t>unless</a:t>
            </a:r>
            <a:r>
              <a:rPr lang="en-US" sz="1700" dirty="0"/>
              <a:t> the employee requests </a:t>
            </a:r>
            <a:br>
              <a:rPr lang="en-US" sz="1700" dirty="0"/>
            </a:br>
            <a:r>
              <a:rPr lang="en-US" sz="1700" dirty="0"/>
              <a:t>a corrected form.</a:t>
            </a:r>
            <a:endParaRPr lang="en-US" sz="1700" dirty="0">
              <a:solidFill>
                <a:schemeClr val="tx1"/>
              </a:solidFill>
            </a:endParaRPr>
          </a:p>
          <a:p>
            <a:pPr>
              <a:buFont typeface="Arial" charset="0"/>
              <a:buChar char="•"/>
            </a:pPr>
            <a:endParaRPr lang="en-US" sz="1700" dirty="0">
              <a:solidFill>
                <a:schemeClr val="tx1"/>
              </a:solidFill>
            </a:endParaRPr>
          </a:p>
        </p:txBody>
      </p:sp>
      <p:sp>
        <p:nvSpPr>
          <p:cNvPr id="6" name="TextBox 5">
            <a:extLst>
              <a:ext uri="{FF2B5EF4-FFF2-40B4-BE49-F238E27FC236}">
                <a16:creationId xmlns:a16="http://schemas.microsoft.com/office/drawing/2014/main" id="{9B06322C-3BD4-4D34-9C05-0F22C23E7DF6}"/>
              </a:ext>
            </a:extLst>
          </p:cNvPr>
          <p:cNvSpPr txBox="1"/>
          <p:nvPr/>
        </p:nvSpPr>
        <p:spPr>
          <a:xfrm>
            <a:off x="601258" y="1235947"/>
            <a:ext cx="11590742" cy="631750"/>
          </a:xfrm>
          <a:prstGeom prst="rect">
            <a:avLst/>
          </a:prstGeom>
          <a:solidFill>
            <a:srgbClr val="E3E3E3"/>
          </a:solidFill>
        </p:spPr>
        <p:txBody>
          <a:bodyPr wrap="square" lIns="182880" anchor="ctr" anchorCtr="0">
            <a:noAutofit/>
          </a:bodyPr>
          <a:lstStyle/>
          <a:p>
            <a:pPr marL="0" indent="0">
              <a:buNone/>
            </a:pPr>
            <a:r>
              <a:rPr lang="en-US" sz="1700" b="1" dirty="0">
                <a:solidFill>
                  <a:schemeClr val="tx1"/>
                </a:solidFill>
                <a:latin typeface="Arial Black" panose="020B0A04020102020204" pitchFamily="34" charset="0"/>
              </a:rPr>
              <a:t>How do I know if there were errors on my returns?</a:t>
            </a:r>
          </a:p>
        </p:txBody>
      </p:sp>
    </p:spTree>
    <p:extLst>
      <p:ext uri="{BB962C8B-B14F-4D97-AF65-F5344CB8AC3E}">
        <p14:creationId xmlns:p14="http://schemas.microsoft.com/office/powerpoint/2010/main" val="141080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FBB0-F1BC-4B3D-A6D8-073C6E8871F4}"/>
              </a:ext>
            </a:extLst>
          </p:cNvPr>
          <p:cNvSpPr>
            <a:spLocks noGrp="1"/>
          </p:cNvSpPr>
          <p:nvPr>
            <p:ph type="title"/>
          </p:nvPr>
        </p:nvSpPr>
        <p:spPr/>
        <p:txBody>
          <a:bodyPr/>
          <a:lstStyle/>
          <a:p>
            <a:r>
              <a:rPr lang="en-US" sz="2800" dirty="0"/>
              <a:t>State Individual ACA Reporting Mandate Deadlines</a:t>
            </a:r>
          </a:p>
        </p:txBody>
      </p:sp>
      <p:sp>
        <p:nvSpPr>
          <p:cNvPr id="8" name="Rectangle 7">
            <a:extLst>
              <a:ext uri="{FF2B5EF4-FFF2-40B4-BE49-F238E27FC236}">
                <a16:creationId xmlns:a16="http://schemas.microsoft.com/office/drawing/2014/main" id="{8A7DFCFC-A5FE-4731-8FE0-A36E200C696B}"/>
              </a:ext>
            </a:extLst>
          </p:cNvPr>
          <p:cNvSpPr/>
          <p:nvPr/>
        </p:nvSpPr>
        <p:spPr>
          <a:xfrm>
            <a:off x="600456" y="1237464"/>
            <a:ext cx="11591544" cy="67111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0" marR="0" lvl="0" indent="0" defTabSz="914400" rtl="0" eaLnBrk="1" fontAlgn="auto" latinLnBrk="0" hangingPunct="1">
              <a:lnSpc>
                <a:spcPct val="90000"/>
              </a:lnSpc>
              <a:spcBef>
                <a:spcPts val="1000"/>
              </a:spcBef>
              <a:spcAft>
                <a:spcPts val="1000"/>
              </a:spcAft>
              <a:buClrTx/>
              <a:buSzTx/>
              <a:buFontTx/>
              <a:buNone/>
              <a:tabLst/>
              <a:defRPr/>
            </a:pP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rPr>
              <a:t>Insurance carriers and self-funded medical plans </a:t>
            </a:r>
            <a:r>
              <a:rPr kumimoji="0" lang="en-US" sz="1600" b="1" i="1"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(ICHRAs, level-funded and </a:t>
            </a:r>
            <a:r>
              <a:rPr kumimoji="0" lang="en-US" sz="1600" b="1"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a:t>
            </a:r>
            <a:r>
              <a:rPr kumimoji="0" lang="en-US" sz="1600" b="1" i="1"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MEC plans)</a:t>
            </a:r>
            <a:r>
              <a:rPr kumimoji="0" lang="en-US" sz="1600" b="1"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t> </a:t>
            </a:r>
            <a:br>
              <a:rPr kumimoji="0" lang="en-US" sz="1600" b="1" i="0" u="none" strike="noStrike" kern="1200" cap="none" spc="0" normalizeH="0" baseline="0" noProof="0" dirty="0">
                <a:ln>
                  <a:noFill/>
                </a:ln>
                <a:solidFill>
                  <a:schemeClr val="bg1">
                    <a:lumMod val="50000"/>
                  </a:schemeClr>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rPr>
              <a:t>covering residents in 2021</a:t>
            </a:r>
          </a:p>
        </p:txBody>
      </p:sp>
      <p:sp>
        <p:nvSpPr>
          <p:cNvPr id="6" name="Rectangle 5">
            <a:extLst>
              <a:ext uri="{FF2B5EF4-FFF2-40B4-BE49-F238E27FC236}">
                <a16:creationId xmlns:a16="http://schemas.microsoft.com/office/drawing/2014/main" id="{34318A95-ABB9-4C68-9EBB-FF6B558D4557}"/>
              </a:ext>
            </a:extLst>
          </p:cNvPr>
          <p:cNvSpPr/>
          <p:nvPr/>
        </p:nvSpPr>
        <p:spPr>
          <a:xfrm>
            <a:off x="600456" y="2060448"/>
            <a:ext cx="2240280" cy="479755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82880" tIns="91440" rtlCol="0" anchor="t" anchorCtr="0"/>
          <a:lstStyle/>
          <a:p>
            <a:r>
              <a:rPr lang="en-US" sz="1600" dirty="0">
                <a:latin typeface="Arial Black" panose="020B0A04020102020204" pitchFamily="34" charset="0"/>
              </a:rPr>
              <a:t>California</a:t>
            </a:r>
          </a:p>
          <a:p>
            <a:pPr marL="285750" indent="-285750">
              <a:lnSpc>
                <a:spcPct val="90000"/>
              </a:lnSpc>
              <a:spcBef>
                <a:spcPts val="600"/>
              </a:spcBef>
              <a:buClr>
                <a:srgbClr val="F3B921"/>
              </a:buClr>
              <a:buSzPct val="80000"/>
              <a:buFont typeface="Courier New" panose="02070309020205020404" pitchFamily="49" charset="0"/>
              <a:buChar char="o"/>
            </a:pPr>
            <a:r>
              <a:rPr lang="en-US" sz="1380" dirty="0">
                <a:solidFill>
                  <a:schemeClr val="bg1"/>
                </a:solidFill>
              </a:rPr>
              <a:t>1095 C/B mailed to employees by </a:t>
            </a:r>
            <a:r>
              <a:rPr lang="en-US" sz="1380" b="1" dirty="0">
                <a:solidFill>
                  <a:schemeClr val="bg1"/>
                </a:solidFill>
              </a:rPr>
              <a:t>January 31, 2022</a:t>
            </a:r>
            <a:endParaRPr lang="en-US" sz="1380" dirty="0">
              <a:solidFill>
                <a:schemeClr val="bg1"/>
              </a:solidFill>
              <a:latin typeface="Arial Black" panose="020B0A04020102020204" pitchFamily="34" charset="0"/>
            </a:endParaRPr>
          </a:p>
          <a:p>
            <a:pPr marL="285750" indent="-285750">
              <a:lnSpc>
                <a:spcPct val="90000"/>
              </a:lnSpc>
              <a:spcBef>
                <a:spcPts val="800"/>
              </a:spcBef>
              <a:buClr>
                <a:srgbClr val="F3B921"/>
              </a:buClr>
              <a:buSzPct val="80000"/>
              <a:buFont typeface="Courier New" panose="02070309020205020404" pitchFamily="49" charset="0"/>
              <a:buChar char="o"/>
            </a:pPr>
            <a:r>
              <a:rPr lang="en-US" sz="1380" dirty="0">
                <a:solidFill>
                  <a:schemeClr val="bg1"/>
                </a:solidFill>
              </a:rPr>
              <a:t>1095 C/B filed with State of CA Franchise Tax Board by March 31, 2022</a:t>
            </a:r>
          </a:p>
          <a:p>
            <a:pPr marL="285750" indent="-285750">
              <a:lnSpc>
                <a:spcPct val="90000"/>
              </a:lnSpc>
              <a:spcBef>
                <a:spcPts val="800"/>
              </a:spcBef>
              <a:buClr>
                <a:srgbClr val="F3B921"/>
              </a:buClr>
              <a:buSzPct val="80000"/>
              <a:buFont typeface="Courier New" panose="02070309020205020404" pitchFamily="49" charset="0"/>
              <a:buChar char="o"/>
            </a:pPr>
            <a:r>
              <a:rPr lang="en-US" sz="1380" dirty="0">
                <a:solidFill>
                  <a:schemeClr val="bg1"/>
                </a:solidFill>
              </a:rPr>
              <a:t>File the State Healthcare MEC on paper if under 250 files; otherwise, must file electronically</a:t>
            </a:r>
          </a:p>
          <a:p>
            <a:pPr marL="285750" indent="-285750">
              <a:lnSpc>
                <a:spcPct val="90000"/>
              </a:lnSpc>
              <a:spcBef>
                <a:spcPts val="800"/>
              </a:spcBef>
              <a:buClr>
                <a:srgbClr val="F3B921"/>
              </a:buClr>
              <a:buSzPct val="80000"/>
              <a:buFont typeface="Courier New" panose="02070309020205020404" pitchFamily="49" charset="0"/>
              <a:buChar char="o"/>
            </a:pPr>
            <a:r>
              <a:rPr lang="en-US" sz="1380" dirty="0">
                <a:solidFill>
                  <a:schemeClr val="bg1"/>
                </a:solidFill>
              </a:rPr>
              <a:t>Production files </a:t>
            </a:r>
            <a:br>
              <a:rPr lang="en-US" sz="1380" dirty="0">
                <a:solidFill>
                  <a:schemeClr val="bg1"/>
                </a:solidFill>
              </a:rPr>
            </a:br>
            <a:r>
              <a:rPr lang="en-US" sz="1380" dirty="0">
                <a:solidFill>
                  <a:schemeClr val="bg1"/>
                </a:solidFill>
              </a:rPr>
              <a:t>accepted as of January 4,2022.</a:t>
            </a:r>
          </a:p>
          <a:p>
            <a:pPr marL="285750" indent="-285750">
              <a:lnSpc>
                <a:spcPct val="90000"/>
              </a:lnSpc>
              <a:spcBef>
                <a:spcPts val="800"/>
              </a:spcBef>
              <a:buClr>
                <a:srgbClr val="F3B921"/>
              </a:buClr>
              <a:buSzPct val="80000"/>
              <a:buFont typeface="Courier New" panose="02070309020205020404" pitchFamily="49" charset="0"/>
              <a:buChar char="o"/>
            </a:pPr>
            <a:r>
              <a:rPr lang="en-US" sz="1380" dirty="0">
                <a:solidFill>
                  <a:schemeClr val="bg1"/>
                </a:solidFill>
              </a:rPr>
              <a:t>Mandate distribution deadline is not automatically extended to mirror the federal deadline.</a:t>
            </a:r>
          </a:p>
          <a:p>
            <a:endParaRPr lang="en-US" sz="1600" dirty="0">
              <a:latin typeface="Arial Black" panose="020B0A04020102020204" pitchFamily="34" charset="0"/>
            </a:endParaRPr>
          </a:p>
        </p:txBody>
      </p:sp>
      <p:sp>
        <p:nvSpPr>
          <p:cNvPr id="11" name="Rectangle 10">
            <a:extLst>
              <a:ext uri="{FF2B5EF4-FFF2-40B4-BE49-F238E27FC236}">
                <a16:creationId xmlns:a16="http://schemas.microsoft.com/office/drawing/2014/main" id="{0FDDB19C-52E5-41A1-B6D7-0B7FDA3ECC54}"/>
              </a:ext>
            </a:extLst>
          </p:cNvPr>
          <p:cNvSpPr/>
          <p:nvPr/>
        </p:nvSpPr>
        <p:spPr>
          <a:xfrm>
            <a:off x="2938272" y="2060448"/>
            <a:ext cx="2240280" cy="479755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82880" tIns="91440" rtlCol="0" anchor="t" anchorCtr="0"/>
          <a:lstStyle/>
          <a:p>
            <a:r>
              <a:rPr lang="en-US" sz="1600" dirty="0">
                <a:latin typeface="Arial Black" panose="020B0A04020102020204" pitchFamily="34" charset="0"/>
              </a:rPr>
              <a:t>Massachusetts</a:t>
            </a:r>
          </a:p>
          <a:p>
            <a:pPr marL="285750" indent="-285750">
              <a:lnSpc>
                <a:spcPct val="90000"/>
              </a:lnSpc>
              <a:spcBef>
                <a:spcPts val="800"/>
              </a:spcBef>
              <a:buClr>
                <a:srgbClr val="F3B921"/>
              </a:buClr>
              <a:buSzPct val="80000"/>
              <a:buFont typeface="Courier New" panose="02070309020205020404" pitchFamily="49" charset="0"/>
              <a:buChar char="o"/>
            </a:pPr>
            <a:r>
              <a:rPr lang="en-US" sz="1380" dirty="0">
                <a:solidFill>
                  <a:schemeClr val="bg1"/>
                </a:solidFill>
              </a:rPr>
              <a:t>Form MA 1099-HC annually to employees enrolled in their health plan (whether insured or self-funded) no later than January 31, 2022</a:t>
            </a:r>
          </a:p>
          <a:p>
            <a:pPr marL="285750" indent="-285750">
              <a:lnSpc>
                <a:spcPct val="90000"/>
              </a:lnSpc>
              <a:spcBef>
                <a:spcPts val="800"/>
              </a:spcBef>
              <a:buClr>
                <a:srgbClr val="F3B921"/>
              </a:buClr>
              <a:buSzPct val="80000"/>
              <a:buFont typeface="Courier New" panose="02070309020205020404" pitchFamily="49" charset="0"/>
              <a:buChar char="o"/>
            </a:pPr>
            <a:r>
              <a:rPr lang="en-US" sz="1380" dirty="0">
                <a:solidFill>
                  <a:schemeClr val="bg1"/>
                </a:solidFill>
              </a:rPr>
              <a:t>Complete HIRD Form for Six (6) or more employees and submit each year on December 15th</a:t>
            </a:r>
          </a:p>
          <a:p>
            <a:pPr marL="285750" indent="-285750">
              <a:lnSpc>
                <a:spcPct val="90000"/>
              </a:lnSpc>
              <a:spcBef>
                <a:spcPts val="800"/>
              </a:spcBef>
              <a:buClr>
                <a:srgbClr val="F3B921"/>
              </a:buClr>
              <a:buSzPct val="80000"/>
              <a:buFont typeface="Courier New" panose="02070309020205020404" pitchFamily="49" charset="0"/>
              <a:buChar char="o"/>
            </a:pPr>
            <a:r>
              <a:rPr lang="en-US" sz="1380" dirty="0">
                <a:solidFill>
                  <a:schemeClr val="bg1"/>
                </a:solidFill>
              </a:rPr>
              <a:t>Will be required </a:t>
            </a:r>
            <a:br>
              <a:rPr lang="en-US" sz="1380" dirty="0">
                <a:solidFill>
                  <a:schemeClr val="bg1"/>
                </a:solidFill>
              </a:rPr>
            </a:br>
            <a:r>
              <a:rPr lang="en-US" sz="1380" dirty="0">
                <a:solidFill>
                  <a:schemeClr val="bg1"/>
                </a:solidFill>
              </a:rPr>
              <a:t>to file on </a:t>
            </a:r>
            <a:r>
              <a:rPr lang="en-US" sz="1380" b="0" i="0" dirty="0" err="1">
                <a:solidFill>
                  <a:srgbClr val="F3B921"/>
                </a:solidFill>
                <a:latin typeface="+mn-lt"/>
                <a:hlinkClick r:id="rId3">
                  <a:extLst>
                    <a:ext uri="{A12FA001-AC4F-418D-AE19-62706E023703}">
                      <ahyp:hlinkClr xmlns:ahyp="http://schemas.microsoft.com/office/drawing/2018/hyperlinkcolor" val="tx"/>
                    </a:ext>
                  </a:extLst>
                </a:hlinkClick>
              </a:rPr>
              <a:t>MassTaxConnect</a:t>
            </a:r>
            <a:r>
              <a:rPr lang="en-US" sz="1380" b="0" i="0" dirty="0">
                <a:solidFill>
                  <a:srgbClr val="F3B921"/>
                </a:solidFill>
                <a:latin typeface="+mn-lt"/>
                <a:hlinkClick r:id="rId3">
                  <a:extLst>
                    <a:ext uri="{A12FA001-AC4F-418D-AE19-62706E023703}">
                      <ahyp:hlinkClr xmlns:ahyp="http://schemas.microsoft.com/office/drawing/2018/hyperlinkcolor" val="tx"/>
                    </a:ext>
                  </a:extLst>
                </a:hlinkClick>
              </a:rPr>
              <a:t> </a:t>
            </a:r>
            <a:r>
              <a:rPr lang="en-US" sz="1380" b="0" i="0" dirty="0">
                <a:solidFill>
                  <a:srgbClr val="F3B921"/>
                </a:solidFill>
                <a:hlinkClick r:id="rId3">
                  <a:extLst>
                    <a:ext uri="{A12FA001-AC4F-418D-AE19-62706E023703}">
                      <ahyp:hlinkClr xmlns:ahyp="http://schemas.microsoft.com/office/drawing/2018/hyperlinkcolor" val="tx"/>
                    </a:ext>
                  </a:extLst>
                </a:hlinkClick>
              </a:rPr>
              <a:t>(MTC) </a:t>
            </a:r>
            <a:r>
              <a:rPr lang="en-US" sz="1380" dirty="0">
                <a:solidFill>
                  <a:schemeClr val="bg1"/>
                </a:solidFill>
              </a:rPr>
              <a:t> portal</a:t>
            </a:r>
          </a:p>
          <a:p>
            <a:endParaRPr lang="en-US" sz="1600" dirty="0">
              <a:latin typeface="Arial Black" panose="020B0A04020102020204" pitchFamily="34" charset="0"/>
            </a:endParaRPr>
          </a:p>
        </p:txBody>
      </p:sp>
      <p:sp>
        <p:nvSpPr>
          <p:cNvPr id="12" name="Rectangle 11">
            <a:extLst>
              <a:ext uri="{FF2B5EF4-FFF2-40B4-BE49-F238E27FC236}">
                <a16:creationId xmlns:a16="http://schemas.microsoft.com/office/drawing/2014/main" id="{0F495814-1AA3-46EC-8B28-60427ABD59A1}"/>
              </a:ext>
            </a:extLst>
          </p:cNvPr>
          <p:cNvSpPr/>
          <p:nvPr/>
        </p:nvSpPr>
        <p:spPr>
          <a:xfrm>
            <a:off x="5276088" y="2060448"/>
            <a:ext cx="2240280" cy="4797552"/>
          </a:xfrm>
          <a:prstGeom prst="rect">
            <a:avLst/>
          </a:prstGeom>
          <a:solidFill>
            <a:srgbClr val="0678D5"/>
          </a:solidFill>
          <a:ln>
            <a:noFill/>
          </a:ln>
        </p:spPr>
        <p:style>
          <a:lnRef idx="0">
            <a:scrgbClr r="0" g="0" b="0"/>
          </a:lnRef>
          <a:fillRef idx="0">
            <a:scrgbClr r="0" g="0" b="0"/>
          </a:fillRef>
          <a:effectRef idx="0">
            <a:scrgbClr r="0" g="0" b="0"/>
          </a:effectRef>
          <a:fontRef idx="minor">
            <a:schemeClr val="lt1"/>
          </a:fontRef>
        </p:style>
        <p:txBody>
          <a:bodyPr lIns="182880" tIns="91440" rtlCol="0" anchor="t" anchorCtr="0"/>
          <a:lstStyle/>
          <a:p>
            <a:r>
              <a:rPr lang="en-US" sz="1600" dirty="0">
                <a:latin typeface="Arial Black" panose="020B0A04020102020204" pitchFamily="34" charset="0"/>
              </a:rPr>
              <a:t>New Jersey</a:t>
            </a:r>
          </a:p>
          <a:p>
            <a:pPr marL="285750" indent="-285750">
              <a:lnSpc>
                <a:spcPct val="90000"/>
              </a:lnSpc>
              <a:spcBef>
                <a:spcPts val="800"/>
              </a:spcBef>
              <a:buClr>
                <a:srgbClr val="F3B921"/>
              </a:buClr>
              <a:buSzPct val="80000"/>
              <a:buFont typeface="Courier New" panose="02070309020205020404" pitchFamily="49" charset="0"/>
              <a:buChar char="o"/>
            </a:pPr>
            <a:r>
              <a:rPr lang="en-US" sz="1300" dirty="0">
                <a:solidFill>
                  <a:schemeClr val="bg1"/>
                </a:solidFill>
              </a:rPr>
              <a:t>1095 C/B to be distributed to employees by </a:t>
            </a:r>
            <a:br>
              <a:rPr lang="en-US" sz="1300" dirty="0">
                <a:solidFill>
                  <a:schemeClr val="bg1"/>
                </a:solidFill>
              </a:rPr>
            </a:br>
            <a:r>
              <a:rPr lang="en-US" sz="1300" dirty="0">
                <a:solidFill>
                  <a:schemeClr val="bg1"/>
                </a:solidFill>
              </a:rPr>
              <a:t>March 2, 2022</a:t>
            </a:r>
          </a:p>
          <a:p>
            <a:pPr marL="285750" lvl="0" indent="-285750">
              <a:lnSpc>
                <a:spcPct val="90000"/>
              </a:lnSpc>
              <a:spcBef>
                <a:spcPts val="600"/>
              </a:spcBef>
              <a:buClr>
                <a:srgbClr val="F3B921"/>
              </a:buClr>
              <a:buSzPct val="80000"/>
              <a:buFont typeface="Courier New" panose="02070309020205020404" pitchFamily="49" charset="0"/>
              <a:buChar char="o"/>
            </a:pPr>
            <a:r>
              <a:rPr lang="en-US" sz="1300" dirty="0">
                <a:solidFill>
                  <a:schemeClr val="bg1"/>
                </a:solidFill>
              </a:rPr>
              <a:t>File NJ-1095 form by March 31, 2022, with the New Jersey Division of Taxation </a:t>
            </a:r>
            <a:r>
              <a:rPr lang="en-US" sz="1300" dirty="0">
                <a:solidFill>
                  <a:srgbClr val="F3B921"/>
                </a:solidFill>
                <a:hlinkClick r:id="rId4">
                  <a:extLst>
                    <a:ext uri="{A12FA001-AC4F-418D-AE19-62706E023703}">
                      <ahyp:hlinkClr xmlns:ahyp="http://schemas.microsoft.com/office/drawing/2018/hyperlinkcolor" val="tx"/>
                    </a:ext>
                  </a:extLst>
                </a:hlinkClick>
              </a:rPr>
              <a:t>Payroll Taxes and Wage Withholding Login (state.nj.us)</a:t>
            </a:r>
            <a:endParaRPr lang="en-US" sz="1300" dirty="0">
              <a:solidFill>
                <a:srgbClr val="F3B921"/>
              </a:solidFill>
            </a:endParaRPr>
          </a:p>
          <a:p>
            <a:pPr marL="285750" indent="-285750">
              <a:lnSpc>
                <a:spcPct val="90000"/>
              </a:lnSpc>
              <a:spcBef>
                <a:spcPts val="800"/>
              </a:spcBef>
              <a:buClr>
                <a:srgbClr val="F3B921"/>
              </a:buClr>
              <a:buSzPct val="80000"/>
              <a:buFont typeface="Courier New" panose="02070309020205020404" pitchFamily="49" charset="0"/>
              <a:buChar char="o"/>
            </a:pPr>
            <a:r>
              <a:rPr lang="en-US" sz="1300" dirty="0">
                <a:solidFill>
                  <a:srgbClr val="F3B921"/>
                </a:solidFill>
                <a:hlinkClick r:id="rId5">
                  <a:extLst>
                    <a:ext uri="{A12FA001-AC4F-418D-AE19-62706E023703}">
                      <ahyp:hlinkClr xmlns:ahyp="http://schemas.microsoft.com/office/drawing/2018/hyperlinkcolor" val="tx"/>
                    </a:ext>
                  </a:extLst>
                </a:hlinkClick>
              </a:rPr>
              <a:t>NJ Health Insurance Mandate - Employers and Coverage Providers</a:t>
            </a:r>
            <a:r>
              <a:rPr lang="en-US" sz="1300" dirty="0">
                <a:solidFill>
                  <a:srgbClr val="F3B921"/>
                </a:solidFill>
              </a:rPr>
              <a:t> </a:t>
            </a:r>
            <a:r>
              <a:rPr lang="en-US" sz="1300" dirty="0">
                <a:solidFill>
                  <a:schemeClr val="bg1"/>
                </a:solidFill>
              </a:rPr>
              <a:t>outlines state penalty for 2021 tax year $695 per taxpayer or 2.5% of gross income for people above the New Jersey tax filing threshold, whichever is higher. </a:t>
            </a:r>
          </a:p>
          <a:p>
            <a:endParaRPr lang="en-US" sz="1600" dirty="0">
              <a:latin typeface="Arial Black" panose="020B0A04020102020204" pitchFamily="34" charset="0"/>
            </a:endParaRPr>
          </a:p>
        </p:txBody>
      </p:sp>
      <p:sp>
        <p:nvSpPr>
          <p:cNvPr id="13" name="Rectangle 12">
            <a:extLst>
              <a:ext uri="{FF2B5EF4-FFF2-40B4-BE49-F238E27FC236}">
                <a16:creationId xmlns:a16="http://schemas.microsoft.com/office/drawing/2014/main" id="{F9799C2D-6478-470F-995B-F8A0CC3324E1}"/>
              </a:ext>
            </a:extLst>
          </p:cNvPr>
          <p:cNvSpPr/>
          <p:nvPr/>
        </p:nvSpPr>
        <p:spPr>
          <a:xfrm>
            <a:off x="7613904" y="2060448"/>
            <a:ext cx="2240280" cy="4797552"/>
          </a:xfrm>
          <a:prstGeom prst="rect">
            <a:avLst/>
          </a:prstGeom>
          <a:solidFill>
            <a:srgbClr val="0095DA"/>
          </a:solidFill>
          <a:ln>
            <a:noFill/>
          </a:ln>
        </p:spPr>
        <p:style>
          <a:lnRef idx="0">
            <a:scrgbClr r="0" g="0" b="0"/>
          </a:lnRef>
          <a:fillRef idx="0">
            <a:scrgbClr r="0" g="0" b="0"/>
          </a:fillRef>
          <a:effectRef idx="0">
            <a:scrgbClr r="0" g="0" b="0"/>
          </a:effectRef>
          <a:fontRef idx="minor">
            <a:schemeClr val="lt1"/>
          </a:fontRef>
        </p:style>
        <p:txBody>
          <a:bodyPr lIns="182880" tIns="91440" rtlCol="0" anchor="t" anchorCtr="0"/>
          <a:lstStyle/>
          <a:p>
            <a:r>
              <a:rPr lang="en-US" sz="1600" dirty="0">
                <a:latin typeface="Arial Black" panose="020B0A04020102020204" pitchFamily="34" charset="0"/>
              </a:rPr>
              <a:t>Rhode Island</a:t>
            </a:r>
          </a:p>
          <a:p>
            <a:pPr marL="285750" indent="-285750">
              <a:lnSpc>
                <a:spcPct val="90000"/>
              </a:lnSpc>
              <a:spcBef>
                <a:spcPts val="800"/>
              </a:spcBef>
              <a:buClr>
                <a:srgbClr val="F3B921"/>
              </a:buClr>
              <a:buSzPct val="80000"/>
              <a:buFont typeface="Courier New" panose="02070309020205020404" pitchFamily="49" charset="0"/>
              <a:buChar char="o"/>
            </a:pPr>
            <a:r>
              <a:rPr lang="en-US" sz="1400" dirty="0">
                <a:solidFill>
                  <a:schemeClr val="bg1"/>
                </a:solidFill>
              </a:rPr>
              <a:t>Forms 1095-C/B must be distributed to covered participants by </a:t>
            </a:r>
            <a:r>
              <a:rPr lang="en-US" sz="1400" b="1" dirty="0">
                <a:solidFill>
                  <a:schemeClr val="bg1"/>
                </a:solidFill>
              </a:rPr>
              <a:t>January 31, 2022</a:t>
            </a:r>
          </a:p>
          <a:p>
            <a:pPr marL="285750" indent="-285750">
              <a:lnSpc>
                <a:spcPct val="90000"/>
              </a:lnSpc>
              <a:spcBef>
                <a:spcPts val="800"/>
              </a:spcBef>
              <a:buClr>
                <a:srgbClr val="F3B921"/>
              </a:buClr>
              <a:buSzPct val="80000"/>
              <a:buFont typeface="Courier New" panose="02070309020205020404" pitchFamily="49" charset="0"/>
              <a:buChar char="o"/>
            </a:pPr>
            <a:r>
              <a:rPr lang="en-US" sz="1400" dirty="0">
                <a:solidFill>
                  <a:schemeClr val="bg1"/>
                </a:solidFill>
              </a:rPr>
              <a:t>Forms 1095 C/B must be filed with the </a:t>
            </a:r>
            <a:r>
              <a:rPr lang="en-US" sz="1400" dirty="0">
                <a:solidFill>
                  <a:srgbClr val="F3B921"/>
                </a:solidFill>
                <a:hlinkClick r:id="rId6">
                  <a:extLst>
                    <a:ext uri="{A12FA001-AC4F-418D-AE19-62706E023703}">
                      <ahyp:hlinkClr xmlns:ahyp="http://schemas.microsoft.com/office/drawing/2018/hyperlinkcolor" val="tx"/>
                    </a:ext>
                  </a:extLst>
                </a:hlinkClick>
              </a:rPr>
              <a:t>RI Division on Taxation </a:t>
            </a:r>
            <a:r>
              <a:rPr lang="en-US" sz="1400" dirty="0">
                <a:solidFill>
                  <a:schemeClr val="bg1"/>
                </a:solidFill>
              </a:rPr>
              <a:t>by March 31, 2022, giving employers a two (2) month extension from the January 31, 2022, deadline. </a:t>
            </a:r>
          </a:p>
          <a:p>
            <a:endParaRPr lang="en-US" sz="1600" dirty="0">
              <a:latin typeface="Arial Black" panose="020B0A04020102020204" pitchFamily="34" charset="0"/>
            </a:endParaRPr>
          </a:p>
        </p:txBody>
      </p:sp>
      <p:sp>
        <p:nvSpPr>
          <p:cNvPr id="14" name="Rectangle 13">
            <a:extLst>
              <a:ext uri="{FF2B5EF4-FFF2-40B4-BE49-F238E27FC236}">
                <a16:creationId xmlns:a16="http://schemas.microsoft.com/office/drawing/2014/main" id="{4DC36635-AA39-45F8-B2CC-129819E43C72}"/>
              </a:ext>
            </a:extLst>
          </p:cNvPr>
          <p:cNvSpPr/>
          <p:nvPr/>
        </p:nvSpPr>
        <p:spPr>
          <a:xfrm>
            <a:off x="9951720" y="2060448"/>
            <a:ext cx="2240280" cy="479755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nchorCtr="0"/>
          <a:lstStyle/>
          <a:p>
            <a:r>
              <a:rPr lang="en-US" sz="1600" dirty="0">
                <a:latin typeface="Arial Black" panose="020B0A04020102020204" pitchFamily="34" charset="0"/>
              </a:rPr>
              <a:t>Washington D.C.</a:t>
            </a:r>
          </a:p>
          <a:p>
            <a:pPr marL="285750" indent="-285750">
              <a:lnSpc>
                <a:spcPct val="90000"/>
              </a:lnSpc>
              <a:spcBef>
                <a:spcPts val="800"/>
              </a:spcBef>
              <a:buClr>
                <a:srgbClr val="F3B921"/>
              </a:buClr>
              <a:buSzPct val="100000"/>
              <a:buFont typeface="Courier New" panose="02070309020205020404" pitchFamily="49" charset="0"/>
              <a:buChar char="o"/>
            </a:pPr>
            <a:r>
              <a:rPr lang="en-US" sz="1250" dirty="0">
                <a:solidFill>
                  <a:schemeClr val="bg1"/>
                </a:solidFill>
              </a:rPr>
              <a:t>Employers that have Washington D.C. residence and have 50 or more employees</a:t>
            </a:r>
          </a:p>
          <a:p>
            <a:pPr marL="285750" indent="-285750">
              <a:lnSpc>
                <a:spcPct val="90000"/>
              </a:lnSpc>
              <a:spcBef>
                <a:spcPts val="800"/>
              </a:spcBef>
              <a:buClr>
                <a:srgbClr val="F3B921"/>
              </a:buClr>
              <a:buSzPct val="100000"/>
              <a:buFont typeface="Courier New" panose="02070309020205020404" pitchFamily="49" charset="0"/>
              <a:buChar char="o"/>
            </a:pPr>
            <a:r>
              <a:rPr lang="en-US" sz="1250" dirty="0">
                <a:solidFill>
                  <a:schemeClr val="bg1"/>
                </a:solidFill>
              </a:rPr>
              <a:t>Forms 1095-C/B must be ​distributed to covered participants as outlined by </a:t>
            </a:r>
            <a:r>
              <a:rPr lang="en-US" sz="1250" dirty="0">
                <a:solidFill>
                  <a:srgbClr val="F3B921"/>
                </a:solidFill>
                <a:hlinkClick r:id="rId7">
                  <a:extLst>
                    <a:ext uri="{A12FA001-AC4F-418D-AE19-62706E023703}">
                      <ahyp:hlinkClr xmlns:ahyp="http://schemas.microsoft.com/office/drawing/2018/hyperlinkcolor" val="tx"/>
                    </a:ext>
                  </a:extLst>
                </a:hlinkClick>
              </a:rPr>
              <a:t>IRS, including any extensions</a:t>
            </a:r>
            <a:r>
              <a:rPr lang="en-US" sz="1250" dirty="0">
                <a:solidFill>
                  <a:srgbClr val="F3B921"/>
                </a:solidFill>
              </a:rPr>
              <a:t> </a:t>
            </a:r>
            <a:r>
              <a:rPr lang="en-US" sz="1250" dirty="0">
                <a:solidFill>
                  <a:schemeClr val="bg1"/>
                </a:solidFill>
              </a:rPr>
              <a:t>(4/30/22)</a:t>
            </a:r>
          </a:p>
          <a:p>
            <a:pPr marL="285750" lvl="0" indent="-285750">
              <a:lnSpc>
                <a:spcPct val="90000"/>
              </a:lnSpc>
              <a:spcBef>
                <a:spcPts val="600"/>
              </a:spcBef>
              <a:buClr>
                <a:srgbClr val="F3B921"/>
              </a:buClr>
              <a:buFont typeface="Courier New" panose="02070309020205020404" pitchFamily="49" charset="0"/>
              <a:buChar char="o"/>
            </a:pPr>
            <a:r>
              <a:rPr lang="en-US" sz="1250" dirty="0">
                <a:solidFill>
                  <a:schemeClr val="bg1"/>
                </a:solidFill>
              </a:rPr>
              <a:t>1095 C/B must be filed with ​the Office of Tax and Revenue no later than ​30 days after the deadline established by ​the </a:t>
            </a:r>
            <a:r>
              <a:rPr lang="en-US" sz="1250" dirty="0">
                <a:solidFill>
                  <a:schemeClr val="bg1"/>
                </a:solidFill>
                <a:hlinkClick r:id="rId7">
                  <a:extLst>
                    <a:ext uri="{A12FA001-AC4F-418D-AE19-62706E023703}">
                      <ahyp:hlinkClr xmlns:ahyp="http://schemas.microsoft.com/office/drawing/2018/hyperlinkcolor" val="tx"/>
                    </a:ext>
                  </a:extLst>
                </a:hlinkClick>
              </a:rPr>
              <a:t>IRS </a:t>
            </a:r>
            <a:r>
              <a:rPr lang="en-US" sz="1250" dirty="0">
                <a:solidFill>
                  <a:srgbClr val="F3B921"/>
                </a:solidFill>
                <a:hlinkClick r:id="rId7">
                  <a:extLst>
                    <a:ext uri="{A12FA001-AC4F-418D-AE19-62706E023703}">
                      <ahyp:hlinkClr xmlns:ahyp="http://schemas.microsoft.com/office/drawing/2018/hyperlinkcolor" val="tx"/>
                    </a:ext>
                  </a:extLst>
                </a:hlinkClick>
              </a:rPr>
              <a:t>to file returns, including extensions.</a:t>
            </a:r>
            <a:endParaRPr lang="en-US" sz="1250" dirty="0">
              <a:solidFill>
                <a:srgbClr val="F3B921"/>
              </a:solidFill>
            </a:endParaRPr>
          </a:p>
          <a:p>
            <a:pPr marL="285750" lvl="0" indent="-285750">
              <a:lnSpc>
                <a:spcPct val="90000"/>
              </a:lnSpc>
              <a:spcBef>
                <a:spcPts val="600"/>
              </a:spcBef>
              <a:buClr>
                <a:srgbClr val="F3B921"/>
              </a:buClr>
              <a:buFont typeface="Courier New" panose="02070309020205020404" pitchFamily="49" charset="0"/>
              <a:buChar char="o"/>
            </a:pPr>
            <a:r>
              <a:rPr lang="en-US" sz="1250" dirty="0">
                <a:solidFill>
                  <a:schemeClr val="bg1"/>
                </a:solidFill>
              </a:rPr>
              <a:t>Electronically submitted only </a:t>
            </a:r>
            <a:r>
              <a:rPr lang="en-US" sz="1250" b="0" i="0" dirty="0">
                <a:solidFill>
                  <a:srgbClr val="F3B921"/>
                </a:solidFill>
                <a:hlinkClick r:id="rId8">
                  <a:extLst>
                    <a:ext uri="{A12FA001-AC4F-418D-AE19-62706E023703}">
                      <ahyp:hlinkClr xmlns:ahyp="http://schemas.microsoft.com/office/drawing/2018/hyperlinkcolor" val="tx"/>
                    </a:ext>
                  </a:extLst>
                </a:hlinkClick>
              </a:rPr>
              <a:t>D.C Office of Tax and Revenue (OTR) electronically through </a:t>
            </a:r>
            <a:r>
              <a:rPr lang="en-US" sz="1250" b="0" i="0" dirty="0" err="1">
                <a:solidFill>
                  <a:srgbClr val="F3B921"/>
                </a:solidFill>
                <a:hlinkClick r:id="rId8">
                  <a:extLst>
                    <a:ext uri="{A12FA001-AC4F-418D-AE19-62706E023703}">
                      <ahyp:hlinkClr xmlns:ahyp="http://schemas.microsoft.com/office/drawing/2018/hyperlinkcolor" val="tx"/>
                    </a:ext>
                  </a:extLst>
                </a:hlinkClick>
              </a:rPr>
              <a:t>MyTaxDC</a:t>
            </a:r>
            <a:r>
              <a:rPr lang="en-US" sz="1250" dirty="0">
                <a:solidFill>
                  <a:srgbClr val="F3B921"/>
                </a:solidFill>
                <a:hlinkClick r:id="rId8">
                  <a:extLst>
                    <a:ext uri="{A12FA001-AC4F-418D-AE19-62706E023703}">
                      <ahyp:hlinkClr xmlns:ahyp="http://schemas.microsoft.com/office/drawing/2018/hyperlinkcolor" val="tx"/>
                    </a:ext>
                  </a:extLst>
                </a:hlinkClick>
              </a:rPr>
              <a:t>​</a:t>
            </a:r>
            <a:endParaRPr lang="en-US" sz="1250" dirty="0">
              <a:solidFill>
                <a:srgbClr val="F3B921"/>
              </a:solidFill>
            </a:endParaRPr>
          </a:p>
          <a:p>
            <a:endParaRPr lang="en-US" sz="1600" dirty="0">
              <a:latin typeface="Arial Black" panose="020B0A04020102020204" pitchFamily="34" charset="0"/>
            </a:endParaRPr>
          </a:p>
        </p:txBody>
      </p:sp>
    </p:spTree>
    <p:extLst>
      <p:ext uri="{BB962C8B-B14F-4D97-AF65-F5344CB8AC3E}">
        <p14:creationId xmlns:p14="http://schemas.microsoft.com/office/powerpoint/2010/main" val="2729401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2A5282-33AC-407F-B58E-D56F307717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0"/>
          <a:stretch/>
        </p:blipFill>
        <p:spPr>
          <a:xfrm>
            <a:off x="0" y="0"/>
            <a:ext cx="12192000" cy="6858000"/>
          </a:xfrm>
          <a:prstGeom prst="rect">
            <a:avLst/>
          </a:prstGeom>
        </p:spPr>
      </p:pic>
      <p:sp>
        <p:nvSpPr>
          <p:cNvPr id="9" name="TextBox 8">
            <a:extLst>
              <a:ext uri="{FF2B5EF4-FFF2-40B4-BE49-F238E27FC236}">
                <a16:creationId xmlns:a16="http://schemas.microsoft.com/office/drawing/2014/main" id="{3722A4E3-D7E7-47AC-BC14-F71034DDB1BD}"/>
              </a:ext>
            </a:extLst>
          </p:cNvPr>
          <p:cNvSpPr txBox="1"/>
          <p:nvPr/>
        </p:nvSpPr>
        <p:spPr>
          <a:xfrm>
            <a:off x="780288" y="2114844"/>
            <a:ext cx="11124230" cy="3416320"/>
          </a:xfrm>
          <a:prstGeom prst="rect">
            <a:avLst/>
          </a:prstGeom>
          <a:noFill/>
        </p:spPr>
        <p:txBody>
          <a:bodyPr wrap="square" rtlCol="0">
            <a:spAutoFit/>
          </a:bodyPr>
          <a:lstStyle/>
          <a:p>
            <a:pPr>
              <a:lnSpc>
                <a:spcPct val="90000"/>
              </a:lnSpc>
            </a:pPr>
            <a:r>
              <a:rPr lang="en-US" sz="8000" b="1" dirty="0">
                <a:solidFill>
                  <a:schemeClr val="bg1"/>
                </a:solidFill>
                <a:latin typeface="Arial Black" panose="020B0A04020102020204" pitchFamily="34" charset="0"/>
                <a:ea typeface="Helvetica" charset="0"/>
                <a:cs typeface="Helvetica" charset="0"/>
              </a:rPr>
              <a:t>ACA </a:t>
            </a:r>
            <a:br>
              <a:rPr lang="en-US" sz="8000" b="1" dirty="0">
                <a:solidFill>
                  <a:schemeClr val="bg1"/>
                </a:solidFill>
                <a:latin typeface="Arial Black" panose="020B0A04020102020204" pitchFamily="34" charset="0"/>
                <a:ea typeface="Helvetica" charset="0"/>
                <a:cs typeface="Helvetica" charset="0"/>
              </a:rPr>
            </a:br>
            <a:r>
              <a:rPr lang="en-US" sz="8000" b="1" dirty="0">
                <a:solidFill>
                  <a:schemeClr val="bg1"/>
                </a:solidFill>
                <a:latin typeface="Arial Black" panose="020B0A04020102020204" pitchFamily="34" charset="0"/>
                <a:ea typeface="Helvetica" charset="0"/>
                <a:cs typeface="Helvetica" charset="0"/>
              </a:rPr>
              <a:t>Enforcement Reminders</a:t>
            </a:r>
          </a:p>
        </p:txBody>
      </p:sp>
      <p:cxnSp>
        <p:nvCxnSpPr>
          <p:cNvPr id="3" name="Straight Connector 2">
            <a:extLst>
              <a:ext uri="{FF2B5EF4-FFF2-40B4-BE49-F238E27FC236}">
                <a16:creationId xmlns:a16="http://schemas.microsoft.com/office/drawing/2014/main" id="{E9E59705-6B2A-451D-BE39-4442C3FB616F}"/>
              </a:ext>
            </a:extLst>
          </p:cNvPr>
          <p:cNvCxnSpPr>
            <a:cxnSpLocks/>
          </p:cNvCxnSpPr>
          <p:nvPr/>
        </p:nvCxnSpPr>
        <p:spPr>
          <a:xfrm>
            <a:off x="926592" y="5690168"/>
            <a:ext cx="11265408" cy="0"/>
          </a:xfrm>
          <a:prstGeom prst="line">
            <a:avLst/>
          </a:prstGeom>
          <a:ln w="127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33847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082F626-C6EB-4D47-BF05-F5C1406E93FB}"/>
              </a:ext>
            </a:extLst>
          </p:cNvPr>
          <p:cNvSpPr/>
          <p:nvPr/>
        </p:nvSpPr>
        <p:spPr>
          <a:xfrm>
            <a:off x="125819" y="5811831"/>
            <a:ext cx="11940362" cy="901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5642" y="407589"/>
            <a:ext cx="10918832" cy="671116"/>
          </a:xfrm>
          <a:prstGeom prst="rect">
            <a:avLst/>
          </a:prstGeom>
        </p:spPr>
        <p:txBody>
          <a:bodyPr>
            <a:normAutofit/>
          </a:bodyPr>
          <a:lstStyle/>
          <a:p>
            <a:r>
              <a:rPr lang="en-US" sz="2800" dirty="0"/>
              <a:t>2023 ACA Affordability</a:t>
            </a:r>
          </a:p>
        </p:txBody>
      </p:sp>
      <p:sp>
        <p:nvSpPr>
          <p:cNvPr id="6" name="Rectangle 5">
            <a:extLst>
              <a:ext uri="{FF2B5EF4-FFF2-40B4-BE49-F238E27FC236}">
                <a16:creationId xmlns:a16="http://schemas.microsoft.com/office/drawing/2014/main" id="{716CC3D8-E798-4165-8A29-325C97EC52A0}"/>
              </a:ext>
            </a:extLst>
          </p:cNvPr>
          <p:cNvSpPr/>
          <p:nvPr/>
        </p:nvSpPr>
        <p:spPr>
          <a:xfrm>
            <a:off x="609625" y="2432582"/>
            <a:ext cx="3748714" cy="3998122"/>
          </a:xfrm>
          <a:prstGeom prst="rect">
            <a:avLst/>
          </a:prstGeom>
          <a:solidFill>
            <a:srgbClr val="263746"/>
          </a:solidFill>
        </p:spPr>
        <p:txBody>
          <a:bodyPr wrap="none" lIns="274320" tIns="274320" bIns="1097280" anchor="t" anchorCtr="0">
            <a:no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1</a:t>
            </a:r>
            <a:endParaRPr kumimoji="0" lang="en-US" sz="1800" b="0" i="0" u="none" strike="noStrike" kern="1200" cap="none" spc="0" normalizeH="0" baseline="0" noProof="0">
              <a:ln>
                <a:noFill/>
              </a:ln>
              <a:solidFill>
                <a:srgbClr val="E3E3E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AB250590-8244-453E-9576-9413A24EC091}"/>
              </a:ext>
            </a:extLst>
          </p:cNvPr>
          <p:cNvCxnSpPr>
            <a:cxnSpLocks/>
          </p:cNvCxnSpPr>
          <p:nvPr/>
        </p:nvCxnSpPr>
        <p:spPr>
          <a:xfrm>
            <a:off x="598706" y="3421815"/>
            <a:ext cx="3415154" cy="0"/>
          </a:xfrm>
          <a:prstGeom prst="line">
            <a:avLst/>
          </a:prstGeom>
          <a:ln w="19050">
            <a:solidFill>
              <a:srgbClr val="F3B92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045F525-AAFB-44CA-A227-1C80EDB93171}"/>
              </a:ext>
            </a:extLst>
          </p:cNvPr>
          <p:cNvSpPr/>
          <p:nvPr/>
        </p:nvSpPr>
        <p:spPr>
          <a:xfrm>
            <a:off x="1354371" y="2533816"/>
            <a:ext cx="1801840" cy="600164"/>
          </a:xfrm>
          <a:prstGeom prst="rect">
            <a:avLst/>
          </a:prstGeom>
        </p:spPr>
        <p:txBody>
          <a:bodyPr wrap="none" tIns="27432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Rate of Pay</a:t>
            </a:r>
          </a:p>
        </p:txBody>
      </p:sp>
      <p:sp>
        <p:nvSpPr>
          <p:cNvPr id="14" name="Rectangle 13">
            <a:extLst>
              <a:ext uri="{FF2B5EF4-FFF2-40B4-BE49-F238E27FC236}">
                <a16:creationId xmlns:a16="http://schemas.microsoft.com/office/drawing/2014/main" id="{B7F439DD-5E80-4654-A1C0-BEC4D3D00B0C}"/>
              </a:ext>
            </a:extLst>
          </p:cNvPr>
          <p:cNvSpPr/>
          <p:nvPr/>
        </p:nvSpPr>
        <p:spPr>
          <a:xfrm>
            <a:off x="4463546" y="2432582"/>
            <a:ext cx="3748714" cy="3998122"/>
          </a:xfrm>
          <a:prstGeom prst="rect">
            <a:avLst/>
          </a:prstGeom>
          <a:solidFill>
            <a:srgbClr val="0061AF"/>
          </a:solidFill>
        </p:spPr>
        <p:txBody>
          <a:bodyPr wrap="none" lIns="274320" tIns="274320" bIns="1097280" anchor="t" anchorCtr="0">
            <a:no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2</a:t>
            </a:r>
            <a:endParaRPr kumimoji="0" lang="en-US" sz="1800" b="0" i="0" u="none" strike="noStrike" kern="1200" cap="none" spc="0" normalizeH="0" baseline="0" noProof="0">
              <a:ln>
                <a:noFill/>
              </a:ln>
              <a:solidFill>
                <a:srgbClr val="E3E3E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A0602E5-BEAC-4C1A-A514-87361B0974CF}"/>
              </a:ext>
            </a:extLst>
          </p:cNvPr>
          <p:cNvSpPr/>
          <p:nvPr/>
        </p:nvSpPr>
        <p:spPr>
          <a:xfrm>
            <a:off x="5224988" y="2703387"/>
            <a:ext cx="2467983" cy="553998"/>
          </a:xfrm>
          <a:prstGeom prst="rect">
            <a:avLst/>
          </a:prstGeom>
        </p:spPr>
        <p:txBody>
          <a:bodyPr wrap="none" tIns="0" bIns="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Federal Poverty </a:t>
            </a:r>
            <a:b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b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Level </a:t>
            </a:r>
            <a:r>
              <a:rPr kumimoji="0" lang="en-US" sz="2000" b="0" i="1" u="none" strike="noStrike" kern="1200" cap="none" spc="0" normalizeH="0" baseline="0" noProof="0" dirty="0">
                <a:ln>
                  <a:noFill/>
                </a:ln>
                <a:solidFill>
                  <a:schemeClr val="bg1">
                    <a:lumMod val="75000"/>
                  </a:schemeClr>
                </a:solidFill>
                <a:effectLst/>
                <a:uLnTx/>
                <a:uFillTx/>
                <a:latin typeface="Arial" panose="020B0604020202020204"/>
                <a:ea typeface="+mn-ea"/>
                <a:cs typeface="+mn-cs"/>
              </a:rPr>
              <a:t>(FPL)</a:t>
            </a:r>
          </a:p>
        </p:txBody>
      </p:sp>
      <p:cxnSp>
        <p:nvCxnSpPr>
          <p:cNvPr id="17" name="Straight Connector 16">
            <a:extLst>
              <a:ext uri="{FF2B5EF4-FFF2-40B4-BE49-F238E27FC236}">
                <a16:creationId xmlns:a16="http://schemas.microsoft.com/office/drawing/2014/main" id="{064AE548-2466-4ABA-9150-5460CE9871E3}"/>
              </a:ext>
            </a:extLst>
          </p:cNvPr>
          <p:cNvCxnSpPr>
            <a:cxnSpLocks/>
          </p:cNvCxnSpPr>
          <p:nvPr/>
        </p:nvCxnSpPr>
        <p:spPr>
          <a:xfrm>
            <a:off x="4469463" y="3421815"/>
            <a:ext cx="3463254" cy="0"/>
          </a:xfrm>
          <a:prstGeom prst="line">
            <a:avLst/>
          </a:prstGeom>
          <a:ln w="19050">
            <a:solidFill>
              <a:srgbClr val="F3B92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FB3F0F-8C7F-4A95-BAAE-F22C32F4B73F}"/>
              </a:ext>
            </a:extLst>
          </p:cNvPr>
          <p:cNvSpPr/>
          <p:nvPr/>
        </p:nvSpPr>
        <p:spPr>
          <a:xfrm>
            <a:off x="8341217" y="2432582"/>
            <a:ext cx="3748714" cy="3998122"/>
          </a:xfrm>
          <a:prstGeom prst="rect">
            <a:avLst/>
          </a:prstGeom>
          <a:solidFill>
            <a:srgbClr val="0678D5"/>
          </a:solidFill>
        </p:spPr>
        <p:txBody>
          <a:bodyPr wrap="none" lIns="274320" tIns="274320" bIns="1097280" anchor="t" anchorCtr="0">
            <a:no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3</a:t>
            </a:r>
          </a:p>
        </p:txBody>
      </p:sp>
      <p:sp>
        <p:nvSpPr>
          <p:cNvPr id="16" name="Rectangle 15">
            <a:extLst>
              <a:ext uri="{FF2B5EF4-FFF2-40B4-BE49-F238E27FC236}">
                <a16:creationId xmlns:a16="http://schemas.microsoft.com/office/drawing/2014/main" id="{082FF44F-C824-495D-84DF-AA4F651CBBC2}"/>
              </a:ext>
            </a:extLst>
          </p:cNvPr>
          <p:cNvSpPr/>
          <p:nvPr/>
        </p:nvSpPr>
        <p:spPr>
          <a:xfrm>
            <a:off x="9064598" y="2531868"/>
            <a:ext cx="2444452" cy="600164"/>
          </a:xfrm>
          <a:prstGeom prst="rect">
            <a:avLst/>
          </a:prstGeom>
        </p:spPr>
        <p:txBody>
          <a:bodyPr wrap="none" tIns="27432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W-2 Safe Harbor</a:t>
            </a:r>
          </a:p>
        </p:txBody>
      </p:sp>
      <p:cxnSp>
        <p:nvCxnSpPr>
          <p:cNvPr id="18" name="Straight Connector 17">
            <a:extLst>
              <a:ext uri="{FF2B5EF4-FFF2-40B4-BE49-F238E27FC236}">
                <a16:creationId xmlns:a16="http://schemas.microsoft.com/office/drawing/2014/main" id="{65B3AE5F-BE90-4968-A324-B7DF05B955D9}"/>
              </a:ext>
            </a:extLst>
          </p:cNvPr>
          <p:cNvCxnSpPr>
            <a:cxnSpLocks/>
          </p:cNvCxnSpPr>
          <p:nvPr/>
        </p:nvCxnSpPr>
        <p:spPr>
          <a:xfrm>
            <a:off x="8341217" y="3421815"/>
            <a:ext cx="3474731" cy="0"/>
          </a:xfrm>
          <a:prstGeom prst="line">
            <a:avLst/>
          </a:prstGeom>
          <a:ln w="19050">
            <a:solidFill>
              <a:srgbClr val="F3B92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F1402CF-DDF6-4C7F-9034-5F0E693688DE}"/>
              </a:ext>
            </a:extLst>
          </p:cNvPr>
          <p:cNvSpPr txBox="1"/>
          <p:nvPr/>
        </p:nvSpPr>
        <p:spPr>
          <a:xfrm>
            <a:off x="4643982" y="3552529"/>
            <a:ext cx="3447287" cy="2362698"/>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Calendar year plans must use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2022 FPL x 9.12% / 12 </a:t>
            </a:r>
            <a:b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 assess affordability for 2023</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($13,590 x 9.12% / 12) = </a:t>
            </a:r>
            <a:r>
              <a:rPr kumimoji="0" lang="en-US" sz="1600" b="1" i="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$103.28</a:t>
            </a:r>
            <a:b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vs. the 2022 rate of </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$104.14</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 month. </a:t>
            </a:r>
          </a:p>
          <a:p>
            <a:pPr marL="285750" marR="0" lvl="0" indent="-285750" algn="l" defTabSz="914400" rtl="0" eaLnBrk="1" fontAlgn="auto" latinLnBrk="0" hangingPunct="1">
              <a:lnSpc>
                <a:spcPct val="90000"/>
              </a:lnSpc>
              <a:spcBef>
                <a:spcPts val="1000"/>
              </a:spcBef>
              <a:spcAft>
                <a:spcPts val="0"/>
              </a:spcAft>
              <a:buClr>
                <a:srgbClr val="F3B921"/>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Non-calendar year plans unknown as 2023 FPL guidelines have not been issued</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B0E3C707-3DD3-412E-95E6-FA5D156131C2}"/>
              </a:ext>
            </a:extLst>
          </p:cNvPr>
          <p:cNvSpPr txBox="1"/>
          <p:nvPr/>
        </p:nvSpPr>
        <p:spPr>
          <a:xfrm>
            <a:off x="773578" y="3552529"/>
            <a:ext cx="3394661" cy="2854115"/>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8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(Hourly rate of pay x 130) </a:t>
            </a:r>
            <a:b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9.12% Maximum amount to charge</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employee-only coverage would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 </a:t>
            </a:r>
            <a:r>
              <a:rPr lang="en-US" sz="1600" b="1" u="sng" dirty="0">
                <a:solidFill>
                  <a:srgbClr val="FFFFFF"/>
                </a:solidFill>
                <a:latin typeface="Arial" panose="020B0604020202020204" pitchFamily="34" charset="0"/>
                <a:cs typeface="Arial" panose="020B0604020202020204" pitchFamily="34" charset="0"/>
              </a:rPr>
              <a:t>less</a:t>
            </a:r>
            <a:r>
              <a:rPr kumimoji="0" lang="en-US" sz="160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2023 </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than 2022</a:t>
            </a:r>
          </a:p>
          <a:p>
            <a:pPr marL="274320" marR="0" lvl="0" indent="-274320" algn="l" defTabSz="914400" rtl="0" eaLnBrk="1" fontAlgn="auto" latinLnBrk="0" hangingPunct="1">
              <a:lnSpc>
                <a:spcPct val="90000"/>
              </a:lnSpc>
              <a:spcBef>
                <a:spcPts val="0"/>
              </a:spcBef>
              <a:spcAft>
                <a:spcPts val="0"/>
              </a:spcAft>
              <a:buClr>
                <a:srgbClr val="F3B921"/>
              </a:buClr>
              <a:buSzPct val="80000"/>
              <a:buFont typeface="Courier New" panose="02070309020205020404" pitchFamily="49" charset="0"/>
              <a:buChar char="o"/>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Example: </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 employee earning</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$15.00 an hour in 2022 cannot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pay more than $187.39 per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month if the plan is to be deemed affordable; however,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2023, that employee earning $15/</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hr</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cannot pay more than </a:t>
            </a:r>
            <a:r>
              <a:rPr kumimoji="0" lang="en-US" sz="1600" b="1" i="0" u="none" strike="noStrike" kern="1200" cap="none" spc="0" normalizeH="0" baseline="0" noProof="0" dirty="0">
                <a:ln>
                  <a:noFill/>
                </a:ln>
                <a:solidFill>
                  <a:srgbClr val="F3B921"/>
                </a:solidFill>
                <a:effectLst/>
                <a:uLnTx/>
                <a:uFillTx/>
                <a:latin typeface="Arial Black" panose="020B0A04020102020204" pitchFamily="34" charset="0"/>
                <a:cs typeface="Arial" panose="020B0604020202020204" pitchFamily="34" charset="0"/>
              </a:rPr>
              <a:t>$177.84.</a:t>
            </a:r>
          </a:p>
        </p:txBody>
      </p:sp>
      <p:sp>
        <p:nvSpPr>
          <p:cNvPr id="27" name="TextBox 26">
            <a:extLst>
              <a:ext uri="{FF2B5EF4-FFF2-40B4-BE49-F238E27FC236}">
                <a16:creationId xmlns:a16="http://schemas.microsoft.com/office/drawing/2014/main" id="{015C0735-78BD-4BA0-B6F9-CD00B54475F5}"/>
              </a:ext>
            </a:extLst>
          </p:cNvPr>
          <p:cNvSpPr txBox="1"/>
          <p:nvPr/>
        </p:nvSpPr>
        <p:spPr>
          <a:xfrm>
            <a:off x="8528920" y="3552529"/>
            <a:ext cx="3474731" cy="2214965"/>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Use Box 1 of employee’s </a:t>
            </a:r>
            <a:b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W-2 earnings</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Must use projected 2023 income;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amount cannot change throughout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year.</a:t>
            </a:r>
          </a:p>
          <a:p>
            <a:pPr marL="285750" marR="0" lvl="0" indent="-285750" algn="l" defTabSz="914400" rtl="0" eaLnBrk="1" fontAlgn="auto" latinLnBrk="0" hangingPunct="1">
              <a:lnSpc>
                <a:spcPct val="90000"/>
              </a:lnSpc>
              <a:spcBef>
                <a:spcPts val="1000"/>
              </a:spcBef>
              <a:spcAft>
                <a:spcPts val="0"/>
              </a:spcAft>
              <a:buClr>
                <a:srgbClr val="F3B921"/>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Box 1 = gross earnings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minus pre-tax deductions</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under a cafeteria plan </a:t>
            </a:r>
            <a:b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 401(k) plan.</a:t>
            </a:r>
          </a:p>
        </p:txBody>
      </p:sp>
      <p:sp>
        <p:nvSpPr>
          <p:cNvPr id="21" name="Content Placeholder 2">
            <a:extLst>
              <a:ext uri="{FF2B5EF4-FFF2-40B4-BE49-F238E27FC236}">
                <a16:creationId xmlns:a16="http://schemas.microsoft.com/office/drawing/2014/main" id="{6A4D2C0F-70C0-40E8-8663-73EDBBBAF09C}"/>
              </a:ext>
            </a:extLst>
          </p:cNvPr>
          <p:cNvSpPr>
            <a:spLocks noGrp="1"/>
          </p:cNvSpPr>
          <p:nvPr>
            <p:ph idx="1"/>
          </p:nvPr>
        </p:nvSpPr>
        <p:spPr>
          <a:xfrm>
            <a:off x="605642" y="1305402"/>
            <a:ext cx="11586358" cy="1005198"/>
          </a:xfrm>
          <a:solidFill>
            <a:srgbClr val="E3E3E3"/>
          </a:solidFill>
        </p:spPr>
        <p:txBody>
          <a:bodyPr lIns="182880" tIns="182880" bIns="182880" anchor="ctr" anchorCtr="0"/>
          <a:lstStyle/>
          <a:p>
            <a:pPr marL="0" indent="0">
              <a:lnSpc>
                <a:spcPct val="90000"/>
              </a:lnSpc>
              <a:spcAft>
                <a:spcPts val="0"/>
              </a:spcAft>
              <a:buNone/>
            </a:pPr>
            <a:r>
              <a:rPr lang="en-US" sz="2000" b="1" dirty="0">
                <a:latin typeface="Arial Black" panose="020B0A04020102020204" pitchFamily="34" charset="0"/>
              </a:rPr>
              <a:t>Affordability of Employee-only Coverage</a:t>
            </a:r>
          </a:p>
          <a:p>
            <a:pPr marL="0" indent="0">
              <a:lnSpc>
                <a:spcPct val="90000"/>
              </a:lnSpc>
              <a:spcBef>
                <a:spcPts val="600"/>
              </a:spcBef>
              <a:spcAft>
                <a:spcPts val="0"/>
              </a:spcAft>
              <a:buNone/>
            </a:pPr>
            <a:r>
              <a:rPr lang="en-US" sz="1800" dirty="0"/>
              <a:t>Lowest cost plan that is </a:t>
            </a:r>
            <a:r>
              <a:rPr lang="en-US" sz="1700" dirty="0">
                <a:solidFill>
                  <a:srgbClr val="0678D5"/>
                </a:solidFill>
                <a:latin typeface="Arial Black" panose="020B0A04020102020204" pitchFamily="34" charset="0"/>
              </a:rPr>
              <a:t>minimum value. Safe harbor </a:t>
            </a:r>
            <a:r>
              <a:rPr lang="en-US" sz="1700" dirty="0">
                <a:latin typeface="Arial Black" panose="020B0A04020102020204" pitchFamily="34" charset="0"/>
              </a:rPr>
              <a:t>decreased</a:t>
            </a:r>
            <a:r>
              <a:rPr lang="en-US" sz="1700" dirty="0">
                <a:solidFill>
                  <a:srgbClr val="0678D5"/>
                </a:solidFill>
                <a:latin typeface="Arial Black" panose="020B0A04020102020204" pitchFamily="34" charset="0"/>
              </a:rPr>
              <a:t> from </a:t>
            </a:r>
            <a:r>
              <a:rPr lang="en-US" sz="1700" b="1" u="sng" dirty="0">
                <a:solidFill>
                  <a:srgbClr val="0678D5"/>
                </a:solidFill>
                <a:latin typeface="Arial Black" panose="020B0A04020102020204" pitchFamily="34" charset="0"/>
              </a:rPr>
              <a:t>9.61%</a:t>
            </a:r>
            <a:r>
              <a:rPr lang="en-US" sz="1700" dirty="0"/>
              <a:t>  to </a:t>
            </a:r>
            <a:r>
              <a:rPr lang="en-US" sz="1700" b="1" u="sng" dirty="0">
                <a:solidFill>
                  <a:srgbClr val="203747"/>
                </a:solidFill>
                <a:latin typeface="Arial Black" panose="020B0A04020102020204" pitchFamily="34" charset="0"/>
              </a:rPr>
              <a:t>9.12%</a:t>
            </a:r>
            <a:r>
              <a:rPr lang="en-US" sz="1700" b="1" dirty="0">
                <a:solidFill>
                  <a:srgbClr val="FF0000"/>
                </a:solidFill>
                <a:latin typeface="Arial Black" panose="020B0A04020102020204" pitchFamily="34" charset="0"/>
              </a:rPr>
              <a:t> </a:t>
            </a:r>
            <a:r>
              <a:rPr lang="en-US" sz="1800" dirty="0"/>
              <a:t>based </a:t>
            </a:r>
            <a:br>
              <a:rPr lang="en-US" sz="1800" dirty="0"/>
            </a:br>
            <a:r>
              <a:rPr lang="en-US" sz="1800" dirty="0"/>
              <a:t>on one of the three safe harbors:</a:t>
            </a:r>
          </a:p>
        </p:txBody>
      </p:sp>
    </p:spTree>
    <p:extLst>
      <p:ext uri="{BB962C8B-B14F-4D97-AF65-F5344CB8AC3E}">
        <p14:creationId xmlns:p14="http://schemas.microsoft.com/office/powerpoint/2010/main" val="2673764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Who Does this Change Impact and When?</a:t>
            </a:r>
          </a:p>
        </p:txBody>
      </p:sp>
      <p:graphicFrame>
        <p:nvGraphicFramePr>
          <p:cNvPr id="5" name="Table 4">
            <a:extLst>
              <a:ext uri="{FF2B5EF4-FFF2-40B4-BE49-F238E27FC236}">
                <a16:creationId xmlns:a16="http://schemas.microsoft.com/office/drawing/2014/main" id="{16E54E62-F657-2C3A-E430-8BE48550C725}"/>
              </a:ext>
            </a:extLst>
          </p:cNvPr>
          <p:cNvGraphicFramePr>
            <a:graphicFrameLocks noGrp="1"/>
          </p:cNvGraphicFramePr>
          <p:nvPr>
            <p:extLst>
              <p:ext uri="{D42A27DB-BD31-4B8C-83A1-F6EECF244321}">
                <p14:modId xmlns:p14="http://schemas.microsoft.com/office/powerpoint/2010/main" val="1111429418"/>
              </p:ext>
            </p:extLst>
          </p:nvPr>
        </p:nvGraphicFramePr>
        <p:xfrm>
          <a:off x="611687" y="1695978"/>
          <a:ext cx="11591544" cy="2807186"/>
        </p:xfrm>
        <a:graphic>
          <a:graphicData uri="http://schemas.openxmlformats.org/drawingml/2006/table">
            <a:tbl>
              <a:tblPr firstRow="1" bandRow="1">
                <a:tableStyleId>{5C22544A-7EE6-4342-B048-85BDC9FD1C3A}</a:tableStyleId>
              </a:tblPr>
              <a:tblGrid>
                <a:gridCol w="11591544">
                  <a:extLst>
                    <a:ext uri="{9D8B030D-6E8A-4147-A177-3AD203B41FA5}">
                      <a16:colId xmlns:a16="http://schemas.microsoft.com/office/drawing/2014/main" val="2971786726"/>
                    </a:ext>
                  </a:extLst>
                </a:gridCol>
              </a:tblGrid>
              <a:tr h="1304784">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0678D5"/>
                          </a:solidFill>
                          <a:latin typeface="Arial Black" panose="020B0A04020102020204" pitchFamily="34" charset="0"/>
                          <a:ea typeface="+mn-ea"/>
                          <a:cs typeface="+mn-cs"/>
                        </a:rPr>
                        <a:t>Which employers are impacted by the decrease in the affordability safe harbor?</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Employers who are Applicable Large Employers </a:t>
                      </a:r>
                      <a:r>
                        <a:rPr lang="en-US" sz="1600" b="0" i="1" u="none" strike="noStrike" kern="1200" baseline="0" dirty="0">
                          <a:solidFill>
                            <a:schemeClr val="bg1">
                              <a:lumMod val="65000"/>
                            </a:schemeClr>
                          </a:solidFill>
                          <a:latin typeface="Arial" panose="020B0604020202020204" pitchFamily="34" charset="0"/>
                          <a:ea typeface="+mn-ea"/>
                          <a:cs typeface="+mn-cs"/>
                        </a:rPr>
                        <a:t>(ALEs)</a:t>
                      </a:r>
                      <a:r>
                        <a:rPr lang="en-US" sz="1600" b="0" i="0" u="none" strike="noStrike" kern="1200" baseline="0" dirty="0">
                          <a:solidFill>
                            <a:srgbClr val="263746"/>
                          </a:solidFill>
                          <a:latin typeface="Arial" panose="020B0604020202020204" pitchFamily="34" charset="0"/>
                          <a:ea typeface="+mn-ea"/>
                          <a:cs typeface="+mn-cs"/>
                        </a:rPr>
                        <a:t>. An ALE is an employer with 50FT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and FTE employees in the prior calendar year.</a:t>
                      </a:r>
                    </a:p>
                  </a:txBody>
                  <a:tcPr marL="182880" anchor="ct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2764131448"/>
                  </a:ext>
                </a:extLst>
              </a:tr>
              <a:tr h="1502402">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600" b="0" i="0" u="none" strike="noStrike" kern="1200" baseline="0" dirty="0">
                          <a:solidFill>
                            <a:srgbClr val="0678D5"/>
                          </a:solidFill>
                          <a:latin typeface="Arial Black" panose="020B0A04020102020204" pitchFamily="34" charset="0"/>
                          <a:ea typeface="+mn-ea"/>
                          <a:cs typeface="+mn-cs"/>
                        </a:rPr>
                        <a:t>When does the new affordability safe harbor apply to ALEs?</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On the first day of the plan’s renewal in 2023. For example, a calendar year plan would be required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to use 9.12% on January 1,2023 to assess the affordability of their plans. However, a plan renewing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on 7/1 would not be required to use the new affordability safe harbor until 7/1/23.</a:t>
                      </a:r>
                    </a:p>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endParaRPr lang="en-US" sz="1600" b="0" i="0" u="none" strike="noStrike" kern="1200" baseline="0" dirty="0">
                        <a:solidFill>
                          <a:srgbClr val="263746"/>
                        </a:solidFill>
                        <a:latin typeface="Arial" panose="020B0604020202020204" pitchFamily="34" charset="0"/>
                        <a:ea typeface="+mn-ea"/>
                        <a:cs typeface="+mn-cs"/>
                      </a:endParaRPr>
                    </a:p>
                  </a:txBody>
                  <a:tcPr marL="182880" anchor="ctr">
                    <a:lnT w="12700" cap="flat" cmpd="sng" algn="ctr">
                      <a:solidFill>
                        <a:srgbClr val="F3B92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1796445"/>
                  </a:ext>
                </a:extLst>
              </a:tr>
            </a:tbl>
          </a:graphicData>
        </a:graphic>
      </p:graphicFrame>
      <p:sp>
        <p:nvSpPr>
          <p:cNvPr id="4" name="object 8">
            <a:extLst>
              <a:ext uri="{FF2B5EF4-FFF2-40B4-BE49-F238E27FC236}">
                <a16:creationId xmlns:a16="http://schemas.microsoft.com/office/drawing/2014/main" id="{3B8D2655-E4E1-21B9-4F33-E8055DCC4983}"/>
              </a:ext>
            </a:extLst>
          </p:cNvPr>
          <p:cNvSpPr/>
          <p:nvPr/>
        </p:nvSpPr>
        <p:spPr>
          <a:xfrm>
            <a:off x="611687" y="4412729"/>
            <a:ext cx="11620240" cy="850038"/>
          </a:xfrm>
          <a:custGeom>
            <a:avLst/>
            <a:gdLst/>
            <a:ahLst/>
            <a:cxnLst/>
            <a:rect l="l" t="t" r="r" b="b"/>
            <a:pathLst>
              <a:path w="11506200" h="923925">
                <a:moveTo>
                  <a:pt x="0" y="923925"/>
                </a:moveTo>
                <a:lnTo>
                  <a:pt x="11506199" y="923925"/>
                </a:lnTo>
                <a:lnTo>
                  <a:pt x="11506200" y="0"/>
                </a:lnTo>
                <a:lnTo>
                  <a:pt x="0" y="0"/>
                </a:lnTo>
                <a:lnTo>
                  <a:pt x="0" y="923925"/>
                </a:lnTo>
                <a:close/>
              </a:path>
            </a:pathLst>
          </a:custGeom>
          <a:solidFill>
            <a:srgbClr val="E2E2E2"/>
          </a:solidFill>
        </p:spPr>
        <p:txBody>
          <a:bodyPr wrap="square" lIns="182880" tIns="0" rIns="0" bIns="0" rtlCol="0" anchor="ctr" anchorCtr="0"/>
          <a:lstStyle/>
          <a:p>
            <a:r>
              <a:rPr lang="en-US" sz="1600" dirty="0">
                <a:solidFill>
                  <a:srgbClr val="203747"/>
                </a:solidFill>
                <a:latin typeface="Arial" panose="020B0604020202020204" pitchFamily="34" charset="0"/>
                <a:cs typeface="Arial" panose="020B0604020202020204" pitchFamily="34" charset="0"/>
              </a:rPr>
              <a:t>HUB Resources: </a:t>
            </a:r>
            <a:r>
              <a:rPr lang="en-US" sz="1600" i="1" dirty="0">
                <a:solidFill>
                  <a:srgbClr val="203747"/>
                </a:solidFill>
                <a:latin typeface="Arial" panose="020B0604020202020204" pitchFamily="34" charset="0"/>
                <a:cs typeface="Arial" panose="020B0604020202020204" pitchFamily="34" charset="0"/>
              </a:rPr>
              <a:t>July 2022 </a:t>
            </a:r>
            <a:r>
              <a:rPr lang="en-US" sz="1600" i="1" dirty="0" err="1">
                <a:solidFill>
                  <a:srgbClr val="203747"/>
                </a:solidFill>
                <a:latin typeface="Arial" panose="020B0604020202020204" pitchFamily="34" charset="0"/>
                <a:cs typeface="Arial" panose="020B0604020202020204" pitchFamily="34" charset="0"/>
              </a:rPr>
              <a:t>InCompliance</a:t>
            </a:r>
            <a:r>
              <a:rPr lang="en-US" sz="1600" i="1" dirty="0">
                <a:solidFill>
                  <a:srgbClr val="203747"/>
                </a:solidFill>
                <a:latin typeface="Arial" panose="020B0604020202020204" pitchFamily="34" charset="0"/>
                <a:cs typeface="Arial" panose="020B0604020202020204" pitchFamily="34" charset="0"/>
              </a:rPr>
              <a:t> Bulletin – Pros and Cons of Each Affordability Safe Harbor</a:t>
            </a:r>
          </a:p>
          <a:p>
            <a:r>
              <a:rPr lang="en-US" sz="1600" dirty="0">
                <a:latin typeface="Arial" panose="020B0604020202020204" pitchFamily="34" charset="0"/>
                <a:cs typeface="Arial" panose="020B0604020202020204" pitchFamily="34" charset="0"/>
                <a:hlinkClick r:id="rId3"/>
              </a:rPr>
              <a:t>ACA Affordability Safe Harbors | HUB International</a:t>
            </a:r>
            <a:r>
              <a:rPr lang="en-US" sz="1600" i="1" dirty="0">
                <a:solidFill>
                  <a:srgbClr val="203747"/>
                </a:solidFill>
                <a:latin typeface="Arial" panose="020B0604020202020204" pitchFamily="34" charset="0"/>
                <a:cs typeface="Arial" panose="020B0604020202020204" pitchFamily="34" charset="0"/>
              </a:rPr>
              <a:t> </a:t>
            </a:r>
            <a:endParaRPr sz="1600" i="1" dirty="0">
              <a:solidFill>
                <a:srgbClr val="2037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555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4086CC-0112-41C0-B4C1-11EA634DC4FB}"/>
              </a:ext>
            </a:extLst>
          </p:cNvPr>
          <p:cNvSpPr/>
          <p:nvPr/>
        </p:nvSpPr>
        <p:spPr>
          <a:xfrm>
            <a:off x="600456" y="1304544"/>
            <a:ext cx="11591544" cy="865623"/>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B9818-EE6B-D04C-AEB3-CD30D063C4AD}"/>
              </a:ext>
            </a:extLst>
          </p:cNvPr>
          <p:cNvSpPr>
            <a:spLocks noGrp="1"/>
          </p:cNvSpPr>
          <p:nvPr>
            <p:ph type="title"/>
          </p:nvPr>
        </p:nvSpPr>
        <p:spPr>
          <a:xfrm>
            <a:off x="600456" y="408885"/>
            <a:ext cx="10235184" cy="671116"/>
          </a:xfrm>
        </p:spPr>
        <p:txBody>
          <a:bodyPr/>
          <a:lstStyle/>
          <a:p>
            <a:r>
              <a:rPr lang="en-US" sz="2800" dirty="0">
                <a:latin typeface="Arial" panose="020B0604020202020204" pitchFamily="34" charset="0"/>
              </a:rPr>
              <a:t>IRS Enforcement of ESRP- Letter 226J</a:t>
            </a:r>
          </a:p>
        </p:txBody>
      </p:sp>
      <p:sp>
        <p:nvSpPr>
          <p:cNvPr id="7" name="Content Placeholder 2">
            <a:extLst>
              <a:ext uri="{FF2B5EF4-FFF2-40B4-BE49-F238E27FC236}">
                <a16:creationId xmlns:a16="http://schemas.microsoft.com/office/drawing/2014/main" id="{83E101A1-536B-41D1-A7EF-208505202FED}"/>
              </a:ext>
            </a:extLst>
          </p:cNvPr>
          <p:cNvSpPr txBox="1">
            <a:spLocks/>
          </p:cNvSpPr>
          <p:nvPr/>
        </p:nvSpPr>
        <p:spPr>
          <a:xfrm>
            <a:off x="600456" y="1591900"/>
            <a:ext cx="11090801" cy="5064931"/>
          </a:xfrm>
          <a:prstGeom prst="rect">
            <a:avLst/>
          </a:prstGeom>
        </p:spPr>
        <p:txBody>
          <a:bodyPr lIns="182880"/>
          <a:lst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Helvetica" charset="0"/>
                <a:ea typeface="Helvetica" charset="0"/>
                <a:cs typeface="Helvetica"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000"/>
              </a:spcAft>
              <a:buClr>
                <a:srgbClr val="0678D5"/>
              </a:buClr>
              <a:buSzPct val="80000"/>
              <a:buFont typeface="Arial"/>
              <a:buNone/>
              <a:tabLst/>
              <a:defRPr/>
            </a:pPr>
            <a:r>
              <a:rPr kumimoji="0" lang="en-US" sz="1600" b="0" i="0" u="none" strike="noStrike" kern="1200" cap="none" spc="0" normalizeH="0" baseline="0" noProof="0" dirty="0">
                <a:ln>
                  <a:noFill/>
                </a:ln>
                <a:solidFill>
                  <a:srgbClr val="203747"/>
                </a:solidFill>
                <a:effectLst/>
                <a:uLnTx/>
                <a:uFillTx/>
                <a:latin typeface="Arial Black" panose="020B0A04020102020204" pitchFamily="34" charset="0"/>
                <a:cs typeface="Arial" panose="020B0604020202020204" pitchFamily="34" charset="0"/>
              </a:rPr>
              <a:t>Under the new Administration enhanced focus on ACA enforcement efforts from the IRS</a:t>
            </a:r>
          </a:p>
          <a:p>
            <a:pPr marL="0" marR="0" lvl="0" indent="0" algn="l" defTabSz="914400" rtl="0" eaLnBrk="1" fontAlgn="auto" latinLnBrk="0" hangingPunct="1">
              <a:lnSpc>
                <a:spcPct val="90000"/>
              </a:lnSpc>
              <a:spcBef>
                <a:spcPts val="0"/>
              </a:spcBef>
              <a:spcAft>
                <a:spcPts val="1000"/>
              </a:spcAft>
              <a:buClr>
                <a:srgbClr val="0678D5"/>
              </a:buClr>
              <a:buSzPct val="80000"/>
              <a:buFont typeface="Arial"/>
              <a:buNone/>
              <a:tabLst/>
              <a:defRPr/>
            </a:pPr>
            <a:endPar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000"/>
              </a:spcAft>
              <a:buClr>
                <a:srgbClr val="0678D5"/>
              </a:buClr>
              <a:buSzPct val="80000"/>
              <a:buFont typeface="Arial"/>
              <a:buNone/>
              <a:tabLst/>
              <a:defRPr/>
            </a:pP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IRS is currently auditing employer compliance with the </a:t>
            </a:r>
            <a:r>
              <a:rPr kumimoji="0" lang="en-US" sz="1600" b="1"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2018 / 2019 ESRP </a:t>
            </a: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provisions of the ACA</a:t>
            </a:r>
          </a:p>
          <a:p>
            <a:pPr marL="347472" marR="0" lvl="1" indent="-347472" algn="l" defTabSz="914400" rtl="0" eaLnBrk="1" fontAlgn="auto" latinLnBrk="0" hangingPunct="1">
              <a:lnSpc>
                <a:spcPct val="90000"/>
              </a:lnSpc>
              <a:spcBef>
                <a:spcPts val="600"/>
              </a:spcBef>
              <a:spcAft>
                <a:spcPts val="60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Letters 226-J mailed to employers informing them of failure to comply with IRS 4980H(a) or (b) provisions</a:t>
            </a:r>
          </a:p>
          <a:p>
            <a:pPr marL="347472" marR="0" lvl="1" indent="-347472" algn="l" defTabSz="914400" rtl="0" eaLnBrk="1" fontAlgn="auto" latinLnBrk="0" hangingPunct="1">
              <a:lnSpc>
                <a:spcPct val="90000"/>
              </a:lnSpc>
              <a:spcBef>
                <a:spcPts val="600"/>
              </a:spcBef>
              <a:spcAft>
                <a:spcPts val="60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Letter provides employer 30 days to respond to the inquiry</a:t>
            </a:r>
          </a:p>
          <a:p>
            <a:pPr marL="694944" marR="0" lvl="2" indent="-347472" algn="l" defTabSz="914400" rtl="0" eaLnBrk="1" fontAlgn="auto" latinLnBrk="0" hangingPunct="1">
              <a:lnSpc>
                <a:spcPct val="90000"/>
              </a:lnSpc>
              <a:spcBef>
                <a:spcPts val="500"/>
              </a:spcBef>
              <a:spcAft>
                <a:spcPts val="1000"/>
              </a:spcAft>
              <a:buClr>
                <a:srgbClr val="0678D5"/>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Employer agrees and pays penalty</a:t>
            </a:r>
          </a:p>
          <a:p>
            <a:pPr marL="694944" marR="0" lvl="2" indent="-347472" algn="l" defTabSz="914400" rtl="0" eaLnBrk="1" fontAlgn="auto" latinLnBrk="0" hangingPunct="1">
              <a:lnSpc>
                <a:spcPct val="90000"/>
              </a:lnSpc>
              <a:spcBef>
                <a:spcPts val="500"/>
              </a:spcBef>
              <a:spcAft>
                <a:spcPts val="1000"/>
              </a:spcAft>
              <a:buClr>
                <a:srgbClr val="0678D5"/>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Employer appeals the penalty and supports additional information with the appeal</a:t>
            </a:r>
          </a:p>
          <a:p>
            <a:pPr marL="0" marR="0" lvl="0" indent="0" algn="l" defTabSz="914400" rtl="0" eaLnBrk="1" fontAlgn="auto" latinLnBrk="0" hangingPunct="1">
              <a:lnSpc>
                <a:spcPct val="90000"/>
              </a:lnSpc>
              <a:spcBef>
                <a:spcPts val="0"/>
              </a:spcBef>
              <a:spcAft>
                <a:spcPts val="1000"/>
              </a:spcAft>
              <a:buClr>
                <a:srgbClr val="0678D5"/>
              </a:buClr>
              <a:buSzPct val="80000"/>
              <a:buFont typeface="Arial"/>
              <a:buNone/>
              <a:tabLst/>
              <a:defRPr/>
            </a:pPr>
            <a:endPar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1000"/>
              </a:spcAft>
              <a:buClr>
                <a:srgbClr val="0678D5"/>
              </a:buClr>
              <a:buSzPct val="80000"/>
              <a:buFont typeface="Arial"/>
              <a:buNone/>
              <a:tabLst/>
              <a:defRPr/>
            </a:pP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Employer should file an extension with the IRS to appeal decision- fax request to the number that appears </a:t>
            </a:r>
            <a:b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at on right-hand corner of letter. Will be granted a 30-day extension to appeal decision.</a:t>
            </a:r>
          </a:p>
          <a:p>
            <a:pPr marL="0" marR="0" lvl="0" indent="0" algn="l" defTabSz="914400" rtl="0" eaLnBrk="1" fontAlgn="auto" latinLnBrk="0" hangingPunct="1">
              <a:lnSpc>
                <a:spcPct val="90000"/>
              </a:lnSpc>
              <a:spcBef>
                <a:spcPts val="0"/>
              </a:spcBef>
              <a:spcAft>
                <a:spcPts val="1000"/>
              </a:spcAft>
              <a:buClr>
                <a:srgbClr val="0678D5"/>
              </a:buClr>
              <a:buSzPct val="80000"/>
              <a:buFont typeface="Arial"/>
              <a:buNone/>
              <a:tabLst/>
              <a:defRPr/>
            </a:pPr>
            <a: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cs typeface="Arial" panose="020B0604020202020204" pitchFamily="34" charset="0"/>
              </a:rPr>
              <a:t>NEW: </a:t>
            </a: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Letters 226J question if a plan is deemed to be affordable under the ACA, new codes  used in Form 14765. Employer is required to show proof that plans are deemed to be affordable.</a:t>
            </a:r>
          </a:p>
          <a:p>
            <a:pPr marL="685800" marR="0" lvl="1" indent="-228600" algn="l" defTabSz="914400" rtl="0" eaLnBrk="1" fontAlgn="auto" latinLnBrk="0" hangingPunct="1">
              <a:lnSpc>
                <a:spcPct val="90000"/>
              </a:lnSpc>
              <a:spcBef>
                <a:spcPts val="500"/>
              </a:spcBef>
              <a:spcAft>
                <a:spcPts val="0"/>
              </a:spcAft>
              <a:buClr>
                <a:srgbClr val="0678D5"/>
              </a:buClr>
              <a:buSzPct val="80000"/>
              <a:buFont typeface="Arial"/>
              <a:buChar char="•"/>
              <a:tabLst/>
              <a:defRPr/>
            </a:pPr>
            <a:endPar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
                <a:srgbClr val="0678D5"/>
              </a:buClr>
              <a:buSzPct val="80000"/>
              <a:buFont typeface="Arial"/>
              <a:buChar char="•"/>
              <a:tabLst/>
              <a:defRPr/>
            </a:pPr>
            <a:endParaRPr kumimoji="0" lang="en-US" sz="1600" b="1"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
                <a:srgbClr val="0678D5"/>
              </a:buClr>
              <a:buSzPct val="80000"/>
              <a:buFont typeface="Arial"/>
              <a:buChar char="•"/>
              <a:tabLst/>
              <a:defRPr/>
            </a:pPr>
            <a:endParaRPr kumimoji="0" lang="en-US" sz="1600" b="1"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0D1A6DE8-04CC-4323-953B-6ED0BB3EDC13}"/>
              </a:ext>
            </a:extLst>
          </p:cNvPr>
          <p:cNvCxnSpPr>
            <a:cxnSpLocks/>
          </p:cNvCxnSpPr>
          <p:nvPr/>
        </p:nvCxnSpPr>
        <p:spPr>
          <a:xfrm>
            <a:off x="600456" y="4365042"/>
            <a:ext cx="11580313"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04002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E35D-0EB8-4266-BBFE-CE71632B8811}"/>
              </a:ext>
            </a:extLst>
          </p:cNvPr>
          <p:cNvSpPr>
            <a:spLocks noGrp="1"/>
          </p:cNvSpPr>
          <p:nvPr>
            <p:ph type="title"/>
          </p:nvPr>
        </p:nvSpPr>
        <p:spPr/>
        <p:txBody>
          <a:bodyPr/>
          <a:lstStyle/>
          <a:p>
            <a:r>
              <a:rPr lang="en-US" sz="2800" dirty="0"/>
              <a:t>Letter 226J Common Mistakes</a:t>
            </a:r>
          </a:p>
        </p:txBody>
      </p:sp>
      <p:graphicFrame>
        <p:nvGraphicFramePr>
          <p:cNvPr id="3" name="Table 6">
            <a:extLst>
              <a:ext uri="{FF2B5EF4-FFF2-40B4-BE49-F238E27FC236}">
                <a16:creationId xmlns:a16="http://schemas.microsoft.com/office/drawing/2014/main" id="{B6158106-944D-4B0A-BC11-0F7D4EBD8FC0}"/>
              </a:ext>
            </a:extLst>
          </p:cNvPr>
          <p:cNvGraphicFramePr>
            <a:graphicFrameLocks noGrp="1"/>
          </p:cNvGraphicFramePr>
          <p:nvPr>
            <p:extLst>
              <p:ext uri="{D42A27DB-BD31-4B8C-83A1-F6EECF244321}">
                <p14:modId xmlns:p14="http://schemas.microsoft.com/office/powerpoint/2010/main" val="1602986072"/>
              </p:ext>
            </p:extLst>
          </p:nvPr>
        </p:nvGraphicFramePr>
        <p:xfrm>
          <a:off x="600456" y="1296036"/>
          <a:ext cx="11591544" cy="4361052"/>
        </p:xfrm>
        <a:graphic>
          <a:graphicData uri="http://schemas.openxmlformats.org/drawingml/2006/table">
            <a:tbl>
              <a:tblPr firstRow="1" bandRow="1">
                <a:tableStyleId>{5C22544A-7EE6-4342-B048-85BDC9FD1C3A}</a:tableStyleId>
              </a:tblPr>
              <a:tblGrid>
                <a:gridCol w="11591544">
                  <a:extLst>
                    <a:ext uri="{9D8B030D-6E8A-4147-A177-3AD203B41FA5}">
                      <a16:colId xmlns:a16="http://schemas.microsoft.com/office/drawing/2014/main" val="2337990548"/>
                    </a:ext>
                  </a:extLst>
                </a:gridCol>
              </a:tblGrid>
              <a:tr h="1889760">
                <a:tc>
                  <a:txBody>
                    <a:bodyPr/>
                    <a:lstStyle/>
                    <a:p>
                      <a:pPr marL="0" marR="0" lvl="2" indent="0" algn="l" defTabSz="914400" rtl="0" eaLnBrk="1" fontAlgn="auto" latinLnBrk="0" hangingPunct="1">
                        <a:lnSpc>
                          <a:spcPct val="90000"/>
                        </a:lnSpc>
                        <a:spcBef>
                          <a:spcPts val="1200"/>
                        </a:spcBef>
                        <a:spcAft>
                          <a:spcPts val="0"/>
                        </a:spcAft>
                        <a:buClr>
                          <a:srgbClr val="0678D5"/>
                        </a:buClr>
                        <a:buSzPct val="80000"/>
                        <a:buFont typeface="Courier New" panose="02070309020205020404" pitchFamily="49" charset="0"/>
                        <a:buNone/>
                        <a:tabLst/>
                        <a:defRPr/>
                      </a:pPr>
                      <a: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mn-cs"/>
                        </a:rPr>
                        <a:t>Employer mistakes triggering enforcement letters</a:t>
                      </a:r>
                    </a:p>
                    <a:p>
                      <a:pPr marL="347472" marR="85090" lvl="1" indent="-347472" algn="l" defTabSz="914400" rtl="0" eaLnBrk="1" latinLnBrk="0" hangingPunct="1">
                        <a:lnSpc>
                          <a:spcPct val="90000"/>
                        </a:lnSpc>
                        <a:spcBef>
                          <a:spcPts val="600"/>
                        </a:spcBef>
                        <a:spcAft>
                          <a:spcPts val="0"/>
                        </a:spcAft>
                        <a:buClr>
                          <a:srgbClr val="0678D5"/>
                        </a:buClr>
                        <a:buSzPct val="80000"/>
                        <a:buFont typeface="Courier New" charset="0"/>
                        <a:buChar char="o"/>
                        <a:tabLst>
                          <a:tab pos="377825" algn="l"/>
                          <a:tab pos="378460" algn="l"/>
                        </a:tabLst>
                      </a:pPr>
                      <a:r>
                        <a:rPr lang="en-US" sz="1600" b="0" kern="1200" dirty="0">
                          <a:solidFill>
                            <a:srgbClr val="263746"/>
                          </a:solidFill>
                          <a:latin typeface="Helvetica" charset="0"/>
                          <a:cs typeface="Helvetica" charset="0"/>
                        </a:rPr>
                        <a:t>Checking “No” on Form 1094-C, Part III, Column A indicating that MEC was not offered to 95% </a:t>
                      </a:r>
                      <a:br>
                        <a:rPr lang="en-US" sz="1600" b="0" kern="1200" dirty="0">
                          <a:solidFill>
                            <a:srgbClr val="263746"/>
                          </a:solidFill>
                          <a:latin typeface="Helvetica" charset="0"/>
                          <a:cs typeface="Helvetica" charset="0"/>
                        </a:rPr>
                      </a:br>
                      <a:r>
                        <a:rPr lang="en-US" sz="1600" b="0" kern="1200" dirty="0">
                          <a:solidFill>
                            <a:srgbClr val="263746"/>
                          </a:solidFill>
                          <a:latin typeface="Helvetica" charset="0"/>
                          <a:cs typeface="Helvetica" charset="0"/>
                        </a:rPr>
                        <a:t>of the full-time employees</a:t>
                      </a:r>
                    </a:p>
                    <a:p>
                      <a:pPr marL="347472" marR="85090" lvl="1" indent="-347472" algn="l" defTabSz="914400" rtl="0" eaLnBrk="1" latinLnBrk="0" hangingPunct="1">
                        <a:lnSpc>
                          <a:spcPct val="90000"/>
                        </a:lnSpc>
                        <a:spcBef>
                          <a:spcPts val="600"/>
                        </a:spcBef>
                        <a:spcAft>
                          <a:spcPts val="0"/>
                        </a:spcAft>
                        <a:buClr>
                          <a:srgbClr val="0678D5"/>
                        </a:buClr>
                        <a:buSzPct val="80000"/>
                        <a:buFont typeface="Courier New" charset="0"/>
                        <a:buChar char="o"/>
                        <a:tabLst>
                          <a:tab pos="377825" algn="l"/>
                          <a:tab pos="378460" algn="l"/>
                        </a:tabLst>
                      </a:pPr>
                      <a:r>
                        <a:rPr lang="en-US" sz="1600" b="0" kern="1200" dirty="0">
                          <a:solidFill>
                            <a:srgbClr val="263746"/>
                          </a:solidFill>
                          <a:latin typeface="Helvetica" charset="0"/>
                          <a:cs typeface="Helvetica" charset="0"/>
                        </a:rPr>
                        <a:t>Leaving line 16 on Form 1095-C blank after saying no coverage is offered  </a:t>
                      </a:r>
                    </a:p>
                    <a:p>
                      <a:pPr marL="347472" marR="85090" lvl="1" indent="-347472" algn="l" defTabSz="914400" rtl="0" eaLnBrk="1" latinLnBrk="0" hangingPunct="1">
                        <a:lnSpc>
                          <a:spcPct val="90000"/>
                        </a:lnSpc>
                        <a:spcBef>
                          <a:spcPts val="600"/>
                        </a:spcBef>
                        <a:spcAft>
                          <a:spcPts val="0"/>
                        </a:spcAft>
                        <a:buClr>
                          <a:srgbClr val="0678D5"/>
                        </a:buClr>
                        <a:buSzPct val="80000"/>
                        <a:buFont typeface="Courier New" charset="0"/>
                        <a:buChar char="o"/>
                        <a:tabLst>
                          <a:tab pos="377825" algn="l"/>
                          <a:tab pos="378460" algn="l"/>
                        </a:tabLst>
                      </a:pPr>
                      <a:r>
                        <a:rPr lang="en-US" sz="1600" b="0" kern="1200" dirty="0">
                          <a:solidFill>
                            <a:srgbClr val="263746"/>
                          </a:solidFill>
                          <a:latin typeface="Helvetica" charset="0"/>
                          <a:cs typeface="Helvetica" charset="0"/>
                        </a:rPr>
                        <a:t>Failing to include an affordability safe harbor </a:t>
                      </a:r>
                      <a:r>
                        <a:rPr lang="en-US" sz="1600" b="0" i="1" kern="1200" dirty="0">
                          <a:solidFill>
                            <a:schemeClr val="bg1">
                              <a:lumMod val="65000"/>
                            </a:schemeClr>
                          </a:solidFill>
                          <a:latin typeface="Helvetica" charset="0"/>
                          <a:cs typeface="Helvetica" charset="0"/>
                        </a:rPr>
                        <a:t>(Codes 2F, 2G, 2H)</a:t>
                      </a:r>
                    </a:p>
                  </a:txBody>
                  <a:tcPr marL="182880" anchor="ctr">
                    <a:lnT w="12700" cap="flat" cmpd="sng" algn="ctr">
                      <a:no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3278726625"/>
                  </a:ext>
                </a:extLst>
              </a:tr>
              <a:tr h="1130172">
                <a:tc>
                  <a:txBody>
                    <a:bodyPr/>
                    <a:lstStyle/>
                    <a:p>
                      <a:pPr marL="0" marR="0" lvl="2" indent="0" algn="l" defTabSz="914400" rtl="0" eaLnBrk="1" fontAlgn="auto" latinLnBrk="0" hangingPunct="1">
                        <a:lnSpc>
                          <a:spcPct val="90000"/>
                        </a:lnSpc>
                        <a:spcBef>
                          <a:spcPts val="1200"/>
                        </a:spcBef>
                        <a:spcAft>
                          <a:spcPts val="0"/>
                        </a:spcAft>
                        <a:buClr>
                          <a:srgbClr val="0678D5"/>
                        </a:buClr>
                        <a:buSzPct val="80000"/>
                        <a:buFont typeface="Courier New" panose="02070309020205020404" pitchFamily="49" charset="0"/>
                        <a:buNone/>
                        <a:tabLst/>
                        <a:defRPr/>
                      </a:pPr>
                      <a: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mn-cs"/>
                        </a:rPr>
                        <a:t>IRS mistakes triggering enforcement letters</a:t>
                      </a:r>
                    </a:p>
                    <a:p>
                      <a:pPr marL="347472" marR="435609" lvl="1" indent="-347472" algn="l" defTabSz="914400" rtl="0" eaLnBrk="1" latinLnBrk="0" hangingPunct="1">
                        <a:lnSpc>
                          <a:spcPct val="90000"/>
                        </a:lnSpc>
                        <a:spcBef>
                          <a:spcPts val="600"/>
                        </a:spcBef>
                        <a:spcAft>
                          <a:spcPts val="0"/>
                        </a:spcAft>
                        <a:buClr>
                          <a:srgbClr val="0678D5"/>
                        </a:buClr>
                        <a:buSzPct val="80000"/>
                        <a:buFont typeface="Courier New" charset="0"/>
                        <a:buChar char="o"/>
                        <a:tabLst>
                          <a:tab pos="377825" algn="l"/>
                          <a:tab pos="378460" algn="l"/>
                        </a:tabLst>
                      </a:pPr>
                      <a:r>
                        <a:rPr lang="en-US" sz="1600" kern="1200" dirty="0">
                          <a:solidFill>
                            <a:srgbClr val="263746"/>
                          </a:solidFill>
                          <a:latin typeface="Helvetica" charset="0"/>
                          <a:ea typeface="+mn-ea"/>
                          <a:cs typeface="Helvetica" charset="0"/>
                        </a:rPr>
                        <a:t>Information that does not match information on employer filings</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552212692"/>
                  </a:ext>
                </a:extLst>
              </a:tr>
              <a:tr h="1341120">
                <a:tc>
                  <a:txBody>
                    <a:bodyPr/>
                    <a:lstStyle/>
                    <a:p>
                      <a:pPr marL="0" marR="0" lvl="2" indent="0" algn="l" defTabSz="914400" rtl="0" eaLnBrk="1" fontAlgn="auto" latinLnBrk="0" hangingPunct="1">
                        <a:lnSpc>
                          <a:spcPct val="90000"/>
                        </a:lnSpc>
                        <a:spcBef>
                          <a:spcPts val="1200"/>
                        </a:spcBef>
                        <a:spcAft>
                          <a:spcPts val="0"/>
                        </a:spcAft>
                        <a:buClr>
                          <a:srgbClr val="0678D5"/>
                        </a:buClr>
                        <a:buSzPct val="80000"/>
                        <a:buFont typeface="Courier New" panose="02070309020205020404" pitchFamily="49" charset="0"/>
                        <a:buNone/>
                        <a:tabLst/>
                        <a:defRPr/>
                      </a:pPr>
                      <a: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mn-cs"/>
                        </a:rPr>
                        <a:t>Employee actions triggering enforcement letters</a:t>
                      </a:r>
                    </a:p>
                    <a:p>
                      <a:pPr marL="347472" marR="435609" lvl="1" indent="-347472" algn="l" defTabSz="914400" rtl="0" eaLnBrk="1" latinLnBrk="0" hangingPunct="1">
                        <a:lnSpc>
                          <a:spcPct val="90000"/>
                        </a:lnSpc>
                        <a:spcBef>
                          <a:spcPts val="600"/>
                        </a:spcBef>
                        <a:spcAft>
                          <a:spcPts val="0"/>
                        </a:spcAft>
                        <a:buClr>
                          <a:srgbClr val="0678D5"/>
                        </a:buClr>
                        <a:buSzPct val="80000"/>
                        <a:buFont typeface="Courier New" charset="0"/>
                        <a:buChar char="o"/>
                        <a:tabLst>
                          <a:tab pos="377825" algn="l"/>
                          <a:tab pos="378460" algn="l"/>
                        </a:tabLst>
                      </a:pPr>
                      <a:r>
                        <a:rPr lang="en-US" sz="1600" kern="1200" dirty="0">
                          <a:solidFill>
                            <a:srgbClr val="263746"/>
                          </a:solidFill>
                          <a:latin typeface="Helvetica" charset="0"/>
                          <a:ea typeface="+mn-ea"/>
                          <a:cs typeface="Helvetica" charset="0"/>
                        </a:rPr>
                        <a:t>Receiving a premium tax credit for coverage </a:t>
                      </a:r>
                      <a:r>
                        <a:rPr lang="en-US" sz="1600" i="1" kern="1200" dirty="0">
                          <a:solidFill>
                            <a:schemeClr val="bg1">
                              <a:lumMod val="65000"/>
                            </a:schemeClr>
                          </a:solidFill>
                          <a:latin typeface="Helvetica" charset="0"/>
                          <a:ea typeface="+mn-ea"/>
                          <a:cs typeface="Helvetica" charset="0"/>
                        </a:rPr>
                        <a:t>(PTC) </a:t>
                      </a:r>
                      <a:r>
                        <a:rPr lang="en-US" sz="1600" kern="1200" dirty="0">
                          <a:solidFill>
                            <a:srgbClr val="263746"/>
                          </a:solidFill>
                          <a:latin typeface="Helvetica" charset="0"/>
                          <a:ea typeface="+mn-ea"/>
                          <a:cs typeface="Helvetica" charset="0"/>
                        </a:rPr>
                        <a:t>that they were not qualified to receive – </a:t>
                      </a:r>
                      <a:br>
                        <a:rPr lang="en-US" sz="1600" kern="1200" dirty="0">
                          <a:solidFill>
                            <a:schemeClr val="tx1"/>
                          </a:solidFill>
                          <a:latin typeface="Helvetica" charset="0"/>
                          <a:ea typeface="+mn-ea"/>
                          <a:cs typeface="Helvetica" charset="0"/>
                        </a:rPr>
                      </a:br>
                      <a:r>
                        <a:rPr lang="en-US" sz="1600" b="1" kern="1200" dirty="0">
                          <a:solidFill>
                            <a:srgbClr val="0678D5"/>
                          </a:solidFill>
                          <a:latin typeface="Helvetica" charset="0"/>
                          <a:ea typeface="+mn-ea"/>
                          <a:cs typeface="Helvetica" charset="0"/>
                        </a:rPr>
                        <a:t>Automatic 226J Trigger.</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2708794205"/>
                  </a:ext>
                </a:extLst>
              </a:tr>
            </a:tbl>
          </a:graphicData>
        </a:graphic>
      </p:graphicFrame>
    </p:spTree>
    <p:extLst>
      <p:ext uri="{BB962C8B-B14F-4D97-AF65-F5344CB8AC3E}">
        <p14:creationId xmlns:p14="http://schemas.microsoft.com/office/powerpoint/2010/main" val="497884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4488-36B0-49F9-A7B8-14771DB1413D}"/>
              </a:ext>
            </a:extLst>
          </p:cNvPr>
          <p:cNvSpPr>
            <a:spLocks noGrp="1"/>
          </p:cNvSpPr>
          <p:nvPr>
            <p:ph type="title"/>
          </p:nvPr>
        </p:nvSpPr>
        <p:spPr/>
        <p:txBody>
          <a:bodyPr/>
          <a:lstStyle/>
          <a:p>
            <a:r>
              <a:rPr lang="en-US" sz="2800" dirty="0"/>
              <a:t>Penalties Through the Years</a:t>
            </a:r>
          </a:p>
        </p:txBody>
      </p:sp>
      <p:graphicFrame>
        <p:nvGraphicFramePr>
          <p:cNvPr id="3" name="Table 2">
            <a:extLst>
              <a:ext uri="{FF2B5EF4-FFF2-40B4-BE49-F238E27FC236}">
                <a16:creationId xmlns:a16="http://schemas.microsoft.com/office/drawing/2014/main" id="{626ECEB6-BCDA-41EE-A3B9-FE7D22D2CEE0}"/>
              </a:ext>
            </a:extLst>
          </p:cNvPr>
          <p:cNvGraphicFramePr>
            <a:graphicFrameLocks noGrp="1"/>
          </p:cNvGraphicFramePr>
          <p:nvPr>
            <p:extLst>
              <p:ext uri="{D42A27DB-BD31-4B8C-83A1-F6EECF244321}">
                <p14:modId xmlns:p14="http://schemas.microsoft.com/office/powerpoint/2010/main" val="3343271385"/>
              </p:ext>
            </p:extLst>
          </p:nvPr>
        </p:nvGraphicFramePr>
        <p:xfrm>
          <a:off x="629392" y="1218677"/>
          <a:ext cx="11128594" cy="4991814"/>
        </p:xfrm>
        <a:graphic>
          <a:graphicData uri="http://schemas.openxmlformats.org/drawingml/2006/table">
            <a:tbl>
              <a:tblPr/>
              <a:tblGrid>
                <a:gridCol w="1042997">
                  <a:extLst>
                    <a:ext uri="{9D8B030D-6E8A-4147-A177-3AD203B41FA5}">
                      <a16:colId xmlns:a16="http://schemas.microsoft.com/office/drawing/2014/main" val="3151879764"/>
                    </a:ext>
                  </a:extLst>
                </a:gridCol>
                <a:gridCol w="1708485">
                  <a:extLst>
                    <a:ext uri="{9D8B030D-6E8A-4147-A177-3AD203B41FA5}">
                      <a16:colId xmlns:a16="http://schemas.microsoft.com/office/drawing/2014/main" val="3891788933"/>
                    </a:ext>
                  </a:extLst>
                </a:gridCol>
                <a:gridCol w="1070810">
                  <a:extLst>
                    <a:ext uri="{9D8B030D-6E8A-4147-A177-3AD203B41FA5}">
                      <a16:colId xmlns:a16="http://schemas.microsoft.com/office/drawing/2014/main" val="293560427"/>
                    </a:ext>
                  </a:extLst>
                </a:gridCol>
                <a:gridCol w="1299411">
                  <a:extLst>
                    <a:ext uri="{9D8B030D-6E8A-4147-A177-3AD203B41FA5}">
                      <a16:colId xmlns:a16="http://schemas.microsoft.com/office/drawing/2014/main" val="3522913963"/>
                    </a:ext>
                  </a:extLst>
                </a:gridCol>
                <a:gridCol w="1335505">
                  <a:extLst>
                    <a:ext uri="{9D8B030D-6E8A-4147-A177-3AD203B41FA5}">
                      <a16:colId xmlns:a16="http://schemas.microsoft.com/office/drawing/2014/main" val="138481803"/>
                    </a:ext>
                  </a:extLst>
                </a:gridCol>
                <a:gridCol w="1179095">
                  <a:extLst>
                    <a:ext uri="{9D8B030D-6E8A-4147-A177-3AD203B41FA5}">
                      <a16:colId xmlns:a16="http://schemas.microsoft.com/office/drawing/2014/main" val="4223723734"/>
                    </a:ext>
                  </a:extLst>
                </a:gridCol>
                <a:gridCol w="1118937">
                  <a:extLst>
                    <a:ext uri="{9D8B030D-6E8A-4147-A177-3AD203B41FA5}">
                      <a16:colId xmlns:a16="http://schemas.microsoft.com/office/drawing/2014/main" val="1965812549"/>
                    </a:ext>
                  </a:extLst>
                </a:gridCol>
                <a:gridCol w="1203157">
                  <a:extLst>
                    <a:ext uri="{9D8B030D-6E8A-4147-A177-3AD203B41FA5}">
                      <a16:colId xmlns:a16="http://schemas.microsoft.com/office/drawing/2014/main" val="23085528"/>
                    </a:ext>
                  </a:extLst>
                </a:gridCol>
                <a:gridCol w="1170197">
                  <a:extLst>
                    <a:ext uri="{9D8B030D-6E8A-4147-A177-3AD203B41FA5}">
                      <a16:colId xmlns:a16="http://schemas.microsoft.com/office/drawing/2014/main" val="3659369042"/>
                    </a:ext>
                  </a:extLst>
                </a:gridCol>
              </a:tblGrid>
              <a:tr h="401762">
                <a:tc>
                  <a:txBody>
                    <a:bodyPr/>
                    <a:lstStyle/>
                    <a:p>
                      <a:pPr algn="ctr" fontAlgn="ctr"/>
                      <a:endParaRPr lang="en-US" sz="1400" b="1" i="0" u="none" strike="noStrike">
                        <a:solidFill>
                          <a:srgbClr val="000000"/>
                        </a:solidFill>
                        <a:effectLst/>
                        <a:latin typeface="Calibri" panose="020F0502020204030204" pitchFamily="34" charset="0"/>
                      </a:endParaRPr>
                    </a:p>
                  </a:txBody>
                  <a:tcPr marL="6350" marR="6350" marT="6350" marB="0" anchor="ctr">
                    <a:lnL>
                      <a:noFill/>
                    </a:lnL>
                    <a:lnR>
                      <a:noFill/>
                    </a:lnR>
                    <a:lnT>
                      <a:noFill/>
                    </a:lnT>
                    <a:lnB w="12700" cap="flat" cmpd="sng" algn="ctr">
                      <a:solidFill>
                        <a:srgbClr val="263746"/>
                      </a:solidFill>
                      <a:prstDash val="solid"/>
                      <a:round/>
                      <a:headEnd type="none" w="med" len="med"/>
                      <a:tailEnd type="none" w="med" len="med"/>
                    </a:lnB>
                  </a:tcPr>
                </a:tc>
                <a:tc>
                  <a:txBody>
                    <a:bodyPr/>
                    <a:lstStyle/>
                    <a:p>
                      <a:pPr algn="l" fontAlgn="b"/>
                      <a:endParaRPr lang="en-US" sz="1400" b="1"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rgbClr val="F3B921"/>
                      </a:solidFill>
                      <a:prstDash val="solid"/>
                      <a:round/>
                      <a:headEnd type="none" w="med" len="med"/>
                      <a:tailEnd type="none" w="med" len="med"/>
                    </a:lnB>
                  </a:tcPr>
                </a:tc>
                <a:tc>
                  <a:txBody>
                    <a:bodyPr/>
                    <a:lstStyle/>
                    <a:p>
                      <a:pPr algn="r" fontAlgn="b"/>
                      <a:r>
                        <a:rPr lang="en-US" sz="1600" b="1" i="0" u="none" strike="noStrike" dirty="0">
                          <a:solidFill>
                            <a:srgbClr val="263746"/>
                          </a:solidFill>
                          <a:effectLst/>
                          <a:latin typeface="Arial Black" panose="020B0A04020102020204" pitchFamily="34" charset="0"/>
                        </a:rPr>
                        <a:t>2016</a:t>
                      </a:r>
                    </a:p>
                  </a:txBody>
                  <a:tcPr marL="6350" marR="182880" marT="6350" marB="0" anchor="ctr">
                    <a:lnL>
                      <a:noFill/>
                    </a:lnL>
                    <a:lnR>
                      <a:noFill/>
                    </a:lnR>
                    <a:lnT>
                      <a:noFill/>
                    </a:lnT>
                    <a:lnB w="12700" cap="flat" cmpd="sng" algn="ctr">
                      <a:solidFill>
                        <a:srgbClr val="F3B921"/>
                      </a:solidFill>
                      <a:prstDash val="solid"/>
                      <a:round/>
                      <a:headEnd type="none" w="med" len="med"/>
                      <a:tailEnd type="none" w="med" len="med"/>
                    </a:lnB>
                  </a:tcPr>
                </a:tc>
                <a:tc>
                  <a:txBody>
                    <a:bodyPr/>
                    <a:lstStyle/>
                    <a:p>
                      <a:pPr algn="r" fontAlgn="b"/>
                      <a:r>
                        <a:rPr lang="en-US" sz="1600" b="1" i="0" u="none" strike="noStrike" dirty="0">
                          <a:solidFill>
                            <a:srgbClr val="263746"/>
                          </a:solidFill>
                          <a:effectLst/>
                          <a:latin typeface="Arial Black" panose="020B0A04020102020204" pitchFamily="34" charset="0"/>
                        </a:rPr>
                        <a:t>2017</a:t>
                      </a:r>
                    </a:p>
                  </a:txBody>
                  <a:tcPr marL="6350" marR="182880" marT="6350" marB="0" anchor="ctr">
                    <a:lnL>
                      <a:noFill/>
                    </a:lnL>
                    <a:lnR>
                      <a:noFill/>
                    </a:lnR>
                    <a:lnT>
                      <a:noFill/>
                    </a:lnT>
                    <a:lnB w="12700" cap="flat" cmpd="sng" algn="ctr">
                      <a:solidFill>
                        <a:srgbClr val="F3B921"/>
                      </a:solidFill>
                      <a:prstDash val="solid"/>
                      <a:round/>
                      <a:headEnd type="none" w="med" len="med"/>
                      <a:tailEnd type="none" w="med" len="med"/>
                    </a:lnB>
                  </a:tcPr>
                </a:tc>
                <a:tc>
                  <a:txBody>
                    <a:bodyPr/>
                    <a:lstStyle/>
                    <a:p>
                      <a:pPr algn="r" fontAlgn="b"/>
                      <a:r>
                        <a:rPr lang="en-US" sz="1600" b="1" i="0" u="none" strike="noStrike">
                          <a:solidFill>
                            <a:srgbClr val="263746"/>
                          </a:solidFill>
                          <a:effectLst/>
                          <a:latin typeface="Arial Black" panose="020B0A04020102020204" pitchFamily="34" charset="0"/>
                        </a:rPr>
                        <a:t>2018</a:t>
                      </a:r>
                    </a:p>
                  </a:txBody>
                  <a:tcPr marL="6350" marR="182880" marT="6350" marB="0" anchor="ctr">
                    <a:lnL>
                      <a:noFill/>
                    </a:lnL>
                    <a:lnR>
                      <a:noFill/>
                    </a:lnR>
                    <a:lnT>
                      <a:noFill/>
                    </a:lnT>
                    <a:lnB w="12700" cap="flat" cmpd="sng" algn="ctr">
                      <a:solidFill>
                        <a:srgbClr val="F3B921"/>
                      </a:solidFill>
                      <a:prstDash val="solid"/>
                      <a:round/>
                      <a:headEnd type="none" w="med" len="med"/>
                      <a:tailEnd type="none" w="med" len="med"/>
                    </a:lnB>
                    <a:solidFill>
                      <a:srgbClr val="E3E3E3"/>
                    </a:solidFill>
                  </a:tcPr>
                </a:tc>
                <a:tc>
                  <a:txBody>
                    <a:bodyPr/>
                    <a:lstStyle/>
                    <a:p>
                      <a:pPr algn="r" fontAlgn="b"/>
                      <a:r>
                        <a:rPr lang="en-US" sz="1600" b="1" i="0" u="none" strike="noStrike" dirty="0">
                          <a:solidFill>
                            <a:srgbClr val="263746"/>
                          </a:solidFill>
                          <a:effectLst/>
                          <a:latin typeface="Arial Black" panose="020B0A04020102020204" pitchFamily="34" charset="0"/>
                        </a:rPr>
                        <a:t>2019</a:t>
                      </a:r>
                    </a:p>
                  </a:txBody>
                  <a:tcPr marL="6350" marR="182880" marT="6350" marB="0" anchor="ctr">
                    <a:lnL>
                      <a:noFill/>
                    </a:lnL>
                    <a:lnR>
                      <a:noFill/>
                    </a:lnR>
                    <a:lnT>
                      <a:noFill/>
                    </a:lnT>
                    <a:lnB w="12700" cap="flat" cmpd="sng" algn="ctr">
                      <a:solidFill>
                        <a:srgbClr val="F3B921"/>
                      </a:solidFill>
                      <a:prstDash val="solid"/>
                      <a:round/>
                      <a:headEnd type="none" w="med" len="med"/>
                      <a:tailEnd type="none" w="med" len="med"/>
                    </a:lnB>
                    <a:solidFill>
                      <a:schemeClr val="bg1"/>
                    </a:solidFill>
                  </a:tcPr>
                </a:tc>
                <a:tc>
                  <a:txBody>
                    <a:bodyPr/>
                    <a:lstStyle/>
                    <a:p>
                      <a:pPr algn="r" fontAlgn="b"/>
                      <a:r>
                        <a:rPr lang="en-US" sz="1600" b="1" i="0" u="none" strike="noStrike">
                          <a:solidFill>
                            <a:srgbClr val="263746"/>
                          </a:solidFill>
                          <a:effectLst/>
                          <a:latin typeface="Arial Black" panose="020B0A04020102020204" pitchFamily="34" charset="0"/>
                        </a:rPr>
                        <a:t>2020</a:t>
                      </a:r>
                    </a:p>
                  </a:txBody>
                  <a:tcPr marL="6350" marR="182880" marT="6350" marB="0" anchor="ctr">
                    <a:lnL>
                      <a:noFill/>
                    </a:lnL>
                    <a:lnR>
                      <a:noFill/>
                    </a:lnR>
                    <a:lnT>
                      <a:noFill/>
                    </a:lnT>
                    <a:lnB w="12700" cap="flat" cmpd="sng" algn="ctr">
                      <a:solidFill>
                        <a:srgbClr val="F3B921"/>
                      </a:solidFill>
                      <a:prstDash val="solid"/>
                      <a:round/>
                      <a:headEnd type="none" w="med" len="med"/>
                      <a:tailEnd type="none" w="med" len="med"/>
                    </a:lnB>
                  </a:tcPr>
                </a:tc>
                <a:tc>
                  <a:txBody>
                    <a:bodyPr/>
                    <a:lstStyle/>
                    <a:p>
                      <a:pPr algn="r" fontAlgn="b"/>
                      <a:r>
                        <a:rPr lang="en-US" sz="1600" b="1" i="0" u="none" strike="noStrike" dirty="0">
                          <a:solidFill>
                            <a:srgbClr val="263746"/>
                          </a:solidFill>
                          <a:effectLst/>
                          <a:latin typeface="Arial Black" panose="020B0A04020102020204" pitchFamily="34" charset="0"/>
                        </a:rPr>
                        <a:t>2021</a:t>
                      </a:r>
                    </a:p>
                  </a:txBody>
                  <a:tcPr marL="6350" marR="182880" marT="6350" marB="0" anchor="ctr">
                    <a:lnL>
                      <a:noFill/>
                    </a:lnL>
                    <a:lnR>
                      <a:noFill/>
                    </a:lnR>
                    <a:lnT>
                      <a:noFill/>
                    </a:lnT>
                    <a:lnB w="12700" cap="flat" cmpd="sng" algn="ctr">
                      <a:solidFill>
                        <a:srgbClr val="F3B921"/>
                      </a:solidFill>
                      <a:prstDash val="solid"/>
                      <a:round/>
                      <a:headEnd type="none" w="med" len="med"/>
                      <a:tailEnd type="none" w="med" len="med"/>
                    </a:lnB>
                  </a:tcPr>
                </a:tc>
                <a:tc>
                  <a:txBody>
                    <a:bodyPr/>
                    <a:lstStyle/>
                    <a:p>
                      <a:pPr algn="r" fontAlgn="b"/>
                      <a:r>
                        <a:rPr lang="en-US" sz="1600" b="1" i="0" u="none" strike="noStrike" dirty="0">
                          <a:solidFill>
                            <a:srgbClr val="263746"/>
                          </a:solidFill>
                          <a:effectLst/>
                          <a:latin typeface="Arial Black" panose="020B0A04020102020204" pitchFamily="34" charset="0"/>
                        </a:rPr>
                        <a:t>2022</a:t>
                      </a:r>
                    </a:p>
                  </a:txBody>
                  <a:tcPr marL="6350" marR="182880" marT="6350" marB="0" anchor="ctr">
                    <a:lnL>
                      <a:noFill/>
                    </a:lnL>
                    <a:lnR>
                      <a:noFill/>
                    </a:lnR>
                    <a:lnT>
                      <a:noFill/>
                    </a:lnT>
                    <a:lnB w="12700" cap="flat" cmpd="sng" algn="ctr">
                      <a:solidFill>
                        <a:srgbClr val="F3B921"/>
                      </a:solidFill>
                      <a:prstDash val="solid"/>
                      <a:round/>
                      <a:headEnd type="none" w="med" len="med"/>
                      <a:tailEnd type="none" w="med" len="med"/>
                    </a:lnB>
                  </a:tcPr>
                </a:tc>
                <a:extLst>
                  <a:ext uri="{0D108BD9-81ED-4DB2-BD59-A6C34878D82A}">
                    <a16:rowId xmlns:a16="http://schemas.microsoft.com/office/drawing/2014/main" val="2788602522"/>
                  </a:ext>
                </a:extLst>
              </a:tr>
              <a:tr h="544169">
                <a:tc rowSpan="4">
                  <a:txBody>
                    <a:bodyPr/>
                    <a:lstStyle/>
                    <a:p>
                      <a:pPr algn="ctr" fontAlgn="ctr"/>
                      <a:r>
                        <a:rPr lang="en-US" sz="1400" b="1" i="0" u="none" strike="noStrike" dirty="0">
                          <a:solidFill>
                            <a:srgbClr val="FFFFFF"/>
                          </a:solidFill>
                          <a:effectLst/>
                          <a:latin typeface="Arial Black" panose="020B0A04020102020204" pitchFamily="34" charset="0"/>
                        </a:rPr>
                        <a:t>4980H(a) Penalty </a:t>
                      </a:r>
                    </a:p>
                  </a:txBody>
                  <a:tcPr marL="6350" marR="6350" marT="635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63746"/>
                      </a:solidFill>
                      <a:prstDash val="solid"/>
                      <a:round/>
                      <a:headEnd type="none" w="med" len="med"/>
                      <a:tailEnd type="none" w="med" len="med"/>
                    </a:lnT>
                    <a:lnB w="12700" cap="flat" cmpd="sng" algn="ctr">
                      <a:solidFill>
                        <a:srgbClr val="263746"/>
                      </a:solidFill>
                      <a:prstDash val="solid"/>
                      <a:round/>
                      <a:headEnd type="none" w="med" len="med"/>
                      <a:tailEnd type="none" w="med" len="med"/>
                    </a:lnB>
                    <a:lnTlToBr w="12700" cmpd="sng">
                      <a:noFill/>
                      <a:prstDash val="solid"/>
                    </a:lnTlToBr>
                    <a:lnBlToTr w="12700" cmpd="sng">
                      <a:noFill/>
                      <a:prstDash val="solid"/>
                    </a:lnBlToTr>
                    <a:solidFill>
                      <a:srgbClr val="263746"/>
                    </a:solidFill>
                  </a:tcPr>
                </a:tc>
                <a:tc>
                  <a:txBody>
                    <a:bodyPr/>
                    <a:lstStyle/>
                    <a:p>
                      <a:pPr algn="l" fontAlgn="b">
                        <a:lnSpc>
                          <a:spcPct val="90000"/>
                        </a:lnSpc>
                      </a:pPr>
                      <a:r>
                        <a:rPr lang="en-US" sz="1400" b="1" i="0" u="none" strike="noStrike">
                          <a:solidFill>
                            <a:srgbClr val="263746"/>
                          </a:solidFill>
                          <a:effectLst/>
                          <a:latin typeface="Arial Black" panose="020B0A04020102020204" pitchFamily="34" charset="0"/>
                        </a:rPr>
                        <a:t>Annual Amount</a:t>
                      </a:r>
                    </a:p>
                  </a:txBody>
                  <a:tcPr marL="182880" marR="635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$2,160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$2,260 </a:t>
                      </a:r>
                    </a:p>
                  </a:txBody>
                  <a:tcPr marL="6350" marR="182880" marT="6350" marB="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$2,320</a:t>
                      </a: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$2,500 </a:t>
                      </a:r>
                    </a:p>
                  </a:txBody>
                  <a:tcPr marL="6350" marR="18288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$2,570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 $2,700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$2,750</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6299430"/>
                  </a:ext>
                </a:extLst>
              </a:tr>
              <a:tr h="544169">
                <a:tc vMerge="1">
                  <a:txBody>
                    <a:bodyPr/>
                    <a:lstStyle/>
                    <a:p>
                      <a:endParaRPr lang="en-US"/>
                    </a:p>
                  </a:txBody>
                  <a:tcPr/>
                </a:tc>
                <a:tc>
                  <a:txBody>
                    <a:bodyPr/>
                    <a:lstStyle/>
                    <a:p>
                      <a:pPr algn="l" fontAlgn="b">
                        <a:lnSpc>
                          <a:spcPct val="90000"/>
                        </a:lnSpc>
                      </a:pPr>
                      <a:r>
                        <a:rPr lang="en-US" sz="1400" b="1" i="0" u="none" strike="noStrike">
                          <a:solidFill>
                            <a:srgbClr val="263746"/>
                          </a:solidFill>
                          <a:effectLst/>
                          <a:latin typeface="Arial Black" panose="020B0A04020102020204" pitchFamily="34" charset="0"/>
                        </a:rPr>
                        <a:t>Monthly Amount</a:t>
                      </a:r>
                    </a:p>
                  </a:txBody>
                  <a:tcPr marL="182880" marR="635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$180.00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$188.33 </a:t>
                      </a:r>
                    </a:p>
                  </a:txBody>
                  <a:tcPr marL="6350" marR="182880" marT="6350" marB="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 $193.33 </a:t>
                      </a: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 $208.33 </a:t>
                      </a:r>
                    </a:p>
                  </a:txBody>
                  <a:tcPr marL="6350" marR="18288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 $214.17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 $225.00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$229.16</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4290450"/>
                  </a:ext>
                </a:extLst>
              </a:tr>
              <a:tr h="544169">
                <a:tc vMerge="1">
                  <a:txBody>
                    <a:bodyPr/>
                    <a:lstStyle/>
                    <a:p>
                      <a:endParaRPr lang="en-US"/>
                    </a:p>
                  </a:txBody>
                  <a:tcPr/>
                </a:tc>
                <a:tc>
                  <a:txBody>
                    <a:bodyPr/>
                    <a:lstStyle/>
                    <a:p>
                      <a:pPr algn="l" fontAlgn="b">
                        <a:lnSpc>
                          <a:spcPct val="90000"/>
                        </a:lnSpc>
                      </a:pPr>
                      <a:r>
                        <a:rPr lang="en-US" sz="1400" b="1" i="0" u="none" strike="noStrike" dirty="0">
                          <a:solidFill>
                            <a:srgbClr val="263746"/>
                          </a:solidFill>
                          <a:effectLst/>
                          <a:latin typeface="Arial Black" panose="020B0A04020102020204" pitchFamily="34" charset="0"/>
                        </a:rPr>
                        <a:t>MEC Offer </a:t>
                      </a:r>
                      <a:br>
                        <a:rPr lang="en-US" sz="1400" b="1" i="0" u="none" strike="noStrike" dirty="0">
                          <a:solidFill>
                            <a:srgbClr val="263746"/>
                          </a:solidFill>
                          <a:effectLst/>
                          <a:latin typeface="Arial Black" panose="020B0A04020102020204" pitchFamily="34" charset="0"/>
                        </a:rPr>
                      </a:br>
                      <a:r>
                        <a:rPr lang="en-US" sz="1400" b="1" i="0" u="none" strike="noStrike" dirty="0">
                          <a:solidFill>
                            <a:srgbClr val="263746"/>
                          </a:solidFill>
                          <a:effectLst/>
                          <a:latin typeface="Arial Black" panose="020B0A04020102020204" pitchFamily="34" charset="0"/>
                        </a:rPr>
                        <a:t>% of FT</a:t>
                      </a:r>
                    </a:p>
                  </a:txBody>
                  <a:tcPr marL="182880" marR="635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95%</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95%</a:t>
                      </a:r>
                    </a:p>
                  </a:txBody>
                  <a:tcPr marL="6350" marR="182880" marT="6350" marB="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95%</a:t>
                      </a: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95%</a:t>
                      </a:r>
                    </a:p>
                  </a:txBody>
                  <a:tcPr marL="6350" marR="18288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95%</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95%</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95%</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4367850"/>
                  </a:ext>
                </a:extLst>
              </a:tr>
              <a:tr h="530679">
                <a:tc vMerge="1">
                  <a:txBody>
                    <a:bodyPr/>
                    <a:lstStyle/>
                    <a:p>
                      <a:endParaRPr lang="en-US"/>
                    </a:p>
                  </a:txBody>
                  <a:tcPr/>
                </a:tc>
                <a:tc>
                  <a:txBody>
                    <a:bodyPr/>
                    <a:lstStyle/>
                    <a:p>
                      <a:pPr algn="l" fontAlgn="b">
                        <a:lnSpc>
                          <a:spcPct val="90000"/>
                        </a:lnSpc>
                      </a:pPr>
                      <a:r>
                        <a:rPr lang="en-US" sz="1400" b="1" i="0" u="none" strike="noStrike">
                          <a:solidFill>
                            <a:srgbClr val="263746"/>
                          </a:solidFill>
                          <a:effectLst/>
                          <a:latin typeface="Arial Black" panose="020B0A04020102020204" pitchFamily="34" charset="0"/>
                        </a:rPr>
                        <a:t>FT Headcount </a:t>
                      </a:r>
                      <a:br>
                        <a:rPr lang="en-US" sz="1400" b="1" i="0" u="none" strike="noStrike">
                          <a:solidFill>
                            <a:srgbClr val="263746"/>
                          </a:solidFill>
                          <a:effectLst/>
                          <a:latin typeface="Arial Black" panose="020B0A04020102020204" pitchFamily="34" charset="0"/>
                        </a:rPr>
                      </a:br>
                      <a:r>
                        <a:rPr lang="en-US" sz="1400" b="1" i="0" u="none" strike="noStrike">
                          <a:solidFill>
                            <a:srgbClr val="263746"/>
                          </a:solidFill>
                          <a:effectLst/>
                          <a:latin typeface="Arial Black" panose="020B0A04020102020204" pitchFamily="34" charset="0"/>
                        </a:rPr>
                        <a:t>Reduction</a:t>
                      </a:r>
                    </a:p>
                  </a:txBody>
                  <a:tcPr marL="182880" marR="635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30</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30</a:t>
                      </a:r>
                    </a:p>
                  </a:txBody>
                  <a:tcPr marL="6350" marR="182880" marT="6350" marB="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30</a:t>
                      </a: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30</a:t>
                      </a:r>
                    </a:p>
                  </a:txBody>
                  <a:tcPr marL="6350" marR="18288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30</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30</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30</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826090"/>
                  </a:ext>
                </a:extLst>
              </a:tr>
              <a:tr h="185474">
                <a:tc>
                  <a:txBody>
                    <a:bodyPr/>
                    <a:lstStyle/>
                    <a:p>
                      <a:pPr algn="ctr" fontAlgn="ctr"/>
                      <a:endParaRPr lang="en-US" sz="1400" b="1" i="0" u="none" strike="noStrike">
                        <a:solidFill>
                          <a:srgbClr val="FFFFFF"/>
                        </a:solidFill>
                        <a:effectLst/>
                        <a:latin typeface="Arial Black" panose="020B0A040201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63746"/>
                      </a:solidFill>
                      <a:prstDash val="solid"/>
                      <a:round/>
                      <a:headEnd type="none" w="med" len="med"/>
                      <a:tailEnd type="none" w="med" len="med"/>
                    </a:lnT>
                    <a:lnB w="12700" cap="flat" cmpd="sng" algn="ctr">
                      <a:solidFill>
                        <a:srgbClr val="0678D5"/>
                      </a:solidFill>
                      <a:prstDash val="solid"/>
                      <a:round/>
                      <a:headEnd type="none" w="med" len="med"/>
                      <a:tailEnd type="none" w="med" len="med"/>
                    </a:lnB>
                    <a:solidFill>
                      <a:schemeClr val="bg1"/>
                    </a:solidFill>
                  </a:tcPr>
                </a:tc>
                <a:tc>
                  <a:txBody>
                    <a:bodyPr/>
                    <a:lstStyle/>
                    <a:p>
                      <a:pPr algn="l" fontAlgn="b">
                        <a:lnSpc>
                          <a:spcPct val="90000"/>
                        </a:lnSpc>
                      </a:pPr>
                      <a:endParaRPr lang="en-US" sz="1400" b="1" i="0" u="none" strike="noStrike">
                        <a:solidFill>
                          <a:srgbClr val="263746"/>
                        </a:solidFill>
                        <a:effectLst/>
                        <a:latin typeface="Arial Black" panose="020B0A04020102020204" pitchFamily="34" charset="0"/>
                      </a:endParaRPr>
                    </a:p>
                  </a:txBody>
                  <a:tcPr marL="18288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600" b="0" i="0" u="none" strike="noStrike" dirty="0">
                        <a:solidFill>
                          <a:srgbClr val="263746"/>
                        </a:solidFill>
                        <a:effectLst/>
                        <a:latin typeface="Arial" panose="020B0604020202020204" pitchFamily="34" charset="0"/>
                        <a:cs typeface="Arial" panose="020B0604020202020204" pitchFamily="34" charset="0"/>
                      </a:endParaRP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600" b="0" i="0" u="none" strike="noStrike">
                        <a:solidFill>
                          <a:srgbClr val="263746"/>
                        </a:solidFill>
                        <a:effectLst/>
                        <a:latin typeface="Arial" panose="020B0604020202020204" pitchFamily="34" charset="0"/>
                        <a:cs typeface="Arial" panose="020B0604020202020204" pitchFamily="34" charset="0"/>
                      </a:endParaRP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600" b="0" i="0" u="none" strike="noStrike">
                        <a:solidFill>
                          <a:srgbClr val="263746"/>
                        </a:solidFill>
                        <a:effectLst/>
                        <a:latin typeface="Arial" panose="020B0604020202020204" pitchFamily="34" charset="0"/>
                        <a:cs typeface="Arial" panose="020B0604020202020204" pitchFamily="34" charset="0"/>
                      </a:endParaRP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600" b="0" i="0" u="none" strike="noStrike" dirty="0">
                        <a:solidFill>
                          <a:srgbClr val="263746"/>
                        </a:solidFill>
                        <a:effectLst/>
                        <a:latin typeface="Arial" panose="020B0604020202020204" pitchFamily="34" charset="0"/>
                        <a:cs typeface="Arial" panose="020B0604020202020204" pitchFamily="34" charset="0"/>
                      </a:endParaRP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600" b="0" i="0" u="none" strike="noStrike">
                        <a:solidFill>
                          <a:srgbClr val="263746"/>
                        </a:solidFill>
                        <a:effectLst/>
                        <a:latin typeface="Arial" panose="020B0604020202020204" pitchFamily="34" charset="0"/>
                        <a:cs typeface="Arial" panose="020B0604020202020204" pitchFamily="34" charset="0"/>
                      </a:endParaRP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600" b="1" i="0" u="none" strike="noStrike" dirty="0">
                        <a:solidFill>
                          <a:srgbClr val="0678D5"/>
                        </a:solidFill>
                        <a:effectLst/>
                        <a:latin typeface="+mj-lt"/>
                        <a:cs typeface="Arial" panose="020B0604020202020204" pitchFamily="34" charset="0"/>
                      </a:endParaRP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600" b="1" i="0" u="none" strike="noStrike" dirty="0">
                        <a:solidFill>
                          <a:srgbClr val="0678D5"/>
                        </a:solidFill>
                        <a:effectLst/>
                        <a:latin typeface="+mj-lt"/>
                        <a:cs typeface="Arial" panose="020B0604020202020204" pitchFamily="34" charset="0"/>
                      </a:endParaRP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9792334"/>
                  </a:ext>
                </a:extLst>
              </a:tr>
              <a:tr h="544169">
                <a:tc rowSpan="4">
                  <a:txBody>
                    <a:bodyPr/>
                    <a:lstStyle/>
                    <a:p>
                      <a:pPr algn="ctr" fontAlgn="ctr"/>
                      <a:r>
                        <a:rPr lang="en-US" sz="1400" b="1" i="0" u="none" strike="noStrike" dirty="0">
                          <a:solidFill>
                            <a:srgbClr val="FFFFFF"/>
                          </a:solidFill>
                          <a:effectLst/>
                          <a:latin typeface="Arial Black" panose="020B0A04020102020204" pitchFamily="34" charset="0"/>
                        </a:rPr>
                        <a:t>4980H(b) Penalty</a:t>
                      </a:r>
                    </a:p>
                  </a:txBody>
                  <a:tcPr marL="6350" marR="6350" marT="635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78D5"/>
                      </a:solidFill>
                      <a:prstDash val="solid"/>
                      <a:round/>
                      <a:headEnd type="none" w="med" len="med"/>
                      <a:tailEnd type="none" w="med" len="med"/>
                    </a:lnT>
                    <a:lnB w="12700" cap="flat" cmpd="sng" algn="ctr">
                      <a:solidFill>
                        <a:srgbClr val="0678D5"/>
                      </a:solidFill>
                      <a:prstDash val="solid"/>
                      <a:round/>
                      <a:headEnd type="none" w="med" len="med"/>
                      <a:tailEnd type="none" w="med" len="med"/>
                    </a:lnB>
                    <a:lnTlToBr w="12700" cmpd="sng">
                      <a:noFill/>
                      <a:prstDash val="solid"/>
                    </a:lnTlToBr>
                    <a:lnBlToTr w="12700" cmpd="sng">
                      <a:noFill/>
                      <a:prstDash val="solid"/>
                    </a:lnBlToTr>
                    <a:solidFill>
                      <a:srgbClr val="0678D5"/>
                    </a:solidFill>
                  </a:tcPr>
                </a:tc>
                <a:tc>
                  <a:txBody>
                    <a:bodyPr/>
                    <a:lstStyle/>
                    <a:p>
                      <a:pPr algn="l" fontAlgn="b">
                        <a:lnSpc>
                          <a:spcPct val="90000"/>
                        </a:lnSpc>
                      </a:pPr>
                      <a:r>
                        <a:rPr lang="en-US" sz="1400" b="1" i="0" u="none" strike="noStrike" dirty="0">
                          <a:solidFill>
                            <a:srgbClr val="263746"/>
                          </a:solidFill>
                          <a:effectLst/>
                          <a:latin typeface="Arial Black" panose="020B0A04020102020204" pitchFamily="34" charset="0"/>
                        </a:rPr>
                        <a:t>Annual Amount</a:t>
                      </a:r>
                    </a:p>
                  </a:txBody>
                  <a:tcPr marL="182880" marR="635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$3,240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$3,390</a:t>
                      </a:r>
                    </a:p>
                  </a:txBody>
                  <a:tcPr marL="6350" marR="182880" marT="6350" marB="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$3,480 </a:t>
                      </a: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$3,750 </a:t>
                      </a:r>
                      <a:endParaRPr lang="en-US" sz="1400" b="0" i="0" u="none" strike="noStrike" dirty="0">
                        <a:solidFill>
                          <a:srgbClr val="263746"/>
                        </a:solidFill>
                        <a:effectLst/>
                        <a:latin typeface="Calibri" panose="020F0502020204030204" pitchFamily="34" charset="0"/>
                      </a:endParaRPr>
                    </a:p>
                  </a:txBody>
                  <a:tcPr marL="6350" marR="18288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$3,860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 $ 4,060</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$4,120</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9795100"/>
                  </a:ext>
                </a:extLst>
              </a:tr>
              <a:tr h="544169">
                <a:tc vMerge="1">
                  <a:txBody>
                    <a:bodyPr/>
                    <a:lstStyle/>
                    <a:p>
                      <a:endParaRPr lang="en-US"/>
                    </a:p>
                  </a:txBody>
                  <a:tcPr/>
                </a:tc>
                <a:tc>
                  <a:txBody>
                    <a:bodyPr/>
                    <a:lstStyle/>
                    <a:p>
                      <a:pPr algn="l" fontAlgn="b">
                        <a:lnSpc>
                          <a:spcPct val="90000"/>
                        </a:lnSpc>
                      </a:pPr>
                      <a:r>
                        <a:rPr lang="en-US" sz="1400" b="1" i="0" u="none" strike="noStrike">
                          <a:solidFill>
                            <a:srgbClr val="263746"/>
                          </a:solidFill>
                          <a:effectLst/>
                          <a:latin typeface="Arial Black" panose="020B0A04020102020204" pitchFamily="34" charset="0"/>
                        </a:rPr>
                        <a:t>Monthly Amount</a:t>
                      </a:r>
                    </a:p>
                  </a:txBody>
                  <a:tcPr marL="182880" marR="635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$270.00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 $ 282.50 </a:t>
                      </a:r>
                    </a:p>
                  </a:txBody>
                  <a:tcPr marL="6350" marR="182880" marT="6350" marB="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$290.00 </a:t>
                      </a: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$312.50 </a:t>
                      </a:r>
                      <a:endParaRPr lang="en-US" sz="1400" b="0" i="0" u="none" strike="noStrike" dirty="0">
                        <a:solidFill>
                          <a:srgbClr val="263746"/>
                        </a:solidFill>
                        <a:effectLst/>
                        <a:latin typeface="Calibri" panose="020F0502020204030204" pitchFamily="34" charset="0"/>
                      </a:endParaRPr>
                    </a:p>
                  </a:txBody>
                  <a:tcPr marL="6350" marR="18288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 $321.67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 $338.33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$343.33</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4237426"/>
                  </a:ext>
                </a:extLst>
              </a:tr>
              <a:tr h="544169">
                <a:tc vMerge="1">
                  <a:txBody>
                    <a:bodyPr/>
                    <a:lstStyle/>
                    <a:p>
                      <a:endParaRPr lang="en-US"/>
                    </a:p>
                  </a:txBody>
                  <a:tcPr/>
                </a:tc>
                <a:tc>
                  <a:txBody>
                    <a:bodyPr/>
                    <a:lstStyle/>
                    <a:p>
                      <a:pPr algn="l" fontAlgn="b">
                        <a:lnSpc>
                          <a:spcPct val="90000"/>
                        </a:lnSpc>
                      </a:pPr>
                      <a:r>
                        <a:rPr lang="en-US" sz="1400" b="1" i="0" u="none" strike="noStrike" dirty="0">
                          <a:solidFill>
                            <a:srgbClr val="263746"/>
                          </a:solidFill>
                          <a:effectLst/>
                          <a:latin typeface="Arial Black" panose="020B0A04020102020204" pitchFamily="34" charset="0"/>
                        </a:rPr>
                        <a:t>Affordability </a:t>
                      </a:r>
                      <a:br>
                        <a:rPr lang="en-US" sz="1400" b="1" i="0" u="none" strike="noStrike" dirty="0">
                          <a:solidFill>
                            <a:srgbClr val="263746"/>
                          </a:solidFill>
                          <a:effectLst/>
                          <a:latin typeface="Arial Black" panose="020B0A04020102020204" pitchFamily="34" charset="0"/>
                        </a:rPr>
                      </a:br>
                      <a:r>
                        <a:rPr lang="en-US" sz="1400" b="1" i="0" u="none" strike="noStrike" dirty="0">
                          <a:solidFill>
                            <a:srgbClr val="263746"/>
                          </a:solidFill>
                          <a:effectLst/>
                          <a:latin typeface="Arial Black" panose="020B0A04020102020204" pitchFamily="34" charset="0"/>
                        </a:rPr>
                        <a:t>Safe Harbor %</a:t>
                      </a:r>
                    </a:p>
                  </a:txBody>
                  <a:tcPr marL="182880" marR="635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9.66%</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9.69%</a:t>
                      </a:r>
                    </a:p>
                  </a:txBody>
                  <a:tcPr marL="6350" marR="182880" marT="6350" marB="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9.56%</a:t>
                      </a: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r" fontAlgn="b"/>
                      <a:r>
                        <a:rPr lang="en-US" sz="1600" b="0" i="0" u="none" strike="noStrike">
                          <a:solidFill>
                            <a:srgbClr val="263746"/>
                          </a:solidFill>
                          <a:effectLst/>
                          <a:latin typeface="Arial" panose="020B0604020202020204" pitchFamily="34" charset="0"/>
                          <a:cs typeface="Arial" panose="020B0604020202020204" pitchFamily="34" charset="0"/>
                        </a:rPr>
                        <a:t>9.86%</a:t>
                      </a:r>
                      <a:endParaRPr lang="en-US" sz="1400" b="0" i="0" u="none" strike="noStrike">
                        <a:solidFill>
                          <a:srgbClr val="263746"/>
                        </a:solidFill>
                        <a:effectLst/>
                        <a:latin typeface="Calibri" panose="020F0502020204030204" pitchFamily="34" charset="0"/>
                      </a:endParaRPr>
                    </a:p>
                  </a:txBody>
                  <a:tcPr marL="6350" marR="18288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9.78%</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9.83%</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9.61%</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7469166"/>
                  </a:ext>
                </a:extLst>
              </a:tr>
              <a:tr h="544169">
                <a:tc vMerge="1">
                  <a:txBody>
                    <a:bodyPr/>
                    <a:lstStyle/>
                    <a:p>
                      <a:endParaRPr lang="en-US"/>
                    </a:p>
                  </a:txBody>
                  <a:tcPr/>
                </a:tc>
                <a:tc>
                  <a:txBody>
                    <a:bodyPr/>
                    <a:lstStyle/>
                    <a:p>
                      <a:pPr algn="l" fontAlgn="b">
                        <a:lnSpc>
                          <a:spcPct val="90000"/>
                        </a:lnSpc>
                      </a:pPr>
                      <a:r>
                        <a:rPr lang="en-US" sz="1400" b="1" i="0" u="none" strike="noStrike" dirty="0">
                          <a:solidFill>
                            <a:srgbClr val="263746"/>
                          </a:solidFill>
                          <a:effectLst/>
                          <a:latin typeface="Arial Black" panose="020B0A04020102020204" pitchFamily="34" charset="0"/>
                        </a:rPr>
                        <a:t>FPL Annual </a:t>
                      </a:r>
                      <a:br>
                        <a:rPr lang="en-US" sz="1400" b="1" i="0" u="none" strike="noStrike" dirty="0">
                          <a:solidFill>
                            <a:srgbClr val="263746"/>
                          </a:solidFill>
                          <a:effectLst/>
                          <a:latin typeface="Arial Black" panose="020B0A04020102020204" pitchFamily="34" charset="0"/>
                        </a:rPr>
                      </a:br>
                      <a:r>
                        <a:rPr lang="en-US" sz="1400" b="1" i="0" u="none" strike="noStrike" dirty="0">
                          <a:solidFill>
                            <a:srgbClr val="263746"/>
                          </a:solidFill>
                          <a:effectLst/>
                          <a:latin typeface="Arial Black" panose="020B0A04020102020204" pitchFamily="34" charset="0"/>
                        </a:rPr>
                        <a:t>Amount</a:t>
                      </a:r>
                      <a:r>
                        <a:rPr lang="en-US" sz="1200" b="0" i="1" u="none" strike="noStrike" dirty="0">
                          <a:solidFill>
                            <a:schemeClr val="bg1">
                              <a:lumMod val="65000"/>
                            </a:schemeClr>
                          </a:solidFill>
                          <a:effectLst/>
                          <a:latin typeface="Arial" panose="020B0604020202020204" pitchFamily="34" charset="0"/>
                          <a:cs typeface="Arial" panose="020B0604020202020204" pitchFamily="34" charset="0"/>
                        </a:rPr>
                        <a:t>(individual)</a:t>
                      </a:r>
                      <a:endParaRPr lang="en-US" sz="1400" b="0" i="1"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182880" marR="635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$11,770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$11,880 </a:t>
                      </a:r>
                    </a:p>
                  </a:txBody>
                  <a:tcPr marL="6350" marR="182880" marT="6350" marB="0" anchor="ctr">
                    <a:lnL w="12700" cap="flat" cmpd="sng" algn="ctr">
                      <a:solidFill>
                        <a:srgbClr val="F3B92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$12,060 </a:t>
                      </a:r>
                    </a:p>
                  </a:txBody>
                  <a:tcPr marL="6350" marR="18288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$12,140 </a:t>
                      </a:r>
                      <a:endParaRPr lang="en-US" sz="1400" b="0" i="0" u="none" strike="noStrike" dirty="0">
                        <a:solidFill>
                          <a:srgbClr val="263746"/>
                        </a:solidFill>
                        <a:effectLst/>
                        <a:latin typeface="Calibri" panose="020F0502020204030204" pitchFamily="34" charset="0"/>
                      </a:endParaRPr>
                    </a:p>
                  </a:txBody>
                  <a:tcPr marL="6350" marR="182880" marT="6350" marB="0" anchor="ctr">
                    <a:lnL w="12700" cap="flat" cmpd="sng" algn="ctr">
                      <a:no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600" b="0" i="0" u="none" strike="noStrike" dirty="0">
                          <a:solidFill>
                            <a:srgbClr val="263746"/>
                          </a:solidFill>
                          <a:effectLst/>
                          <a:latin typeface="Arial" panose="020B0604020202020204" pitchFamily="34" charset="0"/>
                          <a:cs typeface="Arial" panose="020B0604020202020204" pitchFamily="34" charset="0"/>
                        </a:rPr>
                        <a:t>$12,490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$12,880 </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1" i="0" u="none" strike="noStrike" dirty="0">
                          <a:solidFill>
                            <a:srgbClr val="0678D5"/>
                          </a:solidFill>
                          <a:effectLst/>
                          <a:latin typeface="+mj-lt"/>
                          <a:cs typeface="Arial" panose="020B0604020202020204" pitchFamily="34" charset="0"/>
                        </a:rPr>
                        <a:t>$13,950</a:t>
                      </a:r>
                    </a:p>
                  </a:txBody>
                  <a:tcPr marL="6350" marR="182880" marT="6350" marB="0" anchor="ctr">
                    <a:lnL w="12700" cap="flat" cmpd="sng" algn="ctr">
                      <a:solidFill>
                        <a:srgbClr val="F3B921"/>
                      </a:solidFill>
                      <a:prstDash val="solid"/>
                      <a:round/>
                      <a:headEnd type="none" w="med" len="med"/>
                      <a:tailEnd type="none" w="med" len="med"/>
                    </a:lnL>
                    <a:lnR w="12700" cap="flat" cmpd="sng" algn="ctr">
                      <a:solidFill>
                        <a:srgbClr val="F3B921"/>
                      </a:solidFill>
                      <a:prstDash val="solid"/>
                      <a:round/>
                      <a:headEnd type="none" w="med" len="med"/>
                      <a:tailEnd type="none" w="med" len="me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3601354"/>
                  </a:ext>
                </a:extLst>
              </a:tr>
            </a:tbl>
          </a:graphicData>
        </a:graphic>
      </p:graphicFrame>
      <p:sp>
        <p:nvSpPr>
          <p:cNvPr id="4" name="Rectangle 3">
            <a:extLst>
              <a:ext uri="{FF2B5EF4-FFF2-40B4-BE49-F238E27FC236}">
                <a16:creationId xmlns:a16="http://schemas.microsoft.com/office/drawing/2014/main" id="{F14EEBD6-CF4B-451A-ABE1-1BE698D9A479}"/>
              </a:ext>
            </a:extLst>
          </p:cNvPr>
          <p:cNvSpPr/>
          <p:nvPr/>
        </p:nvSpPr>
        <p:spPr>
          <a:xfrm>
            <a:off x="4354081" y="6390423"/>
            <a:ext cx="7403905" cy="276999"/>
          </a:xfrm>
          <a:prstGeom prst="rect">
            <a:avLst/>
          </a:prstGeom>
        </p:spPr>
        <p:txBody>
          <a:bodyPr wrap="square">
            <a:spAutoFit/>
          </a:bodyPr>
          <a:lstStyle/>
          <a:p>
            <a:pPr marL="0" marR="0" lvl="0" indent="0" algn="r" defTabSz="914400" rtl="0" eaLnBrk="1" fontAlgn="t"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 FT exemption for 2015 only applied if 2015 ALE "size" was 100 or more</a:t>
            </a:r>
          </a:p>
        </p:txBody>
      </p:sp>
    </p:spTree>
    <p:extLst>
      <p:ext uri="{BB962C8B-B14F-4D97-AF65-F5344CB8AC3E}">
        <p14:creationId xmlns:p14="http://schemas.microsoft.com/office/powerpoint/2010/main" val="287122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C058B7F-4358-4BD2-8998-09FB66E62C76}"/>
              </a:ext>
            </a:extLst>
          </p:cNvPr>
          <p:cNvSpPr txBox="1">
            <a:spLocks/>
          </p:cNvSpPr>
          <p:nvPr/>
        </p:nvSpPr>
        <p:spPr>
          <a:xfrm>
            <a:off x="580083" y="1900756"/>
            <a:ext cx="866316" cy="12620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Black" panose="020B0A04020102020204" pitchFamily="34" charset="0"/>
              </a:rPr>
              <a:t>4</a:t>
            </a:r>
          </a:p>
        </p:txBody>
      </p:sp>
      <p:sp>
        <p:nvSpPr>
          <p:cNvPr id="3" name="Text Placeholder 5">
            <a:extLst>
              <a:ext uri="{FF2B5EF4-FFF2-40B4-BE49-F238E27FC236}">
                <a16:creationId xmlns:a16="http://schemas.microsoft.com/office/drawing/2014/main" id="{7CBA0915-DBCD-41AE-98EA-D1B3720A852E}"/>
              </a:ext>
            </a:extLst>
          </p:cNvPr>
          <p:cNvSpPr txBox="1">
            <a:spLocks/>
          </p:cNvSpPr>
          <p:nvPr/>
        </p:nvSpPr>
        <p:spPr>
          <a:xfrm>
            <a:off x="580083" y="3695182"/>
            <a:ext cx="5543626" cy="1803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rPr>
              <a:t>Transparency Rules</a:t>
            </a:r>
            <a:endParaRPr lang="en-US" sz="3600" dirty="0">
              <a:solidFill>
                <a:schemeClr val="bg1"/>
              </a:solidFill>
            </a:endParaRPr>
          </a:p>
        </p:txBody>
      </p:sp>
      <p:cxnSp>
        <p:nvCxnSpPr>
          <p:cNvPr id="4" name="Straight Connector 3">
            <a:extLst>
              <a:ext uri="{FF2B5EF4-FFF2-40B4-BE49-F238E27FC236}">
                <a16:creationId xmlns:a16="http://schemas.microsoft.com/office/drawing/2014/main" id="{F560CD14-6BFA-4C0D-AEEA-387ED83A0DDD}"/>
              </a:ext>
            </a:extLst>
          </p:cNvPr>
          <p:cNvCxnSpPr>
            <a:cxnSpLocks/>
          </p:cNvCxnSpPr>
          <p:nvPr/>
        </p:nvCxnSpPr>
        <p:spPr>
          <a:xfrm flipH="1">
            <a:off x="580083" y="5160587"/>
            <a:ext cx="5515917"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42567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0006636-13B5-4D00-8620-1CB897D90968}"/>
              </a:ext>
            </a:extLst>
          </p:cNvPr>
          <p:cNvSpPr txBox="1"/>
          <p:nvPr/>
        </p:nvSpPr>
        <p:spPr>
          <a:xfrm>
            <a:off x="1249638" y="2403847"/>
            <a:ext cx="10001250" cy="2050305"/>
          </a:xfrm>
          <a:prstGeom prst="rect">
            <a:avLst/>
          </a:prstGeom>
          <a:noFill/>
        </p:spPr>
        <p:txBody>
          <a:bodyPr wrap="square">
            <a:spAutoFit/>
          </a:bodyPr>
          <a:lstStyle/>
          <a:p>
            <a:pPr marL="0" marR="0">
              <a:lnSpc>
                <a:spcPct val="115000"/>
              </a:lnSpc>
              <a:spcBef>
                <a:spcPts val="0"/>
              </a:spcBef>
              <a:spcAft>
                <a:spcPts val="1000"/>
              </a:spcAft>
            </a:pPr>
            <a:r>
              <a:rPr lang="en-US" sz="16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Notice Of Disclaimer </a:t>
            </a:r>
            <a:br>
              <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br>
              <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US" sz="1600" dirty="0">
                <a:solidFill>
                  <a:srgbClr val="E3E3E3"/>
                </a:solidFill>
                <a:effectLst/>
                <a:latin typeface="Arial" panose="020B0604020202020204" pitchFamily="34" charset="0"/>
                <a:ea typeface="Calibri" panose="020F0502020204030204" pitchFamily="34" charset="0"/>
                <a:cs typeface="Times New Roman" panose="02020603050405020304" pitchFamily="18" charset="0"/>
              </a:rPr>
              <a:t>The information herein is intended to be educational only and is based on information that is generally available. HUB International makes no representation or warranty as to its accuracy and is not obligated</a:t>
            </a:r>
            <a:br>
              <a:rPr lang="en-US" sz="1600" dirty="0">
                <a:solidFill>
                  <a:srgbClr val="E3E3E3"/>
                </a:solidFill>
                <a:effectLst/>
                <a:latin typeface="Arial" panose="020B0604020202020204" pitchFamily="34" charset="0"/>
                <a:ea typeface="Calibri" panose="020F0502020204030204" pitchFamily="34" charset="0"/>
                <a:cs typeface="Times New Roman" panose="02020603050405020304" pitchFamily="18" charset="0"/>
              </a:rPr>
            </a:br>
            <a:r>
              <a:rPr lang="en-US" sz="1600" dirty="0">
                <a:solidFill>
                  <a:srgbClr val="E3E3E3"/>
                </a:solidFill>
                <a:effectLst/>
                <a:latin typeface="Arial" panose="020B0604020202020204" pitchFamily="34" charset="0"/>
                <a:ea typeface="Calibri" panose="020F0502020204030204" pitchFamily="34" charset="0"/>
                <a:cs typeface="Times New Roman" panose="02020603050405020304" pitchFamily="18" charset="0"/>
              </a:rPr>
              <a:t> to update the information should it change in the future. The information is not intended to be legal </a:t>
            </a:r>
            <a:br>
              <a:rPr lang="en-US" sz="1600" dirty="0">
                <a:solidFill>
                  <a:srgbClr val="E3E3E3"/>
                </a:solidFill>
                <a:effectLst/>
                <a:latin typeface="Arial" panose="020B0604020202020204" pitchFamily="34" charset="0"/>
                <a:ea typeface="Calibri" panose="020F0502020204030204" pitchFamily="34" charset="0"/>
                <a:cs typeface="Times New Roman" panose="02020603050405020304" pitchFamily="18" charset="0"/>
              </a:rPr>
            </a:br>
            <a:r>
              <a:rPr lang="en-US" sz="1600" dirty="0">
                <a:solidFill>
                  <a:srgbClr val="E3E3E3"/>
                </a:solidFill>
                <a:effectLst/>
                <a:latin typeface="Arial" panose="020B0604020202020204" pitchFamily="34" charset="0"/>
                <a:ea typeface="Calibri" panose="020F0502020204030204" pitchFamily="34" charset="0"/>
                <a:cs typeface="Times New Roman" panose="02020603050405020304" pitchFamily="18" charset="0"/>
              </a:rPr>
              <a:t>or tax advice. Consult your attorney and/or professional advisor as to your organization’s specific circumstances and legal, tax or other requirements</a:t>
            </a:r>
            <a:r>
              <a:rPr lang="en-US" sz="900" dirty="0">
                <a:solidFill>
                  <a:srgbClr val="E3E3E3"/>
                </a:solidFill>
                <a:effectLst/>
                <a:latin typeface="Arial" panose="020B0604020202020204" pitchFamily="34" charset="0"/>
                <a:ea typeface="Calibri" panose="020F0502020204030204" pitchFamily="34" charset="0"/>
                <a:cs typeface="Times New Roman" panose="02020603050405020304" pitchFamily="18" charset="0"/>
              </a:rPr>
              <a:t>.</a:t>
            </a:r>
            <a:endParaRPr lang="en-US" sz="1100" dirty="0">
              <a:solidFill>
                <a:srgbClr val="E3E3E3"/>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9025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DF6B3B-ED3A-4217-A54E-0194176D845A}"/>
              </a:ext>
            </a:extLst>
          </p:cNvPr>
          <p:cNvSpPr/>
          <p:nvPr/>
        </p:nvSpPr>
        <p:spPr>
          <a:xfrm>
            <a:off x="604837" y="6382579"/>
            <a:ext cx="2519363" cy="39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p:nvPr/>
        </p:nvSpPr>
        <p:spPr>
          <a:xfrm>
            <a:off x="11202306" y="199344"/>
            <a:ext cx="613863" cy="91235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604837" y="1081150"/>
            <a:ext cx="10150475" cy="0"/>
          </a:xfrm>
          <a:custGeom>
            <a:avLst/>
            <a:gdLst/>
            <a:ahLst/>
            <a:cxnLst/>
            <a:rect l="l" t="t" r="r" b="b"/>
            <a:pathLst>
              <a:path w="10150475">
                <a:moveTo>
                  <a:pt x="10149903" y="0"/>
                </a:moveTo>
                <a:lnTo>
                  <a:pt x="0" y="0"/>
                </a:lnTo>
              </a:path>
            </a:pathLst>
          </a:custGeom>
          <a:ln w="6350">
            <a:solidFill>
              <a:srgbClr val="BEBEBE"/>
            </a:solidFill>
          </a:ln>
        </p:spPr>
        <p:txBody>
          <a:bodyPr wrap="square" lIns="0" tIns="0" rIns="0" bIns="0" rtlCol="0"/>
          <a:lstStyle/>
          <a:p>
            <a:endParaRPr/>
          </a:p>
        </p:txBody>
      </p:sp>
      <p:sp>
        <p:nvSpPr>
          <p:cNvPr id="4" name="object 4"/>
          <p:cNvSpPr txBox="1">
            <a:spLocks noGrp="1"/>
          </p:cNvSpPr>
          <p:nvPr>
            <p:ph type="title"/>
          </p:nvPr>
        </p:nvSpPr>
        <p:spPr>
          <a:xfrm>
            <a:off x="679767" y="469265"/>
            <a:ext cx="8330565" cy="444352"/>
          </a:xfrm>
          <a:prstGeom prst="rect">
            <a:avLst/>
          </a:prstGeom>
        </p:spPr>
        <p:txBody>
          <a:bodyPr vert="horz" wrap="square" lIns="0" tIns="13335" rIns="0" bIns="0" rtlCol="0">
            <a:spAutoFit/>
          </a:bodyPr>
          <a:lstStyle/>
          <a:p>
            <a:pPr marL="12700">
              <a:lnSpc>
                <a:spcPct val="100000"/>
              </a:lnSpc>
              <a:spcBef>
                <a:spcPts val="105"/>
              </a:spcBef>
            </a:pPr>
            <a:r>
              <a:rPr sz="2800" b="0" spc="-30" dirty="0">
                <a:solidFill>
                  <a:srgbClr val="0578D4"/>
                </a:solidFill>
                <a:latin typeface="Arial"/>
                <a:cs typeface="Arial"/>
              </a:rPr>
              <a:t>Provider Directories, </a:t>
            </a:r>
            <a:r>
              <a:rPr sz="2800" b="0" spc="-40" dirty="0">
                <a:solidFill>
                  <a:srgbClr val="0578D4"/>
                </a:solidFill>
                <a:latin typeface="Arial"/>
                <a:cs typeface="Arial"/>
              </a:rPr>
              <a:t>Continuity </a:t>
            </a:r>
            <a:r>
              <a:rPr sz="2800" b="0" spc="-15" dirty="0">
                <a:solidFill>
                  <a:srgbClr val="0578D4"/>
                </a:solidFill>
                <a:latin typeface="Arial"/>
                <a:cs typeface="Arial"/>
              </a:rPr>
              <a:t>of Care, </a:t>
            </a:r>
            <a:r>
              <a:rPr sz="2800" b="0" spc="-40" dirty="0">
                <a:solidFill>
                  <a:srgbClr val="0578D4"/>
                </a:solidFill>
                <a:latin typeface="Arial"/>
                <a:cs typeface="Arial"/>
              </a:rPr>
              <a:t>ID</a:t>
            </a:r>
            <a:r>
              <a:rPr sz="2800" b="0" spc="-550" dirty="0">
                <a:solidFill>
                  <a:srgbClr val="0578D4"/>
                </a:solidFill>
                <a:latin typeface="Arial"/>
                <a:cs typeface="Arial"/>
              </a:rPr>
              <a:t> </a:t>
            </a:r>
            <a:r>
              <a:rPr sz="2800" b="0" spc="-15" dirty="0">
                <a:solidFill>
                  <a:srgbClr val="0578D4"/>
                </a:solidFill>
                <a:latin typeface="Arial"/>
                <a:cs typeface="Arial"/>
              </a:rPr>
              <a:t>Cards</a:t>
            </a:r>
            <a:endParaRPr sz="2800" dirty="0">
              <a:latin typeface="Arial"/>
              <a:cs typeface="Arial"/>
            </a:endParaRPr>
          </a:p>
        </p:txBody>
      </p:sp>
      <p:graphicFrame>
        <p:nvGraphicFramePr>
          <p:cNvPr id="7" name="object 7"/>
          <p:cNvGraphicFramePr>
            <a:graphicFrameLocks noGrp="1"/>
          </p:cNvGraphicFramePr>
          <p:nvPr>
            <p:extLst>
              <p:ext uri="{D42A27DB-BD31-4B8C-83A1-F6EECF244321}">
                <p14:modId xmlns:p14="http://schemas.microsoft.com/office/powerpoint/2010/main" val="3270814571"/>
              </p:ext>
            </p:extLst>
          </p:nvPr>
        </p:nvGraphicFramePr>
        <p:xfrm>
          <a:off x="584200" y="1601743"/>
          <a:ext cx="11607800" cy="4307677"/>
        </p:xfrm>
        <a:graphic>
          <a:graphicData uri="http://schemas.openxmlformats.org/drawingml/2006/table">
            <a:tbl>
              <a:tblPr firstRow="1" bandRow="1">
                <a:tableStyleId>{2D5ABB26-0587-4C30-8999-92F81FD0307C}</a:tableStyleId>
              </a:tblPr>
              <a:tblGrid>
                <a:gridCol w="11607800">
                  <a:extLst>
                    <a:ext uri="{9D8B030D-6E8A-4147-A177-3AD203B41FA5}">
                      <a16:colId xmlns:a16="http://schemas.microsoft.com/office/drawing/2014/main" val="20000"/>
                    </a:ext>
                  </a:extLst>
                </a:gridCol>
              </a:tblGrid>
              <a:tr h="1869404">
                <a:tc>
                  <a:txBody>
                    <a:bodyPr/>
                    <a:lstStyle/>
                    <a:p>
                      <a:pPr marL="0">
                        <a:lnSpc>
                          <a:spcPct val="90000"/>
                        </a:lnSpc>
                        <a:spcBef>
                          <a:spcPts val="250"/>
                        </a:spcBef>
                      </a:pPr>
                      <a:r>
                        <a:rPr sz="1400" spc="10" dirty="0">
                          <a:solidFill>
                            <a:srgbClr val="1F3746"/>
                          </a:solidFill>
                          <a:latin typeface="Arial Black"/>
                          <a:cs typeface="Arial Black"/>
                        </a:rPr>
                        <a:t>Provider </a:t>
                      </a:r>
                      <a:r>
                        <a:rPr sz="1400" spc="15" dirty="0">
                          <a:solidFill>
                            <a:srgbClr val="1F3746"/>
                          </a:solidFill>
                          <a:latin typeface="Arial Black"/>
                          <a:cs typeface="Arial Black"/>
                        </a:rPr>
                        <a:t>Directory</a:t>
                      </a:r>
                      <a:r>
                        <a:rPr sz="1400" spc="-215" dirty="0">
                          <a:solidFill>
                            <a:srgbClr val="1F3746"/>
                          </a:solidFill>
                          <a:latin typeface="Arial Black"/>
                          <a:cs typeface="Arial Black"/>
                        </a:rPr>
                        <a:t> </a:t>
                      </a:r>
                      <a:r>
                        <a:rPr sz="1400" spc="25" dirty="0">
                          <a:solidFill>
                            <a:srgbClr val="1F3746"/>
                          </a:solidFill>
                          <a:latin typeface="Arial Black"/>
                          <a:cs typeface="Arial Black"/>
                        </a:rPr>
                        <a:t>Updates</a:t>
                      </a:r>
                      <a:r>
                        <a:rPr lang="en-US" sz="1400" spc="25" dirty="0">
                          <a:solidFill>
                            <a:srgbClr val="1F3746"/>
                          </a:solidFill>
                          <a:latin typeface="Arial Black"/>
                          <a:cs typeface="Arial Black"/>
                        </a:rPr>
                        <a:t> – </a:t>
                      </a:r>
                      <a:r>
                        <a:rPr sz="1400" spc="-25" dirty="0">
                          <a:solidFill>
                            <a:srgbClr val="1F3746"/>
                          </a:solidFill>
                          <a:latin typeface="Arial"/>
                          <a:cs typeface="Arial"/>
                        </a:rPr>
                        <a:t>Plans </a:t>
                      </a:r>
                      <a:r>
                        <a:rPr sz="1400" spc="-30" dirty="0">
                          <a:solidFill>
                            <a:srgbClr val="1F3746"/>
                          </a:solidFill>
                          <a:latin typeface="Arial"/>
                          <a:cs typeface="Arial"/>
                        </a:rPr>
                        <a:t>will </a:t>
                      </a:r>
                      <a:r>
                        <a:rPr sz="1400" spc="-5" dirty="0">
                          <a:solidFill>
                            <a:srgbClr val="1F3746"/>
                          </a:solidFill>
                          <a:latin typeface="Arial"/>
                          <a:cs typeface="Arial"/>
                        </a:rPr>
                        <a:t>be required </a:t>
                      </a:r>
                      <a:r>
                        <a:rPr sz="1400" spc="-20" dirty="0">
                          <a:solidFill>
                            <a:srgbClr val="1F3746"/>
                          </a:solidFill>
                          <a:latin typeface="Arial"/>
                          <a:cs typeface="Arial"/>
                        </a:rPr>
                        <a:t>to keep </a:t>
                      </a:r>
                      <a:r>
                        <a:rPr sz="1400" spc="-15" dirty="0">
                          <a:solidFill>
                            <a:srgbClr val="1F3746"/>
                          </a:solidFill>
                          <a:latin typeface="Arial"/>
                          <a:cs typeface="Arial"/>
                        </a:rPr>
                        <a:t>their </a:t>
                      </a:r>
                      <a:r>
                        <a:rPr sz="1400" spc="-20" dirty="0">
                          <a:solidFill>
                            <a:srgbClr val="1F3746"/>
                          </a:solidFill>
                          <a:latin typeface="Arial"/>
                          <a:cs typeface="Arial"/>
                        </a:rPr>
                        <a:t>provider </a:t>
                      </a:r>
                      <a:r>
                        <a:rPr sz="1400" dirty="0">
                          <a:solidFill>
                            <a:srgbClr val="1F3746"/>
                          </a:solidFill>
                          <a:latin typeface="Arial"/>
                          <a:cs typeface="Arial"/>
                        </a:rPr>
                        <a:t>directories </a:t>
                      </a:r>
                      <a:r>
                        <a:rPr sz="1400" spc="-5" dirty="0">
                          <a:solidFill>
                            <a:srgbClr val="1F3746"/>
                          </a:solidFill>
                          <a:latin typeface="Arial"/>
                          <a:cs typeface="Arial"/>
                        </a:rPr>
                        <a:t>up </a:t>
                      </a:r>
                      <a:r>
                        <a:rPr sz="1400" spc="-20" dirty="0">
                          <a:solidFill>
                            <a:srgbClr val="1F3746"/>
                          </a:solidFill>
                          <a:latin typeface="Arial"/>
                          <a:cs typeface="Arial"/>
                        </a:rPr>
                        <a:t>to</a:t>
                      </a:r>
                      <a:r>
                        <a:rPr sz="1400" spc="-65" dirty="0">
                          <a:solidFill>
                            <a:srgbClr val="1F3746"/>
                          </a:solidFill>
                          <a:latin typeface="Arial"/>
                          <a:cs typeface="Arial"/>
                        </a:rPr>
                        <a:t> </a:t>
                      </a:r>
                      <a:r>
                        <a:rPr sz="1400" spc="-25" dirty="0">
                          <a:solidFill>
                            <a:srgbClr val="1F3746"/>
                          </a:solidFill>
                          <a:latin typeface="Arial"/>
                          <a:cs typeface="Arial"/>
                        </a:rPr>
                        <a:t>date.</a:t>
                      </a:r>
                      <a:endParaRPr sz="1400" dirty="0">
                        <a:latin typeface="Arial"/>
                        <a:cs typeface="Arial"/>
                      </a:endParaRPr>
                    </a:p>
                    <a:p>
                      <a:pPr marL="347472" indent="-347472">
                        <a:lnSpc>
                          <a:spcPct val="90000"/>
                        </a:lnSpc>
                        <a:spcBef>
                          <a:spcPts val="375"/>
                        </a:spcBef>
                        <a:buClr>
                          <a:srgbClr val="0578D4"/>
                        </a:buClr>
                        <a:buSzPct val="80000"/>
                        <a:buFont typeface="Courier New"/>
                        <a:buChar char="o"/>
                        <a:tabLst>
                          <a:tab pos="835025" algn="l"/>
                          <a:tab pos="835660" algn="l"/>
                        </a:tabLst>
                      </a:pPr>
                      <a:r>
                        <a:rPr sz="1400" spc="-30" dirty="0">
                          <a:solidFill>
                            <a:srgbClr val="1F3746"/>
                          </a:solidFill>
                          <a:latin typeface="Arial"/>
                          <a:cs typeface="Arial"/>
                        </a:rPr>
                        <a:t>They must </a:t>
                      </a:r>
                      <a:r>
                        <a:rPr sz="1400" spc="-5" dirty="0">
                          <a:solidFill>
                            <a:srgbClr val="1F3746"/>
                          </a:solidFill>
                          <a:latin typeface="Arial"/>
                          <a:cs typeface="Arial"/>
                        </a:rPr>
                        <a:t>verify </a:t>
                      </a:r>
                      <a:r>
                        <a:rPr sz="1400" spc="-20" dirty="0">
                          <a:solidFill>
                            <a:srgbClr val="1F3746"/>
                          </a:solidFill>
                          <a:latin typeface="Arial"/>
                          <a:cs typeface="Arial"/>
                        </a:rPr>
                        <a:t>the </a:t>
                      </a:r>
                      <a:r>
                        <a:rPr sz="1400" spc="15" dirty="0">
                          <a:solidFill>
                            <a:srgbClr val="1F3746"/>
                          </a:solidFill>
                          <a:latin typeface="Arial"/>
                          <a:cs typeface="Arial"/>
                        </a:rPr>
                        <a:t>accuracy </a:t>
                      </a:r>
                      <a:r>
                        <a:rPr sz="1400" spc="-10" dirty="0">
                          <a:solidFill>
                            <a:srgbClr val="1F3746"/>
                          </a:solidFill>
                          <a:latin typeface="Arial"/>
                          <a:cs typeface="Arial"/>
                        </a:rPr>
                        <a:t>of </a:t>
                      </a:r>
                      <a:r>
                        <a:rPr sz="1400" spc="-20" dirty="0">
                          <a:solidFill>
                            <a:srgbClr val="1F3746"/>
                          </a:solidFill>
                          <a:latin typeface="Arial"/>
                          <a:cs typeface="Arial"/>
                        </a:rPr>
                        <a:t>the </a:t>
                      </a:r>
                      <a:r>
                        <a:rPr sz="1400" spc="-10" dirty="0">
                          <a:solidFill>
                            <a:srgbClr val="1F3746"/>
                          </a:solidFill>
                          <a:latin typeface="Arial"/>
                          <a:cs typeface="Arial"/>
                        </a:rPr>
                        <a:t>information at </a:t>
                      </a:r>
                      <a:r>
                        <a:rPr sz="1400" spc="-25" dirty="0">
                          <a:solidFill>
                            <a:srgbClr val="1F3746"/>
                          </a:solidFill>
                          <a:latin typeface="Arial"/>
                          <a:cs typeface="Arial"/>
                        </a:rPr>
                        <a:t>least </a:t>
                      </a:r>
                      <a:r>
                        <a:rPr sz="1400" spc="-20" dirty="0">
                          <a:solidFill>
                            <a:srgbClr val="1F3746"/>
                          </a:solidFill>
                          <a:latin typeface="Arial"/>
                          <a:cs typeface="Arial"/>
                        </a:rPr>
                        <a:t>every </a:t>
                      </a:r>
                      <a:r>
                        <a:rPr sz="1400" spc="-5" dirty="0">
                          <a:solidFill>
                            <a:srgbClr val="1F3746"/>
                          </a:solidFill>
                          <a:latin typeface="Arial"/>
                          <a:cs typeface="Arial"/>
                        </a:rPr>
                        <a:t>90</a:t>
                      </a:r>
                      <a:r>
                        <a:rPr sz="1400" spc="-35" dirty="0">
                          <a:solidFill>
                            <a:srgbClr val="1F3746"/>
                          </a:solidFill>
                          <a:latin typeface="Arial"/>
                          <a:cs typeface="Arial"/>
                        </a:rPr>
                        <a:t> </a:t>
                      </a:r>
                      <a:r>
                        <a:rPr sz="1400" spc="-5" dirty="0">
                          <a:solidFill>
                            <a:srgbClr val="1F3746"/>
                          </a:solidFill>
                          <a:latin typeface="Arial"/>
                          <a:cs typeface="Arial"/>
                        </a:rPr>
                        <a:t>days.</a:t>
                      </a:r>
                      <a:endParaRPr sz="1400" dirty="0">
                        <a:latin typeface="Arial"/>
                        <a:cs typeface="Arial"/>
                      </a:endParaRPr>
                    </a:p>
                    <a:p>
                      <a:pPr marL="347472" indent="-347472">
                        <a:lnSpc>
                          <a:spcPct val="90000"/>
                        </a:lnSpc>
                        <a:spcBef>
                          <a:spcPts val="600"/>
                        </a:spcBef>
                        <a:buClr>
                          <a:srgbClr val="0578D4"/>
                        </a:buClr>
                        <a:buSzPct val="80000"/>
                        <a:buFont typeface="Courier New"/>
                        <a:buChar char="o"/>
                        <a:tabLst>
                          <a:tab pos="835025" algn="l"/>
                          <a:tab pos="835660" algn="l"/>
                        </a:tabLst>
                      </a:pPr>
                      <a:r>
                        <a:rPr sz="1400" spc="-30" dirty="0">
                          <a:solidFill>
                            <a:srgbClr val="1F3746"/>
                          </a:solidFill>
                          <a:latin typeface="Arial"/>
                          <a:cs typeface="Arial"/>
                        </a:rPr>
                        <a:t>Update </a:t>
                      </a:r>
                      <a:r>
                        <a:rPr sz="1400" spc="-20" dirty="0">
                          <a:solidFill>
                            <a:srgbClr val="1F3746"/>
                          </a:solidFill>
                          <a:latin typeface="Arial"/>
                          <a:cs typeface="Arial"/>
                        </a:rPr>
                        <a:t>the </a:t>
                      </a:r>
                      <a:r>
                        <a:rPr sz="1400" dirty="0">
                          <a:solidFill>
                            <a:srgbClr val="1F3746"/>
                          </a:solidFill>
                          <a:latin typeface="Arial"/>
                          <a:cs typeface="Arial"/>
                        </a:rPr>
                        <a:t>directory </a:t>
                      </a:r>
                      <a:r>
                        <a:rPr sz="1400" spc="-20" dirty="0">
                          <a:solidFill>
                            <a:srgbClr val="1F3746"/>
                          </a:solidFill>
                          <a:latin typeface="Arial"/>
                          <a:cs typeface="Arial"/>
                        </a:rPr>
                        <a:t>within </a:t>
                      </a:r>
                      <a:r>
                        <a:rPr sz="1400" spc="10" dirty="0">
                          <a:solidFill>
                            <a:srgbClr val="1F3746"/>
                          </a:solidFill>
                          <a:latin typeface="Arial"/>
                          <a:cs typeface="Arial"/>
                        </a:rPr>
                        <a:t>2 </a:t>
                      </a:r>
                      <a:r>
                        <a:rPr sz="1400" spc="-15" dirty="0">
                          <a:solidFill>
                            <a:srgbClr val="1F3746"/>
                          </a:solidFill>
                          <a:latin typeface="Arial"/>
                          <a:cs typeface="Arial"/>
                        </a:rPr>
                        <a:t>business </a:t>
                      </a:r>
                      <a:r>
                        <a:rPr sz="1400" dirty="0">
                          <a:solidFill>
                            <a:srgbClr val="1F3746"/>
                          </a:solidFill>
                          <a:latin typeface="Arial"/>
                          <a:cs typeface="Arial"/>
                        </a:rPr>
                        <a:t>days </a:t>
                      </a:r>
                      <a:r>
                        <a:rPr sz="1400" spc="-10" dirty="0">
                          <a:solidFill>
                            <a:srgbClr val="1F3746"/>
                          </a:solidFill>
                          <a:latin typeface="Arial"/>
                          <a:cs typeface="Arial"/>
                        </a:rPr>
                        <a:t>of </a:t>
                      </a:r>
                      <a:r>
                        <a:rPr sz="1400" spc="-5" dirty="0">
                          <a:solidFill>
                            <a:srgbClr val="1F3746"/>
                          </a:solidFill>
                          <a:latin typeface="Arial"/>
                          <a:cs typeface="Arial"/>
                        </a:rPr>
                        <a:t>receiving </a:t>
                      </a:r>
                      <a:r>
                        <a:rPr sz="1400" spc="-25" dirty="0">
                          <a:solidFill>
                            <a:srgbClr val="1F3746"/>
                          </a:solidFill>
                          <a:latin typeface="Arial"/>
                          <a:cs typeface="Arial"/>
                        </a:rPr>
                        <a:t>updated </a:t>
                      </a:r>
                      <a:r>
                        <a:rPr sz="1400" spc="-10" dirty="0">
                          <a:solidFill>
                            <a:srgbClr val="1F3746"/>
                          </a:solidFill>
                          <a:latin typeface="Arial"/>
                          <a:cs typeface="Arial"/>
                        </a:rPr>
                        <a:t>information </a:t>
                      </a:r>
                      <a:r>
                        <a:rPr sz="1400" spc="15" dirty="0">
                          <a:solidFill>
                            <a:srgbClr val="1F3746"/>
                          </a:solidFill>
                          <a:latin typeface="Arial"/>
                          <a:cs typeface="Arial"/>
                        </a:rPr>
                        <a:t>from </a:t>
                      </a:r>
                      <a:r>
                        <a:rPr sz="1400" spc="10" dirty="0">
                          <a:solidFill>
                            <a:srgbClr val="1F3746"/>
                          </a:solidFill>
                          <a:latin typeface="Arial"/>
                          <a:cs typeface="Arial"/>
                        </a:rPr>
                        <a:t>a</a:t>
                      </a:r>
                      <a:r>
                        <a:rPr lang="en-US" sz="1400" spc="10" dirty="0">
                          <a:solidFill>
                            <a:srgbClr val="1F3746"/>
                          </a:solidFill>
                          <a:latin typeface="Arial"/>
                          <a:cs typeface="Arial"/>
                        </a:rPr>
                        <a:t> </a:t>
                      </a:r>
                      <a:r>
                        <a:rPr sz="1400" spc="-20" dirty="0">
                          <a:solidFill>
                            <a:srgbClr val="1F3746"/>
                          </a:solidFill>
                          <a:latin typeface="Arial"/>
                          <a:cs typeface="Arial"/>
                        </a:rPr>
                        <a:t>provider.</a:t>
                      </a:r>
                      <a:endParaRPr sz="1400" dirty="0">
                        <a:latin typeface="Arial"/>
                        <a:cs typeface="Arial"/>
                      </a:endParaRPr>
                    </a:p>
                    <a:p>
                      <a:pPr marL="347472" indent="-347472">
                        <a:lnSpc>
                          <a:spcPct val="90000"/>
                        </a:lnSpc>
                        <a:spcBef>
                          <a:spcPts val="600"/>
                        </a:spcBef>
                        <a:buClr>
                          <a:srgbClr val="0578D4"/>
                        </a:buClr>
                        <a:buSzPct val="80000"/>
                        <a:buFont typeface="Courier New"/>
                        <a:buChar char="o"/>
                        <a:tabLst>
                          <a:tab pos="835025" algn="l"/>
                          <a:tab pos="835660" algn="l"/>
                        </a:tabLst>
                      </a:pPr>
                      <a:r>
                        <a:rPr sz="1400" spc="-25" dirty="0">
                          <a:solidFill>
                            <a:srgbClr val="1F3746"/>
                          </a:solidFill>
                          <a:latin typeface="Arial"/>
                          <a:cs typeface="Arial"/>
                        </a:rPr>
                        <a:t>Respond </a:t>
                      </a:r>
                      <a:r>
                        <a:rPr sz="1400" spc="-20" dirty="0">
                          <a:solidFill>
                            <a:srgbClr val="1F3746"/>
                          </a:solidFill>
                          <a:latin typeface="Arial"/>
                          <a:cs typeface="Arial"/>
                        </a:rPr>
                        <a:t>to </a:t>
                      </a:r>
                      <a:r>
                        <a:rPr sz="1400" spc="-15" dirty="0">
                          <a:solidFill>
                            <a:srgbClr val="1F3746"/>
                          </a:solidFill>
                          <a:latin typeface="Arial"/>
                          <a:cs typeface="Arial"/>
                        </a:rPr>
                        <a:t>requests </a:t>
                      </a:r>
                      <a:r>
                        <a:rPr sz="1400" spc="15" dirty="0">
                          <a:solidFill>
                            <a:srgbClr val="1F3746"/>
                          </a:solidFill>
                          <a:latin typeface="Arial"/>
                          <a:cs typeface="Arial"/>
                        </a:rPr>
                        <a:t>from </a:t>
                      </a:r>
                      <a:r>
                        <a:rPr sz="1400" spc="5" dirty="0">
                          <a:solidFill>
                            <a:srgbClr val="1F3746"/>
                          </a:solidFill>
                          <a:latin typeface="Arial"/>
                          <a:cs typeface="Arial"/>
                        </a:rPr>
                        <a:t>participants/beneficiaries </a:t>
                      </a:r>
                      <a:r>
                        <a:rPr sz="1400" spc="-15" dirty="0">
                          <a:solidFill>
                            <a:srgbClr val="1F3746"/>
                          </a:solidFill>
                          <a:latin typeface="Arial"/>
                          <a:cs typeface="Arial"/>
                        </a:rPr>
                        <a:t>within </a:t>
                      </a:r>
                      <a:r>
                        <a:rPr sz="1400" spc="15" dirty="0">
                          <a:solidFill>
                            <a:srgbClr val="1F3746"/>
                          </a:solidFill>
                          <a:latin typeface="Arial"/>
                          <a:cs typeface="Arial"/>
                        </a:rPr>
                        <a:t>1 </a:t>
                      </a:r>
                      <a:r>
                        <a:rPr sz="1400" spc="-15" dirty="0">
                          <a:solidFill>
                            <a:srgbClr val="1F3746"/>
                          </a:solidFill>
                          <a:latin typeface="Arial"/>
                          <a:cs typeface="Arial"/>
                        </a:rPr>
                        <a:t>business </a:t>
                      </a:r>
                      <a:r>
                        <a:rPr sz="1400" spc="-10" dirty="0">
                          <a:solidFill>
                            <a:srgbClr val="1F3746"/>
                          </a:solidFill>
                          <a:latin typeface="Arial"/>
                          <a:cs typeface="Arial"/>
                        </a:rPr>
                        <a:t>day of</a:t>
                      </a:r>
                      <a:r>
                        <a:rPr sz="1400" spc="100" dirty="0">
                          <a:solidFill>
                            <a:srgbClr val="1F3746"/>
                          </a:solidFill>
                          <a:latin typeface="Arial"/>
                          <a:cs typeface="Arial"/>
                        </a:rPr>
                        <a:t> </a:t>
                      </a:r>
                      <a:r>
                        <a:rPr sz="1400" dirty="0">
                          <a:solidFill>
                            <a:srgbClr val="1F3746"/>
                          </a:solidFill>
                          <a:latin typeface="Arial"/>
                          <a:cs typeface="Arial"/>
                        </a:rPr>
                        <a:t>receipt.</a:t>
                      </a:r>
                      <a:endParaRPr sz="1400" dirty="0">
                        <a:latin typeface="Arial"/>
                        <a:cs typeface="Arial"/>
                      </a:endParaRPr>
                    </a:p>
                    <a:p>
                      <a:pPr marL="347472" marR="4053204" indent="-347472">
                        <a:lnSpc>
                          <a:spcPct val="90000"/>
                        </a:lnSpc>
                        <a:spcBef>
                          <a:spcPts val="600"/>
                        </a:spcBef>
                        <a:buClr>
                          <a:srgbClr val="0578D4"/>
                        </a:buClr>
                        <a:buSzPct val="80000"/>
                        <a:buFont typeface="Courier New"/>
                        <a:buChar char="o"/>
                        <a:tabLst>
                          <a:tab pos="835025" algn="l"/>
                          <a:tab pos="835660" algn="l"/>
                        </a:tabLst>
                      </a:pPr>
                      <a:r>
                        <a:rPr sz="1400" spc="15" dirty="0">
                          <a:solidFill>
                            <a:srgbClr val="1F3746"/>
                          </a:solidFill>
                          <a:latin typeface="Arial"/>
                          <a:cs typeface="Arial"/>
                        </a:rPr>
                        <a:t>If a </a:t>
                      </a:r>
                      <a:r>
                        <a:rPr sz="1400" spc="5" dirty="0">
                          <a:solidFill>
                            <a:srgbClr val="1F3746"/>
                          </a:solidFill>
                          <a:latin typeface="Arial"/>
                          <a:cs typeface="Arial"/>
                        </a:rPr>
                        <a:t>participant</a:t>
                      </a:r>
                      <a:r>
                        <a:rPr lang="en-US" sz="1400" spc="5" dirty="0">
                          <a:solidFill>
                            <a:srgbClr val="1F3746"/>
                          </a:solidFill>
                          <a:latin typeface="Arial"/>
                          <a:cs typeface="Arial"/>
                        </a:rPr>
                        <a:t> </a:t>
                      </a:r>
                      <a:r>
                        <a:rPr sz="1400" spc="5" dirty="0">
                          <a:solidFill>
                            <a:srgbClr val="1F3746"/>
                          </a:solidFill>
                          <a:latin typeface="Arial"/>
                          <a:cs typeface="Arial"/>
                        </a:rPr>
                        <a:t>/</a:t>
                      </a:r>
                      <a:r>
                        <a:rPr lang="en-US" sz="1400" spc="5" dirty="0">
                          <a:solidFill>
                            <a:srgbClr val="1F3746"/>
                          </a:solidFill>
                          <a:latin typeface="Arial"/>
                          <a:cs typeface="Arial"/>
                        </a:rPr>
                        <a:t> </a:t>
                      </a:r>
                      <a:r>
                        <a:rPr sz="1400" spc="5" dirty="0">
                          <a:solidFill>
                            <a:srgbClr val="1F3746"/>
                          </a:solidFill>
                          <a:latin typeface="Arial"/>
                          <a:cs typeface="Arial"/>
                        </a:rPr>
                        <a:t>beneficiary </a:t>
                      </a:r>
                      <a:r>
                        <a:rPr sz="1400" spc="-10" dirty="0">
                          <a:solidFill>
                            <a:srgbClr val="1F3746"/>
                          </a:solidFill>
                          <a:latin typeface="Arial"/>
                          <a:cs typeface="Arial"/>
                        </a:rPr>
                        <a:t>receives </a:t>
                      </a:r>
                      <a:r>
                        <a:rPr sz="1400" dirty="0">
                          <a:solidFill>
                            <a:srgbClr val="1F3746"/>
                          </a:solidFill>
                          <a:latin typeface="Arial"/>
                          <a:cs typeface="Arial"/>
                        </a:rPr>
                        <a:t>inaccurate </a:t>
                      </a:r>
                      <a:r>
                        <a:rPr sz="1400" spc="-10" dirty="0">
                          <a:solidFill>
                            <a:srgbClr val="1F3746"/>
                          </a:solidFill>
                          <a:latin typeface="Arial"/>
                          <a:cs typeface="Arial"/>
                        </a:rPr>
                        <a:t>information or </a:t>
                      </a:r>
                      <a:r>
                        <a:rPr sz="1400" spc="-5" dirty="0">
                          <a:solidFill>
                            <a:srgbClr val="1F3746"/>
                          </a:solidFill>
                          <a:latin typeface="Arial"/>
                          <a:cs typeface="Arial"/>
                        </a:rPr>
                        <a:t>no </a:t>
                      </a:r>
                      <a:r>
                        <a:rPr sz="1400" spc="-15" dirty="0">
                          <a:solidFill>
                            <a:srgbClr val="1F3746"/>
                          </a:solidFill>
                          <a:latin typeface="Arial"/>
                          <a:cs typeface="Arial"/>
                        </a:rPr>
                        <a:t>response, </a:t>
                      </a:r>
                      <a:r>
                        <a:rPr sz="1400" spc="-20" dirty="0">
                          <a:solidFill>
                            <a:srgbClr val="1F3746"/>
                          </a:solidFill>
                          <a:latin typeface="Arial"/>
                          <a:cs typeface="Arial"/>
                        </a:rPr>
                        <a:t>the plan </a:t>
                      </a:r>
                      <a:r>
                        <a:rPr sz="1400" spc="10" dirty="0">
                          <a:solidFill>
                            <a:srgbClr val="1F3746"/>
                          </a:solidFill>
                          <a:latin typeface="Arial"/>
                          <a:cs typeface="Arial"/>
                        </a:rPr>
                        <a:t>can </a:t>
                      </a:r>
                      <a:r>
                        <a:rPr sz="1400" spc="-20" dirty="0">
                          <a:solidFill>
                            <a:srgbClr val="1F3746"/>
                          </a:solidFill>
                          <a:latin typeface="Arial"/>
                          <a:cs typeface="Arial"/>
                        </a:rPr>
                        <a:t>only apply </a:t>
                      </a:r>
                      <a:r>
                        <a:rPr sz="1400" spc="-15" dirty="0">
                          <a:solidFill>
                            <a:srgbClr val="1F3746"/>
                          </a:solidFill>
                          <a:latin typeface="Arial"/>
                          <a:cs typeface="Arial"/>
                        </a:rPr>
                        <a:t>in-network</a:t>
                      </a:r>
                      <a:r>
                        <a:rPr lang="en-US" sz="1400" spc="-15" dirty="0">
                          <a:solidFill>
                            <a:srgbClr val="1F3746"/>
                          </a:solidFill>
                          <a:latin typeface="Arial"/>
                          <a:cs typeface="Arial"/>
                        </a:rPr>
                        <a:t> </a:t>
                      </a:r>
                      <a:r>
                        <a:rPr sz="1400" spc="-10" dirty="0">
                          <a:solidFill>
                            <a:srgbClr val="1F3746"/>
                          </a:solidFill>
                          <a:latin typeface="Arial"/>
                          <a:cs typeface="Arial"/>
                        </a:rPr>
                        <a:t>cost-sharing.</a:t>
                      </a:r>
                      <a:endParaRPr sz="1400" dirty="0">
                        <a:latin typeface="Arial"/>
                        <a:cs typeface="Arial"/>
                      </a:endParaRPr>
                    </a:p>
                  </a:txBody>
                  <a:tcPr marL="182880" marR="0" marT="31750"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10000"/>
                  </a:ext>
                </a:extLst>
              </a:tr>
              <a:tr h="1600200">
                <a:tc>
                  <a:txBody>
                    <a:bodyPr/>
                    <a:lstStyle/>
                    <a:p>
                      <a:pPr marL="0">
                        <a:lnSpc>
                          <a:spcPct val="90000"/>
                        </a:lnSpc>
                        <a:spcBef>
                          <a:spcPts val="275"/>
                        </a:spcBef>
                      </a:pPr>
                      <a:r>
                        <a:rPr sz="1400" spc="10" dirty="0">
                          <a:solidFill>
                            <a:srgbClr val="1F3746"/>
                          </a:solidFill>
                          <a:latin typeface="Arial Black"/>
                          <a:cs typeface="Arial Black"/>
                        </a:rPr>
                        <a:t>Continuity </a:t>
                      </a:r>
                      <a:r>
                        <a:rPr sz="1400" spc="20" dirty="0">
                          <a:solidFill>
                            <a:srgbClr val="1F3746"/>
                          </a:solidFill>
                          <a:latin typeface="Arial Black"/>
                          <a:cs typeface="Arial Black"/>
                        </a:rPr>
                        <a:t>of </a:t>
                      </a:r>
                      <a:r>
                        <a:rPr sz="1400" spc="15" dirty="0">
                          <a:solidFill>
                            <a:srgbClr val="1F3746"/>
                          </a:solidFill>
                          <a:latin typeface="Arial Black"/>
                          <a:cs typeface="Arial Black"/>
                        </a:rPr>
                        <a:t>Care</a:t>
                      </a:r>
                      <a:r>
                        <a:rPr sz="1400" spc="-225" dirty="0">
                          <a:solidFill>
                            <a:srgbClr val="1F3746"/>
                          </a:solidFill>
                          <a:latin typeface="Arial Black"/>
                          <a:cs typeface="Arial Black"/>
                        </a:rPr>
                        <a:t> </a:t>
                      </a:r>
                      <a:r>
                        <a:rPr sz="1400" spc="25" dirty="0">
                          <a:solidFill>
                            <a:srgbClr val="1F3746"/>
                          </a:solidFill>
                          <a:latin typeface="Arial Black"/>
                          <a:cs typeface="Arial Black"/>
                        </a:rPr>
                        <a:t>Warnings</a:t>
                      </a:r>
                      <a:r>
                        <a:rPr lang="en-US" sz="1400" spc="25" dirty="0">
                          <a:solidFill>
                            <a:srgbClr val="1F3746"/>
                          </a:solidFill>
                          <a:latin typeface="Arial Black"/>
                          <a:cs typeface="Arial Black"/>
                        </a:rPr>
                        <a:t> – </a:t>
                      </a:r>
                      <a:r>
                        <a:rPr sz="1400" spc="-20" dirty="0">
                          <a:solidFill>
                            <a:srgbClr val="1F3746"/>
                          </a:solidFill>
                          <a:latin typeface="Arial"/>
                          <a:cs typeface="Arial"/>
                        </a:rPr>
                        <a:t>Plans </a:t>
                      </a:r>
                      <a:r>
                        <a:rPr sz="1400" spc="-30" dirty="0">
                          <a:solidFill>
                            <a:srgbClr val="1F3746"/>
                          </a:solidFill>
                          <a:latin typeface="Arial"/>
                          <a:cs typeface="Arial"/>
                        </a:rPr>
                        <a:t>will </a:t>
                      </a:r>
                      <a:r>
                        <a:rPr sz="1400" spc="-5" dirty="0">
                          <a:solidFill>
                            <a:srgbClr val="1F3746"/>
                          </a:solidFill>
                          <a:latin typeface="Arial"/>
                          <a:cs typeface="Arial"/>
                        </a:rPr>
                        <a:t>be </a:t>
                      </a:r>
                      <a:r>
                        <a:rPr sz="1400" dirty="0">
                          <a:solidFill>
                            <a:srgbClr val="1F3746"/>
                          </a:solidFill>
                          <a:latin typeface="Arial"/>
                          <a:cs typeface="Arial"/>
                        </a:rPr>
                        <a:t>required </a:t>
                      </a:r>
                      <a:r>
                        <a:rPr sz="1400" spc="-20" dirty="0">
                          <a:solidFill>
                            <a:srgbClr val="1F3746"/>
                          </a:solidFill>
                          <a:latin typeface="Arial"/>
                          <a:cs typeface="Arial"/>
                        </a:rPr>
                        <a:t>to </a:t>
                      </a:r>
                      <a:r>
                        <a:rPr sz="1400" spc="-10" dirty="0">
                          <a:solidFill>
                            <a:srgbClr val="1F3746"/>
                          </a:solidFill>
                          <a:latin typeface="Arial"/>
                          <a:cs typeface="Arial"/>
                        </a:rPr>
                        <a:t>notify </a:t>
                      </a:r>
                      <a:r>
                        <a:rPr sz="1400" spc="-20" dirty="0">
                          <a:solidFill>
                            <a:srgbClr val="1F3746"/>
                          </a:solidFill>
                          <a:latin typeface="Arial"/>
                          <a:cs typeface="Arial"/>
                        </a:rPr>
                        <a:t>patients </a:t>
                      </a:r>
                      <a:r>
                        <a:rPr sz="1400" spc="10" dirty="0">
                          <a:solidFill>
                            <a:srgbClr val="1F3746"/>
                          </a:solidFill>
                          <a:latin typeface="Arial"/>
                          <a:cs typeface="Arial"/>
                        </a:rPr>
                        <a:t>if </a:t>
                      </a:r>
                      <a:r>
                        <a:rPr sz="1400" spc="-20" dirty="0">
                          <a:solidFill>
                            <a:srgbClr val="1F3746"/>
                          </a:solidFill>
                          <a:latin typeface="Arial"/>
                          <a:cs typeface="Arial"/>
                        </a:rPr>
                        <a:t>they </a:t>
                      </a:r>
                      <a:r>
                        <a:rPr sz="1400" spc="5" dirty="0">
                          <a:solidFill>
                            <a:srgbClr val="1F3746"/>
                          </a:solidFill>
                          <a:latin typeface="Arial"/>
                          <a:cs typeface="Arial"/>
                        </a:rPr>
                        <a:t>are </a:t>
                      </a:r>
                      <a:r>
                        <a:rPr sz="1400" spc="-5" dirty="0">
                          <a:solidFill>
                            <a:srgbClr val="1F3746"/>
                          </a:solidFill>
                          <a:latin typeface="Arial"/>
                          <a:cs typeface="Arial"/>
                        </a:rPr>
                        <a:t>receiving </a:t>
                      </a:r>
                      <a:r>
                        <a:rPr sz="1400" spc="-10" dirty="0">
                          <a:solidFill>
                            <a:srgbClr val="1F3746"/>
                          </a:solidFill>
                          <a:latin typeface="Arial"/>
                          <a:cs typeface="Arial"/>
                        </a:rPr>
                        <a:t>continuing </a:t>
                      </a:r>
                      <a:r>
                        <a:rPr sz="1400" spc="15" dirty="0">
                          <a:solidFill>
                            <a:srgbClr val="1F3746"/>
                          </a:solidFill>
                          <a:latin typeface="Arial"/>
                          <a:cs typeface="Arial"/>
                        </a:rPr>
                        <a:t>care </a:t>
                      </a:r>
                      <a:r>
                        <a:rPr sz="1400" spc="-25" dirty="0">
                          <a:solidFill>
                            <a:srgbClr val="1F3746"/>
                          </a:solidFill>
                          <a:latin typeface="Arial"/>
                          <a:cs typeface="Arial"/>
                        </a:rPr>
                        <a:t>with </a:t>
                      </a:r>
                      <a:r>
                        <a:rPr sz="1400" spc="10" dirty="0">
                          <a:solidFill>
                            <a:srgbClr val="1F3746"/>
                          </a:solidFill>
                          <a:latin typeface="Arial"/>
                          <a:cs typeface="Arial"/>
                        </a:rPr>
                        <a:t>a </a:t>
                      </a:r>
                      <a:r>
                        <a:rPr sz="1400" spc="-20" dirty="0">
                          <a:solidFill>
                            <a:srgbClr val="1F3746"/>
                          </a:solidFill>
                          <a:latin typeface="Arial"/>
                          <a:cs typeface="Arial"/>
                        </a:rPr>
                        <a:t>provider </a:t>
                      </a:r>
                      <a:br>
                        <a:rPr lang="en-US" sz="1400" spc="-20" dirty="0">
                          <a:solidFill>
                            <a:srgbClr val="1F3746"/>
                          </a:solidFill>
                          <a:latin typeface="Arial"/>
                          <a:cs typeface="Arial"/>
                        </a:rPr>
                      </a:br>
                      <a:r>
                        <a:rPr sz="1400" spc="-10" dirty="0">
                          <a:solidFill>
                            <a:srgbClr val="1F3746"/>
                          </a:solidFill>
                          <a:latin typeface="Arial"/>
                          <a:cs typeface="Arial"/>
                        </a:rPr>
                        <a:t>and </a:t>
                      </a:r>
                      <a:r>
                        <a:rPr sz="1400" spc="-20" dirty="0">
                          <a:solidFill>
                            <a:srgbClr val="1F3746"/>
                          </a:solidFill>
                          <a:latin typeface="Arial"/>
                          <a:cs typeface="Arial"/>
                        </a:rPr>
                        <a:t>the </a:t>
                      </a:r>
                      <a:r>
                        <a:rPr sz="1400" spc="-15" dirty="0">
                          <a:solidFill>
                            <a:srgbClr val="1F3746"/>
                          </a:solidFill>
                          <a:latin typeface="Arial"/>
                          <a:cs typeface="Arial"/>
                        </a:rPr>
                        <a:t>plan’s </a:t>
                      </a:r>
                      <a:r>
                        <a:rPr sz="1400" dirty="0">
                          <a:solidFill>
                            <a:srgbClr val="1F3746"/>
                          </a:solidFill>
                          <a:latin typeface="Arial"/>
                          <a:cs typeface="Arial"/>
                        </a:rPr>
                        <a:t>contract </a:t>
                      </a:r>
                      <a:r>
                        <a:rPr sz="1400" spc="-25" dirty="0">
                          <a:solidFill>
                            <a:srgbClr val="1F3746"/>
                          </a:solidFill>
                          <a:latin typeface="Arial"/>
                          <a:cs typeface="Arial"/>
                        </a:rPr>
                        <a:t>with that </a:t>
                      </a:r>
                      <a:r>
                        <a:rPr sz="1400" spc="-20" dirty="0">
                          <a:solidFill>
                            <a:srgbClr val="1F3746"/>
                          </a:solidFill>
                          <a:latin typeface="Arial"/>
                          <a:cs typeface="Arial"/>
                        </a:rPr>
                        <a:t>provider </a:t>
                      </a:r>
                      <a:r>
                        <a:rPr sz="1400" spc="15" dirty="0">
                          <a:solidFill>
                            <a:srgbClr val="1F3746"/>
                          </a:solidFill>
                          <a:latin typeface="Arial"/>
                          <a:cs typeface="Arial"/>
                        </a:rPr>
                        <a:t>is</a:t>
                      </a:r>
                      <a:r>
                        <a:rPr sz="1400" spc="200" dirty="0">
                          <a:solidFill>
                            <a:srgbClr val="1F3746"/>
                          </a:solidFill>
                          <a:latin typeface="Arial"/>
                          <a:cs typeface="Arial"/>
                        </a:rPr>
                        <a:t> </a:t>
                      </a:r>
                      <a:r>
                        <a:rPr sz="1400" spc="-15" dirty="0">
                          <a:solidFill>
                            <a:srgbClr val="1F3746"/>
                          </a:solidFill>
                          <a:latin typeface="Arial"/>
                          <a:cs typeface="Arial"/>
                        </a:rPr>
                        <a:t>terminated.</a:t>
                      </a:r>
                      <a:endParaRPr sz="1400" dirty="0">
                        <a:latin typeface="Arial"/>
                        <a:cs typeface="Arial"/>
                      </a:endParaRPr>
                    </a:p>
                    <a:p>
                      <a:pPr marL="347472" indent="-347472">
                        <a:lnSpc>
                          <a:spcPct val="90000"/>
                        </a:lnSpc>
                        <a:spcBef>
                          <a:spcPts val="600"/>
                        </a:spcBef>
                        <a:buClr>
                          <a:srgbClr val="0578D4"/>
                        </a:buClr>
                        <a:buSzPct val="80000"/>
                        <a:buFont typeface="Courier New"/>
                        <a:buChar char="o"/>
                        <a:tabLst>
                          <a:tab pos="835025" algn="l"/>
                          <a:tab pos="835660" algn="l"/>
                        </a:tabLst>
                      </a:pPr>
                      <a:r>
                        <a:rPr sz="1400" spc="-35" dirty="0">
                          <a:solidFill>
                            <a:srgbClr val="1F3746"/>
                          </a:solidFill>
                          <a:latin typeface="Arial"/>
                          <a:cs typeface="Arial"/>
                        </a:rPr>
                        <a:t>The </a:t>
                      </a:r>
                      <a:r>
                        <a:rPr sz="1400" spc="-15" dirty="0">
                          <a:solidFill>
                            <a:srgbClr val="1F3746"/>
                          </a:solidFill>
                          <a:latin typeface="Arial"/>
                          <a:cs typeface="Arial"/>
                        </a:rPr>
                        <a:t>individual </a:t>
                      </a:r>
                      <a:r>
                        <a:rPr sz="1400" spc="-10" dirty="0">
                          <a:solidFill>
                            <a:srgbClr val="1F3746"/>
                          </a:solidFill>
                          <a:latin typeface="Arial"/>
                          <a:cs typeface="Arial"/>
                        </a:rPr>
                        <a:t>has </a:t>
                      </a:r>
                      <a:r>
                        <a:rPr sz="1400" spc="-20" dirty="0">
                          <a:solidFill>
                            <a:srgbClr val="1F3746"/>
                          </a:solidFill>
                          <a:latin typeface="Arial"/>
                          <a:cs typeface="Arial"/>
                        </a:rPr>
                        <a:t>the </a:t>
                      </a:r>
                      <a:r>
                        <a:rPr sz="1400" spc="-15" dirty="0">
                          <a:solidFill>
                            <a:srgbClr val="1F3746"/>
                          </a:solidFill>
                          <a:latin typeface="Arial"/>
                          <a:cs typeface="Arial"/>
                        </a:rPr>
                        <a:t>option </a:t>
                      </a:r>
                      <a:r>
                        <a:rPr sz="1400" spc="-20" dirty="0">
                          <a:solidFill>
                            <a:srgbClr val="1F3746"/>
                          </a:solidFill>
                          <a:latin typeface="Arial"/>
                          <a:cs typeface="Arial"/>
                        </a:rPr>
                        <a:t>to </a:t>
                      </a:r>
                      <a:r>
                        <a:rPr sz="1400" spc="-10" dirty="0">
                          <a:solidFill>
                            <a:srgbClr val="1F3746"/>
                          </a:solidFill>
                          <a:latin typeface="Arial"/>
                          <a:cs typeface="Arial"/>
                        </a:rPr>
                        <a:t>continue </a:t>
                      </a:r>
                      <a:r>
                        <a:rPr sz="1400" spc="15" dirty="0">
                          <a:solidFill>
                            <a:srgbClr val="1F3746"/>
                          </a:solidFill>
                          <a:latin typeface="Arial"/>
                          <a:cs typeface="Arial"/>
                        </a:rPr>
                        <a:t>care </a:t>
                      </a:r>
                      <a:r>
                        <a:rPr sz="1400" spc="-25" dirty="0">
                          <a:solidFill>
                            <a:srgbClr val="1F3746"/>
                          </a:solidFill>
                          <a:latin typeface="Arial"/>
                          <a:cs typeface="Arial"/>
                        </a:rPr>
                        <a:t>with </a:t>
                      </a:r>
                      <a:r>
                        <a:rPr sz="1400" spc="-20" dirty="0">
                          <a:solidFill>
                            <a:srgbClr val="1F3746"/>
                          </a:solidFill>
                          <a:latin typeface="Arial"/>
                          <a:cs typeface="Arial"/>
                        </a:rPr>
                        <a:t>that </a:t>
                      </a:r>
                      <a:r>
                        <a:rPr sz="1400" spc="-15" dirty="0">
                          <a:solidFill>
                            <a:srgbClr val="1F3746"/>
                          </a:solidFill>
                          <a:latin typeface="Arial"/>
                          <a:cs typeface="Arial"/>
                        </a:rPr>
                        <a:t>provider </a:t>
                      </a:r>
                      <a:r>
                        <a:rPr sz="1400" spc="-10" dirty="0">
                          <a:solidFill>
                            <a:srgbClr val="1F3746"/>
                          </a:solidFill>
                          <a:latin typeface="Arial"/>
                          <a:cs typeface="Arial"/>
                        </a:rPr>
                        <a:t>or at </a:t>
                      </a:r>
                      <a:r>
                        <a:rPr sz="1400" spc="-20" dirty="0">
                          <a:solidFill>
                            <a:srgbClr val="1F3746"/>
                          </a:solidFill>
                          <a:latin typeface="Arial"/>
                          <a:cs typeface="Arial"/>
                        </a:rPr>
                        <a:t>that </a:t>
                      </a:r>
                      <a:r>
                        <a:rPr sz="1400" spc="-5" dirty="0">
                          <a:solidFill>
                            <a:srgbClr val="1F3746"/>
                          </a:solidFill>
                          <a:latin typeface="Arial"/>
                          <a:cs typeface="Arial"/>
                        </a:rPr>
                        <a:t>facility, </a:t>
                      </a:r>
                      <a:r>
                        <a:rPr sz="1400" spc="-15" dirty="0">
                          <a:solidFill>
                            <a:srgbClr val="1F3746"/>
                          </a:solidFill>
                          <a:latin typeface="Arial"/>
                          <a:cs typeface="Arial"/>
                        </a:rPr>
                        <a:t>under </a:t>
                      </a:r>
                      <a:r>
                        <a:rPr sz="1400" dirty="0">
                          <a:solidFill>
                            <a:srgbClr val="1F3746"/>
                          </a:solidFill>
                          <a:latin typeface="Arial"/>
                          <a:cs typeface="Arial"/>
                        </a:rPr>
                        <a:t>certain </a:t>
                      </a:r>
                      <a:r>
                        <a:rPr sz="1400" spc="-5" dirty="0">
                          <a:solidFill>
                            <a:srgbClr val="1F3746"/>
                          </a:solidFill>
                          <a:latin typeface="Arial"/>
                          <a:cs typeface="Arial"/>
                        </a:rPr>
                        <a:t>circumstances, </a:t>
                      </a:r>
                      <a:br>
                        <a:rPr lang="en-US" sz="1400" spc="-5" dirty="0">
                          <a:solidFill>
                            <a:srgbClr val="1F3746"/>
                          </a:solidFill>
                          <a:latin typeface="Arial"/>
                          <a:cs typeface="Arial"/>
                        </a:rPr>
                      </a:br>
                      <a:r>
                        <a:rPr sz="1400" spc="-10" dirty="0">
                          <a:solidFill>
                            <a:srgbClr val="1F3746"/>
                          </a:solidFill>
                          <a:latin typeface="Arial"/>
                          <a:cs typeface="Arial"/>
                        </a:rPr>
                        <a:t>and </a:t>
                      </a:r>
                      <a:r>
                        <a:rPr sz="1400" spc="-25" dirty="0">
                          <a:solidFill>
                            <a:srgbClr val="1F3746"/>
                          </a:solidFill>
                          <a:latin typeface="Arial"/>
                          <a:cs typeface="Arial"/>
                        </a:rPr>
                        <a:t>requires </a:t>
                      </a:r>
                      <a:r>
                        <a:rPr sz="1400" spc="-20" dirty="0">
                          <a:solidFill>
                            <a:srgbClr val="1F3746"/>
                          </a:solidFill>
                          <a:latin typeface="Arial"/>
                          <a:cs typeface="Arial"/>
                        </a:rPr>
                        <a:t>the</a:t>
                      </a:r>
                      <a:r>
                        <a:rPr sz="1400" spc="275" dirty="0">
                          <a:solidFill>
                            <a:srgbClr val="1F3746"/>
                          </a:solidFill>
                          <a:latin typeface="Arial"/>
                          <a:cs typeface="Arial"/>
                        </a:rPr>
                        <a:t> </a:t>
                      </a:r>
                      <a:r>
                        <a:rPr sz="1400" spc="-20" dirty="0">
                          <a:solidFill>
                            <a:srgbClr val="1F3746"/>
                          </a:solidFill>
                          <a:latin typeface="Arial"/>
                          <a:cs typeface="Arial"/>
                        </a:rPr>
                        <a:t>provider</a:t>
                      </a:r>
                      <a:r>
                        <a:rPr lang="en-US" sz="1400" spc="-20" dirty="0">
                          <a:solidFill>
                            <a:srgbClr val="1F3746"/>
                          </a:solidFill>
                          <a:latin typeface="Arial"/>
                          <a:cs typeface="Arial"/>
                        </a:rPr>
                        <a:t> </a:t>
                      </a:r>
                      <a:r>
                        <a:rPr sz="1400" spc="-20" dirty="0">
                          <a:solidFill>
                            <a:srgbClr val="1F3746"/>
                          </a:solidFill>
                          <a:latin typeface="Arial"/>
                          <a:cs typeface="Arial"/>
                        </a:rPr>
                        <a:t>to </a:t>
                      </a:r>
                      <a:r>
                        <a:rPr sz="1400" spc="5" dirty="0">
                          <a:solidFill>
                            <a:srgbClr val="1F3746"/>
                          </a:solidFill>
                          <a:latin typeface="Arial"/>
                          <a:cs typeface="Arial"/>
                        </a:rPr>
                        <a:t>accept </a:t>
                      </a:r>
                      <a:r>
                        <a:rPr sz="1400" spc="-20" dirty="0">
                          <a:solidFill>
                            <a:srgbClr val="1F3746"/>
                          </a:solidFill>
                          <a:latin typeface="Arial"/>
                          <a:cs typeface="Arial"/>
                        </a:rPr>
                        <a:t>the </a:t>
                      </a:r>
                      <a:r>
                        <a:rPr sz="1400" spc="-15" dirty="0">
                          <a:solidFill>
                            <a:srgbClr val="1F3746"/>
                          </a:solidFill>
                          <a:latin typeface="Arial"/>
                          <a:cs typeface="Arial"/>
                        </a:rPr>
                        <a:t>in-network payment </a:t>
                      </a:r>
                      <a:r>
                        <a:rPr sz="1400" spc="10" dirty="0">
                          <a:solidFill>
                            <a:srgbClr val="1F3746"/>
                          </a:solidFill>
                          <a:latin typeface="Arial"/>
                          <a:cs typeface="Arial"/>
                        </a:rPr>
                        <a:t>from </a:t>
                      </a:r>
                      <a:r>
                        <a:rPr sz="1400" spc="-20" dirty="0">
                          <a:solidFill>
                            <a:srgbClr val="1F3746"/>
                          </a:solidFill>
                          <a:latin typeface="Arial"/>
                          <a:cs typeface="Arial"/>
                        </a:rPr>
                        <a:t>the </a:t>
                      </a:r>
                      <a:r>
                        <a:rPr sz="1400" spc="-25" dirty="0">
                          <a:solidFill>
                            <a:srgbClr val="1F3746"/>
                          </a:solidFill>
                          <a:latin typeface="Arial"/>
                          <a:cs typeface="Arial"/>
                        </a:rPr>
                        <a:t>plan </a:t>
                      </a:r>
                      <a:r>
                        <a:rPr sz="1400" spc="-10" dirty="0">
                          <a:solidFill>
                            <a:srgbClr val="1F3746"/>
                          </a:solidFill>
                          <a:latin typeface="Arial"/>
                          <a:cs typeface="Arial"/>
                        </a:rPr>
                        <a:t>or</a:t>
                      </a:r>
                      <a:r>
                        <a:rPr sz="1400" spc="-75" dirty="0">
                          <a:solidFill>
                            <a:srgbClr val="1F3746"/>
                          </a:solidFill>
                          <a:latin typeface="Arial"/>
                          <a:cs typeface="Arial"/>
                        </a:rPr>
                        <a:t> </a:t>
                      </a:r>
                      <a:r>
                        <a:rPr sz="1400" spc="5" dirty="0">
                          <a:solidFill>
                            <a:srgbClr val="1F3746"/>
                          </a:solidFill>
                          <a:latin typeface="Arial"/>
                          <a:cs typeface="Arial"/>
                        </a:rPr>
                        <a:t>carrier.</a:t>
                      </a:r>
                      <a:endParaRPr sz="1400" dirty="0">
                        <a:latin typeface="Arial"/>
                        <a:cs typeface="Arial"/>
                      </a:endParaRPr>
                    </a:p>
                    <a:p>
                      <a:pPr marL="347472" indent="-347472">
                        <a:lnSpc>
                          <a:spcPct val="90000"/>
                        </a:lnSpc>
                        <a:spcBef>
                          <a:spcPts val="600"/>
                        </a:spcBef>
                        <a:buClr>
                          <a:srgbClr val="0578D4"/>
                        </a:buClr>
                        <a:buSzPct val="80000"/>
                        <a:buFont typeface="Courier New"/>
                        <a:buChar char="o"/>
                        <a:tabLst>
                          <a:tab pos="835025" algn="l"/>
                          <a:tab pos="835660" algn="l"/>
                        </a:tabLst>
                      </a:pPr>
                      <a:r>
                        <a:rPr sz="1400" spc="-20" dirty="0">
                          <a:solidFill>
                            <a:srgbClr val="1F3746"/>
                          </a:solidFill>
                          <a:latin typeface="Arial"/>
                          <a:cs typeface="Arial"/>
                        </a:rPr>
                        <a:t>All </a:t>
                      </a:r>
                      <a:r>
                        <a:rPr sz="1400" spc="-10" dirty="0">
                          <a:solidFill>
                            <a:srgbClr val="1F3746"/>
                          </a:solidFill>
                          <a:latin typeface="Arial"/>
                          <a:cs typeface="Arial"/>
                        </a:rPr>
                        <a:t>of </a:t>
                      </a:r>
                      <a:r>
                        <a:rPr sz="1400" spc="-20" dirty="0">
                          <a:solidFill>
                            <a:srgbClr val="1F3746"/>
                          </a:solidFill>
                          <a:latin typeface="Arial"/>
                          <a:cs typeface="Arial"/>
                        </a:rPr>
                        <a:t>these apply to </a:t>
                      </a:r>
                      <a:r>
                        <a:rPr sz="1400" spc="-25" dirty="0">
                          <a:solidFill>
                            <a:srgbClr val="1F3746"/>
                          </a:solidFill>
                          <a:latin typeface="Arial"/>
                          <a:cs typeface="Arial"/>
                        </a:rPr>
                        <a:t>all </a:t>
                      </a:r>
                      <a:r>
                        <a:rPr sz="1400" spc="-5" dirty="0">
                          <a:solidFill>
                            <a:srgbClr val="1F3746"/>
                          </a:solidFill>
                          <a:latin typeface="Arial"/>
                          <a:cs typeface="Arial"/>
                        </a:rPr>
                        <a:t>group </a:t>
                      </a:r>
                      <a:r>
                        <a:rPr sz="1400" spc="-25" dirty="0">
                          <a:solidFill>
                            <a:srgbClr val="1F3746"/>
                          </a:solidFill>
                          <a:latin typeface="Arial"/>
                          <a:cs typeface="Arial"/>
                        </a:rPr>
                        <a:t>health plans, </a:t>
                      </a:r>
                      <a:r>
                        <a:rPr sz="1400" spc="-5" dirty="0">
                          <a:solidFill>
                            <a:srgbClr val="1F3746"/>
                          </a:solidFill>
                          <a:latin typeface="Arial"/>
                          <a:cs typeface="Arial"/>
                        </a:rPr>
                        <a:t>including </a:t>
                      </a:r>
                      <a:r>
                        <a:rPr sz="1400" dirty="0">
                          <a:solidFill>
                            <a:srgbClr val="1F3746"/>
                          </a:solidFill>
                          <a:latin typeface="Arial"/>
                          <a:cs typeface="Arial"/>
                        </a:rPr>
                        <a:t>grandfathered</a:t>
                      </a:r>
                      <a:r>
                        <a:rPr sz="1400" spc="70" dirty="0">
                          <a:solidFill>
                            <a:srgbClr val="1F3746"/>
                          </a:solidFill>
                          <a:latin typeface="Arial"/>
                          <a:cs typeface="Arial"/>
                        </a:rPr>
                        <a:t> </a:t>
                      </a:r>
                      <a:r>
                        <a:rPr sz="1400" spc="-20" dirty="0">
                          <a:solidFill>
                            <a:srgbClr val="1F3746"/>
                          </a:solidFill>
                          <a:latin typeface="Arial"/>
                          <a:cs typeface="Arial"/>
                        </a:rPr>
                        <a:t>plans</a:t>
                      </a:r>
                      <a:endParaRPr sz="1400" dirty="0">
                        <a:latin typeface="Arial"/>
                        <a:cs typeface="Arial"/>
                      </a:endParaRPr>
                    </a:p>
                  </a:txBody>
                  <a:tcPr marL="182880" marR="0" marT="34925" marB="0" anchor="ctr">
                    <a:lnL w="12700">
                      <a:solidFill>
                        <a:srgbClr val="FFFFFF"/>
                      </a:solidFill>
                      <a:prstDash val="solid"/>
                    </a:lnL>
                    <a:lnR w="12700">
                      <a:solidFill>
                        <a:srgbClr val="FFFFFF"/>
                      </a:solidFill>
                      <a:prstDash val="soli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10001"/>
                  </a:ext>
                </a:extLst>
              </a:tr>
              <a:tr h="838073">
                <a:tc>
                  <a:txBody>
                    <a:bodyPr/>
                    <a:lstStyle/>
                    <a:p>
                      <a:pPr marL="0">
                        <a:lnSpc>
                          <a:spcPct val="90000"/>
                        </a:lnSpc>
                        <a:spcBef>
                          <a:spcPts val="290"/>
                        </a:spcBef>
                      </a:pPr>
                      <a:r>
                        <a:rPr sz="1400" spc="10" dirty="0">
                          <a:solidFill>
                            <a:srgbClr val="1F3746"/>
                          </a:solidFill>
                          <a:latin typeface="Arial Black"/>
                          <a:cs typeface="Arial Black"/>
                        </a:rPr>
                        <a:t>Health</a:t>
                      </a:r>
                      <a:r>
                        <a:rPr sz="1400" spc="-70" dirty="0">
                          <a:solidFill>
                            <a:srgbClr val="1F3746"/>
                          </a:solidFill>
                          <a:latin typeface="Arial Black"/>
                          <a:cs typeface="Arial Black"/>
                        </a:rPr>
                        <a:t> </a:t>
                      </a:r>
                      <a:r>
                        <a:rPr sz="1400" spc="20" dirty="0">
                          <a:solidFill>
                            <a:srgbClr val="1F3746"/>
                          </a:solidFill>
                          <a:latin typeface="Arial Black"/>
                          <a:cs typeface="Arial Black"/>
                        </a:rPr>
                        <a:t>Insurance</a:t>
                      </a:r>
                      <a:r>
                        <a:rPr sz="1400" spc="-150" dirty="0">
                          <a:solidFill>
                            <a:srgbClr val="1F3746"/>
                          </a:solidFill>
                          <a:latin typeface="Arial Black"/>
                          <a:cs typeface="Arial Black"/>
                        </a:rPr>
                        <a:t> </a:t>
                      </a:r>
                      <a:r>
                        <a:rPr sz="1400" spc="20" dirty="0">
                          <a:solidFill>
                            <a:srgbClr val="1F3746"/>
                          </a:solidFill>
                          <a:latin typeface="Arial Black"/>
                          <a:cs typeface="Arial Black"/>
                        </a:rPr>
                        <a:t>Cards</a:t>
                      </a:r>
                      <a:r>
                        <a:rPr sz="1400" spc="-145" dirty="0">
                          <a:solidFill>
                            <a:srgbClr val="1F3746"/>
                          </a:solidFill>
                          <a:latin typeface="Arial Black"/>
                          <a:cs typeface="Arial Black"/>
                        </a:rPr>
                        <a:t> </a:t>
                      </a:r>
                      <a:r>
                        <a:rPr sz="1400" spc="30" dirty="0">
                          <a:solidFill>
                            <a:srgbClr val="1F3746"/>
                          </a:solidFill>
                          <a:latin typeface="Arial Black"/>
                          <a:cs typeface="Arial Black"/>
                        </a:rPr>
                        <a:t>and</a:t>
                      </a:r>
                      <a:r>
                        <a:rPr sz="1400" spc="-70" dirty="0">
                          <a:solidFill>
                            <a:srgbClr val="1F3746"/>
                          </a:solidFill>
                          <a:latin typeface="Arial Black"/>
                          <a:cs typeface="Arial Black"/>
                        </a:rPr>
                        <a:t> </a:t>
                      </a:r>
                      <a:r>
                        <a:rPr sz="1400" spc="15" dirty="0">
                          <a:solidFill>
                            <a:srgbClr val="1F3746"/>
                          </a:solidFill>
                          <a:latin typeface="Arial Black"/>
                          <a:cs typeface="Arial Black"/>
                        </a:rPr>
                        <a:t>Other</a:t>
                      </a:r>
                      <a:r>
                        <a:rPr sz="1400" spc="-130" dirty="0">
                          <a:solidFill>
                            <a:srgbClr val="1F3746"/>
                          </a:solidFill>
                          <a:latin typeface="Arial Black"/>
                          <a:cs typeface="Arial Black"/>
                        </a:rPr>
                        <a:t> </a:t>
                      </a:r>
                      <a:r>
                        <a:rPr sz="1400" spc="10" dirty="0">
                          <a:solidFill>
                            <a:srgbClr val="1F3746"/>
                          </a:solidFill>
                          <a:latin typeface="Arial Black"/>
                          <a:cs typeface="Arial Black"/>
                        </a:rPr>
                        <a:t>Disclosure</a:t>
                      </a:r>
                      <a:r>
                        <a:rPr sz="1400" spc="-150" dirty="0">
                          <a:solidFill>
                            <a:srgbClr val="1F3746"/>
                          </a:solidFill>
                          <a:latin typeface="Arial Black"/>
                          <a:cs typeface="Arial Black"/>
                        </a:rPr>
                        <a:t> </a:t>
                      </a:r>
                      <a:r>
                        <a:rPr sz="1400" spc="10" dirty="0">
                          <a:solidFill>
                            <a:srgbClr val="1F3746"/>
                          </a:solidFill>
                          <a:latin typeface="Arial Black"/>
                          <a:cs typeface="Arial Black"/>
                        </a:rPr>
                        <a:t>Requirements</a:t>
                      </a:r>
                      <a:endParaRPr sz="1400" dirty="0">
                        <a:latin typeface="Arial Black"/>
                        <a:cs typeface="Arial Black"/>
                      </a:endParaRPr>
                    </a:p>
                    <a:p>
                      <a:pPr marL="0" marR="571500">
                        <a:lnSpc>
                          <a:spcPct val="90000"/>
                        </a:lnSpc>
                        <a:spcBef>
                          <a:spcPts val="0"/>
                        </a:spcBef>
                      </a:pPr>
                      <a:r>
                        <a:rPr sz="1400" spc="-40" dirty="0">
                          <a:solidFill>
                            <a:srgbClr val="1F3746"/>
                          </a:solidFill>
                          <a:latin typeface="Arial"/>
                          <a:cs typeface="Arial"/>
                        </a:rPr>
                        <a:t>GHPs </a:t>
                      </a:r>
                      <a:r>
                        <a:rPr sz="1400" spc="-15" dirty="0">
                          <a:solidFill>
                            <a:srgbClr val="1F3746"/>
                          </a:solidFill>
                          <a:latin typeface="Arial"/>
                          <a:cs typeface="Arial"/>
                        </a:rPr>
                        <a:t>and </a:t>
                      </a:r>
                      <a:r>
                        <a:rPr sz="1400" spc="10" dirty="0">
                          <a:solidFill>
                            <a:srgbClr val="1F3746"/>
                          </a:solidFill>
                          <a:latin typeface="Arial"/>
                          <a:cs typeface="Arial"/>
                        </a:rPr>
                        <a:t>carriers </a:t>
                      </a:r>
                      <a:r>
                        <a:rPr sz="1400" spc="-30" dirty="0">
                          <a:solidFill>
                            <a:srgbClr val="1F3746"/>
                          </a:solidFill>
                          <a:latin typeface="Arial"/>
                          <a:cs typeface="Arial"/>
                        </a:rPr>
                        <a:t>must </a:t>
                      </a:r>
                      <a:r>
                        <a:rPr sz="1400" spc="-15" dirty="0">
                          <a:solidFill>
                            <a:srgbClr val="1F3746"/>
                          </a:solidFill>
                          <a:latin typeface="Arial"/>
                          <a:cs typeface="Arial"/>
                        </a:rPr>
                        <a:t>add </a:t>
                      </a:r>
                      <a:r>
                        <a:rPr sz="1400" spc="5" dirty="0">
                          <a:solidFill>
                            <a:srgbClr val="1F3746"/>
                          </a:solidFill>
                          <a:latin typeface="Arial"/>
                          <a:cs typeface="Arial"/>
                        </a:rPr>
                        <a:t>specific </a:t>
                      </a:r>
                      <a:r>
                        <a:rPr sz="1400" spc="-10" dirty="0">
                          <a:solidFill>
                            <a:srgbClr val="1F3746"/>
                          </a:solidFill>
                          <a:latin typeface="Arial"/>
                          <a:cs typeface="Arial"/>
                        </a:rPr>
                        <a:t>information </a:t>
                      </a:r>
                      <a:r>
                        <a:rPr sz="1400" spc="-20" dirty="0">
                          <a:solidFill>
                            <a:srgbClr val="1F3746"/>
                          </a:solidFill>
                          <a:latin typeface="Arial"/>
                          <a:cs typeface="Arial"/>
                        </a:rPr>
                        <a:t>to </a:t>
                      </a:r>
                      <a:r>
                        <a:rPr sz="1400" spc="-5" dirty="0">
                          <a:solidFill>
                            <a:srgbClr val="1F3746"/>
                          </a:solidFill>
                          <a:latin typeface="Arial"/>
                          <a:cs typeface="Arial"/>
                        </a:rPr>
                        <a:t>participant insurance </a:t>
                      </a:r>
                      <a:r>
                        <a:rPr sz="1400" dirty="0">
                          <a:solidFill>
                            <a:srgbClr val="1F3746"/>
                          </a:solidFill>
                          <a:latin typeface="Arial"/>
                          <a:cs typeface="Arial"/>
                        </a:rPr>
                        <a:t>cards, </a:t>
                      </a:r>
                      <a:r>
                        <a:rPr sz="1400" spc="-10" dirty="0">
                          <a:solidFill>
                            <a:srgbClr val="1F3746"/>
                          </a:solidFill>
                          <a:latin typeface="Arial"/>
                          <a:cs typeface="Arial"/>
                        </a:rPr>
                        <a:t>including deductibles </a:t>
                      </a:r>
                      <a:r>
                        <a:rPr sz="1400" spc="-15" dirty="0">
                          <a:solidFill>
                            <a:srgbClr val="1F3746"/>
                          </a:solidFill>
                          <a:latin typeface="Arial"/>
                          <a:cs typeface="Arial"/>
                        </a:rPr>
                        <a:t>and </a:t>
                      </a:r>
                      <a:r>
                        <a:rPr sz="1400" spc="-45" dirty="0">
                          <a:solidFill>
                            <a:srgbClr val="1F3746"/>
                          </a:solidFill>
                          <a:latin typeface="Arial"/>
                          <a:cs typeface="Arial"/>
                        </a:rPr>
                        <a:t>OOP </a:t>
                      </a:r>
                      <a:r>
                        <a:rPr sz="1400" spc="-15" dirty="0">
                          <a:solidFill>
                            <a:srgbClr val="1F3746"/>
                          </a:solidFill>
                          <a:latin typeface="Arial"/>
                          <a:cs typeface="Arial"/>
                        </a:rPr>
                        <a:t>maximums </a:t>
                      </a:r>
                      <a:br>
                        <a:rPr lang="en-US" sz="1400" spc="-15" dirty="0">
                          <a:solidFill>
                            <a:srgbClr val="1F3746"/>
                          </a:solidFill>
                          <a:latin typeface="Arial"/>
                          <a:cs typeface="Arial"/>
                        </a:rPr>
                      </a:br>
                      <a:r>
                        <a:rPr sz="1400" spc="-25" dirty="0">
                          <a:solidFill>
                            <a:srgbClr val="1F3746"/>
                          </a:solidFill>
                          <a:latin typeface="Arial"/>
                          <a:cs typeface="Arial"/>
                        </a:rPr>
                        <a:t>both </a:t>
                      </a:r>
                      <a:r>
                        <a:rPr sz="1400" spc="5" dirty="0">
                          <a:solidFill>
                            <a:srgbClr val="1F3746"/>
                          </a:solidFill>
                          <a:latin typeface="Arial"/>
                          <a:cs typeface="Arial"/>
                        </a:rPr>
                        <a:t>I</a:t>
                      </a:r>
                      <a:r>
                        <a:rPr sz="1400" spc="-30" dirty="0">
                          <a:solidFill>
                            <a:srgbClr val="1F3746"/>
                          </a:solidFill>
                          <a:latin typeface="Arial"/>
                          <a:cs typeface="Arial"/>
                        </a:rPr>
                        <a:t>NN </a:t>
                      </a:r>
                      <a:r>
                        <a:rPr sz="1400" spc="-15" dirty="0">
                          <a:solidFill>
                            <a:srgbClr val="1F3746"/>
                          </a:solidFill>
                          <a:latin typeface="Arial"/>
                          <a:cs typeface="Arial"/>
                        </a:rPr>
                        <a:t>and </a:t>
                      </a:r>
                      <a:r>
                        <a:rPr sz="1400" spc="-55" dirty="0">
                          <a:solidFill>
                            <a:srgbClr val="1F3746"/>
                          </a:solidFill>
                          <a:latin typeface="Arial"/>
                          <a:cs typeface="Arial"/>
                        </a:rPr>
                        <a:t>OON, </a:t>
                      </a:r>
                      <a:r>
                        <a:rPr sz="1400" spc="-20" dirty="0">
                          <a:solidFill>
                            <a:srgbClr val="1F3746"/>
                          </a:solidFill>
                          <a:latin typeface="Arial"/>
                          <a:cs typeface="Arial"/>
                        </a:rPr>
                        <a:t>phone </a:t>
                      </a:r>
                      <a:r>
                        <a:rPr sz="1400" spc="-30" dirty="0">
                          <a:solidFill>
                            <a:srgbClr val="1F3746"/>
                          </a:solidFill>
                          <a:latin typeface="Arial"/>
                          <a:cs typeface="Arial"/>
                        </a:rPr>
                        <a:t>number </a:t>
                      </a:r>
                      <a:r>
                        <a:rPr sz="1400" spc="-15" dirty="0">
                          <a:solidFill>
                            <a:srgbClr val="1F3746"/>
                          </a:solidFill>
                          <a:latin typeface="Arial"/>
                          <a:cs typeface="Arial"/>
                        </a:rPr>
                        <a:t>and </a:t>
                      </a:r>
                      <a:r>
                        <a:rPr sz="1400" spc="-30" dirty="0">
                          <a:solidFill>
                            <a:srgbClr val="1F3746"/>
                          </a:solidFill>
                          <a:latin typeface="Arial"/>
                          <a:cs typeface="Arial"/>
                        </a:rPr>
                        <a:t>web </a:t>
                      </a:r>
                      <a:r>
                        <a:rPr sz="1400" spc="-15" dirty="0">
                          <a:solidFill>
                            <a:srgbClr val="1F3746"/>
                          </a:solidFill>
                          <a:latin typeface="Arial"/>
                          <a:cs typeface="Arial"/>
                        </a:rPr>
                        <a:t>address </a:t>
                      </a:r>
                      <a:r>
                        <a:rPr sz="1400" spc="-20" dirty="0">
                          <a:solidFill>
                            <a:srgbClr val="1F3746"/>
                          </a:solidFill>
                          <a:latin typeface="Arial"/>
                          <a:cs typeface="Arial"/>
                        </a:rPr>
                        <a:t>where </a:t>
                      </a:r>
                      <a:r>
                        <a:rPr sz="1400" spc="-15" dirty="0">
                          <a:solidFill>
                            <a:srgbClr val="1F3746"/>
                          </a:solidFill>
                          <a:latin typeface="Arial"/>
                          <a:cs typeface="Arial"/>
                        </a:rPr>
                        <a:t>individuals </a:t>
                      </a:r>
                      <a:r>
                        <a:rPr sz="1400" spc="10" dirty="0">
                          <a:solidFill>
                            <a:srgbClr val="1F3746"/>
                          </a:solidFill>
                          <a:latin typeface="Arial"/>
                          <a:cs typeface="Arial"/>
                        </a:rPr>
                        <a:t>can </a:t>
                      </a:r>
                      <a:r>
                        <a:rPr sz="1400" spc="-15" dirty="0">
                          <a:solidFill>
                            <a:srgbClr val="1F3746"/>
                          </a:solidFill>
                          <a:latin typeface="Arial"/>
                          <a:cs typeface="Arial"/>
                        </a:rPr>
                        <a:t>obtain </a:t>
                      </a:r>
                      <a:r>
                        <a:rPr sz="1400" spc="-20" dirty="0">
                          <a:solidFill>
                            <a:srgbClr val="1F3746"/>
                          </a:solidFill>
                          <a:latin typeface="Arial"/>
                          <a:cs typeface="Arial"/>
                        </a:rPr>
                        <a:t>consumer</a:t>
                      </a:r>
                      <a:r>
                        <a:rPr sz="1400" spc="-45" dirty="0">
                          <a:solidFill>
                            <a:srgbClr val="1F3746"/>
                          </a:solidFill>
                          <a:latin typeface="Arial"/>
                          <a:cs typeface="Arial"/>
                        </a:rPr>
                        <a:t> </a:t>
                      </a:r>
                      <a:r>
                        <a:rPr sz="1400" spc="-15" dirty="0">
                          <a:solidFill>
                            <a:srgbClr val="1F3746"/>
                          </a:solidFill>
                          <a:latin typeface="Arial"/>
                          <a:cs typeface="Arial"/>
                        </a:rPr>
                        <a:t>assistance</a:t>
                      </a:r>
                      <a:endParaRPr sz="1400" dirty="0">
                        <a:latin typeface="Arial"/>
                        <a:cs typeface="Arial"/>
                      </a:endParaRPr>
                    </a:p>
                  </a:txBody>
                  <a:tcPr marL="182880" marR="0" marT="36830" marB="0" anchor="ctr">
                    <a:lnL w="12700">
                      <a:solidFill>
                        <a:srgbClr val="FFFFFF"/>
                      </a:solidFill>
                      <a:prstDash val="solid"/>
                    </a:lnL>
                    <a:lnR w="12700">
                      <a:solidFill>
                        <a:srgbClr val="FFFFFF"/>
                      </a:solidFill>
                      <a:prstDash val="solid"/>
                    </a:ln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5" name="object 5"/>
          <p:cNvSpPr txBox="1"/>
          <p:nvPr/>
        </p:nvSpPr>
        <p:spPr>
          <a:xfrm>
            <a:off x="584200" y="6069405"/>
            <a:ext cx="7331737" cy="446917"/>
          </a:xfrm>
          <a:prstGeom prst="rect">
            <a:avLst/>
          </a:prstGeom>
        </p:spPr>
        <p:txBody>
          <a:bodyPr vert="horz" wrap="square" lIns="182880" tIns="15875" rIns="0" bIns="0" rtlCol="0">
            <a:spAutoFit/>
          </a:bodyPr>
          <a:lstStyle/>
          <a:p>
            <a:pPr marL="12700">
              <a:lnSpc>
                <a:spcPct val="100000"/>
              </a:lnSpc>
              <a:spcBef>
                <a:spcPts val="125"/>
              </a:spcBef>
            </a:pPr>
            <a:r>
              <a:rPr sz="1400" b="1" spc="20" dirty="0">
                <a:solidFill>
                  <a:srgbClr val="0578D4"/>
                </a:solidFill>
                <a:latin typeface="Arial Black" panose="020B0A04020102020204" pitchFamily="34" charset="0"/>
                <a:cs typeface="Arial"/>
              </a:rPr>
              <a:t>When?</a:t>
            </a:r>
            <a:r>
              <a:rPr sz="1400" b="1" spc="-135" dirty="0">
                <a:solidFill>
                  <a:srgbClr val="0578D4"/>
                </a:solidFill>
                <a:latin typeface="Arial Black" panose="020B0A04020102020204" pitchFamily="34" charset="0"/>
                <a:cs typeface="Arial"/>
              </a:rPr>
              <a:t> </a:t>
            </a:r>
            <a:br>
              <a:rPr lang="en-US" sz="1400" b="1" spc="-135" dirty="0">
                <a:solidFill>
                  <a:srgbClr val="0578D4"/>
                </a:solidFill>
                <a:latin typeface="Arial"/>
                <a:cs typeface="Arial"/>
              </a:rPr>
            </a:br>
            <a:r>
              <a:rPr sz="1400" spc="20" dirty="0">
                <a:solidFill>
                  <a:srgbClr val="1F3746"/>
                </a:solidFill>
                <a:latin typeface="Arial"/>
                <a:cs typeface="Arial"/>
              </a:rPr>
              <a:t>For</a:t>
            </a:r>
            <a:r>
              <a:rPr sz="1400" spc="-30" dirty="0">
                <a:solidFill>
                  <a:srgbClr val="1F3746"/>
                </a:solidFill>
                <a:latin typeface="Arial"/>
                <a:cs typeface="Arial"/>
              </a:rPr>
              <a:t> </a:t>
            </a:r>
            <a:r>
              <a:rPr sz="1400" spc="5" dirty="0">
                <a:solidFill>
                  <a:srgbClr val="1F3746"/>
                </a:solidFill>
                <a:latin typeface="Arial"/>
                <a:cs typeface="Arial"/>
              </a:rPr>
              <a:t>all</a:t>
            </a:r>
            <a:r>
              <a:rPr sz="1400" spc="-30" dirty="0">
                <a:solidFill>
                  <a:srgbClr val="1F3746"/>
                </a:solidFill>
                <a:latin typeface="Arial"/>
                <a:cs typeface="Arial"/>
              </a:rPr>
              <a:t> </a:t>
            </a:r>
            <a:r>
              <a:rPr sz="1400" spc="10" dirty="0">
                <a:solidFill>
                  <a:srgbClr val="1F3746"/>
                </a:solidFill>
                <a:latin typeface="Arial"/>
                <a:cs typeface="Arial"/>
              </a:rPr>
              <a:t>plan</a:t>
            </a:r>
            <a:r>
              <a:rPr sz="1400" spc="-35" dirty="0">
                <a:solidFill>
                  <a:srgbClr val="1F3746"/>
                </a:solidFill>
                <a:latin typeface="Arial"/>
                <a:cs typeface="Arial"/>
              </a:rPr>
              <a:t> </a:t>
            </a:r>
            <a:r>
              <a:rPr sz="1400" spc="15" dirty="0">
                <a:solidFill>
                  <a:srgbClr val="1F3746"/>
                </a:solidFill>
                <a:latin typeface="Arial"/>
                <a:cs typeface="Arial"/>
              </a:rPr>
              <a:t>years</a:t>
            </a:r>
            <a:r>
              <a:rPr sz="1400" spc="-150" dirty="0">
                <a:solidFill>
                  <a:srgbClr val="1F3746"/>
                </a:solidFill>
                <a:latin typeface="Arial"/>
                <a:cs typeface="Arial"/>
              </a:rPr>
              <a:t> </a:t>
            </a:r>
            <a:r>
              <a:rPr sz="1400" spc="10" dirty="0">
                <a:solidFill>
                  <a:srgbClr val="1F3746"/>
                </a:solidFill>
                <a:latin typeface="Arial"/>
                <a:cs typeface="Arial"/>
              </a:rPr>
              <a:t>commencing</a:t>
            </a:r>
            <a:r>
              <a:rPr sz="1400" spc="-105" dirty="0">
                <a:solidFill>
                  <a:srgbClr val="1F3746"/>
                </a:solidFill>
                <a:latin typeface="Arial"/>
                <a:cs typeface="Arial"/>
              </a:rPr>
              <a:t> </a:t>
            </a:r>
            <a:r>
              <a:rPr sz="1400" spc="10" dirty="0">
                <a:solidFill>
                  <a:srgbClr val="1F3746"/>
                </a:solidFill>
                <a:latin typeface="Arial"/>
                <a:cs typeface="Arial"/>
              </a:rPr>
              <a:t>on</a:t>
            </a:r>
            <a:r>
              <a:rPr lang="en-US" sz="1400" spc="10" dirty="0">
                <a:solidFill>
                  <a:srgbClr val="1F3746"/>
                </a:solidFill>
                <a:latin typeface="Arial"/>
                <a:cs typeface="Arial"/>
              </a:rPr>
              <a:t> </a:t>
            </a:r>
            <a:r>
              <a:rPr sz="1400" spc="10" dirty="0">
                <a:solidFill>
                  <a:srgbClr val="1F3746"/>
                </a:solidFill>
                <a:latin typeface="Arial"/>
                <a:cs typeface="Arial"/>
              </a:rPr>
              <a:t>/</a:t>
            </a:r>
            <a:r>
              <a:rPr lang="en-US" sz="1400" spc="10" dirty="0">
                <a:solidFill>
                  <a:srgbClr val="1F3746"/>
                </a:solidFill>
                <a:latin typeface="Arial"/>
                <a:cs typeface="Arial"/>
              </a:rPr>
              <a:t> </a:t>
            </a:r>
            <a:r>
              <a:rPr sz="1400" spc="10" dirty="0">
                <a:solidFill>
                  <a:srgbClr val="1F3746"/>
                </a:solidFill>
                <a:latin typeface="Arial"/>
                <a:cs typeface="Arial"/>
              </a:rPr>
              <a:t>after</a:t>
            </a:r>
            <a:r>
              <a:rPr sz="1400" spc="-180" dirty="0">
                <a:solidFill>
                  <a:srgbClr val="1F3746"/>
                </a:solidFill>
                <a:latin typeface="Arial"/>
                <a:cs typeface="Arial"/>
              </a:rPr>
              <a:t> </a:t>
            </a:r>
            <a:r>
              <a:rPr sz="1400" spc="5" dirty="0">
                <a:solidFill>
                  <a:srgbClr val="1F3746"/>
                </a:solidFill>
                <a:latin typeface="Arial"/>
                <a:cs typeface="Arial"/>
              </a:rPr>
              <a:t>January</a:t>
            </a:r>
            <a:r>
              <a:rPr sz="1400" spc="-65" dirty="0">
                <a:solidFill>
                  <a:srgbClr val="1F3746"/>
                </a:solidFill>
                <a:latin typeface="Arial"/>
                <a:cs typeface="Arial"/>
              </a:rPr>
              <a:t> </a:t>
            </a:r>
            <a:r>
              <a:rPr sz="1400" spc="10" dirty="0">
                <a:solidFill>
                  <a:srgbClr val="1F3746"/>
                </a:solidFill>
                <a:latin typeface="Arial"/>
                <a:cs typeface="Arial"/>
              </a:rPr>
              <a:t>1,</a:t>
            </a:r>
            <a:r>
              <a:rPr sz="1400" spc="5" dirty="0">
                <a:solidFill>
                  <a:srgbClr val="1F3746"/>
                </a:solidFill>
                <a:latin typeface="Arial"/>
                <a:cs typeface="Arial"/>
              </a:rPr>
              <a:t> </a:t>
            </a:r>
            <a:r>
              <a:rPr sz="1400" spc="10" dirty="0">
                <a:solidFill>
                  <a:srgbClr val="1F3746"/>
                </a:solidFill>
                <a:latin typeface="Arial"/>
                <a:cs typeface="Arial"/>
              </a:rPr>
              <a:t>2022</a:t>
            </a:r>
            <a:endParaRPr sz="1400" dirty="0">
              <a:latin typeface="Arial"/>
              <a:cs typeface="Arial"/>
            </a:endParaRPr>
          </a:p>
        </p:txBody>
      </p:sp>
      <p:sp>
        <p:nvSpPr>
          <p:cNvPr id="6" name="object 6"/>
          <p:cNvSpPr txBox="1"/>
          <p:nvPr/>
        </p:nvSpPr>
        <p:spPr>
          <a:xfrm>
            <a:off x="570345" y="1218299"/>
            <a:ext cx="3479828" cy="446917"/>
          </a:xfrm>
          <a:prstGeom prst="rect">
            <a:avLst/>
          </a:prstGeom>
        </p:spPr>
        <p:txBody>
          <a:bodyPr vert="horz" wrap="square" lIns="182880" tIns="15875" rIns="0" bIns="0" rtlCol="0">
            <a:spAutoFit/>
          </a:bodyPr>
          <a:lstStyle/>
          <a:p>
            <a:pPr marL="12700">
              <a:lnSpc>
                <a:spcPct val="100000"/>
              </a:lnSpc>
            </a:pPr>
            <a:r>
              <a:rPr sz="1400" b="1" spc="10" dirty="0">
                <a:solidFill>
                  <a:srgbClr val="0578D4"/>
                </a:solidFill>
                <a:latin typeface="Arial Black" panose="020B0A04020102020204" pitchFamily="34" charset="0"/>
                <a:cs typeface="Arial"/>
              </a:rPr>
              <a:t>What? </a:t>
            </a:r>
            <a:br>
              <a:rPr lang="en-US" sz="1400" b="1" spc="10" dirty="0">
                <a:solidFill>
                  <a:srgbClr val="0578D4"/>
                </a:solidFill>
                <a:latin typeface="Arial"/>
                <a:cs typeface="Arial"/>
              </a:rPr>
            </a:br>
            <a:r>
              <a:rPr sz="1400" spc="5" dirty="0">
                <a:solidFill>
                  <a:srgbClr val="1F3746"/>
                </a:solidFill>
                <a:latin typeface="Arial"/>
                <a:cs typeface="Arial"/>
              </a:rPr>
              <a:t>Produce </a:t>
            </a:r>
            <a:r>
              <a:rPr sz="1400" spc="20" dirty="0">
                <a:solidFill>
                  <a:srgbClr val="1F3746"/>
                </a:solidFill>
                <a:latin typeface="Arial"/>
                <a:cs typeface="Arial"/>
              </a:rPr>
              <a:t>the</a:t>
            </a:r>
            <a:r>
              <a:rPr sz="1400" spc="-265" dirty="0">
                <a:solidFill>
                  <a:srgbClr val="1F3746"/>
                </a:solidFill>
                <a:latin typeface="Arial"/>
                <a:cs typeface="Arial"/>
              </a:rPr>
              <a:t> </a:t>
            </a:r>
            <a:r>
              <a:rPr sz="1400" dirty="0">
                <a:solidFill>
                  <a:srgbClr val="1F3746"/>
                </a:solidFill>
                <a:latin typeface="Arial"/>
                <a:cs typeface="Arial"/>
              </a:rPr>
              <a:t>following:</a:t>
            </a:r>
            <a:endParaRPr sz="1400" dirty="0">
              <a:latin typeface="Arial"/>
              <a:cs typeface="Arial"/>
            </a:endParaRPr>
          </a:p>
        </p:txBody>
      </p:sp>
    </p:spTree>
    <p:extLst>
      <p:ext uri="{BB962C8B-B14F-4D97-AF65-F5344CB8AC3E}">
        <p14:creationId xmlns:p14="http://schemas.microsoft.com/office/powerpoint/2010/main" val="4094147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0A5C-3961-4E4F-8EFD-6333D5B87946}"/>
              </a:ext>
            </a:extLst>
          </p:cNvPr>
          <p:cNvSpPr>
            <a:spLocks noGrp="1"/>
          </p:cNvSpPr>
          <p:nvPr>
            <p:ph type="title"/>
          </p:nvPr>
        </p:nvSpPr>
        <p:spPr/>
        <p:txBody>
          <a:bodyPr/>
          <a:lstStyle/>
          <a:p>
            <a:r>
              <a:rPr lang="en-US" sz="2800" dirty="0"/>
              <a:t>Transparency – Publish Machine-Readable Files</a:t>
            </a:r>
          </a:p>
        </p:txBody>
      </p:sp>
      <p:sp>
        <p:nvSpPr>
          <p:cNvPr id="3" name="TextBox 2">
            <a:extLst>
              <a:ext uri="{FF2B5EF4-FFF2-40B4-BE49-F238E27FC236}">
                <a16:creationId xmlns:a16="http://schemas.microsoft.com/office/drawing/2014/main" id="{0112EF95-D4AB-407E-935F-5CDF5A870C9E}"/>
              </a:ext>
            </a:extLst>
          </p:cNvPr>
          <p:cNvSpPr txBox="1"/>
          <p:nvPr/>
        </p:nvSpPr>
        <p:spPr>
          <a:xfrm>
            <a:off x="600457" y="1369738"/>
            <a:ext cx="10261812" cy="4201150"/>
          </a:xfrm>
          <a:prstGeom prst="rect">
            <a:avLst/>
          </a:prstGeom>
          <a:noFill/>
        </p:spPr>
        <p:txBody>
          <a:bodyPr wrap="square" lIns="182880" rtlCol="0">
            <a:spAutoFit/>
          </a:bodyPr>
          <a:lstStyle/>
          <a:p>
            <a:pPr marR="0" lvl="0" algn="l" defTabSz="914400" rtl="0" eaLnBrk="1" fontAlgn="auto" latinLnBrk="0" hangingPunct="1">
              <a:lnSpc>
                <a:spcPct val="90000"/>
              </a:lnSpc>
              <a:spcBef>
                <a:spcPts val="0"/>
              </a:spcBef>
              <a:spcAft>
                <a:spcPts val="1200"/>
              </a:spcAft>
              <a:buClrTx/>
              <a:buSzTx/>
              <a:tabLst/>
              <a:defRPr/>
            </a:pPr>
            <a: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All non-grandfathered plans must publish on </a:t>
            </a:r>
            <a:r>
              <a:rPr lang="en-US" sz="1700" b="1"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public site </a:t>
            </a:r>
            <a: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a:t>
            </a:r>
            <a:r>
              <a:rPr lang="en-US" sz="1700" dirty="0">
                <a:latin typeface="Arial" panose="020B0604020202020204" pitchFamily="34" charset="0"/>
                <a:ea typeface="Times New Roman" panose="02020603050405020304" pitchFamily="18" charset="0"/>
                <a:cs typeface="Arial" panose="020B0604020202020204" pitchFamily="34" charset="0"/>
              </a:rPr>
              <a:t>GHP </a:t>
            </a:r>
            <a: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medical services rates and historical pricing information that </a:t>
            </a:r>
            <a:r>
              <a:rPr lang="en-US" sz="1700" dirty="0">
                <a:latin typeface="Arial" panose="020B0604020202020204" pitchFamily="34" charset="0"/>
                <a:ea typeface="Times New Roman" panose="02020603050405020304" pitchFamily="18" charset="0"/>
                <a:cs typeface="Arial" panose="020B0604020202020204" pitchFamily="34" charset="0"/>
              </a:rPr>
              <a:t>participants and beneficiary can access</a:t>
            </a:r>
            <a:endPar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47472" marR="0" lvl="1" indent="-347472" algn="l" defTabSz="914400" rtl="0" eaLnBrk="1" fontAlgn="auto" latinLnBrk="0" hangingPunct="1">
              <a:lnSpc>
                <a:spcPct val="90000"/>
              </a:lnSpc>
              <a:spcBef>
                <a:spcPts val="600"/>
              </a:spcBef>
              <a:spcAft>
                <a:spcPts val="1200"/>
              </a:spcAft>
              <a:buClr>
                <a:schemeClr val="tx2"/>
              </a:buClr>
              <a:buSzTx/>
              <a:buFont typeface="+mj-lt"/>
              <a:buAutoNum type="arabicPeriod"/>
              <a:tabLst/>
              <a:defRPr/>
            </a:pPr>
            <a:r>
              <a:rPr lang="en-US" sz="1700" kern="1200" dirty="0">
                <a:effectLst/>
                <a:latin typeface="Arial Black" panose="020B0A04020102020204" pitchFamily="34" charset="0"/>
                <a:ea typeface="Times New Roman" panose="02020603050405020304" pitchFamily="18" charset="0"/>
                <a:cs typeface="Arial" panose="020B0604020202020204" pitchFamily="34" charset="0"/>
              </a:rPr>
              <a:t>INN</a:t>
            </a:r>
            <a:r>
              <a:rPr lang="en-US" sz="1700" i="0" kern="1200" dirty="0">
                <a:effectLst/>
                <a:latin typeface="Arial Black" panose="020B0A04020102020204" pitchFamily="34" charset="0"/>
                <a:ea typeface="Times New Roman" panose="02020603050405020304" pitchFamily="18" charset="0"/>
                <a:cs typeface="Arial" panose="020B0604020202020204" pitchFamily="34" charset="0"/>
              </a:rPr>
              <a:t>: </a:t>
            </a:r>
            <a:r>
              <a:rPr lang="en-US" sz="1700" i="0" kern="1200" dirty="0">
                <a:effectLst/>
                <a:latin typeface="Arial" panose="020B0604020202020204" pitchFamily="34" charset="0"/>
                <a:ea typeface="Times New Roman" panose="02020603050405020304" pitchFamily="18" charset="0"/>
                <a:cs typeface="Arial" panose="020B0604020202020204" pitchFamily="34" charset="0"/>
              </a:rPr>
              <a:t>Publish </a:t>
            </a:r>
            <a:r>
              <a:rPr lang="en-US" sz="1700" dirty="0">
                <a:latin typeface="Arial" panose="020B0604020202020204" pitchFamily="34" charset="0"/>
                <a:ea typeface="Times New Roman" panose="02020603050405020304" pitchFamily="18" charset="0"/>
                <a:cs typeface="Arial" panose="020B0604020202020204" pitchFamily="34" charset="0"/>
              </a:rPr>
              <a:t>n</a:t>
            </a:r>
            <a: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egotiated rates for all covered items and services between the plan or issuer </a:t>
            </a:r>
            <a:b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and in-network providers. Must post dollar amount or formula on how cost is determined</a:t>
            </a:r>
          </a:p>
          <a:p>
            <a:pPr marL="347472" marR="0" lvl="1" indent="-347472" algn="l" defTabSz="914400" rtl="0" eaLnBrk="1" fontAlgn="auto" latinLnBrk="0" hangingPunct="1">
              <a:lnSpc>
                <a:spcPct val="90000"/>
              </a:lnSpc>
              <a:spcBef>
                <a:spcPts val="600"/>
              </a:spcBef>
              <a:spcAft>
                <a:spcPts val="1200"/>
              </a:spcAft>
              <a:buClr>
                <a:schemeClr val="tx2"/>
              </a:buClr>
              <a:buSzTx/>
              <a:buFont typeface="+mj-lt"/>
              <a:buAutoNum type="arabicPeriod"/>
              <a:tabLst/>
              <a:defRPr/>
            </a:pPr>
            <a:r>
              <a:rPr lang="en-US" sz="1700" kern="1200" dirty="0">
                <a:solidFill>
                  <a:srgbClr val="263746"/>
                </a:solidFill>
                <a:effectLst/>
                <a:latin typeface="Arial Black" panose="020B0A04020102020204" pitchFamily="34" charset="0"/>
                <a:ea typeface="Times New Roman" panose="02020603050405020304" pitchFamily="18" charset="0"/>
                <a:cs typeface="Arial" panose="020B0604020202020204" pitchFamily="34" charset="0"/>
              </a:rPr>
              <a:t>OON</a:t>
            </a:r>
            <a:r>
              <a:rPr lang="en-US" sz="1700" i="0" kern="1200" dirty="0">
                <a:solidFill>
                  <a:srgbClr val="263746"/>
                </a:solidFill>
                <a:effectLst/>
                <a:latin typeface="Arial Black" panose="020B0A04020102020204" pitchFamily="34" charset="0"/>
                <a:ea typeface="Times New Roman" panose="02020603050405020304" pitchFamily="18" charset="0"/>
                <a:cs typeface="Arial" panose="020B0604020202020204" pitchFamily="34" charset="0"/>
              </a:rPr>
              <a:t>: </a:t>
            </a:r>
            <a:r>
              <a:rPr lang="en-US" sz="1700" i="0" kern="1200" dirty="0">
                <a:effectLst/>
                <a:latin typeface="Arial" panose="020B0604020202020204" pitchFamily="34" charset="0"/>
                <a:ea typeface="Times New Roman" panose="02020603050405020304" pitchFamily="18" charset="0"/>
                <a:cs typeface="Arial" panose="020B0604020202020204" pitchFamily="34" charset="0"/>
              </a:rPr>
              <a:t>Publish</a:t>
            </a:r>
            <a: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historical payments to, and billed charges from, out-of-network providers </a:t>
            </a:r>
            <a:b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US" sz="1700" i="1" kern="1200" dirty="0">
                <a:solidFill>
                  <a:schemeClr val="bg1">
                    <a:lumMod val="65000"/>
                  </a:schemeClr>
                </a:solidFill>
                <a:effectLst/>
                <a:latin typeface="Arial" panose="020B0604020202020204" pitchFamily="34" charset="0"/>
                <a:ea typeface="Times New Roman" panose="02020603050405020304" pitchFamily="18" charset="0"/>
                <a:cs typeface="Arial" panose="020B0604020202020204" pitchFamily="34" charset="0"/>
              </a:rPr>
              <a:t>(a minimum of at least 20 entries is required)</a:t>
            </a:r>
            <a: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7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Historical payments must have a minimum </a:t>
            </a:r>
            <a:br>
              <a:rPr lang="en-US" sz="17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US" sz="170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of twenty entries in order to protect consumer privacy.</a:t>
            </a:r>
            <a:endPar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47472" marR="0" lvl="1" indent="-347472" algn="l" defTabSz="914400" rtl="0" eaLnBrk="1" fontAlgn="auto" latinLnBrk="0" hangingPunct="1">
              <a:lnSpc>
                <a:spcPct val="90000"/>
              </a:lnSpc>
              <a:spcBef>
                <a:spcPts val="600"/>
              </a:spcBef>
              <a:spcAft>
                <a:spcPts val="1200"/>
              </a:spcAft>
              <a:buClr>
                <a:schemeClr val="tx2"/>
              </a:buClr>
              <a:buSzTx/>
              <a:buFont typeface="+mj-lt"/>
              <a:buAutoNum type="arabicPeriod"/>
              <a:tabLst/>
              <a:defRPr/>
            </a:pPr>
            <a:r>
              <a:rPr lang="en-US" sz="1700" kern="1200" dirty="0">
                <a:effectLst/>
                <a:latin typeface="Arial Black" panose="020B0A04020102020204" pitchFamily="34" charset="0"/>
                <a:ea typeface="Times New Roman" panose="02020603050405020304" pitchFamily="18" charset="0"/>
                <a:cs typeface="Arial" panose="020B0604020202020204" pitchFamily="34" charset="0"/>
              </a:rPr>
              <a:t>Rx</a:t>
            </a:r>
            <a:r>
              <a:rPr lang="en-US" sz="1700" i="0" kern="1200" dirty="0">
                <a:effectLst/>
                <a:latin typeface="Arial Black" panose="020B0A04020102020204" pitchFamily="34" charset="0"/>
                <a:ea typeface="Times New Roman" panose="02020603050405020304" pitchFamily="18" charset="0"/>
                <a:cs typeface="Arial" panose="020B0604020202020204" pitchFamily="34" charset="0"/>
              </a:rPr>
              <a:t>: </a:t>
            </a:r>
            <a:r>
              <a:rPr lang="en-US" sz="1700" b="1" dirty="0">
                <a:solidFill>
                  <a:srgbClr val="0678D5"/>
                </a:solidFill>
                <a:latin typeface="Arial" panose="020B0604020202020204" pitchFamily="34" charset="0"/>
                <a:cs typeface="Arial" panose="020B0604020202020204" pitchFamily="34" charset="0"/>
              </a:rPr>
              <a:t>Delayed </a:t>
            </a:r>
            <a:r>
              <a:rPr lang="en-US" sz="1700" dirty="0">
                <a:solidFill>
                  <a:srgbClr val="0678D5"/>
                </a:solidFill>
                <a:latin typeface="Arial" panose="020B0604020202020204" pitchFamily="34" charset="0"/>
                <a:cs typeface="Arial" panose="020B0604020202020204" pitchFamily="34" charset="0"/>
              </a:rPr>
              <a:t>–</a:t>
            </a:r>
            <a:r>
              <a:rPr lang="en-US" sz="1700" dirty="0">
                <a:latin typeface="Arial" panose="020B0604020202020204" pitchFamily="34" charset="0"/>
                <a:cs typeface="Arial" panose="020B0604020202020204" pitchFamily="34" charset="0"/>
              </a:rPr>
              <a:t> </a:t>
            </a:r>
            <a:r>
              <a:rPr lang="en-US" sz="1700" i="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In-network negotiated rates and historical net prices for all covered prescription drugs by plan or issuer at the pharmacy location level. </a:t>
            </a:r>
            <a:endParaRPr lang="en-US" sz="1700" dirty="0">
              <a:latin typeface="Arial" panose="020B0604020202020204" pitchFamily="34" charset="0"/>
              <a:cs typeface="Arial" panose="020B0604020202020204" pitchFamily="34" charset="0"/>
            </a:endParaRPr>
          </a:p>
          <a:p>
            <a:pPr>
              <a:lnSpc>
                <a:spcPct val="90000"/>
              </a:lnSpc>
              <a:spcBef>
                <a:spcPts val="1200"/>
              </a:spcBef>
              <a:spcAft>
                <a:spcPts val="600"/>
              </a:spcAft>
              <a:defRPr/>
            </a:pPr>
            <a:r>
              <a:rPr lang="en-US" sz="1700" i="0" dirty="0">
                <a:solidFill>
                  <a:schemeClr val="tx1"/>
                </a:solidFill>
                <a:latin typeface="Arial" panose="020B0604020202020204" pitchFamily="34" charset="0"/>
                <a:cs typeface="Arial" panose="020B0604020202020204" pitchFamily="34" charset="0"/>
              </a:rPr>
              <a:t>Fully insured, self-insured and level funded plans must comply with posting requirements</a:t>
            </a:r>
          </a:p>
          <a:p>
            <a:pPr marL="457200" marR="0" lvl="1" indent="0" algn="l" defTabSz="914400" rtl="0" eaLnBrk="1" fontAlgn="auto" latinLnBrk="0" hangingPunct="1">
              <a:lnSpc>
                <a:spcPct val="100000"/>
              </a:lnSpc>
              <a:spcBef>
                <a:spcPts val="1200"/>
              </a:spcBef>
              <a:spcAft>
                <a:spcPts val="0"/>
              </a:spcAft>
              <a:buClrTx/>
              <a:buSzTx/>
              <a:buFontTx/>
              <a:buNone/>
              <a:tabLst/>
              <a:defRPr/>
            </a:pPr>
            <a:endParaRPr lang="en-US" sz="1700" dirty="0">
              <a:solidFill>
                <a:schemeClr val="tx2"/>
              </a:solidFill>
              <a:latin typeface="+mj-lt"/>
              <a:cs typeface="Arial" panose="020B0604020202020204" pitchFamily="34" charset="0"/>
            </a:endParaRPr>
          </a:p>
          <a:p>
            <a:endParaRPr lang="en-US" sz="1700" dirty="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A1F89A51-1071-42AF-AE2B-63A36975B76C}"/>
              </a:ext>
            </a:extLst>
          </p:cNvPr>
          <p:cNvSpPr txBox="1"/>
          <p:nvPr/>
        </p:nvSpPr>
        <p:spPr>
          <a:xfrm>
            <a:off x="600456" y="4907374"/>
            <a:ext cx="11591543" cy="840230"/>
          </a:xfrm>
          <a:prstGeom prst="rect">
            <a:avLst/>
          </a:prstGeom>
          <a:solidFill>
            <a:srgbClr val="E3E3E3"/>
          </a:solidFill>
        </p:spPr>
        <p:txBody>
          <a:bodyPr wrap="square" lIns="182880" anchor="ctr" anchorCtr="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700" b="1" dirty="0">
                <a:solidFill>
                  <a:schemeClr val="tx2"/>
                </a:solidFill>
                <a:latin typeface="Arial Black" panose="020B0A04020102020204" pitchFamily="34" charset="0"/>
                <a:ea typeface="Times New Roman" panose="02020603050405020304" pitchFamily="18" charset="0"/>
                <a:cs typeface="Arial" panose="020B0604020202020204" pitchFamily="34" charset="0"/>
              </a:rPr>
              <a:t>Deadline: </a:t>
            </a:r>
            <a:r>
              <a:rPr lang="en-US" sz="1700" b="1" i="0" kern="1200" dirty="0">
                <a:latin typeface="Arial Black" panose="020B0A04020102020204" pitchFamily="34" charset="0"/>
                <a:cs typeface="Arial" panose="020B0604020202020204" pitchFamily="34" charset="0"/>
              </a:rPr>
              <a:t>July 1, 2022</a:t>
            </a:r>
            <a:r>
              <a:rPr lang="en-US" sz="1700" i="0" kern="1200" dirty="0">
                <a:latin typeface="Arial Black" panose="020B0A04020102020204" pitchFamily="34" charset="0"/>
                <a:cs typeface="Arial" panose="020B0604020202020204" pitchFamily="34" charset="0"/>
              </a:rPr>
              <a:t> </a:t>
            </a:r>
            <a:r>
              <a:rPr lang="en-US" sz="1700" i="1" kern="1200" dirty="0">
                <a:solidFill>
                  <a:schemeClr val="bg1">
                    <a:lumMod val="50000"/>
                  </a:schemeClr>
                </a:solidFill>
                <a:latin typeface="Arial" panose="020B0604020202020204" pitchFamily="34" charset="0"/>
                <a:cs typeface="Arial" panose="020B0604020202020204" pitchFamily="34" charset="0"/>
              </a:rPr>
              <a:t>(for plan years that began January - June)</a:t>
            </a:r>
            <a:r>
              <a:rPr lang="en-US" sz="1700" i="0" kern="1200" dirty="0">
                <a:latin typeface="Arial" panose="020B0604020202020204" pitchFamily="34" charset="0"/>
                <a:cs typeface="Arial" panose="020B0604020202020204" pitchFamily="34" charset="0"/>
              </a:rPr>
              <a:t>; </a:t>
            </a:r>
            <a:br>
              <a:rPr lang="en-US" sz="1700" i="0" kern="1200" dirty="0">
                <a:latin typeface="Arial" panose="020B0604020202020204" pitchFamily="34" charset="0"/>
                <a:cs typeface="Arial" panose="020B0604020202020204" pitchFamily="34" charset="0"/>
              </a:rPr>
            </a:br>
            <a:r>
              <a:rPr lang="en-US" sz="1700" i="0" kern="1200" dirty="0">
                <a:latin typeface="Arial" panose="020B0604020202020204" pitchFamily="34" charset="0"/>
                <a:cs typeface="Arial" panose="020B0604020202020204" pitchFamily="34" charset="0"/>
              </a:rPr>
              <a:t>for others, the first plan year beginning on or after July 1, 2022</a:t>
            </a:r>
            <a:endParaRPr lang="en-US" sz="1700" i="0" kern="12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63952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02306" y="199344"/>
            <a:ext cx="613863" cy="91235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604837" y="1081150"/>
            <a:ext cx="10150475" cy="0"/>
          </a:xfrm>
          <a:custGeom>
            <a:avLst/>
            <a:gdLst/>
            <a:ahLst/>
            <a:cxnLst/>
            <a:rect l="l" t="t" r="r" b="b"/>
            <a:pathLst>
              <a:path w="10150475">
                <a:moveTo>
                  <a:pt x="10149903" y="0"/>
                </a:moveTo>
                <a:lnTo>
                  <a:pt x="0" y="0"/>
                </a:lnTo>
              </a:path>
            </a:pathLst>
          </a:custGeom>
          <a:ln w="6350">
            <a:solidFill>
              <a:srgbClr val="BEBEBE"/>
            </a:solidFill>
          </a:ln>
        </p:spPr>
        <p:txBody>
          <a:bodyPr wrap="square" lIns="0" tIns="0" rIns="0" bIns="0" rtlCol="0"/>
          <a:lstStyle/>
          <a:p>
            <a:endParaRPr/>
          </a:p>
        </p:txBody>
      </p:sp>
      <p:sp>
        <p:nvSpPr>
          <p:cNvPr id="4" name="object 4"/>
          <p:cNvSpPr/>
          <p:nvPr/>
        </p:nvSpPr>
        <p:spPr>
          <a:xfrm>
            <a:off x="604837" y="4940660"/>
            <a:ext cx="11568478" cy="796947"/>
          </a:xfrm>
          <a:custGeom>
            <a:avLst/>
            <a:gdLst/>
            <a:ahLst/>
            <a:cxnLst/>
            <a:rect l="l" t="t" r="r" b="b"/>
            <a:pathLst>
              <a:path w="11582400" h="495300">
                <a:moveTo>
                  <a:pt x="11582400" y="0"/>
                </a:moveTo>
                <a:lnTo>
                  <a:pt x="0" y="0"/>
                </a:lnTo>
                <a:lnTo>
                  <a:pt x="0" y="495300"/>
                </a:lnTo>
                <a:lnTo>
                  <a:pt x="11582400" y="495300"/>
                </a:lnTo>
                <a:lnTo>
                  <a:pt x="11582400" y="0"/>
                </a:lnTo>
                <a:close/>
              </a:path>
            </a:pathLst>
          </a:custGeom>
          <a:solidFill>
            <a:srgbClr val="E3E3E3"/>
          </a:solidFill>
        </p:spPr>
        <p:txBody>
          <a:bodyPr wrap="square" lIns="0" tIns="0" rIns="0" bIns="0" rtlCol="0"/>
          <a:lstStyle/>
          <a:p>
            <a:endParaRPr/>
          </a:p>
        </p:txBody>
      </p:sp>
      <p:sp>
        <p:nvSpPr>
          <p:cNvPr id="5" name="object 5"/>
          <p:cNvSpPr txBox="1"/>
          <p:nvPr/>
        </p:nvSpPr>
        <p:spPr>
          <a:xfrm>
            <a:off x="619479" y="1335984"/>
            <a:ext cx="10690225" cy="4997265"/>
          </a:xfrm>
          <a:prstGeom prst="rect">
            <a:avLst/>
          </a:prstGeom>
        </p:spPr>
        <p:txBody>
          <a:bodyPr vert="horz" wrap="square" lIns="182880" tIns="15875" rIns="0" bIns="0" rtlCol="0">
            <a:noAutofit/>
          </a:bodyPr>
          <a:lstStyle/>
          <a:p>
            <a:pPr marR="5080">
              <a:lnSpc>
                <a:spcPct val="90000"/>
              </a:lnSpc>
              <a:spcBef>
                <a:spcPts val="125"/>
              </a:spcBef>
              <a:buSzPct val="77500"/>
              <a:tabLst>
                <a:tab pos="241300" algn="l"/>
              </a:tabLst>
            </a:pPr>
            <a:r>
              <a:rPr sz="1700" b="1" spc="15" dirty="0">
                <a:solidFill>
                  <a:srgbClr val="0578D4"/>
                </a:solidFill>
                <a:latin typeface="Arial Black" panose="020B0A04020102020204" pitchFamily="34" charset="0"/>
                <a:cs typeface="Arial"/>
              </a:rPr>
              <a:t>What</a:t>
            </a:r>
            <a:r>
              <a:rPr sz="1700" b="1" spc="-65" dirty="0">
                <a:solidFill>
                  <a:srgbClr val="0578D4"/>
                </a:solidFill>
                <a:latin typeface="Arial Black" panose="020B0A04020102020204" pitchFamily="34" charset="0"/>
                <a:cs typeface="Arial"/>
              </a:rPr>
              <a:t> </a:t>
            </a:r>
            <a:br>
              <a:rPr lang="en-US" sz="1700" b="1" spc="-65" dirty="0">
                <a:solidFill>
                  <a:srgbClr val="0578D4"/>
                </a:solidFill>
                <a:latin typeface="Arial Black" panose="020B0A04020102020204" pitchFamily="34" charset="0"/>
                <a:cs typeface="Arial"/>
              </a:rPr>
            </a:br>
            <a:r>
              <a:rPr sz="1700" spc="-5" dirty="0">
                <a:solidFill>
                  <a:srgbClr val="253746"/>
                </a:solidFill>
                <a:latin typeface="Arial"/>
                <a:cs typeface="Arial"/>
              </a:rPr>
              <a:t>Plans</a:t>
            </a:r>
            <a:r>
              <a:rPr sz="1700" dirty="0">
                <a:solidFill>
                  <a:srgbClr val="253746"/>
                </a:solidFill>
                <a:latin typeface="Arial"/>
                <a:cs typeface="Arial"/>
              </a:rPr>
              <a:t> </a:t>
            </a:r>
            <a:r>
              <a:rPr sz="1700" spc="10" dirty="0">
                <a:solidFill>
                  <a:srgbClr val="253746"/>
                </a:solidFill>
                <a:latin typeface="Arial"/>
                <a:cs typeface="Arial"/>
              </a:rPr>
              <a:t>are</a:t>
            </a:r>
            <a:r>
              <a:rPr sz="1700" spc="-30" dirty="0">
                <a:solidFill>
                  <a:srgbClr val="253746"/>
                </a:solidFill>
                <a:latin typeface="Arial"/>
                <a:cs typeface="Arial"/>
              </a:rPr>
              <a:t> </a:t>
            </a:r>
            <a:r>
              <a:rPr sz="1700" spc="10" dirty="0">
                <a:solidFill>
                  <a:srgbClr val="253746"/>
                </a:solidFill>
                <a:latin typeface="Arial"/>
                <a:cs typeface="Arial"/>
              </a:rPr>
              <a:t>required</a:t>
            </a:r>
            <a:r>
              <a:rPr sz="1700" spc="-100" dirty="0">
                <a:solidFill>
                  <a:srgbClr val="253746"/>
                </a:solidFill>
                <a:latin typeface="Arial"/>
                <a:cs typeface="Arial"/>
              </a:rPr>
              <a:t> </a:t>
            </a:r>
            <a:r>
              <a:rPr sz="1700" spc="25" dirty="0">
                <a:solidFill>
                  <a:srgbClr val="253746"/>
                </a:solidFill>
                <a:latin typeface="Arial"/>
                <a:cs typeface="Arial"/>
              </a:rPr>
              <a:t>to</a:t>
            </a:r>
            <a:r>
              <a:rPr sz="1700" spc="-105" dirty="0">
                <a:solidFill>
                  <a:srgbClr val="253746"/>
                </a:solidFill>
                <a:latin typeface="Arial"/>
                <a:cs typeface="Arial"/>
              </a:rPr>
              <a:t> </a:t>
            </a:r>
            <a:r>
              <a:rPr sz="1700" spc="5" dirty="0">
                <a:solidFill>
                  <a:srgbClr val="253746"/>
                </a:solidFill>
                <a:latin typeface="Arial"/>
                <a:cs typeface="Arial"/>
              </a:rPr>
              <a:t>provide</a:t>
            </a:r>
            <a:r>
              <a:rPr sz="1700" spc="-30" dirty="0">
                <a:solidFill>
                  <a:srgbClr val="253746"/>
                </a:solidFill>
                <a:latin typeface="Arial"/>
                <a:cs typeface="Arial"/>
              </a:rPr>
              <a:t> </a:t>
            </a:r>
            <a:r>
              <a:rPr sz="1700" spc="25" dirty="0">
                <a:solidFill>
                  <a:srgbClr val="253746"/>
                </a:solidFill>
                <a:latin typeface="Arial"/>
                <a:cs typeface="Arial"/>
              </a:rPr>
              <a:t>access</a:t>
            </a:r>
            <a:r>
              <a:rPr sz="1700" spc="-145" dirty="0">
                <a:solidFill>
                  <a:srgbClr val="253746"/>
                </a:solidFill>
                <a:latin typeface="Arial"/>
                <a:cs typeface="Arial"/>
              </a:rPr>
              <a:t> </a:t>
            </a:r>
            <a:r>
              <a:rPr sz="1700" spc="25" dirty="0">
                <a:solidFill>
                  <a:srgbClr val="253746"/>
                </a:solidFill>
                <a:latin typeface="Arial"/>
                <a:cs typeface="Arial"/>
              </a:rPr>
              <a:t>to</a:t>
            </a:r>
            <a:r>
              <a:rPr sz="1700" spc="-105" dirty="0">
                <a:solidFill>
                  <a:srgbClr val="253746"/>
                </a:solidFill>
                <a:latin typeface="Arial"/>
                <a:cs typeface="Arial"/>
              </a:rPr>
              <a:t> </a:t>
            </a:r>
            <a:r>
              <a:rPr sz="1700" spc="15" dirty="0">
                <a:solidFill>
                  <a:srgbClr val="253746"/>
                </a:solidFill>
                <a:latin typeface="Arial"/>
                <a:cs typeface="Arial"/>
              </a:rPr>
              <a:t>an</a:t>
            </a:r>
            <a:r>
              <a:rPr sz="1700" spc="-25" dirty="0">
                <a:solidFill>
                  <a:srgbClr val="253746"/>
                </a:solidFill>
                <a:latin typeface="Arial"/>
                <a:cs typeface="Arial"/>
              </a:rPr>
              <a:t> </a:t>
            </a:r>
            <a:r>
              <a:rPr sz="1700" spc="10" dirty="0">
                <a:solidFill>
                  <a:srgbClr val="253746"/>
                </a:solidFill>
                <a:latin typeface="Arial"/>
                <a:cs typeface="Arial"/>
              </a:rPr>
              <a:t>internet</a:t>
            </a:r>
            <a:r>
              <a:rPr sz="1700" spc="-145" dirty="0">
                <a:solidFill>
                  <a:srgbClr val="253746"/>
                </a:solidFill>
                <a:latin typeface="Arial"/>
                <a:cs typeface="Arial"/>
              </a:rPr>
              <a:t> </a:t>
            </a:r>
            <a:r>
              <a:rPr sz="1700" spc="15" dirty="0">
                <a:solidFill>
                  <a:srgbClr val="253746"/>
                </a:solidFill>
                <a:latin typeface="Arial"/>
                <a:cs typeface="Arial"/>
              </a:rPr>
              <a:t>based,</a:t>
            </a:r>
            <a:r>
              <a:rPr sz="1700" spc="-75" dirty="0">
                <a:solidFill>
                  <a:srgbClr val="253746"/>
                </a:solidFill>
                <a:latin typeface="Arial"/>
                <a:cs typeface="Arial"/>
              </a:rPr>
              <a:t> </a:t>
            </a:r>
            <a:r>
              <a:rPr sz="1700" spc="15" dirty="0">
                <a:solidFill>
                  <a:srgbClr val="253746"/>
                </a:solidFill>
                <a:latin typeface="Arial"/>
                <a:cs typeface="Arial"/>
              </a:rPr>
              <a:t>self-service</a:t>
            </a:r>
            <a:r>
              <a:rPr sz="1700" spc="-180" dirty="0">
                <a:solidFill>
                  <a:srgbClr val="253746"/>
                </a:solidFill>
                <a:latin typeface="Arial"/>
                <a:cs typeface="Arial"/>
              </a:rPr>
              <a:t> </a:t>
            </a:r>
            <a:r>
              <a:rPr sz="1700" spc="15" dirty="0">
                <a:solidFill>
                  <a:srgbClr val="253746"/>
                </a:solidFill>
                <a:latin typeface="Arial"/>
                <a:cs typeface="Arial"/>
              </a:rPr>
              <a:t>tool</a:t>
            </a:r>
            <a:r>
              <a:rPr sz="1700" spc="-105" dirty="0">
                <a:solidFill>
                  <a:srgbClr val="253746"/>
                </a:solidFill>
                <a:latin typeface="Arial"/>
                <a:cs typeface="Arial"/>
              </a:rPr>
              <a:t> </a:t>
            </a:r>
            <a:r>
              <a:rPr sz="1700" spc="15" dirty="0">
                <a:solidFill>
                  <a:srgbClr val="253746"/>
                </a:solidFill>
                <a:latin typeface="Arial"/>
                <a:cs typeface="Arial"/>
              </a:rPr>
              <a:t>containing pricing </a:t>
            </a:r>
            <a:r>
              <a:rPr sz="1700" dirty="0">
                <a:solidFill>
                  <a:srgbClr val="253746"/>
                </a:solidFill>
                <a:latin typeface="Arial"/>
                <a:cs typeface="Arial"/>
              </a:rPr>
              <a:t>info </a:t>
            </a:r>
            <a:br>
              <a:rPr lang="en-US" sz="1700" dirty="0">
                <a:solidFill>
                  <a:srgbClr val="253746"/>
                </a:solidFill>
                <a:latin typeface="Arial"/>
                <a:cs typeface="Arial"/>
              </a:rPr>
            </a:br>
            <a:r>
              <a:rPr sz="1700" spc="-5" dirty="0">
                <a:solidFill>
                  <a:srgbClr val="253746"/>
                </a:solidFill>
                <a:latin typeface="Arial"/>
                <a:cs typeface="Arial"/>
              </a:rPr>
              <a:t>for </a:t>
            </a:r>
            <a:r>
              <a:rPr sz="1700" spc="10" dirty="0">
                <a:solidFill>
                  <a:srgbClr val="253746"/>
                </a:solidFill>
                <a:latin typeface="Arial"/>
                <a:cs typeface="Arial"/>
              </a:rPr>
              <a:t>plan items </a:t>
            </a:r>
            <a:r>
              <a:rPr sz="1700" spc="15" dirty="0">
                <a:solidFill>
                  <a:srgbClr val="253746"/>
                </a:solidFill>
                <a:latin typeface="Arial"/>
                <a:cs typeface="Arial"/>
              </a:rPr>
              <a:t>and</a:t>
            </a:r>
            <a:r>
              <a:rPr sz="1700" spc="-320" dirty="0">
                <a:solidFill>
                  <a:srgbClr val="253746"/>
                </a:solidFill>
                <a:latin typeface="Arial"/>
                <a:cs typeface="Arial"/>
              </a:rPr>
              <a:t> </a:t>
            </a:r>
            <a:r>
              <a:rPr sz="1700" spc="15" dirty="0">
                <a:solidFill>
                  <a:srgbClr val="253746"/>
                </a:solidFill>
                <a:latin typeface="Arial"/>
                <a:cs typeface="Arial"/>
              </a:rPr>
              <a:t>services</a:t>
            </a:r>
            <a:endParaRPr sz="1700" dirty="0">
              <a:latin typeface="Arial"/>
              <a:cs typeface="Arial"/>
            </a:endParaRPr>
          </a:p>
          <a:p>
            <a:pPr>
              <a:lnSpc>
                <a:spcPct val="90000"/>
              </a:lnSpc>
              <a:spcBef>
                <a:spcPts val="985"/>
              </a:spcBef>
              <a:buSzPct val="77500"/>
              <a:tabLst>
                <a:tab pos="241300" algn="l"/>
              </a:tabLst>
            </a:pPr>
            <a:r>
              <a:rPr sz="1700" b="1" spc="20" dirty="0">
                <a:solidFill>
                  <a:srgbClr val="0578D4"/>
                </a:solidFill>
                <a:latin typeface="Arial Black" panose="020B0A04020102020204" pitchFamily="34" charset="0"/>
                <a:cs typeface="Arial"/>
              </a:rPr>
              <a:t>When</a:t>
            </a:r>
            <a:r>
              <a:rPr sz="1700" b="1" spc="-105" dirty="0">
                <a:solidFill>
                  <a:srgbClr val="253746"/>
                </a:solidFill>
                <a:latin typeface="Arial"/>
                <a:cs typeface="Arial"/>
              </a:rPr>
              <a:t> </a:t>
            </a:r>
            <a:br>
              <a:rPr lang="en-US" sz="1700" b="1" spc="-105" dirty="0">
                <a:solidFill>
                  <a:srgbClr val="253746"/>
                </a:solidFill>
                <a:latin typeface="Arial"/>
                <a:cs typeface="Arial"/>
              </a:rPr>
            </a:br>
            <a:r>
              <a:rPr sz="1700" spc="20" dirty="0">
                <a:solidFill>
                  <a:srgbClr val="253746"/>
                </a:solidFill>
                <a:latin typeface="Arial"/>
                <a:cs typeface="Arial"/>
              </a:rPr>
              <a:t>For</a:t>
            </a:r>
            <a:r>
              <a:rPr sz="1700" spc="-110" dirty="0">
                <a:solidFill>
                  <a:srgbClr val="253746"/>
                </a:solidFill>
                <a:latin typeface="Arial"/>
                <a:cs typeface="Arial"/>
              </a:rPr>
              <a:t> </a:t>
            </a:r>
            <a:r>
              <a:rPr sz="1700" spc="10" dirty="0">
                <a:solidFill>
                  <a:srgbClr val="253746"/>
                </a:solidFill>
                <a:latin typeface="Arial"/>
                <a:cs typeface="Arial"/>
              </a:rPr>
              <a:t>plan</a:t>
            </a:r>
            <a:r>
              <a:rPr sz="1700" spc="-40" dirty="0">
                <a:solidFill>
                  <a:srgbClr val="253746"/>
                </a:solidFill>
                <a:latin typeface="Arial"/>
                <a:cs typeface="Arial"/>
              </a:rPr>
              <a:t> </a:t>
            </a:r>
            <a:r>
              <a:rPr sz="1700" spc="15" dirty="0">
                <a:solidFill>
                  <a:srgbClr val="253746"/>
                </a:solidFill>
                <a:latin typeface="Arial"/>
                <a:cs typeface="Arial"/>
              </a:rPr>
              <a:t>years</a:t>
            </a:r>
            <a:r>
              <a:rPr sz="1700" spc="-155" dirty="0">
                <a:solidFill>
                  <a:srgbClr val="253746"/>
                </a:solidFill>
                <a:latin typeface="Arial"/>
                <a:cs typeface="Arial"/>
              </a:rPr>
              <a:t> </a:t>
            </a:r>
            <a:r>
              <a:rPr sz="1700" spc="15" dirty="0">
                <a:solidFill>
                  <a:srgbClr val="253746"/>
                </a:solidFill>
                <a:latin typeface="Arial"/>
                <a:cs typeface="Arial"/>
              </a:rPr>
              <a:t>that</a:t>
            </a:r>
            <a:r>
              <a:rPr sz="1700" spc="-80" dirty="0">
                <a:solidFill>
                  <a:srgbClr val="253746"/>
                </a:solidFill>
                <a:latin typeface="Arial"/>
                <a:cs typeface="Arial"/>
              </a:rPr>
              <a:t> </a:t>
            </a:r>
            <a:r>
              <a:rPr sz="1700" spc="20" dirty="0">
                <a:solidFill>
                  <a:srgbClr val="253746"/>
                </a:solidFill>
                <a:latin typeface="Arial"/>
                <a:cs typeface="Arial"/>
              </a:rPr>
              <a:t>start</a:t>
            </a:r>
            <a:r>
              <a:rPr sz="1700" spc="-150" dirty="0">
                <a:solidFill>
                  <a:srgbClr val="253746"/>
                </a:solidFill>
                <a:latin typeface="Arial"/>
                <a:cs typeface="Arial"/>
              </a:rPr>
              <a:t> </a:t>
            </a:r>
            <a:r>
              <a:rPr sz="1700" spc="15" dirty="0">
                <a:solidFill>
                  <a:srgbClr val="253746"/>
                </a:solidFill>
                <a:latin typeface="Arial"/>
                <a:cs typeface="Arial"/>
              </a:rPr>
              <a:t>on</a:t>
            </a:r>
            <a:r>
              <a:rPr sz="1700" spc="-35" dirty="0">
                <a:solidFill>
                  <a:srgbClr val="253746"/>
                </a:solidFill>
                <a:latin typeface="Arial"/>
                <a:cs typeface="Arial"/>
              </a:rPr>
              <a:t> </a:t>
            </a:r>
            <a:r>
              <a:rPr sz="1700" spc="10" dirty="0">
                <a:solidFill>
                  <a:srgbClr val="253746"/>
                </a:solidFill>
                <a:latin typeface="Arial"/>
                <a:cs typeface="Arial"/>
              </a:rPr>
              <a:t>or</a:t>
            </a:r>
            <a:r>
              <a:rPr sz="1700" spc="-35" dirty="0">
                <a:solidFill>
                  <a:srgbClr val="253746"/>
                </a:solidFill>
                <a:latin typeface="Arial"/>
                <a:cs typeface="Arial"/>
              </a:rPr>
              <a:t> </a:t>
            </a:r>
            <a:r>
              <a:rPr sz="1700" spc="5" dirty="0">
                <a:solidFill>
                  <a:srgbClr val="253746"/>
                </a:solidFill>
                <a:latin typeface="Arial"/>
                <a:cs typeface="Arial"/>
              </a:rPr>
              <a:t>after</a:t>
            </a:r>
            <a:r>
              <a:rPr sz="1700" spc="-35" dirty="0">
                <a:solidFill>
                  <a:srgbClr val="253746"/>
                </a:solidFill>
                <a:latin typeface="Arial"/>
                <a:cs typeface="Arial"/>
              </a:rPr>
              <a:t> </a:t>
            </a:r>
            <a:r>
              <a:rPr sz="1700" b="1" spc="5" dirty="0">
                <a:solidFill>
                  <a:srgbClr val="253746"/>
                </a:solidFill>
                <a:latin typeface="Arial"/>
                <a:cs typeface="Arial"/>
              </a:rPr>
              <a:t>January</a:t>
            </a:r>
            <a:r>
              <a:rPr sz="1700" b="1" spc="-70" dirty="0">
                <a:solidFill>
                  <a:srgbClr val="253746"/>
                </a:solidFill>
                <a:latin typeface="Arial"/>
                <a:cs typeface="Arial"/>
              </a:rPr>
              <a:t> </a:t>
            </a:r>
            <a:r>
              <a:rPr sz="1700" b="1" spc="10" dirty="0">
                <a:solidFill>
                  <a:srgbClr val="253746"/>
                </a:solidFill>
                <a:latin typeface="Arial"/>
                <a:cs typeface="Arial"/>
              </a:rPr>
              <a:t>1,</a:t>
            </a:r>
            <a:r>
              <a:rPr sz="1700" b="1" spc="-35" dirty="0">
                <a:solidFill>
                  <a:srgbClr val="253746"/>
                </a:solidFill>
                <a:latin typeface="Arial"/>
                <a:cs typeface="Arial"/>
              </a:rPr>
              <a:t> </a:t>
            </a:r>
            <a:r>
              <a:rPr sz="1700" b="1" spc="10" dirty="0">
                <a:solidFill>
                  <a:srgbClr val="253746"/>
                </a:solidFill>
                <a:latin typeface="Arial"/>
                <a:cs typeface="Arial"/>
              </a:rPr>
              <a:t>2023.</a:t>
            </a:r>
            <a:endParaRPr sz="1700" b="1" dirty="0">
              <a:latin typeface="Arial"/>
              <a:cs typeface="Arial"/>
            </a:endParaRPr>
          </a:p>
          <a:p>
            <a:pPr>
              <a:lnSpc>
                <a:spcPct val="90000"/>
              </a:lnSpc>
              <a:spcBef>
                <a:spcPts val="1055"/>
              </a:spcBef>
              <a:buClr>
                <a:srgbClr val="0578D4"/>
              </a:buClr>
              <a:buSzPct val="77500"/>
              <a:tabLst>
                <a:tab pos="241300" algn="l"/>
              </a:tabLst>
            </a:pPr>
            <a:r>
              <a:rPr sz="1700" spc="20" dirty="0">
                <a:solidFill>
                  <a:srgbClr val="253746"/>
                </a:solidFill>
                <a:latin typeface="Arial"/>
                <a:cs typeface="Arial"/>
              </a:rPr>
              <a:t>Contents</a:t>
            </a:r>
            <a:r>
              <a:rPr sz="1700" spc="-145" dirty="0">
                <a:solidFill>
                  <a:srgbClr val="253746"/>
                </a:solidFill>
                <a:latin typeface="Arial"/>
                <a:cs typeface="Arial"/>
              </a:rPr>
              <a:t> </a:t>
            </a:r>
            <a:r>
              <a:rPr sz="1700" spc="5" dirty="0">
                <a:solidFill>
                  <a:srgbClr val="253746"/>
                </a:solidFill>
                <a:latin typeface="Arial"/>
                <a:cs typeface="Arial"/>
              </a:rPr>
              <a:t>of</a:t>
            </a:r>
            <a:r>
              <a:rPr sz="1700" spc="-145" dirty="0">
                <a:solidFill>
                  <a:srgbClr val="253746"/>
                </a:solidFill>
                <a:latin typeface="Arial"/>
                <a:cs typeface="Arial"/>
              </a:rPr>
              <a:t> </a:t>
            </a:r>
            <a:r>
              <a:rPr sz="1700" spc="5" dirty="0">
                <a:solidFill>
                  <a:srgbClr val="253746"/>
                </a:solidFill>
                <a:latin typeface="Arial"/>
                <a:cs typeface="Arial"/>
              </a:rPr>
              <a:t>“self-service</a:t>
            </a:r>
            <a:r>
              <a:rPr sz="1700" spc="-185" dirty="0">
                <a:solidFill>
                  <a:srgbClr val="253746"/>
                </a:solidFill>
                <a:latin typeface="Arial"/>
                <a:cs typeface="Arial"/>
              </a:rPr>
              <a:t> </a:t>
            </a:r>
            <a:r>
              <a:rPr sz="1700" spc="10" dirty="0">
                <a:solidFill>
                  <a:srgbClr val="253746"/>
                </a:solidFill>
                <a:latin typeface="Arial"/>
                <a:cs typeface="Arial"/>
              </a:rPr>
              <a:t>advance</a:t>
            </a:r>
            <a:r>
              <a:rPr sz="1700" spc="-35" dirty="0">
                <a:solidFill>
                  <a:srgbClr val="253746"/>
                </a:solidFill>
                <a:latin typeface="Arial"/>
                <a:cs typeface="Arial"/>
              </a:rPr>
              <a:t> </a:t>
            </a:r>
            <a:r>
              <a:rPr sz="1700" spc="15" dirty="0">
                <a:solidFill>
                  <a:srgbClr val="253746"/>
                </a:solidFill>
                <a:latin typeface="Arial"/>
                <a:cs typeface="Arial"/>
              </a:rPr>
              <a:t>EOB”</a:t>
            </a:r>
            <a:r>
              <a:rPr lang="en-US" sz="1700" spc="15" dirty="0">
                <a:solidFill>
                  <a:srgbClr val="253746"/>
                </a:solidFill>
                <a:latin typeface="Arial"/>
                <a:cs typeface="Arial"/>
              </a:rPr>
              <a:t>:</a:t>
            </a:r>
            <a:endParaRPr sz="1700" dirty="0">
              <a:latin typeface="Arial"/>
              <a:cs typeface="Arial"/>
            </a:endParaRPr>
          </a:p>
          <a:p>
            <a:pPr marL="347472" lvl="1" indent="-347472">
              <a:lnSpc>
                <a:spcPct val="90000"/>
              </a:lnSpc>
              <a:spcBef>
                <a:spcPts val="1255"/>
              </a:spcBef>
              <a:buClr>
                <a:srgbClr val="0578D4"/>
              </a:buClr>
              <a:buSzPct val="77777"/>
              <a:buFont typeface="Courier New" panose="02070309020205020404" pitchFamily="49" charset="0"/>
              <a:buChar char="o"/>
              <a:tabLst>
                <a:tab pos="698500" algn="l"/>
                <a:tab pos="699135" algn="l"/>
              </a:tabLst>
            </a:pPr>
            <a:r>
              <a:rPr sz="1700" spc="-5" dirty="0">
                <a:solidFill>
                  <a:srgbClr val="253746"/>
                </a:solidFill>
                <a:latin typeface="Arial"/>
                <a:cs typeface="Arial"/>
              </a:rPr>
              <a:t>Estimates </a:t>
            </a:r>
            <a:r>
              <a:rPr sz="1700" dirty="0">
                <a:solidFill>
                  <a:srgbClr val="253746"/>
                </a:solidFill>
                <a:latin typeface="Arial"/>
                <a:cs typeface="Arial"/>
              </a:rPr>
              <a:t>cost-sharing </a:t>
            </a:r>
            <a:r>
              <a:rPr sz="1700" spc="5" dirty="0">
                <a:solidFill>
                  <a:srgbClr val="253746"/>
                </a:solidFill>
                <a:latin typeface="Arial"/>
                <a:cs typeface="Arial"/>
              </a:rPr>
              <a:t>liability </a:t>
            </a:r>
            <a:r>
              <a:rPr sz="1700" spc="-5" dirty="0">
                <a:solidFill>
                  <a:srgbClr val="253746"/>
                </a:solidFill>
                <a:latin typeface="Arial"/>
                <a:cs typeface="Arial"/>
              </a:rPr>
              <a:t>for </a:t>
            </a:r>
            <a:r>
              <a:rPr sz="1700" spc="20" dirty="0">
                <a:solidFill>
                  <a:srgbClr val="253746"/>
                </a:solidFill>
                <a:latin typeface="Arial"/>
                <a:cs typeface="Arial"/>
              </a:rPr>
              <a:t>the </a:t>
            </a:r>
            <a:r>
              <a:rPr sz="1700" spc="-25" dirty="0">
                <a:solidFill>
                  <a:srgbClr val="253746"/>
                </a:solidFill>
                <a:latin typeface="Arial"/>
                <a:cs typeface="Arial"/>
              </a:rPr>
              <a:t>covered </a:t>
            </a:r>
            <a:r>
              <a:rPr sz="1700" spc="-10" dirty="0">
                <a:solidFill>
                  <a:srgbClr val="253746"/>
                </a:solidFill>
                <a:latin typeface="Arial"/>
                <a:cs typeface="Arial"/>
              </a:rPr>
              <a:t>item </a:t>
            </a:r>
            <a:r>
              <a:rPr sz="1700" spc="-15" dirty="0">
                <a:solidFill>
                  <a:srgbClr val="253746"/>
                </a:solidFill>
                <a:latin typeface="Arial"/>
                <a:cs typeface="Arial"/>
              </a:rPr>
              <a:t>or</a:t>
            </a:r>
            <a:r>
              <a:rPr sz="1700" spc="55" dirty="0">
                <a:solidFill>
                  <a:srgbClr val="253746"/>
                </a:solidFill>
                <a:latin typeface="Arial"/>
                <a:cs typeface="Arial"/>
              </a:rPr>
              <a:t> </a:t>
            </a:r>
            <a:r>
              <a:rPr sz="1700" spc="-20" dirty="0">
                <a:solidFill>
                  <a:srgbClr val="253746"/>
                </a:solidFill>
                <a:latin typeface="Arial"/>
                <a:cs typeface="Arial"/>
              </a:rPr>
              <a:t>service</a:t>
            </a:r>
            <a:endParaRPr sz="1700" dirty="0">
              <a:latin typeface="Arial"/>
              <a:cs typeface="Arial"/>
            </a:endParaRPr>
          </a:p>
          <a:p>
            <a:pPr marL="347472" marR="553720" lvl="1" indent="-347472">
              <a:lnSpc>
                <a:spcPct val="90000"/>
              </a:lnSpc>
              <a:spcBef>
                <a:spcPts val="755"/>
              </a:spcBef>
              <a:buClr>
                <a:srgbClr val="0578D4"/>
              </a:buClr>
              <a:buSzPct val="77777"/>
              <a:buFont typeface="Courier New" panose="02070309020205020404" pitchFamily="49" charset="0"/>
              <a:buChar char="o"/>
              <a:tabLst>
                <a:tab pos="698500" algn="l"/>
                <a:tab pos="699135" algn="l"/>
              </a:tabLst>
            </a:pPr>
            <a:r>
              <a:rPr sz="1700" spc="-15" dirty="0">
                <a:solidFill>
                  <a:srgbClr val="253746"/>
                </a:solidFill>
                <a:latin typeface="Arial"/>
                <a:cs typeface="Arial"/>
              </a:rPr>
              <a:t>Provides </a:t>
            </a:r>
            <a:r>
              <a:rPr sz="1700" spc="20" dirty="0">
                <a:solidFill>
                  <a:srgbClr val="253746"/>
                </a:solidFill>
                <a:latin typeface="Arial"/>
                <a:cs typeface="Arial"/>
              </a:rPr>
              <a:t>the </a:t>
            </a:r>
            <a:r>
              <a:rPr sz="1700" dirty="0">
                <a:solidFill>
                  <a:srgbClr val="253746"/>
                </a:solidFill>
                <a:latin typeface="Arial"/>
                <a:cs typeface="Arial"/>
              </a:rPr>
              <a:t>in-network rate </a:t>
            </a:r>
            <a:r>
              <a:rPr sz="1700" spc="-5" dirty="0">
                <a:solidFill>
                  <a:srgbClr val="253746"/>
                </a:solidFill>
                <a:latin typeface="Arial"/>
                <a:cs typeface="Arial"/>
              </a:rPr>
              <a:t>for in-network </a:t>
            </a:r>
            <a:r>
              <a:rPr sz="1700" spc="-10" dirty="0">
                <a:solidFill>
                  <a:srgbClr val="253746"/>
                </a:solidFill>
                <a:latin typeface="Arial"/>
                <a:cs typeface="Arial"/>
              </a:rPr>
              <a:t>providers </a:t>
            </a:r>
            <a:r>
              <a:rPr sz="1700" spc="-5" dirty="0">
                <a:solidFill>
                  <a:srgbClr val="253746"/>
                </a:solidFill>
                <a:latin typeface="Arial"/>
                <a:cs typeface="Arial"/>
              </a:rPr>
              <a:t>for </a:t>
            </a:r>
            <a:r>
              <a:rPr sz="1700" spc="20" dirty="0">
                <a:solidFill>
                  <a:srgbClr val="253746"/>
                </a:solidFill>
                <a:latin typeface="Arial"/>
                <a:cs typeface="Arial"/>
              </a:rPr>
              <a:t>the </a:t>
            </a:r>
            <a:r>
              <a:rPr sz="1700" spc="-25" dirty="0">
                <a:solidFill>
                  <a:srgbClr val="253746"/>
                </a:solidFill>
                <a:latin typeface="Arial"/>
                <a:cs typeface="Arial"/>
              </a:rPr>
              <a:t>covered </a:t>
            </a:r>
            <a:r>
              <a:rPr sz="1700" spc="-10" dirty="0">
                <a:solidFill>
                  <a:srgbClr val="253746"/>
                </a:solidFill>
                <a:latin typeface="Arial"/>
                <a:cs typeface="Arial"/>
              </a:rPr>
              <a:t>item </a:t>
            </a:r>
            <a:r>
              <a:rPr sz="1700" spc="-15" dirty="0">
                <a:solidFill>
                  <a:srgbClr val="253746"/>
                </a:solidFill>
                <a:latin typeface="Arial"/>
                <a:cs typeface="Arial"/>
              </a:rPr>
              <a:t>or </a:t>
            </a:r>
            <a:r>
              <a:rPr sz="1700" spc="-20" dirty="0">
                <a:solidFill>
                  <a:srgbClr val="253746"/>
                </a:solidFill>
                <a:latin typeface="Arial"/>
                <a:cs typeface="Arial"/>
              </a:rPr>
              <a:t>service </a:t>
            </a:r>
            <a:br>
              <a:rPr lang="en-US" sz="1700" spc="-20" dirty="0">
                <a:solidFill>
                  <a:srgbClr val="253746"/>
                </a:solidFill>
                <a:latin typeface="Arial"/>
                <a:cs typeface="Arial"/>
              </a:rPr>
            </a:br>
            <a:r>
              <a:rPr sz="1700" i="1" spc="10" dirty="0">
                <a:solidFill>
                  <a:schemeClr val="bg1">
                    <a:lumMod val="65000"/>
                  </a:schemeClr>
                </a:solidFill>
                <a:latin typeface="Arial"/>
                <a:cs typeface="Arial"/>
              </a:rPr>
              <a:t>(includes  </a:t>
            </a:r>
            <a:r>
              <a:rPr sz="1700" i="1" spc="-5" dirty="0">
                <a:solidFill>
                  <a:schemeClr val="bg1">
                    <a:lumMod val="65000"/>
                  </a:schemeClr>
                </a:solidFill>
                <a:latin typeface="Arial"/>
                <a:cs typeface="Arial"/>
              </a:rPr>
              <a:t>negotiated rate </a:t>
            </a:r>
            <a:r>
              <a:rPr sz="1700" i="1" spc="5" dirty="0">
                <a:solidFill>
                  <a:schemeClr val="bg1">
                    <a:lumMod val="65000"/>
                  </a:schemeClr>
                </a:solidFill>
                <a:latin typeface="Arial"/>
                <a:cs typeface="Arial"/>
              </a:rPr>
              <a:t>and </a:t>
            </a:r>
            <a:r>
              <a:rPr sz="1700" i="1" spc="20" dirty="0">
                <a:solidFill>
                  <a:schemeClr val="bg1">
                    <a:lumMod val="65000"/>
                  </a:schemeClr>
                </a:solidFill>
                <a:latin typeface="Arial"/>
                <a:cs typeface="Arial"/>
              </a:rPr>
              <a:t>the </a:t>
            </a:r>
            <a:r>
              <a:rPr sz="1700" i="1" spc="15" dirty="0">
                <a:solidFill>
                  <a:schemeClr val="bg1">
                    <a:lumMod val="65000"/>
                  </a:schemeClr>
                </a:solidFill>
                <a:latin typeface="Arial"/>
                <a:cs typeface="Arial"/>
              </a:rPr>
              <a:t>underlying</a:t>
            </a:r>
            <a:r>
              <a:rPr sz="1700" i="1" spc="-340" dirty="0">
                <a:solidFill>
                  <a:schemeClr val="bg1">
                    <a:lumMod val="65000"/>
                  </a:schemeClr>
                </a:solidFill>
                <a:latin typeface="Arial"/>
                <a:cs typeface="Arial"/>
              </a:rPr>
              <a:t> </a:t>
            </a:r>
            <a:r>
              <a:rPr sz="1700" i="1" spc="-5" dirty="0">
                <a:solidFill>
                  <a:schemeClr val="bg1">
                    <a:lumMod val="65000"/>
                  </a:schemeClr>
                </a:solidFill>
                <a:latin typeface="Arial"/>
                <a:cs typeface="Arial"/>
              </a:rPr>
              <a:t>fee </a:t>
            </a:r>
            <a:r>
              <a:rPr sz="1700" i="1" spc="10" dirty="0">
                <a:solidFill>
                  <a:schemeClr val="bg1">
                    <a:lumMod val="65000"/>
                  </a:schemeClr>
                </a:solidFill>
                <a:latin typeface="Arial"/>
                <a:cs typeface="Arial"/>
              </a:rPr>
              <a:t>schedule)</a:t>
            </a:r>
            <a:endParaRPr sz="1700" i="1" dirty="0">
              <a:solidFill>
                <a:schemeClr val="bg1">
                  <a:lumMod val="65000"/>
                </a:schemeClr>
              </a:solidFill>
              <a:latin typeface="Arial"/>
              <a:cs typeface="Arial"/>
            </a:endParaRPr>
          </a:p>
          <a:p>
            <a:pPr marL="347472" lvl="1" indent="-347472">
              <a:lnSpc>
                <a:spcPct val="90000"/>
              </a:lnSpc>
              <a:spcBef>
                <a:spcPts val="844"/>
              </a:spcBef>
              <a:buClr>
                <a:srgbClr val="0578D4"/>
              </a:buClr>
              <a:buSzPct val="77777"/>
              <a:buFont typeface="Courier New" panose="02070309020205020404" pitchFamily="49" charset="0"/>
              <a:buChar char="o"/>
              <a:tabLst>
                <a:tab pos="698500" algn="l"/>
                <a:tab pos="699135" algn="l"/>
              </a:tabLst>
            </a:pPr>
            <a:r>
              <a:rPr sz="1700" spc="-15" dirty="0">
                <a:solidFill>
                  <a:srgbClr val="253746"/>
                </a:solidFill>
                <a:latin typeface="Arial"/>
                <a:cs typeface="Arial"/>
              </a:rPr>
              <a:t>Provides </a:t>
            </a:r>
            <a:r>
              <a:rPr sz="1700" spc="20" dirty="0">
                <a:solidFill>
                  <a:srgbClr val="253746"/>
                </a:solidFill>
                <a:latin typeface="Arial"/>
                <a:cs typeface="Arial"/>
              </a:rPr>
              <a:t>the </a:t>
            </a:r>
            <a:r>
              <a:rPr sz="1700" dirty="0">
                <a:solidFill>
                  <a:srgbClr val="253746"/>
                </a:solidFill>
                <a:latin typeface="Arial"/>
                <a:cs typeface="Arial"/>
              </a:rPr>
              <a:t>out-of-network </a:t>
            </a:r>
            <a:r>
              <a:rPr sz="1700" spc="-5" dirty="0">
                <a:solidFill>
                  <a:srgbClr val="253746"/>
                </a:solidFill>
                <a:latin typeface="Arial"/>
                <a:cs typeface="Arial"/>
              </a:rPr>
              <a:t>allowed </a:t>
            </a:r>
            <a:r>
              <a:rPr sz="1700" spc="5" dirty="0">
                <a:solidFill>
                  <a:srgbClr val="253746"/>
                </a:solidFill>
                <a:latin typeface="Arial"/>
                <a:cs typeface="Arial"/>
              </a:rPr>
              <a:t>amount </a:t>
            </a:r>
            <a:r>
              <a:rPr sz="1700" spc="-5" dirty="0">
                <a:solidFill>
                  <a:srgbClr val="253746"/>
                </a:solidFill>
                <a:latin typeface="Arial"/>
                <a:cs typeface="Arial"/>
              </a:rPr>
              <a:t>for </a:t>
            </a:r>
            <a:r>
              <a:rPr sz="1700" spc="20" dirty="0">
                <a:solidFill>
                  <a:srgbClr val="253746"/>
                </a:solidFill>
                <a:latin typeface="Arial"/>
                <a:cs typeface="Arial"/>
              </a:rPr>
              <a:t>the </a:t>
            </a:r>
            <a:r>
              <a:rPr sz="1700" spc="-25" dirty="0">
                <a:solidFill>
                  <a:srgbClr val="253746"/>
                </a:solidFill>
                <a:latin typeface="Arial"/>
                <a:cs typeface="Arial"/>
              </a:rPr>
              <a:t>covered </a:t>
            </a:r>
            <a:r>
              <a:rPr sz="1700" spc="-10" dirty="0">
                <a:solidFill>
                  <a:srgbClr val="253746"/>
                </a:solidFill>
                <a:latin typeface="Arial"/>
                <a:cs typeface="Arial"/>
              </a:rPr>
              <a:t>item </a:t>
            </a:r>
            <a:r>
              <a:rPr sz="1700" spc="-15" dirty="0">
                <a:solidFill>
                  <a:srgbClr val="253746"/>
                </a:solidFill>
                <a:latin typeface="Arial"/>
                <a:cs typeface="Arial"/>
              </a:rPr>
              <a:t>or</a:t>
            </a:r>
            <a:r>
              <a:rPr sz="1700" spc="45" dirty="0">
                <a:solidFill>
                  <a:srgbClr val="253746"/>
                </a:solidFill>
                <a:latin typeface="Arial"/>
                <a:cs typeface="Arial"/>
              </a:rPr>
              <a:t> </a:t>
            </a:r>
            <a:r>
              <a:rPr sz="1700" spc="-20" dirty="0">
                <a:solidFill>
                  <a:srgbClr val="253746"/>
                </a:solidFill>
                <a:latin typeface="Arial"/>
                <a:cs typeface="Arial"/>
              </a:rPr>
              <a:t>service</a:t>
            </a:r>
            <a:r>
              <a:rPr lang="en-US" sz="1700" spc="-20" dirty="0">
                <a:solidFill>
                  <a:srgbClr val="253746"/>
                </a:solidFill>
                <a:latin typeface="Arial"/>
                <a:cs typeface="Arial"/>
              </a:rPr>
              <a:t>; </a:t>
            </a:r>
            <a:r>
              <a:rPr sz="1700" dirty="0">
                <a:solidFill>
                  <a:srgbClr val="253746"/>
                </a:solidFill>
                <a:latin typeface="Arial"/>
                <a:cs typeface="Arial"/>
              </a:rPr>
              <a:t>Explains </a:t>
            </a:r>
            <a:r>
              <a:rPr sz="1700" spc="-5" dirty="0">
                <a:solidFill>
                  <a:srgbClr val="253746"/>
                </a:solidFill>
                <a:latin typeface="Arial"/>
                <a:cs typeface="Arial"/>
              </a:rPr>
              <a:t>when </a:t>
            </a:r>
            <a:r>
              <a:rPr sz="1700" dirty="0">
                <a:solidFill>
                  <a:srgbClr val="253746"/>
                </a:solidFill>
                <a:latin typeface="Arial"/>
                <a:cs typeface="Arial"/>
              </a:rPr>
              <a:t>a </a:t>
            </a:r>
            <a:r>
              <a:rPr sz="1700" spc="25" dirty="0">
                <a:solidFill>
                  <a:srgbClr val="253746"/>
                </a:solidFill>
                <a:latin typeface="Arial"/>
                <a:cs typeface="Arial"/>
              </a:rPr>
              <a:t>bundled </a:t>
            </a:r>
            <a:r>
              <a:rPr sz="1700" dirty="0">
                <a:solidFill>
                  <a:srgbClr val="253746"/>
                </a:solidFill>
                <a:latin typeface="Arial"/>
                <a:cs typeface="Arial"/>
              </a:rPr>
              <a:t>payment arrangement </a:t>
            </a:r>
            <a:r>
              <a:rPr sz="1700" spc="-15" dirty="0">
                <a:solidFill>
                  <a:srgbClr val="253746"/>
                </a:solidFill>
                <a:latin typeface="Arial"/>
                <a:cs typeface="Arial"/>
              </a:rPr>
              <a:t>is </a:t>
            </a:r>
            <a:r>
              <a:rPr sz="1700" spc="-10" dirty="0">
                <a:solidFill>
                  <a:srgbClr val="253746"/>
                </a:solidFill>
                <a:latin typeface="Arial"/>
                <a:cs typeface="Arial"/>
              </a:rPr>
              <a:t>available </a:t>
            </a:r>
            <a:r>
              <a:rPr sz="1700" spc="-5" dirty="0">
                <a:solidFill>
                  <a:srgbClr val="253746"/>
                </a:solidFill>
                <a:latin typeface="Arial"/>
                <a:cs typeface="Arial"/>
              </a:rPr>
              <a:t>for </a:t>
            </a:r>
            <a:r>
              <a:rPr sz="1700" dirty="0">
                <a:solidFill>
                  <a:srgbClr val="253746"/>
                </a:solidFill>
                <a:latin typeface="Arial"/>
                <a:cs typeface="Arial"/>
              </a:rPr>
              <a:t>a list </a:t>
            </a:r>
            <a:r>
              <a:rPr sz="1700" spc="-15" dirty="0">
                <a:solidFill>
                  <a:srgbClr val="253746"/>
                </a:solidFill>
                <a:latin typeface="Arial"/>
                <a:cs typeface="Arial"/>
              </a:rPr>
              <a:t>of </a:t>
            </a:r>
            <a:r>
              <a:rPr sz="1700" spc="20" dirty="0">
                <a:solidFill>
                  <a:srgbClr val="253746"/>
                </a:solidFill>
                <a:latin typeface="Arial"/>
                <a:cs typeface="Arial"/>
              </a:rPr>
              <a:t>the </a:t>
            </a:r>
            <a:r>
              <a:rPr sz="1700" spc="-10" dirty="0">
                <a:solidFill>
                  <a:srgbClr val="253746"/>
                </a:solidFill>
                <a:latin typeface="Arial"/>
                <a:cs typeface="Arial"/>
              </a:rPr>
              <a:t>items </a:t>
            </a:r>
            <a:r>
              <a:rPr sz="1700" spc="-15" dirty="0">
                <a:solidFill>
                  <a:srgbClr val="253746"/>
                </a:solidFill>
                <a:latin typeface="Arial"/>
                <a:cs typeface="Arial"/>
              </a:rPr>
              <a:t>or</a:t>
            </a:r>
            <a:r>
              <a:rPr sz="1700" spc="-340" dirty="0">
                <a:solidFill>
                  <a:srgbClr val="253746"/>
                </a:solidFill>
                <a:latin typeface="Arial"/>
                <a:cs typeface="Arial"/>
              </a:rPr>
              <a:t> </a:t>
            </a:r>
            <a:r>
              <a:rPr lang="en-US" sz="1700" spc="-340" dirty="0">
                <a:solidFill>
                  <a:srgbClr val="253746"/>
                </a:solidFill>
                <a:latin typeface="Arial"/>
                <a:cs typeface="Arial"/>
              </a:rPr>
              <a:t>  </a:t>
            </a:r>
            <a:r>
              <a:rPr sz="1700" spc="-25" dirty="0">
                <a:solidFill>
                  <a:srgbClr val="253746"/>
                </a:solidFill>
                <a:latin typeface="Arial"/>
                <a:cs typeface="Arial"/>
              </a:rPr>
              <a:t>services</a:t>
            </a:r>
            <a:r>
              <a:rPr lang="en-US" sz="1700" spc="-25" dirty="0">
                <a:solidFill>
                  <a:srgbClr val="253746"/>
                </a:solidFill>
                <a:latin typeface="Arial"/>
                <a:cs typeface="Arial"/>
              </a:rPr>
              <a:t>; </a:t>
            </a:r>
            <a:r>
              <a:rPr sz="1700" spc="-15" dirty="0">
                <a:solidFill>
                  <a:srgbClr val="253746"/>
                </a:solidFill>
                <a:latin typeface="Arial"/>
                <a:cs typeface="Arial"/>
              </a:rPr>
              <a:t>Notes </a:t>
            </a:r>
            <a:r>
              <a:rPr sz="1700" dirty="0">
                <a:solidFill>
                  <a:srgbClr val="253746"/>
                </a:solidFill>
                <a:latin typeface="Arial"/>
                <a:cs typeface="Arial"/>
              </a:rPr>
              <a:t>whether </a:t>
            </a:r>
            <a:r>
              <a:rPr sz="1700" spc="5" dirty="0">
                <a:solidFill>
                  <a:srgbClr val="253746"/>
                </a:solidFill>
                <a:latin typeface="Arial"/>
                <a:cs typeface="Arial"/>
              </a:rPr>
              <a:t>there </a:t>
            </a:r>
            <a:br>
              <a:rPr lang="en-US" sz="1700" spc="5" dirty="0">
                <a:solidFill>
                  <a:srgbClr val="253746"/>
                </a:solidFill>
                <a:latin typeface="Arial"/>
                <a:cs typeface="Arial"/>
              </a:rPr>
            </a:br>
            <a:r>
              <a:rPr sz="1700" spc="-10" dirty="0">
                <a:solidFill>
                  <a:srgbClr val="253746"/>
                </a:solidFill>
                <a:latin typeface="Arial"/>
                <a:cs typeface="Arial"/>
              </a:rPr>
              <a:t>are </a:t>
            </a:r>
            <a:r>
              <a:rPr sz="1700" spc="5" dirty="0">
                <a:solidFill>
                  <a:srgbClr val="253746"/>
                </a:solidFill>
                <a:latin typeface="Arial"/>
                <a:cs typeface="Arial"/>
              </a:rPr>
              <a:t>any </a:t>
            </a:r>
            <a:r>
              <a:rPr sz="1700" dirty="0">
                <a:solidFill>
                  <a:srgbClr val="253746"/>
                </a:solidFill>
                <a:latin typeface="Arial"/>
                <a:cs typeface="Arial"/>
              </a:rPr>
              <a:t>prerequisites </a:t>
            </a:r>
            <a:r>
              <a:rPr sz="1700" spc="-5" dirty="0">
                <a:solidFill>
                  <a:srgbClr val="253746"/>
                </a:solidFill>
                <a:latin typeface="Arial"/>
                <a:cs typeface="Arial"/>
              </a:rPr>
              <a:t>for </a:t>
            </a:r>
            <a:r>
              <a:rPr sz="1700" spc="20" dirty="0">
                <a:solidFill>
                  <a:srgbClr val="253746"/>
                </a:solidFill>
                <a:latin typeface="Arial"/>
                <a:cs typeface="Arial"/>
              </a:rPr>
              <a:t>the </a:t>
            </a:r>
            <a:r>
              <a:rPr sz="1700" spc="-25" dirty="0">
                <a:solidFill>
                  <a:srgbClr val="253746"/>
                </a:solidFill>
                <a:latin typeface="Arial"/>
                <a:cs typeface="Arial"/>
              </a:rPr>
              <a:t>covered </a:t>
            </a:r>
            <a:r>
              <a:rPr sz="1700" spc="-10" dirty="0">
                <a:solidFill>
                  <a:srgbClr val="253746"/>
                </a:solidFill>
                <a:latin typeface="Arial"/>
                <a:cs typeface="Arial"/>
              </a:rPr>
              <a:t>item </a:t>
            </a:r>
            <a:r>
              <a:rPr sz="1700" spc="-15" dirty="0">
                <a:solidFill>
                  <a:srgbClr val="253746"/>
                </a:solidFill>
                <a:latin typeface="Arial"/>
                <a:cs typeface="Arial"/>
              </a:rPr>
              <a:t>or</a:t>
            </a:r>
            <a:r>
              <a:rPr sz="1700" spc="10" dirty="0">
                <a:solidFill>
                  <a:srgbClr val="253746"/>
                </a:solidFill>
                <a:latin typeface="Arial"/>
                <a:cs typeface="Arial"/>
              </a:rPr>
              <a:t> </a:t>
            </a:r>
            <a:r>
              <a:rPr sz="1700" spc="-20" dirty="0">
                <a:solidFill>
                  <a:srgbClr val="253746"/>
                </a:solidFill>
                <a:latin typeface="Arial"/>
                <a:cs typeface="Arial"/>
              </a:rPr>
              <a:t>service</a:t>
            </a:r>
            <a:r>
              <a:rPr lang="en-US" sz="1700" spc="-20" dirty="0">
                <a:solidFill>
                  <a:srgbClr val="253746"/>
                </a:solidFill>
                <a:latin typeface="Arial"/>
                <a:cs typeface="Arial"/>
              </a:rPr>
              <a:t>; </a:t>
            </a:r>
            <a:r>
              <a:rPr sz="1700" spc="15" dirty="0">
                <a:solidFill>
                  <a:srgbClr val="253746"/>
                </a:solidFill>
                <a:latin typeface="Arial"/>
                <a:cs typeface="Arial"/>
              </a:rPr>
              <a:t>Include </a:t>
            </a:r>
            <a:r>
              <a:rPr sz="1700" spc="-25" dirty="0">
                <a:solidFill>
                  <a:srgbClr val="253746"/>
                </a:solidFill>
                <a:latin typeface="Arial"/>
                <a:cs typeface="Arial"/>
              </a:rPr>
              <a:t>caveats</a:t>
            </a:r>
            <a:r>
              <a:rPr sz="1700" spc="-25" dirty="0">
                <a:solidFill>
                  <a:schemeClr val="bg1">
                    <a:lumMod val="65000"/>
                  </a:schemeClr>
                </a:solidFill>
                <a:latin typeface="Arial"/>
                <a:cs typeface="Arial"/>
              </a:rPr>
              <a:t> </a:t>
            </a:r>
            <a:r>
              <a:rPr sz="1700" i="1" spc="10" dirty="0">
                <a:solidFill>
                  <a:schemeClr val="bg1">
                    <a:lumMod val="65000"/>
                  </a:schemeClr>
                </a:solidFill>
                <a:latin typeface="Arial"/>
                <a:cs typeface="Arial"/>
              </a:rPr>
              <a:t>(e.g., </a:t>
            </a:r>
            <a:r>
              <a:rPr sz="1700" i="1" spc="5" dirty="0">
                <a:solidFill>
                  <a:schemeClr val="bg1">
                    <a:lumMod val="65000"/>
                  </a:schemeClr>
                </a:solidFill>
                <a:latin typeface="Arial"/>
                <a:cs typeface="Arial"/>
              </a:rPr>
              <a:t>this </a:t>
            </a:r>
            <a:r>
              <a:rPr sz="1700" i="1" spc="-15" dirty="0">
                <a:solidFill>
                  <a:schemeClr val="bg1">
                    <a:lumMod val="65000"/>
                  </a:schemeClr>
                </a:solidFill>
                <a:latin typeface="Arial"/>
                <a:cs typeface="Arial"/>
              </a:rPr>
              <a:t>is </a:t>
            </a:r>
            <a:r>
              <a:rPr sz="1700" i="1" spc="15" dirty="0">
                <a:solidFill>
                  <a:schemeClr val="bg1">
                    <a:lumMod val="65000"/>
                  </a:schemeClr>
                </a:solidFill>
                <a:latin typeface="Arial"/>
                <a:cs typeface="Arial"/>
              </a:rPr>
              <a:t>only </a:t>
            </a:r>
            <a:r>
              <a:rPr sz="1700" i="1" spc="-15" dirty="0">
                <a:solidFill>
                  <a:schemeClr val="bg1">
                    <a:lumMod val="65000"/>
                  </a:schemeClr>
                </a:solidFill>
                <a:latin typeface="Arial"/>
                <a:cs typeface="Arial"/>
              </a:rPr>
              <a:t>an</a:t>
            </a:r>
            <a:r>
              <a:rPr sz="1700" i="1" spc="-195" dirty="0">
                <a:solidFill>
                  <a:schemeClr val="bg1">
                    <a:lumMod val="65000"/>
                  </a:schemeClr>
                </a:solidFill>
                <a:latin typeface="Arial"/>
                <a:cs typeface="Arial"/>
              </a:rPr>
              <a:t> </a:t>
            </a:r>
            <a:r>
              <a:rPr sz="1700" i="1" spc="-10" dirty="0">
                <a:solidFill>
                  <a:schemeClr val="bg1">
                    <a:lumMod val="65000"/>
                  </a:schemeClr>
                </a:solidFill>
                <a:latin typeface="Arial"/>
                <a:cs typeface="Arial"/>
              </a:rPr>
              <a:t>estimate)</a:t>
            </a:r>
            <a:endParaRPr sz="1700" i="1" dirty="0">
              <a:solidFill>
                <a:schemeClr val="bg1">
                  <a:lumMod val="65000"/>
                </a:schemeClr>
              </a:solidFill>
              <a:latin typeface="Arial"/>
              <a:cs typeface="Arial"/>
            </a:endParaRPr>
          </a:p>
          <a:p>
            <a:pPr>
              <a:lnSpc>
                <a:spcPct val="90000"/>
              </a:lnSpc>
              <a:spcBef>
                <a:spcPts val="35"/>
              </a:spcBef>
            </a:pPr>
            <a:endParaRPr sz="1700" dirty="0">
              <a:latin typeface="Arial"/>
              <a:cs typeface="Arial"/>
            </a:endParaRPr>
          </a:p>
          <a:p>
            <a:pPr marL="21590">
              <a:lnSpc>
                <a:spcPct val="90000"/>
              </a:lnSpc>
              <a:spcBef>
                <a:spcPts val="600"/>
              </a:spcBef>
              <a:buClr>
                <a:srgbClr val="F3B921"/>
              </a:buClr>
            </a:pPr>
            <a:r>
              <a:rPr lang="en-US" sz="1700" spc="-5" dirty="0">
                <a:solidFill>
                  <a:srgbClr val="263746"/>
                </a:solidFill>
                <a:latin typeface="Arial"/>
                <a:cs typeface="Arial"/>
              </a:rPr>
              <a:t>     </a:t>
            </a:r>
            <a:r>
              <a:rPr sz="1600" spc="-5" dirty="0">
                <a:solidFill>
                  <a:srgbClr val="263746"/>
                </a:solidFill>
                <a:latin typeface="Arial Black" panose="020B0A04020102020204" pitchFamily="34" charset="0"/>
                <a:cs typeface="Arial"/>
              </a:rPr>
              <a:t>Note </a:t>
            </a:r>
            <a:r>
              <a:rPr sz="1600" dirty="0">
                <a:solidFill>
                  <a:srgbClr val="263746"/>
                </a:solidFill>
                <a:latin typeface="Arial Black" panose="020B0A04020102020204" pitchFamily="34" charset="0"/>
                <a:cs typeface="Arial"/>
              </a:rPr>
              <a:t>that </a:t>
            </a:r>
            <a:r>
              <a:rPr sz="1600" spc="5" dirty="0">
                <a:solidFill>
                  <a:srgbClr val="263746"/>
                </a:solidFill>
                <a:latin typeface="Arial Black" panose="020B0A04020102020204" pitchFamily="34" charset="0"/>
                <a:cs typeface="Arial"/>
              </a:rPr>
              <a:t>there </a:t>
            </a:r>
            <a:r>
              <a:rPr sz="1600" spc="15" dirty="0">
                <a:solidFill>
                  <a:srgbClr val="263746"/>
                </a:solidFill>
                <a:latin typeface="Arial Black" panose="020B0A04020102020204" pitchFamily="34" charset="0"/>
                <a:cs typeface="Arial"/>
              </a:rPr>
              <a:t>is </a:t>
            </a:r>
            <a:r>
              <a:rPr sz="1600" spc="10" dirty="0">
                <a:solidFill>
                  <a:srgbClr val="263746"/>
                </a:solidFill>
                <a:latin typeface="Arial Black" panose="020B0A04020102020204" pitchFamily="34" charset="0"/>
                <a:cs typeface="Arial"/>
              </a:rPr>
              <a:t>also </a:t>
            </a:r>
            <a:r>
              <a:rPr sz="1600" spc="15" dirty="0">
                <a:solidFill>
                  <a:srgbClr val="263746"/>
                </a:solidFill>
                <a:latin typeface="Arial Black" panose="020B0A04020102020204" pitchFamily="34" charset="0"/>
                <a:cs typeface="Arial"/>
              </a:rPr>
              <a:t>a </a:t>
            </a:r>
            <a:r>
              <a:rPr sz="1600" spc="-15" dirty="0">
                <a:solidFill>
                  <a:srgbClr val="263746"/>
                </a:solidFill>
                <a:latin typeface="Arial Black" panose="020B0A04020102020204" pitchFamily="34" charset="0"/>
                <a:cs typeface="Arial"/>
              </a:rPr>
              <a:t>planned </a:t>
            </a:r>
            <a:r>
              <a:rPr sz="1600" dirty="0">
                <a:solidFill>
                  <a:srgbClr val="263746"/>
                </a:solidFill>
                <a:latin typeface="Arial Black" panose="020B0A04020102020204" pitchFamily="34" charset="0"/>
                <a:cs typeface="Arial"/>
              </a:rPr>
              <a:t>“Advanced </a:t>
            </a:r>
            <a:r>
              <a:rPr sz="1600" spc="5" dirty="0">
                <a:solidFill>
                  <a:srgbClr val="263746"/>
                </a:solidFill>
                <a:latin typeface="Arial Black" panose="020B0A04020102020204" pitchFamily="34" charset="0"/>
                <a:cs typeface="Arial"/>
              </a:rPr>
              <a:t>EOB” </a:t>
            </a:r>
            <a:r>
              <a:rPr sz="1600" spc="-5" dirty="0">
                <a:solidFill>
                  <a:srgbClr val="263746"/>
                </a:solidFill>
                <a:latin typeface="Arial Black" panose="020B0A04020102020204" pitchFamily="34" charset="0"/>
                <a:cs typeface="Arial"/>
              </a:rPr>
              <a:t>requirement, </a:t>
            </a:r>
            <a:r>
              <a:rPr sz="1600" spc="-25" dirty="0">
                <a:solidFill>
                  <a:srgbClr val="263746"/>
                </a:solidFill>
                <a:latin typeface="Arial Black" panose="020B0A04020102020204" pitchFamily="34" charset="0"/>
                <a:cs typeface="Arial"/>
              </a:rPr>
              <a:t>but </a:t>
            </a:r>
            <a:r>
              <a:rPr sz="1600" spc="15" dirty="0">
                <a:solidFill>
                  <a:srgbClr val="263746"/>
                </a:solidFill>
                <a:latin typeface="Arial Black" panose="020B0A04020102020204" pitchFamily="34" charset="0"/>
                <a:cs typeface="Arial"/>
              </a:rPr>
              <a:t>it is </a:t>
            </a:r>
            <a:r>
              <a:rPr sz="1600" dirty="0">
                <a:solidFill>
                  <a:srgbClr val="263746"/>
                </a:solidFill>
                <a:latin typeface="Arial Black" panose="020B0A04020102020204" pitchFamily="34" charset="0"/>
                <a:cs typeface="Arial"/>
              </a:rPr>
              <a:t>suspended </a:t>
            </a:r>
            <a:r>
              <a:rPr lang="en-US" sz="1600" dirty="0">
                <a:solidFill>
                  <a:srgbClr val="263746"/>
                </a:solidFill>
                <a:latin typeface="Arial Black" panose="020B0A04020102020204" pitchFamily="34" charset="0"/>
                <a:cs typeface="Arial"/>
              </a:rPr>
              <a:t>  </a:t>
            </a:r>
            <a:br>
              <a:rPr lang="en-US" sz="1600" dirty="0">
                <a:solidFill>
                  <a:srgbClr val="263746"/>
                </a:solidFill>
                <a:latin typeface="Arial Black" panose="020B0A04020102020204" pitchFamily="34" charset="0"/>
                <a:cs typeface="Arial"/>
              </a:rPr>
            </a:br>
            <a:r>
              <a:rPr lang="en-US" sz="1600" dirty="0">
                <a:solidFill>
                  <a:srgbClr val="263746"/>
                </a:solidFill>
                <a:latin typeface="Arial Black" panose="020B0A04020102020204" pitchFamily="34" charset="0"/>
                <a:cs typeface="Arial"/>
              </a:rPr>
              <a:t>    </a:t>
            </a:r>
            <a:r>
              <a:rPr sz="1600" spc="-10" dirty="0">
                <a:solidFill>
                  <a:srgbClr val="263746"/>
                </a:solidFill>
                <a:latin typeface="Arial Black" panose="020B0A04020102020204" pitchFamily="34" charset="0"/>
                <a:cs typeface="Arial"/>
              </a:rPr>
              <a:t>until </a:t>
            </a:r>
            <a:r>
              <a:rPr sz="1600" spc="-5" dirty="0">
                <a:solidFill>
                  <a:srgbClr val="263746"/>
                </a:solidFill>
                <a:latin typeface="Arial Black" panose="020B0A04020102020204" pitchFamily="34" charset="0"/>
                <a:cs typeface="Arial"/>
              </a:rPr>
              <a:t>further</a:t>
            </a:r>
            <a:r>
              <a:rPr sz="1600" spc="175" dirty="0">
                <a:solidFill>
                  <a:srgbClr val="263746"/>
                </a:solidFill>
                <a:latin typeface="Arial Black" panose="020B0A04020102020204" pitchFamily="34" charset="0"/>
                <a:cs typeface="Arial"/>
              </a:rPr>
              <a:t> </a:t>
            </a:r>
            <a:r>
              <a:rPr sz="1600" spc="15" dirty="0">
                <a:solidFill>
                  <a:srgbClr val="263746"/>
                </a:solidFill>
                <a:latin typeface="Arial Black" panose="020B0A04020102020204" pitchFamily="34" charset="0"/>
                <a:cs typeface="Arial"/>
              </a:rPr>
              <a:t>notice.</a:t>
            </a:r>
            <a:endParaRPr sz="1700" dirty="0">
              <a:solidFill>
                <a:srgbClr val="263746"/>
              </a:solidFill>
              <a:latin typeface="Arial Black" panose="020B0A04020102020204" pitchFamily="34" charset="0"/>
              <a:cs typeface="Arial"/>
            </a:endParaRPr>
          </a:p>
        </p:txBody>
      </p:sp>
      <p:sp>
        <p:nvSpPr>
          <p:cNvPr id="8" name="object 8"/>
          <p:cNvSpPr txBox="1">
            <a:spLocks noGrp="1"/>
          </p:cNvSpPr>
          <p:nvPr>
            <p:ph type="sldNum" sz="quarter" idx="7"/>
          </p:nvPr>
        </p:nvSpPr>
        <p:spPr>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dirty="0"/>
              <a:t>32</a:t>
            </a:fld>
            <a:endParaRPr dirty="0"/>
          </a:p>
        </p:txBody>
      </p:sp>
      <p:sp>
        <p:nvSpPr>
          <p:cNvPr id="6" name="object 6"/>
          <p:cNvSpPr txBox="1">
            <a:spLocks noGrp="1"/>
          </p:cNvSpPr>
          <p:nvPr>
            <p:ph type="title"/>
          </p:nvPr>
        </p:nvSpPr>
        <p:spPr>
          <a:xfrm>
            <a:off x="679767" y="469265"/>
            <a:ext cx="4685665" cy="444352"/>
          </a:xfrm>
          <a:prstGeom prst="rect">
            <a:avLst/>
          </a:prstGeom>
        </p:spPr>
        <p:txBody>
          <a:bodyPr vert="horz" wrap="square" lIns="0" tIns="13335" rIns="0" bIns="0" rtlCol="0">
            <a:spAutoFit/>
          </a:bodyPr>
          <a:lstStyle/>
          <a:p>
            <a:pPr marL="12700">
              <a:lnSpc>
                <a:spcPct val="100000"/>
              </a:lnSpc>
              <a:spcBef>
                <a:spcPts val="105"/>
              </a:spcBef>
            </a:pPr>
            <a:r>
              <a:rPr sz="2800" b="0" spc="-20" dirty="0">
                <a:solidFill>
                  <a:srgbClr val="0578D4"/>
                </a:solidFill>
                <a:latin typeface="Arial"/>
                <a:cs typeface="Arial"/>
              </a:rPr>
              <a:t>Self-Service </a:t>
            </a:r>
            <a:r>
              <a:rPr sz="2800" b="0" dirty="0">
                <a:solidFill>
                  <a:srgbClr val="0578D4"/>
                </a:solidFill>
                <a:latin typeface="Arial"/>
                <a:cs typeface="Arial"/>
              </a:rPr>
              <a:t>EOB</a:t>
            </a:r>
            <a:r>
              <a:rPr sz="2800" b="0" spc="130" dirty="0">
                <a:solidFill>
                  <a:srgbClr val="0578D4"/>
                </a:solidFill>
                <a:latin typeface="Arial"/>
                <a:cs typeface="Arial"/>
              </a:rPr>
              <a:t> </a:t>
            </a:r>
            <a:r>
              <a:rPr sz="2800" b="0" spc="-20" dirty="0">
                <a:solidFill>
                  <a:srgbClr val="0578D4"/>
                </a:solidFill>
                <a:latin typeface="Arial"/>
                <a:cs typeface="Arial"/>
              </a:rPr>
              <a:t>Estimator</a:t>
            </a:r>
            <a:endParaRPr sz="2800" dirty="0">
              <a:latin typeface="Arial"/>
              <a:cs typeface="Arial"/>
            </a:endParaRPr>
          </a:p>
        </p:txBody>
      </p:sp>
      <p:sp>
        <p:nvSpPr>
          <p:cNvPr id="9" name="Arrow: Right 8">
            <a:extLst>
              <a:ext uri="{FF2B5EF4-FFF2-40B4-BE49-F238E27FC236}">
                <a16:creationId xmlns:a16="http://schemas.microsoft.com/office/drawing/2014/main" id="{51F30FBE-2D63-49BC-94F3-4FA9847E7C69}"/>
              </a:ext>
            </a:extLst>
          </p:cNvPr>
          <p:cNvSpPr/>
          <p:nvPr/>
        </p:nvSpPr>
        <p:spPr>
          <a:xfrm>
            <a:off x="604837" y="5116308"/>
            <a:ext cx="387033" cy="419100"/>
          </a:xfrm>
          <a:prstGeom prst="rightArrow">
            <a:avLst>
              <a:gd name="adj1" fmla="val 50000"/>
              <a:gd name="adj2" fmla="val 29404"/>
            </a:avLst>
          </a:prstGeom>
          <a:solidFill>
            <a:srgbClr val="F3B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953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64FB48-E873-4E77-B6BB-D16F23304EE7}"/>
              </a:ext>
            </a:extLst>
          </p:cNvPr>
          <p:cNvSpPr>
            <a:spLocks noGrp="1"/>
          </p:cNvSpPr>
          <p:nvPr>
            <p:ph type="title"/>
          </p:nvPr>
        </p:nvSpPr>
        <p:spPr>
          <a:xfrm>
            <a:off x="680843" y="385585"/>
            <a:ext cx="9523847" cy="671116"/>
          </a:xfrm>
        </p:spPr>
        <p:txBody>
          <a:bodyPr/>
          <a:lstStyle/>
          <a:p>
            <a:r>
              <a:rPr lang="en-US" sz="2800" dirty="0"/>
              <a:t>Broker / Consultant Compensation Disclosure</a:t>
            </a:r>
          </a:p>
        </p:txBody>
      </p:sp>
      <p:sp>
        <p:nvSpPr>
          <p:cNvPr id="6" name="Content Placeholder 5">
            <a:extLst>
              <a:ext uri="{FF2B5EF4-FFF2-40B4-BE49-F238E27FC236}">
                <a16:creationId xmlns:a16="http://schemas.microsoft.com/office/drawing/2014/main" id="{EEF03743-A33A-43DF-909F-E471736E990E}"/>
              </a:ext>
            </a:extLst>
          </p:cNvPr>
          <p:cNvSpPr>
            <a:spLocks noGrp="1"/>
          </p:cNvSpPr>
          <p:nvPr>
            <p:ph idx="1"/>
          </p:nvPr>
        </p:nvSpPr>
        <p:spPr>
          <a:xfrm>
            <a:off x="680842" y="1230749"/>
            <a:ext cx="10693891" cy="4906108"/>
          </a:xfrm>
        </p:spPr>
        <p:txBody>
          <a:bodyPr vert="horz" lIns="91440" tIns="45720" rIns="91440" bIns="45720" rtlCol="0" anchor="t">
            <a:noAutofit/>
          </a:bodyPr>
          <a:lstStyle/>
          <a:p>
            <a:pPr marL="0" indent="0">
              <a:lnSpc>
                <a:spcPct val="90000"/>
              </a:lnSpc>
              <a:spcAft>
                <a:spcPts val="1200"/>
              </a:spcAft>
              <a:buNone/>
            </a:pPr>
            <a:r>
              <a:rPr lang="en-US" sz="1700" b="1" dirty="0">
                <a:solidFill>
                  <a:srgbClr val="0678D5"/>
                </a:solidFill>
                <a:latin typeface="Arial Black" panose="020B0A04020102020204" pitchFamily="34" charset="0"/>
              </a:rPr>
              <a:t>What</a:t>
            </a:r>
            <a:br>
              <a:rPr lang="en-US" sz="1700" b="1" dirty="0"/>
            </a:br>
            <a:r>
              <a:rPr lang="en-US" sz="1700" dirty="0"/>
              <a:t>Obtain a services-compensation disclosure from brokers / consultants </a:t>
            </a:r>
          </a:p>
          <a:p>
            <a:pPr marL="0" indent="0">
              <a:lnSpc>
                <a:spcPct val="90000"/>
              </a:lnSpc>
              <a:spcBef>
                <a:spcPts val="600"/>
              </a:spcBef>
              <a:spcAft>
                <a:spcPts val="1200"/>
              </a:spcAft>
              <a:buNone/>
            </a:pPr>
            <a:r>
              <a:rPr lang="en-US" sz="1700" b="1" dirty="0">
                <a:solidFill>
                  <a:srgbClr val="0678D5"/>
                </a:solidFill>
                <a:latin typeface="Arial Black" panose="020B0A04020102020204" pitchFamily="34" charset="0"/>
              </a:rPr>
              <a:t>How</a:t>
            </a:r>
            <a:br>
              <a:rPr lang="en-US" sz="1700" b="1" dirty="0"/>
            </a:br>
            <a:r>
              <a:rPr lang="en-US" sz="1700" dirty="0"/>
              <a:t>The brokers / consultants prepares and delivers a compensation disclosure to plan fiduciary </a:t>
            </a:r>
          </a:p>
          <a:p>
            <a:pPr marL="0" indent="0">
              <a:lnSpc>
                <a:spcPct val="90000"/>
              </a:lnSpc>
              <a:spcBef>
                <a:spcPts val="600"/>
              </a:spcBef>
              <a:spcAft>
                <a:spcPts val="1200"/>
              </a:spcAft>
              <a:buNone/>
            </a:pPr>
            <a:r>
              <a:rPr lang="en-US" sz="1700" b="1" dirty="0">
                <a:solidFill>
                  <a:srgbClr val="0678D5"/>
                </a:solidFill>
                <a:latin typeface="Arial Black" panose="020B0A04020102020204" pitchFamily="34" charset="0"/>
              </a:rPr>
              <a:t>Who</a:t>
            </a:r>
            <a:br>
              <a:rPr lang="en-US" sz="1700" b="1" dirty="0"/>
            </a:br>
            <a:r>
              <a:rPr lang="en-US" sz="1700" dirty="0"/>
              <a:t>Plan fiduciaries of fully insured and self-insured ERISA governed group health plans</a:t>
            </a:r>
          </a:p>
          <a:p>
            <a:pPr marL="0" indent="0">
              <a:lnSpc>
                <a:spcPct val="90000"/>
              </a:lnSpc>
              <a:spcBef>
                <a:spcPts val="600"/>
              </a:spcBef>
              <a:buNone/>
            </a:pPr>
            <a:r>
              <a:rPr lang="en-US" sz="1700" b="1" dirty="0">
                <a:solidFill>
                  <a:srgbClr val="0678D5"/>
                </a:solidFill>
                <a:latin typeface="Arial Black" panose="020B0A04020102020204" pitchFamily="34" charset="0"/>
              </a:rPr>
              <a:t>When</a:t>
            </a:r>
            <a:br>
              <a:rPr lang="en-US" sz="1700" b="1" dirty="0"/>
            </a:br>
            <a:r>
              <a:rPr lang="en-US" sz="1700" dirty="0"/>
              <a:t>On or after </a:t>
            </a:r>
            <a:r>
              <a:rPr lang="en-US" sz="1700" b="1" dirty="0"/>
              <a:t>December 27, 2021</a:t>
            </a:r>
            <a:r>
              <a:rPr lang="en-US" sz="1700" dirty="0"/>
              <a:t>. The compensation</a:t>
            </a:r>
            <a:r>
              <a:rPr lang="en-US" sz="1700" b="1" dirty="0"/>
              <a:t> </a:t>
            </a:r>
            <a:r>
              <a:rPr lang="en-US" sz="1700" dirty="0"/>
              <a:t>disclosure</a:t>
            </a:r>
            <a:r>
              <a:rPr lang="en-US" sz="1700" b="1" dirty="0"/>
              <a:t> </a:t>
            </a:r>
            <a:r>
              <a:rPr lang="en-US" sz="1700" dirty="0"/>
              <a:t>should be presented prior to engaging </a:t>
            </a:r>
            <a:br>
              <a:rPr lang="en-US" sz="1700" dirty="0"/>
            </a:br>
            <a:r>
              <a:rPr lang="en-US" sz="1700" dirty="0"/>
              <a:t>the broker / consultant to perform services or any renewal / extension of that relationship. </a:t>
            </a:r>
            <a:br>
              <a:rPr lang="en-US" sz="1700" dirty="0"/>
            </a:br>
            <a:r>
              <a:rPr lang="en-US" sz="1700" b="1" i="1" dirty="0">
                <a:solidFill>
                  <a:schemeClr val="bg1">
                    <a:lumMod val="65000"/>
                  </a:schemeClr>
                </a:solidFill>
              </a:rPr>
              <a:t>(Note, this timing does not necessarily tie to the plan year or policy renewal date.)</a:t>
            </a:r>
          </a:p>
          <a:p>
            <a:pPr marL="347472" lvl="1" indent="-347472">
              <a:lnSpc>
                <a:spcPct val="90000"/>
              </a:lnSpc>
              <a:spcBef>
                <a:spcPts val="800"/>
              </a:spcBef>
              <a:spcAft>
                <a:spcPts val="800"/>
              </a:spcAft>
              <a:buClr>
                <a:srgbClr val="0678D5"/>
              </a:buClr>
              <a:buSzPct val="80000"/>
              <a:buFont typeface="Courier New" panose="02070309020205020404" pitchFamily="49" charset="0"/>
              <a:buChar char="o"/>
            </a:pPr>
            <a:r>
              <a:rPr lang="en-US" sz="1700" dirty="0"/>
              <a:t>This disclosure is different from the information included on the Form 5500 because</a:t>
            </a:r>
            <a:br>
              <a:rPr lang="en-US" sz="1700" dirty="0"/>
            </a:br>
            <a:r>
              <a:rPr lang="en-US" sz="1700" dirty="0"/>
              <a:t>it contains compensation not disclosed on Schedule A; it will look different; it is provided </a:t>
            </a:r>
            <a:br>
              <a:rPr lang="en-US" sz="1700" dirty="0"/>
            </a:br>
            <a:r>
              <a:rPr lang="en-US" sz="1700" dirty="0"/>
              <a:t>in advance; and it applies to all ERISA-covered clients.</a:t>
            </a:r>
          </a:p>
          <a:p>
            <a:pPr marL="347472" lvl="1" indent="-347472">
              <a:lnSpc>
                <a:spcPct val="90000"/>
              </a:lnSpc>
              <a:spcAft>
                <a:spcPts val="800"/>
              </a:spcAft>
              <a:buClr>
                <a:srgbClr val="0678D5"/>
              </a:buClr>
              <a:buSzPct val="80000"/>
              <a:buFont typeface="Courier New" panose="02070309020205020404" pitchFamily="49" charset="0"/>
              <a:buChar char="o"/>
            </a:pPr>
            <a:r>
              <a:rPr lang="en-US" sz="1700" dirty="0"/>
              <a:t>If the fiduciary does not receive the disclosure, it should request one. If no response </a:t>
            </a:r>
            <a:br>
              <a:rPr lang="en-US" sz="1700" dirty="0"/>
            </a:br>
            <a:r>
              <a:rPr lang="en-US" sz="1700" dirty="0"/>
              <a:t>in 90 days, the fiduciary must report broker/consultant to the DOL to avoid </a:t>
            </a:r>
            <a:br>
              <a:rPr lang="en-US" sz="1700" dirty="0"/>
            </a:br>
            <a:r>
              <a:rPr lang="en-US" sz="1700" dirty="0"/>
              <a:t>a prohibited transaction.</a:t>
            </a:r>
          </a:p>
          <a:p>
            <a:endParaRPr lang="en-US" sz="1700" dirty="0">
              <a:latin typeface="+mj-lt"/>
            </a:endParaRPr>
          </a:p>
        </p:txBody>
      </p:sp>
    </p:spTree>
    <p:extLst>
      <p:ext uri="{BB962C8B-B14F-4D97-AF65-F5344CB8AC3E}">
        <p14:creationId xmlns:p14="http://schemas.microsoft.com/office/powerpoint/2010/main" val="1811384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A123-B9A8-498C-B5BC-BB12B11DC20E}"/>
              </a:ext>
            </a:extLst>
          </p:cNvPr>
          <p:cNvSpPr>
            <a:spLocks noGrp="1"/>
          </p:cNvSpPr>
          <p:nvPr>
            <p:ph type="title"/>
          </p:nvPr>
        </p:nvSpPr>
        <p:spPr/>
        <p:txBody>
          <a:bodyPr/>
          <a:lstStyle/>
          <a:p>
            <a:r>
              <a:rPr lang="en-US" sz="2800" dirty="0"/>
              <a:t>Prescription Drug Reporting- </a:t>
            </a:r>
            <a:r>
              <a:rPr lang="en-US" sz="2800" dirty="0" err="1"/>
              <a:t>RxDC</a:t>
            </a:r>
            <a:r>
              <a:rPr lang="en-US" sz="2800" dirty="0"/>
              <a:t> Report Section 204</a:t>
            </a:r>
          </a:p>
        </p:txBody>
      </p:sp>
      <p:sp>
        <p:nvSpPr>
          <p:cNvPr id="3" name="TextBox 2">
            <a:extLst>
              <a:ext uri="{FF2B5EF4-FFF2-40B4-BE49-F238E27FC236}">
                <a16:creationId xmlns:a16="http://schemas.microsoft.com/office/drawing/2014/main" id="{FC6EA4AB-0477-4D43-B944-1FB0C1327ACC}"/>
              </a:ext>
            </a:extLst>
          </p:cNvPr>
          <p:cNvSpPr txBox="1"/>
          <p:nvPr/>
        </p:nvSpPr>
        <p:spPr>
          <a:xfrm>
            <a:off x="594707" y="1205899"/>
            <a:ext cx="11212979" cy="3944157"/>
          </a:xfrm>
          <a:prstGeom prst="rect">
            <a:avLst/>
          </a:prstGeom>
          <a:noFill/>
        </p:spPr>
        <p:txBody>
          <a:bodyPr wrap="square" lIns="182880" rtlCol="0">
            <a:spAutoFit/>
          </a:bodyPr>
          <a:lstStyle/>
          <a:p>
            <a:pPr marL="0" marR="0" lvl="0" indent="0" algn="l" defTabSz="914400" rtl="0" eaLnBrk="1" fontAlgn="auto" latinLnBrk="0" hangingPunct="1">
              <a:lnSpc>
                <a:spcPct val="90000"/>
              </a:lnSpc>
              <a:spcBef>
                <a:spcPts val="1000"/>
              </a:spcBef>
              <a:spcAft>
                <a:spcPts val="1200"/>
              </a:spcAft>
              <a:buClrTx/>
              <a:buSzTx/>
              <a:buFontTx/>
              <a:buNone/>
              <a:tabLst/>
              <a:defRPr/>
            </a:pPr>
            <a: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t>Which plans are subject to reporting?</a:t>
            </a:r>
            <a:b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Grandfathered and non-grandfathered self-insured, level funded and insured medical plans report prescription </a:t>
            </a:r>
            <a:br>
              <a:rPr lang="en-US" sz="1600" dirty="0">
                <a:solidFill>
                  <a:srgbClr val="263746"/>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drug &amp; health plan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cost information to HHS, DOL and Treasury Department. HRAs, HSAs and health FSAs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are exempt from reporting. TPAs / PBMs and insurance carriers may report on behalf of the reporting entity.</a:t>
            </a:r>
          </a:p>
          <a:p>
            <a:pPr marL="0" marR="0" lvl="0" indent="0" algn="l" defTabSz="914400" rtl="0" eaLnBrk="1" fontAlgn="auto" latinLnBrk="0" hangingPunct="1">
              <a:lnSpc>
                <a:spcPct val="90000"/>
              </a:lnSpc>
              <a:spcBef>
                <a:spcPts val="1000"/>
              </a:spcBef>
              <a:spcAft>
                <a:spcPts val="600"/>
              </a:spcAft>
              <a:buClrTx/>
              <a:buSzTx/>
              <a:buFontTx/>
              <a:buNone/>
              <a:tabLst/>
              <a:defRPr/>
            </a:pPr>
            <a:r>
              <a:rPr lang="en-US" sz="1600" b="1" dirty="0">
                <a:solidFill>
                  <a:srgbClr val="0678D5"/>
                </a:solidFill>
                <a:latin typeface="Arial Black" panose="020B0A04020102020204" pitchFamily="34" charset="0"/>
                <a:cs typeface="Arial" panose="020B0604020202020204" pitchFamily="34" charset="0"/>
              </a:rPr>
              <a:t>What do they report?</a:t>
            </a:r>
          </a:p>
          <a:p>
            <a:pPr marL="347472" marR="0" lvl="1" indent="-347472" algn="l" defTabSz="914400" rtl="0" eaLnBrk="1" fontAlgn="auto" latinLnBrk="0" hangingPunct="1">
              <a:lnSpc>
                <a:spcPct val="90000"/>
              </a:lnSpc>
              <a:spcAft>
                <a:spcPts val="80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Information about the plan year, its enrollment </a:t>
            </a:r>
          </a:p>
          <a:p>
            <a:pPr marL="347472" marR="0" lvl="1" indent="-347472" algn="l" defTabSz="914400" rtl="0" eaLnBrk="1" fontAlgn="auto" latinLnBrk="0" hangingPunct="1">
              <a:lnSpc>
                <a:spcPct val="90000"/>
              </a:lnSpc>
              <a:spcBef>
                <a:spcPts val="500"/>
              </a:spcBef>
              <a:spcAft>
                <a:spcPts val="80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Employer / employee premiums and employee cost-sharing information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and other general plan information</a:t>
            </a:r>
          </a:p>
          <a:p>
            <a:pPr marL="347472" marR="0" lvl="1" indent="-347472" algn="l" defTabSz="914400" rtl="0" eaLnBrk="1" fontAlgn="auto" latinLnBrk="0" hangingPunct="1">
              <a:lnSpc>
                <a:spcPct val="90000"/>
              </a:lnSpc>
              <a:spcBef>
                <a:spcPts val="500"/>
              </a:spcBef>
              <a:spcAft>
                <a:spcPts val="80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50 most frequently dispensed brand drugs</a:t>
            </a:r>
          </a:p>
          <a:p>
            <a:pPr marL="347472" marR="0" lvl="1" indent="-347472" algn="l" defTabSz="914400" rtl="0" eaLnBrk="1" fontAlgn="auto" latinLnBrk="0" hangingPunct="1">
              <a:lnSpc>
                <a:spcPct val="90000"/>
              </a:lnSpc>
              <a:spcBef>
                <a:spcPts val="500"/>
              </a:spcBef>
              <a:spcAft>
                <a:spcPts val="80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50 costliest drugs</a:t>
            </a:r>
          </a:p>
          <a:p>
            <a:pPr marL="347472" marR="0" lvl="1" indent="-347472" algn="l" defTabSz="914400" rtl="0" eaLnBrk="1" fontAlgn="auto" latinLnBrk="0" hangingPunct="1">
              <a:lnSpc>
                <a:spcPct val="90000"/>
              </a:lnSpc>
              <a:spcBef>
                <a:spcPts val="500"/>
              </a:spcBef>
              <a:spcAft>
                <a:spcPts val="800"/>
              </a:spcAft>
              <a:buClr>
                <a:srgbClr val="0678D5"/>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50 drugs with the most year-over-year increase in expenditures</a:t>
            </a:r>
          </a:p>
          <a:p>
            <a:pPr marL="347472" marR="0" lvl="1" indent="-347472" algn="l" defTabSz="914400" rtl="0" eaLnBrk="1" fontAlgn="auto" latinLnBrk="0" hangingPunct="1">
              <a:lnSpc>
                <a:spcPct val="90000"/>
              </a:lnSpc>
              <a:spcBef>
                <a:spcPts val="500"/>
              </a:spcBef>
              <a:spcAft>
                <a:spcPts val="800"/>
              </a:spcAft>
              <a:buClr>
                <a:srgbClr val="0678D5"/>
              </a:buClr>
              <a:buSzPct val="80000"/>
              <a:buFont typeface="Courier New" panose="02070309020205020404" pitchFamily="49" charset="0"/>
              <a:buChar char="o"/>
              <a:tabLst/>
              <a:defRPr/>
            </a:pPr>
            <a:r>
              <a:rPr lang="en-US" sz="1600" dirty="0">
                <a:solidFill>
                  <a:srgbClr val="263746"/>
                </a:solidFill>
                <a:latin typeface="Arial" panose="020B0604020202020204" pitchFamily="34" charset="0"/>
                <a:cs typeface="Arial" panose="020B0604020202020204" pitchFamily="34" charset="0"/>
              </a:rPr>
              <a:t>RX rebate information </a:t>
            </a:r>
            <a:endPar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D97808D-A7C8-4F32-A276-DC23C0EB5B3A}"/>
              </a:ext>
            </a:extLst>
          </p:cNvPr>
          <p:cNvSpPr txBox="1"/>
          <p:nvPr/>
        </p:nvSpPr>
        <p:spPr>
          <a:xfrm>
            <a:off x="594707" y="5376740"/>
            <a:ext cx="11292491" cy="1403461"/>
          </a:xfrm>
          <a:prstGeom prst="rect">
            <a:avLst/>
          </a:prstGeom>
          <a:noFill/>
        </p:spPr>
        <p:txBody>
          <a:bodyPr wrap="square" lIns="182880" rtlCol="0">
            <a:spAutoFit/>
          </a:bodyPr>
          <a:lstStyle/>
          <a:p>
            <a:pPr marL="0" marR="0" lvl="0" indent="0" algn="l" defTabSz="914400" rtl="0" eaLnBrk="1" fontAlgn="auto" latinLnBrk="0" hangingPunct="1">
              <a:lnSpc>
                <a:spcPct val="90000"/>
              </a:lnSpc>
              <a:spcBef>
                <a:spcPts val="1000"/>
              </a:spcBef>
              <a:spcAft>
                <a:spcPts val="1200"/>
              </a:spcAft>
              <a:buClrTx/>
              <a:buSzTx/>
              <a:buFontTx/>
              <a:buNone/>
              <a:tabLst/>
              <a:defRPr/>
            </a:pPr>
            <a: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t>When</a:t>
            </a:r>
            <a:b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Starting December 27, 2022, and June 1 of each year following. </a:t>
            </a:r>
            <a:r>
              <a:rPr lang="en-US" sz="1600" dirty="0">
                <a:solidFill>
                  <a:srgbClr val="263746"/>
                </a:solidFill>
                <a:latin typeface="Arial" panose="020B0604020202020204" pitchFamily="34" charset="0"/>
                <a:cs typeface="Arial" panose="020B0604020202020204" pitchFamily="34" charset="0"/>
              </a:rPr>
              <a:t>R</a:t>
            </a:r>
            <a:r>
              <a:rPr kumimoji="0" lang="en-US" sz="1600" b="0" i="0" u="none" strike="noStrike" kern="1200" cap="none" spc="0" normalizeH="0" baseline="0" noProof="0" dirty="0" err="1">
                <a:ln>
                  <a:noFill/>
                </a:ln>
                <a:solidFill>
                  <a:srgbClr val="263746"/>
                </a:solidFill>
                <a:effectLst/>
                <a:uLnTx/>
                <a:uFillTx/>
                <a:latin typeface="Arial" panose="020B0604020202020204" pitchFamily="34" charset="0"/>
                <a:ea typeface="+mn-ea"/>
                <a:cs typeface="Arial" panose="020B0604020202020204" pitchFamily="34" charset="0"/>
              </a:rPr>
              <a:t>eporting</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in December 2022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will cover 2020 and 2021 plan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1381972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A123-B9A8-498C-B5BC-BB12B11DC20E}"/>
              </a:ext>
            </a:extLst>
          </p:cNvPr>
          <p:cNvSpPr>
            <a:spLocks noGrp="1"/>
          </p:cNvSpPr>
          <p:nvPr>
            <p:ph type="title"/>
          </p:nvPr>
        </p:nvSpPr>
        <p:spPr/>
        <p:txBody>
          <a:bodyPr/>
          <a:lstStyle/>
          <a:p>
            <a:r>
              <a:rPr lang="en-US" sz="2800" dirty="0"/>
              <a:t>Prescription Drug Reporting – </a:t>
            </a:r>
            <a:r>
              <a:rPr lang="en-US" sz="2800" dirty="0" err="1"/>
              <a:t>RxDC</a:t>
            </a:r>
            <a:r>
              <a:rPr lang="en-US" sz="2800" dirty="0"/>
              <a:t> Report Section 204</a:t>
            </a:r>
          </a:p>
        </p:txBody>
      </p:sp>
      <p:sp>
        <p:nvSpPr>
          <p:cNvPr id="3" name="TextBox 2">
            <a:extLst>
              <a:ext uri="{FF2B5EF4-FFF2-40B4-BE49-F238E27FC236}">
                <a16:creationId xmlns:a16="http://schemas.microsoft.com/office/drawing/2014/main" id="{FC6EA4AB-0477-4D43-B944-1FB0C1327ACC}"/>
              </a:ext>
            </a:extLst>
          </p:cNvPr>
          <p:cNvSpPr txBox="1"/>
          <p:nvPr/>
        </p:nvSpPr>
        <p:spPr>
          <a:xfrm>
            <a:off x="594708" y="1286613"/>
            <a:ext cx="11597292" cy="1002839"/>
          </a:xfrm>
          <a:prstGeom prst="rect">
            <a:avLst/>
          </a:prstGeom>
          <a:solidFill>
            <a:srgbClr val="E3E3E3"/>
          </a:solidFill>
        </p:spPr>
        <p:txBody>
          <a:bodyPr wrap="square" lIns="182880" rtlCol="0" anchor="ctr" anchorCtr="0">
            <a:noAutofit/>
          </a:bodyPr>
          <a:lstStyle/>
          <a:p>
            <a:pPr marL="0" marR="0" lvl="0" indent="0" algn="l" defTabSz="914400" rtl="0" eaLnBrk="1" fontAlgn="auto" latinLnBrk="0" hangingPunct="1">
              <a:lnSpc>
                <a:spcPct val="90000"/>
              </a:lnSpc>
              <a:spcBef>
                <a:spcPts val="1000"/>
              </a:spcBef>
              <a:spcAft>
                <a:spcPts val="1200"/>
              </a:spcAft>
              <a:buClrTx/>
              <a:buSzTx/>
              <a:buFontTx/>
              <a:buNone/>
              <a:tabLst/>
              <a:defRPr/>
            </a:pPr>
            <a:r>
              <a:rPr lang="en-US" sz="1700" b="1" dirty="0" err="1">
                <a:solidFill>
                  <a:srgbClr val="203747"/>
                </a:solidFill>
                <a:latin typeface="Arial Black" panose="020B0A04020102020204" pitchFamily="34" charset="0"/>
                <a:cs typeface="Arial" panose="020B0604020202020204" pitchFamily="34" charset="0"/>
              </a:rPr>
              <a:t>RxDC</a:t>
            </a:r>
            <a:r>
              <a:rPr lang="en-US" sz="1700" b="1" dirty="0">
                <a:solidFill>
                  <a:srgbClr val="203747"/>
                </a:solidFill>
                <a:latin typeface="Arial Black" panose="020B0A04020102020204" pitchFamily="34" charset="0"/>
                <a:cs typeface="Arial" panose="020B0604020202020204" pitchFamily="34" charset="0"/>
              </a:rPr>
              <a:t> reporting requirements</a:t>
            </a:r>
            <a:br>
              <a:rPr lang="en-US" sz="1700" b="1" dirty="0">
                <a:solidFill>
                  <a:srgbClr val="0678D5"/>
                </a:solidFill>
                <a:latin typeface="Arial Black" panose="020B0A04020102020204" pitchFamily="34" charset="0"/>
                <a:cs typeface="Arial" panose="020B0604020202020204" pitchFamily="34" charset="0"/>
              </a:rPr>
            </a:br>
            <a:r>
              <a:rPr lang="en-US" sz="1600" dirty="0">
                <a:solidFill>
                  <a:srgbClr val="203747"/>
                </a:solidFill>
                <a:latin typeface="Arial" panose="020B0604020202020204" pitchFamily="34" charset="0"/>
                <a:cs typeface="Arial" panose="020B0604020202020204" pitchFamily="34" charset="0"/>
              </a:rPr>
              <a:t>All group health plans must submit a Plan lists </a:t>
            </a:r>
            <a:r>
              <a:rPr lang="en-US" sz="1600" i="1" dirty="0">
                <a:solidFill>
                  <a:schemeClr val="bg1">
                    <a:lumMod val="50000"/>
                  </a:schemeClr>
                </a:solidFill>
                <a:latin typeface="Arial" panose="020B0604020202020204" pitchFamily="34" charset="0"/>
                <a:cs typeface="Arial" panose="020B0604020202020204" pitchFamily="34" charset="0"/>
              </a:rPr>
              <a:t>(P2)</a:t>
            </a:r>
            <a:r>
              <a:rPr lang="en-US" sz="1600" dirty="0">
                <a:solidFill>
                  <a:srgbClr val="203747"/>
                </a:solidFill>
                <a:latin typeface="Arial" panose="020B0604020202020204" pitchFamily="34" charset="0"/>
                <a:cs typeface="Arial" panose="020B0604020202020204" pitchFamily="34" charset="0"/>
              </a:rPr>
              <a:t>, eight data files </a:t>
            </a:r>
            <a:r>
              <a:rPr lang="en-US" sz="1600" i="1" dirty="0">
                <a:solidFill>
                  <a:schemeClr val="bg1">
                    <a:lumMod val="50000"/>
                  </a:schemeClr>
                </a:solidFill>
                <a:latin typeface="Arial" panose="020B0604020202020204" pitchFamily="34" charset="0"/>
                <a:cs typeface="Arial" panose="020B0604020202020204" pitchFamily="34" charset="0"/>
              </a:rPr>
              <a:t>(D1-D8)</a:t>
            </a:r>
            <a:r>
              <a:rPr lang="en-US" sz="1600" dirty="0">
                <a:solidFill>
                  <a:srgbClr val="203747"/>
                </a:solidFill>
                <a:latin typeface="Arial" panose="020B0604020202020204" pitchFamily="34" charset="0"/>
                <a:cs typeface="Arial" panose="020B0604020202020204" pitchFamily="34" charset="0"/>
              </a:rPr>
              <a:t>, and a narrative response.</a:t>
            </a:r>
            <a:endParaRPr kumimoji="0" lang="en-US" sz="17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endParaRPr>
          </a:p>
        </p:txBody>
      </p:sp>
      <p:graphicFrame>
        <p:nvGraphicFramePr>
          <p:cNvPr id="4" name="Table 4">
            <a:extLst>
              <a:ext uri="{FF2B5EF4-FFF2-40B4-BE49-F238E27FC236}">
                <a16:creationId xmlns:a16="http://schemas.microsoft.com/office/drawing/2014/main" id="{798E05AA-D492-07AF-6A9D-5AB886F0F4FA}"/>
              </a:ext>
            </a:extLst>
          </p:cNvPr>
          <p:cNvGraphicFramePr>
            <a:graphicFrameLocks noGrp="1"/>
          </p:cNvGraphicFramePr>
          <p:nvPr>
            <p:extLst>
              <p:ext uri="{D42A27DB-BD31-4B8C-83A1-F6EECF244321}">
                <p14:modId xmlns:p14="http://schemas.microsoft.com/office/powerpoint/2010/main" val="3806692541"/>
              </p:ext>
            </p:extLst>
          </p:nvPr>
        </p:nvGraphicFramePr>
        <p:xfrm>
          <a:off x="594708" y="2289452"/>
          <a:ext cx="11597292" cy="4009680"/>
        </p:xfrm>
        <a:graphic>
          <a:graphicData uri="http://schemas.openxmlformats.org/drawingml/2006/table">
            <a:tbl>
              <a:tblPr firstRow="1" bandRow="1">
                <a:tableStyleId>{5C22544A-7EE6-4342-B048-85BDC9FD1C3A}</a:tableStyleId>
              </a:tblPr>
              <a:tblGrid>
                <a:gridCol w="2536419">
                  <a:extLst>
                    <a:ext uri="{9D8B030D-6E8A-4147-A177-3AD203B41FA5}">
                      <a16:colId xmlns:a16="http://schemas.microsoft.com/office/drawing/2014/main" val="2969040639"/>
                    </a:ext>
                  </a:extLst>
                </a:gridCol>
                <a:gridCol w="9060873">
                  <a:extLst>
                    <a:ext uri="{9D8B030D-6E8A-4147-A177-3AD203B41FA5}">
                      <a16:colId xmlns:a16="http://schemas.microsoft.com/office/drawing/2014/main" val="4294048422"/>
                    </a:ext>
                  </a:extLst>
                </a:gridCol>
              </a:tblGrid>
              <a:tr h="445520">
                <a:tc>
                  <a:txBody>
                    <a:bodyPr/>
                    <a:lstStyle/>
                    <a:p>
                      <a:r>
                        <a:rPr lang="en-US" sz="1600" dirty="0">
                          <a:solidFill>
                            <a:schemeClr val="bg1"/>
                          </a:solidFill>
                          <a:latin typeface="Arial Black" panose="020B0A04020102020204" pitchFamily="34" charset="0"/>
                          <a:cs typeface="Arial" panose="020B0604020202020204" pitchFamily="34" charset="0"/>
                        </a:rPr>
                        <a:t>Data File Number</a:t>
                      </a:r>
                    </a:p>
                  </a:txBody>
                  <a:tcPr marL="182880"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tc>
                  <a:txBody>
                    <a:bodyPr/>
                    <a:lstStyle/>
                    <a:p>
                      <a:r>
                        <a:rPr lang="en-US" sz="1600" dirty="0">
                          <a:solidFill>
                            <a:schemeClr val="bg1"/>
                          </a:solidFill>
                          <a:latin typeface="Arial Black" panose="020B0A04020102020204" pitchFamily="34" charset="0"/>
                          <a:cs typeface="Arial" panose="020B0604020202020204" pitchFamily="34" charset="0"/>
                        </a:rPr>
                        <a:t>Description</a:t>
                      </a:r>
                    </a:p>
                  </a:txBody>
                  <a:tcPr marL="182880"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678D5"/>
                    </a:solidFill>
                  </a:tcPr>
                </a:tc>
                <a:extLst>
                  <a:ext uri="{0D108BD9-81ED-4DB2-BD59-A6C34878D82A}">
                    <a16:rowId xmlns:a16="http://schemas.microsoft.com/office/drawing/2014/main" val="3205895525"/>
                  </a:ext>
                </a:extLst>
              </a:tr>
              <a:tr h="445520">
                <a:tc>
                  <a:txBody>
                    <a:bodyPr/>
                    <a:lstStyle/>
                    <a:p>
                      <a:r>
                        <a:rPr lang="en-US" sz="1600" b="1" dirty="0">
                          <a:solidFill>
                            <a:srgbClr val="263746"/>
                          </a:solidFill>
                          <a:latin typeface="Arial" panose="020B0604020202020204" pitchFamily="34" charset="0"/>
                          <a:cs typeface="Arial" panose="020B0604020202020204" pitchFamily="34" charset="0"/>
                        </a:rPr>
                        <a:t>D1 </a:t>
                      </a:r>
                    </a:p>
                  </a:txBody>
                  <a:tcPr marL="182880" marT="91440" marB="91440" anchor="ctr">
                    <a:lnL w="12700" cap="flat" cmpd="sng" algn="ctr">
                      <a:solidFill>
                        <a:srgbClr val="F3B92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rgbClr val="263746"/>
                          </a:solidFill>
                          <a:latin typeface="Arial" panose="020B0604020202020204" pitchFamily="34" charset="0"/>
                          <a:cs typeface="Arial" panose="020B0604020202020204" pitchFamily="34" charset="0"/>
                        </a:rPr>
                        <a:t>Premiums and Life Years</a:t>
                      </a:r>
                    </a:p>
                  </a:txBody>
                  <a:tcPr marL="182880"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7367108"/>
                  </a:ext>
                </a:extLst>
              </a:tr>
              <a:tr h="445520">
                <a:tc>
                  <a:txBody>
                    <a:bodyPr/>
                    <a:lstStyle/>
                    <a:p>
                      <a:r>
                        <a:rPr lang="en-US" sz="1600" b="1" dirty="0">
                          <a:solidFill>
                            <a:srgbClr val="263746"/>
                          </a:solidFill>
                          <a:latin typeface="Arial" panose="020B0604020202020204" pitchFamily="34" charset="0"/>
                          <a:cs typeface="Arial" panose="020B0604020202020204" pitchFamily="34" charset="0"/>
                        </a:rPr>
                        <a:t>D2</a:t>
                      </a:r>
                    </a:p>
                  </a:txBody>
                  <a:tcPr marL="182880" marT="91440" marB="91440" anchor="ctr">
                    <a:lnL w="12700" cap="flat" cmpd="sng" algn="ctr">
                      <a:solidFill>
                        <a:srgbClr val="F3B92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r>
                        <a:rPr lang="en-US" sz="1600" dirty="0">
                          <a:solidFill>
                            <a:srgbClr val="263746"/>
                          </a:solidFill>
                          <a:latin typeface="Arial" panose="020B0604020202020204" pitchFamily="34" charset="0"/>
                          <a:cs typeface="Arial" panose="020B0604020202020204" pitchFamily="34" charset="0"/>
                        </a:rPr>
                        <a:t>Spending by Category </a:t>
                      </a:r>
                    </a:p>
                  </a:txBody>
                  <a:tcPr marL="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768320620"/>
                  </a:ext>
                </a:extLst>
              </a:tr>
              <a:tr h="445520">
                <a:tc>
                  <a:txBody>
                    <a:bodyPr/>
                    <a:lstStyle/>
                    <a:p>
                      <a:r>
                        <a:rPr lang="en-US" sz="1600" b="1" dirty="0">
                          <a:solidFill>
                            <a:srgbClr val="263746"/>
                          </a:solidFill>
                          <a:latin typeface="Arial" panose="020B0604020202020204" pitchFamily="34" charset="0"/>
                          <a:cs typeface="Arial" panose="020B0604020202020204" pitchFamily="34" charset="0"/>
                        </a:rPr>
                        <a:t>D3</a:t>
                      </a:r>
                    </a:p>
                  </a:txBody>
                  <a:tcPr marL="182880" marT="91440" marB="91440" anchor="ctr">
                    <a:lnL w="12700" cap="flat" cmpd="sng" algn="ctr">
                      <a:solidFill>
                        <a:srgbClr val="F3B92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rgbClr val="263746"/>
                          </a:solidFill>
                          <a:latin typeface="Arial" panose="020B0604020202020204" pitchFamily="34" charset="0"/>
                          <a:cs typeface="Arial" panose="020B0604020202020204" pitchFamily="34" charset="0"/>
                        </a:rPr>
                        <a:t>Top 50 Most Frequent Brand Drugs </a:t>
                      </a:r>
                    </a:p>
                  </a:txBody>
                  <a:tcPr marL="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040907"/>
                  </a:ext>
                </a:extLst>
              </a:tr>
              <a:tr h="445520">
                <a:tc>
                  <a:txBody>
                    <a:bodyPr/>
                    <a:lstStyle/>
                    <a:p>
                      <a:r>
                        <a:rPr lang="en-US" sz="1600" b="1" dirty="0">
                          <a:solidFill>
                            <a:srgbClr val="263746"/>
                          </a:solidFill>
                          <a:latin typeface="Arial" panose="020B0604020202020204" pitchFamily="34" charset="0"/>
                          <a:cs typeface="Arial" panose="020B0604020202020204" pitchFamily="34" charset="0"/>
                        </a:rPr>
                        <a:t>D4</a:t>
                      </a:r>
                    </a:p>
                  </a:txBody>
                  <a:tcPr marL="182880" marT="91440" marB="91440" anchor="ctr">
                    <a:lnL w="12700" cap="flat" cmpd="sng" algn="ctr">
                      <a:solidFill>
                        <a:srgbClr val="F3B92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r>
                        <a:rPr lang="en-US" sz="1600" dirty="0">
                          <a:solidFill>
                            <a:srgbClr val="263746"/>
                          </a:solidFill>
                          <a:latin typeface="Arial" panose="020B0604020202020204" pitchFamily="34" charset="0"/>
                          <a:cs typeface="Arial" panose="020B0604020202020204" pitchFamily="34" charset="0"/>
                        </a:rPr>
                        <a:t>Top 50 Most Costly Drugs </a:t>
                      </a:r>
                    </a:p>
                  </a:txBody>
                  <a:tcPr marL="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4132210401"/>
                  </a:ext>
                </a:extLst>
              </a:tr>
              <a:tr h="445520">
                <a:tc>
                  <a:txBody>
                    <a:bodyPr/>
                    <a:lstStyle/>
                    <a:p>
                      <a:r>
                        <a:rPr lang="en-US" sz="1600" b="1" dirty="0">
                          <a:solidFill>
                            <a:srgbClr val="263746"/>
                          </a:solidFill>
                          <a:latin typeface="Arial" panose="020B0604020202020204" pitchFamily="34" charset="0"/>
                          <a:cs typeface="Arial" panose="020B0604020202020204" pitchFamily="34" charset="0"/>
                        </a:rPr>
                        <a:t>D5</a:t>
                      </a:r>
                    </a:p>
                  </a:txBody>
                  <a:tcPr marL="182880" marT="91440" marB="91440" anchor="ctr">
                    <a:lnL w="12700" cap="flat" cmpd="sng" algn="ctr">
                      <a:solidFill>
                        <a:srgbClr val="F3B92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rgbClr val="263746"/>
                          </a:solidFill>
                          <a:latin typeface="Arial" panose="020B0604020202020204" pitchFamily="34" charset="0"/>
                          <a:cs typeface="Arial" panose="020B0604020202020204" pitchFamily="34" charset="0"/>
                        </a:rPr>
                        <a:t>Top 50 Drugs by Spending Increase </a:t>
                      </a:r>
                    </a:p>
                  </a:txBody>
                  <a:tcPr marL="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5132705"/>
                  </a:ext>
                </a:extLst>
              </a:tr>
              <a:tr h="445520">
                <a:tc>
                  <a:txBody>
                    <a:bodyPr/>
                    <a:lstStyle/>
                    <a:p>
                      <a:r>
                        <a:rPr lang="en-US" sz="1600" b="1" dirty="0">
                          <a:solidFill>
                            <a:srgbClr val="263746"/>
                          </a:solidFill>
                          <a:latin typeface="Arial" panose="020B0604020202020204" pitchFamily="34" charset="0"/>
                          <a:cs typeface="Arial" panose="020B0604020202020204" pitchFamily="34" charset="0"/>
                        </a:rPr>
                        <a:t>D6</a:t>
                      </a:r>
                    </a:p>
                  </a:txBody>
                  <a:tcPr marL="182880" marT="91440" marB="91440" anchor="ctr">
                    <a:lnL w="12700" cap="flat" cmpd="sng" algn="ctr">
                      <a:solidFill>
                        <a:srgbClr val="F3B92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r>
                        <a:rPr lang="en-US" sz="1600" dirty="0">
                          <a:solidFill>
                            <a:srgbClr val="263746"/>
                          </a:solidFill>
                          <a:latin typeface="Arial" panose="020B0604020202020204" pitchFamily="34" charset="0"/>
                          <a:cs typeface="Arial" panose="020B0604020202020204" pitchFamily="34" charset="0"/>
                        </a:rPr>
                        <a:t>Rx Totals</a:t>
                      </a:r>
                    </a:p>
                  </a:txBody>
                  <a:tcPr marL="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652310366"/>
                  </a:ext>
                </a:extLst>
              </a:tr>
              <a:tr h="445520">
                <a:tc>
                  <a:txBody>
                    <a:bodyPr/>
                    <a:lstStyle/>
                    <a:p>
                      <a:r>
                        <a:rPr lang="en-US" sz="1600" b="1" dirty="0">
                          <a:solidFill>
                            <a:srgbClr val="263746"/>
                          </a:solidFill>
                          <a:latin typeface="Arial" panose="020B0604020202020204" pitchFamily="34" charset="0"/>
                          <a:cs typeface="Arial" panose="020B0604020202020204" pitchFamily="34" charset="0"/>
                        </a:rPr>
                        <a:t>D7</a:t>
                      </a:r>
                    </a:p>
                  </a:txBody>
                  <a:tcPr marL="182880" marT="91440" marB="91440" anchor="ctr">
                    <a:lnL w="12700" cap="flat" cmpd="sng" algn="ctr">
                      <a:solidFill>
                        <a:srgbClr val="F3B92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rgbClr val="263746"/>
                          </a:solidFill>
                          <a:latin typeface="Arial" panose="020B0604020202020204" pitchFamily="34" charset="0"/>
                          <a:cs typeface="Arial" panose="020B0604020202020204" pitchFamily="34" charset="0"/>
                        </a:rPr>
                        <a:t>Rx Rebates by Therapeutic Class</a:t>
                      </a:r>
                    </a:p>
                  </a:txBody>
                  <a:tcPr marL="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8854637"/>
                  </a:ext>
                </a:extLst>
              </a:tr>
              <a:tr h="445520">
                <a:tc>
                  <a:txBody>
                    <a:bodyPr/>
                    <a:lstStyle/>
                    <a:p>
                      <a:r>
                        <a:rPr lang="en-US" sz="1600" b="1" dirty="0">
                          <a:solidFill>
                            <a:srgbClr val="263746"/>
                          </a:solidFill>
                          <a:latin typeface="Arial" panose="020B0604020202020204" pitchFamily="34" charset="0"/>
                          <a:cs typeface="Arial" panose="020B0604020202020204" pitchFamily="34" charset="0"/>
                        </a:rPr>
                        <a:t>D8</a:t>
                      </a:r>
                    </a:p>
                  </a:txBody>
                  <a:tcPr marL="182880" marT="91440" marB="91440" anchor="ctr">
                    <a:lnL w="12700" cap="flat" cmpd="sng" algn="ctr">
                      <a:solidFill>
                        <a:srgbClr val="F3B921"/>
                      </a:solidFill>
                      <a:prstDash val="solid"/>
                      <a:round/>
                      <a:headEnd type="none" w="med" len="med"/>
                      <a:tailEnd type="none" w="med" len="med"/>
                    </a:lnL>
                    <a:lnR w="12700" cmpd="sng">
                      <a:noFill/>
                    </a:lnR>
                    <a:lnT w="12700" cmpd="sng">
                      <a:noFill/>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r>
                        <a:rPr lang="en-US" sz="1600" dirty="0">
                          <a:solidFill>
                            <a:srgbClr val="263746"/>
                          </a:solidFill>
                          <a:latin typeface="Arial" panose="020B0604020202020204" pitchFamily="34" charset="0"/>
                          <a:cs typeface="Arial" panose="020B0604020202020204" pitchFamily="34" charset="0"/>
                        </a:rPr>
                        <a:t>D8 Rx Rebates for the Top 25 Drugs</a:t>
                      </a:r>
                    </a:p>
                  </a:txBody>
                  <a:tcPr marL="182880" marT="91440" marB="91440" anchor="ctr">
                    <a:lnL w="12700" cmpd="sng">
                      <a:noFill/>
                    </a:lnL>
                    <a:lnR w="12700" cmpd="sng">
                      <a:noFill/>
                    </a:lnR>
                    <a:lnT w="12700" cmpd="sng">
                      <a:noFill/>
                    </a:lnT>
                    <a:lnB w="12700" cap="flat" cmpd="sng" algn="ctr">
                      <a:solidFill>
                        <a:srgbClr val="F3B921"/>
                      </a:solid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63003971"/>
                  </a:ext>
                </a:extLst>
              </a:tr>
            </a:tbl>
          </a:graphicData>
        </a:graphic>
      </p:graphicFrame>
    </p:spTree>
    <p:extLst>
      <p:ext uri="{BB962C8B-B14F-4D97-AF65-F5344CB8AC3E}">
        <p14:creationId xmlns:p14="http://schemas.microsoft.com/office/powerpoint/2010/main" val="3445044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2CB13-7A05-0EAA-2636-F505FDAAAA53}"/>
              </a:ext>
            </a:extLst>
          </p:cNvPr>
          <p:cNvSpPr/>
          <p:nvPr/>
        </p:nvSpPr>
        <p:spPr>
          <a:xfrm>
            <a:off x="600455" y="3334325"/>
            <a:ext cx="11674764" cy="172720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CA123-B9A8-498C-B5BC-BB12B11DC20E}"/>
              </a:ext>
            </a:extLst>
          </p:cNvPr>
          <p:cNvSpPr>
            <a:spLocks noGrp="1"/>
          </p:cNvSpPr>
          <p:nvPr>
            <p:ph type="title"/>
          </p:nvPr>
        </p:nvSpPr>
        <p:spPr/>
        <p:txBody>
          <a:bodyPr/>
          <a:lstStyle/>
          <a:p>
            <a:r>
              <a:rPr lang="en-US" sz="2800" dirty="0"/>
              <a:t>Prescription Drug Reporting – </a:t>
            </a:r>
            <a:r>
              <a:rPr lang="en-US" sz="2800" dirty="0" err="1"/>
              <a:t>RxDC</a:t>
            </a:r>
            <a:r>
              <a:rPr lang="en-US" sz="2800" dirty="0"/>
              <a:t> Report Section 204</a:t>
            </a:r>
          </a:p>
        </p:txBody>
      </p:sp>
      <p:sp>
        <p:nvSpPr>
          <p:cNvPr id="3" name="TextBox 2">
            <a:extLst>
              <a:ext uri="{FF2B5EF4-FFF2-40B4-BE49-F238E27FC236}">
                <a16:creationId xmlns:a16="http://schemas.microsoft.com/office/drawing/2014/main" id="{FC6EA4AB-0477-4D43-B944-1FB0C1327ACC}"/>
              </a:ext>
            </a:extLst>
          </p:cNvPr>
          <p:cNvSpPr txBox="1"/>
          <p:nvPr/>
        </p:nvSpPr>
        <p:spPr>
          <a:xfrm>
            <a:off x="600455" y="1462103"/>
            <a:ext cx="10806453" cy="4136517"/>
          </a:xfrm>
          <a:prstGeom prst="rect">
            <a:avLst/>
          </a:prstGeom>
          <a:noFill/>
        </p:spPr>
        <p:txBody>
          <a:bodyPr wrap="square" lIns="182880" rtlCol="0">
            <a:spAutoFit/>
          </a:bodyPr>
          <a:lstStyle/>
          <a:p>
            <a:pPr marL="0" marR="0" lvl="0" indent="0" algn="l" defTabSz="914400" rtl="0" eaLnBrk="1" fontAlgn="auto" latinLnBrk="0" hangingPunct="1">
              <a:lnSpc>
                <a:spcPct val="90000"/>
              </a:lnSpc>
              <a:spcBef>
                <a:spcPts val="1000"/>
              </a:spcBef>
              <a:spcAft>
                <a:spcPts val="1200"/>
              </a:spcAft>
              <a:buClrTx/>
              <a:buSzTx/>
              <a:buFontTx/>
              <a:buNone/>
              <a:tabLst/>
              <a:defRPr/>
            </a:pPr>
            <a:r>
              <a:rPr lang="en-US" sz="1600" b="1" dirty="0">
                <a:solidFill>
                  <a:srgbClr val="203747"/>
                </a:solidFill>
                <a:latin typeface="Arial Black" panose="020B0A04020102020204" pitchFamily="34" charset="0"/>
                <a:cs typeface="Arial" panose="020B0604020202020204" pitchFamily="34" charset="0"/>
              </a:rPr>
              <a:t>How do entities report the </a:t>
            </a:r>
            <a:r>
              <a:rPr lang="en-US" sz="1600" b="1" dirty="0" err="1">
                <a:solidFill>
                  <a:srgbClr val="203747"/>
                </a:solidFill>
                <a:latin typeface="Arial Black" panose="020B0A04020102020204" pitchFamily="34" charset="0"/>
                <a:cs typeface="Arial" panose="020B0604020202020204" pitchFamily="34" charset="0"/>
              </a:rPr>
              <a:t>RxDC</a:t>
            </a:r>
            <a:r>
              <a:rPr lang="en-US" sz="1600" b="1" dirty="0">
                <a:solidFill>
                  <a:srgbClr val="203747"/>
                </a:solidFill>
                <a:latin typeface="Arial Black" panose="020B0A04020102020204" pitchFamily="34" charset="0"/>
                <a:cs typeface="Arial" panose="020B0604020202020204" pitchFamily="34" charset="0"/>
              </a:rPr>
              <a:t> files?</a:t>
            </a:r>
            <a:br>
              <a:rPr lang="en-US" sz="1600" b="1" dirty="0">
                <a:solidFill>
                  <a:srgbClr val="203747"/>
                </a:solidFill>
                <a:latin typeface="Arial Black" panose="020B0A04020102020204" pitchFamily="34" charset="0"/>
                <a:cs typeface="Arial" panose="020B0604020202020204" pitchFamily="34" charset="0"/>
              </a:rPr>
            </a:br>
            <a:r>
              <a:rPr lang="en-US" sz="1600" dirty="0">
                <a:solidFill>
                  <a:srgbClr val="203747"/>
                </a:solidFill>
                <a:latin typeface="Arial" panose="020B0604020202020204" pitchFamily="34" charset="0"/>
                <a:cs typeface="Arial" panose="020B0604020202020204" pitchFamily="34" charset="0"/>
              </a:rPr>
              <a:t> All data must be submitted through the </a:t>
            </a:r>
            <a:r>
              <a:rPr lang="en-US" sz="1600" dirty="0" err="1">
                <a:solidFill>
                  <a:srgbClr val="203747"/>
                </a:solidFill>
                <a:latin typeface="Arial" panose="020B0604020202020204" pitchFamily="34" charset="0"/>
                <a:cs typeface="Arial" panose="020B0604020202020204" pitchFamily="34" charset="0"/>
              </a:rPr>
              <a:t>RxDC</a:t>
            </a:r>
            <a:r>
              <a:rPr lang="en-US" sz="1600" dirty="0">
                <a:solidFill>
                  <a:srgbClr val="203747"/>
                </a:solidFill>
                <a:latin typeface="Arial" panose="020B0604020202020204" pitchFamily="34" charset="0"/>
                <a:cs typeface="Arial" panose="020B0604020202020204" pitchFamily="34" charset="0"/>
              </a:rPr>
              <a:t> module in the Health Insurance Oversight System </a:t>
            </a:r>
            <a:r>
              <a:rPr lang="en-US" sz="1600" dirty="0">
                <a:solidFill>
                  <a:schemeClr val="bg1">
                    <a:lumMod val="65000"/>
                  </a:schemeClr>
                </a:solidFill>
                <a:latin typeface="Arial" panose="020B0604020202020204" pitchFamily="34" charset="0"/>
                <a:cs typeface="Arial" panose="020B0604020202020204" pitchFamily="34" charset="0"/>
              </a:rPr>
              <a:t>(HIOS)</a:t>
            </a:r>
            <a:r>
              <a:rPr lang="en-US" sz="1600" dirty="0">
                <a:solidFill>
                  <a:srgbClr val="203747"/>
                </a:solidFill>
                <a:latin typeface="Arial" panose="020B0604020202020204" pitchFamily="34" charset="0"/>
                <a:cs typeface="Arial" panose="020B0604020202020204" pitchFamily="34" charset="0"/>
              </a:rPr>
              <a:t>. </a:t>
            </a:r>
            <a:br>
              <a:rPr lang="en-US" sz="1600" dirty="0">
                <a:solidFill>
                  <a:srgbClr val="203747"/>
                </a:solidFill>
                <a:latin typeface="Arial" panose="020B0604020202020204" pitchFamily="34" charset="0"/>
                <a:cs typeface="Arial" panose="020B0604020202020204" pitchFamily="34" charset="0"/>
              </a:rPr>
            </a:br>
            <a:r>
              <a:rPr lang="en-US" sz="1600" dirty="0">
                <a:solidFill>
                  <a:srgbClr val="203747"/>
                </a:solidFill>
                <a:latin typeface="Arial" panose="020B0604020202020204" pitchFamily="34" charset="0"/>
                <a:cs typeface="Arial" panose="020B0604020202020204" pitchFamily="34" charset="0"/>
              </a:rPr>
              <a:t>To log in to HIOS, go to the CMS Enterprise Portal at </a:t>
            </a:r>
            <a:r>
              <a:rPr lang="en-US" sz="1600" dirty="0">
                <a:solidFill>
                  <a:srgbClr val="0678D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https://portal.cms.gov/portal/</a:t>
            </a:r>
            <a:endParaRPr lang="en-US" sz="1600" dirty="0">
              <a:solidFill>
                <a:srgbClr val="0678D5"/>
              </a:solidFill>
              <a:latin typeface="Arial" panose="020B0604020202020204" pitchFamily="34" charset="0"/>
              <a:cs typeface="Arial" panose="020B0604020202020204" pitchFamily="34" charset="0"/>
            </a:endParaRPr>
          </a:p>
          <a:p>
            <a:pPr marL="347472" lvl="2" indent="-347472">
              <a:lnSpc>
                <a:spcPct val="90000"/>
              </a:lnSpc>
              <a:spcAft>
                <a:spcPts val="1200"/>
              </a:spcAft>
              <a:buClr>
                <a:srgbClr val="0678D5"/>
              </a:buClr>
              <a:buSzPct val="80000"/>
              <a:buFont typeface="Courier New" panose="02070309020205020404" pitchFamily="49" charset="0"/>
              <a:buChar char="o"/>
              <a:defRPr/>
            </a:pP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If a TPA / PB</a:t>
            </a:r>
            <a:r>
              <a:rPr lang="en-US" sz="1600" dirty="0">
                <a:solidFill>
                  <a:srgbClr val="203747"/>
                </a:solidFill>
                <a:latin typeface="Arial" panose="020B0604020202020204" pitchFamily="34" charset="0"/>
                <a:cs typeface="Arial" panose="020B0604020202020204" pitchFamily="34" charset="0"/>
              </a:rPr>
              <a:t>M or carrier will be reporting on behalf of a group health plan, the plan is not required to create </a:t>
            </a:r>
            <a:br>
              <a:rPr lang="en-US" sz="1600" dirty="0">
                <a:solidFill>
                  <a:srgbClr val="203747"/>
                </a:solidFill>
                <a:latin typeface="Arial" panose="020B0604020202020204" pitchFamily="34" charset="0"/>
                <a:cs typeface="Arial" panose="020B0604020202020204" pitchFamily="34" charset="0"/>
              </a:rPr>
            </a:br>
            <a:r>
              <a:rPr lang="en-US" sz="1600" dirty="0">
                <a:solidFill>
                  <a:srgbClr val="203747"/>
                </a:solidFill>
                <a:latin typeface="Arial" panose="020B0604020202020204" pitchFamily="34" charset="0"/>
                <a:cs typeface="Arial" panose="020B0604020202020204" pitchFamily="34" charset="0"/>
              </a:rPr>
              <a:t>an account on HIOS</a:t>
            </a:r>
          </a:p>
          <a:p>
            <a:pPr marL="347472" lvl="2" indent="-347472">
              <a:lnSpc>
                <a:spcPct val="90000"/>
              </a:lnSpc>
              <a:spcAft>
                <a:spcPts val="1200"/>
              </a:spcAft>
              <a:buClr>
                <a:srgbClr val="0678D5"/>
              </a:buClr>
              <a:buSzPct val="80000"/>
              <a:buFont typeface="Courier New" panose="02070309020205020404" pitchFamily="49" charset="0"/>
              <a:buChar char="o"/>
              <a:defRPr/>
            </a:pPr>
            <a:r>
              <a:rPr kumimoji="0" lang="en-US" sz="16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t>Multiple entities can report on behalf</a:t>
            </a:r>
            <a:r>
              <a:rPr lang="en-US" sz="1600" dirty="0">
                <a:solidFill>
                  <a:srgbClr val="203747"/>
                </a:solidFill>
                <a:latin typeface="Arial" panose="020B0604020202020204" pitchFamily="34" charset="0"/>
                <a:cs typeface="Arial" panose="020B0604020202020204" pitchFamily="34" charset="0"/>
              </a:rPr>
              <a:t> of a group health plan as long as each entity reports different information </a:t>
            </a:r>
          </a:p>
          <a:p>
            <a:pPr>
              <a:lnSpc>
                <a:spcPct val="90000"/>
              </a:lnSpc>
              <a:spcBef>
                <a:spcPts val="2400"/>
              </a:spcBef>
              <a:defRPr/>
            </a:pPr>
            <a:r>
              <a:rPr lang="en-US" sz="1600" b="1" dirty="0">
                <a:solidFill>
                  <a:srgbClr val="0678D5"/>
                </a:solidFill>
                <a:latin typeface="Arial Black" panose="020B0A04020102020204" pitchFamily="34" charset="0"/>
                <a:cs typeface="Arial" panose="020B0604020202020204" pitchFamily="34" charset="0"/>
              </a:rPr>
              <a:t>Next Steps</a:t>
            </a:r>
          </a:p>
          <a:p>
            <a:pPr marL="347472" indent="-347472">
              <a:lnSpc>
                <a:spcPct val="90000"/>
              </a:lnSpc>
              <a:spcAft>
                <a:spcPts val="1200"/>
              </a:spcAft>
              <a:buClr>
                <a:srgbClr val="0678D5"/>
              </a:buClr>
              <a:buSzPct val="80000"/>
              <a:buFont typeface="Courier New" panose="02070309020205020404" pitchFamily="49" charset="0"/>
              <a:buChar char="o"/>
              <a:defRPr/>
            </a:pPr>
            <a:r>
              <a:rPr lang="en-US" sz="1600" dirty="0">
                <a:solidFill>
                  <a:srgbClr val="203747"/>
                </a:solidFill>
                <a:latin typeface="Arial" panose="020B0604020202020204" pitchFamily="34" charset="0"/>
                <a:cs typeface="Arial" panose="020B0604020202020204" pitchFamily="34" charset="0"/>
              </a:rPr>
              <a:t>Contact the PBM and / or TPA to inquire if they will assist self-insured plans / level funded plans with the </a:t>
            </a:r>
            <a:r>
              <a:rPr lang="en-US" sz="1600" dirty="0" err="1">
                <a:solidFill>
                  <a:srgbClr val="203747"/>
                </a:solidFill>
                <a:latin typeface="Arial" panose="020B0604020202020204" pitchFamily="34" charset="0"/>
                <a:cs typeface="Arial" panose="020B0604020202020204" pitchFamily="34" charset="0"/>
              </a:rPr>
              <a:t>RxDC</a:t>
            </a:r>
            <a:r>
              <a:rPr lang="en-US" sz="1600" dirty="0">
                <a:solidFill>
                  <a:srgbClr val="203747"/>
                </a:solidFill>
                <a:latin typeface="Arial" panose="020B0604020202020204" pitchFamily="34" charset="0"/>
                <a:cs typeface="Arial" panose="020B0604020202020204" pitchFamily="34" charset="0"/>
              </a:rPr>
              <a:t> reporting requirements. </a:t>
            </a:r>
          </a:p>
          <a:p>
            <a:pPr marL="347472" indent="-347472">
              <a:lnSpc>
                <a:spcPct val="90000"/>
              </a:lnSpc>
              <a:spcAft>
                <a:spcPts val="1200"/>
              </a:spcAft>
              <a:buClr>
                <a:srgbClr val="0678D5"/>
              </a:buClr>
              <a:buSzPct val="80000"/>
              <a:buFont typeface="Courier New" panose="02070309020205020404" pitchFamily="49" charset="0"/>
              <a:buChar char="o"/>
              <a:defRPr/>
            </a:pPr>
            <a:r>
              <a:rPr lang="en-US" sz="1600" dirty="0">
                <a:solidFill>
                  <a:srgbClr val="203747"/>
                </a:solidFill>
                <a:latin typeface="Arial" panose="020B0604020202020204" pitchFamily="34" charset="0"/>
                <a:cs typeface="Arial" panose="020B0604020202020204" pitchFamily="34" charset="0"/>
              </a:rPr>
              <a:t>Determine which reporting requirements the employer will have to assume responsibility for and create a HIOS account to comply with the reporting requirements before December 27,2022.</a:t>
            </a:r>
          </a:p>
          <a:p>
            <a:pPr>
              <a:lnSpc>
                <a:spcPct val="90000"/>
              </a:lnSpc>
              <a:spcBef>
                <a:spcPts val="2400"/>
              </a:spcBef>
              <a:spcAft>
                <a:spcPts val="1200"/>
              </a:spcAft>
              <a:defRPr/>
            </a:pPr>
            <a:r>
              <a:rPr lang="en-US" sz="1600" b="1" dirty="0">
                <a:solidFill>
                  <a:srgbClr val="0678D5"/>
                </a:solidFill>
                <a:latin typeface="Arial Black" panose="020B0A04020102020204" pitchFamily="34" charset="0"/>
                <a:cs typeface="Arial" panose="020B0604020202020204" pitchFamily="34" charset="0"/>
              </a:rPr>
              <a:t>Resources</a:t>
            </a:r>
            <a:r>
              <a:rPr lang="en-US" sz="1600" b="1" dirty="0">
                <a:solidFill>
                  <a:schemeClr val="accent1"/>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dirty="0">
                <a:solidFill>
                  <a:srgbClr val="0678D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 Reporting Instructions</a:t>
            </a:r>
            <a:endParaRPr lang="en-US" sz="1600" dirty="0">
              <a:solidFill>
                <a:srgbClr val="0678D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337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A123-B9A8-498C-B5BC-BB12B11DC20E}"/>
              </a:ext>
            </a:extLst>
          </p:cNvPr>
          <p:cNvSpPr>
            <a:spLocks noGrp="1"/>
          </p:cNvSpPr>
          <p:nvPr>
            <p:ph type="title"/>
          </p:nvPr>
        </p:nvSpPr>
        <p:spPr/>
        <p:txBody>
          <a:bodyPr/>
          <a:lstStyle/>
          <a:p>
            <a:r>
              <a:rPr lang="en-US" sz="2800" dirty="0"/>
              <a:t>Air Ambulance Reporting</a:t>
            </a:r>
          </a:p>
        </p:txBody>
      </p:sp>
      <p:sp>
        <p:nvSpPr>
          <p:cNvPr id="3" name="TextBox 2">
            <a:extLst>
              <a:ext uri="{FF2B5EF4-FFF2-40B4-BE49-F238E27FC236}">
                <a16:creationId xmlns:a16="http://schemas.microsoft.com/office/drawing/2014/main" id="{FC6EA4AB-0477-4D43-B944-1FB0C1327ACC}"/>
              </a:ext>
            </a:extLst>
          </p:cNvPr>
          <p:cNvSpPr txBox="1"/>
          <p:nvPr/>
        </p:nvSpPr>
        <p:spPr>
          <a:xfrm>
            <a:off x="600456" y="1290089"/>
            <a:ext cx="10347630" cy="5010227"/>
          </a:xfrm>
          <a:prstGeom prst="rect">
            <a:avLst/>
          </a:prstGeom>
          <a:noFill/>
        </p:spPr>
        <p:txBody>
          <a:bodyPr wrap="square" lIns="182880" rtlCol="0">
            <a:noAutofit/>
          </a:bodyPr>
          <a:lstStyle/>
          <a:p>
            <a:pPr fontAlgn="base">
              <a:lnSpc>
                <a:spcPct val="90000"/>
              </a:lnSpc>
              <a:spcBef>
                <a:spcPts val="1000"/>
              </a:spcBef>
              <a:spcAft>
                <a:spcPts val="1200"/>
              </a:spcAft>
            </a:pPr>
            <a:r>
              <a:rPr lang="en-US" sz="1700" b="1" dirty="0">
                <a:solidFill>
                  <a:srgbClr val="0678D5"/>
                </a:solidFill>
                <a:latin typeface="Arial Black" panose="020B0A04020102020204" pitchFamily="34" charset="0"/>
                <a:cs typeface="Arial" panose="020B0604020202020204" pitchFamily="34" charset="0"/>
              </a:rPr>
              <a:t>What</a:t>
            </a:r>
            <a:br>
              <a:rPr lang="en-US" sz="1700" b="1" dirty="0">
                <a:solidFill>
                  <a:schemeClr val="accent5">
                    <a:lumMod val="75000"/>
                  </a:schemeClr>
                </a:solidFill>
                <a:latin typeface="Arial" panose="020B0604020202020204" pitchFamily="34" charset="0"/>
                <a:cs typeface="Arial" panose="020B0604020202020204" pitchFamily="34" charset="0"/>
              </a:rPr>
            </a:br>
            <a:r>
              <a:rPr lang="en-US" sz="1700" dirty="0">
                <a:solidFill>
                  <a:srgbClr val="263746"/>
                </a:solidFill>
                <a:latin typeface="Arial" panose="020B0604020202020204" pitchFamily="34" charset="0"/>
                <a:cs typeface="Arial" panose="020B0604020202020204" pitchFamily="34" charset="0"/>
              </a:rPr>
              <a:t>Group health plans insurance carriers, along with air ambulance service providers will also </a:t>
            </a:r>
            <a:br>
              <a:rPr lang="en-US" sz="1700" dirty="0">
                <a:solidFill>
                  <a:srgbClr val="263746"/>
                </a:solidFill>
                <a:latin typeface="Arial" panose="020B0604020202020204" pitchFamily="34" charset="0"/>
                <a:cs typeface="Arial" panose="020B0604020202020204" pitchFamily="34" charset="0"/>
              </a:rPr>
            </a:br>
            <a:r>
              <a:rPr lang="en-US" sz="1700" dirty="0">
                <a:solidFill>
                  <a:srgbClr val="263746"/>
                </a:solidFill>
                <a:latin typeface="Arial" panose="020B0604020202020204" pitchFamily="34" charset="0"/>
                <a:cs typeface="Arial" panose="020B0604020202020204" pitchFamily="34" charset="0"/>
              </a:rPr>
              <a:t>be required to report information on air ambulance services and costs which will be reported </a:t>
            </a:r>
            <a:br>
              <a:rPr lang="en-US" sz="1700" dirty="0">
                <a:solidFill>
                  <a:srgbClr val="263746"/>
                </a:solidFill>
                <a:latin typeface="Arial" panose="020B0604020202020204" pitchFamily="34" charset="0"/>
                <a:cs typeface="Arial" panose="020B0604020202020204" pitchFamily="34" charset="0"/>
              </a:rPr>
            </a:br>
            <a:r>
              <a:rPr lang="en-US" sz="1700" dirty="0">
                <a:solidFill>
                  <a:srgbClr val="263746"/>
                </a:solidFill>
                <a:latin typeface="Arial" panose="020B0604020202020204" pitchFamily="34" charset="0"/>
                <a:cs typeface="Arial" panose="020B0604020202020204" pitchFamily="34" charset="0"/>
              </a:rPr>
              <a:t>by HHS in conjunction with the Secretary of Transportation:​</a:t>
            </a:r>
          </a:p>
          <a:p>
            <a:pPr marL="347472" lvl="1" indent="-347472" fontAlgn="base">
              <a:lnSpc>
                <a:spcPct val="90000"/>
              </a:lnSpc>
              <a:spcBef>
                <a:spcPts val="500"/>
              </a:spcBef>
              <a:spcAft>
                <a:spcPts val="800"/>
              </a:spcAft>
              <a:buClr>
                <a:srgbClr val="0678D5"/>
              </a:buClr>
              <a:buSzPct val="80000"/>
              <a:buFont typeface="Courier New" panose="02070309020205020404" pitchFamily="49" charset="0"/>
              <a:buChar char="o"/>
              <a:defRPr/>
            </a:pPr>
            <a:r>
              <a:rPr lang="en-US" sz="1700" dirty="0">
                <a:solidFill>
                  <a:srgbClr val="263746"/>
                </a:solidFill>
                <a:latin typeface="Arial" panose="020B0604020202020204" pitchFamily="34" charset="0"/>
                <a:cs typeface="Arial" panose="020B0604020202020204" pitchFamily="34" charset="0"/>
              </a:rPr>
              <a:t>Emergency v. non-emergency​</a:t>
            </a:r>
          </a:p>
          <a:p>
            <a:pPr marL="347472" lvl="1" indent="-347472" fontAlgn="base">
              <a:lnSpc>
                <a:spcPct val="90000"/>
              </a:lnSpc>
              <a:spcBef>
                <a:spcPts val="500"/>
              </a:spcBef>
              <a:spcAft>
                <a:spcPts val="800"/>
              </a:spcAft>
              <a:buClr>
                <a:srgbClr val="0678D5"/>
              </a:buClr>
              <a:buSzPct val="80000"/>
              <a:buFont typeface="Courier New" panose="02070309020205020404" pitchFamily="49" charset="0"/>
              <a:buChar char="o"/>
              <a:defRPr/>
            </a:pPr>
            <a:r>
              <a:rPr lang="en-US" sz="1700" dirty="0">
                <a:solidFill>
                  <a:srgbClr val="263746"/>
                </a:solidFill>
                <a:latin typeface="Arial" panose="020B0604020202020204" pitchFamily="34" charset="0"/>
                <a:cs typeface="Arial" panose="020B0604020202020204" pitchFamily="34" charset="0"/>
              </a:rPr>
              <a:t>Whether the provider is part of a hospital program, municipal program, or certain other programs.​</a:t>
            </a:r>
          </a:p>
          <a:p>
            <a:pPr marL="347472" lvl="1" indent="-347472" fontAlgn="base">
              <a:lnSpc>
                <a:spcPct val="90000"/>
              </a:lnSpc>
              <a:spcBef>
                <a:spcPts val="500"/>
              </a:spcBef>
              <a:spcAft>
                <a:spcPts val="800"/>
              </a:spcAft>
              <a:buClr>
                <a:srgbClr val="0678D5"/>
              </a:buClr>
              <a:buSzPct val="80000"/>
              <a:buFont typeface="Courier New" panose="02070309020205020404" pitchFamily="49" charset="0"/>
              <a:buChar char="o"/>
              <a:defRPr/>
            </a:pPr>
            <a:r>
              <a:rPr lang="en-US" sz="1700" dirty="0">
                <a:solidFill>
                  <a:srgbClr val="263746"/>
                </a:solidFill>
                <a:latin typeface="Arial" panose="020B0604020202020204" pitchFamily="34" charset="0"/>
                <a:cs typeface="Arial" panose="020B0604020202020204" pitchFamily="34" charset="0"/>
              </a:rPr>
              <a:t>Rural v. urban​</a:t>
            </a:r>
          </a:p>
          <a:p>
            <a:pPr marL="347472" lvl="1" indent="-347472" fontAlgn="base">
              <a:lnSpc>
                <a:spcPct val="90000"/>
              </a:lnSpc>
              <a:spcBef>
                <a:spcPts val="500"/>
              </a:spcBef>
              <a:spcAft>
                <a:spcPts val="800"/>
              </a:spcAft>
              <a:buClr>
                <a:srgbClr val="0678D5"/>
              </a:buClr>
              <a:buSzPct val="80000"/>
              <a:buFont typeface="Courier New" panose="02070309020205020404" pitchFamily="49" charset="0"/>
              <a:buChar char="o"/>
              <a:defRPr/>
            </a:pPr>
            <a:r>
              <a:rPr lang="en-US" sz="1700" dirty="0">
                <a:solidFill>
                  <a:srgbClr val="263746"/>
                </a:solidFill>
                <a:latin typeface="Arial" panose="020B0604020202020204" pitchFamily="34" charset="0"/>
                <a:cs typeface="Arial" panose="020B0604020202020204" pitchFamily="34" charset="0"/>
              </a:rPr>
              <a:t>The type of aircraft </a:t>
            </a:r>
            <a:r>
              <a:rPr lang="en-US" sz="1700" i="1" dirty="0">
                <a:solidFill>
                  <a:schemeClr val="bg1">
                    <a:lumMod val="65000"/>
                  </a:schemeClr>
                </a:solidFill>
                <a:latin typeface="Arial" panose="020B0604020202020204" pitchFamily="34" charset="0"/>
                <a:cs typeface="Arial" panose="020B0604020202020204" pitchFamily="34" charset="0"/>
              </a:rPr>
              <a:t>(e.g., helicopter v. airplane)​</a:t>
            </a:r>
          </a:p>
          <a:p>
            <a:pPr marL="347472" lvl="1" indent="-347472" fontAlgn="base">
              <a:lnSpc>
                <a:spcPct val="90000"/>
              </a:lnSpc>
              <a:spcBef>
                <a:spcPts val="500"/>
              </a:spcBef>
              <a:spcAft>
                <a:spcPts val="800"/>
              </a:spcAft>
              <a:buClr>
                <a:srgbClr val="0678D5"/>
              </a:buClr>
              <a:buSzPct val="80000"/>
              <a:buFont typeface="Courier New" panose="02070309020205020404" pitchFamily="49" charset="0"/>
              <a:buChar char="o"/>
              <a:defRPr/>
            </a:pPr>
            <a:r>
              <a:rPr lang="en-US" sz="1700" dirty="0">
                <a:solidFill>
                  <a:srgbClr val="263746"/>
                </a:solidFill>
                <a:latin typeface="Arial" panose="020B0604020202020204" pitchFamily="34" charset="0"/>
                <a:cs typeface="Arial" panose="020B0604020202020204" pitchFamily="34" charset="0"/>
              </a:rPr>
              <a:t>Whether the air ambulance provider has a contract with the plan / carrier </a:t>
            </a:r>
            <a:r>
              <a:rPr lang="en-US" sz="1700" i="1" dirty="0">
                <a:solidFill>
                  <a:schemeClr val="bg1">
                    <a:lumMod val="65000"/>
                  </a:schemeClr>
                </a:solidFill>
                <a:latin typeface="Arial" panose="020B0604020202020204" pitchFamily="34" charset="0"/>
                <a:cs typeface="Arial" panose="020B0604020202020204" pitchFamily="34" charset="0"/>
              </a:rPr>
              <a:t>(e.g., is in-network)</a:t>
            </a:r>
            <a:br>
              <a:rPr lang="en-US" sz="1700" i="1" dirty="0">
                <a:solidFill>
                  <a:schemeClr val="bg1">
                    <a:lumMod val="65000"/>
                  </a:schemeClr>
                </a:solidFill>
                <a:latin typeface="Arial" panose="020B0604020202020204" pitchFamily="34" charset="0"/>
                <a:cs typeface="Arial" panose="020B0604020202020204" pitchFamily="34" charset="0"/>
              </a:rPr>
            </a:br>
            <a:r>
              <a:rPr lang="en-US" sz="1700" dirty="0">
                <a:solidFill>
                  <a:srgbClr val="263746"/>
                </a:solidFill>
                <a:latin typeface="Arial" panose="020B0604020202020204" pitchFamily="34" charset="0"/>
                <a:cs typeface="Arial" panose="020B0604020202020204" pitchFamily="34" charset="0"/>
              </a:rPr>
              <a:t>​</a:t>
            </a:r>
          </a:p>
          <a:p>
            <a:pPr fontAlgn="base">
              <a:lnSpc>
                <a:spcPct val="90000"/>
              </a:lnSpc>
              <a:spcBef>
                <a:spcPts val="600"/>
              </a:spcBef>
              <a:spcAft>
                <a:spcPts val="1200"/>
              </a:spcAft>
              <a:buClr>
                <a:schemeClr val="tx2"/>
              </a:buClr>
            </a:pPr>
            <a:r>
              <a:rPr lang="en-US" sz="1700" b="1" dirty="0">
                <a:solidFill>
                  <a:srgbClr val="0678D5"/>
                </a:solidFill>
                <a:latin typeface="Arial Black" panose="020B0A04020102020204" pitchFamily="34" charset="0"/>
                <a:cs typeface="Arial" panose="020B0604020202020204" pitchFamily="34" charset="0"/>
              </a:rPr>
              <a:t>When</a:t>
            </a:r>
            <a:br>
              <a:rPr lang="en-US" sz="1700" b="1" dirty="0">
                <a:solidFill>
                  <a:schemeClr val="accent5">
                    <a:lumMod val="75000"/>
                  </a:schemeClr>
                </a:solidFill>
                <a:latin typeface="Arial" panose="020B0604020202020204" pitchFamily="34" charset="0"/>
                <a:cs typeface="Arial" panose="020B0604020202020204" pitchFamily="34" charset="0"/>
              </a:rPr>
            </a:br>
            <a:r>
              <a:rPr lang="en-US" sz="1700" dirty="0">
                <a:solidFill>
                  <a:srgbClr val="263746"/>
                </a:solidFill>
                <a:latin typeface="Arial" panose="020B0604020202020204" pitchFamily="34" charset="0"/>
                <a:cs typeface="Arial" panose="020B0604020202020204" pitchFamily="34" charset="0"/>
              </a:rPr>
              <a:t>Reporting begins no later than 90 days after last day of calendar year beginning after final rule </a:t>
            </a:r>
            <a:br>
              <a:rPr lang="en-US" sz="1700" dirty="0">
                <a:solidFill>
                  <a:srgbClr val="263746"/>
                </a:solidFill>
                <a:latin typeface="Arial" panose="020B0604020202020204" pitchFamily="34" charset="0"/>
                <a:cs typeface="Arial" panose="020B0604020202020204" pitchFamily="34" charset="0"/>
              </a:rPr>
            </a:br>
            <a:r>
              <a:rPr lang="en-US" sz="1700" dirty="0">
                <a:solidFill>
                  <a:srgbClr val="263746"/>
                </a:solidFill>
                <a:latin typeface="Arial" panose="020B0604020202020204" pitchFamily="34" charset="0"/>
                <a:cs typeface="Arial" panose="020B0604020202020204" pitchFamily="34" charset="0"/>
              </a:rPr>
              <a:t>is promulgated </a:t>
            </a:r>
            <a:r>
              <a:rPr lang="en-US" sz="1700" i="1" dirty="0">
                <a:solidFill>
                  <a:schemeClr val="bg1">
                    <a:lumMod val="65000"/>
                  </a:schemeClr>
                </a:solidFill>
                <a:latin typeface="Arial" panose="020B0604020202020204" pitchFamily="34" charset="0"/>
                <a:cs typeface="Arial" panose="020B0604020202020204" pitchFamily="34" charset="0"/>
              </a:rPr>
              <a:t>(March 31)</a:t>
            </a:r>
          </a:p>
          <a:p>
            <a:pPr marL="285750" indent="-285750" algn="l" rtl="0" fontAlgn="base">
              <a:spcAft>
                <a:spcPts val="600"/>
              </a:spcAft>
              <a:buClr>
                <a:schemeClr val="tx2"/>
              </a:buClr>
              <a:buFont typeface="Arial" panose="020B0604020202020204" pitchFamily="34" charset="0"/>
              <a:buChar char="•"/>
            </a:pPr>
            <a:endParaRPr lang="en-US" sz="1700" i="0" dirty="0">
              <a:effectLst/>
              <a:latin typeface="Arial" panose="020B0604020202020204" pitchFamily="34" charset="0"/>
            </a:endParaRPr>
          </a:p>
          <a:p>
            <a:pPr algn="l" rtl="0" fontAlgn="base"/>
            <a:endParaRPr lang="en-US" sz="1700" b="0" i="0" dirty="0">
              <a:effectLst/>
              <a:latin typeface="Segoe UI" panose="020B0502040204020203" pitchFamily="34" charset="0"/>
            </a:endParaRPr>
          </a:p>
          <a:p>
            <a:endParaRPr lang="en-US" sz="1700" dirty="0">
              <a:latin typeface="Helvetica" charset="0"/>
              <a:ea typeface="Helvetica" charset="0"/>
              <a:cs typeface="Helvetica" charset="0"/>
            </a:endParaRPr>
          </a:p>
        </p:txBody>
      </p:sp>
    </p:spTree>
    <p:extLst>
      <p:ext uri="{BB962C8B-B14F-4D97-AF65-F5344CB8AC3E}">
        <p14:creationId xmlns:p14="http://schemas.microsoft.com/office/powerpoint/2010/main" val="1788461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80B3D-AD2D-4426-A6F7-D052CAB564B0}"/>
              </a:ext>
            </a:extLst>
          </p:cNvPr>
          <p:cNvSpPr>
            <a:spLocks noGrp="1"/>
          </p:cNvSpPr>
          <p:nvPr>
            <p:ph type="body" sz="quarter" idx="12"/>
          </p:nvPr>
        </p:nvSpPr>
        <p:spPr>
          <a:xfrm>
            <a:off x="700156" y="3543455"/>
            <a:ext cx="5395844" cy="1262063"/>
          </a:xfrm>
        </p:spPr>
        <p:txBody>
          <a:bodyPr/>
          <a:lstStyle/>
          <a:p>
            <a:r>
              <a:rPr lang="en-US" sz="3600" dirty="0"/>
              <a:t>No Surprises Act and </a:t>
            </a:r>
            <a:r>
              <a:rPr lang="en-US" sz="3600" b="1" dirty="0">
                <a:solidFill>
                  <a:schemeClr val="bg1"/>
                </a:solidFill>
              </a:rPr>
              <a:t>MHPAEA Enforcement</a:t>
            </a:r>
            <a:endParaRPr lang="en-US" sz="3200" dirty="0">
              <a:solidFill>
                <a:schemeClr val="bg1"/>
              </a:solidFill>
            </a:endParaRPr>
          </a:p>
          <a:p>
            <a:endParaRPr lang="en-US" sz="3600" dirty="0"/>
          </a:p>
        </p:txBody>
      </p:sp>
      <p:sp>
        <p:nvSpPr>
          <p:cNvPr id="4" name="Text Placeholder 3">
            <a:extLst>
              <a:ext uri="{FF2B5EF4-FFF2-40B4-BE49-F238E27FC236}">
                <a16:creationId xmlns:a16="http://schemas.microsoft.com/office/drawing/2014/main" id="{2759289E-7923-4D3D-A498-A9DECB682328}"/>
              </a:ext>
            </a:extLst>
          </p:cNvPr>
          <p:cNvSpPr>
            <a:spLocks noGrp="1"/>
          </p:cNvSpPr>
          <p:nvPr>
            <p:ph type="body" sz="quarter" idx="14"/>
          </p:nvPr>
        </p:nvSpPr>
        <p:spPr/>
        <p:txBody>
          <a:bodyPr/>
          <a:lstStyle/>
          <a:p>
            <a:r>
              <a:rPr lang="en-US" dirty="0">
                <a:latin typeface="Arial Black" panose="020B0A04020102020204" pitchFamily="34" charset="0"/>
              </a:rPr>
              <a:t>5</a:t>
            </a:r>
          </a:p>
        </p:txBody>
      </p:sp>
    </p:spTree>
    <p:extLst>
      <p:ext uri="{BB962C8B-B14F-4D97-AF65-F5344CB8AC3E}">
        <p14:creationId xmlns:p14="http://schemas.microsoft.com/office/powerpoint/2010/main" val="342107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23F05C-783B-4A8B-8496-99673BA51674}"/>
              </a:ext>
            </a:extLst>
          </p:cNvPr>
          <p:cNvSpPr/>
          <p:nvPr/>
        </p:nvSpPr>
        <p:spPr>
          <a:xfrm>
            <a:off x="604837" y="1287923"/>
            <a:ext cx="11587163" cy="1055219"/>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p:nvPr/>
        </p:nvSpPr>
        <p:spPr>
          <a:xfrm>
            <a:off x="11202306" y="199344"/>
            <a:ext cx="613863" cy="912358"/>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604837" y="1081150"/>
            <a:ext cx="10150475" cy="0"/>
          </a:xfrm>
          <a:custGeom>
            <a:avLst/>
            <a:gdLst/>
            <a:ahLst/>
            <a:cxnLst/>
            <a:rect l="l" t="t" r="r" b="b"/>
            <a:pathLst>
              <a:path w="10150475">
                <a:moveTo>
                  <a:pt x="10149903" y="0"/>
                </a:moveTo>
                <a:lnTo>
                  <a:pt x="0" y="0"/>
                </a:lnTo>
              </a:path>
            </a:pathLst>
          </a:custGeom>
          <a:ln w="6350">
            <a:solidFill>
              <a:srgbClr val="BEBEBE"/>
            </a:solidFill>
          </a:ln>
        </p:spPr>
        <p:txBody>
          <a:bodyPr wrap="square" lIns="0" tIns="0" rIns="0" bIns="0" rtlCol="0"/>
          <a:lstStyle/>
          <a:p>
            <a:endParaRPr/>
          </a:p>
        </p:txBody>
      </p:sp>
      <p:sp>
        <p:nvSpPr>
          <p:cNvPr id="4" name="object 4"/>
          <p:cNvSpPr txBox="1">
            <a:spLocks noGrp="1"/>
          </p:cNvSpPr>
          <p:nvPr>
            <p:ph type="title"/>
          </p:nvPr>
        </p:nvSpPr>
        <p:spPr>
          <a:xfrm>
            <a:off x="679767" y="469265"/>
            <a:ext cx="2865755" cy="444352"/>
          </a:xfrm>
          <a:prstGeom prst="rect">
            <a:avLst/>
          </a:prstGeom>
        </p:spPr>
        <p:txBody>
          <a:bodyPr vert="horz" wrap="square" lIns="0" tIns="13335" rIns="0" bIns="0" rtlCol="0">
            <a:spAutoFit/>
          </a:bodyPr>
          <a:lstStyle/>
          <a:p>
            <a:pPr marL="12700">
              <a:lnSpc>
                <a:spcPct val="100000"/>
              </a:lnSpc>
              <a:spcBef>
                <a:spcPts val="105"/>
              </a:spcBef>
            </a:pPr>
            <a:r>
              <a:rPr sz="2800" b="0" dirty="0">
                <a:solidFill>
                  <a:srgbClr val="0578D4"/>
                </a:solidFill>
                <a:latin typeface="Arial"/>
                <a:cs typeface="Arial"/>
              </a:rPr>
              <a:t>No </a:t>
            </a:r>
            <a:r>
              <a:rPr sz="2800" b="0" spc="-40" dirty="0">
                <a:solidFill>
                  <a:srgbClr val="0578D4"/>
                </a:solidFill>
                <a:latin typeface="Arial"/>
                <a:cs typeface="Arial"/>
              </a:rPr>
              <a:t>Surprises</a:t>
            </a:r>
            <a:r>
              <a:rPr sz="2800" b="0" spc="70" dirty="0">
                <a:solidFill>
                  <a:srgbClr val="0578D4"/>
                </a:solidFill>
                <a:latin typeface="Arial"/>
                <a:cs typeface="Arial"/>
              </a:rPr>
              <a:t> </a:t>
            </a:r>
            <a:r>
              <a:rPr sz="2800" b="0" spc="5" dirty="0">
                <a:solidFill>
                  <a:srgbClr val="0578D4"/>
                </a:solidFill>
                <a:latin typeface="Arial"/>
                <a:cs typeface="Arial"/>
              </a:rPr>
              <a:t>Act</a:t>
            </a:r>
            <a:endParaRPr sz="2800" dirty="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1905" rIns="0" bIns="0" rtlCol="0">
            <a:spAutoFit/>
          </a:bodyPr>
          <a:lstStyle/>
          <a:p>
            <a:pPr marL="38100">
              <a:lnSpc>
                <a:spcPct val="100000"/>
              </a:lnSpc>
              <a:spcBef>
                <a:spcPts val="15"/>
              </a:spcBef>
            </a:pPr>
            <a:fld id="{81D60167-4931-47E6-BA6A-407CBD079E47}" type="slidenum">
              <a:rPr dirty="0"/>
              <a:t>39</a:t>
            </a:fld>
            <a:endParaRPr dirty="0"/>
          </a:p>
        </p:txBody>
      </p:sp>
      <p:sp>
        <p:nvSpPr>
          <p:cNvPr id="5" name="object 5"/>
          <p:cNvSpPr txBox="1"/>
          <p:nvPr/>
        </p:nvSpPr>
        <p:spPr>
          <a:xfrm>
            <a:off x="590982" y="1442665"/>
            <a:ext cx="11053762" cy="4592283"/>
          </a:xfrm>
          <a:prstGeom prst="rect">
            <a:avLst/>
          </a:prstGeom>
        </p:spPr>
        <p:txBody>
          <a:bodyPr vert="horz" wrap="square" lIns="182880" tIns="6350" rIns="0" bIns="0" rtlCol="0">
            <a:noAutofit/>
          </a:bodyPr>
          <a:lstStyle/>
          <a:p>
            <a:pPr marR="296545">
              <a:lnSpc>
                <a:spcPct val="90000"/>
              </a:lnSpc>
              <a:spcAft>
                <a:spcPts val="1200"/>
              </a:spcAft>
            </a:pPr>
            <a:r>
              <a:rPr sz="1700" spc="15" dirty="0">
                <a:solidFill>
                  <a:srgbClr val="253746"/>
                </a:solidFill>
                <a:latin typeface="Arial Black"/>
                <a:cs typeface="Arial Black"/>
              </a:rPr>
              <a:t>“No</a:t>
            </a:r>
            <a:r>
              <a:rPr sz="1700" spc="-70" dirty="0">
                <a:solidFill>
                  <a:srgbClr val="253746"/>
                </a:solidFill>
                <a:latin typeface="Arial Black"/>
                <a:cs typeface="Arial Black"/>
              </a:rPr>
              <a:t> </a:t>
            </a:r>
            <a:r>
              <a:rPr sz="1700" spc="30" dirty="0">
                <a:solidFill>
                  <a:srgbClr val="253746"/>
                </a:solidFill>
                <a:latin typeface="Arial Black"/>
                <a:cs typeface="Arial Black"/>
              </a:rPr>
              <a:t>Surprises</a:t>
            </a:r>
            <a:r>
              <a:rPr sz="1700" spc="-180" dirty="0">
                <a:solidFill>
                  <a:srgbClr val="253746"/>
                </a:solidFill>
                <a:latin typeface="Arial Black"/>
                <a:cs typeface="Arial Black"/>
              </a:rPr>
              <a:t> </a:t>
            </a:r>
            <a:r>
              <a:rPr sz="1700" spc="15" dirty="0">
                <a:solidFill>
                  <a:srgbClr val="253746"/>
                </a:solidFill>
                <a:latin typeface="Arial Black"/>
                <a:cs typeface="Arial Black"/>
              </a:rPr>
              <a:t>Act”</a:t>
            </a:r>
            <a:r>
              <a:rPr sz="1700" spc="-35" dirty="0">
                <a:solidFill>
                  <a:srgbClr val="253746"/>
                </a:solidFill>
                <a:latin typeface="Arial Black"/>
                <a:cs typeface="Arial Black"/>
              </a:rPr>
              <a:t> </a:t>
            </a:r>
            <a:r>
              <a:rPr sz="1700" spc="15" dirty="0">
                <a:solidFill>
                  <a:srgbClr val="253746"/>
                </a:solidFill>
                <a:latin typeface="Arial"/>
                <a:cs typeface="Arial"/>
              </a:rPr>
              <a:t>–</a:t>
            </a:r>
            <a:r>
              <a:rPr sz="1700" spc="-30" dirty="0">
                <a:solidFill>
                  <a:srgbClr val="253746"/>
                </a:solidFill>
                <a:latin typeface="Arial"/>
                <a:cs typeface="Arial"/>
              </a:rPr>
              <a:t> </a:t>
            </a:r>
            <a:r>
              <a:rPr sz="1700" spc="5" dirty="0">
                <a:solidFill>
                  <a:srgbClr val="253746"/>
                </a:solidFill>
                <a:latin typeface="Arial"/>
                <a:cs typeface="Arial"/>
              </a:rPr>
              <a:t>effective</a:t>
            </a:r>
            <a:r>
              <a:rPr sz="1700" spc="-105" dirty="0">
                <a:solidFill>
                  <a:srgbClr val="253746"/>
                </a:solidFill>
                <a:latin typeface="Arial"/>
                <a:cs typeface="Arial"/>
              </a:rPr>
              <a:t> </a:t>
            </a:r>
            <a:r>
              <a:rPr sz="1700" spc="5" dirty="0">
                <a:solidFill>
                  <a:srgbClr val="253746"/>
                </a:solidFill>
                <a:latin typeface="Arial"/>
                <a:cs typeface="Arial"/>
              </a:rPr>
              <a:t>January</a:t>
            </a:r>
            <a:r>
              <a:rPr sz="1700" spc="-70" dirty="0">
                <a:solidFill>
                  <a:srgbClr val="253746"/>
                </a:solidFill>
                <a:latin typeface="Arial"/>
                <a:cs typeface="Arial"/>
              </a:rPr>
              <a:t> </a:t>
            </a:r>
            <a:r>
              <a:rPr sz="1700" spc="10" dirty="0">
                <a:solidFill>
                  <a:srgbClr val="253746"/>
                </a:solidFill>
                <a:latin typeface="Arial"/>
                <a:cs typeface="Arial"/>
              </a:rPr>
              <a:t>1,</a:t>
            </a:r>
            <a:r>
              <a:rPr sz="1700" spc="-70" dirty="0">
                <a:solidFill>
                  <a:srgbClr val="253746"/>
                </a:solidFill>
                <a:latin typeface="Arial"/>
                <a:cs typeface="Arial"/>
              </a:rPr>
              <a:t> </a:t>
            </a:r>
            <a:r>
              <a:rPr sz="1700" spc="15" dirty="0">
                <a:solidFill>
                  <a:srgbClr val="253746"/>
                </a:solidFill>
                <a:latin typeface="Arial"/>
                <a:cs typeface="Arial"/>
              </a:rPr>
              <a:t>2022</a:t>
            </a:r>
            <a:r>
              <a:rPr sz="1700" spc="-35" dirty="0">
                <a:solidFill>
                  <a:srgbClr val="253746"/>
                </a:solidFill>
                <a:latin typeface="Arial"/>
                <a:cs typeface="Arial"/>
              </a:rPr>
              <a:t> </a:t>
            </a:r>
            <a:r>
              <a:rPr sz="1700" spc="-5" dirty="0">
                <a:solidFill>
                  <a:srgbClr val="253746"/>
                </a:solidFill>
                <a:latin typeface="Arial"/>
                <a:cs typeface="Arial"/>
              </a:rPr>
              <a:t>for</a:t>
            </a:r>
            <a:r>
              <a:rPr sz="1700" spc="-30" dirty="0">
                <a:solidFill>
                  <a:srgbClr val="253746"/>
                </a:solidFill>
                <a:latin typeface="Arial"/>
                <a:cs typeface="Arial"/>
              </a:rPr>
              <a:t> </a:t>
            </a:r>
            <a:r>
              <a:rPr sz="1700" spc="10" dirty="0">
                <a:solidFill>
                  <a:srgbClr val="253746"/>
                </a:solidFill>
                <a:latin typeface="Arial"/>
                <a:cs typeface="Arial"/>
              </a:rPr>
              <a:t>providers,</a:t>
            </a:r>
            <a:r>
              <a:rPr sz="1700" spc="-75" dirty="0">
                <a:solidFill>
                  <a:srgbClr val="253746"/>
                </a:solidFill>
                <a:latin typeface="Arial"/>
                <a:cs typeface="Arial"/>
              </a:rPr>
              <a:t> </a:t>
            </a:r>
            <a:r>
              <a:rPr sz="1700" spc="-5" dirty="0">
                <a:solidFill>
                  <a:srgbClr val="253746"/>
                </a:solidFill>
                <a:latin typeface="Arial"/>
                <a:cs typeface="Arial"/>
              </a:rPr>
              <a:t>for</a:t>
            </a:r>
            <a:r>
              <a:rPr sz="1700" spc="-30" dirty="0">
                <a:solidFill>
                  <a:srgbClr val="253746"/>
                </a:solidFill>
                <a:latin typeface="Arial"/>
                <a:cs typeface="Arial"/>
              </a:rPr>
              <a:t> </a:t>
            </a:r>
            <a:r>
              <a:rPr sz="1700" spc="10" dirty="0">
                <a:solidFill>
                  <a:srgbClr val="253746"/>
                </a:solidFill>
                <a:latin typeface="Arial"/>
                <a:cs typeface="Arial"/>
              </a:rPr>
              <a:t>group</a:t>
            </a:r>
            <a:r>
              <a:rPr sz="1700" spc="-30" dirty="0">
                <a:solidFill>
                  <a:srgbClr val="253746"/>
                </a:solidFill>
                <a:latin typeface="Arial"/>
                <a:cs typeface="Arial"/>
              </a:rPr>
              <a:t> </a:t>
            </a:r>
            <a:r>
              <a:rPr sz="1700" spc="15" dirty="0">
                <a:solidFill>
                  <a:srgbClr val="253746"/>
                </a:solidFill>
                <a:latin typeface="Arial"/>
                <a:cs typeface="Arial"/>
              </a:rPr>
              <a:t>health</a:t>
            </a:r>
            <a:r>
              <a:rPr sz="1700" spc="-110" dirty="0">
                <a:solidFill>
                  <a:srgbClr val="253746"/>
                </a:solidFill>
                <a:latin typeface="Arial"/>
                <a:cs typeface="Arial"/>
              </a:rPr>
              <a:t> </a:t>
            </a:r>
            <a:r>
              <a:rPr sz="1700" spc="10" dirty="0">
                <a:solidFill>
                  <a:srgbClr val="253746"/>
                </a:solidFill>
                <a:latin typeface="Arial"/>
                <a:cs typeface="Arial"/>
              </a:rPr>
              <a:t>plans</a:t>
            </a:r>
            <a:r>
              <a:rPr sz="1700" spc="-65" dirty="0">
                <a:solidFill>
                  <a:srgbClr val="253746"/>
                </a:solidFill>
                <a:latin typeface="Arial"/>
                <a:cs typeface="Arial"/>
              </a:rPr>
              <a:t> </a:t>
            </a:r>
            <a:r>
              <a:rPr sz="1700" spc="10" dirty="0">
                <a:solidFill>
                  <a:srgbClr val="253746"/>
                </a:solidFill>
                <a:latin typeface="Arial"/>
                <a:cs typeface="Arial"/>
              </a:rPr>
              <a:t>plan </a:t>
            </a:r>
            <a:r>
              <a:rPr sz="1700" spc="20" dirty="0">
                <a:solidFill>
                  <a:srgbClr val="253746"/>
                </a:solidFill>
                <a:latin typeface="Arial"/>
                <a:cs typeface="Arial"/>
              </a:rPr>
              <a:t>year</a:t>
            </a:r>
            <a:r>
              <a:rPr sz="1700" spc="-114" dirty="0">
                <a:solidFill>
                  <a:srgbClr val="253746"/>
                </a:solidFill>
                <a:latin typeface="Arial"/>
                <a:cs typeface="Arial"/>
              </a:rPr>
              <a:t> </a:t>
            </a:r>
            <a:r>
              <a:rPr sz="1700" b="1" spc="20" dirty="0">
                <a:solidFill>
                  <a:srgbClr val="0578D4"/>
                </a:solidFill>
                <a:latin typeface="Arial"/>
                <a:cs typeface="Arial"/>
              </a:rPr>
              <a:t>beginning</a:t>
            </a:r>
            <a:r>
              <a:rPr sz="1700" b="1" spc="-150" dirty="0">
                <a:solidFill>
                  <a:srgbClr val="0578D4"/>
                </a:solidFill>
                <a:latin typeface="Arial"/>
                <a:cs typeface="Arial"/>
              </a:rPr>
              <a:t> </a:t>
            </a:r>
            <a:r>
              <a:rPr sz="1700" b="1" spc="30" dirty="0">
                <a:solidFill>
                  <a:srgbClr val="0578D4"/>
                </a:solidFill>
                <a:latin typeface="Arial"/>
                <a:cs typeface="Arial"/>
              </a:rPr>
              <a:t>on</a:t>
            </a:r>
            <a:r>
              <a:rPr sz="1700" b="1" spc="-150" dirty="0">
                <a:solidFill>
                  <a:srgbClr val="0578D4"/>
                </a:solidFill>
                <a:latin typeface="Arial"/>
                <a:cs typeface="Arial"/>
              </a:rPr>
              <a:t> </a:t>
            </a:r>
            <a:r>
              <a:rPr sz="1700" b="1" spc="25" dirty="0">
                <a:solidFill>
                  <a:srgbClr val="0578D4"/>
                </a:solidFill>
                <a:latin typeface="Arial"/>
                <a:cs typeface="Arial"/>
              </a:rPr>
              <a:t>or</a:t>
            </a:r>
            <a:r>
              <a:rPr sz="1700" b="1" spc="-75" dirty="0">
                <a:solidFill>
                  <a:srgbClr val="0578D4"/>
                </a:solidFill>
                <a:latin typeface="Arial"/>
                <a:cs typeface="Arial"/>
              </a:rPr>
              <a:t> </a:t>
            </a:r>
            <a:r>
              <a:rPr sz="1700" b="1" spc="10" dirty="0">
                <a:solidFill>
                  <a:srgbClr val="0578D4"/>
                </a:solidFill>
                <a:latin typeface="Arial"/>
                <a:cs typeface="Arial"/>
              </a:rPr>
              <a:t>after</a:t>
            </a:r>
            <a:r>
              <a:rPr sz="1700" b="1" spc="-80" dirty="0">
                <a:solidFill>
                  <a:srgbClr val="0578D4"/>
                </a:solidFill>
                <a:latin typeface="Arial"/>
                <a:cs typeface="Arial"/>
              </a:rPr>
              <a:t> </a:t>
            </a:r>
            <a:r>
              <a:rPr sz="1700" b="1" spc="25" dirty="0">
                <a:solidFill>
                  <a:srgbClr val="0578D4"/>
                </a:solidFill>
                <a:latin typeface="Arial"/>
                <a:cs typeface="Arial"/>
              </a:rPr>
              <a:t>January</a:t>
            </a:r>
            <a:r>
              <a:rPr sz="1700" b="1" spc="-185" dirty="0">
                <a:solidFill>
                  <a:srgbClr val="0578D4"/>
                </a:solidFill>
                <a:latin typeface="Arial"/>
                <a:cs typeface="Arial"/>
              </a:rPr>
              <a:t> </a:t>
            </a:r>
            <a:r>
              <a:rPr sz="1700" b="1" spc="10" dirty="0">
                <a:solidFill>
                  <a:srgbClr val="0578D4"/>
                </a:solidFill>
                <a:latin typeface="Arial"/>
                <a:cs typeface="Arial"/>
              </a:rPr>
              <a:t>1,</a:t>
            </a:r>
            <a:r>
              <a:rPr sz="1700" b="1" spc="-75" dirty="0">
                <a:solidFill>
                  <a:srgbClr val="0578D4"/>
                </a:solidFill>
                <a:latin typeface="Arial"/>
                <a:cs typeface="Arial"/>
              </a:rPr>
              <a:t> </a:t>
            </a:r>
            <a:r>
              <a:rPr sz="1700" b="1" spc="20" dirty="0">
                <a:solidFill>
                  <a:srgbClr val="0578D4"/>
                </a:solidFill>
                <a:latin typeface="Arial"/>
                <a:cs typeface="Arial"/>
              </a:rPr>
              <a:t>2022</a:t>
            </a:r>
            <a:r>
              <a:rPr sz="1700" spc="20" dirty="0">
                <a:solidFill>
                  <a:srgbClr val="253746"/>
                </a:solidFill>
                <a:latin typeface="Arial"/>
                <a:cs typeface="Arial"/>
              </a:rPr>
              <a:t>.</a:t>
            </a:r>
            <a:r>
              <a:rPr lang="en-US" sz="1700" spc="20" dirty="0">
                <a:solidFill>
                  <a:srgbClr val="253746"/>
                </a:solidFill>
                <a:latin typeface="Arial"/>
                <a:cs typeface="Arial"/>
              </a:rPr>
              <a:t> Self-insured plans to decide to retain WA state balance billing or federal </a:t>
            </a:r>
            <a:br>
              <a:rPr lang="en-US" sz="1700" spc="20" dirty="0">
                <a:solidFill>
                  <a:srgbClr val="253746"/>
                </a:solidFill>
                <a:latin typeface="Arial"/>
                <a:cs typeface="Arial"/>
              </a:rPr>
            </a:br>
            <a:r>
              <a:rPr lang="en-US" sz="1700" spc="20" dirty="0">
                <a:solidFill>
                  <a:srgbClr val="253746"/>
                </a:solidFill>
                <a:latin typeface="Arial"/>
                <a:cs typeface="Arial"/>
              </a:rPr>
              <a:t>No Surprises Act</a:t>
            </a:r>
            <a:endParaRPr sz="1700" dirty="0">
              <a:latin typeface="Arial"/>
              <a:cs typeface="Arial"/>
            </a:endParaRPr>
          </a:p>
          <a:p>
            <a:pPr marL="347472" marR="5080" indent="-347472">
              <a:lnSpc>
                <a:spcPct val="90000"/>
              </a:lnSpc>
              <a:spcBef>
                <a:spcPts val="1450"/>
              </a:spcBef>
              <a:buClr>
                <a:srgbClr val="0578D4"/>
              </a:buClr>
              <a:buSzPct val="80000"/>
              <a:buFont typeface="Courier New"/>
              <a:buChar char="o"/>
              <a:tabLst>
                <a:tab pos="699135" algn="l"/>
              </a:tabLst>
            </a:pPr>
            <a:r>
              <a:rPr sz="1700" b="1" spc="-5" dirty="0">
                <a:solidFill>
                  <a:srgbClr val="253746"/>
                </a:solidFill>
                <a:latin typeface="Arial"/>
                <a:cs typeface="Arial"/>
              </a:rPr>
              <a:t>Purpose: </a:t>
            </a:r>
            <a:r>
              <a:rPr sz="1700" spc="-5" dirty="0">
                <a:solidFill>
                  <a:srgbClr val="253746"/>
                </a:solidFill>
                <a:latin typeface="Arial"/>
                <a:cs typeface="Arial"/>
              </a:rPr>
              <a:t>Protect </a:t>
            </a:r>
            <a:r>
              <a:rPr sz="1700" spc="15" dirty="0">
                <a:solidFill>
                  <a:srgbClr val="253746"/>
                </a:solidFill>
                <a:latin typeface="Arial"/>
                <a:cs typeface="Arial"/>
              </a:rPr>
              <a:t>plan </a:t>
            </a:r>
            <a:r>
              <a:rPr sz="1700" spc="5" dirty="0">
                <a:solidFill>
                  <a:srgbClr val="253746"/>
                </a:solidFill>
                <a:latin typeface="Arial"/>
                <a:cs typeface="Arial"/>
              </a:rPr>
              <a:t>participants </a:t>
            </a:r>
            <a:r>
              <a:rPr sz="1700" dirty="0">
                <a:solidFill>
                  <a:srgbClr val="253746"/>
                </a:solidFill>
                <a:latin typeface="Arial"/>
                <a:cs typeface="Arial"/>
              </a:rPr>
              <a:t>from </a:t>
            </a:r>
            <a:r>
              <a:rPr sz="1700" spc="-15" dirty="0">
                <a:solidFill>
                  <a:srgbClr val="253746"/>
                </a:solidFill>
                <a:latin typeface="Arial"/>
                <a:cs typeface="Arial"/>
              </a:rPr>
              <a:t>receiving </a:t>
            </a:r>
            <a:r>
              <a:rPr sz="1700" spc="10" dirty="0">
                <a:solidFill>
                  <a:srgbClr val="253746"/>
                </a:solidFill>
                <a:latin typeface="Arial"/>
                <a:cs typeface="Arial"/>
              </a:rPr>
              <a:t>surprise </a:t>
            </a:r>
            <a:r>
              <a:rPr sz="1700" spc="-5" dirty="0">
                <a:solidFill>
                  <a:srgbClr val="253746"/>
                </a:solidFill>
                <a:latin typeface="Arial"/>
                <a:cs typeface="Arial"/>
              </a:rPr>
              <a:t>medical </a:t>
            </a:r>
            <a:r>
              <a:rPr sz="1700" spc="20" dirty="0">
                <a:solidFill>
                  <a:srgbClr val="253746"/>
                </a:solidFill>
                <a:latin typeface="Arial"/>
                <a:cs typeface="Arial"/>
              </a:rPr>
              <a:t>bills </a:t>
            </a:r>
            <a:r>
              <a:rPr sz="1700" dirty="0">
                <a:solidFill>
                  <a:srgbClr val="253746"/>
                </a:solidFill>
                <a:latin typeface="Arial"/>
                <a:cs typeface="Arial"/>
              </a:rPr>
              <a:t>from </a:t>
            </a:r>
            <a:r>
              <a:rPr sz="1700" spc="-10" dirty="0">
                <a:solidFill>
                  <a:srgbClr val="253746"/>
                </a:solidFill>
                <a:latin typeface="Arial"/>
                <a:cs typeface="Arial"/>
              </a:rPr>
              <a:t>out-of-network </a:t>
            </a:r>
            <a:br>
              <a:rPr lang="en-US" sz="1700" spc="-10" dirty="0">
                <a:solidFill>
                  <a:srgbClr val="253746"/>
                </a:solidFill>
                <a:latin typeface="Arial"/>
                <a:cs typeface="Arial"/>
              </a:rPr>
            </a:br>
            <a:r>
              <a:rPr sz="1700" i="1" dirty="0">
                <a:solidFill>
                  <a:schemeClr val="bg1">
                    <a:lumMod val="65000"/>
                  </a:schemeClr>
                </a:solidFill>
                <a:latin typeface="Arial"/>
                <a:cs typeface="Arial"/>
              </a:rPr>
              <a:t>(OON) </a:t>
            </a:r>
            <a:r>
              <a:rPr sz="1700" spc="-10" dirty="0">
                <a:solidFill>
                  <a:srgbClr val="253746"/>
                </a:solidFill>
                <a:latin typeface="Arial"/>
                <a:cs typeface="Arial"/>
              </a:rPr>
              <a:t>providers </a:t>
            </a:r>
            <a:r>
              <a:rPr sz="1700" spc="5" dirty="0">
                <a:solidFill>
                  <a:srgbClr val="253746"/>
                </a:solidFill>
                <a:latin typeface="Arial"/>
                <a:cs typeface="Arial"/>
              </a:rPr>
              <a:t>requiring </a:t>
            </a:r>
            <a:r>
              <a:rPr sz="1700" spc="-10" dirty="0">
                <a:solidFill>
                  <a:srgbClr val="253746"/>
                </a:solidFill>
                <a:latin typeface="Arial"/>
                <a:cs typeface="Arial"/>
              </a:rPr>
              <a:t>more </a:t>
            </a:r>
            <a:r>
              <a:rPr sz="1700" spc="-5" dirty="0">
                <a:solidFill>
                  <a:srgbClr val="253746"/>
                </a:solidFill>
                <a:latin typeface="Arial"/>
                <a:cs typeface="Arial"/>
              </a:rPr>
              <a:t>money from </a:t>
            </a:r>
            <a:r>
              <a:rPr sz="1700" spc="20" dirty="0">
                <a:solidFill>
                  <a:srgbClr val="253746"/>
                </a:solidFill>
                <a:latin typeface="Arial"/>
                <a:cs typeface="Arial"/>
              </a:rPr>
              <a:t>the </a:t>
            </a:r>
            <a:r>
              <a:rPr sz="1700" dirty="0">
                <a:solidFill>
                  <a:srgbClr val="253746"/>
                </a:solidFill>
                <a:latin typeface="Arial"/>
                <a:cs typeface="Arial"/>
              </a:rPr>
              <a:t>patient </a:t>
            </a:r>
            <a:r>
              <a:rPr sz="1700" spc="-5" dirty="0">
                <a:solidFill>
                  <a:srgbClr val="253746"/>
                </a:solidFill>
                <a:latin typeface="Arial"/>
                <a:cs typeface="Arial"/>
              </a:rPr>
              <a:t>after </a:t>
            </a:r>
            <a:r>
              <a:rPr sz="1700" spc="20" dirty="0">
                <a:solidFill>
                  <a:srgbClr val="253746"/>
                </a:solidFill>
                <a:latin typeface="Arial"/>
                <a:cs typeface="Arial"/>
              </a:rPr>
              <a:t>the </a:t>
            </a:r>
            <a:r>
              <a:rPr sz="1700" spc="15" dirty="0">
                <a:solidFill>
                  <a:srgbClr val="253746"/>
                </a:solidFill>
                <a:latin typeface="Arial"/>
                <a:cs typeface="Arial"/>
              </a:rPr>
              <a:t>plan</a:t>
            </a:r>
            <a:r>
              <a:rPr sz="1700" spc="-375" dirty="0">
                <a:solidFill>
                  <a:srgbClr val="253746"/>
                </a:solidFill>
                <a:latin typeface="Arial"/>
                <a:cs typeface="Arial"/>
              </a:rPr>
              <a:t> </a:t>
            </a:r>
            <a:r>
              <a:rPr sz="1700" spc="5" dirty="0">
                <a:solidFill>
                  <a:srgbClr val="253746"/>
                </a:solidFill>
                <a:latin typeface="Arial"/>
                <a:cs typeface="Arial"/>
              </a:rPr>
              <a:t>has </a:t>
            </a:r>
            <a:r>
              <a:rPr sz="1700" spc="-5" dirty="0">
                <a:solidFill>
                  <a:srgbClr val="253746"/>
                </a:solidFill>
                <a:latin typeface="Arial"/>
                <a:cs typeface="Arial"/>
              </a:rPr>
              <a:t>paid its </a:t>
            </a:r>
            <a:r>
              <a:rPr sz="1700" dirty="0">
                <a:solidFill>
                  <a:srgbClr val="253746"/>
                </a:solidFill>
                <a:latin typeface="Arial"/>
                <a:cs typeface="Arial"/>
              </a:rPr>
              <a:t>part</a:t>
            </a:r>
            <a:endParaRPr sz="1700" dirty="0">
              <a:latin typeface="Arial"/>
              <a:cs typeface="Arial"/>
            </a:endParaRPr>
          </a:p>
          <a:p>
            <a:pPr marL="347472" marR="53340" indent="-347472">
              <a:lnSpc>
                <a:spcPct val="90000"/>
              </a:lnSpc>
              <a:spcBef>
                <a:spcPts val="1200"/>
              </a:spcBef>
              <a:buClr>
                <a:srgbClr val="0578D4"/>
              </a:buClr>
              <a:buSzPct val="80000"/>
              <a:buFont typeface="Courier New"/>
              <a:buChar char="o"/>
              <a:tabLst>
                <a:tab pos="699135" algn="l"/>
              </a:tabLst>
            </a:pPr>
            <a:r>
              <a:rPr sz="1700" dirty="0">
                <a:solidFill>
                  <a:srgbClr val="253746"/>
                </a:solidFill>
                <a:latin typeface="Arial"/>
                <a:cs typeface="Arial"/>
              </a:rPr>
              <a:t>A </a:t>
            </a:r>
            <a:r>
              <a:rPr sz="1700" spc="5" dirty="0">
                <a:solidFill>
                  <a:srgbClr val="253746"/>
                </a:solidFill>
                <a:latin typeface="Arial"/>
                <a:cs typeface="Arial"/>
              </a:rPr>
              <a:t>health </a:t>
            </a:r>
            <a:r>
              <a:rPr sz="1700" spc="15" dirty="0">
                <a:solidFill>
                  <a:srgbClr val="253746"/>
                </a:solidFill>
                <a:latin typeface="Arial"/>
                <a:cs typeface="Arial"/>
              </a:rPr>
              <a:t>plan </a:t>
            </a:r>
            <a:r>
              <a:rPr sz="1700" spc="-15" dirty="0">
                <a:solidFill>
                  <a:srgbClr val="253746"/>
                </a:solidFill>
                <a:latin typeface="Arial"/>
                <a:cs typeface="Arial"/>
              </a:rPr>
              <a:t>or carrier </a:t>
            </a:r>
            <a:r>
              <a:rPr sz="1700" spc="10" dirty="0">
                <a:solidFill>
                  <a:srgbClr val="253746"/>
                </a:solidFill>
                <a:latin typeface="Arial"/>
                <a:cs typeface="Arial"/>
              </a:rPr>
              <a:t>must </a:t>
            </a:r>
            <a:r>
              <a:rPr sz="1700" spc="20" dirty="0">
                <a:solidFill>
                  <a:srgbClr val="253746"/>
                </a:solidFill>
                <a:latin typeface="Arial"/>
                <a:cs typeface="Arial"/>
              </a:rPr>
              <a:t>apply the</a:t>
            </a:r>
            <a:r>
              <a:rPr sz="1700" spc="-365" dirty="0">
                <a:solidFill>
                  <a:srgbClr val="253746"/>
                </a:solidFill>
                <a:latin typeface="Arial"/>
                <a:cs typeface="Arial"/>
              </a:rPr>
              <a:t> </a:t>
            </a:r>
            <a:r>
              <a:rPr sz="1700" dirty="0">
                <a:solidFill>
                  <a:srgbClr val="253746"/>
                </a:solidFill>
                <a:latin typeface="Arial"/>
                <a:cs typeface="Arial"/>
              </a:rPr>
              <a:t>in-network </a:t>
            </a:r>
            <a:r>
              <a:rPr sz="1700" i="1" dirty="0">
                <a:solidFill>
                  <a:schemeClr val="bg1">
                    <a:lumMod val="65000"/>
                  </a:schemeClr>
                </a:solidFill>
                <a:latin typeface="Arial"/>
                <a:cs typeface="Arial"/>
              </a:rPr>
              <a:t>(INN) </a:t>
            </a:r>
            <a:r>
              <a:rPr sz="1700" spc="10" dirty="0">
                <a:solidFill>
                  <a:srgbClr val="253746"/>
                </a:solidFill>
                <a:latin typeface="Arial"/>
                <a:cs typeface="Arial"/>
              </a:rPr>
              <a:t>rules </a:t>
            </a:r>
            <a:r>
              <a:rPr sz="1700" spc="-5" dirty="0">
                <a:solidFill>
                  <a:srgbClr val="253746"/>
                </a:solidFill>
                <a:latin typeface="Arial"/>
                <a:cs typeface="Arial"/>
              </a:rPr>
              <a:t>for prior authorization </a:t>
            </a:r>
            <a:r>
              <a:rPr sz="1700" spc="5" dirty="0">
                <a:solidFill>
                  <a:srgbClr val="253746"/>
                </a:solidFill>
                <a:latin typeface="Arial"/>
                <a:cs typeface="Arial"/>
              </a:rPr>
              <a:t>and in-network  </a:t>
            </a:r>
            <a:r>
              <a:rPr sz="1700" dirty="0">
                <a:solidFill>
                  <a:srgbClr val="253746"/>
                </a:solidFill>
                <a:latin typeface="Arial"/>
                <a:cs typeface="Arial"/>
              </a:rPr>
              <a:t>cost-sharing </a:t>
            </a:r>
            <a:r>
              <a:rPr sz="1700" spc="-5" dirty="0">
                <a:solidFill>
                  <a:srgbClr val="253746"/>
                </a:solidFill>
                <a:latin typeface="Arial"/>
                <a:cs typeface="Arial"/>
              </a:rPr>
              <a:t>for </a:t>
            </a:r>
            <a:r>
              <a:rPr sz="1700" dirty="0">
                <a:solidFill>
                  <a:srgbClr val="253746"/>
                </a:solidFill>
                <a:latin typeface="Arial"/>
                <a:cs typeface="Arial"/>
              </a:rPr>
              <a:t>a patient </a:t>
            </a:r>
            <a:r>
              <a:rPr sz="1700" spc="5" dirty="0">
                <a:solidFill>
                  <a:srgbClr val="253746"/>
                </a:solidFill>
                <a:latin typeface="Arial"/>
                <a:cs typeface="Arial"/>
              </a:rPr>
              <a:t>who</a:t>
            </a:r>
            <a:r>
              <a:rPr sz="1700" spc="-170" dirty="0">
                <a:solidFill>
                  <a:srgbClr val="253746"/>
                </a:solidFill>
                <a:latin typeface="Arial"/>
                <a:cs typeface="Arial"/>
              </a:rPr>
              <a:t> </a:t>
            </a:r>
            <a:r>
              <a:rPr sz="1700" spc="-25" dirty="0">
                <a:solidFill>
                  <a:srgbClr val="253746"/>
                </a:solidFill>
                <a:latin typeface="Arial"/>
                <a:cs typeface="Arial"/>
              </a:rPr>
              <a:t>receives:</a:t>
            </a:r>
            <a:endParaRPr sz="1700" dirty="0">
              <a:latin typeface="Arial"/>
              <a:cs typeface="Arial"/>
            </a:endParaRPr>
          </a:p>
          <a:p>
            <a:pPr marL="694944" lvl="1" indent="-347472">
              <a:lnSpc>
                <a:spcPct val="90000"/>
              </a:lnSpc>
              <a:spcBef>
                <a:spcPts val="600"/>
              </a:spcBef>
              <a:buClr>
                <a:srgbClr val="0578D4"/>
              </a:buClr>
              <a:buSzPct val="80645"/>
              <a:buChar char="•"/>
              <a:tabLst>
                <a:tab pos="1156335" algn="l"/>
                <a:tab pos="1156970" algn="l"/>
              </a:tabLst>
            </a:pPr>
            <a:r>
              <a:rPr sz="1700" spc="-5" dirty="0">
                <a:solidFill>
                  <a:srgbClr val="253746"/>
                </a:solidFill>
                <a:latin typeface="Arial"/>
                <a:cs typeface="Arial"/>
              </a:rPr>
              <a:t>Emergency </a:t>
            </a:r>
            <a:r>
              <a:rPr sz="1700" spc="30" dirty="0">
                <a:solidFill>
                  <a:srgbClr val="253746"/>
                </a:solidFill>
                <a:latin typeface="Arial"/>
                <a:cs typeface="Arial"/>
              </a:rPr>
              <a:t>services </a:t>
            </a:r>
            <a:r>
              <a:rPr sz="1700" spc="20" dirty="0">
                <a:solidFill>
                  <a:srgbClr val="253746"/>
                </a:solidFill>
                <a:latin typeface="Arial"/>
                <a:cs typeface="Arial"/>
              </a:rPr>
              <a:t>from </a:t>
            </a:r>
            <a:r>
              <a:rPr sz="1700" spc="25" dirty="0">
                <a:solidFill>
                  <a:srgbClr val="253746"/>
                </a:solidFill>
                <a:latin typeface="Arial"/>
                <a:cs typeface="Arial"/>
              </a:rPr>
              <a:t>an </a:t>
            </a:r>
            <a:r>
              <a:rPr sz="1700" dirty="0">
                <a:solidFill>
                  <a:srgbClr val="253746"/>
                </a:solidFill>
                <a:latin typeface="Arial"/>
                <a:cs typeface="Arial"/>
              </a:rPr>
              <a:t>OON</a:t>
            </a:r>
            <a:r>
              <a:rPr sz="1700" spc="-160" dirty="0">
                <a:solidFill>
                  <a:srgbClr val="253746"/>
                </a:solidFill>
                <a:latin typeface="Arial"/>
                <a:cs typeface="Arial"/>
              </a:rPr>
              <a:t> </a:t>
            </a:r>
            <a:r>
              <a:rPr sz="1700" spc="5" dirty="0">
                <a:solidFill>
                  <a:srgbClr val="253746"/>
                </a:solidFill>
                <a:latin typeface="Arial"/>
                <a:cs typeface="Arial"/>
              </a:rPr>
              <a:t>provider</a:t>
            </a:r>
            <a:endParaRPr sz="1700" dirty="0">
              <a:latin typeface="Arial"/>
              <a:cs typeface="Arial"/>
            </a:endParaRPr>
          </a:p>
          <a:p>
            <a:pPr marL="694944" lvl="1" indent="-347472">
              <a:lnSpc>
                <a:spcPct val="90000"/>
              </a:lnSpc>
              <a:spcBef>
                <a:spcPts val="600"/>
              </a:spcBef>
              <a:buClr>
                <a:srgbClr val="0578D4"/>
              </a:buClr>
              <a:buSzPct val="80645"/>
              <a:buChar char="•"/>
              <a:tabLst>
                <a:tab pos="1156335" algn="l"/>
                <a:tab pos="1156970" algn="l"/>
              </a:tabLst>
            </a:pPr>
            <a:r>
              <a:rPr sz="1700" spc="-5" dirty="0">
                <a:solidFill>
                  <a:srgbClr val="253746"/>
                </a:solidFill>
                <a:latin typeface="Arial"/>
                <a:cs typeface="Arial"/>
              </a:rPr>
              <a:t>Non-emergency </a:t>
            </a:r>
            <a:r>
              <a:rPr sz="1700" spc="30" dirty="0">
                <a:solidFill>
                  <a:srgbClr val="253746"/>
                </a:solidFill>
                <a:latin typeface="Arial"/>
                <a:cs typeface="Arial"/>
              </a:rPr>
              <a:t>services </a:t>
            </a:r>
            <a:r>
              <a:rPr sz="1700" spc="20" dirty="0">
                <a:solidFill>
                  <a:srgbClr val="253746"/>
                </a:solidFill>
                <a:latin typeface="Arial"/>
                <a:cs typeface="Arial"/>
              </a:rPr>
              <a:t>from </a:t>
            </a:r>
            <a:r>
              <a:rPr sz="1700" spc="25" dirty="0">
                <a:solidFill>
                  <a:srgbClr val="253746"/>
                </a:solidFill>
                <a:latin typeface="Arial"/>
                <a:cs typeface="Arial"/>
              </a:rPr>
              <a:t>an </a:t>
            </a:r>
            <a:r>
              <a:rPr sz="1700" dirty="0">
                <a:solidFill>
                  <a:srgbClr val="253746"/>
                </a:solidFill>
                <a:latin typeface="Arial"/>
                <a:cs typeface="Arial"/>
              </a:rPr>
              <a:t>OON </a:t>
            </a:r>
            <a:r>
              <a:rPr sz="1700" spc="5" dirty="0">
                <a:solidFill>
                  <a:srgbClr val="253746"/>
                </a:solidFill>
                <a:latin typeface="Arial"/>
                <a:cs typeface="Arial"/>
              </a:rPr>
              <a:t>provider </a:t>
            </a:r>
            <a:r>
              <a:rPr sz="1700" spc="20" dirty="0">
                <a:solidFill>
                  <a:srgbClr val="253746"/>
                </a:solidFill>
                <a:latin typeface="Arial"/>
                <a:cs typeface="Arial"/>
              </a:rPr>
              <a:t>at </a:t>
            </a:r>
            <a:r>
              <a:rPr sz="1700" spc="25" dirty="0">
                <a:solidFill>
                  <a:srgbClr val="253746"/>
                </a:solidFill>
                <a:latin typeface="Arial"/>
                <a:cs typeface="Arial"/>
              </a:rPr>
              <a:t>an </a:t>
            </a:r>
            <a:r>
              <a:rPr sz="1700" spc="-15" dirty="0">
                <a:solidFill>
                  <a:srgbClr val="253746"/>
                </a:solidFill>
                <a:latin typeface="Arial"/>
                <a:cs typeface="Arial"/>
              </a:rPr>
              <a:t>INN </a:t>
            </a:r>
            <a:r>
              <a:rPr sz="1700" dirty="0">
                <a:solidFill>
                  <a:srgbClr val="253746"/>
                </a:solidFill>
                <a:latin typeface="Arial"/>
                <a:cs typeface="Arial"/>
              </a:rPr>
              <a:t>facility,</a:t>
            </a:r>
            <a:r>
              <a:rPr sz="1700" spc="210" dirty="0">
                <a:solidFill>
                  <a:srgbClr val="253746"/>
                </a:solidFill>
                <a:latin typeface="Arial"/>
                <a:cs typeface="Arial"/>
              </a:rPr>
              <a:t> </a:t>
            </a:r>
            <a:r>
              <a:rPr sz="1700" spc="20" dirty="0">
                <a:solidFill>
                  <a:srgbClr val="253746"/>
                </a:solidFill>
                <a:latin typeface="Arial"/>
                <a:cs typeface="Arial"/>
              </a:rPr>
              <a:t>or</a:t>
            </a:r>
            <a:endParaRPr sz="1700" dirty="0">
              <a:latin typeface="Arial"/>
              <a:cs typeface="Arial"/>
            </a:endParaRPr>
          </a:p>
          <a:p>
            <a:pPr marL="694944" lvl="1" indent="-347472">
              <a:lnSpc>
                <a:spcPct val="90000"/>
              </a:lnSpc>
              <a:spcBef>
                <a:spcPts val="600"/>
              </a:spcBef>
              <a:buClr>
                <a:srgbClr val="0578D4"/>
              </a:buClr>
              <a:buSzPct val="80645"/>
              <a:buChar char="•"/>
              <a:tabLst>
                <a:tab pos="1156335" algn="l"/>
                <a:tab pos="1156970" algn="l"/>
              </a:tabLst>
            </a:pPr>
            <a:r>
              <a:rPr sz="1700" dirty="0">
                <a:solidFill>
                  <a:srgbClr val="253746"/>
                </a:solidFill>
                <a:latin typeface="Arial"/>
                <a:cs typeface="Arial"/>
              </a:rPr>
              <a:t>OON </a:t>
            </a:r>
            <a:r>
              <a:rPr sz="1700" spc="20" dirty="0">
                <a:solidFill>
                  <a:srgbClr val="253746"/>
                </a:solidFill>
                <a:latin typeface="Arial"/>
                <a:cs typeface="Arial"/>
              </a:rPr>
              <a:t>air </a:t>
            </a:r>
            <a:r>
              <a:rPr sz="1700" spc="-15" dirty="0">
                <a:solidFill>
                  <a:srgbClr val="253746"/>
                </a:solidFill>
                <a:latin typeface="Arial"/>
                <a:cs typeface="Arial"/>
              </a:rPr>
              <a:t>ambulance</a:t>
            </a:r>
            <a:r>
              <a:rPr sz="1700" spc="-30" dirty="0">
                <a:solidFill>
                  <a:srgbClr val="253746"/>
                </a:solidFill>
                <a:latin typeface="Arial"/>
                <a:cs typeface="Arial"/>
              </a:rPr>
              <a:t> </a:t>
            </a:r>
            <a:r>
              <a:rPr sz="1700" spc="30" dirty="0">
                <a:solidFill>
                  <a:srgbClr val="253746"/>
                </a:solidFill>
                <a:latin typeface="Arial"/>
                <a:cs typeface="Arial"/>
              </a:rPr>
              <a:t>services</a:t>
            </a:r>
            <a:endParaRPr sz="1700" dirty="0">
              <a:latin typeface="Arial"/>
              <a:cs typeface="Arial"/>
            </a:endParaRPr>
          </a:p>
          <a:p>
            <a:pPr marL="347472" marR="12700" indent="-347472">
              <a:lnSpc>
                <a:spcPct val="90000"/>
              </a:lnSpc>
              <a:spcBef>
                <a:spcPts val="1200"/>
              </a:spcBef>
              <a:buClr>
                <a:srgbClr val="0578D4"/>
              </a:buClr>
              <a:buSzPct val="80000"/>
              <a:buFont typeface="Courier New"/>
              <a:buChar char="o"/>
              <a:tabLst>
                <a:tab pos="699135" algn="l"/>
              </a:tabLst>
            </a:pPr>
            <a:r>
              <a:rPr lang="en-US" sz="1700" spc="-5" dirty="0">
                <a:solidFill>
                  <a:srgbClr val="253746"/>
                </a:solidFill>
                <a:latin typeface="Arial"/>
                <a:cs typeface="Arial"/>
              </a:rPr>
              <a:t>Apply to insured, self-insured and level funded plans in all 50 states.</a:t>
            </a:r>
          </a:p>
          <a:p>
            <a:pPr marL="347472" marR="12700" indent="-347472">
              <a:lnSpc>
                <a:spcPct val="90000"/>
              </a:lnSpc>
              <a:spcBef>
                <a:spcPts val="1200"/>
              </a:spcBef>
              <a:buClr>
                <a:srgbClr val="0578D4"/>
              </a:buClr>
              <a:buSzPct val="80000"/>
              <a:buFont typeface="Courier New"/>
              <a:buChar char="o"/>
              <a:tabLst>
                <a:tab pos="699135" algn="l"/>
              </a:tabLst>
            </a:pPr>
            <a:r>
              <a:rPr lang="en-US" sz="1700" spc="-5" dirty="0">
                <a:solidFill>
                  <a:srgbClr val="253746"/>
                </a:solidFill>
                <a:latin typeface="Arial"/>
                <a:cs typeface="Arial"/>
              </a:rPr>
              <a:t>Participant’s expense is capped at the INN provider reimbursement cost.</a:t>
            </a:r>
          </a:p>
        </p:txBody>
      </p:sp>
    </p:spTree>
    <p:extLst>
      <p:ext uri="{BB962C8B-B14F-4D97-AF65-F5344CB8AC3E}">
        <p14:creationId xmlns:p14="http://schemas.microsoft.com/office/powerpoint/2010/main" val="683172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FA87976E-AEE0-4157-9624-51E4314232BB}"/>
              </a:ext>
            </a:extLst>
          </p:cNvPr>
          <p:cNvGraphicFramePr>
            <a:graphicFrameLocks noGrp="1"/>
          </p:cNvGraphicFramePr>
          <p:nvPr>
            <p:extLst>
              <p:ext uri="{D42A27DB-BD31-4B8C-83A1-F6EECF244321}">
                <p14:modId xmlns:p14="http://schemas.microsoft.com/office/powerpoint/2010/main" val="2099427492"/>
              </p:ext>
            </p:extLst>
          </p:nvPr>
        </p:nvGraphicFramePr>
        <p:xfrm>
          <a:off x="546072" y="1911561"/>
          <a:ext cx="8276381" cy="3200400"/>
        </p:xfrm>
        <a:graphic>
          <a:graphicData uri="http://schemas.openxmlformats.org/drawingml/2006/table">
            <a:tbl>
              <a:tblPr firstRow="1" bandRow="1">
                <a:tableStyleId>{5C22544A-7EE6-4342-B048-85BDC9FD1C3A}</a:tableStyleId>
              </a:tblPr>
              <a:tblGrid>
                <a:gridCol w="632011">
                  <a:extLst>
                    <a:ext uri="{9D8B030D-6E8A-4147-A177-3AD203B41FA5}">
                      <a16:colId xmlns:a16="http://schemas.microsoft.com/office/drawing/2014/main" val="16810670"/>
                    </a:ext>
                  </a:extLst>
                </a:gridCol>
                <a:gridCol w="7644370">
                  <a:extLst>
                    <a:ext uri="{9D8B030D-6E8A-4147-A177-3AD203B41FA5}">
                      <a16:colId xmlns:a16="http://schemas.microsoft.com/office/drawing/2014/main" val="3361205702"/>
                    </a:ext>
                  </a:extLst>
                </a:gridCol>
              </a:tblGrid>
              <a:tr h="0">
                <a:tc>
                  <a:txBody>
                    <a:bodyPr/>
                    <a:lstStyle/>
                    <a:p>
                      <a:r>
                        <a:rPr lang="en-US" sz="2400" b="1" i="0" baseline="0" dirty="0">
                          <a:solidFill>
                            <a:srgbClr val="F3B921"/>
                          </a:solidFill>
                          <a:latin typeface="Arial Black" panose="020B0A04020102020204" pitchFamily="34" charset="0"/>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400" b="0" i="0" kern="1200" baseline="0" dirty="0">
                          <a:solidFill>
                            <a:schemeClr val="bg1"/>
                          </a:solidFill>
                          <a:latin typeface="Arial" panose="020B0604020202020204" pitchFamily="34" charset="0"/>
                          <a:ea typeface="+mn-ea"/>
                          <a:cs typeface="Arial" panose="020B0604020202020204" pitchFamily="34" charset="0"/>
                        </a:rPr>
                        <a:t>SCOTUS Decision and Impact on Group Health Plans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9601532"/>
                  </a:ext>
                </a:extLst>
              </a:tr>
              <a:tr h="0">
                <a:tc>
                  <a:txBody>
                    <a:bodyPr/>
                    <a:lstStyle/>
                    <a:p>
                      <a:r>
                        <a:rPr lang="en-US" sz="2400" b="1" i="0" baseline="0" dirty="0">
                          <a:solidFill>
                            <a:srgbClr val="F3B921"/>
                          </a:solidFill>
                          <a:latin typeface="Arial Black" panose="020B0A04020102020204" pitchFamily="34" charset="0"/>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400" b="0" dirty="0">
                          <a:solidFill>
                            <a:schemeClr val="bg1"/>
                          </a:solidFill>
                          <a:latin typeface="Arial" panose="020B0604020202020204" pitchFamily="34" charset="0"/>
                          <a:cs typeface="Arial" panose="020B0604020202020204" pitchFamily="34" charset="0"/>
                        </a:rPr>
                        <a:t>COVID Updates</a:t>
                      </a:r>
                      <a:endParaRPr lang="en-US" sz="2400" b="0" i="0" kern="1200" baseline="0" dirty="0">
                        <a:solidFill>
                          <a:schemeClr val="bg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0442611"/>
                  </a:ext>
                </a:extLst>
              </a:tr>
              <a:tr h="438868">
                <a:tc>
                  <a:txBody>
                    <a:bodyPr/>
                    <a:lstStyle/>
                    <a:p>
                      <a:r>
                        <a:rPr lang="en-US" sz="2400" b="1" i="0" baseline="0" dirty="0">
                          <a:solidFill>
                            <a:srgbClr val="F3B921"/>
                          </a:solidFill>
                          <a:latin typeface="Arial Black" panose="020B0A04020102020204" pitchFamily="34" charset="0"/>
                        </a:rPr>
                        <a:t>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400" dirty="0">
                          <a:solidFill>
                            <a:schemeClr val="bg1"/>
                          </a:solidFill>
                          <a:latin typeface="Arial" panose="020B0604020202020204" pitchFamily="34" charset="0"/>
                          <a:cs typeface="Arial" panose="020B0604020202020204" pitchFamily="34" charset="0"/>
                        </a:rPr>
                        <a:t>ACA Updates – Reporting and IRS Enforcement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0171779"/>
                  </a:ext>
                </a:extLst>
              </a:tr>
              <a:tr h="438868">
                <a:tc>
                  <a:txBody>
                    <a:bodyPr/>
                    <a:lstStyle/>
                    <a:p>
                      <a:r>
                        <a:rPr lang="en-US" sz="2400" b="1" i="0" baseline="0" dirty="0">
                          <a:solidFill>
                            <a:srgbClr val="F3B921"/>
                          </a:solidFill>
                          <a:latin typeface="Arial Black" panose="020B0A0402010202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400" b="0" i="0" kern="1200" baseline="0" dirty="0">
                          <a:solidFill>
                            <a:schemeClr val="bg1"/>
                          </a:solidFill>
                          <a:latin typeface="Arial" panose="020B0604020202020204" pitchFamily="34" charset="0"/>
                          <a:ea typeface="+mn-ea"/>
                          <a:cs typeface="Arial" panose="020B0604020202020204" pitchFamily="34" charset="0"/>
                        </a:rPr>
                        <a:t>Transparency Rules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267532"/>
                  </a:ext>
                </a:extLst>
              </a:tr>
              <a:tr h="438868">
                <a:tc>
                  <a:txBody>
                    <a:bodyPr/>
                    <a:lstStyle/>
                    <a:p>
                      <a:r>
                        <a:rPr lang="en-US" sz="2400" b="1" i="0" baseline="0" dirty="0">
                          <a:solidFill>
                            <a:srgbClr val="F3B921"/>
                          </a:solidFill>
                          <a:latin typeface="Arial Black" panose="020B0A04020102020204" pitchFamily="34"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400" b="0" i="0" kern="1200" baseline="0" dirty="0">
                          <a:solidFill>
                            <a:schemeClr val="bg1"/>
                          </a:solidFill>
                          <a:latin typeface="Arial" panose="020B0604020202020204" pitchFamily="34" charset="0"/>
                          <a:ea typeface="+mn-ea"/>
                          <a:cs typeface="Arial" panose="020B0604020202020204" pitchFamily="34" charset="0"/>
                        </a:rPr>
                        <a:t>No Surprises Act and MHPAEA Enforcement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6312076"/>
                  </a:ext>
                </a:extLst>
              </a:tr>
              <a:tr h="438868">
                <a:tc>
                  <a:txBody>
                    <a:bodyPr/>
                    <a:lstStyle/>
                    <a:p>
                      <a:r>
                        <a:rPr lang="en-US" sz="2400" b="1" i="0" baseline="0" dirty="0">
                          <a:solidFill>
                            <a:srgbClr val="F3B921"/>
                          </a:solidFill>
                          <a:latin typeface="Arial Black" panose="020B0A04020102020204" pitchFamily="34"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What to Expect in 2023</a:t>
                      </a:r>
                      <a:endParaRPr lang="en-US" sz="2400" b="0" i="0" baseline="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5451910"/>
                  </a:ext>
                </a:extLst>
              </a:tr>
              <a:tr h="438868">
                <a:tc>
                  <a:txBody>
                    <a:bodyPr/>
                    <a:lstStyle/>
                    <a:p>
                      <a:r>
                        <a:rPr lang="en-US" sz="2400" b="1" i="0" baseline="0" dirty="0">
                          <a:solidFill>
                            <a:srgbClr val="F3B921"/>
                          </a:solidFill>
                          <a:latin typeface="Arial Black" panose="020B0A04020102020204" pitchFamily="34" charset="0"/>
                        </a:rPr>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Q&amp;A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5093266"/>
                  </a:ext>
                </a:extLst>
              </a:tr>
            </a:tbl>
          </a:graphicData>
        </a:graphic>
      </p:graphicFrame>
    </p:spTree>
    <p:extLst>
      <p:ext uri="{BB962C8B-B14F-4D97-AF65-F5344CB8AC3E}">
        <p14:creationId xmlns:p14="http://schemas.microsoft.com/office/powerpoint/2010/main" val="2186566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56" y="408885"/>
            <a:ext cx="9523847" cy="671116"/>
          </a:xfrm>
        </p:spPr>
        <p:txBody>
          <a:bodyPr/>
          <a:lstStyle/>
          <a:p>
            <a:r>
              <a:rPr lang="en-US" sz="2800" dirty="0"/>
              <a:t>No Surprises Act</a:t>
            </a:r>
          </a:p>
        </p:txBody>
      </p:sp>
      <p:sp>
        <p:nvSpPr>
          <p:cNvPr id="6" name="TextBox 5">
            <a:extLst>
              <a:ext uri="{FF2B5EF4-FFF2-40B4-BE49-F238E27FC236}">
                <a16:creationId xmlns:a16="http://schemas.microsoft.com/office/drawing/2014/main" id="{56CEF067-6400-436A-A2F2-0E05606F0453}"/>
              </a:ext>
            </a:extLst>
          </p:cNvPr>
          <p:cNvSpPr txBox="1"/>
          <p:nvPr/>
        </p:nvSpPr>
        <p:spPr>
          <a:xfrm>
            <a:off x="610504" y="2546425"/>
            <a:ext cx="11581270" cy="3191183"/>
          </a:xfrm>
          <a:prstGeom prst="rect">
            <a:avLst/>
          </a:prstGeom>
          <a:solidFill>
            <a:srgbClr val="E3E3E3"/>
          </a:solidFill>
        </p:spPr>
        <p:txBody>
          <a:bodyPr wrap="square" lIns="182880" anchor="ctr" anchorCtr="0">
            <a:noAutofit/>
          </a:bodyPr>
          <a:lstStyle/>
          <a:p>
            <a:pPr marL="0">
              <a:spcAft>
                <a:spcPts val="600"/>
              </a:spcAft>
            </a:pPr>
            <a:r>
              <a:rPr lang="en-US" sz="1700" b="1" i="0" kern="1200" dirty="0">
                <a:solidFill>
                  <a:srgbClr val="263746"/>
                </a:solidFill>
                <a:effectLst/>
                <a:latin typeface="Arial Black" panose="020B0A04020102020204" pitchFamily="34" charset="0"/>
                <a:cs typeface="Arial" panose="020B0604020202020204" pitchFamily="34" charset="0"/>
              </a:rPr>
              <a:t>To do list for self-insured and level-funde</a:t>
            </a:r>
            <a:r>
              <a:rPr lang="en-US" sz="1700" b="1" dirty="0">
                <a:solidFill>
                  <a:srgbClr val="263746"/>
                </a:solidFill>
                <a:latin typeface="Arial Black" panose="020B0A04020102020204" pitchFamily="34" charset="0"/>
                <a:cs typeface="Arial" panose="020B0604020202020204" pitchFamily="34" charset="0"/>
              </a:rPr>
              <a:t>d plans</a:t>
            </a:r>
            <a:r>
              <a:rPr lang="en-US" sz="1700" b="1" i="0" kern="1200" dirty="0">
                <a:solidFill>
                  <a:srgbClr val="263746"/>
                </a:solidFill>
                <a:effectLst/>
                <a:latin typeface="Arial Black" panose="020B0A04020102020204" pitchFamily="34" charset="0"/>
                <a:cs typeface="Arial" panose="020B0604020202020204" pitchFamily="34" charset="0"/>
              </a:rPr>
              <a:t>:</a:t>
            </a:r>
          </a:p>
          <a:p>
            <a:pPr marL="342900" indent="-342900">
              <a:lnSpc>
                <a:spcPct val="90000"/>
              </a:lnSpc>
              <a:spcAft>
                <a:spcPts val="1000"/>
              </a:spcAft>
              <a:buClr>
                <a:srgbClr val="0678D5"/>
              </a:buClr>
              <a:buSzPct val="80000"/>
              <a:buFont typeface="Courier New" panose="02070309020205020404" pitchFamily="49" charset="0"/>
              <a:buChar char="o"/>
            </a:pPr>
            <a:r>
              <a:rPr lang="en-US" sz="1700" dirty="0">
                <a:solidFill>
                  <a:srgbClr val="263746"/>
                </a:solidFill>
                <a:latin typeface="Arial" panose="020B0604020202020204" pitchFamily="34" charset="0"/>
                <a:cs typeface="Arial" panose="020B0604020202020204" pitchFamily="34" charset="0"/>
              </a:rPr>
              <a:t>Confirm TPA will be including new DOL No Surprises Act </a:t>
            </a:r>
            <a:r>
              <a:rPr lang="en-US" sz="1700" dirty="0">
                <a:solidFill>
                  <a:srgbClr val="0678D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notice</a:t>
            </a:r>
            <a:r>
              <a:rPr lang="en-US" sz="1700" dirty="0">
                <a:solidFill>
                  <a:srgbClr val="0678D5"/>
                </a:solidFill>
                <a:latin typeface="Arial" panose="020B0604020202020204" pitchFamily="34" charset="0"/>
                <a:cs typeface="Arial" panose="020B0604020202020204" pitchFamily="34" charset="0"/>
              </a:rPr>
              <a:t> </a:t>
            </a:r>
            <a:r>
              <a:rPr lang="en-US" sz="1700" dirty="0">
                <a:solidFill>
                  <a:srgbClr val="263746"/>
                </a:solidFill>
                <a:latin typeface="Arial" panose="020B0604020202020204" pitchFamily="34" charset="0"/>
                <a:cs typeface="Arial" panose="020B0604020202020204" pitchFamily="34" charset="0"/>
              </a:rPr>
              <a:t>with EOBs and also posting notice </a:t>
            </a:r>
            <a:br>
              <a:rPr lang="en-US" sz="1700" dirty="0">
                <a:solidFill>
                  <a:srgbClr val="263746"/>
                </a:solidFill>
                <a:latin typeface="Arial" panose="020B0604020202020204" pitchFamily="34" charset="0"/>
                <a:cs typeface="Arial" panose="020B0604020202020204" pitchFamily="34" charset="0"/>
              </a:rPr>
            </a:br>
            <a:r>
              <a:rPr lang="en-US" sz="1700" dirty="0">
                <a:solidFill>
                  <a:srgbClr val="263746"/>
                </a:solidFill>
                <a:latin typeface="Arial" panose="020B0604020202020204" pitchFamily="34" charset="0"/>
                <a:cs typeface="Arial" panose="020B0604020202020204" pitchFamily="34" charset="0"/>
              </a:rPr>
              <a:t>on website or including notice in SPDs or other plan documentation</a:t>
            </a:r>
            <a:endParaRPr lang="en-US" sz="1700" b="0" i="0" kern="1200" dirty="0">
              <a:solidFill>
                <a:srgbClr val="263746"/>
              </a:solidFill>
              <a:effectLst/>
              <a:latin typeface="Arial" panose="020B0604020202020204" pitchFamily="34" charset="0"/>
              <a:cs typeface="Arial" panose="020B0604020202020204" pitchFamily="34" charset="0"/>
            </a:endParaRPr>
          </a:p>
          <a:p>
            <a:pPr marL="342900" indent="-342900">
              <a:lnSpc>
                <a:spcPct val="90000"/>
              </a:lnSpc>
              <a:spcAft>
                <a:spcPts val="1000"/>
              </a:spcAft>
              <a:buClr>
                <a:srgbClr val="0678D5"/>
              </a:buClr>
              <a:buSzPct val="80000"/>
              <a:buFont typeface="Courier New" panose="02070309020205020404" pitchFamily="49" charset="0"/>
              <a:buChar char="o"/>
            </a:pPr>
            <a:r>
              <a:rPr lang="en-US" sz="1700" b="0" i="0" kern="1200" dirty="0">
                <a:solidFill>
                  <a:srgbClr val="263746"/>
                </a:solidFill>
                <a:effectLst/>
                <a:latin typeface="Arial" panose="020B0604020202020204" pitchFamily="34" charset="0"/>
                <a:cs typeface="Arial" panose="020B0604020202020204" pitchFamily="34" charset="0"/>
              </a:rPr>
              <a:t>Confirm with TPA amendment to plan language to account for IDR process</a:t>
            </a:r>
          </a:p>
          <a:p>
            <a:pPr marL="342900" indent="-342900">
              <a:lnSpc>
                <a:spcPct val="90000"/>
              </a:lnSpc>
              <a:spcAft>
                <a:spcPts val="1000"/>
              </a:spcAft>
              <a:buClr>
                <a:srgbClr val="0678D5"/>
              </a:buClr>
              <a:buSzPct val="80000"/>
              <a:buFont typeface="Courier New" panose="02070309020205020404" pitchFamily="49" charset="0"/>
              <a:buChar char="o"/>
            </a:pPr>
            <a:r>
              <a:rPr lang="en-US" sz="1700" b="0" i="0" kern="1200" dirty="0">
                <a:solidFill>
                  <a:srgbClr val="263746"/>
                </a:solidFill>
                <a:effectLst/>
                <a:latin typeface="Arial" panose="020B0604020202020204" pitchFamily="34" charset="0"/>
                <a:cs typeface="Arial" panose="020B0604020202020204" pitchFamily="34" charset="0"/>
              </a:rPr>
              <a:t>Assess cost of IDR services</a:t>
            </a:r>
          </a:p>
          <a:p>
            <a:pPr marL="342900" indent="-342900">
              <a:lnSpc>
                <a:spcPct val="90000"/>
              </a:lnSpc>
              <a:spcAft>
                <a:spcPts val="1000"/>
              </a:spcAft>
              <a:buClr>
                <a:srgbClr val="0678D5"/>
              </a:buClr>
              <a:buSzPct val="80000"/>
              <a:buFont typeface="Courier New" panose="02070309020205020404" pitchFamily="49" charset="0"/>
              <a:buChar char="o"/>
            </a:pPr>
            <a:r>
              <a:rPr lang="en-US" sz="1700" b="0" i="0" kern="1200" dirty="0">
                <a:solidFill>
                  <a:srgbClr val="263746"/>
                </a:solidFill>
                <a:effectLst/>
                <a:latin typeface="Arial" panose="020B0604020202020204" pitchFamily="34" charset="0"/>
                <a:cs typeface="Arial" panose="020B0604020202020204" pitchFamily="34" charset="0"/>
              </a:rPr>
              <a:t>Formalize definition of Qualifying Payment Amount that will be used by the plan for OON providers – </a:t>
            </a:r>
            <a:br>
              <a:rPr lang="en-US" sz="1700" b="0" i="0" kern="1200" dirty="0">
                <a:solidFill>
                  <a:srgbClr val="263746"/>
                </a:solidFill>
                <a:effectLst/>
                <a:latin typeface="Arial" panose="020B0604020202020204" pitchFamily="34" charset="0"/>
                <a:cs typeface="Arial" panose="020B0604020202020204" pitchFamily="34" charset="0"/>
              </a:rPr>
            </a:br>
            <a:r>
              <a:rPr lang="en-US" sz="1700" b="0" i="0" kern="1200" dirty="0">
                <a:solidFill>
                  <a:srgbClr val="263746"/>
                </a:solidFill>
                <a:effectLst/>
                <a:latin typeface="Arial" panose="020B0604020202020204" pitchFamily="34" charset="0"/>
                <a:cs typeface="Arial" panose="020B0604020202020204" pitchFamily="34" charset="0"/>
              </a:rPr>
              <a:t>suspended due to an injunction</a:t>
            </a:r>
            <a:r>
              <a:rPr lang="en-US" sz="1700" b="0" i="0" kern="1200" dirty="0">
                <a:solidFill>
                  <a:schemeClr val="tx1"/>
                </a:solidFill>
                <a:effectLst/>
                <a:latin typeface="Arial" panose="020B0604020202020204" pitchFamily="34" charset="0"/>
                <a:cs typeface="Arial" panose="020B0604020202020204" pitchFamily="34" charset="0"/>
              </a:rPr>
              <a:t> </a:t>
            </a:r>
            <a:r>
              <a:rPr lang="en-US" sz="1700" b="0" i="1" kern="1200" dirty="0">
                <a:solidFill>
                  <a:schemeClr val="bg1">
                    <a:lumMod val="50000"/>
                  </a:schemeClr>
                </a:solidFill>
                <a:effectLst/>
                <a:latin typeface="Arial" panose="020B0604020202020204" pitchFamily="34" charset="0"/>
                <a:cs typeface="Arial" panose="020B0604020202020204" pitchFamily="34" charset="0"/>
              </a:rPr>
              <a:t>(emergency services and OON providers in an INN setting)</a:t>
            </a:r>
          </a:p>
          <a:p>
            <a:pPr marL="342900" indent="-342900">
              <a:lnSpc>
                <a:spcPct val="90000"/>
              </a:lnSpc>
              <a:spcAft>
                <a:spcPts val="1000"/>
              </a:spcAft>
              <a:buClr>
                <a:srgbClr val="0678D5"/>
              </a:buClr>
              <a:buSzPct val="80000"/>
              <a:buFont typeface="Courier New" panose="02070309020205020404" pitchFamily="49" charset="0"/>
              <a:buChar char="o"/>
            </a:pPr>
            <a:r>
              <a:rPr lang="en-US" sz="1700" b="0" i="0" kern="1200" dirty="0">
                <a:solidFill>
                  <a:srgbClr val="263746"/>
                </a:solidFill>
                <a:effectLst/>
                <a:latin typeface="Arial" panose="020B0604020202020204" pitchFamily="34" charset="0"/>
                <a:cs typeface="Arial" panose="020B0604020202020204" pitchFamily="34" charset="0"/>
              </a:rPr>
              <a:t>Prepare SMM for plan to include IDR process</a:t>
            </a:r>
          </a:p>
        </p:txBody>
      </p:sp>
      <p:sp>
        <p:nvSpPr>
          <p:cNvPr id="7" name="TextBox 6">
            <a:extLst>
              <a:ext uri="{FF2B5EF4-FFF2-40B4-BE49-F238E27FC236}">
                <a16:creationId xmlns:a16="http://schemas.microsoft.com/office/drawing/2014/main" id="{DACE3A52-FAC2-4D52-8246-47C6752DAA0E}"/>
              </a:ext>
            </a:extLst>
          </p:cNvPr>
          <p:cNvSpPr txBox="1"/>
          <p:nvPr/>
        </p:nvSpPr>
        <p:spPr>
          <a:xfrm>
            <a:off x="610729" y="1468322"/>
            <a:ext cx="11698501" cy="798680"/>
          </a:xfrm>
          <a:prstGeom prst="rect">
            <a:avLst/>
          </a:prstGeom>
          <a:noFill/>
        </p:spPr>
        <p:txBody>
          <a:bodyPr wrap="square" lIns="18288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700" dirty="0">
                <a:solidFill>
                  <a:srgbClr val="263746"/>
                </a:solidFill>
                <a:latin typeface="Arial" panose="020B0604020202020204" pitchFamily="34" charset="0"/>
                <a:cs typeface="Arial" panose="020B0604020202020204" pitchFamily="34" charset="0"/>
              </a:rPr>
              <a:t>It implements an independent dispute resolution process if the health plan </a:t>
            </a:r>
            <a:r>
              <a:rPr lang="en-US" sz="1700" i="1" dirty="0">
                <a:solidFill>
                  <a:schemeClr val="bg1">
                    <a:lumMod val="65000"/>
                  </a:schemeClr>
                </a:solidFill>
                <a:latin typeface="Arial" panose="020B0604020202020204" pitchFamily="34" charset="0"/>
                <a:cs typeface="Arial" panose="020B0604020202020204" pitchFamily="34" charset="0"/>
              </a:rPr>
              <a:t>(carrier or self-insured / </a:t>
            </a:r>
            <a:br>
              <a:rPr lang="en-US" sz="1700" i="1" dirty="0">
                <a:solidFill>
                  <a:schemeClr val="bg1">
                    <a:lumMod val="65000"/>
                  </a:schemeClr>
                </a:solidFill>
                <a:latin typeface="Arial" panose="020B0604020202020204" pitchFamily="34" charset="0"/>
                <a:cs typeface="Arial" panose="020B0604020202020204" pitchFamily="34" charset="0"/>
              </a:rPr>
            </a:br>
            <a:r>
              <a:rPr lang="en-US" sz="1700" i="1" dirty="0">
                <a:solidFill>
                  <a:schemeClr val="bg1">
                    <a:lumMod val="65000"/>
                  </a:schemeClr>
                </a:solidFill>
                <a:latin typeface="Arial" panose="020B0604020202020204" pitchFamily="34" charset="0"/>
                <a:cs typeface="Arial" panose="020B0604020202020204" pitchFamily="34" charset="0"/>
              </a:rPr>
              <a:t>level-funded plan)</a:t>
            </a:r>
            <a:r>
              <a:rPr lang="en-US" sz="1700" i="1" dirty="0">
                <a:solidFill>
                  <a:srgbClr val="263746"/>
                </a:solidFill>
                <a:latin typeface="Arial" panose="020B0604020202020204" pitchFamily="34" charset="0"/>
                <a:cs typeface="Arial" panose="020B0604020202020204" pitchFamily="34" charset="0"/>
              </a:rPr>
              <a:t> </a:t>
            </a:r>
            <a:r>
              <a:rPr lang="en-US" sz="1700" dirty="0">
                <a:solidFill>
                  <a:srgbClr val="263746"/>
                </a:solidFill>
                <a:latin typeface="Arial" panose="020B0604020202020204" pitchFamily="34" charset="0"/>
                <a:cs typeface="Arial" panose="020B0604020202020204" pitchFamily="34" charset="0"/>
              </a:rPr>
              <a:t>and the healthcare provider fail to agree on the qualified payment amount </a:t>
            </a:r>
            <a:br>
              <a:rPr lang="en-US" sz="1700" dirty="0">
                <a:solidFill>
                  <a:srgbClr val="263746"/>
                </a:solidFill>
                <a:latin typeface="Arial" panose="020B0604020202020204" pitchFamily="34" charset="0"/>
                <a:cs typeface="Arial" panose="020B0604020202020204" pitchFamily="34" charset="0"/>
              </a:rPr>
            </a:br>
            <a:r>
              <a:rPr lang="en-US" sz="1700" dirty="0">
                <a:solidFill>
                  <a:srgbClr val="263746"/>
                </a:solidFill>
                <a:latin typeface="Arial" panose="020B0604020202020204" pitchFamily="34" charset="0"/>
                <a:cs typeface="Arial" panose="020B0604020202020204" pitchFamily="34" charset="0"/>
              </a:rPr>
              <a:t>for services rendered. IDR provisions extend to Grandfathered plans.</a:t>
            </a:r>
          </a:p>
        </p:txBody>
      </p:sp>
    </p:spTree>
    <p:extLst>
      <p:ext uri="{BB962C8B-B14F-4D97-AF65-F5344CB8AC3E}">
        <p14:creationId xmlns:p14="http://schemas.microsoft.com/office/powerpoint/2010/main" val="2159918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NQTL Comparative Analysis</a:t>
            </a:r>
          </a:p>
        </p:txBody>
      </p:sp>
      <p:sp>
        <p:nvSpPr>
          <p:cNvPr id="3" name="Content Placeholder 2">
            <a:extLst>
              <a:ext uri="{FF2B5EF4-FFF2-40B4-BE49-F238E27FC236}">
                <a16:creationId xmlns:a16="http://schemas.microsoft.com/office/drawing/2014/main" id="{04D13FD2-6131-4245-A031-AB06A12FADBC}"/>
              </a:ext>
            </a:extLst>
          </p:cNvPr>
          <p:cNvSpPr>
            <a:spLocks noGrp="1"/>
          </p:cNvSpPr>
          <p:nvPr>
            <p:ph idx="1"/>
          </p:nvPr>
        </p:nvSpPr>
        <p:spPr>
          <a:xfrm>
            <a:off x="600456" y="1230525"/>
            <a:ext cx="10734085" cy="5290858"/>
          </a:xfrm>
        </p:spPr>
        <p:txBody>
          <a:bodyPr lIns="182880"/>
          <a:lstStyle/>
          <a:p>
            <a:pPr marL="0" marR="0" lvl="0" indent="0" algn="l" defTabSz="914400" rtl="0" eaLnBrk="1" fontAlgn="auto" latinLnBrk="0" hangingPunct="1">
              <a:lnSpc>
                <a:spcPct val="90000"/>
              </a:lnSpc>
              <a:spcBef>
                <a:spcPts val="0"/>
              </a:spcBef>
              <a:spcAft>
                <a:spcPts val="0"/>
              </a:spcAft>
              <a:buClr>
                <a:srgbClr val="0678D5"/>
              </a:buClr>
              <a:buSzPct val="80000"/>
              <a:buNone/>
              <a:tabLst/>
              <a:defRPr/>
            </a:pPr>
            <a:r>
              <a:rPr lang="en-US" sz="1700" b="1" dirty="0">
                <a:solidFill>
                  <a:srgbClr val="0678D5"/>
                </a:solidFill>
                <a:latin typeface="Arial Black" panose="020B0A04020102020204" pitchFamily="34" charset="0"/>
                <a:ea typeface="Calibri" panose="020F0502020204030204" pitchFamily="34" charset="0"/>
              </a:rPr>
              <a:t>MHPAEA = </a:t>
            </a:r>
            <a:r>
              <a:rPr lang="en-US" sz="1700" b="1" dirty="0">
                <a:solidFill>
                  <a:srgbClr val="203747"/>
                </a:solidFill>
                <a:latin typeface="Arial Black" panose="020B0A04020102020204" pitchFamily="34" charset="0"/>
                <a:ea typeface="Calibri" panose="020F0502020204030204" pitchFamily="34" charset="0"/>
              </a:rPr>
              <a:t>Mental Health Parity and Addiction Equity Act</a:t>
            </a:r>
          </a:p>
          <a:p>
            <a:pPr marL="347472" lvl="1" indent="-347472">
              <a:lnSpc>
                <a:spcPct val="90000"/>
              </a:lnSpc>
              <a:spcAft>
                <a:spcPts val="0"/>
              </a:spcAft>
              <a:buClr>
                <a:srgbClr val="0678D5"/>
              </a:buClr>
              <a:buSzPct val="80000"/>
              <a:buFont typeface="Courier New" panose="02070309020205020404" pitchFamily="49" charset="0"/>
              <a:buChar char="o"/>
              <a:defRPr/>
            </a:pPr>
            <a:r>
              <a:rPr lang="en-US" sz="1700" dirty="0">
                <a:solidFill>
                  <a:srgbClr val="203747"/>
                </a:solidFill>
                <a:latin typeface="Arial" panose="020B0604020202020204"/>
                <a:ea typeface="Calibri" panose="020F0502020204030204" pitchFamily="34" charset="0"/>
              </a:rPr>
              <a:t>MHPAEA prohibits a group health plan from applying financial requirements or treatment limitations </a:t>
            </a:r>
            <a:br>
              <a:rPr lang="en-US" sz="1700" dirty="0">
                <a:solidFill>
                  <a:srgbClr val="203747"/>
                </a:solidFill>
                <a:latin typeface="Arial" panose="020B0604020202020204"/>
                <a:ea typeface="Calibri" panose="020F0502020204030204" pitchFamily="34" charset="0"/>
              </a:rPr>
            </a:br>
            <a:r>
              <a:rPr lang="en-US" sz="1700" dirty="0">
                <a:solidFill>
                  <a:srgbClr val="203747"/>
                </a:solidFill>
                <a:latin typeface="Arial" panose="020B0604020202020204"/>
                <a:ea typeface="Calibri" panose="020F0502020204030204" pitchFamily="34" charset="0"/>
              </a:rPr>
              <a:t>to mental health and substance abuse disorder benefits that are more restrictive than the financial requirements or treatment limitations that apply to the medical / surgical benefits that are provided </a:t>
            </a:r>
            <a:br>
              <a:rPr lang="en-US" sz="1700" dirty="0">
                <a:solidFill>
                  <a:srgbClr val="203747"/>
                </a:solidFill>
                <a:latin typeface="Arial" panose="020B0604020202020204"/>
                <a:ea typeface="Calibri" panose="020F0502020204030204" pitchFamily="34" charset="0"/>
              </a:rPr>
            </a:br>
            <a:r>
              <a:rPr lang="en-US" sz="1700" dirty="0">
                <a:solidFill>
                  <a:srgbClr val="203747"/>
                </a:solidFill>
                <a:latin typeface="Arial" panose="020B0604020202020204"/>
                <a:ea typeface="Calibri" panose="020F0502020204030204" pitchFamily="34" charset="0"/>
              </a:rPr>
              <a:t>by the plan </a:t>
            </a:r>
          </a:p>
          <a:p>
            <a:pPr lvl="1">
              <a:lnSpc>
                <a:spcPct val="90000"/>
              </a:lnSpc>
              <a:spcAft>
                <a:spcPts val="0"/>
              </a:spcAft>
              <a:defRPr/>
            </a:pPr>
            <a:endParaRPr lang="en-US" sz="1700" dirty="0">
              <a:solidFill>
                <a:srgbClr val="203747"/>
              </a:solidFill>
              <a:latin typeface="Arial" panose="020B0604020202020204"/>
              <a:ea typeface="Calibri" panose="020F0502020204030204" pitchFamily="34" charset="0"/>
            </a:endParaRPr>
          </a:p>
          <a:p>
            <a:pPr marL="0" indent="0">
              <a:lnSpc>
                <a:spcPct val="90000"/>
              </a:lnSpc>
              <a:spcBef>
                <a:spcPts val="0"/>
              </a:spcBef>
              <a:buClr>
                <a:srgbClr val="0678D5"/>
              </a:buClr>
              <a:buSzPct val="80000"/>
              <a:buNone/>
              <a:defRPr/>
            </a:pPr>
            <a:r>
              <a:rPr lang="en-US" sz="1700" b="1" dirty="0">
                <a:solidFill>
                  <a:srgbClr val="0678D5"/>
                </a:solidFill>
                <a:latin typeface="Arial Black" panose="020B0A04020102020204" pitchFamily="34" charset="0"/>
              </a:rPr>
              <a:t>NQTL = </a:t>
            </a:r>
            <a:r>
              <a:rPr lang="en-US" sz="1700" b="1" dirty="0">
                <a:solidFill>
                  <a:srgbClr val="203747"/>
                </a:solidFill>
                <a:latin typeface="Arial Black" panose="020B0A04020102020204" pitchFamily="34" charset="0"/>
              </a:rPr>
              <a:t>Non-quantitative Treatment Limitation</a:t>
            </a:r>
          </a:p>
          <a:p>
            <a:pPr marL="347472" lvl="1" indent="-347472">
              <a:lnSpc>
                <a:spcPct val="90000"/>
              </a:lnSpc>
              <a:spcAft>
                <a:spcPts val="800"/>
              </a:spcAft>
              <a:buClr>
                <a:srgbClr val="0678D5"/>
              </a:buClr>
              <a:buSzPct val="80000"/>
              <a:buFont typeface="Courier New" panose="02070309020205020404" pitchFamily="49" charset="0"/>
              <a:buChar char="o"/>
              <a:defRPr/>
            </a:pPr>
            <a:r>
              <a:rPr lang="en-US" sz="1700" dirty="0">
                <a:solidFill>
                  <a:srgbClr val="203747"/>
                </a:solidFill>
                <a:latin typeface="Arial" panose="020B0604020202020204"/>
              </a:rPr>
              <a:t>Under the terms of the plan, any processes, strategies, evidentiary standards, or other factors used to apply the nonquantitative treatment limitation to mental health or substance use disorder benefits in the classification must be comparable to </a:t>
            </a:r>
            <a:r>
              <a:rPr lang="en-US" sz="1700" i="1" dirty="0">
                <a:solidFill>
                  <a:schemeClr val="bg1">
                    <a:lumMod val="65000"/>
                  </a:schemeClr>
                </a:solidFill>
                <a:latin typeface="Arial" panose="020B0604020202020204"/>
              </a:rPr>
              <a:t>(and applied no more stringently than) </a:t>
            </a:r>
            <a:r>
              <a:rPr lang="en-US" sz="1700" dirty="0">
                <a:solidFill>
                  <a:srgbClr val="203747"/>
                </a:solidFill>
                <a:latin typeface="Arial" panose="020B0604020202020204"/>
              </a:rPr>
              <a:t>the processes, strategies, evidentiary standards, or other factors used in applying the limitation to medical / surgical benefits in the classification </a:t>
            </a:r>
          </a:p>
          <a:p>
            <a:pPr marL="347472" lvl="1" indent="-347472">
              <a:lnSpc>
                <a:spcPct val="90000"/>
              </a:lnSpc>
              <a:spcAft>
                <a:spcPts val="800"/>
              </a:spcAft>
              <a:buClr>
                <a:srgbClr val="0678D5"/>
              </a:buClr>
              <a:buSzPct val="80000"/>
              <a:buFont typeface="Courier New" panose="02070309020205020404" pitchFamily="49" charset="0"/>
              <a:buChar char="o"/>
              <a:defRPr/>
            </a:pPr>
            <a:r>
              <a:rPr lang="en-US" sz="1700" dirty="0">
                <a:solidFill>
                  <a:srgbClr val="203747"/>
                </a:solidFill>
                <a:latin typeface="Arial" panose="020B0604020202020204"/>
              </a:rPr>
              <a:t>Group health plans are required to conduct and document an analysis of their  In general, a group health plan offering mental health or substance use disorder </a:t>
            </a:r>
            <a:r>
              <a:rPr lang="en-US" sz="1700" i="1" dirty="0">
                <a:solidFill>
                  <a:schemeClr val="bg1">
                    <a:lumMod val="65000"/>
                  </a:schemeClr>
                </a:solidFill>
                <a:latin typeface="Arial" panose="020B0604020202020204"/>
              </a:rPr>
              <a:t>(“MH / SUD”) </a:t>
            </a:r>
            <a:r>
              <a:rPr lang="en-US" sz="1700" dirty="0">
                <a:solidFill>
                  <a:srgbClr val="203747"/>
                </a:solidFill>
                <a:latin typeface="Arial" panose="020B0604020202020204"/>
              </a:rPr>
              <a:t>benefits cannot apply more restrictive NQTLs than it applies for medical/surgical benefits. The NQTLs do not have to be identical for both </a:t>
            </a:r>
            <a:br>
              <a:rPr lang="en-US" sz="1700" dirty="0">
                <a:solidFill>
                  <a:srgbClr val="203747"/>
                </a:solidFill>
                <a:latin typeface="Arial" panose="020B0604020202020204"/>
              </a:rPr>
            </a:br>
            <a:r>
              <a:rPr lang="en-US" sz="1700" dirty="0">
                <a:solidFill>
                  <a:srgbClr val="203747"/>
                </a:solidFill>
                <a:latin typeface="Arial" panose="020B0604020202020204"/>
              </a:rPr>
              <a:t>MH / SUD and medical or surgical </a:t>
            </a:r>
            <a:r>
              <a:rPr lang="en-US" sz="1700" i="1" dirty="0">
                <a:solidFill>
                  <a:schemeClr val="bg1">
                    <a:lumMod val="65000"/>
                  </a:schemeClr>
                </a:solidFill>
                <a:latin typeface="Arial" panose="020B0604020202020204"/>
              </a:rPr>
              <a:t>(M/S) </a:t>
            </a:r>
            <a:r>
              <a:rPr lang="en-US" sz="1700" dirty="0">
                <a:solidFill>
                  <a:srgbClr val="203747"/>
                </a:solidFill>
                <a:latin typeface="Arial" panose="020B0604020202020204"/>
              </a:rPr>
              <a:t>benefits, but the processes, strategies, evidentiary standards, </a:t>
            </a:r>
            <a:br>
              <a:rPr lang="en-US" sz="1700" dirty="0">
                <a:solidFill>
                  <a:srgbClr val="203747"/>
                </a:solidFill>
                <a:latin typeface="Arial" panose="020B0604020202020204"/>
              </a:rPr>
            </a:br>
            <a:r>
              <a:rPr lang="en-US" sz="1700" dirty="0">
                <a:solidFill>
                  <a:srgbClr val="203747"/>
                </a:solidFill>
                <a:latin typeface="Arial" panose="020B0604020202020204"/>
              </a:rPr>
              <a:t>and other factors underlying those NQTLs must be comparable.</a:t>
            </a:r>
          </a:p>
          <a:p>
            <a:pPr marL="347472" lvl="1" indent="-347472">
              <a:lnSpc>
                <a:spcPct val="90000"/>
              </a:lnSpc>
              <a:spcAft>
                <a:spcPts val="800"/>
              </a:spcAft>
              <a:buClr>
                <a:srgbClr val="0678D5"/>
              </a:buClr>
              <a:buSzPct val="80000"/>
              <a:buFont typeface="Courier New" panose="02070309020205020404" pitchFamily="49" charset="0"/>
              <a:buChar char="o"/>
              <a:defRPr/>
            </a:pPr>
            <a:r>
              <a:rPr lang="en-US" sz="1700" dirty="0">
                <a:solidFill>
                  <a:srgbClr val="203747"/>
                </a:solidFill>
                <a:latin typeface="Arial" panose="020B0604020202020204"/>
              </a:rPr>
              <a:t>The required analysis is designed to demonstrate that the NQTLs for MH / SUD benefits are applied no more stringently than those for medical / surgical benefits. </a:t>
            </a:r>
          </a:p>
          <a:p>
            <a:pPr>
              <a:lnSpc>
                <a:spcPct val="90000"/>
              </a:lnSpc>
            </a:pPr>
            <a:endParaRPr lang="en-US" sz="1700" dirty="0"/>
          </a:p>
        </p:txBody>
      </p:sp>
    </p:spTree>
    <p:extLst>
      <p:ext uri="{BB962C8B-B14F-4D97-AF65-F5344CB8AC3E}">
        <p14:creationId xmlns:p14="http://schemas.microsoft.com/office/powerpoint/2010/main" val="2428663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NQTL Comparative Analysis</a:t>
            </a:r>
          </a:p>
        </p:txBody>
      </p:sp>
      <p:sp>
        <p:nvSpPr>
          <p:cNvPr id="3" name="Content Placeholder 2">
            <a:extLst>
              <a:ext uri="{FF2B5EF4-FFF2-40B4-BE49-F238E27FC236}">
                <a16:creationId xmlns:a16="http://schemas.microsoft.com/office/drawing/2014/main" id="{7D6300F0-6A99-4159-9557-6CEFCEAEE397}"/>
              </a:ext>
            </a:extLst>
          </p:cNvPr>
          <p:cNvSpPr>
            <a:spLocks noGrp="1"/>
          </p:cNvSpPr>
          <p:nvPr>
            <p:ph idx="1"/>
          </p:nvPr>
        </p:nvSpPr>
        <p:spPr>
          <a:xfrm>
            <a:off x="600456" y="3263562"/>
            <a:ext cx="10720673" cy="1951534"/>
          </a:xfrm>
        </p:spPr>
        <p:txBody>
          <a:bodyPr lIns="182880"/>
          <a:lstStyle/>
          <a:p>
            <a:pPr marL="0" marR="0" lvl="0" indent="0" algn="l" defTabSz="914400" rtl="0" eaLnBrk="1" fontAlgn="auto" latinLnBrk="0" hangingPunct="1">
              <a:lnSpc>
                <a:spcPct val="90000"/>
              </a:lnSpc>
              <a:spcBef>
                <a:spcPts val="600"/>
              </a:spcBef>
              <a:spcAft>
                <a:spcPts val="0"/>
              </a:spcAft>
              <a:buClr>
                <a:srgbClr val="0678D5"/>
              </a:buClr>
              <a:buSzPct val="80000"/>
              <a:buNone/>
              <a:tabLst/>
              <a:defRPr/>
            </a:pPr>
            <a:r>
              <a:rPr lang="en-US" sz="1700" b="1" dirty="0">
                <a:solidFill>
                  <a:srgbClr val="0678D5"/>
                </a:solidFill>
                <a:latin typeface="Arial Black" panose="020B0A04020102020204" pitchFamily="34" charset="0"/>
                <a:ea typeface="Calibri" panose="020F0502020204030204" pitchFamily="34" charset="0"/>
                <a:sym typeface="Wingdings" panose="05000000000000000000" pitchFamily="2" charset="2"/>
              </a:rPr>
              <a:t>Requirement: </a:t>
            </a:r>
            <a:r>
              <a:rPr kumimoji="0" lang="en-US" sz="1700" i="0" u="none" strike="noStrike" kern="1200" cap="none" spc="0" normalizeH="0" baseline="0" noProof="0" dirty="0">
                <a:ln>
                  <a:noFill/>
                </a:ln>
                <a:effectLst/>
                <a:uLnTx/>
                <a:uFillTx/>
                <a:latin typeface="Arial" panose="020B0604020202020204"/>
                <a:ea typeface="Calibri" panose="020F0502020204030204" pitchFamily="34" charset="0"/>
                <a:cs typeface="Arial" panose="020B0604020202020204" pitchFamily="34" charset="0"/>
                <a:sym typeface="Wingdings" panose="05000000000000000000" pitchFamily="2" charset="2"/>
              </a:rPr>
              <a:t>G</a:t>
            </a:r>
            <a:r>
              <a:rPr kumimoji="0" lang="en-US" sz="1700" i="0" u="none" strike="noStrike" kern="1200" cap="none" spc="0" normalizeH="0" baseline="0" noProof="0" dirty="0">
                <a:ln>
                  <a:noFill/>
                </a:ln>
                <a:effectLst/>
                <a:uLnTx/>
                <a:uFillTx/>
                <a:latin typeface="Arial" panose="020B0604020202020204"/>
                <a:ea typeface="Calibri" panose="020F0502020204030204" pitchFamily="34" charset="0"/>
                <a:cs typeface="Arial" panose="020B0604020202020204" pitchFamily="34" charset="0"/>
              </a:rPr>
              <a:t>roup health plans / heath insurance issuers that offer both M/S and MH/SUD benefits and impose NQTLs on MH / SUD benefits, must conduct and document a comparative analysis of the design and application of their nonquantitative treatment limitations </a:t>
            </a:r>
            <a:r>
              <a:rPr kumimoji="0" lang="en-US" sz="1700" i="1" u="none" strike="noStrike" kern="1200" cap="none" spc="0" normalizeH="0" baseline="0" noProof="0" dirty="0">
                <a:ln>
                  <a:noFill/>
                </a:ln>
                <a:solidFill>
                  <a:schemeClr val="bg1">
                    <a:lumMod val="65000"/>
                  </a:schemeClr>
                </a:solidFill>
                <a:effectLst/>
                <a:uLnTx/>
                <a:uFillTx/>
                <a:latin typeface="Arial" panose="020B0604020202020204"/>
                <a:ea typeface="Calibri" panose="020F0502020204030204" pitchFamily="34" charset="0"/>
                <a:cs typeface="Arial" panose="020B0604020202020204" pitchFamily="34" charset="0"/>
              </a:rPr>
              <a:t>(“NQTLs”) </a:t>
            </a:r>
            <a:endParaRPr lang="en-US" sz="1700" i="1" dirty="0">
              <a:solidFill>
                <a:schemeClr val="bg1">
                  <a:lumMod val="65000"/>
                </a:schemeClr>
              </a:solidFill>
              <a:latin typeface="Arial" panose="020B0604020202020204"/>
              <a:ea typeface="Calibri" panose="020F0502020204030204" pitchFamily="34" charset="0"/>
            </a:endParaRPr>
          </a:p>
          <a:p>
            <a:pPr marL="0" marR="0" lvl="0" indent="0" algn="l" defTabSz="914400" rtl="0" eaLnBrk="1" fontAlgn="auto" latinLnBrk="0" hangingPunct="1">
              <a:lnSpc>
                <a:spcPct val="90000"/>
              </a:lnSpc>
              <a:spcBef>
                <a:spcPts val="600"/>
              </a:spcBef>
              <a:spcAft>
                <a:spcPts val="0"/>
              </a:spcAft>
              <a:buClr>
                <a:srgbClr val="0678D5"/>
              </a:buClr>
              <a:buSzPct val="80000"/>
              <a:buNone/>
              <a:tabLst/>
              <a:defRPr/>
            </a:pPr>
            <a:endParaRPr kumimoji="0" lang="en-US" sz="1700" i="1" u="none" strike="noStrike" kern="1200" cap="none" spc="0" normalizeH="0" baseline="0" noProof="0" dirty="0">
              <a:ln>
                <a:noFill/>
              </a:ln>
              <a:solidFill>
                <a:schemeClr val="bg1">
                  <a:lumMod val="65000"/>
                </a:schemeClr>
              </a:solidFill>
              <a:effectLst/>
              <a:uLnTx/>
              <a:uFillTx/>
              <a:latin typeface="Arial" panose="020B0604020202020204"/>
              <a:ea typeface="Calibri" panose="020F0502020204030204" pitchFamily="34" charset="0"/>
              <a:cs typeface="Arial" panose="020B0604020202020204" pitchFamily="34" charset="0"/>
            </a:endParaRPr>
          </a:p>
          <a:p>
            <a:pPr marL="0" indent="0">
              <a:lnSpc>
                <a:spcPct val="90000"/>
              </a:lnSpc>
              <a:spcBef>
                <a:spcPts val="600"/>
              </a:spcBef>
              <a:spcAft>
                <a:spcPts val="0"/>
              </a:spcAft>
              <a:buNone/>
              <a:defRPr/>
            </a:pPr>
            <a:r>
              <a:rPr kumimoji="0" lang="en-US" sz="1700" b="1" i="0" u="none" strike="noStrike" kern="1200" cap="none" spc="0" normalizeH="0" baseline="0" noProof="0" dirty="0">
                <a:ln>
                  <a:noFill/>
                </a:ln>
                <a:solidFill>
                  <a:srgbClr val="0678D5"/>
                </a:solidFill>
                <a:effectLst/>
                <a:uLnTx/>
                <a:uFillTx/>
                <a:latin typeface="Arial Black" panose="020B0A04020102020204" pitchFamily="34" charset="0"/>
                <a:ea typeface="Calibri" panose="020F0502020204030204" pitchFamily="34" charset="0"/>
              </a:rPr>
              <a:t>What is my NQTL deadline? </a:t>
            </a:r>
            <a:r>
              <a:rPr kumimoji="0" lang="en-US" sz="1700" i="0" u="none" strike="noStrike" kern="1200" cap="none" spc="0" normalizeH="0" baseline="0" noProof="0" dirty="0">
                <a:ln>
                  <a:noFill/>
                </a:ln>
                <a:solidFill>
                  <a:srgbClr val="0678D5"/>
                </a:solidFill>
                <a:effectLst/>
                <a:uLnTx/>
                <a:uFillTx/>
                <a:latin typeface="Arial Black" panose="020B0A04020102020204" pitchFamily="34" charset="0"/>
                <a:ea typeface="Calibri" panose="020F0502020204030204" pitchFamily="34" charset="0"/>
              </a:rPr>
              <a:t> </a:t>
            </a:r>
            <a:r>
              <a:rPr kumimoji="0" lang="en-US" sz="1700" i="0" u="none" strike="noStrike" kern="1200" cap="none" spc="0" normalizeH="0" baseline="0" noProof="0" dirty="0">
                <a:ln>
                  <a:noFill/>
                </a:ln>
                <a:effectLst/>
                <a:uLnTx/>
                <a:uFillTx/>
                <a:latin typeface="Arial" panose="020B0604020202020204"/>
                <a:ea typeface="Calibri" panose="020F0502020204030204" pitchFamily="34" charset="0"/>
                <a:cs typeface="Arial" panose="020B0604020202020204" pitchFamily="34" charset="0"/>
              </a:rPr>
              <a:t>The CAA specifies that group health plan NQTL results must be documented and ready to hand over to the government. It also requires the government to audit and report findings as well as create and update guidance documents.  </a:t>
            </a:r>
            <a:endParaRPr lang="en-US" sz="1700" dirty="0"/>
          </a:p>
        </p:txBody>
      </p:sp>
      <p:sp>
        <p:nvSpPr>
          <p:cNvPr id="5" name="TextBox 4">
            <a:extLst>
              <a:ext uri="{FF2B5EF4-FFF2-40B4-BE49-F238E27FC236}">
                <a16:creationId xmlns:a16="http://schemas.microsoft.com/office/drawing/2014/main" id="{B4688B1C-DCB3-41C1-A7D2-2BE307B04584}"/>
              </a:ext>
            </a:extLst>
          </p:cNvPr>
          <p:cNvSpPr txBox="1"/>
          <p:nvPr/>
        </p:nvSpPr>
        <p:spPr>
          <a:xfrm>
            <a:off x="600456" y="1481889"/>
            <a:ext cx="11591544" cy="1532616"/>
          </a:xfrm>
          <a:prstGeom prst="rect">
            <a:avLst/>
          </a:prstGeom>
          <a:solidFill>
            <a:srgbClr val="E3E3E3"/>
          </a:solidFill>
        </p:spPr>
        <p:txBody>
          <a:bodyPr wrap="square" lIns="182880" anchor="ctr" anchorCtr="0">
            <a:noAutofit/>
          </a:bodyPr>
          <a:lstStyle/>
          <a:p>
            <a:pPr marL="0" marR="0" lvl="0" indent="0" algn="l" defTabSz="914400" rtl="0" eaLnBrk="1" fontAlgn="auto" latinLnBrk="0" hangingPunct="1">
              <a:lnSpc>
                <a:spcPct val="90000"/>
              </a:lnSpc>
              <a:spcBef>
                <a:spcPts val="0"/>
              </a:spcBef>
              <a:spcAft>
                <a:spcPts val="0"/>
              </a:spcAft>
              <a:buClr>
                <a:srgbClr val="0678D5"/>
              </a:buClr>
              <a:buSzPct val="80000"/>
              <a:buNone/>
              <a:tabLst/>
              <a:defRPr/>
            </a:pPr>
            <a:r>
              <a:rPr kumimoji="0" lang="en-US" sz="1700" b="1" i="0" u="none" strike="noStrike" kern="1200" cap="none" spc="0" normalizeH="0" baseline="0" noProof="0" dirty="0">
                <a:ln>
                  <a:noFill/>
                </a:ln>
                <a:solidFill>
                  <a:srgbClr val="0678D5"/>
                </a:solidFill>
                <a:effectLst/>
                <a:uLnTx/>
                <a:uFillTx/>
                <a:latin typeface="Arial Black" panose="020B0A04020102020204" pitchFamily="34" charset="0"/>
                <a:ea typeface="Calibri" panose="020F0502020204030204" pitchFamily="34" charset="0"/>
                <a:cs typeface="Arial" panose="020B0604020202020204" pitchFamily="34" charset="0"/>
              </a:rPr>
              <a:t>DOL audits </a:t>
            </a:r>
            <a:r>
              <a:rPr lang="en-US" sz="1700" b="1" dirty="0">
                <a:solidFill>
                  <a:srgbClr val="0678D5"/>
                </a:solidFill>
                <a:latin typeface="Arial Black" panose="020B0A04020102020204" pitchFamily="34" charset="0"/>
                <a:ea typeface="Calibri" panose="020F0502020204030204" pitchFamily="34" charset="0"/>
              </a:rPr>
              <a:t>coming!</a:t>
            </a:r>
          </a:p>
          <a:p>
            <a:pPr marL="0" indent="0">
              <a:lnSpc>
                <a:spcPct val="90000"/>
              </a:lnSpc>
              <a:spcAft>
                <a:spcPts val="0"/>
              </a:spcAft>
              <a:buNone/>
              <a:defRPr/>
            </a:pPr>
            <a:r>
              <a:rPr kumimoji="0" lang="en-US" sz="1700" i="0" u="none" strike="noStrike" kern="1200" cap="none" spc="0" normalizeH="0" baseline="0" noProof="0" dirty="0">
                <a:ln>
                  <a:noFill/>
                </a:ln>
                <a:solidFill>
                  <a:srgbClr val="263746"/>
                </a:solidFill>
                <a:effectLst/>
                <a:uLnTx/>
                <a:uFillTx/>
                <a:latin typeface="Arial" panose="020B0604020202020204"/>
                <a:ea typeface="Calibri" panose="020F0502020204030204" pitchFamily="34" charset="0"/>
                <a:cs typeface="Arial" panose="020B0604020202020204" pitchFamily="34" charset="0"/>
              </a:rPr>
              <a:t>The NQTL analysis does not have to be filed or provided to the government, but after February 10, </a:t>
            </a:r>
            <a:br>
              <a:rPr kumimoji="0" lang="en-US" sz="1700" i="0" u="none" strike="noStrike" kern="1200" cap="none" spc="0" normalizeH="0" baseline="0" noProof="0" dirty="0">
                <a:ln>
                  <a:noFill/>
                </a:ln>
                <a:solidFill>
                  <a:srgbClr val="263746"/>
                </a:solidFill>
                <a:effectLst/>
                <a:uLnTx/>
                <a:uFillTx/>
                <a:latin typeface="Arial" panose="020B0604020202020204"/>
                <a:ea typeface="Calibri" panose="020F0502020204030204" pitchFamily="34" charset="0"/>
                <a:cs typeface="Arial" panose="020B0604020202020204" pitchFamily="34" charset="0"/>
              </a:rPr>
            </a:br>
            <a:r>
              <a:rPr kumimoji="0" lang="en-US" sz="1700" i="0" u="none" strike="noStrike" kern="1200" cap="none" spc="0" normalizeH="0" baseline="0" noProof="0" dirty="0">
                <a:ln>
                  <a:noFill/>
                </a:ln>
                <a:solidFill>
                  <a:srgbClr val="263746"/>
                </a:solidFill>
                <a:effectLst/>
                <a:uLnTx/>
                <a:uFillTx/>
                <a:latin typeface="Arial" panose="020B0604020202020204"/>
                <a:ea typeface="Calibri" panose="020F0502020204030204" pitchFamily="34" charset="0"/>
                <a:cs typeface="Arial" panose="020B0604020202020204" pitchFamily="34" charset="0"/>
              </a:rPr>
              <a:t>the Department of Labor </a:t>
            </a:r>
            <a:r>
              <a:rPr kumimoji="0" lang="en-US" sz="1700" i="1" u="none" strike="noStrike" kern="1200" cap="none" spc="0" normalizeH="0" baseline="0" noProof="0" dirty="0">
                <a:ln>
                  <a:noFill/>
                </a:ln>
                <a:solidFill>
                  <a:schemeClr val="bg1">
                    <a:lumMod val="50000"/>
                  </a:schemeClr>
                </a:solidFill>
                <a:effectLst/>
                <a:uLnTx/>
                <a:uFillTx/>
                <a:latin typeface="Arial" panose="020B0604020202020204"/>
                <a:ea typeface="Calibri" panose="020F0502020204030204" pitchFamily="34" charset="0"/>
                <a:cs typeface="Arial" panose="020B0604020202020204" pitchFamily="34" charset="0"/>
              </a:rPr>
              <a:t>(DOL) </a:t>
            </a:r>
            <a:r>
              <a:rPr kumimoji="0" lang="en-US" sz="1700" i="0" u="none" strike="noStrike" kern="1200" cap="none" spc="0" normalizeH="0" baseline="0" noProof="0" dirty="0">
                <a:ln>
                  <a:noFill/>
                </a:ln>
                <a:solidFill>
                  <a:srgbClr val="263746"/>
                </a:solidFill>
                <a:effectLst/>
                <a:uLnTx/>
                <a:uFillTx/>
                <a:latin typeface="Arial" panose="020B0604020202020204"/>
                <a:ea typeface="Calibri" panose="020F0502020204030204" pitchFamily="34" charset="0"/>
                <a:cs typeface="Arial" panose="020B0604020202020204" pitchFamily="34" charset="0"/>
              </a:rPr>
              <a:t>or Health and Human Services </a:t>
            </a:r>
            <a:r>
              <a:rPr kumimoji="0" lang="en-US" sz="1700" i="1" u="none" strike="noStrike" kern="1200" cap="none" spc="0" normalizeH="0" baseline="0" noProof="0" dirty="0">
                <a:ln>
                  <a:noFill/>
                </a:ln>
                <a:solidFill>
                  <a:schemeClr val="bg1">
                    <a:lumMod val="50000"/>
                  </a:schemeClr>
                </a:solidFill>
                <a:effectLst/>
                <a:uLnTx/>
                <a:uFillTx/>
                <a:latin typeface="Arial" panose="020B0604020202020204"/>
                <a:ea typeface="Calibri" panose="020F0502020204030204" pitchFamily="34" charset="0"/>
                <a:cs typeface="Arial" panose="020B0604020202020204" pitchFamily="34" charset="0"/>
              </a:rPr>
              <a:t>(HHS)</a:t>
            </a:r>
            <a:r>
              <a:rPr kumimoji="0" lang="en-US" sz="1700" i="0" u="none" strike="noStrike" kern="1200" cap="none" spc="0" normalizeH="0" baseline="0" noProof="0" dirty="0">
                <a:ln>
                  <a:noFill/>
                </a:ln>
                <a:solidFill>
                  <a:srgbClr val="263746"/>
                </a:solidFill>
                <a:effectLst/>
                <a:uLnTx/>
                <a:uFillTx/>
                <a:latin typeface="Arial" panose="020B0604020202020204"/>
                <a:ea typeface="Calibri" panose="020F0502020204030204" pitchFamily="34" charset="0"/>
                <a:cs typeface="Arial" panose="020B0604020202020204" pitchFamily="34" charset="0"/>
              </a:rPr>
              <a:t>, or state enforcement authorities, </a:t>
            </a:r>
            <a:br>
              <a:rPr kumimoji="0" lang="en-US" sz="1700" i="0" u="none" strike="noStrike" kern="1200" cap="none" spc="0" normalizeH="0" baseline="0" noProof="0" dirty="0">
                <a:ln>
                  <a:noFill/>
                </a:ln>
                <a:solidFill>
                  <a:srgbClr val="263746"/>
                </a:solidFill>
                <a:effectLst/>
                <a:uLnTx/>
                <a:uFillTx/>
                <a:latin typeface="Arial" panose="020B0604020202020204"/>
                <a:ea typeface="Calibri" panose="020F0502020204030204" pitchFamily="34" charset="0"/>
                <a:cs typeface="Arial" panose="020B0604020202020204" pitchFamily="34" charset="0"/>
              </a:rPr>
            </a:br>
            <a:r>
              <a:rPr kumimoji="0" lang="en-US" sz="1700" i="0" u="none" strike="noStrike" kern="1200" cap="none" spc="0" normalizeH="0" baseline="0" noProof="0" dirty="0">
                <a:ln>
                  <a:noFill/>
                </a:ln>
                <a:solidFill>
                  <a:srgbClr val="263746"/>
                </a:solidFill>
                <a:effectLst/>
                <a:uLnTx/>
                <a:uFillTx/>
                <a:latin typeface="Arial" panose="020B0604020202020204"/>
                <a:ea typeface="Calibri" panose="020F0502020204030204" pitchFamily="34" charset="0"/>
                <a:cs typeface="Arial" panose="020B0604020202020204" pitchFamily="34" charset="0"/>
              </a:rPr>
              <a:t>could start requesting reports from employers and carriers.</a:t>
            </a:r>
          </a:p>
        </p:txBody>
      </p:sp>
      <p:cxnSp>
        <p:nvCxnSpPr>
          <p:cNvPr id="6" name="Straight Connector 5">
            <a:extLst>
              <a:ext uri="{FF2B5EF4-FFF2-40B4-BE49-F238E27FC236}">
                <a16:creationId xmlns:a16="http://schemas.microsoft.com/office/drawing/2014/main" id="{8D731841-C24D-A135-7A64-87905ADADE58}"/>
              </a:ext>
            </a:extLst>
          </p:cNvPr>
          <p:cNvCxnSpPr>
            <a:cxnSpLocks/>
          </p:cNvCxnSpPr>
          <p:nvPr/>
        </p:nvCxnSpPr>
        <p:spPr>
          <a:xfrm>
            <a:off x="611687" y="4184171"/>
            <a:ext cx="11580313"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034D8B36-AF73-E1B1-169E-E5BD635F01E2}"/>
              </a:ext>
            </a:extLst>
          </p:cNvPr>
          <p:cNvCxnSpPr>
            <a:cxnSpLocks/>
          </p:cNvCxnSpPr>
          <p:nvPr/>
        </p:nvCxnSpPr>
        <p:spPr>
          <a:xfrm>
            <a:off x="611687" y="5359829"/>
            <a:ext cx="11580313"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06011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NQTL Comparative Analysis – Next Steps</a:t>
            </a:r>
          </a:p>
        </p:txBody>
      </p:sp>
      <p:graphicFrame>
        <p:nvGraphicFramePr>
          <p:cNvPr id="4" name="Table 4">
            <a:extLst>
              <a:ext uri="{FF2B5EF4-FFF2-40B4-BE49-F238E27FC236}">
                <a16:creationId xmlns:a16="http://schemas.microsoft.com/office/drawing/2014/main" id="{0862183D-23D4-4838-B36E-9D5B08358600}"/>
              </a:ext>
            </a:extLst>
          </p:cNvPr>
          <p:cNvGraphicFramePr>
            <a:graphicFrameLocks noGrp="1"/>
          </p:cNvGraphicFramePr>
          <p:nvPr>
            <p:extLst>
              <p:ext uri="{D42A27DB-BD31-4B8C-83A1-F6EECF244321}">
                <p14:modId xmlns:p14="http://schemas.microsoft.com/office/powerpoint/2010/main" val="2176665412"/>
              </p:ext>
            </p:extLst>
          </p:nvPr>
        </p:nvGraphicFramePr>
        <p:xfrm>
          <a:off x="600456" y="1466636"/>
          <a:ext cx="11591544" cy="3617830"/>
        </p:xfrm>
        <a:graphic>
          <a:graphicData uri="http://schemas.openxmlformats.org/drawingml/2006/table">
            <a:tbl>
              <a:tblPr firstRow="1" bandRow="1">
                <a:tableStyleId>{5C22544A-7EE6-4342-B048-85BDC9FD1C3A}</a:tableStyleId>
              </a:tblPr>
              <a:tblGrid>
                <a:gridCol w="11591544">
                  <a:extLst>
                    <a:ext uri="{9D8B030D-6E8A-4147-A177-3AD203B41FA5}">
                      <a16:colId xmlns:a16="http://schemas.microsoft.com/office/drawing/2014/main" val="2381344413"/>
                    </a:ext>
                  </a:extLst>
                </a:gridCol>
              </a:tblGrid>
              <a:tr h="731513">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800" b="0" dirty="0">
                          <a:solidFill>
                            <a:srgbClr val="0678D5"/>
                          </a:solidFill>
                          <a:latin typeface="Arial Black" panose="020B0A04020102020204" pitchFamily="34" charset="0"/>
                          <a:ea typeface="Calibri" panose="020F0502020204030204" pitchFamily="34" charset="0"/>
                        </a:rPr>
                        <a:t>Fully insured plan sponsors: </a:t>
                      </a:r>
                      <a:r>
                        <a:rPr lang="en-US" sz="1800" b="0" dirty="0">
                          <a:solidFill>
                            <a:srgbClr val="203747"/>
                          </a:solidFill>
                          <a:latin typeface="Arial" panose="020B0604020202020204"/>
                          <a:ea typeface="Calibri" panose="020F0502020204030204" pitchFamily="34" charset="0"/>
                        </a:rPr>
                        <a:t>Confirm that plans are in compliance and request documentation</a:t>
                      </a:r>
                    </a:p>
                  </a:txBody>
                  <a:tcPr marL="182880" anchor="ctr">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1746056820"/>
                  </a:ext>
                </a:extLst>
              </a:tr>
              <a:tr h="899394">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800" b="0" kern="1200" dirty="0">
                          <a:solidFill>
                            <a:srgbClr val="0678D5"/>
                          </a:solidFill>
                          <a:latin typeface="Arial Black" panose="020B0A04020102020204" pitchFamily="34" charset="0"/>
                          <a:ea typeface="Calibri" panose="020F0502020204030204" pitchFamily="34" charset="0"/>
                          <a:cs typeface="+mn-cs"/>
                        </a:rPr>
                        <a:t>Self-insured plan sponsors: </a:t>
                      </a:r>
                      <a:r>
                        <a:rPr lang="en-US" sz="1800" b="0" dirty="0">
                          <a:solidFill>
                            <a:srgbClr val="203747"/>
                          </a:solidFill>
                          <a:latin typeface="Arial" panose="020B0604020202020204"/>
                          <a:ea typeface="Calibri" panose="020F0502020204030204" pitchFamily="34" charset="0"/>
                        </a:rPr>
                        <a:t>Ensure the comparative analysis is conducted </a:t>
                      </a:r>
                      <a:r>
                        <a:rPr lang="en-US" sz="1800" b="0" i="1" dirty="0">
                          <a:solidFill>
                            <a:schemeClr val="bg1">
                              <a:lumMod val="65000"/>
                            </a:schemeClr>
                          </a:solidFill>
                          <a:latin typeface="Arial" panose="020B0604020202020204"/>
                          <a:ea typeface="Calibri" panose="020F0502020204030204" pitchFamily="34" charset="0"/>
                        </a:rPr>
                        <a:t>(at least start process) </a:t>
                      </a:r>
                      <a:br>
                        <a:rPr lang="en-US" sz="1800" b="0" i="1" dirty="0">
                          <a:solidFill>
                            <a:schemeClr val="bg1">
                              <a:lumMod val="65000"/>
                            </a:schemeClr>
                          </a:solidFill>
                          <a:latin typeface="Arial" panose="020B0604020202020204"/>
                          <a:ea typeface="Calibri" panose="020F0502020204030204" pitchFamily="34" charset="0"/>
                        </a:rPr>
                      </a:br>
                      <a:r>
                        <a:rPr lang="en-US" sz="1800" b="0" dirty="0">
                          <a:solidFill>
                            <a:srgbClr val="203747"/>
                          </a:solidFill>
                          <a:latin typeface="Arial" panose="020B0604020202020204"/>
                          <a:ea typeface="Calibri" panose="020F0502020204030204" pitchFamily="34" charset="0"/>
                        </a:rPr>
                        <a:t>and correct any issues </a:t>
                      </a:r>
                      <a:r>
                        <a:rPr lang="en-US" sz="1800" b="0" i="1" dirty="0">
                          <a:solidFill>
                            <a:schemeClr val="bg1">
                              <a:lumMod val="65000"/>
                            </a:schemeClr>
                          </a:solidFill>
                          <a:latin typeface="Arial" panose="020B0604020202020204"/>
                          <a:ea typeface="Calibri" panose="020F0502020204030204" pitchFamily="34" charset="0"/>
                        </a:rPr>
                        <a:t>(ASO / TPAs likely won’t do it for you)</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32894498"/>
                  </a:ext>
                </a:extLst>
              </a:tr>
              <a:tr h="91174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800" b="0" dirty="0">
                          <a:solidFill>
                            <a:srgbClr val="203747"/>
                          </a:solidFill>
                          <a:latin typeface="Arial" panose="020B0604020202020204"/>
                          <a:ea typeface="Calibri" panose="020F0502020204030204" pitchFamily="34" charset="0"/>
                        </a:rPr>
                        <a:t>The DOL does not give much time to respond, so waiting to perform the analysis until you get </a:t>
                      </a:r>
                      <a:br>
                        <a:rPr lang="en-US" sz="1800" b="0" dirty="0">
                          <a:solidFill>
                            <a:srgbClr val="203747"/>
                          </a:solidFill>
                          <a:latin typeface="Arial" panose="020B0604020202020204"/>
                          <a:ea typeface="Calibri" panose="020F0502020204030204" pitchFamily="34" charset="0"/>
                        </a:rPr>
                      </a:br>
                      <a:r>
                        <a:rPr lang="en-US" sz="1800" b="0" dirty="0">
                          <a:solidFill>
                            <a:srgbClr val="203747"/>
                          </a:solidFill>
                          <a:latin typeface="Arial" panose="020B0604020202020204"/>
                          <a:ea typeface="Calibri" panose="020F0502020204030204" pitchFamily="34" charset="0"/>
                        </a:rPr>
                        <a:t>a request may not work</a:t>
                      </a:r>
                    </a:p>
                  </a:txBody>
                  <a:tcPr marL="182880" anchor="ctr">
                    <a:lnT w="12700" cap="flat" cmpd="sng" algn="ctr">
                      <a:solidFill>
                        <a:srgbClr val="F3B92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206395781"/>
                  </a:ext>
                </a:extLst>
              </a:tr>
              <a:tr h="1075174">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800" b="0" u="none" dirty="0">
                          <a:solidFill>
                            <a:srgbClr val="0678D5"/>
                          </a:solidFill>
                          <a:latin typeface="Arial Black" panose="020B0A04020102020204" pitchFamily="34" charset="0"/>
                          <a:ea typeface="Calibri" panose="020F0502020204030204" pitchFamily="34" charset="0"/>
                        </a:rPr>
                        <a:t>Note</a:t>
                      </a:r>
                      <a:r>
                        <a:rPr lang="en-US" sz="1800" b="0" dirty="0">
                          <a:solidFill>
                            <a:srgbClr val="0678D5"/>
                          </a:solidFill>
                          <a:latin typeface="Arial Black" panose="020B0A04020102020204" pitchFamily="34" charset="0"/>
                          <a:ea typeface="Calibri" panose="020F0502020204030204" pitchFamily="34" charset="0"/>
                        </a:rPr>
                        <a:t>: </a:t>
                      </a:r>
                      <a:r>
                        <a:rPr lang="en-US" sz="1800" b="0" dirty="0">
                          <a:solidFill>
                            <a:srgbClr val="203747"/>
                          </a:solidFill>
                          <a:latin typeface="Arial" panose="020B0604020202020204"/>
                          <a:ea typeface="Calibri" panose="020F0502020204030204" pitchFamily="34" charset="0"/>
                        </a:rPr>
                        <a:t>Reviewing plan designs and Summary Plan Descriptions is not sufficient to determine compliance</a:t>
                      </a:r>
                    </a:p>
                    <a:p>
                      <a:pPr marL="285750" marR="0" lvl="0" indent="-285750" algn="l" defTabSz="914400" rtl="0" eaLnBrk="1" fontAlgn="auto" latinLnBrk="0" hangingPunct="1">
                        <a:lnSpc>
                          <a:spcPct val="90000"/>
                        </a:lnSpc>
                        <a:spcBef>
                          <a:spcPts val="600"/>
                        </a:spcBef>
                        <a:spcAft>
                          <a:spcPts val="0"/>
                        </a:spcAft>
                        <a:buClr>
                          <a:srgbClr val="F3B921"/>
                        </a:buClr>
                        <a:buSzTx/>
                        <a:buFont typeface="Wingdings 3" panose="05040102010807070707" pitchFamily="18" charset="2"/>
                        <a:buChar char="Æ"/>
                        <a:tabLst/>
                        <a:defRPr/>
                      </a:pPr>
                      <a:r>
                        <a:rPr lang="en-US" sz="1800" b="0" dirty="0">
                          <a:solidFill>
                            <a:srgbClr val="203747"/>
                          </a:solidFill>
                          <a:latin typeface="Arial" panose="020B0604020202020204"/>
                          <a:ea typeface="Calibri" panose="020F0502020204030204" pitchFamily="34" charset="0"/>
                        </a:rPr>
                        <a:t>Where complaints are made, the DOL follows </a:t>
                      </a:r>
                    </a:p>
                  </a:txBody>
                  <a:tcPr marL="1828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403965903"/>
                  </a:ext>
                </a:extLst>
              </a:tr>
            </a:tbl>
          </a:graphicData>
        </a:graphic>
      </p:graphicFrame>
    </p:spTree>
    <p:extLst>
      <p:ext uri="{BB962C8B-B14F-4D97-AF65-F5344CB8AC3E}">
        <p14:creationId xmlns:p14="http://schemas.microsoft.com/office/powerpoint/2010/main" val="2554510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B2B951-145E-4670-A5BD-7F854146DA14}"/>
              </a:ext>
            </a:extLst>
          </p:cNvPr>
          <p:cNvSpPr>
            <a:spLocks noGrp="1"/>
          </p:cNvSpPr>
          <p:nvPr>
            <p:ph type="body" sz="quarter" idx="12"/>
          </p:nvPr>
        </p:nvSpPr>
        <p:spPr>
          <a:xfrm>
            <a:off x="700156" y="2881481"/>
            <a:ext cx="5395844" cy="1262063"/>
          </a:xfrm>
        </p:spPr>
        <p:txBody>
          <a:bodyPr/>
          <a:lstStyle/>
          <a:p>
            <a:r>
              <a:rPr lang="en-US" sz="3600" dirty="0"/>
              <a:t>What to expect in 2023?</a:t>
            </a:r>
          </a:p>
        </p:txBody>
      </p:sp>
      <p:sp>
        <p:nvSpPr>
          <p:cNvPr id="4" name="Text Placeholder 3">
            <a:extLst>
              <a:ext uri="{FF2B5EF4-FFF2-40B4-BE49-F238E27FC236}">
                <a16:creationId xmlns:a16="http://schemas.microsoft.com/office/drawing/2014/main" id="{91C87000-6789-4099-9066-67F7ABD87311}"/>
              </a:ext>
            </a:extLst>
          </p:cNvPr>
          <p:cNvSpPr>
            <a:spLocks noGrp="1"/>
          </p:cNvSpPr>
          <p:nvPr>
            <p:ph type="body" sz="quarter" idx="14"/>
          </p:nvPr>
        </p:nvSpPr>
        <p:spPr>
          <a:xfrm>
            <a:off x="609721" y="1745872"/>
            <a:ext cx="866316" cy="1262063"/>
          </a:xfrm>
        </p:spPr>
        <p:txBody>
          <a:bodyPr/>
          <a:lstStyle/>
          <a:p>
            <a:r>
              <a:rPr lang="en-US" dirty="0">
                <a:latin typeface="Arial Black" panose="020B0A04020102020204" pitchFamily="34" charset="0"/>
              </a:rPr>
              <a:t>6</a:t>
            </a:r>
          </a:p>
        </p:txBody>
      </p:sp>
    </p:spTree>
    <p:extLst>
      <p:ext uri="{BB962C8B-B14F-4D97-AF65-F5344CB8AC3E}">
        <p14:creationId xmlns:p14="http://schemas.microsoft.com/office/powerpoint/2010/main" val="3085610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2839F-A2A8-3E55-758A-4D9B4E8C8E17}"/>
              </a:ext>
            </a:extLst>
          </p:cNvPr>
          <p:cNvSpPr>
            <a:spLocks noGrp="1"/>
          </p:cNvSpPr>
          <p:nvPr>
            <p:ph type="title"/>
          </p:nvPr>
        </p:nvSpPr>
        <p:spPr/>
        <p:txBody>
          <a:bodyPr/>
          <a:lstStyle/>
          <a:p>
            <a:r>
              <a:rPr lang="en-US" sz="2800" dirty="0"/>
              <a:t>Washington Cares Act</a:t>
            </a:r>
          </a:p>
        </p:txBody>
      </p:sp>
      <p:sp>
        <p:nvSpPr>
          <p:cNvPr id="3" name="Content Placeholder 2">
            <a:extLst>
              <a:ext uri="{FF2B5EF4-FFF2-40B4-BE49-F238E27FC236}">
                <a16:creationId xmlns:a16="http://schemas.microsoft.com/office/drawing/2014/main" id="{F550485B-9129-DCB4-DCA8-F35C96DA0C21}"/>
              </a:ext>
            </a:extLst>
          </p:cNvPr>
          <p:cNvSpPr>
            <a:spLocks noGrp="1"/>
          </p:cNvSpPr>
          <p:nvPr>
            <p:ph idx="1"/>
          </p:nvPr>
        </p:nvSpPr>
        <p:spPr>
          <a:xfrm>
            <a:off x="600456" y="1891819"/>
            <a:ext cx="11188223" cy="4925989"/>
          </a:xfrm>
          <a:solidFill>
            <a:schemeClr val="bg1"/>
          </a:solidFill>
        </p:spPr>
        <p:txBody>
          <a:bodyPr lIns="182880"/>
          <a:lstStyle/>
          <a:p>
            <a:pPr marL="347472" indent="-347472">
              <a:lnSpc>
                <a:spcPct val="90000"/>
              </a:lnSpc>
              <a:buFont typeface="Courier New" panose="02070309020205020404" pitchFamily="49" charset="0"/>
              <a:buChar char="o"/>
            </a:pPr>
            <a:r>
              <a:rPr lang="en-US" sz="1500" b="1" dirty="0">
                <a:solidFill>
                  <a:srgbClr val="0678D5"/>
                </a:solidFill>
                <a:latin typeface="Arial Black" panose="020B0A04020102020204" pitchFamily="34" charset="0"/>
              </a:rPr>
              <a:t>December 31, 2022 – </a:t>
            </a:r>
            <a:r>
              <a:rPr lang="en-US" sz="1500" dirty="0"/>
              <a:t>Last day to file for an exemption with ESD to be excluded from the WA Cares Act</a:t>
            </a:r>
            <a:endParaRPr lang="en-US" sz="1500" dirty="0">
              <a:solidFill>
                <a:srgbClr val="1818B5"/>
              </a:solidFill>
              <a:hlinkClick r:id="rId3">
                <a:extLst>
                  <a:ext uri="{A12FA001-AC4F-418D-AE19-62706E023703}">
                    <ahyp:hlinkClr xmlns:ahyp="http://schemas.microsoft.com/office/drawing/2018/hyperlinkcolor" val="tx"/>
                  </a:ext>
                </a:extLst>
              </a:hlinkClick>
            </a:endParaRPr>
          </a:p>
          <a:p>
            <a:pPr marL="347472" indent="-347472">
              <a:lnSpc>
                <a:spcPct val="90000"/>
              </a:lnSpc>
              <a:spcAft>
                <a:spcPts val="0"/>
              </a:spcAft>
              <a:buFont typeface="Courier New" panose="02070309020205020404" pitchFamily="49" charset="0"/>
              <a:buChar char="o"/>
            </a:pPr>
            <a:r>
              <a:rPr lang="en-US" sz="1500" dirty="0">
                <a:solidFill>
                  <a:srgbClr val="0678D5"/>
                </a:solidFill>
                <a:hlinkClick r:id="rId3">
                  <a:extLst>
                    <a:ext uri="{A12FA001-AC4F-418D-AE19-62706E023703}">
                      <ahyp:hlinkClr xmlns:ahyp="http://schemas.microsoft.com/office/drawing/2018/hyperlinkcolor" val="tx"/>
                    </a:ext>
                  </a:extLst>
                </a:hlinkClick>
              </a:rPr>
              <a:t>WA Cares Fund - Long-Term Care Benefits</a:t>
            </a:r>
            <a:r>
              <a:rPr lang="en-US" sz="1500" dirty="0">
                <a:solidFill>
                  <a:srgbClr val="0678D5"/>
                </a:solidFill>
              </a:rPr>
              <a:t>, </a:t>
            </a:r>
            <a:r>
              <a:rPr lang="en-US" sz="1500" dirty="0">
                <a:solidFill>
                  <a:srgbClr val="0678D5"/>
                </a:solidFill>
                <a:hlinkClick r:id="rId4">
                  <a:extLst>
                    <a:ext uri="{A12FA001-AC4F-418D-AE19-62706E023703}">
                      <ahyp:hlinkClr xmlns:ahyp="http://schemas.microsoft.com/office/drawing/2018/hyperlinkcolor" val="tx"/>
                    </a:ext>
                  </a:extLst>
                </a:hlinkClick>
              </a:rPr>
              <a:t>exemption</a:t>
            </a:r>
            <a:r>
              <a:rPr lang="en-US" sz="1500" dirty="0">
                <a:solidFill>
                  <a:srgbClr val="0678D5"/>
                </a:solidFill>
              </a:rPr>
              <a:t> </a:t>
            </a:r>
            <a:r>
              <a:rPr lang="en-US" sz="1500" dirty="0"/>
              <a:t>will be accepted by WA ESD from groups who did not </a:t>
            </a:r>
            <a:br>
              <a:rPr lang="en-US" sz="1500" dirty="0"/>
            </a:br>
            <a:r>
              <a:rPr lang="en-US" sz="1500" dirty="0"/>
              <a:t>previously qualify, beginning on </a:t>
            </a:r>
            <a:r>
              <a:rPr lang="en-US" sz="1500" b="1" dirty="0"/>
              <a:t>January 1, 2023:</a:t>
            </a:r>
          </a:p>
          <a:p>
            <a:pPr marL="694944" lvl="2" indent="-347472">
              <a:lnSpc>
                <a:spcPct val="90000"/>
              </a:lnSpc>
              <a:spcBef>
                <a:spcPts val="600"/>
              </a:spcBef>
              <a:spcAft>
                <a:spcPts val="600"/>
              </a:spcAft>
            </a:pPr>
            <a:r>
              <a:rPr lang="en-US" sz="1500" dirty="0"/>
              <a:t>Living out of state – Your primary residence must be outside of Washington.</a:t>
            </a:r>
          </a:p>
          <a:p>
            <a:pPr marL="694944" lvl="2" indent="-347472">
              <a:lnSpc>
                <a:spcPct val="90000"/>
              </a:lnSpc>
              <a:spcBef>
                <a:spcPts val="0"/>
              </a:spcBef>
              <a:spcAft>
                <a:spcPts val="600"/>
              </a:spcAft>
            </a:pPr>
            <a:r>
              <a:rPr lang="en-US" sz="1500" dirty="0"/>
              <a:t>Temporarily working in Washington with a nonimmigrant visa – You must hold a nonimmigrant visa </a:t>
            </a:r>
            <a:br>
              <a:rPr lang="en-US" sz="1500" dirty="0"/>
            </a:br>
            <a:r>
              <a:rPr lang="en-US" sz="1500" dirty="0"/>
              <a:t>for temporary workers.</a:t>
            </a:r>
          </a:p>
          <a:p>
            <a:pPr marL="694944" lvl="2" indent="-347472">
              <a:lnSpc>
                <a:spcPct val="90000"/>
              </a:lnSpc>
              <a:spcBef>
                <a:spcPts val="0"/>
              </a:spcBef>
              <a:spcAft>
                <a:spcPts val="600"/>
              </a:spcAft>
            </a:pPr>
            <a:r>
              <a:rPr lang="en-US" sz="1500" dirty="0"/>
              <a:t>You will no longer qualify if your nonimmigrant visa status changes and you become a permanent resident </a:t>
            </a:r>
            <a:br>
              <a:rPr lang="en-US" sz="1500" dirty="0"/>
            </a:br>
            <a:r>
              <a:rPr lang="en-US" sz="1500" dirty="0"/>
              <a:t>or citizen employed in Washington.</a:t>
            </a:r>
          </a:p>
          <a:p>
            <a:pPr marL="694944" lvl="2" indent="-347472">
              <a:lnSpc>
                <a:spcPct val="90000"/>
              </a:lnSpc>
              <a:spcBef>
                <a:spcPts val="0"/>
              </a:spcBef>
              <a:spcAft>
                <a:spcPts val="600"/>
              </a:spcAft>
            </a:pPr>
            <a:r>
              <a:rPr lang="en-US" sz="1500" dirty="0"/>
              <a:t>A spouse or registered domestic partner of an active-duty military member – You must be married to or have </a:t>
            </a:r>
            <a:br>
              <a:rPr lang="en-US" sz="1500" dirty="0"/>
            </a:br>
            <a:r>
              <a:rPr lang="en-US" sz="1500" dirty="0"/>
              <a:t>a registered domestic partnership with an active-duty service member in the U.S. armed forces.</a:t>
            </a:r>
          </a:p>
          <a:p>
            <a:pPr marL="694944" lvl="2" indent="-347472">
              <a:lnSpc>
                <a:spcPct val="90000"/>
              </a:lnSpc>
              <a:spcBef>
                <a:spcPts val="0"/>
              </a:spcBef>
              <a:spcAft>
                <a:spcPts val="600"/>
              </a:spcAft>
            </a:pPr>
            <a:r>
              <a:rPr lang="en-US" sz="1500" dirty="0"/>
              <a:t>A veteran with a 70% or greater service-connected disability – You must be rated by the U.S. Department</a:t>
            </a:r>
            <a:br>
              <a:rPr lang="en-US" sz="1500" dirty="0"/>
            </a:br>
            <a:r>
              <a:rPr lang="en-US" sz="1500" dirty="0"/>
              <a:t>of Veterans Affairs as having a service-connected disability of 70% or greater.</a:t>
            </a:r>
          </a:p>
          <a:p>
            <a:pPr marL="347472" indent="-347472">
              <a:lnSpc>
                <a:spcPct val="90000"/>
              </a:lnSpc>
              <a:buFont typeface="Courier New" panose="02070309020205020404" pitchFamily="49" charset="0"/>
              <a:buChar char="o"/>
            </a:pPr>
            <a:r>
              <a:rPr lang="en-US" sz="1500" dirty="0"/>
              <a:t>Requirement to notify Employment Security Department </a:t>
            </a:r>
            <a:r>
              <a:rPr lang="en-US" sz="1500" dirty="0">
                <a:solidFill>
                  <a:schemeClr val="bg1">
                    <a:lumMod val="65000"/>
                  </a:schemeClr>
                </a:solidFill>
              </a:rPr>
              <a:t>(ESD) </a:t>
            </a:r>
            <a:r>
              <a:rPr lang="en-US" sz="1500" dirty="0"/>
              <a:t>and the employer within 90 days of no longer </a:t>
            </a:r>
            <a:br>
              <a:rPr lang="en-US" sz="1500" dirty="0"/>
            </a:br>
            <a:r>
              <a:rPr lang="en-US" sz="1500" dirty="0"/>
              <a:t>qualifying for the exemption.  </a:t>
            </a:r>
          </a:p>
          <a:p>
            <a:pPr marL="347472" indent="-347472">
              <a:lnSpc>
                <a:spcPct val="90000"/>
              </a:lnSpc>
              <a:buFont typeface="Courier New" panose="02070309020205020404" pitchFamily="49" charset="0"/>
              <a:buChar char="o"/>
            </a:pPr>
            <a:r>
              <a:rPr lang="en-US" sz="1500" dirty="0"/>
              <a:t>Failure to notify the Employment Security Department and employer within 90 days will result in payment </a:t>
            </a:r>
            <a:br>
              <a:rPr lang="en-US" sz="1500" dirty="0"/>
            </a:br>
            <a:r>
              <a:rPr lang="en-US" sz="1500" dirty="0"/>
              <a:t>of any unpaid premiums with interest at the rate of 1% per month to the Employment Security Department. </a:t>
            </a:r>
          </a:p>
          <a:p>
            <a:pPr marL="347472" indent="-347472">
              <a:lnSpc>
                <a:spcPct val="90000"/>
              </a:lnSpc>
              <a:buFont typeface="Courier New" panose="02070309020205020404" pitchFamily="49" charset="0"/>
              <a:buChar char="o"/>
            </a:pPr>
            <a:r>
              <a:rPr lang="en-US" sz="1500" b="1" dirty="0">
                <a:solidFill>
                  <a:srgbClr val="0678D5"/>
                </a:solidFill>
                <a:latin typeface="Arial Black" panose="020B0A04020102020204" pitchFamily="34" charset="0"/>
              </a:rPr>
              <a:t>July 1,2023 – </a:t>
            </a:r>
            <a:r>
              <a:rPr lang="en-US" sz="1500" dirty="0"/>
              <a:t>Employers must begin collection of the WA Cares Act premiums</a:t>
            </a:r>
          </a:p>
          <a:p>
            <a:pPr marL="347472" indent="-347472">
              <a:lnSpc>
                <a:spcPct val="90000"/>
              </a:lnSpc>
              <a:buFont typeface="Courier New" panose="02070309020205020404" pitchFamily="49" charset="0"/>
              <a:buChar char="o"/>
            </a:pPr>
            <a:r>
              <a:rPr lang="en-US" sz="1500" b="1" dirty="0">
                <a:solidFill>
                  <a:srgbClr val="0678D5"/>
                </a:solidFill>
                <a:latin typeface="Arial Black" panose="020B0A04020102020204" pitchFamily="34" charset="0"/>
              </a:rPr>
              <a:t>July1,2026 – </a:t>
            </a:r>
            <a:r>
              <a:rPr lang="en-US" sz="1500" dirty="0"/>
              <a:t>WA Cares Act become payable to those eligible to receive benefits</a:t>
            </a:r>
          </a:p>
          <a:p>
            <a:endParaRPr lang="en-US" sz="1500" dirty="0"/>
          </a:p>
          <a:p>
            <a:endParaRPr lang="en-US" sz="1500" dirty="0"/>
          </a:p>
          <a:p>
            <a:endParaRPr lang="en-US" sz="1500" dirty="0"/>
          </a:p>
        </p:txBody>
      </p:sp>
      <p:sp>
        <p:nvSpPr>
          <p:cNvPr id="7" name="TextBox 6">
            <a:extLst>
              <a:ext uri="{FF2B5EF4-FFF2-40B4-BE49-F238E27FC236}">
                <a16:creationId xmlns:a16="http://schemas.microsoft.com/office/drawing/2014/main" id="{C599DA6A-166C-DE4D-435A-EBBA8D6E0BEC}"/>
              </a:ext>
            </a:extLst>
          </p:cNvPr>
          <p:cNvSpPr txBox="1"/>
          <p:nvPr/>
        </p:nvSpPr>
        <p:spPr>
          <a:xfrm>
            <a:off x="600456" y="1251153"/>
            <a:ext cx="11591544" cy="509706"/>
          </a:xfrm>
          <a:prstGeom prst="rect">
            <a:avLst/>
          </a:prstGeom>
          <a:solidFill>
            <a:srgbClr val="E3E3E3"/>
          </a:solidFill>
        </p:spPr>
        <p:txBody>
          <a:bodyPr wrap="square" lIns="182880" rtlCol="0" anchor="ctr" anchorCtr="0">
            <a:noAutofit/>
          </a:bodyPr>
          <a:lstStyle/>
          <a:p>
            <a:r>
              <a:rPr lang="en-US" sz="1600" dirty="0">
                <a:solidFill>
                  <a:srgbClr val="203747"/>
                </a:solidFill>
                <a:latin typeface="Arial Black" panose="020B0A04020102020204" pitchFamily="34" charset="0"/>
              </a:rPr>
              <a:t>Washington CARES ACT / LTSS  </a:t>
            </a:r>
            <a:endParaRPr lang="en-US" sz="1600" b="0" i="0" dirty="0">
              <a:solidFill>
                <a:srgbClr val="203747"/>
              </a:solidFill>
              <a:effectLst/>
              <a:latin typeface="Arial Black" panose="020B0A04020102020204" pitchFamily="34" charset="0"/>
            </a:endParaRPr>
          </a:p>
        </p:txBody>
      </p:sp>
    </p:spTree>
    <p:extLst>
      <p:ext uri="{BB962C8B-B14F-4D97-AF65-F5344CB8AC3E}">
        <p14:creationId xmlns:p14="http://schemas.microsoft.com/office/powerpoint/2010/main" val="605916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What to Expect in 2023 – Federal</a:t>
            </a:r>
          </a:p>
        </p:txBody>
      </p:sp>
      <p:sp>
        <p:nvSpPr>
          <p:cNvPr id="3" name="Content Placeholder 2">
            <a:extLst>
              <a:ext uri="{FF2B5EF4-FFF2-40B4-BE49-F238E27FC236}">
                <a16:creationId xmlns:a16="http://schemas.microsoft.com/office/drawing/2014/main" id="{D1B95871-85FD-41B4-855C-A6437F02D754}"/>
              </a:ext>
            </a:extLst>
          </p:cNvPr>
          <p:cNvSpPr>
            <a:spLocks noGrp="1"/>
          </p:cNvSpPr>
          <p:nvPr>
            <p:ph idx="1"/>
          </p:nvPr>
        </p:nvSpPr>
        <p:spPr>
          <a:xfrm>
            <a:off x="648768" y="1700368"/>
            <a:ext cx="10894463" cy="4583415"/>
          </a:xfrm>
        </p:spPr>
        <p:txBody>
          <a:bodyPr lIns="182880"/>
          <a:lstStyle/>
          <a:p>
            <a:pPr marL="0" indent="0">
              <a:lnSpc>
                <a:spcPct val="90000"/>
              </a:lnSpc>
              <a:spcAft>
                <a:spcPts val="600"/>
              </a:spcAft>
              <a:buNone/>
            </a:pPr>
            <a:r>
              <a:rPr lang="en-US" sz="1700" dirty="0">
                <a:solidFill>
                  <a:srgbClr val="0678D5"/>
                </a:solidFill>
                <a:latin typeface="Arial Black" panose="020B0A04020102020204" pitchFamily="34" charset="0"/>
              </a:rPr>
              <a:t>Federal Developments</a:t>
            </a:r>
          </a:p>
          <a:p>
            <a:pPr marL="347472" lvl="1" indent="-347472">
              <a:lnSpc>
                <a:spcPct val="90000"/>
              </a:lnSpc>
              <a:spcAft>
                <a:spcPts val="800"/>
              </a:spcAft>
              <a:buFont typeface="Courier New" panose="02070309020205020404" pitchFamily="49" charset="0"/>
              <a:buChar char="o"/>
              <a:defRPr/>
            </a:pPr>
            <a:r>
              <a:rPr lang="en-US" sz="1700" dirty="0">
                <a:solidFill>
                  <a:srgbClr val="203747"/>
                </a:solidFill>
                <a:latin typeface="Arial" panose="020B0604020202020204"/>
                <a:ea typeface="+mn-ea"/>
              </a:rPr>
              <a:t>MHPAEA Civil monetary penalties</a:t>
            </a:r>
          </a:p>
          <a:p>
            <a:pPr marL="347472" lvl="1" indent="-347472">
              <a:lnSpc>
                <a:spcPct val="90000"/>
              </a:lnSpc>
              <a:spcAft>
                <a:spcPts val="800"/>
              </a:spcAft>
              <a:buFont typeface="Courier New" panose="02070309020205020404" pitchFamily="49" charset="0"/>
              <a:buChar char="o"/>
              <a:defRPr/>
            </a:pPr>
            <a:r>
              <a:rPr lang="en-US" sz="1700" dirty="0">
                <a:solidFill>
                  <a:srgbClr val="203747"/>
                </a:solidFill>
                <a:latin typeface="Arial" panose="020B0604020202020204"/>
                <a:ea typeface="+mn-ea"/>
              </a:rPr>
              <a:t>Transparency Disclosure and reporting </a:t>
            </a:r>
          </a:p>
          <a:p>
            <a:pPr marL="347472" lvl="1" indent="-347472">
              <a:lnSpc>
                <a:spcPct val="90000"/>
              </a:lnSpc>
              <a:spcAft>
                <a:spcPts val="800"/>
              </a:spcAft>
              <a:buFont typeface="Courier New" panose="02070309020205020404" pitchFamily="49" charset="0"/>
              <a:buChar char="o"/>
              <a:defRPr/>
            </a:pPr>
            <a:r>
              <a:rPr lang="en-US" sz="1700" dirty="0">
                <a:solidFill>
                  <a:srgbClr val="203747"/>
                </a:solidFill>
                <a:latin typeface="Arial" panose="020B0604020202020204"/>
                <a:ea typeface="+mn-ea"/>
              </a:rPr>
              <a:t>Update to the affordability calculations for family coverage</a:t>
            </a:r>
          </a:p>
          <a:p>
            <a:pPr marL="347472" lvl="1" indent="-347472">
              <a:lnSpc>
                <a:spcPct val="90000"/>
              </a:lnSpc>
              <a:spcAft>
                <a:spcPts val="800"/>
              </a:spcAft>
              <a:buFont typeface="Courier New" panose="02070309020205020404" pitchFamily="49" charset="0"/>
              <a:buChar char="o"/>
              <a:defRPr/>
            </a:pPr>
            <a:r>
              <a:rPr lang="en-US" sz="1700" dirty="0">
                <a:solidFill>
                  <a:srgbClr val="203747"/>
                </a:solidFill>
                <a:latin typeface="Arial" panose="020B0604020202020204"/>
                <a:ea typeface="+mn-ea"/>
              </a:rPr>
              <a:t>Potential cap to affordability safe harbors </a:t>
            </a:r>
            <a:r>
              <a:rPr lang="en-US" sz="1700" i="1" dirty="0">
                <a:solidFill>
                  <a:schemeClr val="bg1">
                    <a:lumMod val="65000"/>
                  </a:schemeClr>
                </a:solidFill>
                <a:latin typeface="Arial" panose="020B0604020202020204"/>
                <a:ea typeface="+mn-ea"/>
              </a:rPr>
              <a:t>(8.5%)</a:t>
            </a:r>
          </a:p>
          <a:p>
            <a:pPr marL="347472" lvl="1" indent="-347472">
              <a:lnSpc>
                <a:spcPct val="90000"/>
              </a:lnSpc>
              <a:spcAft>
                <a:spcPts val="800"/>
              </a:spcAft>
              <a:buFont typeface="Courier New" panose="02070309020205020404" pitchFamily="49" charset="0"/>
              <a:buChar char="o"/>
              <a:defRPr/>
            </a:pPr>
            <a:r>
              <a:rPr lang="en-US" sz="1700" dirty="0">
                <a:solidFill>
                  <a:srgbClr val="203747"/>
                </a:solidFill>
                <a:latin typeface="Arial" panose="020B0604020202020204"/>
                <a:ea typeface="+mn-ea"/>
              </a:rPr>
              <a:t>End of Emergency Declaration and Public Health Emergency</a:t>
            </a:r>
          </a:p>
          <a:p>
            <a:pPr marL="347472" lvl="1" indent="-347472">
              <a:lnSpc>
                <a:spcPct val="90000"/>
              </a:lnSpc>
              <a:spcAft>
                <a:spcPts val="800"/>
              </a:spcAft>
              <a:buFont typeface="Courier New" panose="02070309020205020404" pitchFamily="49" charset="0"/>
              <a:buChar char="o"/>
              <a:defRPr/>
            </a:pPr>
            <a:r>
              <a:rPr lang="en-US" sz="1700" dirty="0">
                <a:solidFill>
                  <a:srgbClr val="203747"/>
                </a:solidFill>
                <a:latin typeface="Arial" panose="020B0604020202020204"/>
                <a:ea typeface="+mn-ea"/>
              </a:rPr>
              <a:t>Exchange subsidy expansion</a:t>
            </a:r>
          </a:p>
          <a:p>
            <a:pPr marL="347472" lvl="1" indent="-347472">
              <a:lnSpc>
                <a:spcPct val="90000"/>
              </a:lnSpc>
              <a:spcAft>
                <a:spcPts val="800"/>
              </a:spcAft>
              <a:buFont typeface="Courier New" panose="02070309020205020404" pitchFamily="49" charset="0"/>
              <a:buChar char="o"/>
              <a:defRPr/>
            </a:pPr>
            <a:r>
              <a:rPr lang="en-US" sz="1700" dirty="0">
                <a:solidFill>
                  <a:srgbClr val="203747"/>
                </a:solidFill>
                <a:latin typeface="Arial" panose="020B0604020202020204"/>
                <a:ea typeface="+mn-ea"/>
              </a:rPr>
              <a:t>ACA 1557- New education and reporting requirements and coverage for sex affirmation services</a:t>
            </a:r>
          </a:p>
          <a:p>
            <a:pPr lvl="1">
              <a:lnSpc>
                <a:spcPct val="90000"/>
              </a:lnSpc>
            </a:pPr>
            <a:endParaRPr lang="en-US" sz="1800" dirty="0"/>
          </a:p>
        </p:txBody>
      </p:sp>
      <p:cxnSp>
        <p:nvCxnSpPr>
          <p:cNvPr id="5" name="Straight Connector 4">
            <a:extLst>
              <a:ext uri="{FF2B5EF4-FFF2-40B4-BE49-F238E27FC236}">
                <a16:creationId xmlns:a16="http://schemas.microsoft.com/office/drawing/2014/main" id="{51F1B11F-CD7F-427D-B636-A9D3A27D52F8}"/>
              </a:ext>
            </a:extLst>
          </p:cNvPr>
          <p:cNvCxnSpPr/>
          <p:nvPr/>
        </p:nvCxnSpPr>
        <p:spPr>
          <a:xfrm>
            <a:off x="607536" y="5167942"/>
            <a:ext cx="11591544" cy="0"/>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8190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38EC33-210E-4A42-8EF2-8E4B7FA96A4F}"/>
              </a:ext>
            </a:extLst>
          </p:cNvPr>
          <p:cNvSpPr>
            <a:spLocks noGrp="1"/>
          </p:cNvSpPr>
          <p:nvPr>
            <p:ph type="body" sz="quarter" idx="12"/>
          </p:nvPr>
        </p:nvSpPr>
        <p:spPr>
          <a:xfrm>
            <a:off x="2645664" y="2070270"/>
            <a:ext cx="7132002" cy="2604675"/>
          </a:xfrm>
        </p:spPr>
        <p:txBody>
          <a:bodyPr anchor="ctr"/>
          <a:lstStyle/>
          <a:p>
            <a:pPr algn="ctr"/>
            <a:r>
              <a:rPr lang="en-US" sz="9000" dirty="0">
                <a:latin typeface="Arial Black" panose="020B0604020202020204" pitchFamily="34" charset="0"/>
                <a:cs typeface="Arial Black" panose="020B0604020202020204" pitchFamily="34" charset="0"/>
              </a:rPr>
              <a:t>Q&amp;A</a:t>
            </a:r>
          </a:p>
        </p:txBody>
      </p:sp>
    </p:spTree>
    <p:extLst>
      <p:ext uri="{BB962C8B-B14F-4D97-AF65-F5344CB8AC3E}">
        <p14:creationId xmlns:p14="http://schemas.microsoft.com/office/powerpoint/2010/main" val="49677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07CC59-5096-894D-8599-CDFD667F017A}"/>
              </a:ext>
            </a:extLst>
          </p:cNvPr>
          <p:cNvSpPr>
            <a:spLocks noGrp="1"/>
          </p:cNvSpPr>
          <p:nvPr>
            <p:ph type="body" sz="quarter" idx="10"/>
          </p:nvPr>
        </p:nvSpPr>
        <p:spPr/>
        <p:txBody>
          <a:bodyPr>
            <a:normAutofit lnSpcReduction="10000"/>
          </a:bodyPr>
          <a:lstStyle/>
          <a:p>
            <a:r>
              <a:rPr lang="en-US" dirty="0">
                <a:latin typeface="Arial Black" panose="020B0A04020102020204" pitchFamily="34" charset="0"/>
              </a:rPr>
              <a:t>Thank You</a:t>
            </a:r>
          </a:p>
        </p:txBody>
      </p:sp>
      <p:sp>
        <p:nvSpPr>
          <p:cNvPr id="6" name="Text Placeholder 5">
            <a:extLst>
              <a:ext uri="{FF2B5EF4-FFF2-40B4-BE49-F238E27FC236}">
                <a16:creationId xmlns:a16="http://schemas.microsoft.com/office/drawing/2014/main" id="{46B97907-5F0F-A542-8DEE-3F2C658938C6}"/>
              </a:ext>
            </a:extLst>
          </p:cNvPr>
          <p:cNvSpPr>
            <a:spLocks noGrp="1"/>
          </p:cNvSpPr>
          <p:nvPr>
            <p:ph type="body" sz="quarter" idx="11"/>
          </p:nvPr>
        </p:nvSpPr>
        <p:spPr>
          <a:xfrm>
            <a:off x="2210377" y="3781275"/>
            <a:ext cx="7771245" cy="1022350"/>
          </a:xfrm>
        </p:spPr>
        <p:txBody>
          <a:bodyPr/>
          <a:lstStyle/>
          <a:p>
            <a:pPr algn="ctr"/>
            <a:r>
              <a:rPr lang="en-US" dirty="0">
                <a:solidFill>
                  <a:srgbClr val="F3B921"/>
                </a:solidFill>
              </a:rPr>
              <a:t>For more information visit </a:t>
            </a:r>
            <a:r>
              <a:rPr lang="en-US" b="1" dirty="0">
                <a:solidFill>
                  <a:srgbClr val="F3B921"/>
                </a:solidFill>
                <a:latin typeface="Arial Black" panose="020B0A04020102020204" pitchFamily="34" charset="0"/>
              </a:rPr>
              <a:t>hubinternational.com</a:t>
            </a:r>
          </a:p>
        </p:txBody>
      </p:sp>
    </p:spTree>
    <p:extLst>
      <p:ext uri="{BB962C8B-B14F-4D97-AF65-F5344CB8AC3E}">
        <p14:creationId xmlns:p14="http://schemas.microsoft.com/office/powerpoint/2010/main" val="1263078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443DA2BD-A946-7B81-1E36-DBCF4CCC0D48}"/>
              </a:ext>
            </a:extLst>
          </p:cNvPr>
          <p:cNvSpPr>
            <a:spLocks noGrp="1"/>
          </p:cNvSpPr>
          <p:nvPr>
            <p:ph type="body" sz="quarter" idx="12"/>
          </p:nvPr>
        </p:nvSpPr>
        <p:spPr>
          <a:xfrm>
            <a:off x="700156" y="3282198"/>
            <a:ext cx="5395844" cy="1262063"/>
          </a:xfrm>
        </p:spPr>
        <p:txBody>
          <a:bodyPr/>
          <a:lstStyle/>
          <a:p>
            <a:r>
              <a:rPr lang="en-US" dirty="0"/>
              <a:t>SCOTUS Decision and Impact on GHP</a:t>
            </a:r>
          </a:p>
        </p:txBody>
      </p:sp>
      <p:sp>
        <p:nvSpPr>
          <p:cNvPr id="6" name="Text Placeholder 3">
            <a:extLst>
              <a:ext uri="{FF2B5EF4-FFF2-40B4-BE49-F238E27FC236}">
                <a16:creationId xmlns:a16="http://schemas.microsoft.com/office/drawing/2014/main" id="{5A519A3A-BB91-7899-0E3D-A669A5D74F89}"/>
              </a:ext>
            </a:extLst>
          </p:cNvPr>
          <p:cNvSpPr txBox="1">
            <a:spLocks/>
          </p:cNvSpPr>
          <p:nvPr/>
        </p:nvSpPr>
        <p:spPr>
          <a:xfrm>
            <a:off x="700156" y="1885332"/>
            <a:ext cx="866316" cy="12620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Black" panose="020B0A04020102020204" pitchFamily="34" charset="0"/>
              </a:rPr>
              <a:t>1</a:t>
            </a:r>
          </a:p>
        </p:txBody>
      </p:sp>
    </p:spTree>
    <p:extLst>
      <p:ext uri="{BB962C8B-B14F-4D97-AF65-F5344CB8AC3E}">
        <p14:creationId xmlns:p14="http://schemas.microsoft.com/office/powerpoint/2010/main" val="104533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SCOTUS Overturns Roe v. Wade – Benefit Implications</a:t>
            </a:r>
          </a:p>
        </p:txBody>
      </p:sp>
      <p:sp>
        <p:nvSpPr>
          <p:cNvPr id="6" name="Text Placeholder 3">
            <a:extLst>
              <a:ext uri="{FF2B5EF4-FFF2-40B4-BE49-F238E27FC236}">
                <a16:creationId xmlns:a16="http://schemas.microsoft.com/office/drawing/2014/main" id="{2EEB4D39-95BC-415D-9194-13245AF3A9DA}"/>
              </a:ext>
            </a:extLst>
          </p:cNvPr>
          <p:cNvSpPr txBox="1">
            <a:spLocks/>
          </p:cNvSpPr>
          <p:nvPr/>
        </p:nvSpPr>
        <p:spPr>
          <a:xfrm>
            <a:off x="611687" y="2163470"/>
            <a:ext cx="11340548" cy="3714816"/>
          </a:xfrm>
          <a:prstGeom prst="rect">
            <a:avLst/>
          </a:prstGeom>
        </p:spPr>
        <p:txBody>
          <a:bodyPr vert="horz" lIns="182880" tIns="45720" rIns="91440" bIns="45720" rtlCol="0" anchor="ctr">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lnSpc>
                <a:spcPct val="90000"/>
              </a:lnSpc>
              <a:spcBef>
                <a:spcPts val="0"/>
              </a:spcBef>
              <a:spcAft>
                <a:spcPts val="600"/>
              </a:spcAft>
              <a:buClr>
                <a:srgbClr val="0678D5"/>
              </a:buClr>
              <a:buSzPct val="80000"/>
              <a:buFont typeface="Courier New" panose="02070309020205020404" pitchFamily="49" charset="0"/>
              <a:buChar char="o"/>
            </a:pPr>
            <a:r>
              <a:rPr lang="en-US" sz="1700" cap="none" dirty="0">
                <a:solidFill>
                  <a:srgbClr val="203747"/>
                </a:solidFill>
              </a:rPr>
              <a:t>States will determine which restrictions will be allowed</a:t>
            </a:r>
          </a:p>
          <a:p>
            <a:pPr marL="694944" indent="-342900">
              <a:lnSpc>
                <a:spcPct val="90000"/>
              </a:lnSpc>
              <a:spcBef>
                <a:spcPts val="0"/>
              </a:spcBef>
              <a:spcAft>
                <a:spcPts val="600"/>
              </a:spcAft>
              <a:buClr>
                <a:srgbClr val="0678D5"/>
              </a:buClr>
              <a:buSzPct val="80000"/>
              <a:buFont typeface="Arial" panose="020B0604020202020204" pitchFamily="34" charset="0"/>
              <a:buChar char="•"/>
            </a:pPr>
            <a:r>
              <a:rPr lang="en-US" sz="1700" cap="none" dirty="0">
                <a:solidFill>
                  <a:srgbClr val="203747"/>
                </a:solidFill>
              </a:rPr>
              <a:t>CA,OR,WA,CO,NY,MA,NV,WA D.C.,NM,AK and others </a:t>
            </a:r>
            <a:r>
              <a:rPr lang="en-US" sz="1700" i="1" cap="none" dirty="0">
                <a:solidFill>
                  <a:schemeClr val="bg1">
                    <a:lumMod val="65000"/>
                  </a:schemeClr>
                </a:solidFill>
              </a:rPr>
              <a:t>(refer to map) </a:t>
            </a:r>
            <a:r>
              <a:rPr lang="en-US" sz="1700" cap="none" dirty="0">
                <a:solidFill>
                  <a:srgbClr val="203747"/>
                </a:solidFill>
              </a:rPr>
              <a:t>allow for elective </a:t>
            </a:r>
            <a:br>
              <a:rPr lang="en-US" sz="1700" cap="none" dirty="0">
                <a:solidFill>
                  <a:srgbClr val="203747"/>
                </a:solidFill>
              </a:rPr>
            </a:br>
            <a:r>
              <a:rPr lang="en-US" sz="1700" cap="none" dirty="0">
                <a:solidFill>
                  <a:srgbClr val="203747"/>
                </a:solidFill>
              </a:rPr>
              <a:t>abortions to be performed </a:t>
            </a:r>
            <a:r>
              <a:rPr lang="en-US" sz="1700" i="1" cap="none" dirty="0">
                <a:solidFill>
                  <a:schemeClr val="bg1">
                    <a:lumMod val="65000"/>
                  </a:schemeClr>
                </a:solidFill>
              </a:rPr>
              <a:t>(most impose number of weeks limit)</a:t>
            </a:r>
          </a:p>
          <a:p>
            <a:pPr marL="694944" indent="-342900">
              <a:lnSpc>
                <a:spcPct val="90000"/>
              </a:lnSpc>
              <a:spcBef>
                <a:spcPts val="0"/>
              </a:spcBef>
              <a:spcAft>
                <a:spcPts val="600"/>
              </a:spcAft>
              <a:buClr>
                <a:srgbClr val="0678D5"/>
              </a:buClr>
              <a:buSzPct val="80000"/>
              <a:buFont typeface="Arial" panose="020B0604020202020204" pitchFamily="34" charset="0"/>
              <a:buChar char="•"/>
            </a:pPr>
            <a:r>
              <a:rPr lang="en-US" sz="1700" cap="none" dirty="0">
                <a:solidFill>
                  <a:srgbClr val="203747"/>
                </a:solidFill>
              </a:rPr>
              <a:t>TX,OH,AL,MS,LA, ID,UT,KY have strict guidelines regarding timeframes and reason </a:t>
            </a:r>
            <a:br>
              <a:rPr lang="en-US" sz="1700" cap="none" dirty="0">
                <a:solidFill>
                  <a:srgbClr val="203747"/>
                </a:solidFill>
              </a:rPr>
            </a:br>
            <a:r>
              <a:rPr lang="en-US" sz="1700" cap="none" dirty="0">
                <a:solidFill>
                  <a:srgbClr val="203747"/>
                </a:solidFill>
              </a:rPr>
              <a:t>why an abortion may be pursued- Many trigger laws are being challenged in state Courts. </a:t>
            </a:r>
            <a:br>
              <a:rPr lang="en-US" sz="1700" cap="none" dirty="0">
                <a:solidFill>
                  <a:srgbClr val="203747"/>
                </a:solidFill>
              </a:rPr>
            </a:br>
            <a:r>
              <a:rPr lang="en-US" sz="1700" cap="none" dirty="0">
                <a:solidFill>
                  <a:srgbClr val="203747"/>
                </a:solidFill>
              </a:rPr>
              <a:t>Fluid and nuanced topic</a:t>
            </a:r>
          </a:p>
          <a:p>
            <a:pPr marL="342900" indent="-342900">
              <a:lnSpc>
                <a:spcPct val="90000"/>
              </a:lnSpc>
              <a:spcBef>
                <a:spcPts val="0"/>
              </a:spcBef>
              <a:spcAft>
                <a:spcPts val="1200"/>
              </a:spcAft>
              <a:buClr>
                <a:srgbClr val="0678D5"/>
              </a:buClr>
              <a:buSzPct val="80000"/>
              <a:buFont typeface="Courier New" panose="02070309020205020404" pitchFamily="49" charset="0"/>
              <a:buChar char="o"/>
            </a:pPr>
            <a:r>
              <a:rPr lang="en-US" sz="1700" cap="none" dirty="0">
                <a:solidFill>
                  <a:srgbClr val="0678D5"/>
                </a:solidFill>
                <a:latin typeface="Arial Black" panose="020B0A04020102020204" pitchFamily="34" charset="0"/>
              </a:rPr>
              <a:t>Insured plans: </a:t>
            </a:r>
            <a:r>
              <a:rPr lang="en-US" sz="1700" cap="none" dirty="0">
                <a:solidFill>
                  <a:srgbClr val="203747"/>
                </a:solidFill>
              </a:rPr>
              <a:t>Carriers will determine the coverage limits based on state law. </a:t>
            </a:r>
            <a:br>
              <a:rPr lang="en-US" sz="1700" cap="none" dirty="0">
                <a:solidFill>
                  <a:srgbClr val="203747"/>
                </a:solidFill>
              </a:rPr>
            </a:br>
            <a:r>
              <a:rPr lang="en-US" sz="1700" cap="none" dirty="0">
                <a:solidFill>
                  <a:srgbClr val="203747"/>
                </a:solidFill>
              </a:rPr>
              <a:t>Employer will have to follow carrier guidelines.</a:t>
            </a:r>
          </a:p>
          <a:p>
            <a:pPr marL="342900" indent="-342900">
              <a:lnSpc>
                <a:spcPct val="90000"/>
              </a:lnSpc>
              <a:spcBef>
                <a:spcPts val="0"/>
              </a:spcBef>
              <a:spcAft>
                <a:spcPts val="1200"/>
              </a:spcAft>
              <a:buClr>
                <a:srgbClr val="0678D5"/>
              </a:buClr>
              <a:buSzPct val="80000"/>
              <a:buFont typeface="Courier New" panose="02070309020205020404" pitchFamily="49" charset="0"/>
              <a:buChar char="o"/>
            </a:pPr>
            <a:r>
              <a:rPr lang="en-US" sz="1700" cap="none" dirty="0">
                <a:solidFill>
                  <a:srgbClr val="0678D5"/>
                </a:solidFill>
                <a:latin typeface="Arial Black" panose="020B0A04020102020204" pitchFamily="34" charset="0"/>
              </a:rPr>
              <a:t>Self-insured plans: </a:t>
            </a:r>
            <a:r>
              <a:rPr lang="en-US" sz="1700" cap="none" dirty="0">
                <a:solidFill>
                  <a:srgbClr val="203747"/>
                </a:solidFill>
              </a:rPr>
              <a:t>Must abide by state law regarding abortion coverage. </a:t>
            </a:r>
            <a:br>
              <a:rPr lang="en-US" sz="1700" cap="none" dirty="0">
                <a:solidFill>
                  <a:srgbClr val="203747"/>
                </a:solidFill>
              </a:rPr>
            </a:br>
            <a:r>
              <a:rPr lang="en-US" sz="1700" cap="none" dirty="0">
                <a:solidFill>
                  <a:srgbClr val="203747"/>
                </a:solidFill>
              </a:rPr>
              <a:t>Employer can amend plan to include cost of travel and lodging for participants pursuing </a:t>
            </a:r>
            <a:br>
              <a:rPr lang="en-US" sz="1700" cap="none" dirty="0">
                <a:solidFill>
                  <a:srgbClr val="203747"/>
                </a:solidFill>
              </a:rPr>
            </a:br>
            <a:r>
              <a:rPr lang="en-US" sz="1700" cap="none" dirty="0">
                <a:solidFill>
                  <a:srgbClr val="203747"/>
                </a:solidFill>
              </a:rPr>
              <a:t>abortions out-of-state. Follow TPA guidelines, risk lies with employer / plan sponsor.</a:t>
            </a:r>
          </a:p>
        </p:txBody>
      </p:sp>
      <p:sp>
        <p:nvSpPr>
          <p:cNvPr id="9" name="TextBox 8">
            <a:extLst>
              <a:ext uri="{FF2B5EF4-FFF2-40B4-BE49-F238E27FC236}">
                <a16:creationId xmlns:a16="http://schemas.microsoft.com/office/drawing/2014/main" id="{FB28367D-BEC5-4AAB-A219-195BD85B0AA4}"/>
              </a:ext>
            </a:extLst>
          </p:cNvPr>
          <p:cNvSpPr txBox="1"/>
          <p:nvPr/>
        </p:nvSpPr>
        <p:spPr>
          <a:xfrm>
            <a:off x="611686" y="1443064"/>
            <a:ext cx="11580313" cy="878105"/>
          </a:xfrm>
          <a:prstGeom prst="rect">
            <a:avLst/>
          </a:prstGeom>
          <a:solidFill>
            <a:srgbClr val="E3E3E3"/>
          </a:solidFill>
        </p:spPr>
        <p:txBody>
          <a:bodyPr wrap="square" lIns="182880" anchor="ctr" anchorCtr="0">
            <a:noAutofit/>
          </a:bodyPr>
          <a:lstStyle/>
          <a:p>
            <a:r>
              <a:rPr lang="en-US" sz="1700" cap="none" dirty="0">
                <a:solidFill>
                  <a:srgbClr val="203747"/>
                </a:solidFill>
                <a:latin typeface="Arial Black" panose="020B0A04020102020204" pitchFamily="34" charset="0"/>
              </a:rPr>
              <a:t>Dobbs v. Jackson Women’s Health Organization – </a:t>
            </a:r>
            <a:r>
              <a:rPr lang="en-US" sz="1700" cap="none" dirty="0">
                <a:solidFill>
                  <a:srgbClr val="0678D5"/>
                </a:solidFill>
                <a:latin typeface="Arial Black" panose="020B0A04020102020204" pitchFamily="34" charset="0"/>
              </a:rPr>
              <a:t>Abortion is not a constitutional right; </a:t>
            </a:r>
            <a:br>
              <a:rPr lang="en-US" sz="1700" cap="none" dirty="0">
                <a:solidFill>
                  <a:srgbClr val="203747"/>
                </a:solidFill>
                <a:latin typeface="Arial Black" panose="020B0A04020102020204" pitchFamily="34" charset="0"/>
              </a:rPr>
            </a:br>
            <a:r>
              <a:rPr lang="en-US" sz="1700" cap="none" dirty="0">
                <a:solidFill>
                  <a:srgbClr val="203747"/>
                </a:solidFill>
                <a:latin typeface="Arial Black" panose="020B0A04020102020204" pitchFamily="34" charset="0"/>
              </a:rPr>
              <a:t>revert to states the right to regulate abortion.</a:t>
            </a:r>
          </a:p>
        </p:txBody>
      </p:sp>
    </p:spTree>
    <p:extLst>
      <p:ext uri="{BB962C8B-B14F-4D97-AF65-F5344CB8AC3E}">
        <p14:creationId xmlns:p14="http://schemas.microsoft.com/office/powerpoint/2010/main" val="427361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Banned / Restricted </a:t>
            </a:r>
          </a:p>
        </p:txBody>
      </p:sp>
      <p:sp>
        <p:nvSpPr>
          <p:cNvPr id="5" name="TextBox 4">
            <a:extLst>
              <a:ext uri="{FF2B5EF4-FFF2-40B4-BE49-F238E27FC236}">
                <a16:creationId xmlns:a16="http://schemas.microsoft.com/office/drawing/2014/main" id="{5DEEC102-35DA-FB66-9AB7-18A1DD262C2E}"/>
              </a:ext>
            </a:extLst>
          </p:cNvPr>
          <p:cNvSpPr txBox="1"/>
          <p:nvPr/>
        </p:nvSpPr>
        <p:spPr>
          <a:xfrm>
            <a:off x="613730" y="5184075"/>
            <a:ext cx="11599415" cy="1048032"/>
          </a:xfrm>
          <a:prstGeom prst="rect">
            <a:avLst/>
          </a:prstGeom>
          <a:solidFill>
            <a:srgbClr val="E3E3E3"/>
          </a:solidFill>
        </p:spPr>
        <p:txBody>
          <a:bodyPr wrap="square" lIns="18288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States highlighted in light blue have implemented restrictions on elective abortions after a set number of weeks</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br>
            <a:r>
              <a:rPr kumimoji="0" lang="en-US" sz="1600" b="0" i="1"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(usually 6 weeks)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and allow abortions after six weeks only if the mother’s life is in jeopardy or if the child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is not viable </a:t>
            </a:r>
            <a:r>
              <a:rPr kumimoji="0" lang="en-US" sz="1600" b="0" i="1"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(limited states</a:t>
            </a:r>
            <a:r>
              <a:rPr lang="en-US" sz="1600" i="1" dirty="0">
                <a:solidFill>
                  <a:schemeClr val="bg1">
                    <a:lumMod val="50000"/>
                  </a:schemeClr>
                </a:solidFill>
                <a:latin typeface="Arial" panose="020B0604020202020204" pitchFamily="34" charset="0"/>
                <a:cs typeface="Arial" panose="020B0604020202020204" pitchFamily="34" charset="0"/>
              </a:rPr>
              <a:t>).</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 ID enacted a law that bans abortion in its entirety, law is being legally challenged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by the Biden Administration</a:t>
            </a:r>
          </a:p>
        </p:txBody>
      </p:sp>
      <p:sp>
        <p:nvSpPr>
          <p:cNvPr id="3" name="TextBox 2">
            <a:extLst>
              <a:ext uri="{FF2B5EF4-FFF2-40B4-BE49-F238E27FC236}">
                <a16:creationId xmlns:a16="http://schemas.microsoft.com/office/drawing/2014/main" id="{E01FF868-25FD-C366-531B-2D0F6D16CE76}"/>
              </a:ext>
            </a:extLst>
          </p:cNvPr>
          <p:cNvSpPr txBox="1"/>
          <p:nvPr/>
        </p:nvSpPr>
        <p:spPr>
          <a:xfrm>
            <a:off x="611687" y="1231302"/>
            <a:ext cx="1397983" cy="369332"/>
          </a:xfrm>
          <a:prstGeom prst="rect">
            <a:avLst/>
          </a:prstGeom>
          <a:noFill/>
        </p:spPr>
        <p:txBody>
          <a:bodyPr wrap="square" lIns="182880" rtlCol="0">
            <a:noAutofit/>
          </a:bodyPr>
          <a:lstStyle/>
          <a:p>
            <a:r>
              <a:rPr lang="en-US" sz="1600" dirty="0">
                <a:solidFill>
                  <a:srgbClr val="263746"/>
                </a:solidFill>
                <a:latin typeface="Arial Black" panose="020B0A04020102020204" pitchFamily="34" charset="0"/>
              </a:rPr>
              <a:t>Banned</a:t>
            </a:r>
          </a:p>
        </p:txBody>
      </p:sp>
      <p:grpSp>
        <p:nvGrpSpPr>
          <p:cNvPr id="12" name="Group 11">
            <a:extLst>
              <a:ext uri="{FF2B5EF4-FFF2-40B4-BE49-F238E27FC236}">
                <a16:creationId xmlns:a16="http://schemas.microsoft.com/office/drawing/2014/main" id="{D26E397B-1428-C75C-ED6F-9D44BE2726CE}"/>
              </a:ext>
            </a:extLst>
          </p:cNvPr>
          <p:cNvGrpSpPr/>
          <p:nvPr/>
        </p:nvGrpSpPr>
        <p:grpSpPr>
          <a:xfrm>
            <a:off x="793819" y="1578090"/>
            <a:ext cx="4411228" cy="307777"/>
            <a:chOff x="793819" y="1648426"/>
            <a:chExt cx="4411228" cy="307777"/>
          </a:xfrm>
        </p:grpSpPr>
        <p:sp>
          <p:nvSpPr>
            <p:cNvPr id="8" name="TextBox 7">
              <a:extLst>
                <a:ext uri="{FF2B5EF4-FFF2-40B4-BE49-F238E27FC236}">
                  <a16:creationId xmlns:a16="http://schemas.microsoft.com/office/drawing/2014/main" id="{A00BD40C-DE07-F926-F2A3-1D072F7EC49D}"/>
                </a:ext>
              </a:extLst>
            </p:cNvPr>
            <p:cNvSpPr txBox="1"/>
            <p:nvPr/>
          </p:nvSpPr>
          <p:spPr>
            <a:xfrm>
              <a:off x="1004835" y="1648426"/>
              <a:ext cx="4200212" cy="307777"/>
            </a:xfrm>
            <a:prstGeom prst="rect">
              <a:avLst/>
            </a:prstGeom>
            <a:noFill/>
          </p:spPr>
          <p:txBody>
            <a:bodyPr wrap="square" rtlCol="0">
              <a:spAutoFit/>
            </a:bodyPr>
            <a:lstStyle/>
            <a:p>
              <a:r>
                <a:rPr lang="en-US" sz="1400" dirty="0">
                  <a:solidFill>
                    <a:srgbClr val="263746"/>
                  </a:solidFill>
                  <a:latin typeface="Arial" panose="020B0604020202020204" pitchFamily="34" charset="0"/>
                  <a:cs typeface="Arial" panose="020B0604020202020204" pitchFamily="34" charset="0"/>
                </a:rPr>
                <a:t>Ban in effect        Expected soon        Ban Blocked</a:t>
              </a:r>
            </a:p>
          </p:txBody>
        </p:sp>
        <p:sp>
          <p:nvSpPr>
            <p:cNvPr id="4" name="Rectangle 3">
              <a:extLst>
                <a:ext uri="{FF2B5EF4-FFF2-40B4-BE49-F238E27FC236}">
                  <a16:creationId xmlns:a16="http://schemas.microsoft.com/office/drawing/2014/main" id="{EE2A1E3B-0E01-EC67-D5CD-59FD035DFD46}"/>
                </a:ext>
              </a:extLst>
            </p:cNvPr>
            <p:cNvSpPr/>
            <p:nvPr/>
          </p:nvSpPr>
          <p:spPr>
            <a:xfrm>
              <a:off x="793819" y="1693835"/>
              <a:ext cx="211016" cy="21101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229E358-C4BE-4F72-9438-7BE0CE104BC6}"/>
                </a:ext>
              </a:extLst>
            </p:cNvPr>
            <p:cNvSpPr/>
            <p:nvPr/>
          </p:nvSpPr>
          <p:spPr>
            <a:xfrm>
              <a:off x="2199830" y="1693835"/>
              <a:ext cx="211016" cy="211016"/>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78D5"/>
                </a:solidFill>
              </a:endParaRPr>
            </a:p>
          </p:txBody>
        </p:sp>
        <p:sp>
          <p:nvSpPr>
            <p:cNvPr id="11" name="Rectangle 10">
              <a:extLst>
                <a:ext uri="{FF2B5EF4-FFF2-40B4-BE49-F238E27FC236}">
                  <a16:creationId xmlns:a16="http://schemas.microsoft.com/office/drawing/2014/main" id="{9910BA97-5B8A-7F4D-4719-7DCC777EBA54}"/>
                </a:ext>
              </a:extLst>
            </p:cNvPr>
            <p:cNvSpPr/>
            <p:nvPr/>
          </p:nvSpPr>
          <p:spPr>
            <a:xfrm>
              <a:off x="3753058" y="1693835"/>
              <a:ext cx="211016" cy="211016"/>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78D5"/>
                </a:solidFill>
              </a:endParaRPr>
            </a:p>
          </p:txBody>
        </p:sp>
      </p:grpSp>
      <p:sp>
        <p:nvSpPr>
          <p:cNvPr id="13" name="TextBox 12">
            <a:extLst>
              <a:ext uri="{FF2B5EF4-FFF2-40B4-BE49-F238E27FC236}">
                <a16:creationId xmlns:a16="http://schemas.microsoft.com/office/drawing/2014/main" id="{0C3C3228-28F2-9EB6-CA98-FD693C6AB3F9}"/>
              </a:ext>
            </a:extLst>
          </p:cNvPr>
          <p:cNvSpPr txBox="1"/>
          <p:nvPr/>
        </p:nvSpPr>
        <p:spPr>
          <a:xfrm>
            <a:off x="6413438" y="1231302"/>
            <a:ext cx="1588143" cy="369332"/>
          </a:xfrm>
          <a:prstGeom prst="rect">
            <a:avLst/>
          </a:prstGeom>
          <a:noFill/>
        </p:spPr>
        <p:txBody>
          <a:bodyPr wrap="square" lIns="182880" rtlCol="0">
            <a:noAutofit/>
          </a:bodyPr>
          <a:lstStyle/>
          <a:p>
            <a:r>
              <a:rPr lang="en-US" sz="1600" dirty="0">
                <a:solidFill>
                  <a:srgbClr val="263746"/>
                </a:solidFill>
                <a:latin typeface="Arial Black" panose="020B0A04020102020204" pitchFamily="34" charset="0"/>
              </a:rPr>
              <a:t>Restricted</a:t>
            </a:r>
          </a:p>
        </p:txBody>
      </p:sp>
      <p:grpSp>
        <p:nvGrpSpPr>
          <p:cNvPr id="14" name="Group 13">
            <a:extLst>
              <a:ext uri="{FF2B5EF4-FFF2-40B4-BE49-F238E27FC236}">
                <a16:creationId xmlns:a16="http://schemas.microsoft.com/office/drawing/2014/main" id="{3807E69A-D88F-8C8B-3A75-AA0EA26B8209}"/>
              </a:ext>
            </a:extLst>
          </p:cNvPr>
          <p:cNvGrpSpPr/>
          <p:nvPr/>
        </p:nvGrpSpPr>
        <p:grpSpPr>
          <a:xfrm>
            <a:off x="6595570" y="1578090"/>
            <a:ext cx="5303982" cy="307777"/>
            <a:chOff x="793819" y="1648426"/>
            <a:chExt cx="5303982" cy="307777"/>
          </a:xfrm>
        </p:grpSpPr>
        <p:sp>
          <p:nvSpPr>
            <p:cNvPr id="15" name="TextBox 14">
              <a:extLst>
                <a:ext uri="{FF2B5EF4-FFF2-40B4-BE49-F238E27FC236}">
                  <a16:creationId xmlns:a16="http://schemas.microsoft.com/office/drawing/2014/main" id="{341CF40D-511B-AC55-2D48-971459401300}"/>
                </a:ext>
              </a:extLst>
            </p:cNvPr>
            <p:cNvSpPr txBox="1"/>
            <p:nvPr/>
          </p:nvSpPr>
          <p:spPr>
            <a:xfrm>
              <a:off x="1004834" y="1648426"/>
              <a:ext cx="5092967" cy="307777"/>
            </a:xfrm>
            <a:prstGeom prst="rect">
              <a:avLst/>
            </a:prstGeom>
            <a:noFill/>
          </p:spPr>
          <p:txBody>
            <a:bodyPr wrap="square" rtlCol="0">
              <a:spAutoFit/>
            </a:bodyPr>
            <a:lstStyle/>
            <a:p>
              <a:r>
                <a:rPr lang="en-US" sz="1400" dirty="0">
                  <a:solidFill>
                    <a:srgbClr val="263746"/>
                  </a:solidFill>
                  <a:latin typeface="Arial" panose="020B0604020202020204" pitchFamily="34" charset="0"/>
                  <a:cs typeface="Arial" panose="020B0604020202020204" pitchFamily="34" charset="0"/>
                </a:rPr>
                <a:t>Gestational limit in effect        Expected soon        Blocked</a:t>
              </a:r>
            </a:p>
          </p:txBody>
        </p:sp>
        <p:sp>
          <p:nvSpPr>
            <p:cNvPr id="16" name="Rectangle 15">
              <a:extLst>
                <a:ext uri="{FF2B5EF4-FFF2-40B4-BE49-F238E27FC236}">
                  <a16:creationId xmlns:a16="http://schemas.microsoft.com/office/drawing/2014/main" id="{BF357260-3509-533D-2D9F-3A6FE4FEC3CD}"/>
                </a:ext>
              </a:extLst>
            </p:cNvPr>
            <p:cNvSpPr/>
            <p:nvPr/>
          </p:nvSpPr>
          <p:spPr>
            <a:xfrm>
              <a:off x="793819" y="1693835"/>
              <a:ext cx="211016" cy="21101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82C5D3A-333D-C88C-B24A-6F2D99576F30}"/>
                </a:ext>
              </a:extLst>
            </p:cNvPr>
            <p:cNvSpPr/>
            <p:nvPr/>
          </p:nvSpPr>
          <p:spPr>
            <a:xfrm>
              <a:off x="3144369" y="1693835"/>
              <a:ext cx="211016" cy="211016"/>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78D5"/>
                </a:solidFill>
              </a:endParaRPr>
            </a:p>
          </p:txBody>
        </p:sp>
        <p:sp>
          <p:nvSpPr>
            <p:cNvPr id="18" name="Rectangle 17">
              <a:extLst>
                <a:ext uri="{FF2B5EF4-FFF2-40B4-BE49-F238E27FC236}">
                  <a16:creationId xmlns:a16="http://schemas.microsoft.com/office/drawing/2014/main" id="{9EC8F4AF-F2E7-4529-DB3D-5C01DF5F7547}"/>
                </a:ext>
              </a:extLst>
            </p:cNvPr>
            <p:cNvSpPr/>
            <p:nvPr/>
          </p:nvSpPr>
          <p:spPr>
            <a:xfrm>
              <a:off x="4697597" y="1693835"/>
              <a:ext cx="211016" cy="211016"/>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78D5"/>
                </a:solidFill>
              </a:endParaRPr>
            </a:p>
          </p:txBody>
        </p:sp>
      </p:grpSp>
      <p:pic>
        <p:nvPicPr>
          <p:cNvPr id="21" name="Picture 20" descr="Map&#10;&#10;Description automatically generated">
            <a:extLst>
              <a:ext uri="{FF2B5EF4-FFF2-40B4-BE49-F238E27FC236}">
                <a16:creationId xmlns:a16="http://schemas.microsoft.com/office/drawing/2014/main" id="{12E31751-35B9-2914-55A5-0F7E6DA431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380" y="1982753"/>
            <a:ext cx="5910556" cy="2845012"/>
          </a:xfrm>
          <a:prstGeom prst="rect">
            <a:avLst/>
          </a:prstGeom>
        </p:spPr>
      </p:pic>
      <p:pic>
        <p:nvPicPr>
          <p:cNvPr id="22" name="Picture 21">
            <a:extLst>
              <a:ext uri="{FF2B5EF4-FFF2-40B4-BE49-F238E27FC236}">
                <a16:creationId xmlns:a16="http://schemas.microsoft.com/office/drawing/2014/main" id="{E432429A-BA20-047E-AE14-5456560665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6350" y="1982753"/>
            <a:ext cx="5910555" cy="2845012"/>
          </a:xfrm>
          <a:prstGeom prst="rect">
            <a:avLst/>
          </a:prstGeom>
        </p:spPr>
      </p:pic>
    </p:spTree>
    <p:extLst>
      <p:ext uri="{BB962C8B-B14F-4D97-AF65-F5344CB8AC3E}">
        <p14:creationId xmlns:p14="http://schemas.microsoft.com/office/powerpoint/2010/main" val="60521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Banned / Restricted </a:t>
            </a:r>
          </a:p>
        </p:txBody>
      </p:sp>
      <p:sp>
        <p:nvSpPr>
          <p:cNvPr id="3" name="TextBox 2">
            <a:extLst>
              <a:ext uri="{FF2B5EF4-FFF2-40B4-BE49-F238E27FC236}">
                <a16:creationId xmlns:a16="http://schemas.microsoft.com/office/drawing/2014/main" id="{E01FF868-25FD-C366-531B-2D0F6D16CE76}"/>
              </a:ext>
            </a:extLst>
          </p:cNvPr>
          <p:cNvSpPr txBox="1"/>
          <p:nvPr/>
        </p:nvSpPr>
        <p:spPr>
          <a:xfrm>
            <a:off x="611687" y="1307351"/>
            <a:ext cx="2051126" cy="369332"/>
          </a:xfrm>
          <a:prstGeom prst="rect">
            <a:avLst/>
          </a:prstGeom>
          <a:noFill/>
        </p:spPr>
        <p:txBody>
          <a:bodyPr wrap="square" lIns="182880" rtlCol="0">
            <a:noAutofit/>
          </a:bodyPr>
          <a:lstStyle/>
          <a:p>
            <a:r>
              <a:rPr lang="en-US" sz="1600" dirty="0">
                <a:solidFill>
                  <a:srgbClr val="263746"/>
                </a:solidFill>
                <a:latin typeface="Arial Black" panose="020B0A04020102020204" pitchFamily="34" charset="0"/>
              </a:rPr>
              <a:t>Legal for Now</a:t>
            </a:r>
          </a:p>
        </p:txBody>
      </p:sp>
      <p:grpSp>
        <p:nvGrpSpPr>
          <p:cNvPr id="12" name="Group 11">
            <a:extLst>
              <a:ext uri="{FF2B5EF4-FFF2-40B4-BE49-F238E27FC236}">
                <a16:creationId xmlns:a16="http://schemas.microsoft.com/office/drawing/2014/main" id="{D26E397B-1428-C75C-ED6F-9D44BE2726CE}"/>
              </a:ext>
            </a:extLst>
          </p:cNvPr>
          <p:cNvGrpSpPr/>
          <p:nvPr/>
        </p:nvGrpSpPr>
        <p:grpSpPr>
          <a:xfrm>
            <a:off x="793819" y="1694331"/>
            <a:ext cx="4411228" cy="307777"/>
            <a:chOff x="793819" y="1648426"/>
            <a:chExt cx="4411228" cy="307777"/>
          </a:xfrm>
        </p:grpSpPr>
        <p:sp>
          <p:nvSpPr>
            <p:cNvPr id="8" name="TextBox 7">
              <a:extLst>
                <a:ext uri="{FF2B5EF4-FFF2-40B4-BE49-F238E27FC236}">
                  <a16:creationId xmlns:a16="http://schemas.microsoft.com/office/drawing/2014/main" id="{A00BD40C-DE07-F926-F2A3-1D072F7EC49D}"/>
                </a:ext>
              </a:extLst>
            </p:cNvPr>
            <p:cNvSpPr txBox="1"/>
            <p:nvPr/>
          </p:nvSpPr>
          <p:spPr>
            <a:xfrm>
              <a:off x="1004835" y="1648426"/>
              <a:ext cx="4200212" cy="307777"/>
            </a:xfrm>
            <a:prstGeom prst="rect">
              <a:avLst/>
            </a:prstGeom>
            <a:noFill/>
          </p:spPr>
          <p:txBody>
            <a:bodyPr wrap="square" rtlCol="0">
              <a:spAutoFit/>
            </a:bodyPr>
            <a:lstStyle/>
            <a:p>
              <a:r>
                <a:rPr lang="en-US" sz="1400" dirty="0">
                  <a:solidFill>
                    <a:srgbClr val="263746"/>
                  </a:solidFill>
                  <a:latin typeface="Arial" panose="020B0604020202020204" pitchFamily="34" charset="0"/>
                  <a:cs typeface="Arial" panose="020B0604020202020204" pitchFamily="34" charset="0"/>
                </a:rPr>
                <a:t>Lawmakers or courts will decide</a:t>
              </a:r>
            </a:p>
          </p:txBody>
        </p:sp>
        <p:sp>
          <p:nvSpPr>
            <p:cNvPr id="4" name="Rectangle 3">
              <a:extLst>
                <a:ext uri="{FF2B5EF4-FFF2-40B4-BE49-F238E27FC236}">
                  <a16:creationId xmlns:a16="http://schemas.microsoft.com/office/drawing/2014/main" id="{EE2A1E3B-0E01-EC67-D5CD-59FD035DFD46}"/>
                </a:ext>
              </a:extLst>
            </p:cNvPr>
            <p:cNvSpPr/>
            <p:nvPr/>
          </p:nvSpPr>
          <p:spPr>
            <a:xfrm>
              <a:off x="793819" y="1693835"/>
              <a:ext cx="211016" cy="211016"/>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0C3C3228-28F2-9EB6-CA98-FD693C6AB3F9}"/>
              </a:ext>
            </a:extLst>
          </p:cNvPr>
          <p:cNvSpPr txBox="1"/>
          <p:nvPr/>
        </p:nvSpPr>
        <p:spPr>
          <a:xfrm>
            <a:off x="6413438" y="1307351"/>
            <a:ext cx="1588143" cy="369332"/>
          </a:xfrm>
          <a:prstGeom prst="rect">
            <a:avLst/>
          </a:prstGeom>
          <a:noFill/>
        </p:spPr>
        <p:txBody>
          <a:bodyPr wrap="square" lIns="182880" rtlCol="0">
            <a:noAutofit/>
          </a:bodyPr>
          <a:lstStyle/>
          <a:p>
            <a:r>
              <a:rPr lang="en-US" sz="1600" dirty="0">
                <a:solidFill>
                  <a:srgbClr val="263746"/>
                </a:solidFill>
                <a:latin typeface="Arial Black" panose="020B0A04020102020204" pitchFamily="34" charset="0"/>
              </a:rPr>
              <a:t>Legal</a:t>
            </a:r>
          </a:p>
        </p:txBody>
      </p:sp>
      <p:grpSp>
        <p:nvGrpSpPr>
          <p:cNvPr id="14" name="Group 13">
            <a:extLst>
              <a:ext uri="{FF2B5EF4-FFF2-40B4-BE49-F238E27FC236}">
                <a16:creationId xmlns:a16="http://schemas.microsoft.com/office/drawing/2014/main" id="{3807E69A-D88F-8C8B-3A75-AA0EA26B8209}"/>
              </a:ext>
            </a:extLst>
          </p:cNvPr>
          <p:cNvGrpSpPr/>
          <p:nvPr/>
        </p:nvGrpSpPr>
        <p:grpSpPr>
          <a:xfrm>
            <a:off x="6595570" y="1694331"/>
            <a:ext cx="5303982" cy="307777"/>
            <a:chOff x="793819" y="1648426"/>
            <a:chExt cx="5303982" cy="307777"/>
          </a:xfrm>
        </p:grpSpPr>
        <p:sp>
          <p:nvSpPr>
            <p:cNvPr id="15" name="TextBox 14">
              <a:extLst>
                <a:ext uri="{FF2B5EF4-FFF2-40B4-BE49-F238E27FC236}">
                  <a16:creationId xmlns:a16="http://schemas.microsoft.com/office/drawing/2014/main" id="{341CF40D-511B-AC55-2D48-971459401300}"/>
                </a:ext>
              </a:extLst>
            </p:cNvPr>
            <p:cNvSpPr txBox="1"/>
            <p:nvPr/>
          </p:nvSpPr>
          <p:spPr>
            <a:xfrm>
              <a:off x="1004834" y="1648426"/>
              <a:ext cx="5092967" cy="307777"/>
            </a:xfrm>
            <a:prstGeom prst="rect">
              <a:avLst/>
            </a:prstGeom>
            <a:noFill/>
          </p:spPr>
          <p:txBody>
            <a:bodyPr wrap="square" rtlCol="0">
              <a:spAutoFit/>
            </a:bodyPr>
            <a:lstStyle/>
            <a:p>
              <a:r>
                <a:rPr lang="en-US" sz="1400" dirty="0">
                  <a:solidFill>
                    <a:srgbClr val="263746"/>
                  </a:solidFill>
                  <a:latin typeface="Arial" panose="020B0604020202020204" pitchFamily="34" charset="0"/>
                  <a:cs typeface="Arial" panose="020B0604020202020204" pitchFamily="34" charset="0"/>
                </a:rPr>
                <a:t>Legal or protected</a:t>
              </a:r>
            </a:p>
          </p:txBody>
        </p:sp>
        <p:sp>
          <p:nvSpPr>
            <p:cNvPr id="16" name="Rectangle 15">
              <a:extLst>
                <a:ext uri="{FF2B5EF4-FFF2-40B4-BE49-F238E27FC236}">
                  <a16:creationId xmlns:a16="http://schemas.microsoft.com/office/drawing/2014/main" id="{BF357260-3509-533D-2D9F-3A6FE4FEC3CD}"/>
                </a:ext>
              </a:extLst>
            </p:cNvPr>
            <p:cNvSpPr/>
            <p:nvPr/>
          </p:nvSpPr>
          <p:spPr>
            <a:xfrm>
              <a:off x="793819" y="1693835"/>
              <a:ext cx="211016" cy="211016"/>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12E31751-35B9-2914-55A5-0F7E6DA431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1380" y="2384674"/>
            <a:ext cx="5910555" cy="2845012"/>
          </a:xfrm>
          <a:prstGeom prst="rect">
            <a:avLst/>
          </a:prstGeom>
        </p:spPr>
      </p:pic>
      <p:pic>
        <p:nvPicPr>
          <p:cNvPr id="22" name="Picture 21">
            <a:extLst>
              <a:ext uri="{FF2B5EF4-FFF2-40B4-BE49-F238E27FC236}">
                <a16:creationId xmlns:a16="http://schemas.microsoft.com/office/drawing/2014/main" id="{E432429A-BA20-047E-AE14-5456560665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6350" y="2384674"/>
            <a:ext cx="5910555" cy="2845011"/>
          </a:xfrm>
          <a:prstGeom prst="rect">
            <a:avLst/>
          </a:prstGeom>
        </p:spPr>
      </p:pic>
    </p:spTree>
    <p:extLst>
      <p:ext uri="{BB962C8B-B14F-4D97-AF65-F5344CB8AC3E}">
        <p14:creationId xmlns:p14="http://schemas.microsoft.com/office/powerpoint/2010/main" val="249844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9104-400B-4E27-9216-4586FCAC02FD}"/>
              </a:ext>
            </a:extLst>
          </p:cNvPr>
          <p:cNvSpPr>
            <a:spLocks noGrp="1"/>
          </p:cNvSpPr>
          <p:nvPr>
            <p:ph type="title"/>
          </p:nvPr>
        </p:nvSpPr>
        <p:spPr>
          <a:xfrm>
            <a:off x="611687" y="399498"/>
            <a:ext cx="10149840" cy="671116"/>
          </a:xfrm>
        </p:spPr>
        <p:txBody>
          <a:bodyPr/>
          <a:lstStyle/>
          <a:p>
            <a:r>
              <a:rPr lang="en-US" sz="2800" dirty="0"/>
              <a:t>Employer Options</a:t>
            </a:r>
          </a:p>
        </p:txBody>
      </p:sp>
      <p:graphicFrame>
        <p:nvGraphicFramePr>
          <p:cNvPr id="5" name="Table 4">
            <a:extLst>
              <a:ext uri="{FF2B5EF4-FFF2-40B4-BE49-F238E27FC236}">
                <a16:creationId xmlns:a16="http://schemas.microsoft.com/office/drawing/2014/main" id="{134CE08A-C356-8F4B-B114-11D0E084D1A6}"/>
              </a:ext>
            </a:extLst>
          </p:cNvPr>
          <p:cNvGraphicFramePr>
            <a:graphicFrameLocks noGrp="1"/>
          </p:cNvGraphicFramePr>
          <p:nvPr>
            <p:extLst>
              <p:ext uri="{D42A27DB-BD31-4B8C-83A1-F6EECF244321}">
                <p14:modId xmlns:p14="http://schemas.microsoft.com/office/powerpoint/2010/main" val="2036536187"/>
              </p:ext>
            </p:extLst>
          </p:nvPr>
        </p:nvGraphicFramePr>
        <p:xfrm>
          <a:off x="600456" y="1549695"/>
          <a:ext cx="11591544" cy="3758609"/>
        </p:xfrm>
        <a:graphic>
          <a:graphicData uri="http://schemas.openxmlformats.org/drawingml/2006/table">
            <a:tbl>
              <a:tblPr firstRow="1" bandRow="1">
                <a:tableStyleId>{5C22544A-7EE6-4342-B048-85BDC9FD1C3A}</a:tableStyleId>
              </a:tblPr>
              <a:tblGrid>
                <a:gridCol w="11591544">
                  <a:extLst>
                    <a:ext uri="{9D8B030D-6E8A-4147-A177-3AD203B41FA5}">
                      <a16:colId xmlns:a16="http://schemas.microsoft.com/office/drawing/2014/main" val="2971786726"/>
                    </a:ext>
                  </a:extLst>
                </a:gridCol>
              </a:tblGrid>
              <a:tr h="1420428">
                <a:tc>
                  <a:txBody>
                    <a:bodyPr/>
                    <a:lstStyle/>
                    <a:p>
                      <a:pPr marL="0" indent="0">
                        <a:lnSpc>
                          <a:spcPct val="90000"/>
                        </a:lnSpc>
                        <a:spcBef>
                          <a:spcPts val="1200"/>
                        </a:spcBef>
                        <a:buClr>
                          <a:srgbClr val="0678D5"/>
                        </a:buClr>
                        <a:buSzPct val="80000"/>
                        <a:buFont typeface="Courier New" panose="02070309020205020404" pitchFamily="49" charset="0"/>
                        <a:buNone/>
                      </a:pPr>
                      <a:r>
                        <a:rPr lang="en-US" sz="1500" b="0" i="0" u="none" strike="noStrike" baseline="0" dirty="0">
                          <a:solidFill>
                            <a:srgbClr val="0678D5"/>
                          </a:solidFill>
                          <a:latin typeface="Arial Black" panose="020B0A04020102020204" pitchFamily="34" charset="0"/>
                        </a:rPr>
                        <a:t>The Medical Travel Benefit can be added as a part of the company's existing major medical plan, </a:t>
                      </a:r>
                      <a:br>
                        <a:rPr lang="en-US" sz="1600" b="0" i="0" u="none" strike="noStrike" baseline="0" dirty="0">
                          <a:solidFill>
                            <a:srgbClr val="263746"/>
                          </a:solidFill>
                          <a:latin typeface="Arial" panose="020B0604020202020204" pitchFamily="34" charset="0"/>
                        </a:rPr>
                      </a:br>
                      <a:r>
                        <a:rPr lang="en-US" sz="1600" b="0" i="0" u="none" strike="noStrike" baseline="0" dirty="0">
                          <a:solidFill>
                            <a:srgbClr val="263746"/>
                          </a:solidFill>
                          <a:latin typeface="Arial" panose="020B0604020202020204" pitchFamily="34" charset="0"/>
                        </a:rPr>
                        <a:t>subject to coinsurance and deductibles just as most other covered benefits would be. Many major medical plans </a:t>
                      </a:r>
                      <a:br>
                        <a:rPr lang="en-US" sz="1600" b="0" i="0" u="none" strike="noStrike" baseline="0" dirty="0">
                          <a:solidFill>
                            <a:srgbClr val="263746"/>
                          </a:solidFill>
                          <a:latin typeface="Arial" panose="020B0604020202020204" pitchFamily="34" charset="0"/>
                        </a:rPr>
                      </a:br>
                      <a:r>
                        <a:rPr lang="en-US" sz="1600" b="0" i="0" u="none" strike="noStrike" baseline="0" dirty="0">
                          <a:solidFill>
                            <a:srgbClr val="263746"/>
                          </a:solidFill>
                          <a:latin typeface="Arial" panose="020B0604020202020204" pitchFamily="34" charset="0"/>
                        </a:rPr>
                        <a:t>already reimburse travel for transplant procedures—the company would simply expand that benefit to cover </a:t>
                      </a:r>
                      <a:br>
                        <a:rPr lang="en-US" sz="1600" b="0" i="0" u="none" strike="noStrike" baseline="0" dirty="0">
                          <a:solidFill>
                            <a:srgbClr val="263746"/>
                          </a:solidFill>
                          <a:latin typeface="Arial" panose="020B0604020202020204" pitchFamily="34" charset="0"/>
                        </a:rPr>
                      </a:br>
                      <a:r>
                        <a:rPr lang="en-US" sz="1600" b="0" i="0" u="none" strike="noStrike" baseline="0" dirty="0">
                          <a:solidFill>
                            <a:srgbClr val="263746"/>
                          </a:solidFill>
                          <a:latin typeface="Arial" panose="020B0604020202020204" pitchFamily="34" charset="0"/>
                        </a:rPr>
                        <a:t>additional travel.</a:t>
                      </a:r>
                    </a:p>
                  </a:txBody>
                  <a:tcPr marL="182880" anchor="ctr">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4064069337"/>
                  </a:ext>
                </a:extLst>
              </a:tr>
              <a:tr h="2338181">
                <a:tc>
                  <a:txBody>
                    <a:bodyPr/>
                    <a:lstStyle/>
                    <a:p>
                      <a:pPr marL="0" indent="0" algn="l" defTabSz="914400" rtl="0" eaLnBrk="1" latinLnBrk="0" hangingPunct="1">
                        <a:lnSpc>
                          <a:spcPct val="90000"/>
                        </a:lnSpc>
                        <a:spcBef>
                          <a:spcPts val="1200"/>
                        </a:spcBef>
                        <a:buClr>
                          <a:srgbClr val="0678D5"/>
                        </a:buClr>
                        <a:buSzPct val="80000"/>
                        <a:buFont typeface="Courier New" panose="02070309020205020404" pitchFamily="49" charset="0"/>
                        <a:buNone/>
                      </a:pPr>
                      <a:r>
                        <a:rPr lang="en-US" sz="1500" b="0" i="0" u="none" strike="noStrike" kern="1200" baseline="0" dirty="0">
                          <a:solidFill>
                            <a:srgbClr val="0678D5"/>
                          </a:solidFill>
                          <a:latin typeface="Arial Black" panose="020B0A04020102020204" pitchFamily="34" charset="0"/>
                          <a:ea typeface="+mn-ea"/>
                          <a:cs typeface="+mn-cs"/>
                        </a:rPr>
                        <a:t>The Medical Travel Benefit can be offered as an integrated program with a health plan:</a:t>
                      </a:r>
                    </a:p>
                    <a:p>
                      <a:pPr marL="347472" indent="-347472" algn="l" defTabSz="914400" rtl="0" eaLnBrk="1" latinLnBrk="0" hangingPunct="1">
                        <a:lnSpc>
                          <a:spcPct val="90000"/>
                        </a:lnSpc>
                        <a:spcBef>
                          <a:spcPts val="800"/>
                        </a:spcBef>
                        <a:buClr>
                          <a:srgbClr val="0678D5"/>
                        </a:buClr>
                        <a:buSzPct val="80000"/>
                        <a:buFont typeface="Courier New" panose="02070309020205020404" pitchFamily="49" charset="0"/>
                        <a:buChar char="o"/>
                      </a:pPr>
                      <a:r>
                        <a:rPr lang="en-US" sz="1600" b="0" i="0" u="none" strike="noStrike" kern="1200" baseline="0" dirty="0">
                          <a:solidFill>
                            <a:srgbClr val="263746"/>
                          </a:solidFill>
                          <a:latin typeface="Arial" panose="020B0604020202020204" pitchFamily="34" charset="0"/>
                          <a:ea typeface="+mn-ea"/>
                          <a:cs typeface="+mn-cs"/>
                        </a:rPr>
                        <a:t>To employees enrolled in the company's major medical plan and, </a:t>
                      </a:r>
                    </a:p>
                    <a:p>
                      <a:pPr marL="347472" indent="-347472" algn="l" defTabSz="914400" rtl="0" eaLnBrk="1" latinLnBrk="0" hangingPunct="1">
                        <a:lnSpc>
                          <a:spcPct val="90000"/>
                        </a:lnSpc>
                        <a:spcBef>
                          <a:spcPts val="800"/>
                        </a:spcBef>
                        <a:buClr>
                          <a:srgbClr val="0678D5"/>
                        </a:buClr>
                        <a:buSzPct val="80000"/>
                        <a:buFont typeface="Courier New" panose="02070309020205020404" pitchFamily="49" charset="0"/>
                        <a:buChar char="o"/>
                      </a:pPr>
                      <a:r>
                        <a:rPr lang="en-US" sz="1600" b="0" i="0" u="none" strike="noStrike" kern="1200" baseline="0" dirty="0">
                          <a:solidFill>
                            <a:srgbClr val="263746"/>
                          </a:solidFill>
                          <a:latin typeface="Arial" panose="020B0604020202020204" pitchFamily="34" charset="0"/>
                          <a:ea typeface="+mn-ea"/>
                          <a:cs typeface="+mn-cs"/>
                        </a:rPr>
                        <a:t>To employees enrolled in another employer's major medical plan via an Integrated HRA</a:t>
                      </a:r>
                    </a:p>
                    <a:p>
                      <a:pPr marL="347472" indent="-347472" algn="l" defTabSz="914400" rtl="0" eaLnBrk="1" latinLnBrk="0" hangingPunct="1">
                        <a:lnSpc>
                          <a:spcPct val="90000"/>
                        </a:lnSpc>
                        <a:spcBef>
                          <a:spcPts val="800"/>
                        </a:spcBef>
                        <a:spcAft>
                          <a:spcPts val="600"/>
                        </a:spcAft>
                        <a:buClr>
                          <a:srgbClr val="0678D5"/>
                        </a:buClr>
                        <a:buSzPct val="80000"/>
                        <a:buFont typeface="Courier New" panose="02070309020205020404" pitchFamily="49" charset="0"/>
                        <a:buChar char="o"/>
                      </a:pPr>
                      <a:r>
                        <a:rPr lang="en-US" sz="1600" b="0" i="0" u="none" strike="noStrike" kern="1200" baseline="0" dirty="0">
                          <a:solidFill>
                            <a:srgbClr val="263746"/>
                          </a:solidFill>
                          <a:latin typeface="Arial" panose="020B0604020202020204" pitchFamily="34" charset="0"/>
                          <a:ea typeface="+mn-ea"/>
                          <a:cs typeface="+mn-cs"/>
                        </a:rPr>
                        <a:t>To all employees </a:t>
                      </a:r>
                      <a:r>
                        <a:rPr lang="en-US" sz="1600" b="0" i="1" u="none" strike="noStrike" kern="1200" baseline="0" dirty="0">
                          <a:solidFill>
                            <a:schemeClr val="bg1">
                              <a:lumMod val="65000"/>
                            </a:schemeClr>
                          </a:solidFill>
                          <a:latin typeface="Arial" panose="020B0604020202020204" pitchFamily="34" charset="0"/>
                          <a:ea typeface="+mn-ea"/>
                          <a:cs typeface="+mn-cs"/>
                        </a:rPr>
                        <a:t>(or any nondiscriminatory group of employees)</a:t>
                      </a:r>
                      <a:r>
                        <a:rPr lang="en-US" sz="1600" b="0" i="0" u="none" strike="noStrike" kern="1200" baseline="0" dirty="0">
                          <a:solidFill>
                            <a:srgbClr val="263746"/>
                          </a:solidFill>
                          <a:latin typeface="Arial" panose="020B0604020202020204" pitchFamily="34" charset="0"/>
                          <a:ea typeface="+mn-ea"/>
                          <a:cs typeface="+mn-cs"/>
                        </a:rPr>
                        <a:t>, provided that the program </a:t>
                      </a:r>
                      <a:br>
                        <a:rPr lang="en-US" sz="1600" b="0" i="0" u="none" strike="noStrike" kern="1200" baseline="0" dirty="0">
                          <a:solidFill>
                            <a:srgbClr val="263746"/>
                          </a:solidFill>
                          <a:latin typeface="Arial" panose="020B0604020202020204" pitchFamily="34" charset="0"/>
                          <a:ea typeface="+mn-ea"/>
                          <a:cs typeface="+mn-cs"/>
                        </a:rPr>
                      </a:br>
                      <a:r>
                        <a:rPr lang="en-US" sz="1600" b="0" i="0" u="none" strike="noStrike" kern="1200" baseline="0" dirty="0">
                          <a:solidFill>
                            <a:srgbClr val="263746"/>
                          </a:solidFill>
                          <a:latin typeface="Arial" panose="020B0604020202020204" pitchFamily="34" charset="0"/>
                          <a:ea typeface="+mn-ea"/>
                          <a:cs typeface="+mn-cs"/>
                        </a:rPr>
                        <a:t>does not provide </a:t>
                      </a:r>
                      <a:r>
                        <a:rPr lang="en-US" sz="1600" b="1" i="0" u="none" strike="noStrike" kern="1200" baseline="0" dirty="0">
                          <a:solidFill>
                            <a:srgbClr val="263746"/>
                          </a:solidFill>
                          <a:latin typeface="Arial" panose="020B0604020202020204" pitchFamily="34" charset="0"/>
                          <a:ea typeface="+mn-ea"/>
                          <a:cs typeface="+mn-cs"/>
                        </a:rPr>
                        <a:t>"substantial benefits in the nature of medical care,”</a:t>
                      </a:r>
                      <a:r>
                        <a:rPr lang="en-US" sz="1600" b="0" i="0" u="none" strike="noStrike" kern="1200" baseline="0" dirty="0">
                          <a:solidFill>
                            <a:srgbClr val="263746"/>
                          </a:solidFill>
                          <a:latin typeface="Arial" panose="020B0604020202020204" pitchFamily="34" charset="0"/>
                          <a:ea typeface="+mn-ea"/>
                          <a:cs typeface="+mn-cs"/>
                        </a:rPr>
                        <a:t> such as in the case of an EAP.  </a:t>
                      </a:r>
                    </a:p>
                    <a:p>
                      <a:pPr marL="694944" indent="-347472" algn="l" defTabSz="914400" rtl="0" eaLnBrk="1" latinLnBrk="0" hangingPunct="1">
                        <a:lnSpc>
                          <a:spcPct val="90000"/>
                        </a:lnSpc>
                        <a:spcBef>
                          <a:spcPts val="0"/>
                        </a:spcBef>
                        <a:buClr>
                          <a:srgbClr val="F3B921"/>
                        </a:buClr>
                        <a:buSzPct val="100000"/>
                        <a:buFont typeface="Wingdings 3" panose="05040102010807070707" pitchFamily="18" charset="2"/>
                        <a:buChar char="Æ"/>
                      </a:pPr>
                      <a:r>
                        <a:rPr lang="en-US" sz="1600" b="1" kern="1200" cap="none" spc="50" baseline="0" dirty="0">
                          <a:solidFill>
                            <a:srgbClr val="0678D5"/>
                          </a:solidFill>
                          <a:latin typeface="Arial" panose="020B0604020202020204" pitchFamily="34" charset="0"/>
                          <a:ea typeface="+mn-ea"/>
                          <a:cs typeface="Arial" panose="020B0604020202020204" pitchFamily="34" charset="0"/>
                        </a:rPr>
                        <a:t>MUST SEEK LEGAL COUNSEL ADVICE TO DO THIS – HUB CANNOT RECOMMEND THIS</a:t>
                      </a:r>
                    </a:p>
                  </a:txBody>
                  <a:tcPr marL="182880" anchor="ctr">
                    <a:lnT w="12700" cap="flat" cmpd="sng" algn="ctr">
                      <a:solidFill>
                        <a:srgbClr val="F3B921"/>
                      </a:solidFill>
                      <a:prstDash val="solid"/>
                      <a:round/>
                      <a:headEnd type="none" w="med" len="med"/>
                      <a:tailEnd type="none" w="med" len="med"/>
                    </a:lnT>
                    <a:lnB w="12700" cap="flat" cmpd="sng" algn="ctr">
                      <a:solidFill>
                        <a:srgbClr val="F3B921"/>
                      </a:solidFill>
                      <a:prstDash val="solid"/>
                      <a:round/>
                      <a:headEnd type="none" w="med" len="med"/>
                      <a:tailEnd type="none" w="med" len="med"/>
                    </a:lnB>
                    <a:noFill/>
                  </a:tcPr>
                </a:tc>
                <a:extLst>
                  <a:ext uri="{0D108BD9-81ED-4DB2-BD59-A6C34878D82A}">
                    <a16:rowId xmlns:a16="http://schemas.microsoft.com/office/drawing/2014/main" val="2764131448"/>
                  </a:ext>
                </a:extLst>
              </a:tr>
            </a:tbl>
          </a:graphicData>
        </a:graphic>
      </p:graphicFrame>
    </p:spTree>
    <p:extLst>
      <p:ext uri="{BB962C8B-B14F-4D97-AF65-F5344CB8AC3E}">
        <p14:creationId xmlns:p14="http://schemas.microsoft.com/office/powerpoint/2010/main" val="33140489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HUB-7609 HUB Template_2017-wide">
  <a:themeElements>
    <a:clrScheme name="HUB">
      <a:dk1>
        <a:srgbClr val="203747"/>
      </a:dk1>
      <a:lt1>
        <a:srgbClr val="FFFFFF"/>
      </a:lt1>
      <a:dk2>
        <a:srgbClr val="0578D4"/>
      </a:dk2>
      <a:lt2>
        <a:srgbClr val="E2E2E2"/>
      </a:lt2>
      <a:accent1>
        <a:srgbClr val="EDF0E1"/>
      </a:accent1>
      <a:accent2>
        <a:srgbClr val="F3B920"/>
      </a:accent2>
      <a:accent3>
        <a:srgbClr val="00AEEF"/>
      </a:accent3>
      <a:accent4>
        <a:srgbClr val="3DBD3D"/>
      </a:accent4>
      <a:accent5>
        <a:srgbClr val="AB1533"/>
      </a:accent5>
      <a:accent6>
        <a:srgbClr val="747483"/>
      </a:accent6>
      <a:hlink>
        <a:srgbClr val="1818B5"/>
      </a:hlink>
      <a:folHlink>
        <a:srgbClr val="3752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UB-7609 HUB Template_2017-wide">
  <a:themeElements>
    <a:clrScheme name="HUB 2">
      <a:dk1>
        <a:srgbClr val="203747"/>
      </a:dk1>
      <a:lt1>
        <a:srgbClr val="FFFFFF"/>
      </a:lt1>
      <a:dk2>
        <a:srgbClr val="0578D4"/>
      </a:dk2>
      <a:lt2>
        <a:srgbClr val="E2E2E2"/>
      </a:lt2>
      <a:accent1>
        <a:srgbClr val="EDF0E1"/>
      </a:accent1>
      <a:accent2>
        <a:srgbClr val="F3B920"/>
      </a:accent2>
      <a:accent3>
        <a:srgbClr val="00AEEF"/>
      </a:accent3>
      <a:accent4>
        <a:srgbClr val="3DBD3D"/>
      </a:accent4>
      <a:accent5>
        <a:srgbClr val="AB1533"/>
      </a:accent5>
      <a:accent6>
        <a:srgbClr val="747483"/>
      </a:accent6>
      <a:hlink>
        <a:srgbClr val="1818B5"/>
      </a:hlink>
      <a:folHlink>
        <a:srgbClr val="3752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HUB-7609 HUB Template_2017-wide">
  <a:themeElements>
    <a:clrScheme name="Custom 1">
      <a:dk1>
        <a:srgbClr val="203747"/>
      </a:dk1>
      <a:lt1>
        <a:srgbClr val="FFFFFF"/>
      </a:lt1>
      <a:dk2>
        <a:srgbClr val="0678D5"/>
      </a:dk2>
      <a:lt2>
        <a:srgbClr val="E3E3E3"/>
      </a:lt2>
      <a:accent1>
        <a:srgbClr val="385163"/>
      </a:accent1>
      <a:accent2>
        <a:srgbClr val="F3B920"/>
      </a:accent2>
      <a:accent3>
        <a:srgbClr val="00AEEF"/>
      </a:accent3>
      <a:accent4>
        <a:srgbClr val="3DBD3D"/>
      </a:accent4>
      <a:accent5>
        <a:srgbClr val="0061AF"/>
      </a:accent5>
      <a:accent6>
        <a:srgbClr val="0070B3"/>
      </a:accent6>
      <a:hlink>
        <a:srgbClr val="0578D4"/>
      </a:hlink>
      <a:folHlink>
        <a:srgbClr val="181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8.xml><?xml version="1.0" encoding="utf-8"?>
<a:theme xmlns:a="http://schemas.openxmlformats.org/drawingml/2006/main" name="PC Presentation Template (1)">
  <a:themeElements>
    <a:clrScheme name="HUB Colors">
      <a:dk1>
        <a:srgbClr val="263746"/>
      </a:dk1>
      <a:lt1>
        <a:srgbClr val="FFFFFF"/>
      </a:lt1>
      <a:dk2>
        <a:srgbClr val="44546A"/>
      </a:dk2>
      <a:lt2>
        <a:srgbClr val="F3F5F1"/>
      </a:lt2>
      <a:accent1>
        <a:srgbClr val="167BD4"/>
      </a:accent1>
      <a:accent2>
        <a:srgbClr val="DF264B"/>
      </a:accent2>
      <a:accent3>
        <a:srgbClr val="F0B937"/>
      </a:accent3>
      <a:accent4>
        <a:srgbClr val="44BC47"/>
      </a:accent4>
      <a:accent5>
        <a:srgbClr val="D9D9D9"/>
      </a:accent5>
      <a:accent6>
        <a:srgbClr val="263845"/>
      </a:accent6>
      <a:hlink>
        <a:srgbClr val="0678D5"/>
      </a:hlink>
      <a:folHlink>
        <a:srgbClr val="2637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018 Corporate PowerPoint Template v3.0" id="{579C3FA8-3CB2-D144-A788-55D67483A9DE}" vid="{462B8658-60E7-7549-BCFD-54BA8292F40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a00ca13-9295-4a78-9d89-7899cefc0155">
      <Terms xmlns="http://schemas.microsoft.com/office/infopath/2007/PartnerControls"/>
    </lcf76f155ced4ddcb4097134ff3c332f>
    <TaxCatchAll xmlns="6c4edccd-543c-4a94-8cb3-0324422fbd0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E01251A0EEF54E8A676D8093004803" ma:contentTypeVersion="16" ma:contentTypeDescription="Create a new document." ma:contentTypeScope="" ma:versionID="1941beb2c45d54e53bfd8d672c174ebb">
  <xsd:schema xmlns:xsd="http://www.w3.org/2001/XMLSchema" xmlns:xs="http://www.w3.org/2001/XMLSchema" xmlns:p="http://schemas.microsoft.com/office/2006/metadata/properties" xmlns:ns2="fa00ca13-9295-4a78-9d89-7899cefc0155" xmlns:ns3="6c4edccd-543c-4a94-8cb3-0324422fbd0b" targetNamespace="http://schemas.microsoft.com/office/2006/metadata/properties" ma:root="true" ma:fieldsID="7648a7f8c476384643f7c01a102e47c4" ns2:_="" ns3:_="">
    <xsd:import namespace="fa00ca13-9295-4a78-9d89-7899cefc0155"/>
    <xsd:import namespace="6c4edccd-543c-4a94-8cb3-0324422fbd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0ca13-9295-4a78-9d89-7899cefc01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0105303-de85-4a95-b160-2feadeace70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c4edccd-543c-4a94-8cb3-0324422fbd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42132-461c-407e-9e1b-86ef4a383274}" ma:internalName="TaxCatchAll" ma:showField="CatchAllData" ma:web="6c4edccd-543c-4a94-8cb3-0324422fbd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7BB333-DF5C-4952-A6A5-884DF2925A66}">
  <ds:schemaRefs>
    <ds:schemaRef ds:uri="http://purl.org/dc/elements/1.1/"/>
    <ds:schemaRef ds:uri="http://schemas.microsoft.com/office/2006/metadata/properties"/>
    <ds:schemaRef ds:uri="6c4edccd-543c-4a94-8cb3-0324422fbd0b"/>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fa00ca13-9295-4a78-9d89-7899cefc0155"/>
    <ds:schemaRef ds:uri="http://www.w3.org/XML/1998/namespace"/>
  </ds:schemaRefs>
</ds:datastoreItem>
</file>

<file path=customXml/itemProps2.xml><?xml version="1.0" encoding="utf-8"?>
<ds:datastoreItem xmlns:ds="http://schemas.openxmlformats.org/officeDocument/2006/customXml" ds:itemID="{6307941F-E30B-4B70-A193-494B651BFA54}">
  <ds:schemaRefs>
    <ds:schemaRef ds:uri="http://schemas.microsoft.com/sharepoint/v3/contenttype/forms"/>
  </ds:schemaRefs>
</ds:datastoreItem>
</file>

<file path=customXml/itemProps3.xml><?xml version="1.0" encoding="utf-8"?>
<ds:datastoreItem xmlns:ds="http://schemas.openxmlformats.org/officeDocument/2006/customXml" ds:itemID="{1C2C1528-69A8-460F-A2A5-E9CAF1610A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00ca13-9295-4a78-9d89-7899cefc0155"/>
    <ds:schemaRef ds:uri="6c4edccd-543c-4a94-8cb3-0324422fbd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29993</TotalTime>
  <Words>8505</Words>
  <Application>Microsoft Office PowerPoint</Application>
  <PresentationFormat>Widescreen</PresentationFormat>
  <Paragraphs>657</Paragraphs>
  <Slides>48</Slides>
  <Notes>41</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48</vt:i4>
      </vt:variant>
    </vt:vector>
  </HeadingPairs>
  <TitlesOfParts>
    <vt:vector size="70" baseType="lpstr">
      <vt:lpstr>Arial</vt:lpstr>
      <vt:lpstr>Arial Black</vt:lpstr>
      <vt:lpstr>Calibri</vt:lpstr>
      <vt:lpstr>Calibri Light</vt:lpstr>
      <vt:lpstr>Courier New</vt:lpstr>
      <vt:lpstr>Helvetica</vt:lpstr>
      <vt:lpstr>Helvetica Light</vt:lpstr>
      <vt:lpstr>Roboto-Regular</vt:lpstr>
      <vt:lpstr>Segoe UI</vt:lpstr>
      <vt:lpstr>Symbol</vt:lpstr>
      <vt:lpstr>Wingdings</vt:lpstr>
      <vt:lpstr>Wingdings 3</vt:lpstr>
      <vt:lpstr>HUB-7609 HUB Template_2017-wide</vt:lpstr>
      <vt:lpstr>Office Theme</vt:lpstr>
      <vt:lpstr>2_Office Theme</vt:lpstr>
      <vt:lpstr>Office Theme</vt:lpstr>
      <vt:lpstr>HUB-7609 HUB Template_2017-wide</vt:lpstr>
      <vt:lpstr>Office Theme</vt:lpstr>
      <vt:lpstr>3_HUB-7609 HUB Template_2017-wide</vt:lpstr>
      <vt:lpstr>PC Presentation Template (1)</vt:lpstr>
      <vt:lpstr>Office Theme</vt:lpstr>
      <vt:lpstr>Office Theme</vt:lpstr>
      <vt:lpstr>Employee Benefits Update  2022 and Beyond</vt:lpstr>
      <vt:lpstr>PowerPoint Presentation</vt:lpstr>
      <vt:lpstr>PowerPoint Presentation</vt:lpstr>
      <vt:lpstr>PowerPoint Presentation</vt:lpstr>
      <vt:lpstr>PowerPoint Presentation</vt:lpstr>
      <vt:lpstr>SCOTUS Overturns Roe v. Wade – Benefit Implications</vt:lpstr>
      <vt:lpstr>Banned / Restricted </vt:lpstr>
      <vt:lpstr>Banned / Restricted </vt:lpstr>
      <vt:lpstr>Employer Options</vt:lpstr>
      <vt:lpstr>Medical Travel Benefits – IRS Limits</vt:lpstr>
      <vt:lpstr>Medical Travel Benefits – Limitations</vt:lpstr>
      <vt:lpstr>Medical Travel Benefits – Regulatory Complexity</vt:lpstr>
      <vt:lpstr>Medical Travel Benefits – Regulatory Complexity, Continued</vt:lpstr>
      <vt:lpstr>PowerPoint Presentation</vt:lpstr>
      <vt:lpstr>COVID-19 Extensions- COBRA &amp; Special Enrollment Rights</vt:lpstr>
      <vt:lpstr>PowerPoint Presentation</vt:lpstr>
      <vt:lpstr>COVID-19- Testing and Vaccination</vt:lpstr>
      <vt:lpstr>COVID-19 Testing</vt:lpstr>
      <vt:lpstr>PowerPoint Presentation</vt:lpstr>
      <vt:lpstr>Good Faith Effort: Extension is Ended in 2021</vt:lpstr>
      <vt:lpstr>Filing Corrected 1095-C Returns</vt:lpstr>
      <vt:lpstr>State Individual ACA Reporting Mandate Deadlines</vt:lpstr>
      <vt:lpstr>PowerPoint Presentation</vt:lpstr>
      <vt:lpstr>2023 ACA Affordability</vt:lpstr>
      <vt:lpstr>Who Does this Change Impact and When?</vt:lpstr>
      <vt:lpstr>IRS Enforcement of ESRP- Letter 226J</vt:lpstr>
      <vt:lpstr>Letter 226J Common Mistakes</vt:lpstr>
      <vt:lpstr>Penalties Through the Years</vt:lpstr>
      <vt:lpstr>PowerPoint Presentation</vt:lpstr>
      <vt:lpstr>Provider Directories, Continuity of Care, ID Cards</vt:lpstr>
      <vt:lpstr>Transparency – Publish Machine-Readable Files</vt:lpstr>
      <vt:lpstr>Self-Service EOB Estimator</vt:lpstr>
      <vt:lpstr>Broker / Consultant Compensation Disclosure</vt:lpstr>
      <vt:lpstr>Prescription Drug Reporting- RxDC Report Section 204</vt:lpstr>
      <vt:lpstr>Prescription Drug Reporting – RxDC Report Section 204</vt:lpstr>
      <vt:lpstr>Prescription Drug Reporting – RxDC Report Section 204</vt:lpstr>
      <vt:lpstr>Air Ambulance Reporting</vt:lpstr>
      <vt:lpstr>PowerPoint Presentation</vt:lpstr>
      <vt:lpstr>No Surprises Act</vt:lpstr>
      <vt:lpstr>No Surprises Act</vt:lpstr>
      <vt:lpstr>NQTL Comparative Analysis</vt:lpstr>
      <vt:lpstr>NQTL Comparative Analysis</vt:lpstr>
      <vt:lpstr>NQTL Comparative Analysis – Next Steps</vt:lpstr>
      <vt:lpstr>PowerPoint Presentation</vt:lpstr>
      <vt:lpstr>Washington Cares Act</vt:lpstr>
      <vt:lpstr>What to Expect in 2023 – Federal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Employee Benefits Compliance Webcast</dc:title>
  <dc:creator>Salazar, Liliana</dc:creator>
  <cp:lastModifiedBy>Jarabek, Alice</cp:lastModifiedBy>
  <cp:revision>272</cp:revision>
  <dcterms:created xsi:type="dcterms:W3CDTF">2021-03-02T21:31:33Z</dcterms:created>
  <dcterms:modified xsi:type="dcterms:W3CDTF">2022-09-01T03:08:02Z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0x01010025E01251A0EEF54E8A676D8093004803</vt:lpwstr>
  </property>
</Properties>
</file>