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78536" y="5856732"/>
            <a:ext cx="0" cy="517525"/>
          </a:xfrm>
          <a:custGeom>
            <a:avLst/>
            <a:gdLst/>
            <a:ahLst/>
            <a:cxnLst/>
            <a:rect l="l" t="t" r="r" b="b"/>
            <a:pathLst>
              <a:path w="0" h="517525">
                <a:moveTo>
                  <a:pt x="0" y="0"/>
                </a:moveTo>
                <a:lnTo>
                  <a:pt x="0" y="517169"/>
                </a:lnTo>
              </a:path>
            </a:pathLst>
          </a:custGeom>
          <a:ln w="85725">
            <a:solidFill>
              <a:srgbClr val="00778B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1691" y="5737859"/>
            <a:ext cx="1431036" cy="7117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6905" y="207956"/>
            <a:ext cx="11093433" cy="986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1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06640" y="1281811"/>
            <a:ext cx="6585584" cy="4613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269443" y="6473748"/>
            <a:ext cx="226059" cy="207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44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image" Target="../media/image4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0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1.jpg"/><Relationship Id="rId4" Type="http://schemas.openxmlformats.org/officeDocument/2006/relationships/image" Target="../media/image5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2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9.png"/><Relationship Id="rId5" Type="http://schemas.openxmlformats.org/officeDocument/2006/relationships/image" Target="../media/image82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2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90.png"/><Relationship Id="rId5" Type="http://schemas.openxmlformats.org/officeDocument/2006/relationships/image" Target="../media/image82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91.png"/><Relationship Id="rId5" Type="http://schemas.openxmlformats.org/officeDocument/2006/relationships/image" Target="../media/image82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2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Relationship Id="rId3" Type="http://schemas.openxmlformats.org/officeDocument/2006/relationships/image" Target="../media/image81.png"/><Relationship Id="rId4" Type="http://schemas.openxmlformats.org/officeDocument/2006/relationships/hyperlink" Target="mailto:tribalcare@tribalfirst.com" TargetMode="External"/><Relationship Id="rId5" Type="http://schemas.openxmlformats.org/officeDocument/2006/relationships/image" Target="../media/image8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tribalcaret@tribalfirst.com" TargetMode="External"/><Relationship Id="rId3" Type="http://schemas.openxmlformats.org/officeDocument/2006/relationships/hyperlink" Target="http://www.tribalfirst.com/" TargetMode="External"/><Relationship Id="rId4" Type="http://schemas.openxmlformats.org/officeDocument/2006/relationships/image" Target="../media/image8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5169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94843" y="6440220"/>
            <a:ext cx="16256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25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72200"/>
            <a:ext cx="708601" cy="49792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587501" y="933450"/>
            <a:ext cx="11605260" cy="0"/>
          </a:xfrm>
          <a:custGeom>
            <a:avLst/>
            <a:gdLst/>
            <a:ahLst/>
            <a:cxnLst/>
            <a:rect l="l" t="t" r="r" b="b"/>
            <a:pathLst>
              <a:path w="11605260" h="0">
                <a:moveTo>
                  <a:pt x="0" y="0"/>
                </a:moveTo>
                <a:lnTo>
                  <a:pt x="11605006" y="0"/>
                </a:lnTo>
              </a:path>
            </a:pathLst>
          </a:custGeom>
          <a:ln w="19050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9527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High</a:t>
            </a:r>
            <a:r>
              <a:rPr dirty="0" sz="3200" spc="-4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Risk</a:t>
            </a:r>
            <a:r>
              <a:rPr dirty="0" sz="3200" spc="-4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dirty="0" sz="3200" spc="-3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Complex</a:t>
            </a:r>
            <a:r>
              <a:rPr dirty="0" sz="3200" spc="-3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Maternities</a:t>
            </a:r>
            <a:r>
              <a:rPr dirty="0" sz="3200" spc="-5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|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45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3200" spc="-45">
                <a:solidFill>
                  <a:srgbClr val="04ABB8"/>
                </a:solidFill>
                <a:latin typeface="Calibri"/>
                <a:cs typeface="Calibri"/>
              </a:rPr>
              <a:t>TRENDS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688083" y="3220338"/>
            <a:ext cx="132143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latin typeface="Calibri"/>
                <a:cs typeface="Calibri"/>
              </a:rPr>
              <a:t>3-</a:t>
            </a:r>
            <a:r>
              <a:rPr dirty="0" sz="2000" spc="-20">
                <a:latin typeface="Calibri"/>
                <a:cs typeface="Calibri"/>
              </a:rPr>
              <a:t>Year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Trend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58316" y="4024629"/>
            <a:ext cx="21824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alibri"/>
                <a:cs typeface="Calibri"/>
              </a:rPr>
              <a:t>More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Complex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Cases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39444" y="4829302"/>
            <a:ext cx="241871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alibri"/>
                <a:cs typeface="Calibri"/>
              </a:rPr>
              <a:t>Premature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Birth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Claims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470916" y="5411723"/>
            <a:ext cx="4114800" cy="0"/>
          </a:xfrm>
          <a:custGeom>
            <a:avLst/>
            <a:gdLst/>
            <a:ahLst/>
            <a:cxnLst/>
            <a:rect l="l" t="t" r="r" b="b"/>
            <a:pathLst>
              <a:path w="4114800" h="0">
                <a:moveTo>
                  <a:pt x="0" y="0"/>
                </a:moveTo>
                <a:lnTo>
                  <a:pt x="4114800" y="0"/>
                </a:lnTo>
              </a:path>
            </a:pathLst>
          </a:custGeom>
          <a:ln w="9525">
            <a:solidFill>
              <a:srgbClr val="04AB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470916" y="3803903"/>
            <a:ext cx="4114800" cy="0"/>
          </a:xfrm>
          <a:custGeom>
            <a:avLst/>
            <a:gdLst/>
            <a:ahLst/>
            <a:cxnLst/>
            <a:rect l="l" t="t" r="r" b="b"/>
            <a:pathLst>
              <a:path w="4114800" h="0">
                <a:moveTo>
                  <a:pt x="0" y="0"/>
                </a:moveTo>
                <a:lnTo>
                  <a:pt x="4114800" y="0"/>
                </a:lnTo>
              </a:path>
            </a:pathLst>
          </a:custGeom>
          <a:ln w="9525">
            <a:solidFill>
              <a:srgbClr val="04AB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470916" y="4608576"/>
            <a:ext cx="4114800" cy="0"/>
          </a:xfrm>
          <a:custGeom>
            <a:avLst/>
            <a:gdLst/>
            <a:ahLst/>
            <a:cxnLst/>
            <a:rect l="l" t="t" r="r" b="b"/>
            <a:pathLst>
              <a:path w="4114800" h="0">
                <a:moveTo>
                  <a:pt x="0" y="0"/>
                </a:moveTo>
                <a:lnTo>
                  <a:pt x="4114800" y="0"/>
                </a:lnTo>
              </a:path>
            </a:pathLst>
          </a:custGeom>
          <a:ln w="9525">
            <a:solidFill>
              <a:srgbClr val="04AB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8835643" y="3223387"/>
            <a:ext cx="13728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Covid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Impact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596378" y="4028059"/>
            <a:ext cx="409511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alibri"/>
                <a:cs typeface="Calibri"/>
              </a:rPr>
              <a:t>No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Clear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Pattern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Tribal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vs.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Non-</a:t>
            </a:r>
            <a:r>
              <a:rPr dirty="0" sz="2000" spc="-10">
                <a:latin typeface="Calibri"/>
                <a:cs typeface="Calibri"/>
              </a:rPr>
              <a:t>Tribal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669783" y="4832350"/>
            <a:ext cx="37020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alibri"/>
                <a:cs typeface="Calibri"/>
              </a:rPr>
              <a:t>Incentive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Programs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Engagement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999488" y="0"/>
            <a:ext cx="10193020" cy="6858000"/>
            <a:chOff x="1999488" y="0"/>
            <a:chExt cx="10193020" cy="6858000"/>
          </a:xfrm>
        </p:grpSpPr>
        <p:sp>
          <p:nvSpPr>
            <p:cNvPr id="16" name="object 16" descr=""/>
            <p:cNvSpPr/>
            <p:nvPr/>
          </p:nvSpPr>
          <p:spPr>
            <a:xfrm>
              <a:off x="7609332" y="3800855"/>
              <a:ext cx="4114800" cy="1607820"/>
            </a:xfrm>
            <a:custGeom>
              <a:avLst/>
              <a:gdLst/>
              <a:ahLst/>
              <a:cxnLst/>
              <a:rect l="l" t="t" r="r" b="b"/>
              <a:pathLst>
                <a:path w="4114800" h="1607820">
                  <a:moveTo>
                    <a:pt x="0" y="1607820"/>
                  </a:moveTo>
                  <a:lnTo>
                    <a:pt x="4114800" y="1607820"/>
                  </a:lnTo>
                </a:path>
                <a:path w="4114800" h="1607820">
                  <a:moveTo>
                    <a:pt x="0" y="0"/>
                  </a:moveTo>
                  <a:lnTo>
                    <a:pt x="4114800" y="0"/>
                  </a:lnTo>
                </a:path>
                <a:path w="4114800" h="1607820">
                  <a:moveTo>
                    <a:pt x="0" y="803148"/>
                  </a:moveTo>
                  <a:lnTo>
                    <a:pt x="4114800" y="803148"/>
                  </a:lnTo>
                </a:path>
              </a:pathLst>
            </a:custGeom>
            <a:ln w="9525">
              <a:solidFill>
                <a:srgbClr val="04ABB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9488" y="0"/>
              <a:ext cx="10192512" cy="6857998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>
                <a:solidFill>
                  <a:srgbClr val="252525"/>
                </a:solidFill>
              </a:rPr>
              <a:t>11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19088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24955"/>
            <a:ext cx="708601" cy="4979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22768" y="1837690"/>
            <a:ext cx="3520440" cy="1671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400" spc="150">
                <a:solidFill>
                  <a:srgbClr val="240442"/>
                </a:solidFill>
              </a:rPr>
              <a:t>Validation </a:t>
            </a:r>
            <a:r>
              <a:rPr dirty="0" sz="5400" spc="240">
                <a:solidFill>
                  <a:srgbClr val="240442"/>
                </a:solidFill>
              </a:rPr>
              <a:t>Institute</a:t>
            </a:r>
            <a:endParaRPr sz="5400"/>
          </a:p>
        </p:txBody>
      </p:sp>
      <p:sp>
        <p:nvSpPr>
          <p:cNvPr id="5" name="object 5" descr=""/>
          <p:cNvSpPr txBox="1"/>
          <p:nvPr/>
        </p:nvSpPr>
        <p:spPr>
          <a:xfrm>
            <a:off x="8156829" y="3879342"/>
            <a:ext cx="3204210" cy="164020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dirty="0" sz="2400" b="1" i="1">
                <a:latin typeface="Calibri"/>
                <a:cs typeface="Calibri"/>
              </a:rPr>
              <a:t>Are</a:t>
            </a:r>
            <a:r>
              <a:rPr dirty="0" sz="2400" spc="-30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the</a:t>
            </a:r>
            <a:r>
              <a:rPr dirty="0" sz="2400" spc="-20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results what</a:t>
            </a:r>
            <a:r>
              <a:rPr dirty="0" sz="2400" spc="-25" b="1" i="1">
                <a:latin typeface="Calibri"/>
                <a:cs typeface="Calibri"/>
              </a:rPr>
              <a:t> </a:t>
            </a:r>
            <a:r>
              <a:rPr dirty="0" sz="2400" spc="-20" b="1" i="1">
                <a:latin typeface="Calibri"/>
                <a:cs typeface="Calibri"/>
              </a:rPr>
              <a:t>they</a:t>
            </a:r>
            <a:r>
              <a:rPr dirty="0" sz="2400" spc="-20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claim</a:t>
            </a:r>
            <a:r>
              <a:rPr dirty="0" sz="2400" spc="-45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to</a:t>
            </a:r>
            <a:r>
              <a:rPr dirty="0" sz="2400" spc="-35" b="1" i="1">
                <a:latin typeface="Calibri"/>
                <a:cs typeface="Calibri"/>
              </a:rPr>
              <a:t> </a:t>
            </a:r>
            <a:r>
              <a:rPr dirty="0" sz="2400" spc="-25" b="1" i="1">
                <a:latin typeface="Calibri"/>
                <a:cs typeface="Calibri"/>
              </a:rPr>
              <a:t>be?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>
              <a:latin typeface="Calibri"/>
              <a:cs typeface="Calibri"/>
            </a:endParaRPr>
          </a:p>
          <a:p>
            <a:pPr marL="12700" marR="383540">
              <a:lnSpc>
                <a:spcPts val="2400"/>
              </a:lnSpc>
            </a:pPr>
            <a:r>
              <a:rPr dirty="0" sz="2400" b="1" i="1">
                <a:latin typeface="Calibri"/>
                <a:cs typeface="Calibri"/>
              </a:rPr>
              <a:t>Low</a:t>
            </a:r>
            <a:r>
              <a:rPr dirty="0" sz="2400" spc="-65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cost</a:t>
            </a:r>
            <a:r>
              <a:rPr dirty="0" sz="2400" spc="-30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for</a:t>
            </a:r>
            <a:r>
              <a:rPr dirty="0" sz="2400" spc="-35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vendor</a:t>
            </a:r>
            <a:r>
              <a:rPr dirty="0" sz="2400" spc="-45" b="1" i="1">
                <a:latin typeface="Calibri"/>
                <a:cs typeface="Calibri"/>
              </a:rPr>
              <a:t> </a:t>
            </a:r>
            <a:r>
              <a:rPr dirty="0" sz="2400" spc="-25" b="1" i="1">
                <a:latin typeface="Calibri"/>
                <a:cs typeface="Calibri"/>
              </a:rPr>
              <a:t>to</a:t>
            </a:r>
            <a:r>
              <a:rPr dirty="0" sz="2400" spc="-25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become</a:t>
            </a:r>
            <a:r>
              <a:rPr dirty="0" sz="2400" spc="-65" b="1" i="1">
                <a:latin typeface="Calibri"/>
                <a:cs typeface="Calibri"/>
              </a:rPr>
              <a:t> </a:t>
            </a:r>
            <a:r>
              <a:rPr dirty="0" sz="2400" spc="-10" b="1" i="1">
                <a:latin typeface="Calibri"/>
                <a:cs typeface="Calibri"/>
              </a:rPr>
              <a:t>validated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0" y="0"/>
            <a:ext cx="12193270" cy="6330950"/>
            <a:chOff x="0" y="0"/>
            <a:chExt cx="12193270" cy="6330950"/>
          </a:xfrm>
        </p:grpSpPr>
        <p:sp>
          <p:nvSpPr>
            <p:cNvPr id="7" name="object 7" descr=""/>
            <p:cNvSpPr/>
            <p:nvPr/>
          </p:nvSpPr>
          <p:spPr>
            <a:xfrm>
              <a:off x="7934706" y="3682746"/>
              <a:ext cx="4258310" cy="0"/>
            </a:xfrm>
            <a:custGeom>
              <a:avLst/>
              <a:gdLst/>
              <a:ahLst/>
              <a:cxnLst/>
              <a:rect l="l" t="t" r="r" b="b"/>
              <a:pathLst>
                <a:path w="4258309" h="0">
                  <a:moveTo>
                    <a:pt x="0" y="0"/>
                  </a:moveTo>
                  <a:lnTo>
                    <a:pt x="4258056" y="0"/>
                  </a:lnTo>
                </a:path>
              </a:pathLst>
            </a:custGeom>
            <a:ln w="19050">
              <a:solidFill>
                <a:srgbClr val="04ABB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107680" cy="6330696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>
                <a:solidFill>
                  <a:srgbClr val="252525"/>
                </a:solidFill>
              </a:rPr>
              <a:t>11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72200"/>
            <a:ext cx="708601" cy="49792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587501" y="933450"/>
            <a:ext cx="11605260" cy="0"/>
          </a:xfrm>
          <a:custGeom>
            <a:avLst/>
            <a:gdLst/>
            <a:ahLst/>
            <a:cxnLst/>
            <a:rect l="l" t="t" r="r" b="b"/>
            <a:pathLst>
              <a:path w="11605260" h="0">
                <a:moveTo>
                  <a:pt x="0" y="0"/>
                </a:moveTo>
                <a:lnTo>
                  <a:pt x="11605006" y="0"/>
                </a:lnTo>
              </a:path>
            </a:pathLst>
          </a:custGeom>
          <a:ln w="19050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0064" y="305562"/>
            <a:ext cx="6528434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24350" algn="l"/>
              </a:tabLst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Musculoskeletal</a:t>
            </a:r>
            <a:r>
              <a:rPr dirty="0" sz="3200" spc="-10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(MSK)</a:t>
            </a:r>
            <a:r>
              <a:rPr dirty="0" sz="3200" spc="-1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50" b="0">
                <a:solidFill>
                  <a:srgbClr val="000000"/>
                </a:solidFill>
                <a:latin typeface="Calibri"/>
                <a:cs typeface="Calibri"/>
              </a:rPr>
              <a:t>|</a:t>
            </a:r>
            <a:r>
              <a:rPr dirty="0" sz="3200" b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dirty="0" sz="3200" spc="-60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3200" spc="-60">
                <a:solidFill>
                  <a:srgbClr val="04ABB8"/>
                </a:solidFill>
                <a:latin typeface="Calibri"/>
                <a:cs typeface="Calibri"/>
              </a:rPr>
              <a:t>TRENDS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212973" y="3244570"/>
            <a:ext cx="2155190" cy="1520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10100"/>
              </a:lnSpc>
              <a:spcBef>
                <a:spcPts val="100"/>
              </a:spcBef>
              <a:tabLst>
                <a:tab pos="354965" algn="l"/>
              </a:tabLst>
            </a:pPr>
            <a:r>
              <a:rPr dirty="0" sz="2000" spc="-50">
                <a:latin typeface="Calibri"/>
                <a:cs typeface="Calibri"/>
              </a:rPr>
              <a:t>–</a:t>
            </a:r>
            <a:r>
              <a:rPr dirty="0" sz="2000">
                <a:latin typeface="Calibri"/>
                <a:cs typeface="Calibri"/>
              </a:rPr>
              <a:t>	</a:t>
            </a:r>
            <a:r>
              <a:rPr dirty="0" sz="2000" b="1">
                <a:latin typeface="Calibri"/>
                <a:cs typeface="Calibri"/>
              </a:rPr>
              <a:t>Major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Cost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-60" b="1">
                <a:latin typeface="Calibri"/>
                <a:cs typeface="Calibri"/>
              </a:rPr>
              <a:t>&amp; </a:t>
            </a:r>
            <a:r>
              <a:rPr dirty="0" sz="2000" b="1">
                <a:latin typeface="Calibri"/>
                <a:cs typeface="Calibri"/>
              </a:rPr>
              <a:t>Utilization</a:t>
            </a:r>
            <a:r>
              <a:rPr dirty="0" sz="2000" spc="-10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Driver</a:t>
            </a:r>
            <a:endParaRPr sz="2000">
              <a:latin typeface="Calibri"/>
              <a:cs typeface="Calibri"/>
            </a:endParaRPr>
          </a:p>
          <a:p>
            <a:pPr marL="355600" marR="22860" indent="-342900">
              <a:lnSpc>
                <a:spcPct val="110000"/>
              </a:lnSpc>
              <a:spcBef>
                <a:spcPts val="1200"/>
              </a:spcBef>
              <a:tabLst>
                <a:tab pos="354965" algn="l"/>
              </a:tabLst>
            </a:pPr>
            <a:r>
              <a:rPr dirty="0" sz="2000" spc="-50">
                <a:latin typeface="Calibri"/>
                <a:cs typeface="Calibri"/>
              </a:rPr>
              <a:t>–</a:t>
            </a:r>
            <a:r>
              <a:rPr dirty="0" sz="2000">
                <a:latin typeface="Calibri"/>
                <a:cs typeface="Calibri"/>
              </a:rPr>
              <a:t>	</a:t>
            </a:r>
            <a:r>
              <a:rPr dirty="0" sz="2000" spc="-10" b="1">
                <a:latin typeface="Calibri"/>
                <a:cs typeface="Calibri"/>
              </a:rPr>
              <a:t>15-</a:t>
            </a:r>
            <a:r>
              <a:rPr dirty="0" sz="2000" b="1">
                <a:latin typeface="Calibri"/>
                <a:cs typeface="Calibri"/>
              </a:rPr>
              <a:t>25%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of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Spend </a:t>
            </a:r>
            <a:r>
              <a:rPr dirty="0" sz="2000" b="1">
                <a:latin typeface="Calibri"/>
                <a:cs typeface="Calibri"/>
              </a:rPr>
              <a:t>and</a:t>
            </a:r>
            <a:r>
              <a:rPr dirty="0" sz="2000" spc="-10" b="1">
                <a:latin typeface="Calibri"/>
                <a:cs typeface="Calibri"/>
              </a:rPr>
              <a:t> Growing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126236" y="1190244"/>
            <a:ext cx="4014470" cy="1828800"/>
          </a:xfrm>
          <a:custGeom>
            <a:avLst/>
            <a:gdLst/>
            <a:ahLst/>
            <a:cxnLst/>
            <a:rect l="l" t="t" r="r" b="b"/>
            <a:pathLst>
              <a:path w="4014470" h="1828800">
                <a:moveTo>
                  <a:pt x="4014216" y="0"/>
                </a:moveTo>
                <a:lnTo>
                  <a:pt x="0" y="0"/>
                </a:lnTo>
                <a:lnTo>
                  <a:pt x="0" y="1828800"/>
                </a:lnTo>
                <a:lnTo>
                  <a:pt x="4014216" y="1828800"/>
                </a:lnTo>
                <a:lnTo>
                  <a:pt x="4014216" y="0"/>
                </a:lnTo>
                <a:close/>
              </a:path>
            </a:pathLst>
          </a:custGeom>
          <a:solidFill>
            <a:srgbClr val="2404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26236" y="1190244"/>
            <a:ext cx="4014470" cy="1828800"/>
          </a:xfrm>
          <a:prstGeom prst="rect">
            <a:avLst/>
          </a:prstGeom>
        </p:spPr>
        <p:txBody>
          <a:bodyPr wrap="square" lIns="0" tIns="227965" rIns="0" bIns="0" rtlCol="0" vert="horz">
            <a:spAutoFit/>
          </a:bodyPr>
          <a:lstStyle/>
          <a:p>
            <a:pPr marL="457834">
              <a:lnSpc>
                <a:spcPct val="100000"/>
              </a:lnSpc>
              <a:spcBef>
                <a:spcPts val="1795"/>
              </a:spcBef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dirty="0" sz="28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28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Calibri"/>
                <a:cs typeface="Calibri"/>
              </a:rPr>
              <a:t>MSK?</a:t>
            </a:r>
            <a:endParaRPr sz="2800">
              <a:latin typeface="Calibri"/>
              <a:cs typeface="Calibri"/>
            </a:endParaRPr>
          </a:p>
          <a:p>
            <a:pPr marL="457834" marR="334645">
              <a:lnSpc>
                <a:spcPct val="100000"/>
              </a:lnSpc>
              <a:spcBef>
                <a:spcPts val="665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MSK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treatment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disease,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disorders,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injury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muscles,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tendons,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ligaments,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bones.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208" y="2837688"/>
            <a:ext cx="2013203" cy="2013204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233322" y="3269996"/>
            <a:ext cx="135255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29845">
              <a:lnSpc>
                <a:spcPct val="100000"/>
              </a:lnSpc>
              <a:spcBef>
                <a:spcPts val="100"/>
              </a:spcBef>
            </a:pPr>
            <a:r>
              <a:rPr dirty="0" u="sng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</a:t>
            </a:r>
            <a:r>
              <a:rPr dirty="0" u="sng" sz="1800" spc="-10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O</a:t>
            </a:r>
            <a:r>
              <a:rPr dirty="0" u="sng" sz="1800" spc="-14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</a:t>
            </a:r>
            <a:r>
              <a:rPr dirty="0" u="sng" sz="1800" spc="-1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L</a:t>
            </a:r>
            <a:endParaRPr sz="18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Reducing</a:t>
            </a:r>
            <a:r>
              <a:rPr dirty="0" sz="18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Pain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Restoring Function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567931" y="1151000"/>
            <a:ext cx="341757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latin typeface="Calibri"/>
                <a:cs typeface="Calibri"/>
              </a:rPr>
              <a:t>Move</a:t>
            </a:r>
            <a:r>
              <a:rPr dirty="0" sz="2200" spc="-60" b="1">
                <a:latin typeface="Calibri"/>
                <a:cs typeface="Calibri"/>
              </a:rPr>
              <a:t> </a:t>
            </a:r>
            <a:r>
              <a:rPr dirty="0" sz="2200" spc="-90" b="1">
                <a:latin typeface="Calibri"/>
                <a:cs typeface="Calibri"/>
              </a:rPr>
              <a:t>To</a:t>
            </a:r>
            <a:r>
              <a:rPr dirty="0" sz="2200" spc="-35" b="1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Virtual</a:t>
            </a:r>
            <a:r>
              <a:rPr dirty="0" sz="2200" spc="-40" b="1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/</a:t>
            </a:r>
            <a:r>
              <a:rPr dirty="0" sz="2200" spc="-55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Technology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567931" y="1492377"/>
            <a:ext cx="4524375" cy="115951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15"/>
              </a:spcBef>
              <a:buChar char="–"/>
              <a:tabLst>
                <a:tab pos="286385" algn="l"/>
                <a:tab pos="287020" algn="l"/>
              </a:tabLst>
            </a:pPr>
            <a:r>
              <a:rPr dirty="0" sz="1800" spc="-10">
                <a:latin typeface="Calibri"/>
                <a:cs typeface="Calibri"/>
              </a:rPr>
              <a:t>Telehealth</a:t>
            </a:r>
            <a:endParaRPr sz="18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15"/>
              </a:spcBef>
              <a:buChar char="–"/>
              <a:tabLst>
                <a:tab pos="286385" algn="l"/>
                <a:tab pos="287020" algn="l"/>
              </a:tabLst>
            </a:pPr>
            <a:r>
              <a:rPr dirty="0" sz="1800">
                <a:latin typeface="Calibri"/>
                <a:cs typeface="Calibri"/>
              </a:rPr>
              <a:t>Mobile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app</a:t>
            </a:r>
            <a:endParaRPr sz="18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15"/>
              </a:spcBef>
              <a:buChar char="–"/>
              <a:tabLst>
                <a:tab pos="286385" algn="l"/>
                <a:tab pos="287020" algn="l"/>
              </a:tabLst>
            </a:pPr>
            <a:r>
              <a:rPr dirty="0" sz="1800">
                <a:latin typeface="Calibri"/>
                <a:cs typeface="Calibri"/>
              </a:rPr>
              <a:t>Physical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therapy,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coaching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&amp;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exercise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tracking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564248" y="2917393"/>
            <a:ext cx="287528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latin typeface="Calibri"/>
                <a:cs typeface="Calibri"/>
              </a:rPr>
              <a:t>Use</a:t>
            </a:r>
            <a:r>
              <a:rPr dirty="0" sz="2200" spc="-45" b="1">
                <a:latin typeface="Calibri"/>
                <a:cs typeface="Calibri"/>
              </a:rPr>
              <a:t> </a:t>
            </a:r>
            <a:r>
              <a:rPr dirty="0" sz="2200" spc="-20" b="1">
                <a:latin typeface="Calibri"/>
                <a:cs typeface="Calibri"/>
              </a:rPr>
              <a:t>“Validated</a:t>
            </a:r>
            <a:r>
              <a:rPr dirty="0" sz="2200" spc="-35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Vendors”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655689" y="3321811"/>
            <a:ext cx="3057525" cy="108331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15"/>
              </a:spcBef>
              <a:buChar char="–"/>
              <a:tabLst>
                <a:tab pos="286385" algn="l"/>
                <a:tab pos="287020" algn="l"/>
              </a:tabLst>
            </a:pPr>
            <a:r>
              <a:rPr dirty="0" sz="1800">
                <a:latin typeface="Calibri"/>
                <a:cs typeface="Calibri"/>
              </a:rPr>
              <a:t>Digital </a:t>
            </a:r>
            <a:r>
              <a:rPr dirty="0" sz="1800" spc="-10">
                <a:latin typeface="Calibri"/>
                <a:cs typeface="Calibri"/>
              </a:rPr>
              <a:t>musculoskeletal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clinic</a:t>
            </a:r>
            <a:endParaRPr sz="18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815"/>
              </a:spcBef>
              <a:buChar char="–"/>
              <a:tabLst>
                <a:tab pos="286385" algn="l"/>
                <a:tab pos="287020" algn="l"/>
              </a:tabLst>
            </a:pPr>
            <a:r>
              <a:rPr dirty="0" sz="1800">
                <a:latin typeface="Calibri"/>
                <a:cs typeface="Calibri"/>
              </a:rPr>
              <a:t>Reduced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spend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by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$2,244</a:t>
            </a:r>
            <a:r>
              <a:rPr dirty="0" sz="1800" spc="-5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per</a:t>
            </a:r>
            <a:endParaRPr sz="1800">
              <a:latin typeface="Calibri"/>
              <a:cs typeface="Calibri"/>
            </a:endParaRPr>
          </a:p>
          <a:p>
            <a:pPr marL="286385">
              <a:lnSpc>
                <a:spcPct val="100000"/>
              </a:lnSpc>
              <a:spcBef>
                <a:spcPts val="215"/>
              </a:spcBef>
            </a:pPr>
            <a:r>
              <a:rPr dirty="0" sz="1800">
                <a:latin typeface="Calibri"/>
                <a:cs typeface="Calibri"/>
              </a:rPr>
              <a:t>participant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vs.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control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group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03189" y="3289378"/>
            <a:ext cx="1627969" cy="826359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3124" y="4640579"/>
            <a:ext cx="2316479" cy="1831848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9907269" y="5044945"/>
            <a:ext cx="1777364" cy="83121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1600" b="1">
                <a:solidFill>
                  <a:srgbClr val="FA2413"/>
                </a:solidFill>
                <a:latin typeface="Calibri"/>
                <a:cs typeface="Calibri"/>
              </a:rPr>
              <a:t>68.7%</a:t>
            </a:r>
            <a:r>
              <a:rPr dirty="0" sz="1600" spc="-30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of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participants</a:t>
            </a:r>
            <a:endParaRPr sz="1600">
              <a:latin typeface="Calibri"/>
              <a:cs typeface="Calibri"/>
            </a:endParaRPr>
          </a:p>
          <a:p>
            <a:pPr marL="12700" marR="132080">
              <a:lnSpc>
                <a:spcPct val="110000"/>
              </a:lnSpc>
              <a:spcBef>
                <a:spcPts val="5"/>
              </a:spcBef>
            </a:pPr>
            <a:r>
              <a:rPr dirty="0" sz="1600" spc="-10">
                <a:latin typeface="Calibri"/>
                <a:cs typeface="Calibri"/>
              </a:rPr>
              <a:t>undergoing</a:t>
            </a:r>
            <a:r>
              <a:rPr dirty="0" sz="1600" spc="50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invasive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procedures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283322" y="5044945"/>
            <a:ext cx="1741805" cy="831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dirty="0" sz="1600" spc="-10">
                <a:latin typeface="Calibri"/>
                <a:cs typeface="Calibri"/>
              </a:rPr>
              <a:t>Results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validate </a:t>
            </a:r>
            <a:r>
              <a:rPr dirty="0" sz="1600" b="1">
                <a:solidFill>
                  <a:srgbClr val="FA2413"/>
                </a:solidFill>
                <a:latin typeface="Calibri"/>
                <a:cs typeface="Calibri"/>
              </a:rPr>
              <a:t>88.88%</a:t>
            </a:r>
            <a:r>
              <a:rPr dirty="0" sz="1600" spc="-45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A2413"/>
                </a:solidFill>
                <a:latin typeface="Calibri"/>
                <a:cs typeface="Calibri"/>
              </a:rPr>
              <a:t>lower</a:t>
            </a:r>
            <a:r>
              <a:rPr dirty="0" sz="1600" spc="-65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A2413"/>
                </a:solidFill>
                <a:latin typeface="Calibri"/>
                <a:cs typeface="Calibri"/>
              </a:rPr>
              <a:t>costs </a:t>
            </a:r>
            <a:r>
              <a:rPr dirty="0" sz="1600">
                <a:latin typeface="Calibri"/>
                <a:cs typeface="Calibri"/>
              </a:rPr>
              <a:t>across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many</a:t>
            </a:r>
            <a:r>
              <a:rPr dirty="0" sz="1600" spc="-9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services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51676" y="4651247"/>
            <a:ext cx="762000" cy="1664208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16211" y="4669535"/>
            <a:ext cx="438911" cy="1505712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>
                <a:solidFill>
                  <a:srgbClr val="252525"/>
                </a:solidFill>
              </a:rPr>
              <a:t>11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895" y="5846064"/>
              <a:ext cx="1124712" cy="36118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828433" y="3199383"/>
            <a:ext cx="2033270" cy="311150"/>
          </a:xfrm>
          <a:prstGeom prst="rect">
            <a:avLst/>
          </a:prstGeom>
          <a:solidFill>
            <a:srgbClr val="00FFFF"/>
          </a:solidFill>
        </p:spPr>
        <p:txBody>
          <a:bodyPr wrap="square" lIns="0" tIns="0" rIns="0" bIns="0" rtlCol="0" vert="horz">
            <a:spAutoFit/>
          </a:bodyPr>
          <a:lstStyle/>
          <a:p>
            <a:pPr marL="55880">
              <a:lnSpc>
                <a:spcPts val="2330"/>
              </a:lnSpc>
            </a:pPr>
            <a:r>
              <a:rPr dirty="0" sz="2000" b="1">
                <a:latin typeface="Calibri"/>
                <a:cs typeface="Calibri"/>
              </a:rPr>
              <a:t>Knee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replacement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65454" y="3486403"/>
            <a:ext cx="2104390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56515" marR="5080" indent="-4445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surgeries’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readmission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rate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0.95%</a:t>
            </a:r>
            <a:r>
              <a:rPr dirty="0" sz="1800" spc="-35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compared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9.87%</a:t>
            </a:r>
            <a:r>
              <a:rPr dirty="0" sz="1800" spc="-10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hospital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216253" y="2019376"/>
            <a:ext cx="1221740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90" b="1">
                <a:solidFill>
                  <a:srgbClr val="FA2413"/>
                </a:solidFill>
                <a:latin typeface="Calibri"/>
                <a:cs typeface="Calibri"/>
              </a:rPr>
              <a:t>10x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773157" y="3199383"/>
            <a:ext cx="1259205" cy="311150"/>
          </a:xfrm>
          <a:prstGeom prst="rect">
            <a:avLst/>
          </a:prstGeom>
          <a:solidFill>
            <a:srgbClr val="00FFFF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2330"/>
              </a:lnSpc>
            </a:pPr>
            <a:r>
              <a:rPr dirty="0" sz="2000" b="1">
                <a:latin typeface="Calibri"/>
                <a:cs typeface="Calibri"/>
              </a:rPr>
              <a:t>Major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Joint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681718" y="3565144"/>
            <a:ext cx="1440180" cy="311150"/>
          </a:xfrm>
          <a:prstGeom prst="rect">
            <a:avLst/>
          </a:prstGeom>
          <a:solidFill>
            <a:srgbClr val="00FFFF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2330"/>
              </a:lnSpc>
            </a:pPr>
            <a:r>
              <a:rPr dirty="0" sz="2000" spc="-10" b="1">
                <a:latin typeface="Calibri"/>
                <a:cs typeface="Calibri"/>
              </a:rPr>
              <a:t>Replacement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302877" y="3852541"/>
            <a:ext cx="2146300" cy="1671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1905">
              <a:lnSpc>
                <a:spcPct val="120000"/>
              </a:lnSpc>
              <a:spcBef>
                <a:spcPts val="9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bundled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payment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service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package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FA2413"/>
                </a:solidFill>
                <a:latin typeface="Calibri"/>
                <a:cs typeface="Calibri"/>
              </a:rPr>
              <a:t>62%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110%</a:t>
            </a:r>
            <a:r>
              <a:rPr dirty="0" sz="1800" spc="-20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compared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143%</a:t>
            </a:r>
            <a:r>
              <a:rPr dirty="0" sz="1800" spc="-20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264%</a:t>
            </a:r>
            <a:r>
              <a:rPr dirty="0" sz="1800" spc="-5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employers.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957943" y="2019376"/>
            <a:ext cx="843280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110" b="1">
                <a:solidFill>
                  <a:srgbClr val="FA2413"/>
                </a:solidFill>
                <a:latin typeface="Calibri"/>
                <a:cs typeface="Calibri"/>
              </a:rPr>
              <a:t>$$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767835" y="3199383"/>
            <a:ext cx="1862455" cy="311150"/>
          </a:xfrm>
          <a:prstGeom prst="rect">
            <a:avLst/>
          </a:prstGeom>
          <a:solidFill>
            <a:srgbClr val="00FFFF"/>
          </a:solidFill>
        </p:spPr>
        <p:txBody>
          <a:bodyPr wrap="square" lIns="0" tIns="0" rIns="0" bIns="0" rtlCol="0" vert="horz">
            <a:spAutoFit/>
          </a:bodyPr>
          <a:lstStyle/>
          <a:p>
            <a:pPr marL="56515">
              <a:lnSpc>
                <a:spcPts val="2330"/>
              </a:lnSpc>
            </a:pPr>
            <a:r>
              <a:rPr dirty="0" sz="2000" b="1">
                <a:latin typeface="Calibri"/>
                <a:cs typeface="Calibri"/>
              </a:rPr>
              <a:t>Hip</a:t>
            </a:r>
            <a:r>
              <a:rPr dirty="0" sz="2000" spc="-10" b="1">
                <a:latin typeface="Calibri"/>
                <a:cs typeface="Calibri"/>
              </a:rPr>
              <a:t> replacement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618357" y="3486403"/>
            <a:ext cx="2104390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56515" marR="5080" indent="-4445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surgeries’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readmission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rate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1.36%</a:t>
            </a:r>
            <a:r>
              <a:rPr dirty="0" sz="1800" spc="-35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compared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7.69%</a:t>
            </a:r>
            <a:r>
              <a:rPr dirty="0" sz="1800" spc="-10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hospital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571615" y="3199383"/>
            <a:ext cx="1437640" cy="311150"/>
          </a:xfrm>
          <a:prstGeom prst="rect">
            <a:avLst/>
          </a:prstGeom>
          <a:solidFill>
            <a:srgbClr val="00FFFF"/>
          </a:solidFill>
        </p:spPr>
        <p:txBody>
          <a:bodyPr wrap="square" lIns="0" tIns="0" rIns="0" bIns="0" rtlCol="0" vert="horz">
            <a:spAutoFit/>
          </a:bodyPr>
          <a:lstStyle/>
          <a:p>
            <a:pPr marL="57150">
              <a:lnSpc>
                <a:spcPts val="2330"/>
              </a:lnSpc>
            </a:pPr>
            <a:r>
              <a:rPr dirty="0" sz="2000" spc="-10" b="1">
                <a:latin typeface="Calibri"/>
                <a:cs typeface="Calibri"/>
              </a:rPr>
              <a:t>Arthroplasty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049006" y="3202940"/>
            <a:ext cx="4375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428613" y="3486403"/>
            <a:ext cx="2188210" cy="134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complications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only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around </a:t>
            </a:r>
            <a:r>
              <a:rPr dirty="0" sz="1800" b="1">
                <a:solidFill>
                  <a:srgbClr val="FA2413"/>
                </a:solidFill>
                <a:latin typeface="Calibri"/>
                <a:cs typeface="Calibri"/>
              </a:rPr>
              <a:t>65%</a:t>
            </a:r>
            <a:r>
              <a:rPr dirty="0" sz="1800" spc="-20" b="1">
                <a:solidFill>
                  <a:srgbClr val="FA2413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price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compared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Medicare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standard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target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price.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271898" y="2019376"/>
            <a:ext cx="3985260" cy="1031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49525" algn="l"/>
              </a:tabLst>
            </a:pPr>
            <a:r>
              <a:rPr dirty="0" sz="6600" spc="-25" b="1">
                <a:solidFill>
                  <a:srgbClr val="FA2413"/>
                </a:solidFill>
                <a:latin typeface="Calibri"/>
                <a:cs typeface="Calibri"/>
              </a:rPr>
              <a:t>5x</a:t>
            </a:r>
            <a:r>
              <a:rPr dirty="0" sz="6600" b="1">
                <a:solidFill>
                  <a:srgbClr val="FA2413"/>
                </a:solidFill>
                <a:latin typeface="Calibri"/>
                <a:cs typeface="Calibri"/>
              </a:rPr>
              <a:t>	</a:t>
            </a:r>
            <a:r>
              <a:rPr dirty="0" sz="6600" spc="-90" b="1">
                <a:solidFill>
                  <a:srgbClr val="FA2413"/>
                </a:solidFill>
                <a:latin typeface="Calibri"/>
                <a:cs typeface="Calibri"/>
              </a:rPr>
              <a:t>65%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124200" y="272795"/>
            <a:ext cx="5943600" cy="748665"/>
          </a:xfrm>
          <a:prstGeom prst="rect"/>
          <a:ln w="9525">
            <a:solidFill>
              <a:srgbClr val="FFFFFF"/>
            </a:solidFill>
          </a:ln>
        </p:spPr>
        <p:txBody>
          <a:bodyPr wrap="square" lIns="0" tIns="171450" rIns="0" bIns="0" rtlCol="0" vert="horz">
            <a:spAutoFit/>
          </a:bodyPr>
          <a:lstStyle/>
          <a:p>
            <a:pPr marL="529590">
              <a:lnSpc>
                <a:spcPct val="100000"/>
              </a:lnSpc>
              <a:spcBef>
                <a:spcPts val="1350"/>
              </a:spcBef>
              <a:tabLst>
                <a:tab pos="3766820" algn="l"/>
              </a:tabLst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Musculoskeletal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(MSK)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400" spc="-10" b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2400" spc="-10">
                <a:solidFill>
                  <a:srgbClr val="42EDFA"/>
                </a:solidFill>
                <a:latin typeface="Calibri"/>
                <a:cs typeface="Calibri"/>
              </a:rPr>
              <a:t>TRENDS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867661" y="6009233"/>
            <a:ext cx="1421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Source: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Crovetti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Orthopedics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3284220" y="2237232"/>
            <a:ext cx="5626735" cy="3108960"/>
          </a:xfrm>
          <a:custGeom>
            <a:avLst/>
            <a:gdLst/>
            <a:ahLst/>
            <a:cxnLst/>
            <a:rect l="l" t="t" r="r" b="b"/>
            <a:pathLst>
              <a:path w="5626734" h="3108960">
                <a:moveTo>
                  <a:pt x="0" y="0"/>
                </a:moveTo>
                <a:lnTo>
                  <a:pt x="0" y="3108959"/>
                </a:lnTo>
              </a:path>
              <a:path w="5626734" h="3108960">
                <a:moveTo>
                  <a:pt x="5626608" y="0"/>
                </a:moveTo>
                <a:lnTo>
                  <a:pt x="5626608" y="3108959"/>
                </a:lnTo>
              </a:path>
              <a:path w="5626734" h="3108960">
                <a:moveTo>
                  <a:pt x="2811779" y="0"/>
                </a:moveTo>
                <a:lnTo>
                  <a:pt x="2811779" y="3108959"/>
                </a:lnTo>
              </a:path>
            </a:pathLst>
          </a:custGeom>
          <a:ln w="6350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14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23586" y="1307402"/>
            <a:ext cx="5601335" cy="1531620"/>
          </a:xfrm>
          <a:prstGeom prst="rect"/>
        </p:spPr>
        <p:txBody>
          <a:bodyPr wrap="square" lIns="0" tIns="29209" rIns="0" bIns="0" rtlCol="0" vert="horz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229"/>
              </a:spcBef>
            </a:pPr>
            <a:r>
              <a:rPr dirty="0" sz="2800" spc="-50">
                <a:solidFill>
                  <a:srgbClr val="9179F9"/>
                </a:solidFill>
                <a:latin typeface="Calibri"/>
                <a:cs typeface="Calibri"/>
              </a:rPr>
              <a:t>Value-</a:t>
            </a:r>
            <a:r>
              <a:rPr dirty="0" sz="2800">
                <a:solidFill>
                  <a:srgbClr val="9179F9"/>
                </a:solidFill>
                <a:latin typeface="Calibri"/>
                <a:cs typeface="Calibri"/>
              </a:rPr>
              <a:t>Based</a:t>
            </a:r>
            <a:r>
              <a:rPr dirty="0" sz="2800" spc="-20">
                <a:solidFill>
                  <a:srgbClr val="9179F9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9179F9"/>
                </a:solidFill>
                <a:latin typeface="Calibri"/>
                <a:cs typeface="Calibri"/>
              </a:rPr>
              <a:t>Care</a:t>
            </a:r>
            <a:r>
              <a:rPr dirty="0" sz="2800" spc="-20">
                <a:solidFill>
                  <a:srgbClr val="9179F9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represents</a:t>
            </a:r>
            <a:r>
              <a:rPr dirty="0" sz="20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 spc="-4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shift</a:t>
            </a:r>
            <a:r>
              <a:rPr dirty="0" sz="20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000" spc="-4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traditional</a:t>
            </a:r>
            <a:r>
              <a:rPr dirty="0" sz="2000" spc="-6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"/>
                <a:cs typeface="Calibri"/>
              </a:rPr>
              <a:t>fee-for-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service</a:t>
            </a:r>
            <a:r>
              <a:rPr dirty="0" sz="2000" spc="-2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payment</a:t>
            </a:r>
            <a:r>
              <a:rPr dirty="0" sz="2000" spc="-5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r>
              <a:rPr dirty="0" sz="2000" spc="-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toward</a:t>
            </a:r>
            <a:r>
              <a:rPr dirty="0" sz="2000" spc="-50" b="0">
                <a:solidFill>
                  <a:srgbClr val="FFFFFF"/>
                </a:solidFill>
                <a:latin typeface="Calibri"/>
                <a:cs typeface="Calibri"/>
              </a:rPr>
              <a:t> a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r>
              <a:rPr dirty="0" sz="2000" spc="-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“fee</a:t>
            </a:r>
            <a:r>
              <a:rPr dirty="0" sz="20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000" spc="-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value”</a:t>
            </a:r>
            <a:r>
              <a:rPr dirty="0" sz="2000" spc="-3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dirty="0" sz="2000" spc="-3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good</a:t>
            </a:r>
            <a:r>
              <a:rPr dirty="0" sz="2000" spc="-6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dirty="0" sz="2000" spc="-3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"/>
                <a:cs typeface="Calibri"/>
              </a:rPr>
              <a:t>outcomes </a:t>
            </a: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000" spc="-3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"/>
                <a:cs typeface="Calibri"/>
              </a:rPr>
              <a:t>rewarded.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823586" y="3211169"/>
            <a:ext cx="6033770" cy="221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CMS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(Medicare)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moving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42EDFA"/>
                </a:solidFill>
                <a:latin typeface="Calibri"/>
                <a:cs typeface="Calibri"/>
              </a:rPr>
              <a:t>performance-based </a:t>
            </a:r>
            <a:r>
              <a:rPr dirty="0" sz="2000" b="1">
                <a:solidFill>
                  <a:srgbClr val="42EDFA"/>
                </a:solidFill>
                <a:latin typeface="Calibri"/>
                <a:cs typeface="Calibri"/>
              </a:rPr>
              <a:t>payments,</a:t>
            </a:r>
            <a:r>
              <a:rPr dirty="0" sz="2000" spc="-35" b="1">
                <a:solidFill>
                  <a:srgbClr val="42EDF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2EDFA"/>
                </a:solidFill>
                <a:latin typeface="Calibri"/>
                <a:cs typeface="Calibri"/>
              </a:rPr>
              <a:t>incentives,</a:t>
            </a:r>
            <a:r>
              <a:rPr dirty="0" sz="2000" spc="-40" b="1">
                <a:solidFill>
                  <a:srgbClr val="42EDF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42EDFA"/>
                </a:solidFill>
                <a:latin typeface="Calibri"/>
                <a:cs typeface="Calibri"/>
              </a:rPr>
              <a:t>outcome</a:t>
            </a:r>
            <a:r>
              <a:rPr dirty="0" sz="2000" spc="-60" b="1">
                <a:solidFill>
                  <a:srgbClr val="42EDF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42EDFA"/>
                </a:solidFill>
                <a:latin typeface="Calibri"/>
                <a:cs typeface="Calibri"/>
              </a:rPr>
              <a:t>evidence-</a:t>
            </a:r>
            <a:r>
              <a:rPr dirty="0" sz="2000" b="1">
                <a:solidFill>
                  <a:srgbClr val="42EDFA"/>
                </a:solidFill>
                <a:latin typeface="Calibri"/>
                <a:cs typeface="Calibri"/>
              </a:rPr>
              <a:t>based</a:t>
            </a:r>
            <a:r>
              <a:rPr dirty="0" sz="2000" spc="-20" b="1">
                <a:solidFill>
                  <a:srgbClr val="42EDFA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42EDFA"/>
                </a:solidFill>
                <a:latin typeface="Calibri"/>
                <a:cs typeface="Calibri"/>
              </a:rPr>
              <a:t>care:</a:t>
            </a:r>
            <a:endParaRPr sz="20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445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Provider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coordinating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22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setting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time.</a:t>
            </a:r>
            <a:endParaRPr sz="1800">
              <a:latin typeface="Calibri"/>
              <a:cs typeface="Calibri"/>
            </a:endParaRPr>
          </a:p>
          <a:p>
            <a:pPr marL="299085" marR="514984" indent="-287020">
              <a:lnSpc>
                <a:spcPct val="110000"/>
              </a:lnSpc>
              <a:spcBef>
                <a:spcPts val="12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Maintaining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improving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outcomes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prerequisite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VBC.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915027" y="5638901"/>
            <a:ext cx="39465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Source: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2022:</a:t>
            </a:r>
            <a:r>
              <a:rPr dirty="0" sz="90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Why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Health Organizations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dirty="0" sz="9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move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value-based</a:t>
            </a:r>
            <a:r>
              <a:rPr dirty="0" sz="9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now.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98931" y="1351788"/>
            <a:ext cx="3529965" cy="1920239"/>
            <a:chOff x="598931" y="1351788"/>
            <a:chExt cx="3529965" cy="1920239"/>
          </a:xfrm>
        </p:grpSpPr>
        <p:sp>
          <p:nvSpPr>
            <p:cNvPr id="7" name="object 7" descr=""/>
            <p:cNvSpPr/>
            <p:nvPr/>
          </p:nvSpPr>
          <p:spPr>
            <a:xfrm>
              <a:off x="598931" y="1351788"/>
              <a:ext cx="3529965" cy="1920239"/>
            </a:xfrm>
            <a:custGeom>
              <a:avLst/>
              <a:gdLst/>
              <a:ahLst/>
              <a:cxnLst/>
              <a:rect l="l" t="t" r="r" b="b"/>
              <a:pathLst>
                <a:path w="3529965" h="1920239">
                  <a:moveTo>
                    <a:pt x="3529584" y="0"/>
                  </a:moveTo>
                  <a:lnTo>
                    <a:pt x="0" y="0"/>
                  </a:lnTo>
                  <a:lnTo>
                    <a:pt x="0" y="1920239"/>
                  </a:lnTo>
                  <a:lnTo>
                    <a:pt x="3529584" y="1920239"/>
                  </a:lnTo>
                  <a:lnTo>
                    <a:pt x="3529584" y="0"/>
                  </a:lnTo>
                  <a:close/>
                </a:path>
              </a:pathLst>
            </a:custGeom>
            <a:solidFill>
              <a:srgbClr val="9179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751" y="1635252"/>
              <a:ext cx="3411474" cy="67741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751" y="2037588"/>
              <a:ext cx="3036570" cy="67741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751" y="2439924"/>
              <a:ext cx="3227070" cy="677417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861466" y="1665451"/>
            <a:ext cx="2966720" cy="1233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traditional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systems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delivering</a:t>
            </a:r>
            <a:r>
              <a:rPr dirty="0" sz="24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24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working…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49580" y="3038729"/>
            <a:ext cx="10203180" cy="2809240"/>
            <a:chOff x="449580" y="3038729"/>
            <a:chExt cx="10203180" cy="280924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580" y="3041904"/>
              <a:ext cx="3829812" cy="280568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800600" y="3041904"/>
              <a:ext cx="5852160" cy="0"/>
            </a:xfrm>
            <a:custGeom>
              <a:avLst/>
              <a:gdLst/>
              <a:ahLst/>
              <a:cxnLst/>
              <a:rect l="l" t="t" r="r" b="b"/>
              <a:pathLst>
                <a:path w="5852159" h="0">
                  <a:moveTo>
                    <a:pt x="5852159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2567939" y="227075"/>
            <a:ext cx="6583680" cy="457200"/>
          </a:xfrm>
          <a:prstGeom prst="rect">
            <a:avLst/>
          </a:prstGeom>
          <a:ln w="3175">
            <a:solidFill>
              <a:srgbClr val="FFFFFF"/>
            </a:solidFill>
          </a:ln>
        </p:spPr>
        <p:txBody>
          <a:bodyPr wrap="square" lIns="0" tIns="596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(VBC)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2000" spc="4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dirty="0" sz="2000" spc="4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2000" spc="-10" b="1">
                <a:solidFill>
                  <a:srgbClr val="42EDFA"/>
                </a:solidFill>
                <a:latin typeface="Calibri"/>
                <a:cs typeface="Calibri"/>
              </a:rPr>
              <a:t>TRENDS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14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804160" y="227075"/>
              <a:ext cx="6583680" cy="457200"/>
            </a:xfrm>
            <a:custGeom>
              <a:avLst/>
              <a:gdLst/>
              <a:ahLst/>
              <a:cxnLst/>
              <a:rect l="l" t="t" r="r" b="b"/>
              <a:pathLst>
                <a:path w="6583680" h="457200">
                  <a:moveTo>
                    <a:pt x="0" y="457200"/>
                  </a:moveTo>
                  <a:lnTo>
                    <a:pt x="6583680" y="457200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8519" y="273812"/>
            <a:ext cx="439547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(VBC)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200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dirty="0" sz="2000" spc="4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2000" spc="-25">
                <a:solidFill>
                  <a:srgbClr val="42EDFA"/>
                </a:solidFill>
                <a:latin typeface="Calibri"/>
                <a:cs typeface="Calibri"/>
              </a:rPr>
              <a:t>TRENDS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689475" y="3633978"/>
            <a:ext cx="2533015" cy="1824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9085" marR="347345" indent="-287020">
              <a:lnSpc>
                <a:spcPct val="100000"/>
              </a:lnSpc>
              <a:spcBef>
                <a:spcPts val="100"/>
              </a:spcBef>
              <a:buChar char="–"/>
              <a:tabLst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Improved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alignment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coordination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physician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behavior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incentives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meaningful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changes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delivery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160390" y="1181176"/>
            <a:ext cx="161988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0" b="1">
                <a:solidFill>
                  <a:srgbClr val="42EDFA"/>
                </a:solidFill>
                <a:latin typeface="Calibri"/>
                <a:cs typeface="Calibri"/>
              </a:rPr>
              <a:t>Providers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487424" y="1173480"/>
            <a:ext cx="8805545" cy="4754880"/>
            <a:chOff x="1487424" y="1173480"/>
            <a:chExt cx="8805545" cy="4754880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2308" y="1946656"/>
              <a:ext cx="892809" cy="152349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7424" y="1945513"/>
              <a:ext cx="1435671" cy="1553590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212336" y="1173480"/>
              <a:ext cx="3554095" cy="4754880"/>
            </a:xfrm>
            <a:custGeom>
              <a:avLst/>
              <a:gdLst/>
              <a:ahLst/>
              <a:cxnLst/>
              <a:rect l="l" t="t" r="r" b="b"/>
              <a:pathLst>
                <a:path w="3554095" h="4754880">
                  <a:moveTo>
                    <a:pt x="3553967" y="0"/>
                  </a:moveTo>
                  <a:lnTo>
                    <a:pt x="3553967" y="4754880"/>
                  </a:lnTo>
                </a:path>
                <a:path w="3554095" h="4754880">
                  <a:moveTo>
                    <a:pt x="0" y="0"/>
                  </a:moveTo>
                  <a:lnTo>
                    <a:pt x="0" y="4754880"/>
                  </a:lnTo>
                </a:path>
              </a:pathLst>
            </a:custGeom>
            <a:ln w="635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6259" y="2116836"/>
              <a:ext cx="846234" cy="1016476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716991" y="3633978"/>
            <a:ext cx="2727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	Lower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out-of-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pocket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14</a:t>
            </a:fld>
          </a:p>
        </p:txBody>
      </p:sp>
      <p:sp>
        <p:nvSpPr>
          <p:cNvPr id="14" name="object 14" descr=""/>
          <p:cNvSpPr txBox="1"/>
          <p:nvPr/>
        </p:nvSpPr>
        <p:spPr>
          <a:xfrm>
            <a:off x="716991" y="4060393"/>
            <a:ext cx="161671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	Higher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16991" y="4335271"/>
            <a:ext cx="2734310" cy="142811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3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coordinated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Informed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decision-making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reduced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frustration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confusion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517650" y="1181176"/>
            <a:ext cx="139763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0" b="1">
                <a:solidFill>
                  <a:srgbClr val="42EDFA"/>
                </a:solidFill>
                <a:latin typeface="Calibri"/>
                <a:cs typeface="Calibri"/>
              </a:rPr>
              <a:t>Patients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265032" y="3633978"/>
            <a:ext cx="3171825" cy="2098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36830" indent="-287020">
              <a:lnSpc>
                <a:spcPct val="100000"/>
              </a:lnSpc>
              <a:spcBef>
                <a:spcPts val="1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Differentiated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approach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drives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customer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retention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through affordability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Higher value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elevating organizations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advocates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stewards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enhanced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308718" y="1181176"/>
            <a:ext cx="112204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30" b="1">
                <a:solidFill>
                  <a:srgbClr val="42EDFA"/>
                </a:solidFill>
                <a:latin typeface="Calibri"/>
                <a:cs typeface="Calibri"/>
              </a:rPr>
              <a:t>Payers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2608"/>
              <a:ext cx="12191999" cy="4219956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394585" y="4111878"/>
            <a:ext cx="2449195" cy="1885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SzPct val="75000"/>
              <a:buChar char="–"/>
              <a:tabLst>
                <a:tab pos="185420" algn="l"/>
              </a:tabLst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Lack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provider</a:t>
            </a:r>
            <a:endParaRPr sz="14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preparedness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capabilities.</a:t>
            </a:r>
            <a:endParaRPr sz="14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600"/>
              </a:spcBef>
              <a:buSzPct val="75000"/>
              <a:buChar char="–"/>
              <a:tabLst>
                <a:tab pos="185420" algn="l"/>
              </a:tabLst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Differentiation</a:t>
            </a:r>
            <a:r>
              <a:rPr dirty="0" sz="14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dirty="0" sz="14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14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performer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reward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systems.</a:t>
            </a:r>
            <a:endParaRPr sz="1400">
              <a:latin typeface="Calibri"/>
              <a:cs typeface="Calibri"/>
            </a:endParaRPr>
          </a:p>
          <a:p>
            <a:pPr marL="184785" marR="93345" indent="-172720">
              <a:lnSpc>
                <a:spcPct val="100000"/>
              </a:lnSpc>
              <a:spcBef>
                <a:spcPts val="600"/>
              </a:spcBef>
              <a:buSzPct val="75000"/>
              <a:buChar char="–"/>
              <a:tabLst>
                <a:tab pos="185420" algn="l"/>
              </a:tabLst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Availability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enhanced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achievable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targets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driving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providers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drop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avoid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losing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$.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295646" y="3473577"/>
            <a:ext cx="1966595" cy="2739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4785" marR="310515" indent="-172720">
              <a:lnSpc>
                <a:spcPct val="100000"/>
              </a:lnSpc>
              <a:spcBef>
                <a:spcPts val="105"/>
              </a:spcBef>
              <a:buSzPct val="75000"/>
              <a:buChar char="–"/>
              <a:tabLst>
                <a:tab pos="185420" algn="l"/>
              </a:tabLst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Covid-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dirty="0" sz="14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impact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significant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impact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provider alignment.</a:t>
            </a:r>
            <a:endParaRPr sz="1400">
              <a:latin typeface="Calibri"/>
              <a:cs typeface="Calibri"/>
            </a:endParaRPr>
          </a:p>
          <a:p>
            <a:pPr marL="184785" marR="249554" indent="-172720">
              <a:lnSpc>
                <a:spcPct val="100000"/>
              </a:lnSpc>
              <a:spcBef>
                <a:spcPts val="600"/>
              </a:spcBef>
              <a:buSzPct val="75000"/>
              <a:buChar char="–"/>
              <a:tabLst>
                <a:tab pos="185420" algn="l"/>
              </a:tabLst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non-traditional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delivery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telehealth,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dialysis,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infusions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home.</a:t>
            </a:r>
            <a:endParaRPr sz="14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600"/>
              </a:spcBef>
              <a:buSzPct val="75000"/>
              <a:buChar char="–"/>
              <a:tabLst>
                <a:tab pos="185420" algn="l"/>
              </a:tabLst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Lower</a:t>
            </a:r>
            <a:r>
              <a:rPr dirty="0" sz="1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revenue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for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providers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trade-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off</a:t>
            </a:r>
            <a:r>
              <a:rPr dirty="0" sz="1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otherwise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lost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revenue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access.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621905" y="2866136"/>
            <a:ext cx="1240155" cy="1093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Providers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400" spc="5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embrace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VBC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mindset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will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crushed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those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do.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462643" y="2250439"/>
            <a:ext cx="1107440" cy="1306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Take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long-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term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view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government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drives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transparency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change.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894713" y="1140968"/>
            <a:ext cx="386334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 i="1">
                <a:solidFill>
                  <a:srgbClr val="FFFFFF"/>
                </a:solidFill>
                <a:latin typeface="Calibri"/>
                <a:cs typeface="Calibri"/>
              </a:rPr>
              <a:t>Slow</a:t>
            </a:r>
            <a:r>
              <a:rPr dirty="0" sz="32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 i="1">
                <a:solidFill>
                  <a:srgbClr val="FFFFFF"/>
                </a:solidFill>
                <a:latin typeface="Calibri"/>
                <a:cs typeface="Calibri"/>
              </a:rPr>
              <a:t>Road</a:t>
            </a:r>
            <a:r>
              <a:rPr dirty="0" sz="32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b="1" i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32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-10" b="1" i="1">
                <a:solidFill>
                  <a:srgbClr val="FFFFFF"/>
                </a:solidFill>
                <a:latin typeface="Calibri"/>
                <a:cs typeface="Calibri"/>
              </a:rPr>
              <a:t>Success…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2804160" y="227075"/>
            <a:ext cx="6583680" cy="457200"/>
          </a:xfrm>
          <a:custGeom>
            <a:avLst/>
            <a:gdLst/>
            <a:ahLst/>
            <a:cxnLst/>
            <a:rect l="l" t="t" r="r" b="b"/>
            <a:pathLst>
              <a:path w="6583680" h="457200">
                <a:moveTo>
                  <a:pt x="0" y="457200"/>
                </a:moveTo>
                <a:lnTo>
                  <a:pt x="6583680" y="457200"/>
                </a:lnTo>
                <a:lnTo>
                  <a:pt x="658368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898519" y="273812"/>
            <a:ext cx="439547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(VBC)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sz="2000" spc="4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dirty="0" sz="2000" spc="4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2000" spc="-25">
                <a:solidFill>
                  <a:srgbClr val="42EDFA"/>
                </a:solidFill>
                <a:latin typeface="Calibri"/>
                <a:cs typeface="Calibri"/>
              </a:rPr>
              <a:t>TRENDS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14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14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14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19088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24955"/>
            <a:ext cx="708601" cy="49792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999" y="426789"/>
            <a:ext cx="11711903" cy="538422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052186" y="983970"/>
            <a:ext cx="6011545" cy="526923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400" spc="-10" b="1">
                <a:latin typeface="Calibri"/>
                <a:cs typeface="Calibri"/>
              </a:rPr>
              <a:t>ABOUT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Michigan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native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proud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husband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father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 spc="-10">
                <a:latin typeface="Calibri"/>
                <a:cs typeface="Calibri"/>
              </a:rPr>
              <a:t>Co-</a:t>
            </a:r>
            <a:r>
              <a:rPr dirty="0" sz="1400">
                <a:latin typeface="Calibri"/>
                <a:cs typeface="Calibri"/>
              </a:rPr>
              <a:t>Owner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President</a:t>
            </a:r>
            <a:r>
              <a:rPr dirty="0" sz="1400" spc="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of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Strategic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Services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Group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(SSG)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30+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years’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experience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in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the</a:t>
            </a:r>
            <a:r>
              <a:rPr dirty="0" sz="1400" spc="-10">
                <a:latin typeface="Calibri"/>
                <a:cs typeface="Calibri"/>
              </a:rPr>
              <a:t> benefits/insurance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industry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4ABB8"/>
              </a:buClr>
              <a:buFont typeface="Calibri"/>
              <a:buChar char="–"/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latin typeface="Calibri"/>
                <a:cs typeface="Calibri"/>
              </a:rPr>
              <a:t>EDUCATION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Hope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College,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B.A.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In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Business,</a:t>
            </a:r>
            <a:r>
              <a:rPr dirty="0" sz="1400" spc="-10">
                <a:latin typeface="Calibri"/>
                <a:cs typeface="Calibri"/>
              </a:rPr>
              <a:t> Economics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&amp;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Math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4ABB8"/>
              </a:buClr>
              <a:buFont typeface="Calibri"/>
              <a:buChar char="–"/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latin typeface="Calibri"/>
                <a:cs typeface="Calibri"/>
              </a:rPr>
              <a:t>EXPERIENCE</a:t>
            </a:r>
            <a:endParaRPr sz="14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Specialize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with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tribes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their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enterprises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design,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manage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implement </a:t>
            </a:r>
            <a:r>
              <a:rPr dirty="0" sz="1400">
                <a:latin typeface="Calibri"/>
                <a:cs typeface="Calibri"/>
              </a:rPr>
              <a:t>innovative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cost-effective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employee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benefit</a:t>
            </a:r>
            <a:r>
              <a:rPr dirty="0" sz="1400" spc="-10">
                <a:latin typeface="Calibri"/>
                <a:cs typeface="Calibri"/>
              </a:rPr>
              <a:t> solutions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Aetna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employee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benefits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consulting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&amp;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brokerage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experience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4ABB8"/>
              </a:buClr>
              <a:buFont typeface="Calibri"/>
              <a:buChar char="–"/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latin typeface="Calibri"/>
                <a:cs typeface="Calibri"/>
              </a:rPr>
              <a:t>CREDENTIALS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&amp;</a:t>
            </a:r>
            <a:r>
              <a:rPr dirty="0" sz="1400" spc="-10" b="1">
                <a:latin typeface="Calibri"/>
                <a:cs typeface="Calibri"/>
              </a:rPr>
              <a:t> AFFILIATIONS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 spc="-20">
                <a:latin typeface="Calibri"/>
                <a:cs typeface="Calibri"/>
              </a:rPr>
              <a:t>Shareholder,</a:t>
            </a:r>
            <a:r>
              <a:rPr dirty="0" sz="1400">
                <a:latin typeface="Calibri"/>
                <a:cs typeface="Calibri"/>
              </a:rPr>
              <a:t> UBA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Partner</a:t>
            </a:r>
            <a:r>
              <a:rPr dirty="0" sz="1400" spc="5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Firm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 spc="-10">
                <a:latin typeface="Calibri"/>
                <a:cs typeface="Calibri"/>
              </a:rPr>
              <a:t>Co-</a:t>
            </a:r>
            <a:r>
              <a:rPr dirty="0" sz="1400" spc="-20">
                <a:latin typeface="Calibri"/>
                <a:cs typeface="Calibri"/>
              </a:rPr>
              <a:t>Chair,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Products,</a:t>
            </a:r>
            <a:r>
              <a:rPr dirty="0" sz="1400" spc="-10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Tools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&amp;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Services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Committee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within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UBA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Michigan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SHRM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Resource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Partner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Chair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Licensed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Insurance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Counselor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(LIC)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5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Licensed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Life,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Accident,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Health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Insurance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Agent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Published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&amp;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copywritten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benefits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material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00"/>
              </a:spcBef>
              <a:buClr>
                <a:srgbClr val="04ABB8"/>
              </a:buClr>
              <a:buSzPct val="96428"/>
              <a:buChar char="–"/>
              <a:tabLst>
                <a:tab pos="299085" algn="l"/>
                <a:tab pos="299720" algn="l"/>
              </a:tabLst>
            </a:pPr>
            <a:r>
              <a:rPr dirty="0" sz="1400">
                <a:latin typeface="Calibri"/>
                <a:cs typeface="Calibri"/>
              </a:rPr>
              <a:t>Served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on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various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insurance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company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agent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advisory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boards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16381" y="6409283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2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82460" y="0"/>
            <a:ext cx="11809730" cy="6858000"/>
            <a:chOff x="382460" y="0"/>
            <a:chExt cx="1180973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362" y="0"/>
              <a:ext cx="11606637" cy="685799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84047" y="1046988"/>
              <a:ext cx="5559425" cy="0"/>
            </a:xfrm>
            <a:custGeom>
              <a:avLst/>
              <a:gdLst/>
              <a:ahLst/>
              <a:cxnLst/>
              <a:rect l="l" t="t" r="r" b="b"/>
              <a:pathLst>
                <a:path w="5559425" h="0">
                  <a:moveTo>
                    <a:pt x="0" y="0"/>
                  </a:moveTo>
                  <a:lnTo>
                    <a:pt x="5558917" y="0"/>
                  </a:lnTo>
                </a:path>
              </a:pathLst>
            </a:custGeom>
            <a:ln w="3175">
              <a:solidFill>
                <a:srgbClr val="37393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7243953" y="655066"/>
            <a:ext cx="3957954" cy="67119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86055" marR="5080" indent="-173990">
              <a:lnSpc>
                <a:spcPct val="101099"/>
              </a:lnSpc>
              <a:spcBef>
                <a:spcPts val="85"/>
              </a:spcBef>
            </a:pP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Conditions</a:t>
            </a:r>
            <a:r>
              <a:rPr dirty="0" sz="21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Highest</a:t>
            </a: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dirty="0" sz="21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5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100" spc="-10" b="1">
                <a:solidFill>
                  <a:srgbClr val="FFFFFF"/>
                </a:solidFill>
                <a:latin typeface="Calibri"/>
                <a:cs typeface="Calibri"/>
              </a:rPr>
              <a:t>Million-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Dollar</a:t>
            </a:r>
            <a:r>
              <a:rPr dirty="0" sz="21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Claimants</a:t>
            </a:r>
            <a:r>
              <a:rPr dirty="0" sz="2100" spc="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0" b="1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endParaRPr sz="2100">
              <a:latin typeface="Calibri"/>
              <a:cs typeface="Calibri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6263322" y="1606105"/>
          <a:ext cx="5638165" cy="3223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5785"/>
                <a:gridCol w="1701164"/>
                <a:gridCol w="1701164"/>
                <a:gridCol w="1640205"/>
              </a:tblGrid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2000" spc="-20" b="1">
                          <a:latin typeface="Calibri"/>
                          <a:cs typeface="Calibri"/>
                        </a:rPr>
                        <a:t>2019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2000" spc="-20" b="1">
                          <a:latin typeface="Calibri"/>
                          <a:cs typeface="Calibri"/>
                        </a:rPr>
                        <a:t>2020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2000" spc="-20" b="1">
                          <a:latin typeface="Calibri"/>
                          <a:cs typeface="Calibri"/>
                        </a:rPr>
                        <a:t>2021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5240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Newborns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Leukemia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C4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Leukemia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C4C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5240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 b="1">
                          <a:latin typeface="Calibri"/>
                          <a:cs typeface="Calibri"/>
                        </a:rPr>
                        <a:t>Leukemia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C4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Newborn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Malignant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Neoplasm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5240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Cardiovascular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Malignant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Neoplasm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Newborn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5240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Hemophilia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Cardiovascular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2540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Covid-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dirty="0" sz="1600" b="1">
                          <a:latin typeface="Calibri"/>
                          <a:cs typeface="Calibri"/>
                        </a:rPr>
                        <a:t>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5240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F8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Congenital</a:t>
                      </a:r>
                      <a:r>
                        <a:rPr dirty="0" sz="14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Anomaly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Respiratory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Congenital</a:t>
                      </a:r>
                      <a:r>
                        <a:rPr dirty="0" sz="14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Anomaly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4483" y="5237988"/>
            <a:ext cx="1840992" cy="113233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6905" y="482599"/>
            <a:ext cx="54146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40405" algn="l"/>
              </a:tabLst>
            </a:pP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Million</a:t>
            </a:r>
            <a:r>
              <a:rPr dirty="0" sz="2800" spc="-9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Dollar</a:t>
            </a:r>
            <a:r>
              <a:rPr dirty="0" sz="2800" spc="-7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0000"/>
                </a:solidFill>
                <a:latin typeface="Calibri"/>
                <a:cs typeface="Calibri"/>
              </a:rPr>
              <a:t>Claims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|</a:t>
            </a:r>
            <a:r>
              <a:rPr dirty="0" sz="2800" spc="-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50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2800" spc="-50">
                <a:solidFill>
                  <a:srgbClr val="04ABB8"/>
                </a:solidFill>
                <a:latin typeface="Calibri"/>
                <a:cs typeface="Calibri"/>
              </a:rPr>
              <a:t>TRENDS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70661" y="1512570"/>
            <a:ext cx="3775710" cy="291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Calibri"/>
                <a:cs typeface="Calibri"/>
              </a:rPr>
              <a:t>Hospital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Capacity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has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Returned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dirty="0" sz="2000" b="1">
                <a:latin typeface="Calibri"/>
                <a:cs typeface="Calibri"/>
              </a:rPr>
              <a:t>More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Extreme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Efforts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Increase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in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Million-Dollar</a:t>
            </a:r>
            <a:r>
              <a:rPr dirty="0" sz="2000" spc="-6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Claimants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 marL="937260" indent="-343535">
              <a:lnSpc>
                <a:spcPct val="100000"/>
              </a:lnSpc>
              <a:buChar char="–"/>
              <a:tabLst>
                <a:tab pos="937260" algn="l"/>
                <a:tab pos="937894" algn="l"/>
              </a:tabLst>
            </a:pPr>
            <a:r>
              <a:rPr dirty="0" sz="1800">
                <a:latin typeface="Calibri"/>
                <a:cs typeface="Calibri"/>
              </a:rPr>
              <a:t>Cancer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Remains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#1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&amp;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#2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Calibri"/>
              <a:buChar char="–"/>
            </a:pPr>
            <a:endParaRPr sz="1450">
              <a:latin typeface="Calibri"/>
              <a:cs typeface="Calibri"/>
            </a:endParaRPr>
          </a:p>
          <a:p>
            <a:pPr marL="937260" indent="-343535">
              <a:lnSpc>
                <a:spcPct val="100000"/>
              </a:lnSpc>
              <a:buChar char="–"/>
              <a:tabLst>
                <a:tab pos="937260" algn="l"/>
                <a:tab pos="937894" algn="l"/>
              </a:tabLst>
            </a:pPr>
            <a:r>
              <a:rPr dirty="0" sz="1800">
                <a:latin typeface="Calibri"/>
                <a:cs typeface="Calibri"/>
              </a:rPr>
              <a:t>Hemophilia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most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expensive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Calibri"/>
              <a:buChar char="–"/>
            </a:pPr>
            <a:endParaRPr sz="1450">
              <a:latin typeface="Calibri"/>
              <a:cs typeface="Calibri"/>
            </a:endParaRPr>
          </a:p>
          <a:p>
            <a:pPr marL="937260" indent="-343535">
              <a:lnSpc>
                <a:spcPct val="100000"/>
              </a:lnSpc>
              <a:buChar char="–"/>
              <a:tabLst>
                <a:tab pos="937260" algn="l"/>
                <a:tab pos="937894" algn="l"/>
              </a:tabLst>
            </a:pPr>
            <a:r>
              <a:rPr dirty="0" sz="1800">
                <a:latin typeface="Calibri"/>
                <a:cs typeface="Calibri"/>
              </a:rPr>
              <a:t>High-cost </a:t>
            </a:r>
            <a:r>
              <a:rPr dirty="0" sz="1800" spc="-20">
                <a:latin typeface="Calibri"/>
                <a:cs typeface="Calibri"/>
              </a:rPr>
              <a:t>drugs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2288" y="4311396"/>
            <a:ext cx="3253740" cy="1851660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14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577976" y="0"/>
            <a:ext cx="11624310" cy="6858000"/>
            <a:chOff x="577976" y="0"/>
            <a:chExt cx="1162431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7392" y="6172200"/>
              <a:ext cx="708601" cy="49792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87501" y="933450"/>
              <a:ext cx="11605260" cy="0"/>
            </a:xfrm>
            <a:custGeom>
              <a:avLst/>
              <a:gdLst/>
              <a:ahLst/>
              <a:cxnLst/>
              <a:rect l="l" t="t" r="r" b="b"/>
              <a:pathLst>
                <a:path w="11605260" h="0">
                  <a:moveTo>
                    <a:pt x="0" y="0"/>
                  </a:moveTo>
                  <a:lnTo>
                    <a:pt x="11605006" y="0"/>
                  </a:lnTo>
                </a:path>
              </a:pathLst>
            </a:custGeom>
            <a:ln w="1905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0228" y="0"/>
              <a:ext cx="4258056" cy="685799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150620" y="1446275"/>
              <a:ext cx="4620895" cy="4444365"/>
            </a:xfrm>
            <a:custGeom>
              <a:avLst/>
              <a:gdLst/>
              <a:ahLst/>
              <a:cxnLst/>
              <a:rect l="l" t="t" r="r" b="b"/>
              <a:pathLst>
                <a:path w="4620895" h="4444365">
                  <a:moveTo>
                    <a:pt x="4620768" y="2868422"/>
                  </a:moveTo>
                  <a:lnTo>
                    <a:pt x="4363593" y="1638300"/>
                  </a:lnTo>
                  <a:lnTo>
                    <a:pt x="0" y="3213735"/>
                  </a:lnTo>
                  <a:lnTo>
                    <a:pt x="256921" y="4443857"/>
                  </a:lnTo>
                  <a:lnTo>
                    <a:pt x="4620768" y="2868422"/>
                  </a:lnTo>
                  <a:close/>
                </a:path>
                <a:path w="4620895" h="4444365">
                  <a:moveTo>
                    <a:pt x="4620768" y="1230122"/>
                  </a:moveTo>
                  <a:lnTo>
                    <a:pt x="4363593" y="0"/>
                  </a:lnTo>
                  <a:lnTo>
                    <a:pt x="0" y="1575435"/>
                  </a:lnTo>
                  <a:lnTo>
                    <a:pt x="256921" y="2805557"/>
                  </a:lnTo>
                  <a:lnTo>
                    <a:pt x="4620768" y="1230122"/>
                  </a:lnTo>
                  <a:close/>
                </a:path>
              </a:pathLst>
            </a:custGeom>
            <a:solidFill>
              <a:srgbClr val="C0F8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150619" y="1367027"/>
              <a:ext cx="4620895" cy="1290955"/>
            </a:xfrm>
            <a:custGeom>
              <a:avLst/>
              <a:gdLst/>
              <a:ahLst/>
              <a:cxnLst/>
              <a:rect l="l" t="t" r="r" b="b"/>
              <a:pathLst>
                <a:path w="4620895" h="1290955">
                  <a:moveTo>
                    <a:pt x="4620768" y="0"/>
                  </a:moveTo>
                  <a:lnTo>
                    <a:pt x="0" y="0"/>
                  </a:lnTo>
                  <a:lnTo>
                    <a:pt x="0" y="1290827"/>
                  </a:lnTo>
                  <a:lnTo>
                    <a:pt x="4620768" y="1290827"/>
                  </a:lnTo>
                  <a:lnTo>
                    <a:pt x="4620768" y="0"/>
                  </a:lnTo>
                  <a:close/>
                </a:path>
              </a:pathLst>
            </a:custGeom>
            <a:solidFill>
              <a:srgbClr val="24044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20064" y="305562"/>
            <a:ext cx="643382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50004" algn="l"/>
                <a:tab pos="4229735" algn="l"/>
              </a:tabLst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3200" spc="-1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$3+ Million</a:t>
            </a:r>
            <a:r>
              <a:rPr dirty="0" sz="3200" spc="-1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Claim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dirty="0" sz="3200" spc="-50">
                <a:solidFill>
                  <a:srgbClr val="000000"/>
                </a:solidFill>
                <a:latin typeface="Calibri"/>
                <a:cs typeface="Calibri"/>
              </a:rPr>
              <a:t>|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dirty="0" sz="3200" spc="-60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3200" spc="-60">
                <a:solidFill>
                  <a:srgbClr val="04ABB8"/>
                </a:solidFill>
                <a:latin typeface="Calibri"/>
                <a:cs typeface="Calibri"/>
              </a:rPr>
              <a:t>TRENDS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358898" y="1468881"/>
            <a:ext cx="1477010" cy="83693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Respiratory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Newborn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68451" y="1309116"/>
            <a:ext cx="1409700" cy="1409700"/>
            <a:chOff x="568451" y="1309116"/>
            <a:chExt cx="1409700" cy="1409700"/>
          </a:xfrm>
        </p:grpSpPr>
        <p:sp>
          <p:nvSpPr>
            <p:cNvPr id="12" name="object 12" descr=""/>
            <p:cNvSpPr/>
            <p:nvPr/>
          </p:nvSpPr>
          <p:spPr>
            <a:xfrm>
              <a:off x="587501" y="132816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685800" y="0"/>
                  </a:moveTo>
                  <a:lnTo>
                    <a:pt x="636823" y="1722"/>
                  </a:lnTo>
                  <a:lnTo>
                    <a:pt x="588776" y="6811"/>
                  </a:lnTo>
                  <a:lnTo>
                    <a:pt x="541774" y="15151"/>
                  </a:lnTo>
                  <a:lnTo>
                    <a:pt x="495934" y="26625"/>
                  </a:lnTo>
                  <a:lnTo>
                    <a:pt x="451371" y="41118"/>
                  </a:lnTo>
                  <a:lnTo>
                    <a:pt x="408202" y="58514"/>
                  </a:lnTo>
                  <a:lnTo>
                    <a:pt x="366542" y="78696"/>
                  </a:lnTo>
                  <a:lnTo>
                    <a:pt x="326508" y="101548"/>
                  </a:lnTo>
                  <a:lnTo>
                    <a:pt x="288216" y="126954"/>
                  </a:lnTo>
                  <a:lnTo>
                    <a:pt x="251782" y="154798"/>
                  </a:lnTo>
                  <a:lnTo>
                    <a:pt x="217321" y="184964"/>
                  </a:lnTo>
                  <a:lnTo>
                    <a:pt x="184951" y="217336"/>
                  </a:lnTo>
                  <a:lnTo>
                    <a:pt x="154786" y="251798"/>
                  </a:lnTo>
                  <a:lnTo>
                    <a:pt x="126943" y="288233"/>
                  </a:lnTo>
                  <a:lnTo>
                    <a:pt x="101539" y="326525"/>
                  </a:lnTo>
                  <a:lnTo>
                    <a:pt x="78688" y="366559"/>
                  </a:lnTo>
                  <a:lnTo>
                    <a:pt x="58508" y="408218"/>
                  </a:lnTo>
                  <a:lnTo>
                    <a:pt x="41114" y="451386"/>
                  </a:lnTo>
                  <a:lnTo>
                    <a:pt x="26622" y="495947"/>
                  </a:lnTo>
                  <a:lnTo>
                    <a:pt x="15149" y="541785"/>
                  </a:lnTo>
                  <a:lnTo>
                    <a:pt x="6810" y="588784"/>
                  </a:lnTo>
                  <a:lnTo>
                    <a:pt x="1721" y="636828"/>
                  </a:lnTo>
                  <a:lnTo>
                    <a:pt x="0" y="685800"/>
                  </a:lnTo>
                  <a:lnTo>
                    <a:pt x="1721" y="734771"/>
                  </a:lnTo>
                  <a:lnTo>
                    <a:pt x="6810" y="782815"/>
                  </a:lnTo>
                  <a:lnTo>
                    <a:pt x="15149" y="829814"/>
                  </a:lnTo>
                  <a:lnTo>
                    <a:pt x="26622" y="875652"/>
                  </a:lnTo>
                  <a:lnTo>
                    <a:pt x="41114" y="920213"/>
                  </a:lnTo>
                  <a:lnTo>
                    <a:pt x="58508" y="963381"/>
                  </a:lnTo>
                  <a:lnTo>
                    <a:pt x="78688" y="1005040"/>
                  </a:lnTo>
                  <a:lnTo>
                    <a:pt x="101539" y="1045074"/>
                  </a:lnTo>
                  <a:lnTo>
                    <a:pt x="126943" y="1083366"/>
                  </a:lnTo>
                  <a:lnTo>
                    <a:pt x="154786" y="1119801"/>
                  </a:lnTo>
                  <a:lnTo>
                    <a:pt x="184951" y="1154263"/>
                  </a:lnTo>
                  <a:lnTo>
                    <a:pt x="217321" y="1186635"/>
                  </a:lnTo>
                  <a:lnTo>
                    <a:pt x="251782" y="1216801"/>
                  </a:lnTo>
                  <a:lnTo>
                    <a:pt x="288216" y="1244645"/>
                  </a:lnTo>
                  <a:lnTo>
                    <a:pt x="326508" y="1270051"/>
                  </a:lnTo>
                  <a:lnTo>
                    <a:pt x="366542" y="1292903"/>
                  </a:lnTo>
                  <a:lnTo>
                    <a:pt x="408202" y="1313085"/>
                  </a:lnTo>
                  <a:lnTo>
                    <a:pt x="451371" y="1330481"/>
                  </a:lnTo>
                  <a:lnTo>
                    <a:pt x="495934" y="1344974"/>
                  </a:lnTo>
                  <a:lnTo>
                    <a:pt x="541774" y="1356448"/>
                  </a:lnTo>
                  <a:lnTo>
                    <a:pt x="588776" y="1364788"/>
                  </a:lnTo>
                  <a:lnTo>
                    <a:pt x="636823" y="1369877"/>
                  </a:lnTo>
                  <a:lnTo>
                    <a:pt x="685800" y="1371600"/>
                  </a:lnTo>
                  <a:lnTo>
                    <a:pt x="734771" y="1369877"/>
                  </a:lnTo>
                  <a:lnTo>
                    <a:pt x="782815" y="1364788"/>
                  </a:lnTo>
                  <a:lnTo>
                    <a:pt x="829814" y="1356448"/>
                  </a:lnTo>
                  <a:lnTo>
                    <a:pt x="875652" y="1344974"/>
                  </a:lnTo>
                  <a:lnTo>
                    <a:pt x="920213" y="1330481"/>
                  </a:lnTo>
                  <a:lnTo>
                    <a:pt x="963381" y="1313085"/>
                  </a:lnTo>
                  <a:lnTo>
                    <a:pt x="1005040" y="1292903"/>
                  </a:lnTo>
                  <a:lnTo>
                    <a:pt x="1045074" y="1270051"/>
                  </a:lnTo>
                  <a:lnTo>
                    <a:pt x="1083366" y="1244645"/>
                  </a:lnTo>
                  <a:lnTo>
                    <a:pt x="1119801" y="1216801"/>
                  </a:lnTo>
                  <a:lnTo>
                    <a:pt x="1154263" y="1186635"/>
                  </a:lnTo>
                  <a:lnTo>
                    <a:pt x="1186635" y="1154263"/>
                  </a:lnTo>
                  <a:lnTo>
                    <a:pt x="1216801" y="1119801"/>
                  </a:lnTo>
                  <a:lnTo>
                    <a:pt x="1244645" y="1083366"/>
                  </a:lnTo>
                  <a:lnTo>
                    <a:pt x="1270051" y="1045074"/>
                  </a:lnTo>
                  <a:lnTo>
                    <a:pt x="1292903" y="1005040"/>
                  </a:lnTo>
                  <a:lnTo>
                    <a:pt x="1313085" y="963381"/>
                  </a:lnTo>
                  <a:lnTo>
                    <a:pt x="1330481" y="920213"/>
                  </a:lnTo>
                  <a:lnTo>
                    <a:pt x="1344974" y="875652"/>
                  </a:lnTo>
                  <a:lnTo>
                    <a:pt x="1356448" y="829814"/>
                  </a:lnTo>
                  <a:lnTo>
                    <a:pt x="1364788" y="782815"/>
                  </a:lnTo>
                  <a:lnTo>
                    <a:pt x="1369877" y="734771"/>
                  </a:lnTo>
                  <a:lnTo>
                    <a:pt x="1371600" y="685800"/>
                  </a:lnTo>
                  <a:lnTo>
                    <a:pt x="1369877" y="636828"/>
                  </a:lnTo>
                  <a:lnTo>
                    <a:pt x="1364788" y="588784"/>
                  </a:lnTo>
                  <a:lnTo>
                    <a:pt x="1356448" y="541785"/>
                  </a:lnTo>
                  <a:lnTo>
                    <a:pt x="1344974" y="495947"/>
                  </a:lnTo>
                  <a:lnTo>
                    <a:pt x="1330481" y="451386"/>
                  </a:lnTo>
                  <a:lnTo>
                    <a:pt x="1313085" y="408218"/>
                  </a:lnTo>
                  <a:lnTo>
                    <a:pt x="1292903" y="366559"/>
                  </a:lnTo>
                  <a:lnTo>
                    <a:pt x="1270051" y="326525"/>
                  </a:lnTo>
                  <a:lnTo>
                    <a:pt x="1244645" y="288233"/>
                  </a:lnTo>
                  <a:lnTo>
                    <a:pt x="1216801" y="251798"/>
                  </a:lnTo>
                  <a:lnTo>
                    <a:pt x="1186635" y="217336"/>
                  </a:lnTo>
                  <a:lnTo>
                    <a:pt x="1154263" y="184964"/>
                  </a:lnTo>
                  <a:lnTo>
                    <a:pt x="1119801" y="154798"/>
                  </a:lnTo>
                  <a:lnTo>
                    <a:pt x="1083366" y="126954"/>
                  </a:lnTo>
                  <a:lnTo>
                    <a:pt x="1045074" y="101548"/>
                  </a:lnTo>
                  <a:lnTo>
                    <a:pt x="1005040" y="78696"/>
                  </a:lnTo>
                  <a:lnTo>
                    <a:pt x="963381" y="58514"/>
                  </a:lnTo>
                  <a:lnTo>
                    <a:pt x="920213" y="41118"/>
                  </a:lnTo>
                  <a:lnTo>
                    <a:pt x="875652" y="26625"/>
                  </a:lnTo>
                  <a:lnTo>
                    <a:pt x="829814" y="15151"/>
                  </a:lnTo>
                  <a:lnTo>
                    <a:pt x="782815" y="6811"/>
                  </a:lnTo>
                  <a:lnTo>
                    <a:pt x="734771" y="1722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A24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87501" y="132816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685800"/>
                  </a:moveTo>
                  <a:lnTo>
                    <a:pt x="1369877" y="734771"/>
                  </a:lnTo>
                  <a:lnTo>
                    <a:pt x="1364788" y="782815"/>
                  </a:lnTo>
                  <a:lnTo>
                    <a:pt x="1356448" y="829814"/>
                  </a:lnTo>
                  <a:lnTo>
                    <a:pt x="1344974" y="875652"/>
                  </a:lnTo>
                  <a:lnTo>
                    <a:pt x="1330481" y="920213"/>
                  </a:lnTo>
                  <a:lnTo>
                    <a:pt x="1313085" y="963381"/>
                  </a:lnTo>
                  <a:lnTo>
                    <a:pt x="1292903" y="1005040"/>
                  </a:lnTo>
                  <a:lnTo>
                    <a:pt x="1270051" y="1045074"/>
                  </a:lnTo>
                  <a:lnTo>
                    <a:pt x="1244645" y="1083366"/>
                  </a:lnTo>
                  <a:lnTo>
                    <a:pt x="1216801" y="1119801"/>
                  </a:lnTo>
                  <a:lnTo>
                    <a:pt x="1186635" y="1154263"/>
                  </a:lnTo>
                  <a:lnTo>
                    <a:pt x="1154263" y="1186635"/>
                  </a:lnTo>
                  <a:lnTo>
                    <a:pt x="1119801" y="1216801"/>
                  </a:lnTo>
                  <a:lnTo>
                    <a:pt x="1083366" y="1244645"/>
                  </a:lnTo>
                  <a:lnTo>
                    <a:pt x="1045074" y="1270051"/>
                  </a:lnTo>
                  <a:lnTo>
                    <a:pt x="1005040" y="1292903"/>
                  </a:lnTo>
                  <a:lnTo>
                    <a:pt x="963381" y="1313085"/>
                  </a:lnTo>
                  <a:lnTo>
                    <a:pt x="920213" y="1330481"/>
                  </a:lnTo>
                  <a:lnTo>
                    <a:pt x="875652" y="1344974"/>
                  </a:lnTo>
                  <a:lnTo>
                    <a:pt x="829814" y="1356448"/>
                  </a:lnTo>
                  <a:lnTo>
                    <a:pt x="782815" y="1364788"/>
                  </a:lnTo>
                  <a:lnTo>
                    <a:pt x="734771" y="1369877"/>
                  </a:lnTo>
                  <a:lnTo>
                    <a:pt x="685800" y="1371600"/>
                  </a:lnTo>
                  <a:lnTo>
                    <a:pt x="636823" y="1369877"/>
                  </a:lnTo>
                  <a:lnTo>
                    <a:pt x="588776" y="1364788"/>
                  </a:lnTo>
                  <a:lnTo>
                    <a:pt x="541774" y="1356448"/>
                  </a:lnTo>
                  <a:lnTo>
                    <a:pt x="495934" y="1344974"/>
                  </a:lnTo>
                  <a:lnTo>
                    <a:pt x="451371" y="1330481"/>
                  </a:lnTo>
                  <a:lnTo>
                    <a:pt x="408202" y="1313085"/>
                  </a:lnTo>
                  <a:lnTo>
                    <a:pt x="366542" y="1292903"/>
                  </a:lnTo>
                  <a:lnTo>
                    <a:pt x="326508" y="1270051"/>
                  </a:lnTo>
                  <a:lnTo>
                    <a:pt x="288216" y="1244645"/>
                  </a:lnTo>
                  <a:lnTo>
                    <a:pt x="251782" y="1216801"/>
                  </a:lnTo>
                  <a:lnTo>
                    <a:pt x="217321" y="1186635"/>
                  </a:lnTo>
                  <a:lnTo>
                    <a:pt x="184951" y="1154263"/>
                  </a:lnTo>
                  <a:lnTo>
                    <a:pt x="154786" y="1119801"/>
                  </a:lnTo>
                  <a:lnTo>
                    <a:pt x="126943" y="1083366"/>
                  </a:lnTo>
                  <a:lnTo>
                    <a:pt x="101539" y="1045074"/>
                  </a:lnTo>
                  <a:lnTo>
                    <a:pt x="78688" y="1005040"/>
                  </a:lnTo>
                  <a:lnTo>
                    <a:pt x="58508" y="963381"/>
                  </a:lnTo>
                  <a:lnTo>
                    <a:pt x="41114" y="920213"/>
                  </a:lnTo>
                  <a:lnTo>
                    <a:pt x="26622" y="875652"/>
                  </a:lnTo>
                  <a:lnTo>
                    <a:pt x="15149" y="829814"/>
                  </a:lnTo>
                  <a:lnTo>
                    <a:pt x="6810" y="782815"/>
                  </a:lnTo>
                  <a:lnTo>
                    <a:pt x="1721" y="734771"/>
                  </a:lnTo>
                  <a:lnTo>
                    <a:pt x="0" y="685800"/>
                  </a:lnTo>
                  <a:lnTo>
                    <a:pt x="1721" y="636828"/>
                  </a:lnTo>
                  <a:lnTo>
                    <a:pt x="6810" y="588784"/>
                  </a:lnTo>
                  <a:lnTo>
                    <a:pt x="15149" y="541785"/>
                  </a:lnTo>
                  <a:lnTo>
                    <a:pt x="26622" y="495947"/>
                  </a:lnTo>
                  <a:lnTo>
                    <a:pt x="41114" y="451386"/>
                  </a:lnTo>
                  <a:lnTo>
                    <a:pt x="58508" y="408218"/>
                  </a:lnTo>
                  <a:lnTo>
                    <a:pt x="78688" y="366559"/>
                  </a:lnTo>
                  <a:lnTo>
                    <a:pt x="101539" y="326525"/>
                  </a:lnTo>
                  <a:lnTo>
                    <a:pt x="126943" y="288233"/>
                  </a:lnTo>
                  <a:lnTo>
                    <a:pt x="154786" y="251798"/>
                  </a:lnTo>
                  <a:lnTo>
                    <a:pt x="184951" y="217336"/>
                  </a:lnTo>
                  <a:lnTo>
                    <a:pt x="217321" y="184964"/>
                  </a:lnTo>
                  <a:lnTo>
                    <a:pt x="251782" y="154798"/>
                  </a:lnTo>
                  <a:lnTo>
                    <a:pt x="288216" y="126954"/>
                  </a:lnTo>
                  <a:lnTo>
                    <a:pt x="326508" y="101548"/>
                  </a:lnTo>
                  <a:lnTo>
                    <a:pt x="366542" y="78696"/>
                  </a:lnTo>
                  <a:lnTo>
                    <a:pt x="408202" y="58514"/>
                  </a:lnTo>
                  <a:lnTo>
                    <a:pt x="451371" y="41118"/>
                  </a:lnTo>
                  <a:lnTo>
                    <a:pt x="495934" y="26625"/>
                  </a:lnTo>
                  <a:lnTo>
                    <a:pt x="541774" y="15151"/>
                  </a:lnTo>
                  <a:lnTo>
                    <a:pt x="588776" y="6811"/>
                  </a:lnTo>
                  <a:lnTo>
                    <a:pt x="636823" y="1722"/>
                  </a:lnTo>
                  <a:lnTo>
                    <a:pt x="685800" y="0"/>
                  </a:lnTo>
                  <a:lnTo>
                    <a:pt x="734771" y="1722"/>
                  </a:lnTo>
                  <a:lnTo>
                    <a:pt x="782815" y="6811"/>
                  </a:lnTo>
                  <a:lnTo>
                    <a:pt x="829814" y="15151"/>
                  </a:lnTo>
                  <a:lnTo>
                    <a:pt x="875652" y="26625"/>
                  </a:lnTo>
                  <a:lnTo>
                    <a:pt x="920213" y="41118"/>
                  </a:lnTo>
                  <a:lnTo>
                    <a:pt x="963381" y="58514"/>
                  </a:lnTo>
                  <a:lnTo>
                    <a:pt x="1005040" y="78696"/>
                  </a:lnTo>
                  <a:lnTo>
                    <a:pt x="1045074" y="101548"/>
                  </a:lnTo>
                  <a:lnTo>
                    <a:pt x="1083366" y="126954"/>
                  </a:lnTo>
                  <a:lnTo>
                    <a:pt x="1119801" y="154798"/>
                  </a:lnTo>
                  <a:lnTo>
                    <a:pt x="1154263" y="184964"/>
                  </a:lnTo>
                  <a:lnTo>
                    <a:pt x="1186635" y="217336"/>
                  </a:lnTo>
                  <a:lnTo>
                    <a:pt x="1216801" y="251798"/>
                  </a:lnTo>
                  <a:lnTo>
                    <a:pt x="1244645" y="288233"/>
                  </a:lnTo>
                  <a:lnTo>
                    <a:pt x="1270051" y="326525"/>
                  </a:lnTo>
                  <a:lnTo>
                    <a:pt x="1292903" y="366559"/>
                  </a:lnTo>
                  <a:lnTo>
                    <a:pt x="1313085" y="408218"/>
                  </a:lnTo>
                  <a:lnTo>
                    <a:pt x="1330481" y="451386"/>
                  </a:lnTo>
                  <a:lnTo>
                    <a:pt x="1344974" y="495947"/>
                  </a:lnTo>
                  <a:lnTo>
                    <a:pt x="1356448" y="541785"/>
                  </a:lnTo>
                  <a:lnTo>
                    <a:pt x="1364788" y="588784"/>
                  </a:lnTo>
                  <a:lnTo>
                    <a:pt x="1369877" y="636828"/>
                  </a:lnTo>
                  <a:lnTo>
                    <a:pt x="1371600" y="6858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697483" y="1740535"/>
            <a:ext cx="11499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$4.05M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150619" y="3028188"/>
            <a:ext cx="4620895" cy="1290955"/>
          </a:xfrm>
          <a:custGeom>
            <a:avLst/>
            <a:gdLst/>
            <a:ahLst/>
            <a:cxnLst/>
            <a:rect l="l" t="t" r="r" b="b"/>
            <a:pathLst>
              <a:path w="4620895" h="1290954">
                <a:moveTo>
                  <a:pt x="4620768" y="0"/>
                </a:moveTo>
                <a:lnTo>
                  <a:pt x="0" y="0"/>
                </a:lnTo>
                <a:lnTo>
                  <a:pt x="0" y="1290828"/>
                </a:lnTo>
                <a:lnTo>
                  <a:pt x="4620768" y="1290828"/>
                </a:lnTo>
                <a:lnTo>
                  <a:pt x="4620768" y="0"/>
                </a:lnTo>
                <a:close/>
              </a:path>
            </a:pathLst>
          </a:custGeom>
          <a:solidFill>
            <a:srgbClr val="2404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2358898" y="3087751"/>
            <a:ext cx="2654935" cy="11569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Neurological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Age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10-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4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Condition: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Cerebral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Palsy,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Respiratory,</a:t>
            </a:r>
            <a:r>
              <a:rPr dirty="0" sz="1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Cardiac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68451" y="2970276"/>
            <a:ext cx="1409700" cy="1409700"/>
            <a:chOff x="568451" y="2970276"/>
            <a:chExt cx="1409700" cy="1409700"/>
          </a:xfrm>
        </p:grpSpPr>
        <p:sp>
          <p:nvSpPr>
            <p:cNvPr id="18" name="object 18" descr=""/>
            <p:cNvSpPr/>
            <p:nvPr/>
          </p:nvSpPr>
          <p:spPr>
            <a:xfrm>
              <a:off x="587501" y="298932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685800" y="0"/>
                  </a:moveTo>
                  <a:lnTo>
                    <a:pt x="636823" y="1722"/>
                  </a:lnTo>
                  <a:lnTo>
                    <a:pt x="588776" y="6811"/>
                  </a:lnTo>
                  <a:lnTo>
                    <a:pt x="541774" y="15151"/>
                  </a:lnTo>
                  <a:lnTo>
                    <a:pt x="495934" y="26625"/>
                  </a:lnTo>
                  <a:lnTo>
                    <a:pt x="451371" y="41118"/>
                  </a:lnTo>
                  <a:lnTo>
                    <a:pt x="408202" y="58514"/>
                  </a:lnTo>
                  <a:lnTo>
                    <a:pt x="366542" y="78696"/>
                  </a:lnTo>
                  <a:lnTo>
                    <a:pt x="326508" y="101548"/>
                  </a:lnTo>
                  <a:lnTo>
                    <a:pt x="288216" y="126954"/>
                  </a:lnTo>
                  <a:lnTo>
                    <a:pt x="251782" y="154798"/>
                  </a:lnTo>
                  <a:lnTo>
                    <a:pt x="217321" y="184964"/>
                  </a:lnTo>
                  <a:lnTo>
                    <a:pt x="184951" y="217336"/>
                  </a:lnTo>
                  <a:lnTo>
                    <a:pt x="154786" y="251798"/>
                  </a:lnTo>
                  <a:lnTo>
                    <a:pt x="126943" y="288233"/>
                  </a:lnTo>
                  <a:lnTo>
                    <a:pt x="101539" y="326525"/>
                  </a:lnTo>
                  <a:lnTo>
                    <a:pt x="78688" y="366559"/>
                  </a:lnTo>
                  <a:lnTo>
                    <a:pt x="58508" y="408218"/>
                  </a:lnTo>
                  <a:lnTo>
                    <a:pt x="41114" y="451386"/>
                  </a:lnTo>
                  <a:lnTo>
                    <a:pt x="26622" y="495947"/>
                  </a:lnTo>
                  <a:lnTo>
                    <a:pt x="15149" y="541785"/>
                  </a:lnTo>
                  <a:lnTo>
                    <a:pt x="6810" y="588784"/>
                  </a:lnTo>
                  <a:lnTo>
                    <a:pt x="1721" y="636828"/>
                  </a:lnTo>
                  <a:lnTo>
                    <a:pt x="0" y="685800"/>
                  </a:lnTo>
                  <a:lnTo>
                    <a:pt x="1721" y="734771"/>
                  </a:lnTo>
                  <a:lnTo>
                    <a:pt x="6810" y="782815"/>
                  </a:lnTo>
                  <a:lnTo>
                    <a:pt x="15149" y="829814"/>
                  </a:lnTo>
                  <a:lnTo>
                    <a:pt x="26622" y="875652"/>
                  </a:lnTo>
                  <a:lnTo>
                    <a:pt x="41114" y="920213"/>
                  </a:lnTo>
                  <a:lnTo>
                    <a:pt x="58508" y="963381"/>
                  </a:lnTo>
                  <a:lnTo>
                    <a:pt x="78688" y="1005040"/>
                  </a:lnTo>
                  <a:lnTo>
                    <a:pt x="101539" y="1045074"/>
                  </a:lnTo>
                  <a:lnTo>
                    <a:pt x="126943" y="1083366"/>
                  </a:lnTo>
                  <a:lnTo>
                    <a:pt x="154786" y="1119801"/>
                  </a:lnTo>
                  <a:lnTo>
                    <a:pt x="184951" y="1154263"/>
                  </a:lnTo>
                  <a:lnTo>
                    <a:pt x="217321" y="1186635"/>
                  </a:lnTo>
                  <a:lnTo>
                    <a:pt x="251782" y="1216801"/>
                  </a:lnTo>
                  <a:lnTo>
                    <a:pt x="288216" y="1244645"/>
                  </a:lnTo>
                  <a:lnTo>
                    <a:pt x="326508" y="1270051"/>
                  </a:lnTo>
                  <a:lnTo>
                    <a:pt x="366542" y="1292903"/>
                  </a:lnTo>
                  <a:lnTo>
                    <a:pt x="408202" y="1313085"/>
                  </a:lnTo>
                  <a:lnTo>
                    <a:pt x="451371" y="1330481"/>
                  </a:lnTo>
                  <a:lnTo>
                    <a:pt x="495934" y="1344974"/>
                  </a:lnTo>
                  <a:lnTo>
                    <a:pt x="541774" y="1356448"/>
                  </a:lnTo>
                  <a:lnTo>
                    <a:pt x="588776" y="1364788"/>
                  </a:lnTo>
                  <a:lnTo>
                    <a:pt x="636823" y="1369877"/>
                  </a:lnTo>
                  <a:lnTo>
                    <a:pt x="685800" y="1371600"/>
                  </a:lnTo>
                  <a:lnTo>
                    <a:pt x="734771" y="1369877"/>
                  </a:lnTo>
                  <a:lnTo>
                    <a:pt x="782815" y="1364788"/>
                  </a:lnTo>
                  <a:lnTo>
                    <a:pt x="829814" y="1356448"/>
                  </a:lnTo>
                  <a:lnTo>
                    <a:pt x="875652" y="1344974"/>
                  </a:lnTo>
                  <a:lnTo>
                    <a:pt x="920213" y="1330481"/>
                  </a:lnTo>
                  <a:lnTo>
                    <a:pt x="963381" y="1313085"/>
                  </a:lnTo>
                  <a:lnTo>
                    <a:pt x="1005040" y="1292903"/>
                  </a:lnTo>
                  <a:lnTo>
                    <a:pt x="1045074" y="1270051"/>
                  </a:lnTo>
                  <a:lnTo>
                    <a:pt x="1083366" y="1244645"/>
                  </a:lnTo>
                  <a:lnTo>
                    <a:pt x="1119801" y="1216801"/>
                  </a:lnTo>
                  <a:lnTo>
                    <a:pt x="1154263" y="1186635"/>
                  </a:lnTo>
                  <a:lnTo>
                    <a:pt x="1186635" y="1154263"/>
                  </a:lnTo>
                  <a:lnTo>
                    <a:pt x="1216801" y="1119801"/>
                  </a:lnTo>
                  <a:lnTo>
                    <a:pt x="1244645" y="1083366"/>
                  </a:lnTo>
                  <a:lnTo>
                    <a:pt x="1270051" y="1045074"/>
                  </a:lnTo>
                  <a:lnTo>
                    <a:pt x="1292903" y="1005040"/>
                  </a:lnTo>
                  <a:lnTo>
                    <a:pt x="1313085" y="963381"/>
                  </a:lnTo>
                  <a:lnTo>
                    <a:pt x="1330481" y="920213"/>
                  </a:lnTo>
                  <a:lnTo>
                    <a:pt x="1344974" y="875652"/>
                  </a:lnTo>
                  <a:lnTo>
                    <a:pt x="1356448" y="829814"/>
                  </a:lnTo>
                  <a:lnTo>
                    <a:pt x="1364788" y="782815"/>
                  </a:lnTo>
                  <a:lnTo>
                    <a:pt x="1369877" y="734771"/>
                  </a:lnTo>
                  <a:lnTo>
                    <a:pt x="1371600" y="685800"/>
                  </a:lnTo>
                  <a:lnTo>
                    <a:pt x="1369877" y="636828"/>
                  </a:lnTo>
                  <a:lnTo>
                    <a:pt x="1364788" y="588784"/>
                  </a:lnTo>
                  <a:lnTo>
                    <a:pt x="1356448" y="541785"/>
                  </a:lnTo>
                  <a:lnTo>
                    <a:pt x="1344974" y="495947"/>
                  </a:lnTo>
                  <a:lnTo>
                    <a:pt x="1330481" y="451386"/>
                  </a:lnTo>
                  <a:lnTo>
                    <a:pt x="1313085" y="408218"/>
                  </a:lnTo>
                  <a:lnTo>
                    <a:pt x="1292903" y="366559"/>
                  </a:lnTo>
                  <a:lnTo>
                    <a:pt x="1270051" y="326525"/>
                  </a:lnTo>
                  <a:lnTo>
                    <a:pt x="1244645" y="288233"/>
                  </a:lnTo>
                  <a:lnTo>
                    <a:pt x="1216801" y="251798"/>
                  </a:lnTo>
                  <a:lnTo>
                    <a:pt x="1186635" y="217336"/>
                  </a:lnTo>
                  <a:lnTo>
                    <a:pt x="1154263" y="184964"/>
                  </a:lnTo>
                  <a:lnTo>
                    <a:pt x="1119801" y="154798"/>
                  </a:lnTo>
                  <a:lnTo>
                    <a:pt x="1083366" y="126954"/>
                  </a:lnTo>
                  <a:lnTo>
                    <a:pt x="1045074" y="101548"/>
                  </a:lnTo>
                  <a:lnTo>
                    <a:pt x="1005040" y="78696"/>
                  </a:lnTo>
                  <a:lnTo>
                    <a:pt x="963381" y="58514"/>
                  </a:lnTo>
                  <a:lnTo>
                    <a:pt x="920213" y="41118"/>
                  </a:lnTo>
                  <a:lnTo>
                    <a:pt x="875652" y="26625"/>
                  </a:lnTo>
                  <a:lnTo>
                    <a:pt x="829814" y="15151"/>
                  </a:lnTo>
                  <a:lnTo>
                    <a:pt x="782815" y="6811"/>
                  </a:lnTo>
                  <a:lnTo>
                    <a:pt x="734771" y="1722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A24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7501" y="298932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685800"/>
                  </a:moveTo>
                  <a:lnTo>
                    <a:pt x="1369877" y="734771"/>
                  </a:lnTo>
                  <a:lnTo>
                    <a:pt x="1364788" y="782815"/>
                  </a:lnTo>
                  <a:lnTo>
                    <a:pt x="1356448" y="829814"/>
                  </a:lnTo>
                  <a:lnTo>
                    <a:pt x="1344974" y="875652"/>
                  </a:lnTo>
                  <a:lnTo>
                    <a:pt x="1330481" y="920213"/>
                  </a:lnTo>
                  <a:lnTo>
                    <a:pt x="1313085" y="963381"/>
                  </a:lnTo>
                  <a:lnTo>
                    <a:pt x="1292903" y="1005040"/>
                  </a:lnTo>
                  <a:lnTo>
                    <a:pt x="1270051" y="1045074"/>
                  </a:lnTo>
                  <a:lnTo>
                    <a:pt x="1244645" y="1083366"/>
                  </a:lnTo>
                  <a:lnTo>
                    <a:pt x="1216801" y="1119801"/>
                  </a:lnTo>
                  <a:lnTo>
                    <a:pt x="1186635" y="1154263"/>
                  </a:lnTo>
                  <a:lnTo>
                    <a:pt x="1154263" y="1186635"/>
                  </a:lnTo>
                  <a:lnTo>
                    <a:pt x="1119801" y="1216801"/>
                  </a:lnTo>
                  <a:lnTo>
                    <a:pt x="1083366" y="1244645"/>
                  </a:lnTo>
                  <a:lnTo>
                    <a:pt x="1045074" y="1270051"/>
                  </a:lnTo>
                  <a:lnTo>
                    <a:pt x="1005040" y="1292903"/>
                  </a:lnTo>
                  <a:lnTo>
                    <a:pt x="963381" y="1313085"/>
                  </a:lnTo>
                  <a:lnTo>
                    <a:pt x="920213" y="1330481"/>
                  </a:lnTo>
                  <a:lnTo>
                    <a:pt x="875652" y="1344974"/>
                  </a:lnTo>
                  <a:lnTo>
                    <a:pt x="829814" y="1356448"/>
                  </a:lnTo>
                  <a:lnTo>
                    <a:pt x="782815" y="1364788"/>
                  </a:lnTo>
                  <a:lnTo>
                    <a:pt x="734771" y="1369877"/>
                  </a:lnTo>
                  <a:lnTo>
                    <a:pt x="685800" y="1371600"/>
                  </a:lnTo>
                  <a:lnTo>
                    <a:pt x="636823" y="1369877"/>
                  </a:lnTo>
                  <a:lnTo>
                    <a:pt x="588776" y="1364788"/>
                  </a:lnTo>
                  <a:lnTo>
                    <a:pt x="541774" y="1356448"/>
                  </a:lnTo>
                  <a:lnTo>
                    <a:pt x="495934" y="1344974"/>
                  </a:lnTo>
                  <a:lnTo>
                    <a:pt x="451371" y="1330481"/>
                  </a:lnTo>
                  <a:lnTo>
                    <a:pt x="408202" y="1313085"/>
                  </a:lnTo>
                  <a:lnTo>
                    <a:pt x="366542" y="1292903"/>
                  </a:lnTo>
                  <a:lnTo>
                    <a:pt x="326508" y="1270051"/>
                  </a:lnTo>
                  <a:lnTo>
                    <a:pt x="288216" y="1244645"/>
                  </a:lnTo>
                  <a:lnTo>
                    <a:pt x="251782" y="1216801"/>
                  </a:lnTo>
                  <a:lnTo>
                    <a:pt x="217321" y="1186635"/>
                  </a:lnTo>
                  <a:lnTo>
                    <a:pt x="184951" y="1154263"/>
                  </a:lnTo>
                  <a:lnTo>
                    <a:pt x="154786" y="1119801"/>
                  </a:lnTo>
                  <a:lnTo>
                    <a:pt x="126943" y="1083366"/>
                  </a:lnTo>
                  <a:lnTo>
                    <a:pt x="101539" y="1045074"/>
                  </a:lnTo>
                  <a:lnTo>
                    <a:pt x="78688" y="1005040"/>
                  </a:lnTo>
                  <a:lnTo>
                    <a:pt x="58508" y="963381"/>
                  </a:lnTo>
                  <a:lnTo>
                    <a:pt x="41114" y="920213"/>
                  </a:lnTo>
                  <a:lnTo>
                    <a:pt x="26622" y="875652"/>
                  </a:lnTo>
                  <a:lnTo>
                    <a:pt x="15149" y="829814"/>
                  </a:lnTo>
                  <a:lnTo>
                    <a:pt x="6810" y="782815"/>
                  </a:lnTo>
                  <a:lnTo>
                    <a:pt x="1721" y="734771"/>
                  </a:lnTo>
                  <a:lnTo>
                    <a:pt x="0" y="685800"/>
                  </a:lnTo>
                  <a:lnTo>
                    <a:pt x="1721" y="636828"/>
                  </a:lnTo>
                  <a:lnTo>
                    <a:pt x="6810" y="588784"/>
                  </a:lnTo>
                  <a:lnTo>
                    <a:pt x="15149" y="541785"/>
                  </a:lnTo>
                  <a:lnTo>
                    <a:pt x="26622" y="495947"/>
                  </a:lnTo>
                  <a:lnTo>
                    <a:pt x="41114" y="451386"/>
                  </a:lnTo>
                  <a:lnTo>
                    <a:pt x="58508" y="408218"/>
                  </a:lnTo>
                  <a:lnTo>
                    <a:pt x="78688" y="366559"/>
                  </a:lnTo>
                  <a:lnTo>
                    <a:pt x="101539" y="326525"/>
                  </a:lnTo>
                  <a:lnTo>
                    <a:pt x="126943" y="288233"/>
                  </a:lnTo>
                  <a:lnTo>
                    <a:pt x="154786" y="251798"/>
                  </a:lnTo>
                  <a:lnTo>
                    <a:pt x="184951" y="217336"/>
                  </a:lnTo>
                  <a:lnTo>
                    <a:pt x="217321" y="184964"/>
                  </a:lnTo>
                  <a:lnTo>
                    <a:pt x="251782" y="154798"/>
                  </a:lnTo>
                  <a:lnTo>
                    <a:pt x="288216" y="126954"/>
                  </a:lnTo>
                  <a:lnTo>
                    <a:pt x="326508" y="101548"/>
                  </a:lnTo>
                  <a:lnTo>
                    <a:pt x="366542" y="78696"/>
                  </a:lnTo>
                  <a:lnTo>
                    <a:pt x="408202" y="58514"/>
                  </a:lnTo>
                  <a:lnTo>
                    <a:pt x="451371" y="41118"/>
                  </a:lnTo>
                  <a:lnTo>
                    <a:pt x="495934" y="26625"/>
                  </a:lnTo>
                  <a:lnTo>
                    <a:pt x="541774" y="15151"/>
                  </a:lnTo>
                  <a:lnTo>
                    <a:pt x="588776" y="6811"/>
                  </a:lnTo>
                  <a:lnTo>
                    <a:pt x="636823" y="1722"/>
                  </a:lnTo>
                  <a:lnTo>
                    <a:pt x="685800" y="0"/>
                  </a:lnTo>
                  <a:lnTo>
                    <a:pt x="734771" y="1722"/>
                  </a:lnTo>
                  <a:lnTo>
                    <a:pt x="782815" y="6811"/>
                  </a:lnTo>
                  <a:lnTo>
                    <a:pt x="829814" y="15151"/>
                  </a:lnTo>
                  <a:lnTo>
                    <a:pt x="875652" y="26625"/>
                  </a:lnTo>
                  <a:lnTo>
                    <a:pt x="920213" y="41118"/>
                  </a:lnTo>
                  <a:lnTo>
                    <a:pt x="963381" y="58514"/>
                  </a:lnTo>
                  <a:lnTo>
                    <a:pt x="1005040" y="78696"/>
                  </a:lnTo>
                  <a:lnTo>
                    <a:pt x="1045074" y="101548"/>
                  </a:lnTo>
                  <a:lnTo>
                    <a:pt x="1083366" y="126954"/>
                  </a:lnTo>
                  <a:lnTo>
                    <a:pt x="1119801" y="154798"/>
                  </a:lnTo>
                  <a:lnTo>
                    <a:pt x="1154263" y="184964"/>
                  </a:lnTo>
                  <a:lnTo>
                    <a:pt x="1186635" y="217336"/>
                  </a:lnTo>
                  <a:lnTo>
                    <a:pt x="1216801" y="251798"/>
                  </a:lnTo>
                  <a:lnTo>
                    <a:pt x="1244645" y="288233"/>
                  </a:lnTo>
                  <a:lnTo>
                    <a:pt x="1270051" y="326525"/>
                  </a:lnTo>
                  <a:lnTo>
                    <a:pt x="1292903" y="366559"/>
                  </a:lnTo>
                  <a:lnTo>
                    <a:pt x="1313085" y="408218"/>
                  </a:lnTo>
                  <a:lnTo>
                    <a:pt x="1330481" y="451386"/>
                  </a:lnTo>
                  <a:lnTo>
                    <a:pt x="1344974" y="495947"/>
                  </a:lnTo>
                  <a:lnTo>
                    <a:pt x="1356448" y="541785"/>
                  </a:lnTo>
                  <a:lnTo>
                    <a:pt x="1364788" y="588784"/>
                  </a:lnTo>
                  <a:lnTo>
                    <a:pt x="1369877" y="636828"/>
                  </a:lnTo>
                  <a:lnTo>
                    <a:pt x="1371600" y="6858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87400" y="3423284"/>
            <a:ext cx="97028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$4.2M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1150619" y="4651247"/>
            <a:ext cx="4620895" cy="1289685"/>
          </a:xfrm>
          <a:custGeom>
            <a:avLst/>
            <a:gdLst/>
            <a:ahLst/>
            <a:cxnLst/>
            <a:rect l="l" t="t" r="r" b="b"/>
            <a:pathLst>
              <a:path w="4620895" h="1289685">
                <a:moveTo>
                  <a:pt x="4620768" y="0"/>
                </a:moveTo>
                <a:lnTo>
                  <a:pt x="0" y="0"/>
                </a:lnTo>
                <a:lnTo>
                  <a:pt x="0" y="1289240"/>
                </a:lnTo>
                <a:lnTo>
                  <a:pt x="4620768" y="1289240"/>
                </a:lnTo>
                <a:lnTo>
                  <a:pt x="4620768" y="0"/>
                </a:lnTo>
                <a:close/>
              </a:path>
            </a:pathLst>
          </a:custGeom>
          <a:solidFill>
            <a:srgbClr val="2404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2358898" y="4926329"/>
            <a:ext cx="1078865" cy="699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Burns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Age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20-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568451" y="4591811"/>
            <a:ext cx="1409700" cy="1409700"/>
            <a:chOff x="568451" y="4591811"/>
            <a:chExt cx="1409700" cy="1409700"/>
          </a:xfrm>
        </p:grpSpPr>
        <p:sp>
          <p:nvSpPr>
            <p:cNvPr id="24" name="object 24" descr=""/>
            <p:cNvSpPr/>
            <p:nvPr/>
          </p:nvSpPr>
          <p:spPr>
            <a:xfrm>
              <a:off x="587501" y="4610861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685800" y="0"/>
                  </a:moveTo>
                  <a:lnTo>
                    <a:pt x="636823" y="1722"/>
                  </a:lnTo>
                  <a:lnTo>
                    <a:pt x="588776" y="6811"/>
                  </a:lnTo>
                  <a:lnTo>
                    <a:pt x="541774" y="15151"/>
                  </a:lnTo>
                  <a:lnTo>
                    <a:pt x="495934" y="26625"/>
                  </a:lnTo>
                  <a:lnTo>
                    <a:pt x="451371" y="41118"/>
                  </a:lnTo>
                  <a:lnTo>
                    <a:pt x="408202" y="58514"/>
                  </a:lnTo>
                  <a:lnTo>
                    <a:pt x="366542" y="78696"/>
                  </a:lnTo>
                  <a:lnTo>
                    <a:pt x="326508" y="101548"/>
                  </a:lnTo>
                  <a:lnTo>
                    <a:pt x="288216" y="126954"/>
                  </a:lnTo>
                  <a:lnTo>
                    <a:pt x="251782" y="154798"/>
                  </a:lnTo>
                  <a:lnTo>
                    <a:pt x="217321" y="184964"/>
                  </a:lnTo>
                  <a:lnTo>
                    <a:pt x="184951" y="217336"/>
                  </a:lnTo>
                  <a:lnTo>
                    <a:pt x="154786" y="251798"/>
                  </a:lnTo>
                  <a:lnTo>
                    <a:pt x="126943" y="288233"/>
                  </a:lnTo>
                  <a:lnTo>
                    <a:pt x="101539" y="326525"/>
                  </a:lnTo>
                  <a:lnTo>
                    <a:pt x="78688" y="366559"/>
                  </a:lnTo>
                  <a:lnTo>
                    <a:pt x="58508" y="408218"/>
                  </a:lnTo>
                  <a:lnTo>
                    <a:pt x="41114" y="451386"/>
                  </a:lnTo>
                  <a:lnTo>
                    <a:pt x="26622" y="495947"/>
                  </a:lnTo>
                  <a:lnTo>
                    <a:pt x="15149" y="541785"/>
                  </a:lnTo>
                  <a:lnTo>
                    <a:pt x="6810" y="588784"/>
                  </a:lnTo>
                  <a:lnTo>
                    <a:pt x="1721" y="636828"/>
                  </a:lnTo>
                  <a:lnTo>
                    <a:pt x="0" y="685800"/>
                  </a:lnTo>
                  <a:lnTo>
                    <a:pt x="1721" y="734776"/>
                  </a:lnTo>
                  <a:lnTo>
                    <a:pt x="6810" y="782823"/>
                  </a:lnTo>
                  <a:lnTo>
                    <a:pt x="15149" y="829825"/>
                  </a:lnTo>
                  <a:lnTo>
                    <a:pt x="26622" y="875665"/>
                  </a:lnTo>
                  <a:lnTo>
                    <a:pt x="41114" y="920228"/>
                  </a:lnTo>
                  <a:lnTo>
                    <a:pt x="58508" y="963397"/>
                  </a:lnTo>
                  <a:lnTo>
                    <a:pt x="78688" y="1005057"/>
                  </a:lnTo>
                  <a:lnTo>
                    <a:pt x="101539" y="1045091"/>
                  </a:lnTo>
                  <a:lnTo>
                    <a:pt x="126943" y="1083383"/>
                  </a:lnTo>
                  <a:lnTo>
                    <a:pt x="154786" y="1119817"/>
                  </a:lnTo>
                  <a:lnTo>
                    <a:pt x="184951" y="1154278"/>
                  </a:lnTo>
                  <a:lnTo>
                    <a:pt x="217321" y="1186648"/>
                  </a:lnTo>
                  <a:lnTo>
                    <a:pt x="251782" y="1216813"/>
                  </a:lnTo>
                  <a:lnTo>
                    <a:pt x="288216" y="1244656"/>
                  </a:lnTo>
                  <a:lnTo>
                    <a:pt x="326508" y="1270060"/>
                  </a:lnTo>
                  <a:lnTo>
                    <a:pt x="366542" y="1292911"/>
                  </a:lnTo>
                  <a:lnTo>
                    <a:pt x="408202" y="1313091"/>
                  </a:lnTo>
                  <a:lnTo>
                    <a:pt x="451371" y="1330485"/>
                  </a:lnTo>
                  <a:lnTo>
                    <a:pt x="495934" y="1344977"/>
                  </a:lnTo>
                  <a:lnTo>
                    <a:pt x="541774" y="1356450"/>
                  </a:lnTo>
                  <a:lnTo>
                    <a:pt x="588776" y="1364789"/>
                  </a:lnTo>
                  <a:lnTo>
                    <a:pt x="636823" y="1369878"/>
                  </a:lnTo>
                  <a:lnTo>
                    <a:pt x="685800" y="1371600"/>
                  </a:lnTo>
                  <a:lnTo>
                    <a:pt x="734771" y="1369878"/>
                  </a:lnTo>
                  <a:lnTo>
                    <a:pt x="782815" y="1364789"/>
                  </a:lnTo>
                  <a:lnTo>
                    <a:pt x="829814" y="1356450"/>
                  </a:lnTo>
                  <a:lnTo>
                    <a:pt x="875652" y="1344977"/>
                  </a:lnTo>
                  <a:lnTo>
                    <a:pt x="920213" y="1330485"/>
                  </a:lnTo>
                  <a:lnTo>
                    <a:pt x="963381" y="1313091"/>
                  </a:lnTo>
                  <a:lnTo>
                    <a:pt x="1005040" y="1292911"/>
                  </a:lnTo>
                  <a:lnTo>
                    <a:pt x="1045074" y="1270060"/>
                  </a:lnTo>
                  <a:lnTo>
                    <a:pt x="1083366" y="1244656"/>
                  </a:lnTo>
                  <a:lnTo>
                    <a:pt x="1119801" y="1216813"/>
                  </a:lnTo>
                  <a:lnTo>
                    <a:pt x="1154263" y="1186648"/>
                  </a:lnTo>
                  <a:lnTo>
                    <a:pt x="1186635" y="1154278"/>
                  </a:lnTo>
                  <a:lnTo>
                    <a:pt x="1216801" y="1119817"/>
                  </a:lnTo>
                  <a:lnTo>
                    <a:pt x="1244645" y="1083383"/>
                  </a:lnTo>
                  <a:lnTo>
                    <a:pt x="1270051" y="1045091"/>
                  </a:lnTo>
                  <a:lnTo>
                    <a:pt x="1292903" y="1005057"/>
                  </a:lnTo>
                  <a:lnTo>
                    <a:pt x="1313085" y="963397"/>
                  </a:lnTo>
                  <a:lnTo>
                    <a:pt x="1330481" y="920228"/>
                  </a:lnTo>
                  <a:lnTo>
                    <a:pt x="1344974" y="875665"/>
                  </a:lnTo>
                  <a:lnTo>
                    <a:pt x="1356448" y="829825"/>
                  </a:lnTo>
                  <a:lnTo>
                    <a:pt x="1364788" y="782823"/>
                  </a:lnTo>
                  <a:lnTo>
                    <a:pt x="1369877" y="734776"/>
                  </a:lnTo>
                  <a:lnTo>
                    <a:pt x="1371600" y="685800"/>
                  </a:lnTo>
                  <a:lnTo>
                    <a:pt x="1369877" y="636828"/>
                  </a:lnTo>
                  <a:lnTo>
                    <a:pt x="1364788" y="588784"/>
                  </a:lnTo>
                  <a:lnTo>
                    <a:pt x="1356448" y="541785"/>
                  </a:lnTo>
                  <a:lnTo>
                    <a:pt x="1344974" y="495947"/>
                  </a:lnTo>
                  <a:lnTo>
                    <a:pt x="1330481" y="451386"/>
                  </a:lnTo>
                  <a:lnTo>
                    <a:pt x="1313085" y="408218"/>
                  </a:lnTo>
                  <a:lnTo>
                    <a:pt x="1292903" y="366559"/>
                  </a:lnTo>
                  <a:lnTo>
                    <a:pt x="1270051" y="326525"/>
                  </a:lnTo>
                  <a:lnTo>
                    <a:pt x="1244645" y="288233"/>
                  </a:lnTo>
                  <a:lnTo>
                    <a:pt x="1216801" y="251798"/>
                  </a:lnTo>
                  <a:lnTo>
                    <a:pt x="1186635" y="217336"/>
                  </a:lnTo>
                  <a:lnTo>
                    <a:pt x="1154263" y="184964"/>
                  </a:lnTo>
                  <a:lnTo>
                    <a:pt x="1119801" y="154798"/>
                  </a:lnTo>
                  <a:lnTo>
                    <a:pt x="1083366" y="126954"/>
                  </a:lnTo>
                  <a:lnTo>
                    <a:pt x="1045074" y="101548"/>
                  </a:lnTo>
                  <a:lnTo>
                    <a:pt x="1005040" y="78696"/>
                  </a:lnTo>
                  <a:lnTo>
                    <a:pt x="963381" y="58514"/>
                  </a:lnTo>
                  <a:lnTo>
                    <a:pt x="920213" y="41118"/>
                  </a:lnTo>
                  <a:lnTo>
                    <a:pt x="875652" y="26625"/>
                  </a:lnTo>
                  <a:lnTo>
                    <a:pt x="829814" y="15151"/>
                  </a:lnTo>
                  <a:lnTo>
                    <a:pt x="782815" y="6811"/>
                  </a:lnTo>
                  <a:lnTo>
                    <a:pt x="734771" y="1722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A24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87501" y="4610861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685800"/>
                  </a:moveTo>
                  <a:lnTo>
                    <a:pt x="1369877" y="734776"/>
                  </a:lnTo>
                  <a:lnTo>
                    <a:pt x="1364788" y="782823"/>
                  </a:lnTo>
                  <a:lnTo>
                    <a:pt x="1356448" y="829825"/>
                  </a:lnTo>
                  <a:lnTo>
                    <a:pt x="1344974" y="875665"/>
                  </a:lnTo>
                  <a:lnTo>
                    <a:pt x="1330481" y="920228"/>
                  </a:lnTo>
                  <a:lnTo>
                    <a:pt x="1313085" y="963397"/>
                  </a:lnTo>
                  <a:lnTo>
                    <a:pt x="1292903" y="1005057"/>
                  </a:lnTo>
                  <a:lnTo>
                    <a:pt x="1270051" y="1045091"/>
                  </a:lnTo>
                  <a:lnTo>
                    <a:pt x="1244645" y="1083383"/>
                  </a:lnTo>
                  <a:lnTo>
                    <a:pt x="1216801" y="1119817"/>
                  </a:lnTo>
                  <a:lnTo>
                    <a:pt x="1186635" y="1154278"/>
                  </a:lnTo>
                  <a:lnTo>
                    <a:pt x="1154263" y="1186648"/>
                  </a:lnTo>
                  <a:lnTo>
                    <a:pt x="1119801" y="1216813"/>
                  </a:lnTo>
                  <a:lnTo>
                    <a:pt x="1083366" y="1244656"/>
                  </a:lnTo>
                  <a:lnTo>
                    <a:pt x="1045074" y="1270060"/>
                  </a:lnTo>
                  <a:lnTo>
                    <a:pt x="1005040" y="1292911"/>
                  </a:lnTo>
                  <a:lnTo>
                    <a:pt x="963381" y="1313091"/>
                  </a:lnTo>
                  <a:lnTo>
                    <a:pt x="920213" y="1330485"/>
                  </a:lnTo>
                  <a:lnTo>
                    <a:pt x="875652" y="1344977"/>
                  </a:lnTo>
                  <a:lnTo>
                    <a:pt x="829814" y="1356450"/>
                  </a:lnTo>
                  <a:lnTo>
                    <a:pt x="782815" y="1364789"/>
                  </a:lnTo>
                  <a:lnTo>
                    <a:pt x="734771" y="1369878"/>
                  </a:lnTo>
                  <a:lnTo>
                    <a:pt x="685800" y="1371600"/>
                  </a:lnTo>
                  <a:lnTo>
                    <a:pt x="636823" y="1369878"/>
                  </a:lnTo>
                  <a:lnTo>
                    <a:pt x="588776" y="1364789"/>
                  </a:lnTo>
                  <a:lnTo>
                    <a:pt x="541774" y="1356450"/>
                  </a:lnTo>
                  <a:lnTo>
                    <a:pt x="495934" y="1344977"/>
                  </a:lnTo>
                  <a:lnTo>
                    <a:pt x="451371" y="1330485"/>
                  </a:lnTo>
                  <a:lnTo>
                    <a:pt x="408202" y="1313091"/>
                  </a:lnTo>
                  <a:lnTo>
                    <a:pt x="366542" y="1292911"/>
                  </a:lnTo>
                  <a:lnTo>
                    <a:pt x="326508" y="1270060"/>
                  </a:lnTo>
                  <a:lnTo>
                    <a:pt x="288216" y="1244656"/>
                  </a:lnTo>
                  <a:lnTo>
                    <a:pt x="251782" y="1216813"/>
                  </a:lnTo>
                  <a:lnTo>
                    <a:pt x="217321" y="1186648"/>
                  </a:lnTo>
                  <a:lnTo>
                    <a:pt x="184951" y="1154278"/>
                  </a:lnTo>
                  <a:lnTo>
                    <a:pt x="154786" y="1119817"/>
                  </a:lnTo>
                  <a:lnTo>
                    <a:pt x="126943" y="1083383"/>
                  </a:lnTo>
                  <a:lnTo>
                    <a:pt x="101539" y="1045091"/>
                  </a:lnTo>
                  <a:lnTo>
                    <a:pt x="78688" y="1005057"/>
                  </a:lnTo>
                  <a:lnTo>
                    <a:pt x="58508" y="963397"/>
                  </a:lnTo>
                  <a:lnTo>
                    <a:pt x="41114" y="920228"/>
                  </a:lnTo>
                  <a:lnTo>
                    <a:pt x="26622" y="875665"/>
                  </a:lnTo>
                  <a:lnTo>
                    <a:pt x="15149" y="829825"/>
                  </a:lnTo>
                  <a:lnTo>
                    <a:pt x="6810" y="782823"/>
                  </a:lnTo>
                  <a:lnTo>
                    <a:pt x="1721" y="734776"/>
                  </a:lnTo>
                  <a:lnTo>
                    <a:pt x="0" y="685800"/>
                  </a:lnTo>
                  <a:lnTo>
                    <a:pt x="1721" y="636828"/>
                  </a:lnTo>
                  <a:lnTo>
                    <a:pt x="6810" y="588784"/>
                  </a:lnTo>
                  <a:lnTo>
                    <a:pt x="15149" y="541785"/>
                  </a:lnTo>
                  <a:lnTo>
                    <a:pt x="26622" y="495947"/>
                  </a:lnTo>
                  <a:lnTo>
                    <a:pt x="41114" y="451386"/>
                  </a:lnTo>
                  <a:lnTo>
                    <a:pt x="58508" y="408218"/>
                  </a:lnTo>
                  <a:lnTo>
                    <a:pt x="78688" y="366559"/>
                  </a:lnTo>
                  <a:lnTo>
                    <a:pt x="101539" y="326525"/>
                  </a:lnTo>
                  <a:lnTo>
                    <a:pt x="126943" y="288233"/>
                  </a:lnTo>
                  <a:lnTo>
                    <a:pt x="154786" y="251798"/>
                  </a:lnTo>
                  <a:lnTo>
                    <a:pt x="184951" y="217336"/>
                  </a:lnTo>
                  <a:lnTo>
                    <a:pt x="217321" y="184964"/>
                  </a:lnTo>
                  <a:lnTo>
                    <a:pt x="251782" y="154798"/>
                  </a:lnTo>
                  <a:lnTo>
                    <a:pt x="288216" y="126954"/>
                  </a:lnTo>
                  <a:lnTo>
                    <a:pt x="326508" y="101548"/>
                  </a:lnTo>
                  <a:lnTo>
                    <a:pt x="366542" y="78696"/>
                  </a:lnTo>
                  <a:lnTo>
                    <a:pt x="408202" y="58514"/>
                  </a:lnTo>
                  <a:lnTo>
                    <a:pt x="451371" y="41118"/>
                  </a:lnTo>
                  <a:lnTo>
                    <a:pt x="495934" y="26625"/>
                  </a:lnTo>
                  <a:lnTo>
                    <a:pt x="541774" y="15151"/>
                  </a:lnTo>
                  <a:lnTo>
                    <a:pt x="588776" y="6811"/>
                  </a:lnTo>
                  <a:lnTo>
                    <a:pt x="636823" y="1722"/>
                  </a:lnTo>
                  <a:lnTo>
                    <a:pt x="685800" y="0"/>
                  </a:lnTo>
                  <a:lnTo>
                    <a:pt x="734771" y="1722"/>
                  </a:lnTo>
                  <a:lnTo>
                    <a:pt x="782815" y="6811"/>
                  </a:lnTo>
                  <a:lnTo>
                    <a:pt x="829814" y="15151"/>
                  </a:lnTo>
                  <a:lnTo>
                    <a:pt x="875652" y="26625"/>
                  </a:lnTo>
                  <a:lnTo>
                    <a:pt x="920213" y="41118"/>
                  </a:lnTo>
                  <a:lnTo>
                    <a:pt x="963381" y="58514"/>
                  </a:lnTo>
                  <a:lnTo>
                    <a:pt x="1005040" y="78696"/>
                  </a:lnTo>
                  <a:lnTo>
                    <a:pt x="1045074" y="101548"/>
                  </a:lnTo>
                  <a:lnTo>
                    <a:pt x="1083366" y="126954"/>
                  </a:lnTo>
                  <a:lnTo>
                    <a:pt x="1119801" y="154798"/>
                  </a:lnTo>
                  <a:lnTo>
                    <a:pt x="1154263" y="184964"/>
                  </a:lnTo>
                  <a:lnTo>
                    <a:pt x="1186635" y="217336"/>
                  </a:lnTo>
                  <a:lnTo>
                    <a:pt x="1216801" y="251798"/>
                  </a:lnTo>
                  <a:lnTo>
                    <a:pt x="1244645" y="288233"/>
                  </a:lnTo>
                  <a:lnTo>
                    <a:pt x="1270051" y="326525"/>
                  </a:lnTo>
                  <a:lnTo>
                    <a:pt x="1292903" y="366559"/>
                  </a:lnTo>
                  <a:lnTo>
                    <a:pt x="1313085" y="408218"/>
                  </a:lnTo>
                  <a:lnTo>
                    <a:pt x="1330481" y="451386"/>
                  </a:lnTo>
                  <a:lnTo>
                    <a:pt x="1344974" y="495947"/>
                  </a:lnTo>
                  <a:lnTo>
                    <a:pt x="1356448" y="541785"/>
                  </a:lnTo>
                  <a:lnTo>
                    <a:pt x="1364788" y="588784"/>
                  </a:lnTo>
                  <a:lnTo>
                    <a:pt x="1369877" y="636828"/>
                  </a:lnTo>
                  <a:lnTo>
                    <a:pt x="1371600" y="6858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828547" y="4803394"/>
            <a:ext cx="8991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30" b="1">
                <a:solidFill>
                  <a:srgbClr val="FFFFFF"/>
                </a:solidFill>
                <a:latin typeface="Calibri"/>
                <a:cs typeface="Calibri"/>
              </a:rPr>
              <a:t>$4.2</a:t>
            </a:r>
            <a:r>
              <a:rPr dirty="0" sz="2800" spc="-2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50" b="1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28547" y="5230164"/>
            <a:ext cx="883919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35" b="1">
                <a:solidFill>
                  <a:srgbClr val="FFFFFF"/>
                </a:solidFill>
                <a:latin typeface="Calibri"/>
                <a:cs typeface="Calibri"/>
              </a:rPr>
              <a:t>$7.4M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6320028" y="1348739"/>
            <a:ext cx="5078095" cy="4617720"/>
            <a:chOff x="6320028" y="1348739"/>
            <a:chExt cx="5078095" cy="4617720"/>
          </a:xfrm>
        </p:grpSpPr>
        <p:sp>
          <p:nvSpPr>
            <p:cNvPr id="29" name="object 29" descr=""/>
            <p:cNvSpPr/>
            <p:nvPr/>
          </p:nvSpPr>
          <p:spPr>
            <a:xfrm>
              <a:off x="6320028" y="1395983"/>
              <a:ext cx="5078095" cy="4570730"/>
            </a:xfrm>
            <a:custGeom>
              <a:avLst/>
              <a:gdLst/>
              <a:ahLst/>
              <a:cxnLst/>
              <a:rect l="l" t="t" r="r" b="b"/>
              <a:pathLst>
                <a:path w="5078095" h="4570730">
                  <a:moveTo>
                    <a:pt x="5077968" y="2950337"/>
                  </a:moveTo>
                  <a:lnTo>
                    <a:pt x="4795393" y="1685544"/>
                  </a:lnTo>
                  <a:lnTo>
                    <a:pt x="0" y="3305556"/>
                  </a:lnTo>
                  <a:lnTo>
                    <a:pt x="282321" y="4570336"/>
                  </a:lnTo>
                  <a:lnTo>
                    <a:pt x="5077968" y="2950337"/>
                  </a:lnTo>
                  <a:close/>
                </a:path>
                <a:path w="5078095" h="4570730">
                  <a:moveTo>
                    <a:pt x="5077968" y="1264793"/>
                  </a:moveTo>
                  <a:lnTo>
                    <a:pt x="4795393" y="0"/>
                  </a:lnTo>
                  <a:lnTo>
                    <a:pt x="0" y="1620012"/>
                  </a:lnTo>
                  <a:lnTo>
                    <a:pt x="282321" y="2884805"/>
                  </a:lnTo>
                  <a:lnTo>
                    <a:pt x="5077968" y="1264793"/>
                  </a:lnTo>
                  <a:close/>
                </a:path>
              </a:pathLst>
            </a:custGeom>
            <a:solidFill>
              <a:srgbClr val="C0F8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320028" y="1348739"/>
              <a:ext cx="5078095" cy="1327785"/>
            </a:xfrm>
            <a:custGeom>
              <a:avLst/>
              <a:gdLst/>
              <a:ahLst/>
              <a:cxnLst/>
              <a:rect l="l" t="t" r="r" b="b"/>
              <a:pathLst>
                <a:path w="5078095" h="1327785">
                  <a:moveTo>
                    <a:pt x="5077968" y="0"/>
                  </a:moveTo>
                  <a:lnTo>
                    <a:pt x="0" y="0"/>
                  </a:lnTo>
                  <a:lnTo>
                    <a:pt x="0" y="1327404"/>
                  </a:lnTo>
                  <a:lnTo>
                    <a:pt x="5077968" y="1327404"/>
                  </a:lnTo>
                  <a:lnTo>
                    <a:pt x="5077968" y="0"/>
                  </a:lnTo>
                  <a:close/>
                </a:path>
              </a:pathLst>
            </a:custGeom>
            <a:solidFill>
              <a:srgbClr val="24044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6859016" y="1533905"/>
            <a:ext cx="3573779" cy="943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Congenital</a:t>
            </a:r>
            <a:r>
              <a:rPr dirty="0" sz="24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Anomaly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(Structural)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Newborn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Condition: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Septicemia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10495788" y="1309116"/>
            <a:ext cx="1409700" cy="1409700"/>
            <a:chOff x="10495788" y="1309116"/>
            <a:chExt cx="1409700" cy="1409700"/>
          </a:xfrm>
        </p:grpSpPr>
        <p:sp>
          <p:nvSpPr>
            <p:cNvPr id="33" name="object 33" descr=""/>
            <p:cNvSpPr/>
            <p:nvPr/>
          </p:nvSpPr>
          <p:spPr>
            <a:xfrm>
              <a:off x="10514838" y="132816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685800" y="0"/>
                  </a:moveTo>
                  <a:lnTo>
                    <a:pt x="636828" y="1722"/>
                  </a:lnTo>
                  <a:lnTo>
                    <a:pt x="588784" y="6811"/>
                  </a:lnTo>
                  <a:lnTo>
                    <a:pt x="541785" y="15151"/>
                  </a:lnTo>
                  <a:lnTo>
                    <a:pt x="495947" y="26625"/>
                  </a:lnTo>
                  <a:lnTo>
                    <a:pt x="451386" y="41118"/>
                  </a:lnTo>
                  <a:lnTo>
                    <a:pt x="408218" y="58514"/>
                  </a:lnTo>
                  <a:lnTo>
                    <a:pt x="366559" y="78696"/>
                  </a:lnTo>
                  <a:lnTo>
                    <a:pt x="326525" y="101548"/>
                  </a:lnTo>
                  <a:lnTo>
                    <a:pt x="288233" y="126954"/>
                  </a:lnTo>
                  <a:lnTo>
                    <a:pt x="251798" y="154798"/>
                  </a:lnTo>
                  <a:lnTo>
                    <a:pt x="217336" y="184964"/>
                  </a:lnTo>
                  <a:lnTo>
                    <a:pt x="184964" y="217336"/>
                  </a:lnTo>
                  <a:lnTo>
                    <a:pt x="154798" y="251798"/>
                  </a:lnTo>
                  <a:lnTo>
                    <a:pt x="126954" y="288233"/>
                  </a:lnTo>
                  <a:lnTo>
                    <a:pt x="101548" y="326525"/>
                  </a:lnTo>
                  <a:lnTo>
                    <a:pt x="78696" y="366559"/>
                  </a:lnTo>
                  <a:lnTo>
                    <a:pt x="58514" y="408218"/>
                  </a:lnTo>
                  <a:lnTo>
                    <a:pt x="41118" y="451386"/>
                  </a:lnTo>
                  <a:lnTo>
                    <a:pt x="26625" y="495947"/>
                  </a:lnTo>
                  <a:lnTo>
                    <a:pt x="15151" y="541785"/>
                  </a:lnTo>
                  <a:lnTo>
                    <a:pt x="6811" y="588784"/>
                  </a:lnTo>
                  <a:lnTo>
                    <a:pt x="1722" y="636828"/>
                  </a:lnTo>
                  <a:lnTo>
                    <a:pt x="0" y="685800"/>
                  </a:lnTo>
                  <a:lnTo>
                    <a:pt x="1722" y="734771"/>
                  </a:lnTo>
                  <a:lnTo>
                    <a:pt x="6811" y="782815"/>
                  </a:lnTo>
                  <a:lnTo>
                    <a:pt x="15151" y="829814"/>
                  </a:lnTo>
                  <a:lnTo>
                    <a:pt x="26625" y="875652"/>
                  </a:lnTo>
                  <a:lnTo>
                    <a:pt x="41118" y="920213"/>
                  </a:lnTo>
                  <a:lnTo>
                    <a:pt x="58514" y="963381"/>
                  </a:lnTo>
                  <a:lnTo>
                    <a:pt x="78696" y="1005040"/>
                  </a:lnTo>
                  <a:lnTo>
                    <a:pt x="101548" y="1045074"/>
                  </a:lnTo>
                  <a:lnTo>
                    <a:pt x="126954" y="1083366"/>
                  </a:lnTo>
                  <a:lnTo>
                    <a:pt x="154798" y="1119801"/>
                  </a:lnTo>
                  <a:lnTo>
                    <a:pt x="184964" y="1154263"/>
                  </a:lnTo>
                  <a:lnTo>
                    <a:pt x="217336" y="1186635"/>
                  </a:lnTo>
                  <a:lnTo>
                    <a:pt x="251798" y="1216801"/>
                  </a:lnTo>
                  <a:lnTo>
                    <a:pt x="288233" y="1244645"/>
                  </a:lnTo>
                  <a:lnTo>
                    <a:pt x="326525" y="1270051"/>
                  </a:lnTo>
                  <a:lnTo>
                    <a:pt x="366559" y="1292903"/>
                  </a:lnTo>
                  <a:lnTo>
                    <a:pt x="408218" y="1313085"/>
                  </a:lnTo>
                  <a:lnTo>
                    <a:pt x="451386" y="1330481"/>
                  </a:lnTo>
                  <a:lnTo>
                    <a:pt x="495947" y="1344974"/>
                  </a:lnTo>
                  <a:lnTo>
                    <a:pt x="541785" y="1356448"/>
                  </a:lnTo>
                  <a:lnTo>
                    <a:pt x="588784" y="1364788"/>
                  </a:lnTo>
                  <a:lnTo>
                    <a:pt x="636828" y="1369877"/>
                  </a:lnTo>
                  <a:lnTo>
                    <a:pt x="685800" y="1371600"/>
                  </a:lnTo>
                  <a:lnTo>
                    <a:pt x="734771" y="1369877"/>
                  </a:lnTo>
                  <a:lnTo>
                    <a:pt x="782815" y="1364788"/>
                  </a:lnTo>
                  <a:lnTo>
                    <a:pt x="829814" y="1356448"/>
                  </a:lnTo>
                  <a:lnTo>
                    <a:pt x="875652" y="1344974"/>
                  </a:lnTo>
                  <a:lnTo>
                    <a:pt x="920213" y="1330481"/>
                  </a:lnTo>
                  <a:lnTo>
                    <a:pt x="963381" y="1313085"/>
                  </a:lnTo>
                  <a:lnTo>
                    <a:pt x="1005040" y="1292903"/>
                  </a:lnTo>
                  <a:lnTo>
                    <a:pt x="1045074" y="1270051"/>
                  </a:lnTo>
                  <a:lnTo>
                    <a:pt x="1083366" y="1244645"/>
                  </a:lnTo>
                  <a:lnTo>
                    <a:pt x="1119801" y="1216801"/>
                  </a:lnTo>
                  <a:lnTo>
                    <a:pt x="1154263" y="1186635"/>
                  </a:lnTo>
                  <a:lnTo>
                    <a:pt x="1186635" y="1154263"/>
                  </a:lnTo>
                  <a:lnTo>
                    <a:pt x="1216801" y="1119801"/>
                  </a:lnTo>
                  <a:lnTo>
                    <a:pt x="1244645" y="1083366"/>
                  </a:lnTo>
                  <a:lnTo>
                    <a:pt x="1270051" y="1045074"/>
                  </a:lnTo>
                  <a:lnTo>
                    <a:pt x="1292903" y="1005040"/>
                  </a:lnTo>
                  <a:lnTo>
                    <a:pt x="1313085" y="963381"/>
                  </a:lnTo>
                  <a:lnTo>
                    <a:pt x="1330481" y="920213"/>
                  </a:lnTo>
                  <a:lnTo>
                    <a:pt x="1344974" y="875652"/>
                  </a:lnTo>
                  <a:lnTo>
                    <a:pt x="1356448" y="829814"/>
                  </a:lnTo>
                  <a:lnTo>
                    <a:pt x="1364788" y="782815"/>
                  </a:lnTo>
                  <a:lnTo>
                    <a:pt x="1369877" y="734771"/>
                  </a:lnTo>
                  <a:lnTo>
                    <a:pt x="1371600" y="685800"/>
                  </a:lnTo>
                  <a:lnTo>
                    <a:pt x="1369877" y="636828"/>
                  </a:lnTo>
                  <a:lnTo>
                    <a:pt x="1364788" y="588784"/>
                  </a:lnTo>
                  <a:lnTo>
                    <a:pt x="1356448" y="541785"/>
                  </a:lnTo>
                  <a:lnTo>
                    <a:pt x="1344974" y="495947"/>
                  </a:lnTo>
                  <a:lnTo>
                    <a:pt x="1330481" y="451386"/>
                  </a:lnTo>
                  <a:lnTo>
                    <a:pt x="1313085" y="408218"/>
                  </a:lnTo>
                  <a:lnTo>
                    <a:pt x="1292903" y="366559"/>
                  </a:lnTo>
                  <a:lnTo>
                    <a:pt x="1270051" y="326525"/>
                  </a:lnTo>
                  <a:lnTo>
                    <a:pt x="1244645" y="288233"/>
                  </a:lnTo>
                  <a:lnTo>
                    <a:pt x="1216801" y="251798"/>
                  </a:lnTo>
                  <a:lnTo>
                    <a:pt x="1186635" y="217336"/>
                  </a:lnTo>
                  <a:lnTo>
                    <a:pt x="1154263" y="184964"/>
                  </a:lnTo>
                  <a:lnTo>
                    <a:pt x="1119801" y="154798"/>
                  </a:lnTo>
                  <a:lnTo>
                    <a:pt x="1083366" y="126954"/>
                  </a:lnTo>
                  <a:lnTo>
                    <a:pt x="1045074" y="101548"/>
                  </a:lnTo>
                  <a:lnTo>
                    <a:pt x="1005040" y="78696"/>
                  </a:lnTo>
                  <a:lnTo>
                    <a:pt x="963381" y="58514"/>
                  </a:lnTo>
                  <a:lnTo>
                    <a:pt x="920213" y="41118"/>
                  </a:lnTo>
                  <a:lnTo>
                    <a:pt x="875652" y="26625"/>
                  </a:lnTo>
                  <a:lnTo>
                    <a:pt x="829814" y="15151"/>
                  </a:lnTo>
                  <a:lnTo>
                    <a:pt x="782815" y="6811"/>
                  </a:lnTo>
                  <a:lnTo>
                    <a:pt x="734771" y="1722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A24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0514838" y="132816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685800"/>
                  </a:moveTo>
                  <a:lnTo>
                    <a:pt x="1369877" y="734771"/>
                  </a:lnTo>
                  <a:lnTo>
                    <a:pt x="1364788" y="782815"/>
                  </a:lnTo>
                  <a:lnTo>
                    <a:pt x="1356448" y="829814"/>
                  </a:lnTo>
                  <a:lnTo>
                    <a:pt x="1344974" y="875652"/>
                  </a:lnTo>
                  <a:lnTo>
                    <a:pt x="1330481" y="920213"/>
                  </a:lnTo>
                  <a:lnTo>
                    <a:pt x="1313085" y="963381"/>
                  </a:lnTo>
                  <a:lnTo>
                    <a:pt x="1292903" y="1005040"/>
                  </a:lnTo>
                  <a:lnTo>
                    <a:pt x="1270051" y="1045074"/>
                  </a:lnTo>
                  <a:lnTo>
                    <a:pt x="1244645" y="1083366"/>
                  </a:lnTo>
                  <a:lnTo>
                    <a:pt x="1216801" y="1119801"/>
                  </a:lnTo>
                  <a:lnTo>
                    <a:pt x="1186635" y="1154263"/>
                  </a:lnTo>
                  <a:lnTo>
                    <a:pt x="1154263" y="1186635"/>
                  </a:lnTo>
                  <a:lnTo>
                    <a:pt x="1119801" y="1216801"/>
                  </a:lnTo>
                  <a:lnTo>
                    <a:pt x="1083366" y="1244645"/>
                  </a:lnTo>
                  <a:lnTo>
                    <a:pt x="1045074" y="1270051"/>
                  </a:lnTo>
                  <a:lnTo>
                    <a:pt x="1005040" y="1292903"/>
                  </a:lnTo>
                  <a:lnTo>
                    <a:pt x="963381" y="1313085"/>
                  </a:lnTo>
                  <a:lnTo>
                    <a:pt x="920213" y="1330481"/>
                  </a:lnTo>
                  <a:lnTo>
                    <a:pt x="875652" y="1344974"/>
                  </a:lnTo>
                  <a:lnTo>
                    <a:pt x="829814" y="1356448"/>
                  </a:lnTo>
                  <a:lnTo>
                    <a:pt x="782815" y="1364788"/>
                  </a:lnTo>
                  <a:lnTo>
                    <a:pt x="734771" y="1369877"/>
                  </a:lnTo>
                  <a:lnTo>
                    <a:pt x="685800" y="1371600"/>
                  </a:lnTo>
                  <a:lnTo>
                    <a:pt x="636828" y="1369877"/>
                  </a:lnTo>
                  <a:lnTo>
                    <a:pt x="588784" y="1364788"/>
                  </a:lnTo>
                  <a:lnTo>
                    <a:pt x="541785" y="1356448"/>
                  </a:lnTo>
                  <a:lnTo>
                    <a:pt x="495947" y="1344974"/>
                  </a:lnTo>
                  <a:lnTo>
                    <a:pt x="451386" y="1330481"/>
                  </a:lnTo>
                  <a:lnTo>
                    <a:pt x="408218" y="1313085"/>
                  </a:lnTo>
                  <a:lnTo>
                    <a:pt x="366559" y="1292903"/>
                  </a:lnTo>
                  <a:lnTo>
                    <a:pt x="326525" y="1270051"/>
                  </a:lnTo>
                  <a:lnTo>
                    <a:pt x="288233" y="1244645"/>
                  </a:lnTo>
                  <a:lnTo>
                    <a:pt x="251798" y="1216801"/>
                  </a:lnTo>
                  <a:lnTo>
                    <a:pt x="217336" y="1186635"/>
                  </a:lnTo>
                  <a:lnTo>
                    <a:pt x="184964" y="1154263"/>
                  </a:lnTo>
                  <a:lnTo>
                    <a:pt x="154798" y="1119801"/>
                  </a:lnTo>
                  <a:lnTo>
                    <a:pt x="126954" y="1083366"/>
                  </a:lnTo>
                  <a:lnTo>
                    <a:pt x="101548" y="1045074"/>
                  </a:lnTo>
                  <a:lnTo>
                    <a:pt x="78696" y="1005040"/>
                  </a:lnTo>
                  <a:lnTo>
                    <a:pt x="58514" y="963381"/>
                  </a:lnTo>
                  <a:lnTo>
                    <a:pt x="41118" y="920213"/>
                  </a:lnTo>
                  <a:lnTo>
                    <a:pt x="26625" y="875652"/>
                  </a:lnTo>
                  <a:lnTo>
                    <a:pt x="15151" y="829814"/>
                  </a:lnTo>
                  <a:lnTo>
                    <a:pt x="6811" y="782815"/>
                  </a:lnTo>
                  <a:lnTo>
                    <a:pt x="1722" y="734771"/>
                  </a:lnTo>
                  <a:lnTo>
                    <a:pt x="0" y="685800"/>
                  </a:lnTo>
                  <a:lnTo>
                    <a:pt x="1722" y="636828"/>
                  </a:lnTo>
                  <a:lnTo>
                    <a:pt x="6811" y="588784"/>
                  </a:lnTo>
                  <a:lnTo>
                    <a:pt x="15151" y="541785"/>
                  </a:lnTo>
                  <a:lnTo>
                    <a:pt x="26625" y="495947"/>
                  </a:lnTo>
                  <a:lnTo>
                    <a:pt x="41118" y="451386"/>
                  </a:lnTo>
                  <a:lnTo>
                    <a:pt x="58514" y="408218"/>
                  </a:lnTo>
                  <a:lnTo>
                    <a:pt x="78696" y="366559"/>
                  </a:lnTo>
                  <a:lnTo>
                    <a:pt x="101548" y="326525"/>
                  </a:lnTo>
                  <a:lnTo>
                    <a:pt x="126954" y="288233"/>
                  </a:lnTo>
                  <a:lnTo>
                    <a:pt x="154798" y="251798"/>
                  </a:lnTo>
                  <a:lnTo>
                    <a:pt x="184964" y="217336"/>
                  </a:lnTo>
                  <a:lnTo>
                    <a:pt x="217336" y="184964"/>
                  </a:lnTo>
                  <a:lnTo>
                    <a:pt x="251798" y="154798"/>
                  </a:lnTo>
                  <a:lnTo>
                    <a:pt x="288233" y="126954"/>
                  </a:lnTo>
                  <a:lnTo>
                    <a:pt x="326525" y="101548"/>
                  </a:lnTo>
                  <a:lnTo>
                    <a:pt x="366559" y="78696"/>
                  </a:lnTo>
                  <a:lnTo>
                    <a:pt x="408218" y="58514"/>
                  </a:lnTo>
                  <a:lnTo>
                    <a:pt x="451386" y="41118"/>
                  </a:lnTo>
                  <a:lnTo>
                    <a:pt x="495947" y="26625"/>
                  </a:lnTo>
                  <a:lnTo>
                    <a:pt x="541785" y="15151"/>
                  </a:lnTo>
                  <a:lnTo>
                    <a:pt x="588784" y="6811"/>
                  </a:lnTo>
                  <a:lnTo>
                    <a:pt x="636828" y="1722"/>
                  </a:lnTo>
                  <a:lnTo>
                    <a:pt x="685800" y="0"/>
                  </a:lnTo>
                  <a:lnTo>
                    <a:pt x="734771" y="1722"/>
                  </a:lnTo>
                  <a:lnTo>
                    <a:pt x="782815" y="6811"/>
                  </a:lnTo>
                  <a:lnTo>
                    <a:pt x="829814" y="15151"/>
                  </a:lnTo>
                  <a:lnTo>
                    <a:pt x="875652" y="26625"/>
                  </a:lnTo>
                  <a:lnTo>
                    <a:pt x="920213" y="41118"/>
                  </a:lnTo>
                  <a:lnTo>
                    <a:pt x="963381" y="58514"/>
                  </a:lnTo>
                  <a:lnTo>
                    <a:pt x="1005040" y="78696"/>
                  </a:lnTo>
                  <a:lnTo>
                    <a:pt x="1045074" y="101548"/>
                  </a:lnTo>
                  <a:lnTo>
                    <a:pt x="1083366" y="126954"/>
                  </a:lnTo>
                  <a:lnTo>
                    <a:pt x="1119801" y="154798"/>
                  </a:lnTo>
                  <a:lnTo>
                    <a:pt x="1154263" y="184964"/>
                  </a:lnTo>
                  <a:lnTo>
                    <a:pt x="1186635" y="217336"/>
                  </a:lnTo>
                  <a:lnTo>
                    <a:pt x="1216801" y="251798"/>
                  </a:lnTo>
                  <a:lnTo>
                    <a:pt x="1244645" y="288233"/>
                  </a:lnTo>
                  <a:lnTo>
                    <a:pt x="1270051" y="326525"/>
                  </a:lnTo>
                  <a:lnTo>
                    <a:pt x="1292903" y="366559"/>
                  </a:lnTo>
                  <a:lnTo>
                    <a:pt x="1313085" y="408218"/>
                  </a:lnTo>
                  <a:lnTo>
                    <a:pt x="1330481" y="451386"/>
                  </a:lnTo>
                  <a:lnTo>
                    <a:pt x="1344974" y="495947"/>
                  </a:lnTo>
                  <a:lnTo>
                    <a:pt x="1356448" y="541785"/>
                  </a:lnTo>
                  <a:lnTo>
                    <a:pt x="1364788" y="588784"/>
                  </a:lnTo>
                  <a:lnTo>
                    <a:pt x="1369877" y="636828"/>
                  </a:lnTo>
                  <a:lnTo>
                    <a:pt x="1371600" y="6858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10605896" y="1761489"/>
            <a:ext cx="11499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$5.43M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6" name="object 36" descr=""/>
          <p:cNvSpPr/>
          <p:nvPr/>
        </p:nvSpPr>
        <p:spPr>
          <a:xfrm>
            <a:off x="6320028" y="3009900"/>
            <a:ext cx="5078095" cy="1327785"/>
          </a:xfrm>
          <a:custGeom>
            <a:avLst/>
            <a:gdLst/>
            <a:ahLst/>
            <a:cxnLst/>
            <a:rect l="l" t="t" r="r" b="b"/>
            <a:pathLst>
              <a:path w="5078095" h="1327785">
                <a:moveTo>
                  <a:pt x="5077968" y="0"/>
                </a:moveTo>
                <a:lnTo>
                  <a:pt x="0" y="0"/>
                </a:lnTo>
                <a:lnTo>
                  <a:pt x="0" y="1327404"/>
                </a:lnTo>
                <a:lnTo>
                  <a:pt x="5077968" y="1327404"/>
                </a:lnTo>
                <a:lnTo>
                  <a:pt x="5077968" y="0"/>
                </a:lnTo>
                <a:close/>
              </a:path>
            </a:pathLst>
          </a:custGeom>
          <a:solidFill>
            <a:srgbClr val="2404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 txBox="1"/>
          <p:nvPr/>
        </p:nvSpPr>
        <p:spPr>
          <a:xfrm>
            <a:off x="6813295" y="3072460"/>
            <a:ext cx="2970530" cy="1137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Leukemia,</a:t>
            </a:r>
            <a:r>
              <a:rPr dirty="0" sz="2400" spc="3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Lymphoma,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Multiple</a:t>
            </a:r>
            <a:r>
              <a:rPr dirty="0" sz="2400" spc="409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Myeloma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Age</a:t>
            </a:r>
            <a:r>
              <a:rPr dirty="0" sz="2000" spc="1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FFFFFF"/>
                </a:solidFill>
                <a:latin typeface="Calibri"/>
                <a:cs typeface="Calibri"/>
              </a:rPr>
              <a:t>10-</a:t>
            </a:r>
            <a:r>
              <a:rPr dirty="0" sz="2000" spc="25" b="1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8" name="object 38" descr=""/>
          <p:cNvGrpSpPr/>
          <p:nvPr/>
        </p:nvGrpSpPr>
        <p:grpSpPr>
          <a:xfrm>
            <a:off x="10495788" y="2970276"/>
            <a:ext cx="1409700" cy="1409700"/>
            <a:chOff x="10495788" y="2970276"/>
            <a:chExt cx="1409700" cy="1409700"/>
          </a:xfrm>
        </p:grpSpPr>
        <p:sp>
          <p:nvSpPr>
            <p:cNvPr id="39" name="object 39" descr=""/>
            <p:cNvSpPr/>
            <p:nvPr/>
          </p:nvSpPr>
          <p:spPr>
            <a:xfrm>
              <a:off x="10514838" y="298932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685800" y="0"/>
                  </a:moveTo>
                  <a:lnTo>
                    <a:pt x="636828" y="1722"/>
                  </a:lnTo>
                  <a:lnTo>
                    <a:pt x="588784" y="6811"/>
                  </a:lnTo>
                  <a:lnTo>
                    <a:pt x="541785" y="15151"/>
                  </a:lnTo>
                  <a:lnTo>
                    <a:pt x="495947" y="26625"/>
                  </a:lnTo>
                  <a:lnTo>
                    <a:pt x="451386" y="41118"/>
                  </a:lnTo>
                  <a:lnTo>
                    <a:pt x="408218" y="58514"/>
                  </a:lnTo>
                  <a:lnTo>
                    <a:pt x="366559" y="78696"/>
                  </a:lnTo>
                  <a:lnTo>
                    <a:pt x="326525" y="101548"/>
                  </a:lnTo>
                  <a:lnTo>
                    <a:pt x="288233" y="126954"/>
                  </a:lnTo>
                  <a:lnTo>
                    <a:pt x="251798" y="154798"/>
                  </a:lnTo>
                  <a:lnTo>
                    <a:pt x="217336" y="184964"/>
                  </a:lnTo>
                  <a:lnTo>
                    <a:pt x="184964" y="217336"/>
                  </a:lnTo>
                  <a:lnTo>
                    <a:pt x="154798" y="251798"/>
                  </a:lnTo>
                  <a:lnTo>
                    <a:pt x="126954" y="288233"/>
                  </a:lnTo>
                  <a:lnTo>
                    <a:pt x="101548" y="326525"/>
                  </a:lnTo>
                  <a:lnTo>
                    <a:pt x="78696" y="366559"/>
                  </a:lnTo>
                  <a:lnTo>
                    <a:pt x="58514" y="408218"/>
                  </a:lnTo>
                  <a:lnTo>
                    <a:pt x="41118" y="451386"/>
                  </a:lnTo>
                  <a:lnTo>
                    <a:pt x="26625" y="495947"/>
                  </a:lnTo>
                  <a:lnTo>
                    <a:pt x="15151" y="541785"/>
                  </a:lnTo>
                  <a:lnTo>
                    <a:pt x="6811" y="588784"/>
                  </a:lnTo>
                  <a:lnTo>
                    <a:pt x="1722" y="636828"/>
                  </a:lnTo>
                  <a:lnTo>
                    <a:pt x="0" y="685800"/>
                  </a:lnTo>
                  <a:lnTo>
                    <a:pt x="1722" y="734771"/>
                  </a:lnTo>
                  <a:lnTo>
                    <a:pt x="6811" y="782815"/>
                  </a:lnTo>
                  <a:lnTo>
                    <a:pt x="15151" y="829814"/>
                  </a:lnTo>
                  <a:lnTo>
                    <a:pt x="26625" y="875652"/>
                  </a:lnTo>
                  <a:lnTo>
                    <a:pt x="41118" y="920213"/>
                  </a:lnTo>
                  <a:lnTo>
                    <a:pt x="58514" y="963381"/>
                  </a:lnTo>
                  <a:lnTo>
                    <a:pt x="78696" y="1005040"/>
                  </a:lnTo>
                  <a:lnTo>
                    <a:pt x="101548" y="1045074"/>
                  </a:lnTo>
                  <a:lnTo>
                    <a:pt x="126954" y="1083366"/>
                  </a:lnTo>
                  <a:lnTo>
                    <a:pt x="154798" y="1119801"/>
                  </a:lnTo>
                  <a:lnTo>
                    <a:pt x="184964" y="1154263"/>
                  </a:lnTo>
                  <a:lnTo>
                    <a:pt x="217336" y="1186635"/>
                  </a:lnTo>
                  <a:lnTo>
                    <a:pt x="251798" y="1216801"/>
                  </a:lnTo>
                  <a:lnTo>
                    <a:pt x="288233" y="1244645"/>
                  </a:lnTo>
                  <a:lnTo>
                    <a:pt x="326525" y="1270051"/>
                  </a:lnTo>
                  <a:lnTo>
                    <a:pt x="366559" y="1292903"/>
                  </a:lnTo>
                  <a:lnTo>
                    <a:pt x="408218" y="1313085"/>
                  </a:lnTo>
                  <a:lnTo>
                    <a:pt x="451386" y="1330481"/>
                  </a:lnTo>
                  <a:lnTo>
                    <a:pt x="495947" y="1344974"/>
                  </a:lnTo>
                  <a:lnTo>
                    <a:pt x="541785" y="1356448"/>
                  </a:lnTo>
                  <a:lnTo>
                    <a:pt x="588784" y="1364788"/>
                  </a:lnTo>
                  <a:lnTo>
                    <a:pt x="636828" y="1369877"/>
                  </a:lnTo>
                  <a:lnTo>
                    <a:pt x="685800" y="1371600"/>
                  </a:lnTo>
                  <a:lnTo>
                    <a:pt x="734771" y="1369877"/>
                  </a:lnTo>
                  <a:lnTo>
                    <a:pt x="782815" y="1364788"/>
                  </a:lnTo>
                  <a:lnTo>
                    <a:pt x="829814" y="1356448"/>
                  </a:lnTo>
                  <a:lnTo>
                    <a:pt x="875652" y="1344974"/>
                  </a:lnTo>
                  <a:lnTo>
                    <a:pt x="920213" y="1330481"/>
                  </a:lnTo>
                  <a:lnTo>
                    <a:pt x="963381" y="1313085"/>
                  </a:lnTo>
                  <a:lnTo>
                    <a:pt x="1005040" y="1292903"/>
                  </a:lnTo>
                  <a:lnTo>
                    <a:pt x="1045074" y="1270051"/>
                  </a:lnTo>
                  <a:lnTo>
                    <a:pt x="1083366" y="1244645"/>
                  </a:lnTo>
                  <a:lnTo>
                    <a:pt x="1119801" y="1216801"/>
                  </a:lnTo>
                  <a:lnTo>
                    <a:pt x="1154263" y="1186635"/>
                  </a:lnTo>
                  <a:lnTo>
                    <a:pt x="1186635" y="1154263"/>
                  </a:lnTo>
                  <a:lnTo>
                    <a:pt x="1216801" y="1119801"/>
                  </a:lnTo>
                  <a:lnTo>
                    <a:pt x="1244645" y="1083366"/>
                  </a:lnTo>
                  <a:lnTo>
                    <a:pt x="1270051" y="1045074"/>
                  </a:lnTo>
                  <a:lnTo>
                    <a:pt x="1292903" y="1005040"/>
                  </a:lnTo>
                  <a:lnTo>
                    <a:pt x="1313085" y="963381"/>
                  </a:lnTo>
                  <a:lnTo>
                    <a:pt x="1330481" y="920213"/>
                  </a:lnTo>
                  <a:lnTo>
                    <a:pt x="1344974" y="875652"/>
                  </a:lnTo>
                  <a:lnTo>
                    <a:pt x="1356448" y="829814"/>
                  </a:lnTo>
                  <a:lnTo>
                    <a:pt x="1364788" y="782815"/>
                  </a:lnTo>
                  <a:lnTo>
                    <a:pt x="1369877" y="734771"/>
                  </a:lnTo>
                  <a:lnTo>
                    <a:pt x="1371600" y="685800"/>
                  </a:lnTo>
                  <a:lnTo>
                    <a:pt x="1369877" y="636828"/>
                  </a:lnTo>
                  <a:lnTo>
                    <a:pt x="1364788" y="588784"/>
                  </a:lnTo>
                  <a:lnTo>
                    <a:pt x="1356448" y="541785"/>
                  </a:lnTo>
                  <a:lnTo>
                    <a:pt x="1344974" y="495947"/>
                  </a:lnTo>
                  <a:lnTo>
                    <a:pt x="1330481" y="451386"/>
                  </a:lnTo>
                  <a:lnTo>
                    <a:pt x="1313085" y="408218"/>
                  </a:lnTo>
                  <a:lnTo>
                    <a:pt x="1292903" y="366559"/>
                  </a:lnTo>
                  <a:lnTo>
                    <a:pt x="1270051" y="326525"/>
                  </a:lnTo>
                  <a:lnTo>
                    <a:pt x="1244645" y="288233"/>
                  </a:lnTo>
                  <a:lnTo>
                    <a:pt x="1216801" y="251798"/>
                  </a:lnTo>
                  <a:lnTo>
                    <a:pt x="1186635" y="217336"/>
                  </a:lnTo>
                  <a:lnTo>
                    <a:pt x="1154263" y="184964"/>
                  </a:lnTo>
                  <a:lnTo>
                    <a:pt x="1119801" y="154798"/>
                  </a:lnTo>
                  <a:lnTo>
                    <a:pt x="1083366" y="126954"/>
                  </a:lnTo>
                  <a:lnTo>
                    <a:pt x="1045074" y="101548"/>
                  </a:lnTo>
                  <a:lnTo>
                    <a:pt x="1005040" y="78696"/>
                  </a:lnTo>
                  <a:lnTo>
                    <a:pt x="963381" y="58514"/>
                  </a:lnTo>
                  <a:lnTo>
                    <a:pt x="920213" y="41118"/>
                  </a:lnTo>
                  <a:lnTo>
                    <a:pt x="875652" y="26625"/>
                  </a:lnTo>
                  <a:lnTo>
                    <a:pt x="829814" y="15151"/>
                  </a:lnTo>
                  <a:lnTo>
                    <a:pt x="782815" y="6811"/>
                  </a:lnTo>
                  <a:lnTo>
                    <a:pt x="734771" y="1722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A24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0514838" y="2989326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685800"/>
                  </a:moveTo>
                  <a:lnTo>
                    <a:pt x="1369877" y="734771"/>
                  </a:lnTo>
                  <a:lnTo>
                    <a:pt x="1364788" y="782815"/>
                  </a:lnTo>
                  <a:lnTo>
                    <a:pt x="1356448" y="829814"/>
                  </a:lnTo>
                  <a:lnTo>
                    <a:pt x="1344974" y="875652"/>
                  </a:lnTo>
                  <a:lnTo>
                    <a:pt x="1330481" y="920213"/>
                  </a:lnTo>
                  <a:lnTo>
                    <a:pt x="1313085" y="963381"/>
                  </a:lnTo>
                  <a:lnTo>
                    <a:pt x="1292903" y="1005040"/>
                  </a:lnTo>
                  <a:lnTo>
                    <a:pt x="1270051" y="1045074"/>
                  </a:lnTo>
                  <a:lnTo>
                    <a:pt x="1244645" y="1083366"/>
                  </a:lnTo>
                  <a:lnTo>
                    <a:pt x="1216801" y="1119801"/>
                  </a:lnTo>
                  <a:lnTo>
                    <a:pt x="1186635" y="1154263"/>
                  </a:lnTo>
                  <a:lnTo>
                    <a:pt x="1154263" y="1186635"/>
                  </a:lnTo>
                  <a:lnTo>
                    <a:pt x="1119801" y="1216801"/>
                  </a:lnTo>
                  <a:lnTo>
                    <a:pt x="1083366" y="1244645"/>
                  </a:lnTo>
                  <a:lnTo>
                    <a:pt x="1045074" y="1270051"/>
                  </a:lnTo>
                  <a:lnTo>
                    <a:pt x="1005040" y="1292903"/>
                  </a:lnTo>
                  <a:lnTo>
                    <a:pt x="963381" y="1313085"/>
                  </a:lnTo>
                  <a:lnTo>
                    <a:pt x="920213" y="1330481"/>
                  </a:lnTo>
                  <a:lnTo>
                    <a:pt x="875652" y="1344974"/>
                  </a:lnTo>
                  <a:lnTo>
                    <a:pt x="829814" y="1356448"/>
                  </a:lnTo>
                  <a:lnTo>
                    <a:pt x="782815" y="1364788"/>
                  </a:lnTo>
                  <a:lnTo>
                    <a:pt x="734771" y="1369877"/>
                  </a:lnTo>
                  <a:lnTo>
                    <a:pt x="685800" y="1371600"/>
                  </a:lnTo>
                  <a:lnTo>
                    <a:pt x="636828" y="1369877"/>
                  </a:lnTo>
                  <a:lnTo>
                    <a:pt x="588784" y="1364788"/>
                  </a:lnTo>
                  <a:lnTo>
                    <a:pt x="541785" y="1356448"/>
                  </a:lnTo>
                  <a:lnTo>
                    <a:pt x="495947" y="1344974"/>
                  </a:lnTo>
                  <a:lnTo>
                    <a:pt x="451386" y="1330481"/>
                  </a:lnTo>
                  <a:lnTo>
                    <a:pt x="408218" y="1313085"/>
                  </a:lnTo>
                  <a:lnTo>
                    <a:pt x="366559" y="1292903"/>
                  </a:lnTo>
                  <a:lnTo>
                    <a:pt x="326525" y="1270051"/>
                  </a:lnTo>
                  <a:lnTo>
                    <a:pt x="288233" y="1244645"/>
                  </a:lnTo>
                  <a:lnTo>
                    <a:pt x="251798" y="1216801"/>
                  </a:lnTo>
                  <a:lnTo>
                    <a:pt x="217336" y="1186635"/>
                  </a:lnTo>
                  <a:lnTo>
                    <a:pt x="184964" y="1154263"/>
                  </a:lnTo>
                  <a:lnTo>
                    <a:pt x="154798" y="1119801"/>
                  </a:lnTo>
                  <a:lnTo>
                    <a:pt x="126954" y="1083366"/>
                  </a:lnTo>
                  <a:lnTo>
                    <a:pt x="101548" y="1045074"/>
                  </a:lnTo>
                  <a:lnTo>
                    <a:pt x="78696" y="1005040"/>
                  </a:lnTo>
                  <a:lnTo>
                    <a:pt x="58514" y="963381"/>
                  </a:lnTo>
                  <a:lnTo>
                    <a:pt x="41118" y="920213"/>
                  </a:lnTo>
                  <a:lnTo>
                    <a:pt x="26625" y="875652"/>
                  </a:lnTo>
                  <a:lnTo>
                    <a:pt x="15151" y="829814"/>
                  </a:lnTo>
                  <a:lnTo>
                    <a:pt x="6811" y="782815"/>
                  </a:lnTo>
                  <a:lnTo>
                    <a:pt x="1722" y="734771"/>
                  </a:lnTo>
                  <a:lnTo>
                    <a:pt x="0" y="685800"/>
                  </a:lnTo>
                  <a:lnTo>
                    <a:pt x="1722" y="636828"/>
                  </a:lnTo>
                  <a:lnTo>
                    <a:pt x="6811" y="588784"/>
                  </a:lnTo>
                  <a:lnTo>
                    <a:pt x="15151" y="541785"/>
                  </a:lnTo>
                  <a:lnTo>
                    <a:pt x="26625" y="495947"/>
                  </a:lnTo>
                  <a:lnTo>
                    <a:pt x="41118" y="451386"/>
                  </a:lnTo>
                  <a:lnTo>
                    <a:pt x="58514" y="408218"/>
                  </a:lnTo>
                  <a:lnTo>
                    <a:pt x="78696" y="366559"/>
                  </a:lnTo>
                  <a:lnTo>
                    <a:pt x="101548" y="326525"/>
                  </a:lnTo>
                  <a:lnTo>
                    <a:pt x="126954" y="288233"/>
                  </a:lnTo>
                  <a:lnTo>
                    <a:pt x="154798" y="251798"/>
                  </a:lnTo>
                  <a:lnTo>
                    <a:pt x="184964" y="217336"/>
                  </a:lnTo>
                  <a:lnTo>
                    <a:pt x="217336" y="184964"/>
                  </a:lnTo>
                  <a:lnTo>
                    <a:pt x="251798" y="154798"/>
                  </a:lnTo>
                  <a:lnTo>
                    <a:pt x="288233" y="126954"/>
                  </a:lnTo>
                  <a:lnTo>
                    <a:pt x="326525" y="101548"/>
                  </a:lnTo>
                  <a:lnTo>
                    <a:pt x="366559" y="78696"/>
                  </a:lnTo>
                  <a:lnTo>
                    <a:pt x="408218" y="58514"/>
                  </a:lnTo>
                  <a:lnTo>
                    <a:pt x="451386" y="41118"/>
                  </a:lnTo>
                  <a:lnTo>
                    <a:pt x="495947" y="26625"/>
                  </a:lnTo>
                  <a:lnTo>
                    <a:pt x="541785" y="15151"/>
                  </a:lnTo>
                  <a:lnTo>
                    <a:pt x="588784" y="6811"/>
                  </a:lnTo>
                  <a:lnTo>
                    <a:pt x="636828" y="1722"/>
                  </a:lnTo>
                  <a:lnTo>
                    <a:pt x="685800" y="0"/>
                  </a:lnTo>
                  <a:lnTo>
                    <a:pt x="734771" y="1722"/>
                  </a:lnTo>
                  <a:lnTo>
                    <a:pt x="782815" y="6811"/>
                  </a:lnTo>
                  <a:lnTo>
                    <a:pt x="829814" y="15151"/>
                  </a:lnTo>
                  <a:lnTo>
                    <a:pt x="875652" y="26625"/>
                  </a:lnTo>
                  <a:lnTo>
                    <a:pt x="920213" y="41118"/>
                  </a:lnTo>
                  <a:lnTo>
                    <a:pt x="963381" y="58514"/>
                  </a:lnTo>
                  <a:lnTo>
                    <a:pt x="1005040" y="78696"/>
                  </a:lnTo>
                  <a:lnTo>
                    <a:pt x="1045074" y="101548"/>
                  </a:lnTo>
                  <a:lnTo>
                    <a:pt x="1083366" y="126954"/>
                  </a:lnTo>
                  <a:lnTo>
                    <a:pt x="1119801" y="154798"/>
                  </a:lnTo>
                  <a:lnTo>
                    <a:pt x="1154263" y="184964"/>
                  </a:lnTo>
                  <a:lnTo>
                    <a:pt x="1186635" y="217336"/>
                  </a:lnTo>
                  <a:lnTo>
                    <a:pt x="1216801" y="251798"/>
                  </a:lnTo>
                  <a:lnTo>
                    <a:pt x="1244645" y="288233"/>
                  </a:lnTo>
                  <a:lnTo>
                    <a:pt x="1270051" y="326525"/>
                  </a:lnTo>
                  <a:lnTo>
                    <a:pt x="1292903" y="366559"/>
                  </a:lnTo>
                  <a:lnTo>
                    <a:pt x="1313085" y="408218"/>
                  </a:lnTo>
                  <a:lnTo>
                    <a:pt x="1330481" y="451386"/>
                  </a:lnTo>
                  <a:lnTo>
                    <a:pt x="1344974" y="495947"/>
                  </a:lnTo>
                  <a:lnTo>
                    <a:pt x="1356448" y="541785"/>
                  </a:lnTo>
                  <a:lnTo>
                    <a:pt x="1364788" y="588784"/>
                  </a:lnTo>
                  <a:lnTo>
                    <a:pt x="1369877" y="636828"/>
                  </a:lnTo>
                  <a:lnTo>
                    <a:pt x="1371600" y="6858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 txBox="1"/>
          <p:nvPr/>
        </p:nvSpPr>
        <p:spPr>
          <a:xfrm>
            <a:off x="10605896" y="3423284"/>
            <a:ext cx="11499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$5.41M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6320028" y="4632959"/>
            <a:ext cx="5078095" cy="1327785"/>
          </a:xfrm>
          <a:custGeom>
            <a:avLst/>
            <a:gdLst/>
            <a:ahLst/>
            <a:cxnLst/>
            <a:rect l="l" t="t" r="r" b="b"/>
            <a:pathLst>
              <a:path w="5078095" h="1327785">
                <a:moveTo>
                  <a:pt x="5077968" y="0"/>
                </a:moveTo>
                <a:lnTo>
                  <a:pt x="0" y="0"/>
                </a:lnTo>
                <a:lnTo>
                  <a:pt x="0" y="1327340"/>
                </a:lnTo>
                <a:lnTo>
                  <a:pt x="5077968" y="1327340"/>
                </a:lnTo>
                <a:lnTo>
                  <a:pt x="5077968" y="0"/>
                </a:lnTo>
                <a:close/>
              </a:path>
            </a:pathLst>
          </a:custGeom>
          <a:solidFill>
            <a:srgbClr val="2404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 txBox="1"/>
          <p:nvPr/>
        </p:nvSpPr>
        <p:spPr>
          <a:xfrm>
            <a:off x="6859016" y="4818075"/>
            <a:ext cx="2032000" cy="9442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Hemophilia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Age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40-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Additional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Condition: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Lupus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4" name="object 44" descr=""/>
          <p:cNvGrpSpPr/>
          <p:nvPr/>
        </p:nvGrpSpPr>
        <p:grpSpPr>
          <a:xfrm>
            <a:off x="10495788" y="4591811"/>
            <a:ext cx="1409700" cy="1409700"/>
            <a:chOff x="10495788" y="4591811"/>
            <a:chExt cx="1409700" cy="1409700"/>
          </a:xfrm>
        </p:grpSpPr>
        <p:sp>
          <p:nvSpPr>
            <p:cNvPr id="45" name="object 45" descr=""/>
            <p:cNvSpPr/>
            <p:nvPr/>
          </p:nvSpPr>
          <p:spPr>
            <a:xfrm>
              <a:off x="10514838" y="4610861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685800" y="0"/>
                  </a:moveTo>
                  <a:lnTo>
                    <a:pt x="636828" y="1722"/>
                  </a:lnTo>
                  <a:lnTo>
                    <a:pt x="588784" y="6811"/>
                  </a:lnTo>
                  <a:lnTo>
                    <a:pt x="541785" y="15151"/>
                  </a:lnTo>
                  <a:lnTo>
                    <a:pt x="495947" y="26625"/>
                  </a:lnTo>
                  <a:lnTo>
                    <a:pt x="451386" y="41118"/>
                  </a:lnTo>
                  <a:lnTo>
                    <a:pt x="408218" y="58514"/>
                  </a:lnTo>
                  <a:lnTo>
                    <a:pt x="366559" y="78696"/>
                  </a:lnTo>
                  <a:lnTo>
                    <a:pt x="326525" y="101548"/>
                  </a:lnTo>
                  <a:lnTo>
                    <a:pt x="288233" y="126954"/>
                  </a:lnTo>
                  <a:lnTo>
                    <a:pt x="251798" y="154798"/>
                  </a:lnTo>
                  <a:lnTo>
                    <a:pt x="217336" y="184964"/>
                  </a:lnTo>
                  <a:lnTo>
                    <a:pt x="184964" y="217336"/>
                  </a:lnTo>
                  <a:lnTo>
                    <a:pt x="154798" y="251798"/>
                  </a:lnTo>
                  <a:lnTo>
                    <a:pt x="126954" y="288233"/>
                  </a:lnTo>
                  <a:lnTo>
                    <a:pt x="101548" y="326525"/>
                  </a:lnTo>
                  <a:lnTo>
                    <a:pt x="78696" y="366559"/>
                  </a:lnTo>
                  <a:lnTo>
                    <a:pt x="58514" y="408218"/>
                  </a:lnTo>
                  <a:lnTo>
                    <a:pt x="41118" y="451386"/>
                  </a:lnTo>
                  <a:lnTo>
                    <a:pt x="26625" y="495947"/>
                  </a:lnTo>
                  <a:lnTo>
                    <a:pt x="15151" y="541785"/>
                  </a:lnTo>
                  <a:lnTo>
                    <a:pt x="6811" y="588784"/>
                  </a:lnTo>
                  <a:lnTo>
                    <a:pt x="1722" y="636828"/>
                  </a:lnTo>
                  <a:lnTo>
                    <a:pt x="0" y="685800"/>
                  </a:lnTo>
                  <a:lnTo>
                    <a:pt x="1722" y="734776"/>
                  </a:lnTo>
                  <a:lnTo>
                    <a:pt x="6811" y="782823"/>
                  </a:lnTo>
                  <a:lnTo>
                    <a:pt x="15151" y="829825"/>
                  </a:lnTo>
                  <a:lnTo>
                    <a:pt x="26625" y="875665"/>
                  </a:lnTo>
                  <a:lnTo>
                    <a:pt x="41118" y="920228"/>
                  </a:lnTo>
                  <a:lnTo>
                    <a:pt x="58514" y="963397"/>
                  </a:lnTo>
                  <a:lnTo>
                    <a:pt x="78696" y="1005057"/>
                  </a:lnTo>
                  <a:lnTo>
                    <a:pt x="101548" y="1045091"/>
                  </a:lnTo>
                  <a:lnTo>
                    <a:pt x="126954" y="1083383"/>
                  </a:lnTo>
                  <a:lnTo>
                    <a:pt x="154798" y="1119817"/>
                  </a:lnTo>
                  <a:lnTo>
                    <a:pt x="184964" y="1154278"/>
                  </a:lnTo>
                  <a:lnTo>
                    <a:pt x="217336" y="1186648"/>
                  </a:lnTo>
                  <a:lnTo>
                    <a:pt x="251798" y="1216813"/>
                  </a:lnTo>
                  <a:lnTo>
                    <a:pt x="288233" y="1244656"/>
                  </a:lnTo>
                  <a:lnTo>
                    <a:pt x="326525" y="1270060"/>
                  </a:lnTo>
                  <a:lnTo>
                    <a:pt x="366559" y="1292911"/>
                  </a:lnTo>
                  <a:lnTo>
                    <a:pt x="408218" y="1313091"/>
                  </a:lnTo>
                  <a:lnTo>
                    <a:pt x="451386" y="1330485"/>
                  </a:lnTo>
                  <a:lnTo>
                    <a:pt x="495947" y="1344977"/>
                  </a:lnTo>
                  <a:lnTo>
                    <a:pt x="541785" y="1356450"/>
                  </a:lnTo>
                  <a:lnTo>
                    <a:pt x="588784" y="1364789"/>
                  </a:lnTo>
                  <a:lnTo>
                    <a:pt x="636828" y="1369878"/>
                  </a:lnTo>
                  <a:lnTo>
                    <a:pt x="685800" y="1371600"/>
                  </a:lnTo>
                  <a:lnTo>
                    <a:pt x="734771" y="1369878"/>
                  </a:lnTo>
                  <a:lnTo>
                    <a:pt x="782815" y="1364789"/>
                  </a:lnTo>
                  <a:lnTo>
                    <a:pt x="829814" y="1356450"/>
                  </a:lnTo>
                  <a:lnTo>
                    <a:pt x="875652" y="1344977"/>
                  </a:lnTo>
                  <a:lnTo>
                    <a:pt x="920213" y="1330485"/>
                  </a:lnTo>
                  <a:lnTo>
                    <a:pt x="963381" y="1313091"/>
                  </a:lnTo>
                  <a:lnTo>
                    <a:pt x="1005040" y="1292911"/>
                  </a:lnTo>
                  <a:lnTo>
                    <a:pt x="1045074" y="1270060"/>
                  </a:lnTo>
                  <a:lnTo>
                    <a:pt x="1083366" y="1244656"/>
                  </a:lnTo>
                  <a:lnTo>
                    <a:pt x="1119801" y="1216813"/>
                  </a:lnTo>
                  <a:lnTo>
                    <a:pt x="1154263" y="1186648"/>
                  </a:lnTo>
                  <a:lnTo>
                    <a:pt x="1186635" y="1154278"/>
                  </a:lnTo>
                  <a:lnTo>
                    <a:pt x="1216801" y="1119817"/>
                  </a:lnTo>
                  <a:lnTo>
                    <a:pt x="1244645" y="1083383"/>
                  </a:lnTo>
                  <a:lnTo>
                    <a:pt x="1270051" y="1045091"/>
                  </a:lnTo>
                  <a:lnTo>
                    <a:pt x="1292903" y="1005057"/>
                  </a:lnTo>
                  <a:lnTo>
                    <a:pt x="1313085" y="963397"/>
                  </a:lnTo>
                  <a:lnTo>
                    <a:pt x="1330481" y="920228"/>
                  </a:lnTo>
                  <a:lnTo>
                    <a:pt x="1344974" y="875665"/>
                  </a:lnTo>
                  <a:lnTo>
                    <a:pt x="1356448" y="829825"/>
                  </a:lnTo>
                  <a:lnTo>
                    <a:pt x="1364788" y="782823"/>
                  </a:lnTo>
                  <a:lnTo>
                    <a:pt x="1369877" y="734776"/>
                  </a:lnTo>
                  <a:lnTo>
                    <a:pt x="1371600" y="685800"/>
                  </a:lnTo>
                  <a:lnTo>
                    <a:pt x="1369877" y="636828"/>
                  </a:lnTo>
                  <a:lnTo>
                    <a:pt x="1364788" y="588784"/>
                  </a:lnTo>
                  <a:lnTo>
                    <a:pt x="1356448" y="541785"/>
                  </a:lnTo>
                  <a:lnTo>
                    <a:pt x="1344974" y="495947"/>
                  </a:lnTo>
                  <a:lnTo>
                    <a:pt x="1330481" y="451386"/>
                  </a:lnTo>
                  <a:lnTo>
                    <a:pt x="1313085" y="408218"/>
                  </a:lnTo>
                  <a:lnTo>
                    <a:pt x="1292903" y="366559"/>
                  </a:lnTo>
                  <a:lnTo>
                    <a:pt x="1270051" y="326525"/>
                  </a:lnTo>
                  <a:lnTo>
                    <a:pt x="1244645" y="288233"/>
                  </a:lnTo>
                  <a:lnTo>
                    <a:pt x="1216801" y="251798"/>
                  </a:lnTo>
                  <a:lnTo>
                    <a:pt x="1186635" y="217336"/>
                  </a:lnTo>
                  <a:lnTo>
                    <a:pt x="1154263" y="184964"/>
                  </a:lnTo>
                  <a:lnTo>
                    <a:pt x="1119801" y="154798"/>
                  </a:lnTo>
                  <a:lnTo>
                    <a:pt x="1083366" y="126954"/>
                  </a:lnTo>
                  <a:lnTo>
                    <a:pt x="1045074" y="101548"/>
                  </a:lnTo>
                  <a:lnTo>
                    <a:pt x="1005040" y="78696"/>
                  </a:lnTo>
                  <a:lnTo>
                    <a:pt x="963381" y="58514"/>
                  </a:lnTo>
                  <a:lnTo>
                    <a:pt x="920213" y="41118"/>
                  </a:lnTo>
                  <a:lnTo>
                    <a:pt x="875652" y="26625"/>
                  </a:lnTo>
                  <a:lnTo>
                    <a:pt x="829814" y="15151"/>
                  </a:lnTo>
                  <a:lnTo>
                    <a:pt x="782815" y="6811"/>
                  </a:lnTo>
                  <a:lnTo>
                    <a:pt x="734771" y="1722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A24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0514838" y="4610861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600" y="685800"/>
                  </a:moveTo>
                  <a:lnTo>
                    <a:pt x="1369877" y="734776"/>
                  </a:lnTo>
                  <a:lnTo>
                    <a:pt x="1364788" y="782823"/>
                  </a:lnTo>
                  <a:lnTo>
                    <a:pt x="1356448" y="829825"/>
                  </a:lnTo>
                  <a:lnTo>
                    <a:pt x="1344974" y="875665"/>
                  </a:lnTo>
                  <a:lnTo>
                    <a:pt x="1330481" y="920228"/>
                  </a:lnTo>
                  <a:lnTo>
                    <a:pt x="1313085" y="963397"/>
                  </a:lnTo>
                  <a:lnTo>
                    <a:pt x="1292903" y="1005057"/>
                  </a:lnTo>
                  <a:lnTo>
                    <a:pt x="1270051" y="1045091"/>
                  </a:lnTo>
                  <a:lnTo>
                    <a:pt x="1244645" y="1083383"/>
                  </a:lnTo>
                  <a:lnTo>
                    <a:pt x="1216801" y="1119817"/>
                  </a:lnTo>
                  <a:lnTo>
                    <a:pt x="1186635" y="1154278"/>
                  </a:lnTo>
                  <a:lnTo>
                    <a:pt x="1154263" y="1186648"/>
                  </a:lnTo>
                  <a:lnTo>
                    <a:pt x="1119801" y="1216813"/>
                  </a:lnTo>
                  <a:lnTo>
                    <a:pt x="1083366" y="1244656"/>
                  </a:lnTo>
                  <a:lnTo>
                    <a:pt x="1045074" y="1270060"/>
                  </a:lnTo>
                  <a:lnTo>
                    <a:pt x="1005040" y="1292911"/>
                  </a:lnTo>
                  <a:lnTo>
                    <a:pt x="963381" y="1313091"/>
                  </a:lnTo>
                  <a:lnTo>
                    <a:pt x="920213" y="1330485"/>
                  </a:lnTo>
                  <a:lnTo>
                    <a:pt x="875652" y="1344977"/>
                  </a:lnTo>
                  <a:lnTo>
                    <a:pt x="829814" y="1356450"/>
                  </a:lnTo>
                  <a:lnTo>
                    <a:pt x="782815" y="1364789"/>
                  </a:lnTo>
                  <a:lnTo>
                    <a:pt x="734771" y="1369878"/>
                  </a:lnTo>
                  <a:lnTo>
                    <a:pt x="685800" y="1371600"/>
                  </a:lnTo>
                  <a:lnTo>
                    <a:pt x="636828" y="1369878"/>
                  </a:lnTo>
                  <a:lnTo>
                    <a:pt x="588784" y="1364789"/>
                  </a:lnTo>
                  <a:lnTo>
                    <a:pt x="541785" y="1356450"/>
                  </a:lnTo>
                  <a:lnTo>
                    <a:pt x="495947" y="1344977"/>
                  </a:lnTo>
                  <a:lnTo>
                    <a:pt x="451386" y="1330485"/>
                  </a:lnTo>
                  <a:lnTo>
                    <a:pt x="408218" y="1313091"/>
                  </a:lnTo>
                  <a:lnTo>
                    <a:pt x="366559" y="1292911"/>
                  </a:lnTo>
                  <a:lnTo>
                    <a:pt x="326525" y="1270060"/>
                  </a:lnTo>
                  <a:lnTo>
                    <a:pt x="288233" y="1244656"/>
                  </a:lnTo>
                  <a:lnTo>
                    <a:pt x="251798" y="1216813"/>
                  </a:lnTo>
                  <a:lnTo>
                    <a:pt x="217336" y="1186648"/>
                  </a:lnTo>
                  <a:lnTo>
                    <a:pt x="184964" y="1154278"/>
                  </a:lnTo>
                  <a:lnTo>
                    <a:pt x="154798" y="1119817"/>
                  </a:lnTo>
                  <a:lnTo>
                    <a:pt x="126954" y="1083383"/>
                  </a:lnTo>
                  <a:lnTo>
                    <a:pt x="101548" y="1045091"/>
                  </a:lnTo>
                  <a:lnTo>
                    <a:pt x="78696" y="1005057"/>
                  </a:lnTo>
                  <a:lnTo>
                    <a:pt x="58514" y="963397"/>
                  </a:lnTo>
                  <a:lnTo>
                    <a:pt x="41118" y="920228"/>
                  </a:lnTo>
                  <a:lnTo>
                    <a:pt x="26625" y="875665"/>
                  </a:lnTo>
                  <a:lnTo>
                    <a:pt x="15151" y="829825"/>
                  </a:lnTo>
                  <a:lnTo>
                    <a:pt x="6811" y="782823"/>
                  </a:lnTo>
                  <a:lnTo>
                    <a:pt x="1722" y="734776"/>
                  </a:lnTo>
                  <a:lnTo>
                    <a:pt x="0" y="685800"/>
                  </a:lnTo>
                  <a:lnTo>
                    <a:pt x="1722" y="636828"/>
                  </a:lnTo>
                  <a:lnTo>
                    <a:pt x="6811" y="588784"/>
                  </a:lnTo>
                  <a:lnTo>
                    <a:pt x="15151" y="541785"/>
                  </a:lnTo>
                  <a:lnTo>
                    <a:pt x="26625" y="495947"/>
                  </a:lnTo>
                  <a:lnTo>
                    <a:pt x="41118" y="451386"/>
                  </a:lnTo>
                  <a:lnTo>
                    <a:pt x="58514" y="408218"/>
                  </a:lnTo>
                  <a:lnTo>
                    <a:pt x="78696" y="366559"/>
                  </a:lnTo>
                  <a:lnTo>
                    <a:pt x="101548" y="326525"/>
                  </a:lnTo>
                  <a:lnTo>
                    <a:pt x="126954" y="288233"/>
                  </a:lnTo>
                  <a:lnTo>
                    <a:pt x="154798" y="251798"/>
                  </a:lnTo>
                  <a:lnTo>
                    <a:pt x="184964" y="217336"/>
                  </a:lnTo>
                  <a:lnTo>
                    <a:pt x="217336" y="184964"/>
                  </a:lnTo>
                  <a:lnTo>
                    <a:pt x="251798" y="154798"/>
                  </a:lnTo>
                  <a:lnTo>
                    <a:pt x="288233" y="126954"/>
                  </a:lnTo>
                  <a:lnTo>
                    <a:pt x="326525" y="101548"/>
                  </a:lnTo>
                  <a:lnTo>
                    <a:pt x="366559" y="78696"/>
                  </a:lnTo>
                  <a:lnTo>
                    <a:pt x="408218" y="58514"/>
                  </a:lnTo>
                  <a:lnTo>
                    <a:pt x="451386" y="41118"/>
                  </a:lnTo>
                  <a:lnTo>
                    <a:pt x="495947" y="26625"/>
                  </a:lnTo>
                  <a:lnTo>
                    <a:pt x="541785" y="15151"/>
                  </a:lnTo>
                  <a:lnTo>
                    <a:pt x="588784" y="6811"/>
                  </a:lnTo>
                  <a:lnTo>
                    <a:pt x="636828" y="1722"/>
                  </a:lnTo>
                  <a:lnTo>
                    <a:pt x="685800" y="0"/>
                  </a:lnTo>
                  <a:lnTo>
                    <a:pt x="734771" y="1722"/>
                  </a:lnTo>
                  <a:lnTo>
                    <a:pt x="782815" y="6811"/>
                  </a:lnTo>
                  <a:lnTo>
                    <a:pt x="829814" y="15151"/>
                  </a:lnTo>
                  <a:lnTo>
                    <a:pt x="875652" y="26625"/>
                  </a:lnTo>
                  <a:lnTo>
                    <a:pt x="920213" y="41118"/>
                  </a:lnTo>
                  <a:lnTo>
                    <a:pt x="963381" y="58514"/>
                  </a:lnTo>
                  <a:lnTo>
                    <a:pt x="1005040" y="78696"/>
                  </a:lnTo>
                  <a:lnTo>
                    <a:pt x="1045074" y="101548"/>
                  </a:lnTo>
                  <a:lnTo>
                    <a:pt x="1083366" y="126954"/>
                  </a:lnTo>
                  <a:lnTo>
                    <a:pt x="1119801" y="154798"/>
                  </a:lnTo>
                  <a:lnTo>
                    <a:pt x="1154263" y="184964"/>
                  </a:lnTo>
                  <a:lnTo>
                    <a:pt x="1186635" y="217336"/>
                  </a:lnTo>
                  <a:lnTo>
                    <a:pt x="1216801" y="251798"/>
                  </a:lnTo>
                  <a:lnTo>
                    <a:pt x="1244645" y="288233"/>
                  </a:lnTo>
                  <a:lnTo>
                    <a:pt x="1270051" y="326525"/>
                  </a:lnTo>
                  <a:lnTo>
                    <a:pt x="1292903" y="366559"/>
                  </a:lnTo>
                  <a:lnTo>
                    <a:pt x="1313085" y="408218"/>
                  </a:lnTo>
                  <a:lnTo>
                    <a:pt x="1330481" y="451386"/>
                  </a:lnTo>
                  <a:lnTo>
                    <a:pt x="1344974" y="495947"/>
                  </a:lnTo>
                  <a:lnTo>
                    <a:pt x="1356448" y="541785"/>
                  </a:lnTo>
                  <a:lnTo>
                    <a:pt x="1364788" y="588784"/>
                  </a:lnTo>
                  <a:lnTo>
                    <a:pt x="1369877" y="636828"/>
                  </a:lnTo>
                  <a:lnTo>
                    <a:pt x="1371600" y="6858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 descr=""/>
          <p:cNvSpPr txBox="1"/>
          <p:nvPr/>
        </p:nvSpPr>
        <p:spPr>
          <a:xfrm>
            <a:off x="10654030" y="5018913"/>
            <a:ext cx="1045844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40" b="1">
                <a:solidFill>
                  <a:srgbClr val="FFFFFF"/>
                </a:solidFill>
                <a:latin typeface="Calibri"/>
                <a:cs typeface="Calibri"/>
              </a:rPr>
              <a:t>$6.23M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9" name="object 4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>
                <a:solidFill>
                  <a:srgbClr val="252525"/>
                </a:solidFill>
              </a:rPr>
              <a:t>21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72200"/>
            <a:ext cx="708601" cy="49792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587501" y="933450"/>
            <a:ext cx="11605260" cy="0"/>
          </a:xfrm>
          <a:custGeom>
            <a:avLst/>
            <a:gdLst/>
            <a:ahLst/>
            <a:cxnLst/>
            <a:rect l="l" t="t" r="r" b="b"/>
            <a:pathLst>
              <a:path w="11605260" h="0">
                <a:moveTo>
                  <a:pt x="0" y="0"/>
                </a:moveTo>
                <a:lnTo>
                  <a:pt x="11605006" y="0"/>
                </a:lnTo>
              </a:path>
            </a:pathLst>
          </a:custGeom>
          <a:ln w="19050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9938" y="1418589"/>
            <a:ext cx="6688744" cy="437870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479163" y="5865977"/>
            <a:ext cx="22663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Calibri"/>
                <a:cs typeface="Calibri"/>
              </a:rPr>
              <a:t>SOURCE:</a:t>
            </a:r>
            <a:r>
              <a:rPr dirty="0" sz="900" spc="270" b="1">
                <a:latin typeface="Calibri"/>
                <a:cs typeface="Calibri"/>
              </a:rPr>
              <a:t> </a:t>
            </a:r>
            <a:r>
              <a:rPr dirty="0" sz="900" b="1">
                <a:latin typeface="Calibri"/>
                <a:cs typeface="Calibri"/>
              </a:rPr>
              <a:t>Sun</a:t>
            </a:r>
            <a:r>
              <a:rPr dirty="0" sz="900" spc="285" b="1">
                <a:latin typeface="Calibri"/>
                <a:cs typeface="Calibri"/>
              </a:rPr>
              <a:t> </a:t>
            </a:r>
            <a:r>
              <a:rPr dirty="0" sz="900" b="1">
                <a:latin typeface="Calibri"/>
                <a:cs typeface="Calibri"/>
              </a:rPr>
              <a:t>Life</a:t>
            </a:r>
            <a:r>
              <a:rPr dirty="0" sz="900" spc="260" b="1">
                <a:latin typeface="Calibri"/>
                <a:cs typeface="Calibri"/>
              </a:rPr>
              <a:t> </a:t>
            </a:r>
            <a:r>
              <a:rPr dirty="0" sz="900" b="1">
                <a:latin typeface="Calibri"/>
                <a:cs typeface="Calibri"/>
              </a:rPr>
              <a:t>2022</a:t>
            </a:r>
            <a:r>
              <a:rPr dirty="0" sz="900" spc="220" b="1">
                <a:latin typeface="Calibri"/>
                <a:cs typeface="Calibri"/>
              </a:rPr>
              <a:t> </a:t>
            </a:r>
            <a:r>
              <a:rPr dirty="0" sz="900" b="1">
                <a:latin typeface="Calibri"/>
                <a:cs typeface="Calibri"/>
              </a:rPr>
              <a:t>Large</a:t>
            </a:r>
            <a:r>
              <a:rPr dirty="0" sz="900" spc="254" b="1">
                <a:latin typeface="Calibri"/>
                <a:cs typeface="Calibri"/>
              </a:rPr>
              <a:t> </a:t>
            </a:r>
            <a:r>
              <a:rPr dirty="0" sz="900" b="1">
                <a:latin typeface="Calibri"/>
                <a:cs typeface="Calibri"/>
              </a:rPr>
              <a:t>Claim</a:t>
            </a:r>
            <a:r>
              <a:rPr dirty="0" sz="900" spc="310" b="1">
                <a:latin typeface="Calibri"/>
                <a:cs typeface="Calibri"/>
              </a:rPr>
              <a:t> </a:t>
            </a:r>
            <a:r>
              <a:rPr dirty="0" sz="900" spc="-10" b="1">
                <a:latin typeface="Calibri"/>
                <a:cs typeface="Calibri"/>
              </a:rPr>
              <a:t>Report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6408" y="1511774"/>
            <a:ext cx="2619787" cy="419866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1150619" y="1584960"/>
            <a:ext cx="2536190" cy="1188720"/>
          </a:xfrm>
          <a:prstGeom prst="rect">
            <a:avLst/>
          </a:prstGeom>
          <a:solidFill>
            <a:srgbClr val="001F5F"/>
          </a:solidFill>
        </p:spPr>
        <p:txBody>
          <a:bodyPr wrap="square" lIns="0" tIns="212725" rIns="0" bIns="0" rtlCol="0" vert="horz">
            <a:spAutoFit/>
          </a:bodyPr>
          <a:lstStyle/>
          <a:p>
            <a:pPr algn="ctr">
              <a:lnSpc>
                <a:spcPts val="2375"/>
              </a:lnSpc>
              <a:spcBef>
                <a:spcPts val="167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TOP</a:t>
            </a:r>
            <a:r>
              <a:rPr dirty="0" sz="2000" spc="-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3335"/>
              </a:lnSpc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$3.50B</a:t>
            </a:r>
            <a:r>
              <a:rPr dirty="0" sz="28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(70%)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>
                <a:solidFill>
                  <a:srgbClr val="252525"/>
                </a:solidFill>
              </a:rPr>
              <a:t>21</a:t>
            </a:fld>
          </a:p>
        </p:txBody>
      </p:sp>
      <p:sp>
        <p:nvSpPr>
          <p:cNvPr id="9" name="object 9" descr=""/>
          <p:cNvSpPr txBox="1"/>
          <p:nvPr/>
        </p:nvSpPr>
        <p:spPr>
          <a:xfrm>
            <a:off x="1150619" y="3073907"/>
            <a:ext cx="2536190" cy="1188720"/>
          </a:xfrm>
          <a:prstGeom prst="rect">
            <a:avLst/>
          </a:prstGeom>
          <a:solidFill>
            <a:srgbClr val="FFAC00"/>
          </a:solidFill>
        </p:spPr>
        <p:txBody>
          <a:bodyPr wrap="square" lIns="0" tIns="212725" rIns="0" bIns="0" rtlCol="0" vert="horz">
            <a:spAutoFit/>
          </a:bodyPr>
          <a:lstStyle/>
          <a:p>
            <a:pPr algn="ctr">
              <a:lnSpc>
                <a:spcPts val="2370"/>
              </a:lnSpc>
              <a:spcBef>
                <a:spcPts val="1675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TOP</a:t>
            </a:r>
            <a:r>
              <a:rPr dirty="0" sz="2000" spc="-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3329"/>
              </a:lnSpc>
            </a:pPr>
            <a:r>
              <a:rPr dirty="0" sz="2800" b="1">
                <a:solidFill>
                  <a:srgbClr val="FFFFFF"/>
                </a:solidFill>
                <a:latin typeface="Calibri"/>
                <a:cs typeface="Calibri"/>
              </a:rPr>
              <a:t>$4.54B</a:t>
            </a:r>
            <a:r>
              <a:rPr dirty="0" sz="28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(91%)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50619" y="4520184"/>
            <a:ext cx="2536190" cy="1188720"/>
          </a:xfrm>
          <a:prstGeom prst="rect">
            <a:avLst/>
          </a:prstGeom>
          <a:solidFill>
            <a:srgbClr val="006FC0"/>
          </a:solidFill>
        </p:spPr>
        <p:txBody>
          <a:bodyPr wrap="square" lIns="0" tIns="213360" rIns="0" bIns="0" rtlCol="0" vert="horz">
            <a:spAutoFit/>
          </a:bodyPr>
          <a:lstStyle/>
          <a:p>
            <a:pPr algn="ctr">
              <a:lnSpc>
                <a:spcPts val="2370"/>
              </a:lnSpc>
              <a:spcBef>
                <a:spcPts val="1680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3329"/>
              </a:lnSpc>
            </a:pPr>
            <a:r>
              <a:rPr dirty="0" sz="2800" spc="-10" b="1">
                <a:solidFill>
                  <a:srgbClr val="FFFFFF"/>
                </a:solidFill>
                <a:latin typeface="Calibri"/>
                <a:cs typeface="Calibri"/>
              </a:rPr>
              <a:t>$4.97B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20064" y="281177"/>
            <a:ext cx="488251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99335" algn="l"/>
                <a:tab pos="2678430" algn="l"/>
              </a:tabLst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Large</a:t>
            </a:r>
            <a:r>
              <a:rPr dirty="0" sz="3200" spc="-10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Claims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dirty="0" sz="3200" spc="-50">
                <a:solidFill>
                  <a:srgbClr val="000000"/>
                </a:solidFill>
                <a:latin typeface="Calibri"/>
                <a:cs typeface="Calibri"/>
              </a:rPr>
              <a:t>|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dirty="0" sz="3200" spc="-60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3200" spc="-60">
                <a:solidFill>
                  <a:srgbClr val="04ABB8"/>
                </a:solidFill>
                <a:latin typeface="Calibri"/>
                <a:cs typeface="Calibri"/>
              </a:rPr>
              <a:t>TRENDS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94843" y="6440220"/>
            <a:ext cx="16256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25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2875788" y="330708"/>
            <a:ext cx="6440805" cy="426720"/>
          </a:xfrm>
          <a:custGeom>
            <a:avLst/>
            <a:gdLst/>
            <a:ahLst/>
            <a:cxnLst/>
            <a:rect l="l" t="t" r="r" b="b"/>
            <a:pathLst>
              <a:path w="6440805" h="426720">
                <a:moveTo>
                  <a:pt x="0" y="426720"/>
                </a:moveTo>
                <a:lnTo>
                  <a:pt x="6440423" y="426720"/>
                </a:lnTo>
                <a:lnTo>
                  <a:pt x="6440423" y="0"/>
                </a:lnTo>
                <a:lnTo>
                  <a:pt x="0" y="0"/>
                </a:lnTo>
                <a:lnTo>
                  <a:pt x="0" y="42672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03446" y="328929"/>
            <a:ext cx="47847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9095" algn="l"/>
              </a:tabLst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Covid-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400" b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dirty="0" sz="2400" spc="-2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40" b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2400" spc="-40">
                <a:solidFill>
                  <a:srgbClr val="42EDFA"/>
                </a:solidFill>
                <a:latin typeface="Calibri"/>
                <a:cs typeface="Calibri"/>
              </a:rPr>
              <a:t>TRENDS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462532" y="4052951"/>
            <a:ext cx="1212215" cy="311150"/>
          </a:xfrm>
          <a:prstGeom prst="rect">
            <a:avLst/>
          </a:prstGeom>
          <a:solidFill>
            <a:srgbClr val="FF0046"/>
          </a:solidFill>
        </p:spPr>
        <p:txBody>
          <a:bodyPr wrap="square" lIns="0" tIns="0" rIns="0" bIns="0" rtlCol="0" vert="horz">
            <a:spAutoFit/>
          </a:bodyPr>
          <a:lstStyle/>
          <a:p>
            <a:pPr marL="56515">
              <a:lnSpc>
                <a:spcPts val="2325"/>
              </a:lnSpc>
            </a:pP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2022/2023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450086" y="4416297"/>
            <a:ext cx="255333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complex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Covid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treatment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down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0046"/>
                </a:solidFill>
                <a:latin typeface="Calibri"/>
                <a:cs typeface="Calibri"/>
              </a:rPr>
              <a:t>$50K</a:t>
            </a:r>
            <a:r>
              <a:rPr dirty="0" sz="1600" spc="-5" b="1">
                <a:solidFill>
                  <a:srgbClr val="FF0046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Claimant</a:t>
            </a:r>
            <a:r>
              <a:rPr dirty="0" sz="16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46"/>
                </a:solidFill>
                <a:latin typeface="Calibri"/>
                <a:cs typeface="Calibri"/>
              </a:rPr>
              <a:t>$114K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78153" y="2928620"/>
            <a:ext cx="1212215" cy="311150"/>
          </a:xfrm>
          <a:prstGeom prst="rect">
            <a:avLst/>
          </a:prstGeom>
          <a:solidFill>
            <a:srgbClr val="FFAC00"/>
          </a:solidFill>
        </p:spPr>
        <p:txBody>
          <a:bodyPr wrap="square" lIns="0" tIns="0" rIns="0" bIns="0" rtlCol="0" vert="horz">
            <a:spAutoFit/>
          </a:bodyPr>
          <a:lstStyle/>
          <a:p>
            <a:pPr marL="56515">
              <a:lnSpc>
                <a:spcPts val="2325"/>
              </a:lnSpc>
            </a:pPr>
            <a:r>
              <a:rPr dirty="0" sz="2000" spc="-10" b="1">
                <a:latin typeface="Calibri"/>
                <a:cs typeface="Calibri"/>
              </a:rPr>
              <a:t>2022/2023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65656" y="3288538"/>
            <a:ext cx="1739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TRENDING</a:t>
            </a:r>
            <a:r>
              <a:rPr dirty="0" sz="18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FFAC00"/>
                </a:solidFill>
                <a:latin typeface="Calibri"/>
                <a:cs typeface="Calibri"/>
              </a:rPr>
              <a:t>DOWN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74242" y="1587246"/>
            <a:ext cx="1495425" cy="311150"/>
          </a:xfrm>
          <a:prstGeom prst="rect">
            <a:avLst/>
          </a:prstGeom>
          <a:solidFill>
            <a:srgbClr val="82D235"/>
          </a:solidFill>
        </p:spPr>
        <p:txBody>
          <a:bodyPr wrap="square" lIns="0" tIns="0" rIns="0" bIns="0" rtlCol="0" vert="horz">
            <a:spAutoFit/>
          </a:bodyPr>
          <a:lstStyle/>
          <a:p>
            <a:pPr marL="56515">
              <a:lnSpc>
                <a:spcPts val="2325"/>
              </a:lnSpc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vs.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61796" y="1949653"/>
            <a:ext cx="1524000" cy="541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91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6th</a:t>
            </a:r>
            <a:r>
              <a:rPr dirty="0" sz="16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8th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highest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  <a:tabLst>
                <a:tab pos="9144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	I</a:t>
            </a:r>
            <a:r>
              <a:rPr dirty="0" sz="1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232147" y="1876043"/>
            <a:ext cx="3446779" cy="4377690"/>
            <a:chOff x="4232147" y="1876043"/>
            <a:chExt cx="3446779" cy="4377690"/>
          </a:xfrm>
        </p:grpSpPr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2147" y="1876043"/>
              <a:ext cx="3446526" cy="437769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006083" y="2356103"/>
              <a:ext cx="868680" cy="60960"/>
            </a:xfrm>
            <a:custGeom>
              <a:avLst/>
              <a:gdLst/>
              <a:ahLst/>
              <a:cxnLst/>
              <a:rect l="l" t="t" r="r" b="b"/>
              <a:pathLst>
                <a:path w="868679" h="60960">
                  <a:moveTo>
                    <a:pt x="0" y="60960"/>
                  </a:moveTo>
                  <a:lnTo>
                    <a:pt x="812291" y="0"/>
                  </a:lnTo>
                  <a:lnTo>
                    <a:pt x="868680" y="0"/>
                  </a:lnTo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9983" y="2028443"/>
              <a:ext cx="660653" cy="578358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6880606" y="2089785"/>
            <a:ext cx="34163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1%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40552" y="2732532"/>
            <a:ext cx="790194" cy="578358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6091554" y="2793238"/>
            <a:ext cx="4711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17207" y="3403091"/>
            <a:ext cx="790194" cy="578358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6768845" y="3465067"/>
            <a:ext cx="4711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28%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2415" y="4149852"/>
            <a:ext cx="790193" cy="578357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5002529" y="4211573"/>
            <a:ext cx="47117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61%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4266057" y="1852041"/>
            <a:ext cx="2863215" cy="116839"/>
            <a:chOff x="4266057" y="1852041"/>
            <a:chExt cx="2863215" cy="116839"/>
          </a:xfrm>
        </p:grpSpPr>
        <p:sp>
          <p:nvSpPr>
            <p:cNvPr id="24" name="object 24" descr=""/>
            <p:cNvSpPr/>
            <p:nvPr/>
          </p:nvSpPr>
          <p:spPr>
            <a:xfrm>
              <a:off x="4275582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97536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97536" y="9753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FFA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275582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97536"/>
                  </a:moveTo>
                  <a:lnTo>
                    <a:pt x="97536" y="97536"/>
                  </a:lnTo>
                  <a:lnTo>
                    <a:pt x="97536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555742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97536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97536" y="9753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B5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555742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97536"/>
                  </a:moveTo>
                  <a:lnTo>
                    <a:pt x="97536" y="97536"/>
                  </a:lnTo>
                  <a:lnTo>
                    <a:pt x="97536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288786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97536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97536" y="97536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C5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288786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97536"/>
                  </a:moveTo>
                  <a:lnTo>
                    <a:pt x="97536" y="97536"/>
                  </a:lnTo>
                  <a:lnTo>
                    <a:pt x="97536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021830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90" h="97789">
                  <a:moveTo>
                    <a:pt x="9753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97535" y="97536"/>
                  </a:lnTo>
                  <a:lnTo>
                    <a:pt x="97535" y="0"/>
                  </a:lnTo>
                  <a:close/>
                </a:path>
              </a:pathLst>
            </a:custGeom>
            <a:solidFill>
              <a:srgbClr val="FA24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021830" y="1861566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90" h="97789">
                  <a:moveTo>
                    <a:pt x="0" y="97536"/>
                  </a:moveTo>
                  <a:lnTo>
                    <a:pt x="97535" y="97536"/>
                  </a:lnTo>
                  <a:lnTo>
                    <a:pt x="97535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4404740" y="1187100"/>
            <a:ext cx="3483610" cy="822960"/>
          </a:xfrm>
          <a:prstGeom prst="rect">
            <a:avLst/>
          </a:prstGeom>
        </p:spPr>
        <p:txBody>
          <a:bodyPr wrap="square" lIns="0" tIns="17653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390"/>
              </a:spcBef>
            </a:pP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POPULATIONS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0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COVID-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  <a:tabLst>
                <a:tab pos="1293495" algn="l"/>
                <a:tab pos="2026285" algn="l"/>
                <a:tab pos="2759710" algn="l"/>
              </a:tabLst>
            </a:pPr>
            <a:r>
              <a:rPr dirty="0" sz="1400" b="0">
                <a:solidFill>
                  <a:srgbClr val="FFFFFF"/>
                </a:solidFill>
                <a:latin typeface="Calibri Light"/>
                <a:cs typeface="Calibri Light"/>
              </a:rPr>
              <a:t>19</a:t>
            </a:r>
            <a:r>
              <a:rPr dirty="0" sz="14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1400" b="0">
                <a:solidFill>
                  <a:srgbClr val="FFFFFF"/>
                </a:solidFill>
                <a:latin typeface="Calibri Light"/>
                <a:cs typeface="Calibri Light"/>
              </a:rPr>
              <a:t>&amp;</a:t>
            </a:r>
            <a:r>
              <a:rPr dirty="0" sz="14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1400" spc="-10" b="0">
                <a:solidFill>
                  <a:srgbClr val="FFFFFF"/>
                </a:solidFill>
                <a:latin typeface="Calibri Light"/>
                <a:cs typeface="Calibri Light"/>
              </a:rPr>
              <a:t>Younger</a:t>
            </a:r>
            <a:r>
              <a:rPr dirty="0" sz="1400" b="0">
                <a:solidFill>
                  <a:srgbClr val="FFFFFF"/>
                </a:solidFill>
                <a:latin typeface="Calibri Light"/>
                <a:cs typeface="Calibri Light"/>
              </a:rPr>
              <a:t>	</a:t>
            </a:r>
            <a:r>
              <a:rPr dirty="0" sz="1400" spc="-25" b="0">
                <a:solidFill>
                  <a:srgbClr val="FFFFFF"/>
                </a:solidFill>
                <a:latin typeface="Calibri Light"/>
                <a:cs typeface="Calibri Light"/>
              </a:rPr>
              <a:t>20-39</a:t>
            </a:r>
            <a:r>
              <a:rPr dirty="0" sz="1400" b="0">
                <a:solidFill>
                  <a:srgbClr val="FFFFFF"/>
                </a:solidFill>
                <a:latin typeface="Calibri Light"/>
                <a:cs typeface="Calibri Light"/>
              </a:rPr>
              <a:t>	</a:t>
            </a:r>
            <a:r>
              <a:rPr dirty="0" sz="1400" spc="-25" b="0">
                <a:solidFill>
                  <a:srgbClr val="FFFFFF"/>
                </a:solidFill>
                <a:latin typeface="Calibri Light"/>
                <a:cs typeface="Calibri Light"/>
              </a:rPr>
              <a:t>40-59</a:t>
            </a:r>
            <a:r>
              <a:rPr dirty="0" sz="1400" b="0">
                <a:solidFill>
                  <a:srgbClr val="FFFFFF"/>
                </a:solidFill>
                <a:latin typeface="Calibri Light"/>
                <a:cs typeface="Calibri Light"/>
              </a:rPr>
              <a:t>	60</a:t>
            </a:r>
            <a:r>
              <a:rPr dirty="0" sz="1400" spc="-3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1400" b="0">
                <a:solidFill>
                  <a:srgbClr val="FFFFFF"/>
                </a:solidFill>
                <a:latin typeface="Calibri Light"/>
                <a:cs typeface="Calibri Light"/>
              </a:rPr>
              <a:t>&amp;</a:t>
            </a:r>
            <a:r>
              <a:rPr dirty="0" sz="14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Calibri Light"/>
                <a:cs typeface="Calibri Light"/>
              </a:rPr>
              <a:t>Over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9255632" y="1564005"/>
            <a:ext cx="1134745" cy="311150"/>
          </a:xfrm>
          <a:prstGeom prst="rect">
            <a:avLst/>
          </a:prstGeom>
          <a:solidFill>
            <a:srgbClr val="9179F9"/>
          </a:solidFill>
        </p:spPr>
        <p:txBody>
          <a:bodyPr wrap="square" lIns="0" tIns="0" rIns="0" bIns="0" rtlCol="0" vert="horz">
            <a:spAutoFit/>
          </a:bodyPr>
          <a:lstStyle/>
          <a:p>
            <a:pPr marL="57150">
              <a:lnSpc>
                <a:spcPts val="2325"/>
              </a:lnSpc>
            </a:pP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Long-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Haul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9244076" y="1926717"/>
            <a:ext cx="20942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Covid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Patient</a:t>
            </a:r>
            <a:r>
              <a:rPr dirty="0" sz="16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Unknowns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8539733" y="2697226"/>
            <a:ext cx="2405380" cy="311150"/>
          </a:xfrm>
          <a:prstGeom prst="rect">
            <a:avLst/>
          </a:prstGeom>
          <a:solidFill>
            <a:srgbClr val="24B89A"/>
          </a:solidFill>
        </p:spPr>
        <p:txBody>
          <a:bodyPr wrap="square" lIns="0" tIns="0" rIns="0" bIns="0" rtlCol="0" vert="horz">
            <a:spAutoFit/>
          </a:bodyPr>
          <a:lstStyle/>
          <a:p>
            <a:pPr marL="57150">
              <a:lnSpc>
                <a:spcPts val="2325"/>
              </a:lnSpc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Important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Disruptions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8528050" y="2983509"/>
            <a:ext cx="2952750" cy="122999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Later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stage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diagnosis</a:t>
            </a:r>
            <a:r>
              <a:rPr dirty="0" sz="1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cancers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Mental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Char char="–"/>
              <a:tabLst>
                <a:tab pos="299085" algn="l"/>
                <a:tab pos="299720" algn="l"/>
              </a:tabLst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Delayed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resulting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worsened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severity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conditions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7" name="object 3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67800" y="4649723"/>
            <a:ext cx="1574292" cy="12557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16381" y="6417970"/>
            <a:ext cx="2002155" cy="31813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577976" y="923925"/>
            <a:ext cx="11624310" cy="5746750"/>
            <a:chOff x="577976" y="923925"/>
            <a:chExt cx="11624310" cy="574675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7392" y="6172200"/>
              <a:ext cx="708601" cy="49792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87501" y="933450"/>
              <a:ext cx="11605260" cy="0"/>
            </a:xfrm>
            <a:custGeom>
              <a:avLst/>
              <a:gdLst/>
              <a:ahLst/>
              <a:cxnLst/>
              <a:rect l="l" t="t" r="r" b="b"/>
              <a:pathLst>
                <a:path w="11605260" h="0">
                  <a:moveTo>
                    <a:pt x="0" y="0"/>
                  </a:moveTo>
                  <a:lnTo>
                    <a:pt x="11605006" y="0"/>
                  </a:lnTo>
                </a:path>
              </a:pathLst>
            </a:custGeom>
            <a:ln w="1905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294843" y="6488074"/>
            <a:ext cx="16256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25">
                <a:solidFill>
                  <a:srgbClr val="252525"/>
                </a:solidFill>
                <a:latin typeface="Calibri"/>
                <a:cs typeface="Calibri"/>
              </a:rPr>
              <a:t>24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9464" rIns="0" bIns="0" rtlCol="0" vert="horz">
            <a:spAutoFit/>
          </a:bodyPr>
          <a:lstStyle/>
          <a:p>
            <a:pPr marL="295275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000000"/>
                </a:solidFill>
                <a:latin typeface="Calibri"/>
                <a:cs typeface="Calibri"/>
              </a:rPr>
              <a:t>Pandemic</a:t>
            </a:r>
            <a:r>
              <a:rPr dirty="0" sz="2800" spc="-9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Mental</a:t>
            </a:r>
            <a:r>
              <a:rPr dirty="0" sz="2800" spc="-10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Health</a:t>
            </a:r>
            <a:r>
              <a:rPr dirty="0" sz="2800" spc="-9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0000"/>
                </a:solidFill>
                <a:latin typeface="Calibri"/>
                <a:cs typeface="Calibri"/>
              </a:rPr>
              <a:t>Impact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2520" y="2211827"/>
            <a:ext cx="4708391" cy="3431302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0"/>
            <a:ext cx="6085332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82460" y="0"/>
            <a:ext cx="11809730" cy="6858000"/>
            <a:chOff x="382460" y="0"/>
            <a:chExt cx="1180973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362" y="0"/>
              <a:ext cx="11606637" cy="685799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84047" y="1046988"/>
              <a:ext cx="5559425" cy="0"/>
            </a:xfrm>
            <a:custGeom>
              <a:avLst/>
              <a:gdLst/>
              <a:ahLst/>
              <a:cxnLst/>
              <a:rect l="l" t="t" r="r" b="b"/>
              <a:pathLst>
                <a:path w="5559425" h="0">
                  <a:moveTo>
                    <a:pt x="0" y="0"/>
                  </a:moveTo>
                  <a:lnTo>
                    <a:pt x="5558917" y="0"/>
                  </a:lnTo>
                </a:path>
              </a:pathLst>
            </a:custGeom>
            <a:ln w="3175">
              <a:solidFill>
                <a:srgbClr val="3739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592055" y="368808"/>
              <a:ext cx="2042160" cy="426720"/>
            </a:xfrm>
            <a:custGeom>
              <a:avLst/>
              <a:gdLst/>
              <a:ahLst/>
              <a:cxnLst/>
              <a:rect l="l" t="t" r="r" b="b"/>
              <a:pathLst>
                <a:path w="2042159" h="426720">
                  <a:moveTo>
                    <a:pt x="0" y="426720"/>
                  </a:moveTo>
                  <a:lnTo>
                    <a:pt x="2042159" y="426720"/>
                  </a:lnTo>
                  <a:lnTo>
                    <a:pt x="2042159" y="0"/>
                  </a:lnTo>
                  <a:lnTo>
                    <a:pt x="0" y="0"/>
                  </a:lnTo>
                  <a:lnTo>
                    <a:pt x="0" y="42672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0052050" y="435610"/>
            <a:ext cx="11220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1600" spc="-30" b="1">
                <a:solidFill>
                  <a:srgbClr val="42EDFA"/>
                </a:solidFill>
                <a:latin typeface="Calibri"/>
                <a:cs typeface="Calibri"/>
              </a:rPr>
              <a:t>TRENDS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693154" y="1273556"/>
            <a:ext cx="4004945" cy="34404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Claimant</a:t>
            </a:r>
            <a:r>
              <a:rPr dirty="0" sz="20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Stabilizing</a:t>
            </a:r>
            <a:endParaRPr sz="2000">
              <a:latin typeface="Calibri"/>
              <a:cs typeface="Calibri"/>
            </a:endParaRPr>
          </a:p>
          <a:p>
            <a:pPr marL="652780" indent="-365760">
              <a:lnSpc>
                <a:spcPct val="100000"/>
              </a:lnSpc>
              <a:spcBef>
                <a:spcPts val="1435"/>
              </a:spcBef>
              <a:buChar char="–"/>
              <a:tabLst>
                <a:tab pos="652145" algn="l"/>
                <a:tab pos="652780" algn="l"/>
              </a:tabLs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dirty="0" sz="2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dirty="0" sz="2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Outcomes</a:t>
            </a:r>
            <a:endParaRPr sz="2000">
              <a:latin typeface="Calibri"/>
              <a:cs typeface="Calibri"/>
            </a:endParaRPr>
          </a:p>
          <a:p>
            <a:pPr marL="652780" indent="-365760">
              <a:lnSpc>
                <a:spcPct val="100000"/>
              </a:lnSpc>
              <a:spcBef>
                <a:spcPts val="840"/>
              </a:spcBef>
              <a:buChar char="–"/>
              <a:tabLst>
                <a:tab pos="652145" algn="l"/>
                <a:tab pos="652780" algn="l"/>
              </a:tabLs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Less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Complications</a:t>
            </a:r>
            <a:endParaRPr sz="2000">
              <a:latin typeface="Calibri"/>
              <a:cs typeface="Calibri"/>
            </a:endParaRPr>
          </a:p>
          <a:p>
            <a:pPr marL="652780" indent="-365760">
              <a:lnSpc>
                <a:spcPct val="100000"/>
              </a:lnSpc>
              <a:spcBef>
                <a:spcPts val="844"/>
              </a:spcBef>
              <a:buChar char="–"/>
              <a:tabLst>
                <a:tab pos="652145" algn="l"/>
                <a:tab pos="652780" algn="l"/>
              </a:tabLs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dirty="0" sz="2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Pricing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40"/>
              </a:spcBef>
            </a:pP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Tele-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Mental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Impact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Shifting</a:t>
            </a:r>
            <a:r>
              <a:rPr dirty="0" sz="2000" spc="-5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Employer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Behaviors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967473" y="4764135"/>
            <a:ext cx="4620260" cy="1261110"/>
          </a:xfrm>
          <a:prstGeom prst="rect">
            <a:avLst/>
          </a:prstGeom>
        </p:spPr>
        <p:txBody>
          <a:bodyPr wrap="square" lIns="0" tIns="120015" rIns="0" bIns="0" rtlCol="0" vert="horz">
            <a:spAutoFit/>
          </a:bodyPr>
          <a:lstStyle/>
          <a:p>
            <a:pPr marL="378460" indent="-365760">
              <a:lnSpc>
                <a:spcPct val="100000"/>
              </a:lnSpc>
              <a:spcBef>
                <a:spcPts val="945"/>
              </a:spcBef>
              <a:buChar char="–"/>
              <a:tabLst>
                <a:tab pos="377825" algn="l"/>
                <a:tab pos="378460" algn="l"/>
              </a:tabLs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20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Holistic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Approach</a:t>
            </a:r>
            <a:endParaRPr sz="2000">
              <a:latin typeface="Calibri"/>
              <a:cs typeface="Calibri"/>
            </a:endParaRPr>
          </a:p>
          <a:p>
            <a:pPr marL="378460" indent="-365760">
              <a:lnSpc>
                <a:spcPct val="100000"/>
              </a:lnSpc>
              <a:spcBef>
                <a:spcPts val="840"/>
              </a:spcBef>
              <a:buChar char="–"/>
              <a:tabLst>
                <a:tab pos="377825" algn="l"/>
                <a:tab pos="378460" algn="l"/>
              </a:tabLs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Less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Focused</a:t>
            </a:r>
            <a:endParaRPr sz="2000">
              <a:latin typeface="Calibri"/>
              <a:cs typeface="Calibri"/>
            </a:endParaRPr>
          </a:p>
          <a:p>
            <a:pPr marL="378460" indent="-365760">
              <a:lnSpc>
                <a:spcPct val="100000"/>
              </a:lnSpc>
              <a:spcBef>
                <a:spcPts val="840"/>
              </a:spcBef>
              <a:buChar char="–"/>
              <a:tabLst>
                <a:tab pos="377825" algn="l"/>
                <a:tab pos="378460" algn="l"/>
              </a:tabLs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Stabilizing</a:t>
            </a:r>
            <a:r>
              <a:rPr dirty="0" sz="2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Population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Expectations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85216" y="1226819"/>
            <a:ext cx="10033000" cy="5053965"/>
            <a:chOff x="585216" y="1226819"/>
            <a:chExt cx="10033000" cy="5053965"/>
          </a:xfrm>
        </p:grpSpPr>
        <p:sp>
          <p:nvSpPr>
            <p:cNvPr id="10" name="object 10" descr=""/>
            <p:cNvSpPr/>
            <p:nvPr/>
          </p:nvSpPr>
          <p:spPr>
            <a:xfrm>
              <a:off x="6522719" y="3163824"/>
              <a:ext cx="4090670" cy="864235"/>
            </a:xfrm>
            <a:custGeom>
              <a:avLst/>
              <a:gdLst/>
              <a:ahLst/>
              <a:cxnLst/>
              <a:rect l="l" t="t" r="r" b="b"/>
              <a:pathLst>
                <a:path w="4090670" h="864235">
                  <a:moveTo>
                    <a:pt x="0" y="0"/>
                  </a:moveTo>
                  <a:lnTo>
                    <a:pt x="4090415" y="0"/>
                  </a:lnTo>
                </a:path>
                <a:path w="4090670" h="864235">
                  <a:moveTo>
                    <a:pt x="0" y="864107"/>
                  </a:moveTo>
                  <a:lnTo>
                    <a:pt x="4090415" y="864107"/>
                  </a:lnTo>
                </a:path>
              </a:pathLst>
            </a:custGeom>
            <a:ln w="9525">
              <a:solidFill>
                <a:srgbClr val="42EDF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216" y="1226819"/>
              <a:ext cx="4555235" cy="505358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21283" y="180543"/>
            <a:ext cx="2995930" cy="7645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Whole</a:t>
            </a:r>
            <a:r>
              <a:rPr dirty="0" sz="2800" spc="-9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0000"/>
                </a:solidFill>
                <a:latin typeface="Calibri"/>
                <a:cs typeface="Calibri"/>
              </a:rPr>
              <a:t>Person</a:t>
            </a:r>
            <a:r>
              <a:rPr dirty="0" sz="2800" spc="-1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0000"/>
                </a:solidFill>
                <a:latin typeface="Calibri"/>
                <a:cs typeface="Calibri"/>
              </a:rPr>
              <a:t>Focus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2000" b="0">
                <a:solidFill>
                  <a:srgbClr val="000000"/>
                </a:solidFill>
                <a:latin typeface="Calibri"/>
                <a:cs typeface="Calibri"/>
              </a:rPr>
              <a:t>More</a:t>
            </a:r>
            <a:r>
              <a:rPr dirty="0" sz="20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000000"/>
                </a:solidFill>
                <a:latin typeface="Calibri"/>
                <a:cs typeface="Calibri"/>
              </a:rPr>
              <a:t>Than</a:t>
            </a:r>
            <a:r>
              <a:rPr dirty="0" sz="2000" spc="-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000" b="0">
                <a:solidFill>
                  <a:srgbClr val="000000"/>
                </a:solidFill>
                <a:latin typeface="Calibri"/>
                <a:cs typeface="Calibri"/>
              </a:rPr>
              <a:t>Mental</a:t>
            </a:r>
            <a:r>
              <a:rPr dirty="0" sz="2000" spc="-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000" spc="-10" b="0">
                <a:solidFill>
                  <a:srgbClr val="000000"/>
                </a:solidFill>
                <a:latin typeface="Calibri"/>
                <a:cs typeface="Calibri"/>
              </a:rPr>
              <a:t>Health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025776" y="5720588"/>
            <a:ext cx="17259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Calibri"/>
                <a:cs typeface="Calibri"/>
              </a:rPr>
              <a:t>SOURCE:</a:t>
            </a:r>
            <a:r>
              <a:rPr dirty="0" sz="900" spc="355" b="1">
                <a:latin typeface="Calibri"/>
                <a:cs typeface="Calibri"/>
              </a:rPr>
              <a:t> </a:t>
            </a:r>
            <a:r>
              <a:rPr dirty="0" sz="900" b="1">
                <a:latin typeface="Calibri"/>
                <a:cs typeface="Calibri"/>
              </a:rPr>
              <a:t>MetLife</a:t>
            </a:r>
            <a:r>
              <a:rPr dirty="0" sz="900" spc="335" b="1">
                <a:latin typeface="Calibri"/>
                <a:cs typeface="Calibri"/>
              </a:rPr>
              <a:t> </a:t>
            </a:r>
            <a:r>
              <a:rPr dirty="0" sz="900" b="1">
                <a:latin typeface="Calibri"/>
                <a:cs typeface="Calibri"/>
              </a:rPr>
              <a:t>Annual</a:t>
            </a:r>
            <a:r>
              <a:rPr dirty="0" sz="900" spc="405" b="1">
                <a:latin typeface="Calibri"/>
                <a:cs typeface="Calibri"/>
              </a:rPr>
              <a:t> </a:t>
            </a:r>
            <a:r>
              <a:rPr dirty="0" sz="900" spc="-10" b="1">
                <a:latin typeface="Calibri"/>
                <a:cs typeface="Calibri"/>
              </a:rPr>
              <a:t>Report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536448" y="1046988"/>
            <a:ext cx="5559425" cy="6350"/>
          </a:xfrm>
          <a:custGeom>
            <a:avLst/>
            <a:gdLst/>
            <a:ahLst/>
            <a:cxnLst/>
            <a:rect l="l" t="t" r="r" b="b"/>
            <a:pathLst>
              <a:path w="5559425" h="6350">
                <a:moveTo>
                  <a:pt x="0" y="0"/>
                </a:moveTo>
                <a:lnTo>
                  <a:pt x="5558917" y="6223"/>
                </a:lnTo>
              </a:path>
            </a:pathLst>
          </a:custGeom>
          <a:ln w="3175">
            <a:solidFill>
              <a:srgbClr val="37393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>
                <a:solidFill>
                  <a:srgbClr val="252525"/>
                </a:solidFill>
              </a:rPr>
              <a:t>25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84047" y="0"/>
            <a:ext cx="11808460" cy="6858000"/>
            <a:chOff x="384047" y="0"/>
            <a:chExt cx="11808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362" y="0"/>
              <a:ext cx="11606637" cy="685799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84047" y="1046988"/>
              <a:ext cx="5559425" cy="0"/>
            </a:xfrm>
            <a:custGeom>
              <a:avLst/>
              <a:gdLst/>
              <a:ahLst/>
              <a:cxnLst/>
              <a:rect l="l" t="t" r="r" b="b"/>
              <a:pathLst>
                <a:path w="5559425" h="0">
                  <a:moveTo>
                    <a:pt x="0" y="0"/>
                  </a:moveTo>
                  <a:lnTo>
                    <a:pt x="5558917" y="0"/>
                  </a:lnTo>
                </a:path>
              </a:pathLst>
            </a:custGeom>
            <a:ln w="3175">
              <a:solidFill>
                <a:srgbClr val="37393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6606285" y="725169"/>
          <a:ext cx="5134610" cy="5391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4780"/>
                <a:gridCol w="2436495"/>
              </a:tblGrid>
              <a:tr h="457200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2000" spc="-20" b="1">
                          <a:latin typeface="Calibri"/>
                          <a:cs typeface="Calibri"/>
                        </a:rPr>
                        <a:t>Transplant Type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252525"/>
                      </a:solidFill>
                      <a:prstDash val="solid"/>
                    </a:lnL>
                    <a:lnR w="12700">
                      <a:solidFill>
                        <a:srgbClr val="252525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7112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2021</a:t>
                      </a:r>
                      <a:r>
                        <a:rPr dirty="0" sz="2000" spc="-7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Average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Cost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2700">
                      <a:solidFill>
                        <a:srgbClr val="252525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Heart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192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7175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$1.66M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192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Intestine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7175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$1.24M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Bone</a:t>
                      </a:r>
                      <a:r>
                        <a:rPr dirty="0" sz="18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Marrow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7175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$1.07M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Lung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$929K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Liver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$878K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Bone</a:t>
                      </a:r>
                      <a:r>
                        <a:rPr dirty="0" sz="18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Marrow</a:t>
                      </a:r>
                      <a:r>
                        <a:rPr dirty="0" sz="180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(autologous)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985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$471K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2555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Kidney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319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9850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$442K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319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Pancreas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319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9850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$409K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319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Cornea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3189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6985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dirty="0" sz="1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$33K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23189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>
                <a:solidFill>
                  <a:srgbClr val="252525"/>
                </a:solidFill>
              </a:rPr>
              <a:t>25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1030224" y="1362455"/>
            <a:ext cx="3693160" cy="1191895"/>
          </a:xfrm>
          <a:prstGeom prst="rect">
            <a:avLst/>
          </a:prstGeom>
          <a:solidFill>
            <a:srgbClr val="C0F8FD"/>
          </a:solidFill>
        </p:spPr>
        <p:txBody>
          <a:bodyPr wrap="square" lIns="0" tIns="1060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dirty="0" sz="4000" b="1">
                <a:solidFill>
                  <a:srgbClr val="240442"/>
                </a:solidFill>
                <a:latin typeface="Calibri"/>
                <a:cs typeface="Calibri"/>
              </a:rPr>
              <a:t>23%</a:t>
            </a:r>
            <a:r>
              <a:rPr dirty="0" sz="4000" spc="-85" b="1">
                <a:solidFill>
                  <a:srgbClr val="240442"/>
                </a:solidFill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decrease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transplants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2000">
                <a:latin typeface="Calibri"/>
                <a:cs typeface="Calibri"/>
              </a:rPr>
              <a:t>over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past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4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years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449705" y="4206341"/>
            <a:ext cx="2733040" cy="156210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04ABB8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b="1">
                <a:latin typeface="Calibri"/>
                <a:cs typeface="Calibri"/>
              </a:rPr>
              <a:t>Better</a:t>
            </a:r>
            <a:r>
              <a:rPr dirty="0" sz="2000" spc="-7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Early</a:t>
            </a:r>
            <a:r>
              <a:rPr dirty="0" sz="2000" spc="-5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Outcomes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Clr>
                <a:srgbClr val="04ABB8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b="1">
                <a:latin typeface="Calibri"/>
                <a:cs typeface="Calibri"/>
              </a:rPr>
              <a:t>Better</a:t>
            </a:r>
            <a:r>
              <a:rPr dirty="0" sz="2000" spc="-9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Care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Clr>
                <a:srgbClr val="04ABB8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b="1">
                <a:latin typeface="Calibri"/>
                <a:cs typeface="Calibri"/>
              </a:rPr>
              <a:t>Less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Complications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Clr>
                <a:srgbClr val="04ABB8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dirty="0" sz="2000" b="1">
                <a:latin typeface="Calibri"/>
                <a:cs typeface="Calibri"/>
              </a:rPr>
              <a:t>Better</a:t>
            </a:r>
            <a:r>
              <a:rPr dirty="0" sz="2000" spc="-8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Pricing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30224" y="2753867"/>
            <a:ext cx="3693160" cy="1193800"/>
          </a:xfrm>
          <a:prstGeom prst="rect">
            <a:avLst/>
          </a:prstGeom>
          <a:solidFill>
            <a:srgbClr val="C0F8FD"/>
          </a:solidFill>
        </p:spPr>
        <p:txBody>
          <a:bodyPr wrap="square" lIns="0" tIns="215265" rIns="0" bIns="0" rtlCol="0" vert="horz">
            <a:spAutoFit/>
          </a:bodyPr>
          <a:lstStyle/>
          <a:p>
            <a:pPr algn="ctr" marL="91440">
              <a:lnSpc>
                <a:spcPts val="2370"/>
              </a:lnSpc>
              <a:spcBef>
                <a:spcPts val="1695"/>
              </a:spcBef>
            </a:pPr>
            <a:r>
              <a:rPr dirty="0" sz="2000" spc="-10">
                <a:latin typeface="Calibri"/>
                <a:cs typeface="Calibri"/>
              </a:rPr>
              <a:t>Average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cost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decreasing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from</a:t>
            </a:r>
            <a:endParaRPr sz="2000">
              <a:latin typeface="Calibri"/>
              <a:cs typeface="Calibri"/>
            </a:endParaRPr>
          </a:p>
          <a:p>
            <a:pPr algn="ctr" marL="92710">
              <a:lnSpc>
                <a:spcPts val="3329"/>
              </a:lnSpc>
            </a:pPr>
            <a:r>
              <a:rPr dirty="0" sz="2800" b="1">
                <a:solidFill>
                  <a:srgbClr val="240442"/>
                </a:solidFill>
                <a:latin typeface="Calibri"/>
                <a:cs typeface="Calibri"/>
              </a:rPr>
              <a:t>$238.9k</a:t>
            </a:r>
            <a:r>
              <a:rPr dirty="0" sz="2800" spc="-30" b="1">
                <a:solidFill>
                  <a:srgbClr val="240442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240442"/>
                </a:solidFill>
                <a:latin typeface="Calibri"/>
                <a:cs typeface="Calibri"/>
              </a:rPr>
              <a:t>to</a:t>
            </a:r>
            <a:r>
              <a:rPr dirty="0" sz="2800" spc="-85" b="1">
                <a:solidFill>
                  <a:srgbClr val="240442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240442"/>
                </a:solidFill>
                <a:latin typeface="Calibri"/>
                <a:cs typeface="Calibri"/>
              </a:rPr>
              <a:t>$184.8k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0829" y="369823"/>
            <a:ext cx="465391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Less</a:t>
            </a:r>
            <a:r>
              <a:rPr dirty="0" sz="2800" spc="-6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0000"/>
                </a:solidFill>
                <a:latin typeface="Calibri"/>
                <a:cs typeface="Calibri"/>
              </a:rPr>
              <a:t>Transplants</a:t>
            </a:r>
            <a:r>
              <a:rPr dirty="0" sz="2800" spc="-3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|</a:t>
            </a:r>
            <a:r>
              <a:rPr dirty="0" sz="2800" spc="-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30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2800" spc="-30">
                <a:solidFill>
                  <a:srgbClr val="04ABB8"/>
                </a:solidFill>
                <a:latin typeface="Calibri"/>
                <a:cs typeface="Calibri"/>
              </a:rPr>
              <a:t>TRENDS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6632" y="1434083"/>
              <a:ext cx="424421" cy="51892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280" y="1438668"/>
              <a:ext cx="1866138" cy="51128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6632" y="1786127"/>
              <a:ext cx="424421" cy="51892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8280" y="1790712"/>
              <a:ext cx="2300477" cy="51128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6632" y="2138172"/>
              <a:ext cx="424421" cy="51892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8280" y="2142756"/>
              <a:ext cx="1939290" cy="51128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6632" y="2491739"/>
              <a:ext cx="424421" cy="51892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8280" y="2496324"/>
              <a:ext cx="3821429" cy="51128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6632" y="2843783"/>
              <a:ext cx="424421" cy="51892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8280" y="2848368"/>
              <a:ext cx="3961638" cy="511289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1381125" y="1410488"/>
            <a:ext cx="3907154" cy="178752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05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Domestic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Clinics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Domestic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Pharmacies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Pharmacy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Review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(Infusions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Medical)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Niche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Solutions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(Bariatric,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Dialysis,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etc.)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6164579" y="1414272"/>
            <a:ext cx="4662805" cy="1906270"/>
            <a:chOff x="6164579" y="1414272"/>
            <a:chExt cx="4662805" cy="1906270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4579" y="1414272"/>
              <a:ext cx="424421" cy="51892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96227" y="1418856"/>
              <a:ext cx="4431030" cy="51128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4579" y="1743456"/>
              <a:ext cx="424421" cy="51892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96227" y="1748040"/>
              <a:ext cx="2068829" cy="51128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4579" y="2071116"/>
              <a:ext cx="424421" cy="51892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96227" y="2075700"/>
              <a:ext cx="2096262" cy="51128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4579" y="2398775"/>
              <a:ext cx="424421" cy="51892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96227" y="2403360"/>
              <a:ext cx="2074926" cy="51128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64579" y="2795028"/>
              <a:ext cx="430542" cy="525005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94703" y="2798063"/>
              <a:ext cx="2237994" cy="517398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6299072" y="1413506"/>
            <a:ext cx="4366895" cy="173545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30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Gamification</a:t>
            </a:r>
            <a:r>
              <a:rPr dirty="0" sz="1800" spc="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800" spc="2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dirty="0" sz="1800" spc="2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Engagement</a:t>
            </a:r>
            <a:r>
              <a:rPr dirty="0" sz="18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Wellness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30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Direct</a:t>
            </a:r>
            <a:r>
              <a:rPr dirty="0" sz="1800" spc="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Contracting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5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Voluntary</a:t>
            </a:r>
            <a:r>
              <a:rPr dirty="0" sz="18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Executive</a:t>
            </a:r>
            <a:r>
              <a:rPr dirty="0" sz="1800" spc="2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60"/>
              </a:spcBef>
              <a:buChar char="–"/>
              <a:tabLst>
                <a:tab pos="241300" algn="l"/>
              </a:tabLs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Leveraging</a:t>
            </a:r>
            <a:r>
              <a:rPr dirty="0" sz="1800" spc="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19088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24955"/>
            <a:ext cx="708601" cy="49792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535" y="167639"/>
            <a:ext cx="11996928" cy="652272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16381" y="6409283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2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27988" y="3371088"/>
              <a:ext cx="0" cy="582930"/>
            </a:xfrm>
            <a:custGeom>
              <a:avLst/>
              <a:gdLst/>
              <a:ahLst/>
              <a:cxnLst/>
              <a:rect l="l" t="t" r="r" b="b"/>
              <a:pathLst>
                <a:path w="0" h="582929">
                  <a:moveTo>
                    <a:pt x="0" y="0"/>
                  </a:moveTo>
                  <a:lnTo>
                    <a:pt x="0" y="582422"/>
                  </a:lnTo>
                </a:path>
              </a:pathLst>
            </a:custGeom>
            <a:ln w="85725">
              <a:solidFill>
                <a:srgbClr val="00758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0552" y="329184"/>
              <a:ext cx="2171700" cy="1130808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582927" y="2786634"/>
            <a:ext cx="505015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Trebuchet MS"/>
                <a:cs typeface="Trebuchet MS"/>
              </a:rPr>
              <a:t>NNAHRA</a:t>
            </a:r>
            <a:r>
              <a:rPr dirty="0" sz="3600" spc="-2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3600" spc="-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35">
                <a:solidFill>
                  <a:srgbClr val="FFFFFF"/>
                </a:solidFill>
                <a:latin typeface="Trebuchet MS"/>
                <a:cs typeface="Trebuchet MS"/>
              </a:rPr>
              <a:t>Tribal</a:t>
            </a:r>
            <a:r>
              <a:rPr dirty="0" sz="3600" spc="-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Trebuchet MS"/>
                <a:cs typeface="Trebuchet MS"/>
              </a:rPr>
              <a:t>Member </a:t>
            </a:r>
            <a:r>
              <a:rPr dirty="0" sz="3600">
                <a:solidFill>
                  <a:srgbClr val="FFFFFF"/>
                </a:solidFill>
                <a:latin typeface="Trebuchet MS"/>
                <a:cs typeface="Trebuchet MS"/>
              </a:rPr>
              <a:t>Health</a:t>
            </a:r>
            <a:r>
              <a:rPr dirty="0" sz="36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>
                <a:solidFill>
                  <a:srgbClr val="FFFFFF"/>
                </a:solidFill>
                <a:latin typeface="Trebuchet MS"/>
                <a:cs typeface="Trebuchet MS"/>
              </a:rPr>
              <a:t>Plan</a:t>
            </a:r>
            <a:r>
              <a:rPr dirty="0" sz="36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Trebuchet MS"/>
                <a:cs typeface="Trebuchet MS"/>
              </a:rPr>
              <a:t>Survey </a:t>
            </a:r>
            <a:r>
              <a:rPr dirty="0" sz="3600" i="1">
                <a:solidFill>
                  <a:srgbClr val="FFFFFF"/>
                </a:solidFill>
                <a:latin typeface="Trebuchet MS"/>
                <a:cs typeface="Trebuchet MS"/>
              </a:rPr>
              <a:t>Sneak</a:t>
            </a:r>
            <a:r>
              <a:rPr dirty="0" sz="3600" spc="-20" i="1">
                <a:solidFill>
                  <a:srgbClr val="FFFFFF"/>
                </a:solidFill>
                <a:latin typeface="Trebuchet MS"/>
                <a:cs typeface="Trebuchet MS"/>
              </a:rPr>
              <a:t> Peak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582927" y="5044135"/>
            <a:ext cx="1825625" cy="124523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Ben</a:t>
            </a:r>
            <a:r>
              <a:rPr dirty="0" sz="1500" spc="-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Butler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Senior</a:t>
            </a:r>
            <a:r>
              <a:rPr dirty="0" sz="1500" spc="-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Vice</a:t>
            </a:r>
            <a:r>
              <a:rPr dirty="0" sz="1500" spc="-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Trebuchet MS"/>
                <a:cs typeface="Trebuchet MS"/>
              </a:rPr>
              <a:t>President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September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500">
                <a:solidFill>
                  <a:srgbClr val="FFFFFF"/>
                </a:solidFill>
                <a:latin typeface="Trebuchet MS"/>
                <a:cs typeface="Trebuchet MS"/>
              </a:rPr>
              <a:t>27,</a:t>
            </a:r>
            <a:r>
              <a:rPr dirty="0" sz="1500" spc="-20">
                <a:solidFill>
                  <a:srgbClr val="FFFFFF"/>
                </a:solidFill>
                <a:latin typeface="Trebuchet MS"/>
                <a:cs typeface="Trebuchet MS"/>
              </a:rPr>
              <a:t> 2022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627" y="228600"/>
            <a:ext cx="1546860" cy="154686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12189460" cy="2133600"/>
            <a:chOff x="1524" y="0"/>
            <a:chExt cx="12189460" cy="21336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12188951" cy="21335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90988" y="196595"/>
              <a:ext cx="1839468" cy="95707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1606276" y="6232652"/>
            <a:ext cx="1600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latin typeface="Trebuchet MS"/>
                <a:cs typeface="Trebuchet MS"/>
              </a:rPr>
              <a:t>33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5414" y="895045"/>
            <a:ext cx="9569450" cy="863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 spc="-20" b="0">
                <a:solidFill>
                  <a:srgbClr val="FFFFFF"/>
                </a:solidFill>
                <a:latin typeface="Trebuchet MS"/>
                <a:cs typeface="Trebuchet MS"/>
              </a:rPr>
              <a:t>NNAHRA</a:t>
            </a:r>
            <a:r>
              <a:rPr dirty="0" sz="5500" spc="-395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b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dirty="0" sz="5500" spc="-204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b="0">
                <a:solidFill>
                  <a:srgbClr val="FFFFFF"/>
                </a:solidFill>
                <a:latin typeface="Trebuchet MS"/>
                <a:cs typeface="Trebuchet MS"/>
              </a:rPr>
              <a:t>Benchmarking</a:t>
            </a:r>
            <a:r>
              <a:rPr dirty="0" sz="5500" spc="-185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spc="-10" b="0">
                <a:solidFill>
                  <a:srgbClr val="FFFFFF"/>
                </a:solidFill>
                <a:latin typeface="Trebuchet MS"/>
                <a:cs typeface="Trebuchet MS"/>
              </a:rPr>
              <a:t>Study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5414" y="1649983"/>
            <a:ext cx="4022725" cy="863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>
                <a:solidFill>
                  <a:srgbClr val="FFFFFF"/>
                </a:solidFill>
                <a:latin typeface="Trebuchet MS"/>
                <a:cs typeface="Trebuchet MS"/>
              </a:rPr>
              <a:t>(Sneak</a:t>
            </a:r>
            <a:r>
              <a:rPr dirty="0" sz="5500" spc="-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spc="-20">
                <a:solidFill>
                  <a:srgbClr val="FFFFFF"/>
                </a:solidFill>
                <a:latin typeface="Trebuchet MS"/>
                <a:cs typeface="Trebuchet MS"/>
              </a:rPr>
              <a:t>Peak)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88747" y="2297683"/>
            <a:ext cx="11380470" cy="38373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4785" marR="34925" indent="-172720">
              <a:lnSpc>
                <a:spcPct val="100000"/>
              </a:lnSpc>
              <a:spcBef>
                <a:spcPts val="105"/>
              </a:spcBef>
              <a:buSzPct val="60000"/>
              <a:buFont typeface="Arial"/>
              <a:buChar char="•"/>
              <a:tabLst>
                <a:tab pos="185420" algn="l"/>
              </a:tabLst>
            </a:pPr>
            <a:r>
              <a:rPr dirty="0" sz="2000">
                <a:latin typeface="Trebuchet MS"/>
                <a:cs typeface="Trebuchet MS"/>
              </a:rPr>
              <a:t>NNAHRA</a:t>
            </a:r>
            <a:r>
              <a:rPr dirty="0" sz="2000" spc="-1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and</a:t>
            </a:r>
            <a:r>
              <a:rPr dirty="0" sz="2000" spc="-7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TribalCare/TribalFirst</a:t>
            </a:r>
            <a:r>
              <a:rPr dirty="0" sz="2000" spc="-6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have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partnered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on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first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it’s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kind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benchmarking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survey </a:t>
            </a:r>
            <a:r>
              <a:rPr dirty="0" sz="2000">
                <a:latin typeface="Trebuchet MS"/>
                <a:cs typeface="Trebuchet MS"/>
              </a:rPr>
              <a:t>specifically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designed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address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most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commonly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asked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questions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around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what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tribes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are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doing </a:t>
            </a:r>
            <a:r>
              <a:rPr dirty="0" sz="2000">
                <a:latin typeface="Trebuchet MS"/>
                <a:cs typeface="Trebuchet MS"/>
              </a:rPr>
              <a:t>for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health-</a:t>
            </a:r>
            <a:r>
              <a:rPr dirty="0" sz="2000">
                <a:latin typeface="Trebuchet MS"/>
                <a:cs typeface="Trebuchet MS"/>
              </a:rPr>
              <a:t>related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benefits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for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members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and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their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families.</a:t>
            </a:r>
            <a:endParaRPr sz="2000">
              <a:latin typeface="Trebuchet MS"/>
              <a:cs typeface="Trebuchet MS"/>
            </a:endParaRPr>
          </a:p>
          <a:p>
            <a:pPr marL="184785" marR="167005" indent="-172720">
              <a:lnSpc>
                <a:spcPct val="100000"/>
              </a:lnSpc>
              <a:spcBef>
                <a:spcPts val="1200"/>
              </a:spcBef>
              <a:buSzPct val="60000"/>
              <a:buFont typeface="Arial"/>
              <a:buChar char="•"/>
              <a:tabLst>
                <a:tab pos="185420" algn="l"/>
              </a:tabLst>
            </a:pPr>
            <a:r>
              <a:rPr dirty="0" sz="2000" spc="-20">
                <a:latin typeface="Trebuchet MS"/>
                <a:cs typeface="Trebuchet MS"/>
              </a:rPr>
              <a:t>Unfortunately,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there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is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no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single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source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information</a:t>
            </a:r>
            <a:r>
              <a:rPr dirty="0" sz="2000" spc="-6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available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that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helps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showcase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what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tribes </a:t>
            </a:r>
            <a:r>
              <a:rPr dirty="0" sz="2000">
                <a:latin typeface="Trebuchet MS"/>
                <a:cs typeface="Trebuchet MS"/>
              </a:rPr>
              <a:t>are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providing</a:t>
            </a:r>
            <a:r>
              <a:rPr dirty="0" sz="2000" spc="-7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their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members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in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regards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healthcare,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especially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on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national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level.</a:t>
            </a:r>
            <a:endParaRPr sz="2000">
              <a:latin typeface="Trebuchet MS"/>
              <a:cs typeface="Trebuchet MS"/>
            </a:endParaRPr>
          </a:p>
          <a:p>
            <a:pPr marL="184785" marR="5080" indent="-172720">
              <a:lnSpc>
                <a:spcPct val="100000"/>
              </a:lnSpc>
              <a:spcBef>
                <a:spcPts val="1200"/>
              </a:spcBef>
              <a:buSzPct val="60000"/>
              <a:buFont typeface="Arial"/>
              <a:buChar char="•"/>
              <a:tabLst>
                <a:tab pos="185420" algn="l"/>
              </a:tabLst>
            </a:pP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goal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survey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is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capture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key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information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pertaining</a:t>
            </a:r>
            <a:r>
              <a:rPr dirty="0" sz="2000" spc="-6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access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health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and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welfare </a:t>
            </a:r>
            <a:r>
              <a:rPr dirty="0" sz="2000">
                <a:latin typeface="Trebuchet MS"/>
                <a:cs typeface="Trebuchet MS"/>
              </a:rPr>
              <a:t>benefits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for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tribal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members.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While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some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general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information</a:t>
            </a:r>
            <a:r>
              <a:rPr dirty="0" sz="2000" spc="-7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is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captured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regarding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the </a:t>
            </a:r>
            <a:r>
              <a:rPr dirty="0" sz="2000">
                <a:latin typeface="Trebuchet MS"/>
                <a:cs typeface="Trebuchet MS"/>
              </a:rPr>
              <a:t>demographics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tribe,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most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survey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focuses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on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what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access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and/or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offerings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are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readily </a:t>
            </a:r>
            <a:r>
              <a:rPr dirty="0" sz="2000">
                <a:latin typeface="Trebuchet MS"/>
                <a:cs typeface="Trebuchet MS"/>
              </a:rPr>
              <a:t>available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non-</a:t>
            </a:r>
            <a:r>
              <a:rPr dirty="0" sz="2000">
                <a:latin typeface="Trebuchet MS"/>
                <a:cs typeface="Trebuchet MS"/>
              </a:rPr>
              <a:t>working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tribal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members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and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their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families.</a:t>
            </a:r>
            <a:endParaRPr sz="20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1200"/>
              </a:spcBef>
              <a:buSzPct val="60000"/>
              <a:buFont typeface="Arial"/>
              <a:buChar char="•"/>
              <a:tabLst>
                <a:tab pos="185420" algn="l"/>
              </a:tabLst>
            </a:pPr>
            <a:r>
              <a:rPr dirty="0" sz="2000">
                <a:latin typeface="Trebuchet MS"/>
                <a:cs typeface="Trebuchet MS"/>
              </a:rPr>
              <a:t>By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obtaining</a:t>
            </a:r>
            <a:r>
              <a:rPr dirty="0" sz="2000" spc="-7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information</a:t>
            </a:r>
            <a:r>
              <a:rPr dirty="0" sz="2000" spc="-7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directly</a:t>
            </a:r>
            <a:r>
              <a:rPr dirty="0" sz="2000" spc="-6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from</a:t>
            </a:r>
            <a:r>
              <a:rPr dirty="0" sz="2000" spc="-85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Tribes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who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complete</a:t>
            </a:r>
            <a:r>
              <a:rPr dirty="0" sz="2000" spc="-7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survey,</a:t>
            </a:r>
            <a:r>
              <a:rPr dirty="0" sz="2000" spc="-6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we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are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putting</a:t>
            </a:r>
            <a:r>
              <a:rPr dirty="0" sz="2000" spc="-7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the</a:t>
            </a:r>
            <a:endParaRPr sz="2000">
              <a:latin typeface="Trebuchet MS"/>
              <a:cs typeface="Trebuchet MS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Trebuchet MS"/>
                <a:cs typeface="Trebuchet MS"/>
              </a:rPr>
              <a:t>information</a:t>
            </a:r>
            <a:r>
              <a:rPr dirty="0" sz="2000" spc="-6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back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and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directly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into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hands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tribes.</a:t>
            </a:r>
            <a:r>
              <a:rPr dirty="0" sz="2000" spc="-8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more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tribes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that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complete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survey,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60959" y="6108598"/>
            <a:ext cx="57137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more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helpful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and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powerful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data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becomes.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207" y="0"/>
            <a:ext cx="1335024" cy="1335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4152265" cy="6858000"/>
            <a:chOff x="1524" y="0"/>
            <a:chExt cx="415226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415186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227075"/>
              <a:ext cx="1505711" cy="7528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729" y="2661284"/>
            <a:ext cx="3138805" cy="1493520"/>
          </a:xfrm>
          <a:prstGeom prst="rect"/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ct val="95900"/>
              </a:lnSpc>
              <a:spcBef>
                <a:spcPts val="260"/>
              </a:spcBef>
            </a:pP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Who</a:t>
            </a:r>
            <a:r>
              <a:rPr dirty="0" sz="3300" spc="1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dirty="0" sz="3300" spc="-10" b="0">
                <a:solidFill>
                  <a:srgbClr val="FFFFFF"/>
                </a:solidFill>
                <a:latin typeface="Trebuchet MS"/>
                <a:cs typeface="Trebuchet MS"/>
              </a:rPr>
              <a:t>making </a:t>
            </a: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dirty="0" sz="3300" spc="1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10" b="0">
                <a:solidFill>
                  <a:srgbClr val="FFFFFF"/>
                </a:solidFill>
                <a:latin typeface="Trebuchet MS"/>
                <a:cs typeface="Trebuchet MS"/>
              </a:rPr>
              <a:t>decisions </a:t>
            </a: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around</a:t>
            </a:r>
            <a:r>
              <a:rPr dirty="0" sz="3300" spc="-5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10" b="0">
                <a:solidFill>
                  <a:srgbClr val="FFFFFF"/>
                </a:solidFill>
                <a:latin typeface="Trebuchet MS"/>
                <a:cs typeface="Trebuchet MS"/>
              </a:rPr>
              <a:t>benefits?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506529" y="422972"/>
            <a:ext cx="6291580" cy="746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95"/>
              </a:spcBef>
            </a:pP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How</a:t>
            </a:r>
            <a:r>
              <a:rPr dirty="0" sz="1450" spc="6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450" spc="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45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final</a:t>
            </a:r>
            <a:r>
              <a:rPr dirty="0" sz="1450" spc="6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key</a:t>
            </a:r>
            <a:r>
              <a:rPr dirty="0" sz="145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decisions</a:t>
            </a:r>
            <a:r>
              <a:rPr dirty="0" sz="145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about</a:t>
            </a:r>
            <a:r>
              <a:rPr dirty="0" sz="1450" spc="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45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health</a:t>
            </a:r>
            <a:r>
              <a:rPr dirty="0" sz="1450" spc="6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plan</a:t>
            </a:r>
            <a:r>
              <a:rPr dirty="0" sz="1450" spc="6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ultimately</a:t>
            </a:r>
            <a:r>
              <a:rPr dirty="0" sz="1450" spc="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spc="-10" b="1">
                <a:solidFill>
                  <a:srgbClr val="333333"/>
                </a:solidFill>
                <a:latin typeface="Arial"/>
                <a:cs typeface="Arial"/>
              </a:rPr>
              <a:t>made?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(Please</a:t>
            </a:r>
            <a:r>
              <a:rPr dirty="0" sz="1450" spc="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answer,</a:t>
            </a:r>
            <a:r>
              <a:rPr dirty="0" sz="1450" spc="5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even</a:t>
            </a:r>
            <a:r>
              <a:rPr dirty="0" sz="1450" spc="6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if</a:t>
            </a:r>
            <a:r>
              <a:rPr dirty="0" sz="1450" spc="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450" spc="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tribe</a:t>
            </a:r>
            <a:r>
              <a:rPr dirty="0" sz="145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doesn’t</a:t>
            </a:r>
            <a:r>
              <a:rPr dirty="0" sz="1450" spc="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provide</a:t>
            </a:r>
            <a:r>
              <a:rPr dirty="0" sz="145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45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form</a:t>
            </a:r>
            <a:r>
              <a:rPr dirty="0" sz="145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450" spc="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spc="-10" b="1">
                <a:solidFill>
                  <a:srgbClr val="333333"/>
                </a:solidFill>
                <a:latin typeface="Arial"/>
                <a:cs typeface="Arial"/>
              </a:rPr>
              <a:t>health </a:t>
            </a:r>
            <a:r>
              <a:rPr dirty="0" sz="1450" b="1">
                <a:solidFill>
                  <a:srgbClr val="333333"/>
                </a:solidFill>
                <a:latin typeface="Arial"/>
                <a:cs typeface="Arial"/>
              </a:rPr>
              <a:t>benefits</a:t>
            </a:r>
            <a:r>
              <a:rPr dirty="0" sz="145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450" spc="-10" b="1">
                <a:solidFill>
                  <a:srgbClr val="333333"/>
                </a:solidFill>
                <a:latin typeface="Arial"/>
                <a:cs typeface="Arial"/>
              </a:rPr>
              <a:t>coverage).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488293" y="2285663"/>
            <a:ext cx="6566534" cy="3944620"/>
            <a:chOff x="4488293" y="2285663"/>
            <a:chExt cx="6566534" cy="3944620"/>
          </a:xfrm>
        </p:grpSpPr>
        <p:sp>
          <p:nvSpPr>
            <p:cNvPr id="8" name="object 8" descr=""/>
            <p:cNvSpPr/>
            <p:nvPr/>
          </p:nvSpPr>
          <p:spPr>
            <a:xfrm>
              <a:off x="4488293" y="2285663"/>
              <a:ext cx="6566534" cy="3944620"/>
            </a:xfrm>
            <a:custGeom>
              <a:avLst/>
              <a:gdLst/>
              <a:ahLst/>
              <a:cxnLst/>
              <a:rect l="l" t="t" r="r" b="b"/>
              <a:pathLst>
                <a:path w="6566534" h="3944620">
                  <a:moveTo>
                    <a:pt x="6566052" y="0"/>
                  </a:moveTo>
                  <a:lnTo>
                    <a:pt x="0" y="0"/>
                  </a:lnTo>
                  <a:lnTo>
                    <a:pt x="0" y="3944324"/>
                  </a:lnTo>
                  <a:lnTo>
                    <a:pt x="6566052" y="3944324"/>
                  </a:lnTo>
                  <a:lnTo>
                    <a:pt x="6566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184341" y="4636842"/>
              <a:ext cx="4686935" cy="186055"/>
            </a:xfrm>
            <a:custGeom>
              <a:avLst/>
              <a:gdLst/>
              <a:ahLst/>
              <a:cxnLst/>
              <a:rect l="l" t="t" r="r" b="b"/>
              <a:pathLst>
                <a:path w="4686934" h="186054">
                  <a:moveTo>
                    <a:pt x="0" y="185568"/>
                  </a:moveTo>
                  <a:lnTo>
                    <a:pt x="355757" y="185568"/>
                  </a:lnTo>
                </a:path>
                <a:path w="4686934" h="186054">
                  <a:moveTo>
                    <a:pt x="819789" y="185568"/>
                  </a:moveTo>
                  <a:lnTo>
                    <a:pt x="1523571" y="185568"/>
                  </a:lnTo>
                </a:path>
                <a:path w="4686934" h="186054">
                  <a:moveTo>
                    <a:pt x="1995337" y="185568"/>
                  </a:moveTo>
                  <a:lnTo>
                    <a:pt x="2691385" y="185568"/>
                  </a:lnTo>
                </a:path>
                <a:path w="4686934" h="186054">
                  <a:moveTo>
                    <a:pt x="3163151" y="185568"/>
                  </a:moveTo>
                  <a:lnTo>
                    <a:pt x="4686723" y="185568"/>
                  </a:lnTo>
                </a:path>
                <a:path w="4686934" h="186054">
                  <a:moveTo>
                    <a:pt x="0" y="0"/>
                  </a:moveTo>
                  <a:lnTo>
                    <a:pt x="355757" y="0"/>
                  </a:lnTo>
                </a:path>
                <a:path w="4686934" h="186054">
                  <a:moveTo>
                    <a:pt x="819789" y="0"/>
                  </a:moveTo>
                  <a:lnTo>
                    <a:pt x="1523571" y="0"/>
                  </a:lnTo>
                </a:path>
              </a:pathLst>
            </a:custGeom>
            <a:ln w="1160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179679" y="4633942"/>
              <a:ext cx="2691765" cy="6350"/>
            </a:xfrm>
            <a:custGeom>
              <a:avLst/>
              <a:gdLst/>
              <a:ahLst/>
              <a:cxnLst/>
              <a:rect l="l" t="t" r="r" b="b"/>
              <a:pathLst>
                <a:path w="2691765" h="6350">
                  <a:moveTo>
                    <a:pt x="0" y="5800"/>
                  </a:moveTo>
                  <a:lnTo>
                    <a:pt x="2691385" y="5800"/>
                  </a:lnTo>
                </a:path>
                <a:path w="2691765" h="6350">
                  <a:moveTo>
                    <a:pt x="0" y="0"/>
                  </a:moveTo>
                  <a:lnTo>
                    <a:pt x="2691385" y="0"/>
                  </a:lnTo>
                </a:path>
              </a:pathLst>
            </a:custGeom>
            <a:ln w="580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184341" y="4064528"/>
              <a:ext cx="4686935" cy="379095"/>
            </a:xfrm>
            <a:custGeom>
              <a:avLst/>
              <a:gdLst/>
              <a:ahLst/>
              <a:cxnLst/>
              <a:rect l="l" t="t" r="r" b="b"/>
              <a:pathLst>
                <a:path w="4686934" h="379095">
                  <a:moveTo>
                    <a:pt x="0" y="378964"/>
                  </a:moveTo>
                  <a:lnTo>
                    <a:pt x="355757" y="378964"/>
                  </a:lnTo>
                </a:path>
                <a:path w="4686934" h="379095">
                  <a:moveTo>
                    <a:pt x="819789" y="378964"/>
                  </a:moveTo>
                  <a:lnTo>
                    <a:pt x="4686723" y="378964"/>
                  </a:lnTo>
                </a:path>
                <a:path w="4686934" h="379095">
                  <a:moveTo>
                    <a:pt x="0" y="193349"/>
                  </a:moveTo>
                  <a:lnTo>
                    <a:pt x="355757" y="193349"/>
                  </a:lnTo>
                </a:path>
                <a:path w="4686934" h="379095">
                  <a:moveTo>
                    <a:pt x="819789" y="193349"/>
                  </a:moveTo>
                  <a:lnTo>
                    <a:pt x="4686723" y="193349"/>
                  </a:lnTo>
                </a:path>
                <a:path w="4686934" h="379095">
                  <a:moveTo>
                    <a:pt x="0" y="0"/>
                  </a:moveTo>
                  <a:lnTo>
                    <a:pt x="355757" y="0"/>
                  </a:lnTo>
                </a:path>
                <a:path w="4686934" h="379095">
                  <a:moveTo>
                    <a:pt x="819789" y="0"/>
                  </a:moveTo>
                  <a:lnTo>
                    <a:pt x="4686723" y="0"/>
                  </a:lnTo>
                </a:path>
              </a:pathLst>
            </a:custGeom>
            <a:ln w="1160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184341" y="3878913"/>
              <a:ext cx="4686935" cy="0"/>
            </a:xfrm>
            <a:custGeom>
              <a:avLst/>
              <a:gdLst/>
              <a:ahLst/>
              <a:cxnLst/>
              <a:rect l="l" t="t" r="r" b="b"/>
              <a:pathLst>
                <a:path w="4686934" h="0">
                  <a:moveTo>
                    <a:pt x="0" y="0"/>
                  </a:moveTo>
                  <a:lnTo>
                    <a:pt x="4686723" y="0"/>
                  </a:lnTo>
                </a:path>
              </a:pathLst>
            </a:custGeom>
            <a:ln w="1160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540095" y="4025861"/>
              <a:ext cx="3975735" cy="989965"/>
            </a:xfrm>
            <a:custGeom>
              <a:avLst/>
              <a:gdLst/>
              <a:ahLst/>
              <a:cxnLst/>
              <a:rect l="l" t="t" r="r" b="b"/>
              <a:pathLst>
                <a:path w="3975734" h="989964">
                  <a:moveTo>
                    <a:pt x="464032" y="0"/>
                  </a:moveTo>
                  <a:lnTo>
                    <a:pt x="0" y="0"/>
                  </a:lnTo>
                  <a:lnTo>
                    <a:pt x="0" y="989901"/>
                  </a:lnTo>
                  <a:lnTo>
                    <a:pt x="464032" y="989901"/>
                  </a:lnTo>
                  <a:lnTo>
                    <a:pt x="464032" y="0"/>
                  </a:lnTo>
                  <a:close/>
                </a:path>
                <a:path w="3975734" h="989964">
                  <a:moveTo>
                    <a:pt x="1639582" y="587781"/>
                  </a:moveTo>
                  <a:lnTo>
                    <a:pt x="1167815" y="587781"/>
                  </a:lnTo>
                  <a:lnTo>
                    <a:pt x="1167815" y="989901"/>
                  </a:lnTo>
                  <a:lnTo>
                    <a:pt x="1639582" y="989901"/>
                  </a:lnTo>
                  <a:lnTo>
                    <a:pt x="1639582" y="587781"/>
                  </a:lnTo>
                  <a:close/>
                </a:path>
                <a:path w="3975734" h="989964">
                  <a:moveTo>
                    <a:pt x="2807385" y="610984"/>
                  </a:moveTo>
                  <a:lnTo>
                    <a:pt x="2335631" y="610984"/>
                  </a:lnTo>
                  <a:lnTo>
                    <a:pt x="2335631" y="989901"/>
                  </a:lnTo>
                  <a:lnTo>
                    <a:pt x="2807385" y="989901"/>
                  </a:lnTo>
                  <a:lnTo>
                    <a:pt x="2807385" y="610984"/>
                  </a:lnTo>
                  <a:close/>
                </a:path>
                <a:path w="3975734" h="989964">
                  <a:moveTo>
                    <a:pt x="3975201" y="858431"/>
                  </a:moveTo>
                  <a:lnTo>
                    <a:pt x="3511169" y="858431"/>
                  </a:lnTo>
                  <a:lnTo>
                    <a:pt x="3511169" y="989901"/>
                  </a:lnTo>
                  <a:lnTo>
                    <a:pt x="3975201" y="989901"/>
                  </a:lnTo>
                  <a:lnTo>
                    <a:pt x="3975201" y="858431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137938" y="3878913"/>
              <a:ext cx="4733290" cy="1183640"/>
            </a:xfrm>
            <a:custGeom>
              <a:avLst/>
              <a:gdLst/>
              <a:ahLst/>
              <a:cxnLst/>
              <a:rect l="l" t="t" r="r" b="b"/>
              <a:pathLst>
                <a:path w="4733290" h="1183639">
                  <a:moveTo>
                    <a:pt x="46403" y="1136847"/>
                  </a:moveTo>
                  <a:lnTo>
                    <a:pt x="4733126" y="1136847"/>
                  </a:lnTo>
                </a:path>
                <a:path w="4733290" h="1183639">
                  <a:moveTo>
                    <a:pt x="46403" y="1136847"/>
                  </a:moveTo>
                  <a:lnTo>
                    <a:pt x="46403" y="1183251"/>
                  </a:lnTo>
                </a:path>
                <a:path w="4733290" h="1183639">
                  <a:moveTo>
                    <a:pt x="1221950" y="1136847"/>
                  </a:moveTo>
                  <a:lnTo>
                    <a:pt x="1221950" y="1183251"/>
                  </a:lnTo>
                </a:path>
                <a:path w="4733290" h="1183639">
                  <a:moveTo>
                    <a:pt x="2389764" y="1136847"/>
                  </a:moveTo>
                  <a:lnTo>
                    <a:pt x="2389764" y="1183251"/>
                  </a:lnTo>
                </a:path>
                <a:path w="4733290" h="1183639">
                  <a:moveTo>
                    <a:pt x="3557578" y="1136847"/>
                  </a:moveTo>
                  <a:lnTo>
                    <a:pt x="3557578" y="1183251"/>
                  </a:lnTo>
                </a:path>
                <a:path w="4733290" h="1183639">
                  <a:moveTo>
                    <a:pt x="4733126" y="1136847"/>
                  </a:moveTo>
                  <a:lnTo>
                    <a:pt x="4733126" y="1183251"/>
                  </a:lnTo>
                </a:path>
                <a:path w="4733290" h="1183639">
                  <a:moveTo>
                    <a:pt x="46403" y="1136847"/>
                  </a:moveTo>
                  <a:lnTo>
                    <a:pt x="46403" y="0"/>
                  </a:lnTo>
                </a:path>
                <a:path w="4733290" h="1183639">
                  <a:moveTo>
                    <a:pt x="0" y="1136847"/>
                  </a:moveTo>
                  <a:lnTo>
                    <a:pt x="46403" y="1136847"/>
                  </a:lnTo>
                </a:path>
                <a:path w="4733290" h="1183639">
                  <a:moveTo>
                    <a:pt x="0" y="943497"/>
                  </a:moveTo>
                  <a:lnTo>
                    <a:pt x="46403" y="943497"/>
                  </a:lnTo>
                </a:path>
                <a:path w="4733290" h="1183639">
                  <a:moveTo>
                    <a:pt x="0" y="757929"/>
                  </a:moveTo>
                  <a:lnTo>
                    <a:pt x="46403" y="757929"/>
                  </a:lnTo>
                </a:path>
                <a:path w="4733290" h="1183639">
                  <a:moveTo>
                    <a:pt x="0" y="564579"/>
                  </a:moveTo>
                  <a:lnTo>
                    <a:pt x="46403" y="564579"/>
                  </a:lnTo>
                </a:path>
                <a:path w="4733290" h="1183639">
                  <a:moveTo>
                    <a:pt x="0" y="378964"/>
                  </a:moveTo>
                  <a:lnTo>
                    <a:pt x="46403" y="378964"/>
                  </a:lnTo>
                </a:path>
                <a:path w="4733290" h="1183639">
                  <a:moveTo>
                    <a:pt x="0" y="185615"/>
                  </a:moveTo>
                  <a:lnTo>
                    <a:pt x="46403" y="185615"/>
                  </a:lnTo>
                </a:path>
                <a:path w="4733290" h="1183639">
                  <a:moveTo>
                    <a:pt x="0" y="0"/>
                  </a:moveTo>
                  <a:lnTo>
                    <a:pt x="46403" y="0"/>
                  </a:lnTo>
                </a:path>
              </a:pathLst>
            </a:custGeom>
            <a:ln w="1160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9346" y="5149688"/>
              <a:ext cx="663024" cy="64643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5685" y="5180843"/>
              <a:ext cx="932704" cy="90990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80757" y="5140153"/>
              <a:ext cx="633248" cy="575531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9013688" y="5169673"/>
              <a:ext cx="283210" cy="284480"/>
            </a:xfrm>
            <a:custGeom>
              <a:avLst/>
              <a:gdLst/>
              <a:ahLst/>
              <a:cxnLst/>
              <a:rect l="l" t="t" r="r" b="b"/>
              <a:pathLst>
                <a:path w="283209" h="284479">
                  <a:moveTo>
                    <a:pt x="40680" y="184150"/>
                  </a:moveTo>
                  <a:lnTo>
                    <a:pt x="5413" y="209550"/>
                  </a:lnTo>
                  <a:lnTo>
                    <a:pt x="0" y="226060"/>
                  </a:lnTo>
                  <a:lnTo>
                    <a:pt x="928" y="237490"/>
                  </a:lnTo>
                  <a:lnTo>
                    <a:pt x="2784" y="243840"/>
                  </a:lnTo>
                  <a:lnTo>
                    <a:pt x="8971" y="255270"/>
                  </a:lnTo>
                  <a:lnTo>
                    <a:pt x="13302" y="260350"/>
                  </a:lnTo>
                  <a:lnTo>
                    <a:pt x="18715" y="265430"/>
                  </a:lnTo>
                  <a:lnTo>
                    <a:pt x="24439" y="271780"/>
                  </a:lnTo>
                  <a:lnTo>
                    <a:pt x="30007" y="275590"/>
                  </a:lnTo>
                  <a:lnTo>
                    <a:pt x="35730" y="279400"/>
                  </a:lnTo>
                  <a:lnTo>
                    <a:pt x="41298" y="281940"/>
                  </a:lnTo>
                  <a:lnTo>
                    <a:pt x="46712" y="284480"/>
                  </a:lnTo>
                  <a:lnTo>
                    <a:pt x="62953" y="284480"/>
                  </a:lnTo>
                  <a:lnTo>
                    <a:pt x="68367" y="281940"/>
                  </a:lnTo>
                  <a:lnTo>
                    <a:pt x="73626" y="279400"/>
                  </a:lnTo>
                  <a:lnTo>
                    <a:pt x="78885" y="275590"/>
                  </a:lnTo>
                  <a:lnTo>
                    <a:pt x="82829" y="271780"/>
                  </a:lnTo>
                  <a:lnTo>
                    <a:pt x="56302" y="271780"/>
                  </a:lnTo>
                  <a:lnTo>
                    <a:pt x="48259" y="270510"/>
                  </a:lnTo>
                  <a:lnTo>
                    <a:pt x="44083" y="267970"/>
                  </a:lnTo>
                  <a:lnTo>
                    <a:pt x="40061" y="265430"/>
                  </a:lnTo>
                  <a:lnTo>
                    <a:pt x="35885" y="262890"/>
                  </a:lnTo>
                  <a:lnTo>
                    <a:pt x="12528" y="227330"/>
                  </a:lnTo>
                  <a:lnTo>
                    <a:pt x="12683" y="223520"/>
                  </a:lnTo>
                  <a:lnTo>
                    <a:pt x="33874" y="199390"/>
                  </a:lnTo>
                  <a:lnTo>
                    <a:pt x="37895" y="196850"/>
                  </a:lnTo>
                  <a:lnTo>
                    <a:pt x="73781" y="196850"/>
                  </a:lnTo>
                  <a:lnTo>
                    <a:pt x="68212" y="193040"/>
                  </a:lnTo>
                  <a:lnTo>
                    <a:pt x="57075" y="186690"/>
                  </a:lnTo>
                  <a:lnTo>
                    <a:pt x="51507" y="185420"/>
                  </a:lnTo>
                  <a:lnTo>
                    <a:pt x="40680" y="184150"/>
                  </a:lnTo>
                  <a:close/>
                </a:path>
                <a:path w="283209" h="284479">
                  <a:moveTo>
                    <a:pt x="73781" y="196850"/>
                  </a:moveTo>
                  <a:lnTo>
                    <a:pt x="41917" y="196850"/>
                  </a:lnTo>
                  <a:lnTo>
                    <a:pt x="46093" y="198120"/>
                  </a:lnTo>
                  <a:lnTo>
                    <a:pt x="50115" y="199390"/>
                  </a:lnTo>
                  <a:lnTo>
                    <a:pt x="82443" y="228600"/>
                  </a:lnTo>
                  <a:lnTo>
                    <a:pt x="86000" y="241300"/>
                  </a:lnTo>
                  <a:lnTo>
                    <a:pt x="85845" y="246380"/>
                  </a:lnTo>
                  <a:lnTo>
                    <a:pt x="60478" y="271780"/>
                  </a:lnTo>
                  <a:lnTo>
                    <a:pt x="82829" y="271780"/>
                  </a:lnTo>
                  <a:lnTo>
                    <a:pt x="89403" y="265430"/>
                  </a:lnTo>
                  <a:lnTo>
                    <a:pt x="93115" y="260350"/>
                  </a:lnTo>
                  <a:lnTo>
                    <a:pt x="97756" y="248920"/>
                  </a:lnTo>
                  <a:lnTo>
                    <a:pt x="98529" y="242570"/>
                  </a:lnTo>
                  <a:lnTo>
                    <a:pt x="97941" y="236220"/>
                  </a:lnTo>
                  <a:lnTo>
                    <a:pt x="79349" y="203200"/>
                  </a:lnTo>
                  <a:lnTo>
                    <a:pt x="73781" y="196850"/>
                  </a:lnTo>
                  <a:close/>
                </a:path>
                <a:path w="283209" h="284479">
                  <a:moveTo>
                    <a:pt x="75482" y="152400"/>
                  </a:moveTo>
                  <a:lnTo>
                    <a:pt x="72853" y="152400"/>
                  </a:lnTo>
                  <a:lnTo>
                    <a:pt x="72388" y="153670"/>
                  </a:lnTo>
                  <a:lnTo>
                    <a:pt x="70996" y="153670"/>
                  </a:lnTo>
                  <a:lnTo>
                    <a:pt x="70378" y="154940"/>
                  </a:lnTo>
                  <a:lnTo>
                    <a:pt x="69450" y="156210"/>
                  </a:lnTo>
                  <a:lnTo>
                    <a:pt x="68522" y="156210"/>
                  </a:lnTo>
                  <a:lnTo>
                    <a:pt x="67903" y="157480"/>
                  </a:lnTo>
                  <a:lnTo>
                    <a:pt x="67439" y="157480"/>
                  </a:lnTo>
                  <a:lnTo>
                    <a:pt x="66820" y="158750"/>
                  </a:lnTo>
                  <a:lnTo>
                    <a:pt x="66511" y="158750"/>
                  </a:lnTo>
                  <a:lnTo>
                    <a:pt x="66201" y="160020"/>
                  </a:lnTo>
                  <a:lnTo>
                    <a:pt x="66201" y="161290"/>
                  </a:lnTo>
                  <a:lnTo>
                    <a:pt x="66820" y="161290"/>
                  </a:lnTo>
                  <a:lnTo>
                    <a:pt x="78112" y="172720"/>
                  </a:lnTo>
                  <a:lnTo>
                    <a:pt x="71460" y="180340"/>
                  </a:lnTo>
                  <a:lnTo>
                    <a:pt x="85536" y="180340"/>
                  </a:lnTo>
                  <a:lnTo>
                    <a:pt x="116317" y="210820"/>
                  </a:lnTo>
                  <a:lnTo>
                    <a:pt x="119101" y="213360"/>
                  </a:lnTo>
                  <a:lnTo>
                    <a:pt x="121576" y="214630"/>
                  </a:lnTo>
                  <a:lnTo>
                    <a:pt x="124205" y="217170"/>
                  </a:lnTo>
                  <a:lnTo>
                    <a:pt x="126680" y="217170"/>
                  </a:lnTo>
                  <a:lnTo>
                    <a:pt x="131630" y="218440"/>
                  </a:lnTo>
                  <a:lnTo>
                    <a:pt x="136580" y="215900"/>
                  </a:lnTo>
                  <a:lnTo>
                    <a:pt x="138900" y="214630"/>
                  </a:lnTo>
                  <a:lnTo>
                    <a:pt x="141375" y="213360"/>
                  </a:lnTo>
                  <a:lnTo>
                    <a:pt x="143849" y="210820"/>
                  </a:lnTo>
                  <a:lnTo>
                    <a:pt x="144777" y="209550"/>
                  </a:lnTo>
                  <a:lnTo>
                    <a:pt x="145551" y="209550"/>
                  </a:lnTo>
                  <a:lnTo>
                    <a:pt x="146170" y="208280"/>
                  </a:lnTo>
                  <a:lnTo>
                    <a:pt x="146943" y="207010"/>
                  </a:lnTo>
                  <a:lnTo>
                    <a:pt x="148180" y="205740"/>
                  </a:lnTo>
                  <a:lnTo>
                    <a:pt x="132713" y="205740"/>
                  </a:lnTo>
                  <a:lnTo>
                    <a:pt x="127454" y="203200"/>
                  </a:lnTo>
                  <a:lnTo>
                    <a:pt x="124360" y="201930"/>
                  </a:lnTo>
                  <a:lnTo>
                    <a:pt x="121112" y="198120"/>
                  </a:lnTo>
                  <a:lnTo>
                    <a:pt x="94353" y="171450"/>
                  </a:lnTo>
                  <a:lnTo>
                    <a:pt x="101684" y="163830"/>
                  </a:lnTo>
                  <a:lnTo>
                    <a:pt x="86928" y="163830"/>
                  </a:lnTo>
                  <a:lnTo>
                    <a:pt x="75482" y="152400"/>
                  </a:lnTo>
                  <a:close/>
                </a:path>
                <a:path w="283209" h="284479">
                  <a:moveTo>
                    <a:pt x="145242" y="194310"/>
                  </a:moveTo>
                  <a:lnTo>
                    <a:pt x="141993" y="194310"/>
                  </a:lnTo>
                  <a:lnTo>
                    <a:pt x="141375" y="196850"/>
                  </a:lnTo>
                  <a:lnTo>
                    <a:pt x="140756" y="198120"/>
                  </a:lnTo>
                  <a:lnTo>
                    <a:pt x="140292" y="198120"/>
                  </a:lnTo>
                  <a:lnTo>
                    <a:pt x="139364" y="200660"/>
                  </a:lnTo>
                  <a:lnTo>
                    <a:pt x="138745" y="200660"/>
                  </a:lnTo>
                  <a:lnTo>
                    <a:pt x="137817" y="201930"/>
                  </a:lnTo>
                  <a:lnTo>
                    <a:pt x="135342" y="204470"/>
                  </a:lnTo>
                  <a:lnTo>
                    <a:pt x="132713" y="205740"/>
                  </a:lnTo>
                  <a:lnTo>
                    <a:pt x="148180" y="205740"/>
                  </a:lnTo>
                  <a:lnTo>
                    <a:pt x="149108" y="203200"/>
                  </a:lnTo>
                  <a:lnTo>
                    <a:pt x="149727" y="201930"/>
                  </a:lnTo>
                  <a:lnTo>
                    <a:pt x="149882" y="201930"/>
                  </a:lnTo>
                  <a:lnTo>
                    <a:pt x="149882" y="200660"/>
                  </a:lnTo>
                  <a:lnTo>
                    <a:pt x="149727" y="199390"/>
                  </a:lnTo>
                  <a:lnTo>
                    <a:pt x="148799" y="198120"/>
                  </a:lnTo>
                  <a:lnTo>
                    <a:pt x="148026" y="196850"/>
                  </a:lnTo>
                  <a:lnTo>
                    <a:pt x="146943" y="195580"/>
                  </a:lnTo>
                  <a:lnTo>
                    <a:pt x="145860" y="195580"/>
                  </a:lnTo>
                  <a:lnTo>
                    <a:pt x="145242" y="194310"/>
                  </a:lnTo>
                  <a:close/>
                </a:path>
                <a:path w="283209" h="284479">
                  <a:moveTo>
                    <a:pt x="85536" y="180340"/>
                  </a:moveTo>
                  <a:lnTo>
                    <a:pt x="70842" y="180340"/>
                  </a:lnTo>
                  <a:lnTo>
                    <a:pt x="70842" y="181610"/>
                  </a:lnTo>
                  <a:lnTo>
                    <a:pt x="71151" y="182880"/>
                  </a:lnTo>
                  <a:lnTo>
                    <a:pt x="71770" y="184150"/>
                  </a:lnTo>
                  <a:lnTo>
                    <a:pt x="72698" y="184150"/>
                  </a:lnTo>
                  <a:lnTo>
                    <a:pt x="73317" y="185420"/>
                  </a:lnTo>
                  <a:lnTo>
                    <a:pt x="74709" y="186690"/>
                  </a:lnTo>
                  <a:lnTo>
                    <a:pt x="75791" y="187960"/>
                  </a:lnTo>
                  <a:lnTo>
                    <a:pt x="78266" y="187960"/>
                  </a:lnTo>
                  <a:lnTo>
                    <a:pt x="78730" y="186690"/>
                  </a:lnTo>
                  <a:lnTo>
                    <a:pt x="85536" y="180340"/>
                  </a:lnTo>
                  <a:close/>
                </a:path>
                <a:path w="283209" h="284479">
                  <a:moveTo>
                    <a:pt x="101004" y="105410"/>
                  </a:moveTo>
                  <a:lnTo>
                    <a:pt x="99612" y="105410"/>
                  </a:lnTo>
                  <a:lnTo>
                    <a:pt x="98684" y="106680"/>
                  </a:lnTo>
                  <a:lnTo>
                    <a:pt x="98065" y="106680"/>
                  </a:lnTo>
                  <a:lnTo>
                    <a:pt x="96828" y="107950"/>
                  </a:lnTo>
                  <a:lnTo>
                    <a:pt x="96054" y="107950"/>
                  </a:lnTo>
                  <a:lnTo>
                    <a:pt x="95126" y="109220"/>
                  </a:lnTo>
                  <a:lnTo>
                    <a:pt x="94353" y="110490"/>
                  </a:lnTo>
                  <a:lnTo>
                    <a:pt x="93579" y="110490"/>
                  </a:lnTo>
                  <a:lnTo>
                    <a:pt x="92651" y="111760"/>
                  </a:lnTo>
                  <a:lnTo>
                    <a:pt x="92342" y="113030"/>
                  </a:lnTo>
                  <a:lnTo>
                    <a:pt x="91878" y="113030"/>
                  </a:lnTo>
                  <a:lnTo>
                    <a:pt x="91878" y="114300"/>
                  </a:lnTo>
                  <a:lnTo>
                    <a:pt x="92187" y="114300"/>
                  </a:lnTo>
                  <a:lnTo>
                    <a:pt x="92497" y="115570"/>
                  </a:lnTo>
                  <a:lnTo>
                    <a:pt x="164112" y="186690"/>
                  </a:lnTo>
                  <a:lnTo>
                    <a:pt x="167051" y="186690"/>
                  </a:lnTo>
                  <a:lnTo>
                    <a:pt x="168288" y="185420"/>
                  </a:lnTo>
                  <a:lnTo>
                    <a:pt x="169062" y="184150"/>
                  </a:lnTo>
                  <a:lnTo>
                    <a:pt x="169835" y="184150"/>
                  </a:lnTo>
                  <a:lnTo>
                    <a:pt x="170763" y="182880"/>
                  </a:lnTo>
                  <a:lnTo>
                    <a:pt x="171382" y="181610"/>
                  </a:lnTo>
                  <a:lnTo>
                    <a:pt x="172001" y="181610"/>
                  </a:lnTo>
                  <a:lnTo>
                    <a:pt x="172465" y="180340"/>
                  </a:lnTo>
                  <a:lnTo>
                    <a:pt x="172774" y="180340"/>
                  </a:lnTo>
                  <a:lnTo>
                    <a:pt x="173238" y="179070"/>
                  </a:lnTo>
                  <a:lnTo>
                    <a:pt x="173083" y="179070"/>
                  </a:lnTo>
                  <a:lnTo>
                    <a:pt x="173083" y="177800"/>
                  </a:lnTo>
                  <a:lnTo>
                    <a:pt x="172929" y="177800"/>
                  </a:lnTo>
                  <a:lnTo>
                    <a:pt x="139054" y="143510"/>
                  </a:lnTo>
                  <a:lnTo>
                    <a:pt x="138436" y="138430"/>
                  </a:lnTo>
                  <a:lnTo>
                    <a:pt x="138436" y="134620"/>
                  </a:lnTo>
                  <a:lnTo>
                    <a:pt x="130083" y="134620"/>
                  </a:lnTo>
                  <a:lnTo>
                    <a:pt x="101004" y="105410"/>
                  </a:lnTo>
                  <a:close/>
                </a:path>
                <a:path w="283209" h="284479">
                  <a:moveTo>
                    <a:pt x="101932" y="151130"/>
                  </a:moveTo>
                  <a:lnTo>
                    <a:pt x="99612" y="151130"/>
                  </a:lnTo>
                  <a:lnTo>
                    <a:pt x="86928" y="163830"/>
                  </a:lnTo>
                  <a:lnTo>
                    <a:pt x="101684" y="163830"/>
                  </a:lnTo>
                  <a:lnTo>
                    <a:pt x="106572" y="158750"/>
                  </a:lnTo>
                  <a:lnTo>
                    <a:pt x="107191" y="158750"/>
                  </a:lnTo>
                  <a:lnTo>
                    <a:pt x="107346" y="157480"/>
                  </a:lnTo>
                  <a:lnTo>
                    <a:pt x="107036" y="157480"/>
                  </a:lnTo>
                  <a:lnTo>
                    <a:pt x="106882" y="156210"/>
                  </a:lnTo>
                  <a:lnTo>
                    <a:pt x="106108" y="154940"/>
                  </a:lnTo>
                  <a:lnTo>
                    <a:pt x="104716" y="153670"/>
                  </a:lnTo>
                  <a:lnTo>
                    <a:pt x="104097" y="153670"/>
                  </a:lnTo>
                  <a:lnTo>
                    <a:pt x="103015" y="152400"/>
                  </a:lnTo>
                  <a:lnTo>
                    <a:pt x="102396" y="152400"/>
                  </a:lnTo>
                  <a:lnTo>
                    <a:pt x="101932" y="151130"/>
                  </a:lnTo>
                  <a:close/>
                </a:path>
                <a:path w="283209" h="284479">
                  <a:moveTo>
                    <a:pt x="199069" y="153670"/>
                  </a:moveTo>
                  <a:lnTo>
                    <a:pt x="196749" y="153670"/>
                  </a:lnTo>
                  <a:lnTo>
                    <a:pt x="197058" y="154940"/>
                  </a:lnTo>
                  <a:lnTo>
                    <a:pt x="198141" y="154940"/>
                  </a:lnTo>
                  <a:lnTo>
                    <a:pt x="199069" y="153670"/>
                  </a:lnTo>
                  <a:close/>
                </a:path>
                <a:path w="283209" h="284479">
                  <a:moveTo>
                    <a:pt x="177293" y="116840"/>
                  </a:moveTo>
                  <a:lnTo>
                    <a:pt x="152821" y="116840"/>
                  </a:lnTo>
                  <a:lnTo>
                    <a:pt x="156842" y="118110"/>
                  </a:lnTo>
                  <a:lnTo>
                    <a:pt x="158853" y="118110"/>
                  </a:lnTo>
                  <a:lnTo>
                    <a:pt x="161019" y="119380"/>
                  </a:lnTo>
                  <a:lnTo>
                    <a:pt x="163029" y="120650"/>
                  </a:lnTo>
                  <a:lnTo>
                    <a:pt x="165504" y="123190"/>
                  </a:lnTo>
                  <a:lnTo>
                    <a:pt x="168288" y="125730"/>
                  </a:lnTo>
                  <a:lnTo>
                    <a:pt x="196440" y="153670"/>
                  </a:lnTo>
                  <a:lnTo>
                    <a:pt x="199533" y="153670"/>
                  </a:lnTo>
                  <a:lnTo>
                    <a:pt x="200771" y="152400"/>
                  </a:lnTo>
                  <a:lnTo>
                    <a:pt x="201544" y="152400"/>
                  </a:lnTo>
                  <a:lnTo>
                    <a:pt x="203400" y="149860"/>
                  </a:lnTo>
                  <a:lnTo>
                    <a:pt x="204019" y="149860"/>
                  </a:lnTo>
                  <a:lnTo>
                    <a:pt x="204947" y="148590"/>
                  </a:lnTo>
                  <a:lnTo>
                    <a:pt x="205411" y="147320"/>
                  </a:lnTo>
                  <a:lnTo>
                    <a:pt x="205720" y="147320"/>
                  </a:lnTo>
                  <a:lnTo>
                    <a:pt x="205720" y="146050"/>
                  </a:lnTo>
                  <a:lnTo>
                    <a:pt x="205566" y="144780"/>
                  </a:lnTo>
                  <a:lnTo>
                    <a:pt x="205256" y="144780"/>
                  </a:lnTo>
                  <a:lnTo>
                    <a:pt x="177293" y="116840"/>
                  </a:lnTo>
                  <a:close/>
                </a:path>
                <a:path w="283209" h="284479">
                  <a:moveTo>
                    <a:pt x="153749" y="104140"/>
                  </a:moveTo>
                  <a:lnTo>
                    <a:pt x="150501" y="104140"/>
                  </a:lnTo>
                  <a:lnTo>
                    <a:pt x="140756" y="107950"/>
                  </a:lnTo>
                  <a:lnTo>
                    <a:pt x="134878" y="114300"/>
                  </a:lnTo>
                  <a:lnTo>
                    <a:pt x="133022" y="118110"/>
                  </a:lnTo>
                  <a:lnTo>
                    <a:pt x="130547" y="125730"/>
                  </a:lnTo>
                  <a:lnTo>
                    <a:pt x="129928" y="129540"/>
                  </a:lnTo>
                  <a:lnTo>
                    <a:pt x="130083" y="134620"/>
                  </a:lnTo>
                  <a:lnTo>
                    <a:pt x="138436" y="134620"/>
                  </a:lnTo>
                  <a:lnTo>
                    <a:pt x="138436" y="133350"/>
                  </a:lnTo>
                  <a:lnTo>
                    <a:pt x="139673" y="127000"/>
                  </a:lnTo>
                  <a:lnTo>
                    <a:pt x="141220" y="123190"/>
                  </a:lnTo>
                  <a:lnTo>
                    <a:pt x="143385" y="120650"/>
                  </a:lnTo>
                  <a:lnTo>
                    <a:pt x="145087" y="119380"/>
                  </a:lnTo>
                  <a:lnTo>
                    <a:pt x="146943" y="118110"/>
                  </a:lnTo>
                  <a:lnTo>
                    <a:pt x="148799" y="118110"/>
                  </a:lnTo>
                  <a:lnTo>
                    <a:pt x="150810" y="116840"/>
                  </a:lnTo>
                  <a:lnTo>
                    <a:pt x="177293" y="116840"/>
                  </a:lnTo>
                  <a:lnTo>
                    <a:pt x="176022" y="115570"/>
                  </a:lnTo>
                  <a:lnTo>
                    <a:pt x="172465" y="111760"/>
                  </a:lnTo>
                  <a:lnTo>
                    <a:pt x="169216" y="109220"/>
                  </a:lnTo>
                  <a:lnTo>
                    <a:pt x="166278" y="107950"/>
                  </a:lnTo>
                  <a:lnTo>
                    <a:pt x="163184" y="105410"/>
                  </a:lnTo>
                  <a:lnTo>
                    <a:pt x="160091" y="105410"/>
                  </a:lnTo>
                  <a:lnTo>
                    <a:pt x="153749" y="104140"/>
                  </a:lnTo>
                  <a:close/>
                </a:path>
                <a:path w="283209" h="284479">
                  <a:moveTo>
                    <a:pt x="214537" y="52070"/>
                  </a:moveTo>
                  <a:lnTo>
                    <a:pt x="203245" y="52070"/>
                  </a:lnTo>
                  <a:lnTo>
                    <a:pt x="195512" y="54610"/>
                  </a:lnTo>
                  <a:lnTo>
                    <a:pt x="177878" y="81280"/>
                  </a:lnTo>
                  <a:lnTo>
                    <a:pt x="178497" y="90170"/>
                  </a:lnTo>
                  <a:lnTo>
                    <a:pt x="179735" y="93980"/>
                  </a:lnTo>
                  <a:lnTo>
                    <a:pt x="181900" y="97790"/>
                  </a:lnTo>
                  <a:lnTo>
                    <a:pt x="184220" y="102870"/>
                  </a:lnTo>
                  <a:lnTo>
                    <a:pt x="212990" y="124460"/>
                  </a:lnTo>
                  <a:lnTo>
                    <a:pt x="225519" y="124460"/>
                  </a:lnTo>
                  <a:lnTo>
                    <a:pt x="229695" y="121920"/>
                  </a:lnTo>
                  <a:lnTo>
                    <a:pt x="233717" y="120650"/>
                  </a:lnTo>
                  <a:lnTo>
                    <a:pt x="241760" y="113030"/>
                  </a:lnTo>
                  <a:lnTo>
                    <a:pt x="215620" y="113030"/>
                  </a:lnTo>
                  <a:lnTo>
                    <a:pt x="212835" y="111760"/>
                  </a:lnTo>
                  <a:lnTo>
                    <a:pt x="207576" y="107950"/>
                  </a:lnTo>
                  <a:lnTo>
                    <a:pt x="204792" y="106680"/>
                  </a:lnTo>
                  <a:lnTo>
                    <a:pt x="202163" y="104140"/>
                  </a:lnTo>
                  <a:lnTo>
                    <a:pt x="209773" y="96520"/>
                  </a:lnTo>
                  <a:lnTo>
                    <a:pt x="195666" y="96520"/>
                  </a:lnTo>
                  <a:lnTo>
                    <a:pt x="193810" y="95250"/>
                  </a:lnTo>
                  <a:lnTo>
                    <a:pt x="189015" y="82550"/>
                  </a:lnTo>
                  <a:lnTo>
                    <a:pt x="188706" y="81280"/>
                  </a:lnTo>
                  <a:lnTo>
                    <a:pt x="203091" y="62230"/>
                  </a:lnTo>
                  <a:lnTo>
                    <a:pt x="230778" y="62230"/>
                  </a:lnTo>
                  <a:lnTo>
                    <a:pt x="228613" y="59690"/>
                  </a:lnTo>
                  <a:lnTo>
                    <a:pt x="225364" y="57150"/>
                  </a:lnTo>
                  <a:lnTo>
                    <a:pt x="218249" y="53340"/>
                  </a:lnTo>
                  <a:lnTo>
                    <a:pt x="214537" y="52070"/>
                  </a:lnTo>
                  <a:close/>
                </a:path>
                <a:path w="283209" h="284479">
                  <a:moveTo>
                    <a:pt x="249803" y="85090"/>
                  </a:moveTo>
                  <a:lnTo>
                    <a:pt x="247793" y="85090"/>
                  </a:lnTo>
                  <a:lnTo>
                    <a:pt x="247638" y="86360"/>
                  </a:lnTo>
                  <a:lnTo>
                    <a:pt x="247174" y="86360"/>
                  </a:lnTo>
                  <a:lnTo>
                    <a:pt x="246710" y="87630"/>
                  </a:lnTo>
                  <a:lnTo>
                    <a:pt x="245782" y="88900"/>
                  </a:lnTo>
                  <a:lnTo>
                    <a:pt x="245163" y="91440"/>
                  </a:lnTo>
                  <a:lnTo>
                    <a:pt x="244235" y="92710"/>
                  </a:lnTo>
                  <a:lnTo>
                    <a:pt x="243462" y="93980"/>
                  </a:lnTo>
                  <a:lnTo>
                    <a:pt x="242379" y="96520"/>
                  </a:lnTo>
                  <a:lnTo>
                    <a:pt x="240987" y="99060"/>
                  </a:lnTo>
                  <a:lnTo>
                    <a:pt x="239440" y="100330"/>
                  </a:lnTo>
                  <a:lnTo>
                    <a:pt x="237584" y="102870"/>
                  </a:lnTo>
                  <a:lnTo>
                    <a:pt x="235418" y="105410"/>
                  </a:lnTo>
                  <a:lnTo>
                    <a:pt x="229541" y="110490"/>
                  </a:lnTo>
                  <a:lnTo>
                    <a:pt x="223972" y="113030"/>
                  </a:lnTo>
                  <a:lnTo>
                    <a:pt x="241760" y="113030"/>
                  </a:lnTo>
                  <a:lnTo>
                    <a:pt x="243926" y="110490"/>
                  </a:lnTo>
                  <a:lnTo>
                    <a:pt x="245936" y="109220"/>
                  </a:lnTo>
                  <a:lnTo>
                    <a:pt x="249339" y="104140"/>
                  </a:lnTo>
                  <a:lnTo>
                    <a:pt x="250731" y="101600"/>
                  </a:lnTo>
                  <a:lnTo>
                    <a:pt x="252897" y="97790"/>
                  </a:lnTo>
                  <a:lnTo>
                    <a:pt x="253670" y="96520"/>
                  </a:lnTo>
                  <a:lnTo>
                    <a:pt x="254289" y="95250"/>
                  </a:lnTo>
                  <a:lnTo>
                    <a:pt x="255062" y="92710"/>
                  </a:lnTo>
                  <a:lnTo>
                    <a:pt x="255062" y="91440"/>
                  </a:lnTo>
                  <a:lnTo>
                    <a:pt x="254908" y="91440"/>
                  </a:lnTo>
                  <a:lnTo>
                    <a:pt x="254444" y="90170"/>
                  </a:lnTo>
                  <a:lnTo>
                    <a:pt x="254134" y="90170"/>
                  </a:lnTo>
                  <a:lnTo>
                    <a:pt x="253980" y="88900"/>
                  </a:lnTo>
                  <a:lnTo>
                    <a:pt x="253361" y="88900"/>
                  </a:lnTo>
                  <a:lnTo>
                    <a:pt x="252433" y="87630"/>
                  </a:lnTo>
                  <a:lnTo>
                    <a:pt x="251814" y="87630"/>
                  </a:lnTo>
                  <a:lnTo>
                    <a:pt x="250267" y="86360"/>
                  </a:lnTo>
                  <a:lnTo>
                    <a:pt x="249803" y="85090"/>
                  </a:lnTo>
                  <a:close/>
                </a:path>
                <a:path w="283209" h="284479">
                  <a:moveTo>
                    <a:pt x="230778" y="62230"/>
                  </a:moveTo>
                  <a:lnTo>
                    <a:pt x="203091" y="62230"/>
                  </a:lnTo>
                  <a:lnTo>
                    <a:pt x="212681" y="63500"/>
                  </a:lnTo>
                  <a:lnTo>
                    <a:pt x="217476" y="66040"/>
                  </a:lnTo>
                  <a:lnTo>
                    <a:pt x="221961" y="71120"/>
                  </a:lnTo>
                  <a:lnTo>
                    <a:pt x="195666" y="96520"/>
                  </a:lnTo>
                  <a:lnTo>
                    <a:pt x="209773" y="96520"/>
                  </a:lnTo>
                  <a:lnTo>
                    <a:pt x="233872" y="72390"/>
                  </a:lnTo>
                  <a:lnTo>
                    <a:pt x="234645" y="71120"/>
                  </a:lnTo>
                  <a:lnTo>
                    <a:pt x="235264" y="69850"/>
                  </a:lnTo>
                  <a:lnTo>
                    <a:pt x="235264" y="68580"/>
                  </a:lnTo>
                  <a:lnTo>
                    <a:pt x="235418" y="67310"/>
                  </a:lnTo>
                  <a:lnTo>
                    <a:pt x="234800" y="66040"/>
                  </a:lnTo>
                  <a:lnTo>
                    <a:pt x="233408" y="64770"/>
                  </a:lnTo>
                  <a:lnTo>
                    <a:pt x="231861" y="63500"/>
                  </a:lnTo>
                  <a:lnTo>
                    <a:pt x="230778" y="62230"/>
                  </a:lnTo>
                  <a:close/>
                </a:path>
                <a:path w="283209" h="284479">
                  <a:moveTo>
                    <a:pt x="232789" y="20320"/>
                  </a:moveTo>
                  <a:lnTo>
                    <a:pt x="230623" y="20320"/>
                  </a:lnTo>
                  <a:lnTo>
                    <a:pt x="230159" y="21590"/>
                  </a:lnTo>
                  <a:lnTo>
                    <a:pt x="228922" y="21590"/>
                  </a:lnTo>
                  <a:lnTo>
                    <a:pt x="227530" y="22860"/>
                  </a:lnTo>
                  <a:lnTo>
                    <a:pt x="226602" y="24130"/>
                  </a:lnTo>
                  <a:lnTo>
                    <a:pt x="225983" y="25400"/>
                  </a:lnTo>
                  <a:lnTo>
                    <a:pt x="225519" y="25400"/>
                  </a:lnTo>
                  <a:lnTo>
                    <a:pt x="224900" y="26670"/>
                  </a:lnTo>
                  <a:lnTo>
                    <a:pt x="224591" y="27940"/>
                  </a:lnTo>
                  <a:lnTo>
                    <a:pt x="273160" y="77470"/>
                  </a:lnTo>
                  <a:lnTo>
                    <a:pt x="276408" y="77470"/>
                  </a:lnTo>
                  <a:lnTo>
                    <a:pt x="277645" y="76200"/>
                  </a:lnTo>
                  <a:lnTo>
                    <a:pt x="278419" y="74930"/>
                  </a:lnTo>
                  <a:lnTo>
                    <a:pt x="279192" y="74930"/>
                  </a:lnTo>
                  <a:lnTo>
                    <a:pt x="280894" y="72390"/>
                  </a:lnTo>
                  <a:lnTo>
                    <a:pt x="281822" y="71120"/>
                  </a:lnTo>
                  <a:lnTo>
                    <a:pt x="282131" y="71120"/>
                  </a:lnTo>
                  <a:lnTo>
                    <a:pt x="282595" y="69850"/>
                  </a:lnTo>
                  <a:lnTo>
                    <a:pt x="282440" y="68580"/>
                  </a:lnTo>
                  <a:lnTo>
                    <a:pt x="282286" y="68580"/>
                  </a:lnTo>
                  <a:lnTo>
                    <a:pt x="250422" y="36830"/>
                  </a:lnTo>
                  <a:lnTo>
                    <a:pt x="249649" y="33020"/>
                  </a:lnTo>
                  <a:lnTo>
                    <a:pt x="249185" y="30480"/>
                  </a:lnTo>
                  <a:lnTo>
                    <a:pt x="248875" y="27940"/>
                  </a:lnTo>
                  <a:lnTo>
                    <a:pt x="240059" y="27940"/>
                  </a:lnTo>
                  <a:lnTo>
                    <a:pt x="233098" y="21590"/>
                  </a:lnTo>
                  <a:lnTo>
                    <a:pt x="232789" y="20320"/>
                  </a:lnTo>
                  <a:close/>
                </a:path>
                <a:path w="283209" h="284479">
                  <a:moveTo>
                    <a:pt x="257847" y="5080"/>
                  </a:moveTo>
                  <a:lnTo>
                    <a:pt x="243771" y="5080"/>
                  </a:lnTo>
                  <a:lnTo>
                    <a:pt x="241915" y="7620"/>
                  </a:lnTo>
                  <a:lnTo>
                    <a:pt x="240368" y="10160"/>
                  </a:lnTo>
                  <a:lnTo>
                    <a:pt x="239904" y="11430"/>
                  </a:lnTo>
                  <a:lnTo>
                    <a:pt x="239595" y="13970"/>
                  </a:lnTo>
                  <a:lnTo>
                    <a:pt x="239131" y="15240"/>
                  </a:lnTo>
                  <a:lnTo>
                    <a:pt x="238976" y="17780"/>
                  </a:lnTo>
                  <a:lnTo>
                    <a:pt x="239131" y="19050"/>
                  </a:lnTo>
                  <a:lnTo>
                    <a:pt x="239234" y="22860"/>
                  </a:lnTo>
                  <a:lnTo>
                    <a:pt x="239440" y="25400"/>
                  </a:lnTo>
                  <a:lnTo>
                    <a:pt x="240059" y="27940"/>
                  </a:lnTo>
                  <a:lnTo>
                    <a:pt x="248875" y="27940"/>
                  </a:lnTo>
                  <a:lnTo>
                    <a:pt x="248411" y="24130"/>
                  </a:lnTo>
                  <a:lnTo>
                    <a:pt x="248721" y="20320"/>
                  </a:lnTo>
                  <a:lnTo>
                    <a:pt x="249030" y="19050"/>
                  </a:lnTo>
                  <a:lnTo>
                    <a:pt x="249958" y="16510"/>
                  </a:lnTo>
                  <a:lnTo>
                    <a:pt x="251505" y="13970"/>
                  </a:lnTo>
                  <a:lnTo>
                    <a:pt x="252278" y="13970"/>
                  </a:lnTo>
                  <a:lnTo>
                    <a:pt x="253052" y="12700"/>
                  </a:lnTo>
                  <a:lnTo>
                    <a:pt x="254598" y="11430"/>
                  </a:lnTo>
                  <a:lnTo>
                    <a:pt x="255990" y="11430"/>
                  </a:lnTo>
                  <a:lnTo>
                    <a:pt x="257383" y="10160"/>
                  </a:lnTo>
                  <a:lnTo>
                    <a:pt x="258929" y="10160"/>
                  </a:lnTo>
                  <a:lnTo>
                    <a:pt x="259548" y="8890"/>
                  </a:lnTo>
                  <a:lnTo>
                    <a:pt x="259703" y="8890"/>
                  </a:lnTo>
                  <a:lnTo>
                    <a:pt x="259393" y="7620"/>
                  </a:lnTo>
                  <a:lnTo>
                    <a:pt x="259084" y="7620"/>
                  </a:lnTo>
                  <a:lnTo>
                    <a:pt x="258775" y="6350"/>
                  </a:lnTo>
                  <a:lnTo>
                    <a:pt x="257847" y="5080"/>
                  </a:lnTo>
                  <a:close/>
                </a:path>
                <a:path w="283209" h="284479">
                  <a:moveTo>
                    <a:pt x="253825" y="1270"/>
                  </a:moveTo>
                  <a:lnTo>
                    <a:pt x="249803" y="1270"/>
                  </a:lnTo>
                  <a:lnTo>
                    <a:pt x="248411" y="2540"/>
                  </a:lnTo>
                  <a:lnTo>
                    <a:pt x="246091" y="3810"/>
                  </a:lnTo>
                  <a:lnTo>
                    <a:pt x="244235" y="5080"/>
                  </a:lnTo>
                  <a:lnTo>
                    <a:pt x="257228" y="5080"/>
                  </a:lnTo>
                  <a:lnTo>
                    <a:pt x="256300" y="3810"/>
                  </a:lnTo>
                  <a:lnTo>
                    <a:pt x="255526" y="3810"/>
                  </a:lnTo>
                  <a:lnTo>
                    <a:pt x="254444" y="2540"/>
                  </a:lnTo>
                  <a:lnTo>
                    <a:pt x="253825" y="1270"/>
                  </a:lnTo>
                  <a:close/>
                </a:path>
                <a:path w="283209" h="284479">
                  <a:moveTo>
                    <a:pt x="251814" y="0"/>
                  </a:moveTo>
                  <a:lnTo>
                    <a:pt x="251041" y="1270"/>
                  </a:lnTo>
                  <a:lnTo>
                    <a:pt x="252124" y="1270"/>
                  </a:lnTo>
                  <a:lnTo>
                    <a:pt x="2518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0118548" y="4922952"/>
              <a:ext cx="85090" cy="85090"/>
            </a:xfrm>
            <a:custGeom>
              <a:avLst/>
              <a:gdLst/>
              <a:ahLst/>
              <a:cxnLst/>
              <a:rect l="l" t="t" r="r" b="b"/>
              <a:pathLst>
                <a:path w="85090" h="85089">
                  <a:moveTo>
                    <a:pt x="85072" y="0"/>
                  </a:moveTo>
                  <a:lnTo>
                    <a:pt x="0" y="0"/>
                  </a:lnTo>
                  <a:lnTo>
                    <a:pt x="0" y="85073"/>
                  </a:lnTo>
                  <a:lnTo>
                    <a:pt x="85072" y="85073"/>
                  </a:lnTo>
                  <a:lnTo>
                    <a:pt x="85072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0" name="object 20" descr=""/>
          <p:cNvGraphicFramePr>
            <a:graphicFrameLocks noGrp="1"/>
          </p:cNvGraphicFramePr>
          <p:nvPr/>
        </p:nvGraphicFramePr>
        <p:xfrm>
          <a:off x="4478626" y="1163439"/>
          <a:ext cx="6581775" cy="5058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2860"/>
                <a:gridCol w="1022350"/>
                <a:gridCol w="1022350"/>
                <a:gridCol w="693419"/>
              </a:tblGrid>
              <a:tr h="2241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</a:t>
                      </a:r>
                      <a:r>
                        <a:rPr dirty="0" sz="13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000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Tribal</a:t>
                      </a:r>
                      <a:r>
                        <a:rPr dirty="0" sz="1350" spc="-7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Council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28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52.00%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96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Benefits</a:t>
                      </a:r>
                      <a:r>
                        <a:rPr dirty="0" sz="1350" spc="-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Committee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28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21.00%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96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1350" spc="-6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Plan</a:t>
                      </a:r>
                      <a:r>
                        <a:rPr dirty="0" sz="1350" spc="-6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Administrator/Appointee/Executive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28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20.00%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96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17804">
                <a:tc>
                  <a:txBody>
                    <a:bodyPr/>
                    <a:lstStyle/>
                    <a:p>
                      <a:pPr marL="26670">
                        <a:lnSpc>
                          <a:spcPts val="1595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Other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2860">
                        <a:lnSpc>
                          <a:spcPts val="1595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7.00%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145">
                        <a:lnSpc>
                          <a:spcPts val="1595"/>
                        </a:lnSpc>
                        <a:spcBef>
                          <a:spcPts val="20"/>
                        </a:spcBef>
                      </a:pPr>
                      <a:r>
                        <a:rPr dirty="0" sz="13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3943985">
                <a:tc gridSpan="4">
                  <a:txBody>
                    <a:bodyPr/>
                    <a:lstStyle/>
                    <a:p>
                      <a:pPr algn="ctr" marL="747395" marR="738505" indent="-2540">
                        <a:lnSpc>
                          <a:spcPct val="95500"/>
                        </a:lnSpc>
                        <a:spcBef>
                          <a:spcPts val="925"/>
                        </a:spcBef>
                      </a:pPr>
                      <a:r>
                        <a:rPr dirty="0" sz="2200">
                          <a:latin typeface="Arial"/>
                          <a:cs typeface="Arial"/>
                        </a:rPr>
                        <a:t>How</a:t>
                      </a:r>
                      <a:r>
                        <a:rPr dirty="0" sz="22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22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22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final</a:t>
                      </a:r>
                      <a:r>
                        <a:rPr dirty="0" sz="2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22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decisions</a:t>
                      </a:r>
                      <a:r>
                        <a:rPr dirty="0" sz="22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about</a:t>
                      </a:r>
                      <a:r>
                        <a:rPr dirty="0" sz="22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5">
                          <a:latin typeface="Arial"/>
                          <a:cs typeface="Arial"/>
                        </a:rPr>
                        <a:t>the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22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plan</a:t>
                      </a:r>
                      <a:r>
                        <a:rPr dirty="0" sz="22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ultimately</a:t>
                      </a:r>
                      <a:r>
                        <a:rPr dirty="0" sz="22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made?</a:t>
                      </a:r>
                      <a:r>
                        <a:rPr dirty="0" sz="22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(Please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answer,</a:t>
                      </a:r>
                      <a:r>
                        <a:rPr dirty="0" sz="2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even</a:t>
                      </a:r>
                      <a:r>
                        <a:rPr dirty="0" sz="22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if</a:t>
                      </a:r>
                      <a:r>
                        <a:rPr dirty="0" sz="2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2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tribe</a:t>
                      </a:r>
                      <a:r>
                        <a:rPr dirty="0" sz="2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doesn’t</a:t>
                      </a:r>
                      <a:r>
                        <a:rPr dirty="0" sz="22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provide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any</a:t>
                      </a:r>
                      <a:r>
                        <a:rPr dirty="0" sz="22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form</a:t>
                      </a:r>
                      <a:r>
                        <a:rPr dirty="0" sz="22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22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2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benefits</a:t>
                      </a:r>
                      <a:r>
                        <a:rPr dirty="0" sz="2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coverage).</a:t>
                      </a:r>
                      <a:endParaRPr sz="2200">
                        <a:latin typeface="Arial"/>
                        <a:cs typeface="Arial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60.00%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50.00%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40.00%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30.00%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20.00%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ts val="1290"/>
                        </a:lnSpc>
                        <a:spcBef>
                          <a:spcPts val="5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10.00%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 marL="27940">
                        <a:lnSpc>
                          <a:spcPts val="1290"/>
                        </a:lnSpc>
                        <a:tabLst>
                          <a:tab pos="5612130" algn="l"/>
                        </a:tabLst>
                      </a:pPr>
                      <a:r>
                        <a:rPr dirty="0" baseline="-16203" sz="1800" spc="-15">
                          <a:latin typeface="Calibri"/>
                          <a:cs typeface="Calibri"/>
                        </a:rPr>
                        <a:t>0.00%</a:t>
                      </a:r>
                      <a:r>
                        <a:rPr dirty="0" baseline="-16203" sz="18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Responses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7475">
                    <a:lnR w="12700">
                      <a:solidFill>
                        <a:srgbClr val="858585"/>
                      </a:solidFill>
                      <a:prstDash val="solid"/>
                    </a:lnR>
                    <a:lnT w="12700">
                      <a:solidFill>
                        <a:srgbClr val="858585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90572" y="0"/>
            <a:ext cx="1546860" cy="1546860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11580876" y="6240372"/>
            <a:ext cx="223520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z="1000" spc="-25">
                <a:latin typeface="Trebuchet MS"/>
                <a:cs typeface="Trebuchet MS"/>
              </a:rPr>
              <a:t>38</a:t>
            </a:fld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4152265" cy="6858000"/>
            <a:chOff x="1524" y="0"/>
            <a:chExt cx="415226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415186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227075"/>
              <a:ext cx="1505711" cy="7528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729" y="2447620"/>
            <a:ext cx="3001645" cy="1924685"/>
          </a:xfrm>
          <a:prstGeom prst="rect"/>
        </p:spPr>
        <p:txBody>
          <a:bodyPr wrap="square" lIns="0" tIns="33655" rIns="0" bIns="0" rtlCol="0" vert="horz">
            <a:spAutoFit/>
          </a:bodyPr>
          <a:lstStyle/>
          <a:p>
            <a:pPr marL="12700" marR="73660">
              <a:lnSpc>
                <a:spcPct val="95900"/>
              </a:lnSpc>
              <a:spcBef>
                <a:spcPts val="265"/>
              </a:spcBef>
            </a:pP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How are</a:t>
            </a:r>
            <a:r>
              <a:rPr dirty="0" sz="3300" spc="1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10" b="0">
                <a:solidFill>
                  <a:srgbClr val="FFFFFF"/>
                </a:solidFill>
                <a:latin typeface="Trebuchet MS"/>
                <a:cs typeface="Trebuchet MS"/>
              </a:rPr>
              <a:t>tribes </a:t>
            </a: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dirty="0" sz="3300" spc="-10" b="0">
                <a:solidFill>
                  <a:srgbClr val="FFFFFF"/>
                </a:solidFill>
                <a:latin typeface="Trebuchet MS"/>
                <a:cs typeface="Trebuchet MS"/>
              </a:rPr>
              <a:t>members </a:t>
            </a: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accessing</a:t>
            </a:r>
            <a:r>
              <a:rPr dirty="0" sz="3300" spc="1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10" b="0">
                <a:solidFill>
                  <a:srgbClr val="FFFFFF"/>
                </a:solidFill>
                <a:latin typeface="Trebuchet MS"/>
                <a:cs typeface="Trebuchet MS"/>
              </a:rPr>
              <a:t>Care?</a:t>
            </a:r>
            <a:endParaRPr sz="3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200" b="0">
                <a:solidFill>
                  <a:srgbClr val="FFFFFF"/>
                </a:solidFill>
                <a:latin typeface="Trebuchet MS"/>
                <a:cs typeface="Trebuchet MS"/>
              </a:rPr>
              <a:t>(Federal</a:t>
            </a:r>
            <a:r>
              <a:rPr dirty="0" sz="2200" spc="-10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200" spc="-10" b="0">
                <a:solidFill>
                  <a:srgbClr val="FFFFFF"/>
                </a:solidFill>
                <a:latin typeface="Trebuchet MS"/>
                <a:cs typeface="Trebuchet MS"/>
              </a:rPr>
              <a:t>Provided</a:t>
            </a:r>
            <a:r>
              <a:rPr dirty="0" sz="2200" spc="-10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200" spc="-10" b="0">
                <a:solidFill>
                  <a:srgbClr val="FFFFFF"/>
                </a:solidFill>
                <a:latin typeface="Trebuchet MS"/>
                <a:cs typeface="Trebuchet MS"/>
              </a:rPr>
              <a:t>Care)</a:t>
            </a:r>
            <a:endParaRPr sz="2200">
              <a:latin typeface="Trebuchet MS"/>
              <a:cs typeface="Trebuchet MS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4812791" y="800927"/>
          <a:ext cx="6396355" cy="173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0760"/>
                <a:gridCol w="789939"/>
                <a:gridCol w="789939"/>
              </a:tblGrid>
              <a:tr h="173355"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635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Direct</a:t>
                      </a:r>
                      <a:r>
                        <a:rPr dirty="0" sz="1000" spc="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Services</a:t>
                      </a:r>
                      <a:r>
                        <a:rPr dirty="0" sz="1000" spc="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Clinic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(Single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Tribe)</a:t>
                      </a:r>
                      <a:r>
                        <a:rPr dirty="0" sz="1000" spc="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Managed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IHS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65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21.00%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7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Direct</a:t>
                      </a:r>
                      <a:r>
                        <a:rPr dirty="0" sz="1000" spc="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Services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Clinic</a:t>
                      </a:r>
                      <a:r>
                        <a:rPr dirty="0" sz="1000" spc="3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(Consortium)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dirty="0" sz="1000" spc="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Managed</a:t>
                      </a:r>
                      <a:r>
                        <a:rPr dirty="0" sz="1000" spc="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IHS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65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19.00%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7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638 Title I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Clinic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(Single</a:t>
                      </a:r>
                      <a:r>
                        <a:rPr dirty="0" sz="1000" spc="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Tribe)</a:t>
                      </a:r>
                      <a:r>
                        <a:rPr dirty="0" sz="100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– Adheres</a:t>
                      </a:r>
                      <a:r>
                        <a:rPr dirty="0" sz="1000" spc="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IHS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guidelines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65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11.00%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7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638</a:t>
                      </a:r>
                      <a:r>
                        <a:rPr dirty="0" sz="1000" spc="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Title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Clinic</a:t>
                      </a:r>
                      <a:r>
                        <a:rPr dirty="0" sz="1000" spc="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(Consortium) –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Adheres</a:t>
                      </a:r>
                      <a:r>
                        <a:rPr dirty="0" sz="1000" spc="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HIS</a:t>
                      </a:r>
                      <a:r>
                        <a:rPr dirty="0" sz="1000" spc="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guidelines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638</a:t>
                      </a:r>
                      <a:r>
                        <a:rPr dirty="0" sz="100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Title V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Clinic</a:t>
                      </a:r>
                      <a:r>
                        <a:rPr dirty="0" sz="100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(Single Tribe)</a:t>
                      </a:r>
                      <a:r>
                        <a:rPr dirty="0" sz="100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dirty="0" sz="100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000" spc="6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Governing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65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24.00%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7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638</a:t>
                      </a:r>
                      <a:r>
                        <a:rPr dirty="0" sz="1000" spc="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Title</a:t>
                      </a:r>
                      <a:r>
                        <a:rPr dirty="0" sz="1000" spc="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dirty="0" sz="1000" spc="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Clinic</a:t>
                      </a:r>
                      <a:r>
                        <a:rPr dirty="0" sz="1000" spc="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(Consortium) –</a:t>
                      </a:r>
                      <a:r>
                        <a:rPr dirty="0" sz="1000" spc="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Self</a:t>
                      </a:r>
                      <a:r>
                        <a:rPr dirty="0" sz="1000" spc="6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Governing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Urban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Indian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Organization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(UIO)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–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Inclusion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w/in</a:t>
                      </a:r>
                      <a:r>
                        <a:rPr dirty="0" sz="100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000" spc="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Robust</a:t>
                      </a:r>
                      <a:r>
                        <a:rPr dirty="0" sz="1000" spc="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Tribal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Care</a:t>
                      </a:r>
                      <a:r>
                        <a:rPr dirty="0" sz="1000" spc="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Network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000" spc="1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affiliation</a:t>
                      </a:r>
                      <a:r>
                        <a:rPr dirty="0" sz="100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000" spc="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access</a:t>
                      </a:r>
                      <a:r>
                        <a:rPr dirty="0" sz="1000" spc="6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10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Federally</a:t>
                      </a:r>
                      <a:r>
                        <a:rPr dirty="0" sz="1000" spc="6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Sponsored</a:t>
                      </a:r>
                      <a:r>
                        <a:rPr dirty="0" sz="1000" spc="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100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Care</a:t>
                      </a:r>
                      <a:r>
                        <a:rPr dirty="0" sz="1000" spc="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Service</a:t>
                      </a:r>
                      <a:r>
                        <a:rPr dirty="0" sz="1000" spc="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Providers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14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Other</a:t>
                      </a:r>
                      <a:r>
                        <a:rPr dirty="0" sz="100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(please</a:t>
                      </a: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specify)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651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15.00%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7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/>
          <p:nvPr/>
        </p:nvSpPr>
        <p:spPr>
          <a:xfrm>
            <a:off x="4829980" y="410331"/>
            <a:ext cx="6187440" cy="3962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0600"/>
              </a:lnSpc>
              <a:spcBef>
                <a:spcPts val="90"/>
              </a:spcBef>
            </a:pP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What</a:t>
            </a:r>
            <a:r>
              <a:rPr dirty="0" sz="1100" spc="6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best</a:t>
            </a:r>
            <a:r>
              <a:rPr dirty="0" sz="1100" spc="6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describes</a:t>
            </a:r>
            <a:r>
              <a:rPr dirty="0" sz="1100" spc="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1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Tribe’s</a:t>
            </a:r>
            <a:r>
              <a:rPr dirty="0" sz="11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access</a:t>
            </a:r>
            <a:r>
              <a:rPr dirty="0" sz="11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8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care</a:t>
            </a:r>
            <a:r>
              <a:rPr dirty="0" sz="11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provided</a:t>
            </a:r>
            <a:r>
              <a:rPr dirty="0" sz="1100" spc="8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by</a:t>
            </a:r>
            <a:r>
              <a:rPr dirty="0" sz="11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8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conjunction</a:t>
            </a:r>
            <a:r>
              <a:rPr dirty="0" sz="1100" spc="8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dirty="0" sz="1100" spc="7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333333"/>
                </a:solidFill>
                <a:latin typeface="Arial"/>
                <a:cs typeface="Arial"/>
              </a:rPr>
              <a:t>Indian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Health</a:t>
            </a:r>
            <a:r>
              <a:rPr dirty="0" sz="1100" spc="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Services</a:t>
            </a:r>
            <a:r>
              <a:rPr dirty="0" sz="110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333333"/>
                </a:solidFill>
                <a:latin typeface="Arial"/>
                <a:cs typeface="Arial"/>
              </a:rPr>
              <a:t>(IHS)?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098020" y="3923299"/>
            <a:ext cx="3800475" cy="1302385"/>
            <a:chOff x="6098020" y="3923299"/>
            <a:chExt cx="3800475" cy="1302385"/>
          </a:xfrm>
        </p:grpSpPr>
        <p:sp>
          <p:nvSpPr>
            <p:cNvPr id="9" name="object 9" descr=""/>
            <p:cNvSpPr/>
            <p:nvPr/>
          </p:nvSpPr>
          <p:spPr>
            <a:xfrm>
              <a:off x="6133887" y="4346340"/>
              <a:ext cx="1799589" cy="634365"/>
            </a:xfrm>
            <a:custGeom>
              <a:avLst/>
              <a:gdLst/>
              <a:ahLst/>
              <a:cxnLst/>
              <a:rect l="l" t="t" r="r" b="b"/>
              <a:pathLst>
                <a:path w="1799590" h="634364">
                  <a:moveTo>
                    <a:pt x="0" y="633814"/>
                  </a:moveTo>
                  <a:lnTo>
                    <a:pt x="125534" y="633814"/>
                  </a:lnTo>
                </a:path>
                <a:path w="1799590" h="634364">
                  <a:moveTo>
                    <a:pt x="292912" y="633814"/>
                  </a:moveTo>
                  <a:lnTo>
                    <a:pt x="543980" y="633814"/>
                  </a:lnTo>
                </a:path>
                <a:path w="1799590" h="634364">
                  <a:moveTo>
                    <a:pt x="0" y="424535"/>
                  </a:moveTo>
                  <a:lnTo>
                    <a:pt x="125534" y="424535"/>
                  </a:lnTo>
                </a:path>
                <a:path w="1799590" h="634364">
                  <a:moveTo>
                    <a:pt x="292912" y="424535"/>
                  </a:moveTo>
                  <a:lnTo>
                    <a:pt x="543980" y="424535"/>
                  </a:lnTo>
                </a:path>
                <a:path w="1799590" h="634364">
                  <a:moveTo>
                    <a:pt x="0" y="209278"/>
                  </a:moveTo>
                  <a:lnTo>
                    <a:pt x="125534" y="209278"/>
                  </a:lnTo>
                </a:path>
                <a:path w="1799590" h="634364">
                  <a:moveTo>
                    <a:pt x="292912" y="209278"/>
                  </a:moveTo>
                  <a:lnTo>
                    <a:pt x="543980" y="209278"/>
                  </a:lnTo>
                </a:path>
                <a:path w="1799590" h="634364">
                  <a:moveTo>
                    <a:pt x="0" y="0"/>
                  </a:moveTo>
                  <a:lnTo>
                    <a:pt x="125534" y="0"/>
                  </a:lnTo>
                </a:path>
                <a:path w="1799590" h="634364">
                  <a:moveTo>
                    <a:pt x="292912" y="0"/>
                  </a:moveTo>
                  <a:lnTo>
                    <a:pt x="1799320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259421" y="4304484"/>
              <a:ext cx="167640" cy="885190"/>
            </a:xfrm>
            <a:custGeom>
              <a:avLst/>
              <a:gdLst/>
              <a:ahLst/>
              <a:cxnLst/>
              <a:rect l="l" t="t" r="r" b="b"/>
              <a:pathLst>
                <a:path w="167639" h="885189">
                  <a:moveTo>
                    <a:pt x="167378" y="0"/>
                  </a:moveTo>
                  <a:lnTo>
                    <a:pt x="0" y="0"/>
                  </a:lnTo>
                  <a:lnTo>
                    <a:pt x="0" y="884947"/>
                  </a:lnTo>
                  <a:lnTo>
                    <a:pt x="167378" y="884947"/>
                  </a:lnTo>
                  <a:lnTo>
                    <a:pt x="167378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845246" y="4555618"/>
              <a:ext cx="1088390" cy="424815"/>
            </a:xfrm>
            <a:custGeom>
              <a:avLst/>
              <a:gdLst/>
              <a:ahLst/>
              <a:cxnLst/>
              <a:rect l="l" t="t" r="r" b="b"/>
              <a:pathLst>
                <a:path w="1088390" h="424814">
                  <a:moveTo>
                    <a:pt x="0" y="424535"/>
                  </a:moveTo>
                  <a:lnTo>
                    <a:pt x="251067" y="424535"/>
                  </a:lnTo>
                </a:path>
                <a:path w="1088390" h="424814">
                  <a:moveTo>
                    <a:pt x="0" y="215257"/>
                  </a:moveTo>
                  <a:lnTo>
                    <a:pt x="251067" y="215257"/>
                  </a:lnTo>
                </a:path>
                <a:path w="1088390" h="424814">
                  <a:moveTo>
                    <a:pt x="0" y="0"/>
                  </a:moveTo>
                  <a:lnTo>
                    <a:pt x="1087961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677868" y="4388195"/>
              <a:ext cx="167640" cy="801370"/>
            </a:xfrm>
            <a:custGeom>
              <a:avLst/>
              <a:gdLst/>
              <a:ahLst/>
              <a:cxnLst/>
              <a:rect l="l" t="t" r="r" b="b"/>
              <a:pathLst>
                <a:path w="167640" h="801370">
                  <a:moveTo>
                    <a:pt x="167378" y="0"/>
                  </a:moveTo>
                  <a:lnTo>
                    <a:pt x="0" y="0"/>
                  </a:lnTo>
                  <a:lnTo>
                    <a:pt x="0" y="801236"/>
                  </a:lnTo>
                  <a:lnTo>
                    <a:pt x="167378" y="801236"/>
                  </a:lnTo>
                  <a:lnTo>
                    <a:pt x="167378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263693" y="4770876"/>
              <a:ext cx="669925" cy="209550"/>
            </a:xfrm>
            <a:custGeom>
              <a:avLst/>
              <a:gdLst/>
              <a:ahLst/>
              <a:cxnLst/>
              <a:rect l="l" t="t" r="r" b="b"/>
              <a:pathLst>
                <a:path w="669925" h="209550">
                  <a:moveTo>
                    <a:pt x="0" y="209278"/>
                  </a:moveTo>
                  <a:lnTo>
                    <a:pt x="669514" y="209278"/>
                  </a:lnTo>
                </a:path>
                <a:path w="669925" h="209550">
                  <a:moveTo>
                    <a:pt x="0" y="0"/>
                  </a:moveTo>
                  <a:lnTo>
                    <a:pt x="669514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096303" y="4729022"/>
              <a:ext cx="586105" cy="461009"/>
            </a:xfrm>
            <a:custGeom>
              <a:avLst/>
              <a:gdLst/>
              <a:ahLst/>
              <a:cxnLst/>
              <a:rect l="l" t="t" r="r" b="b"/>
              <a:pathLst>
                <a:path w="586104" h="461010">
                  <a:moveTo>
                    <a:pt x="167386" y="0"/>
                  </a:moveTo>
                  <a:lnTo>
                    <a:pt x="0" y="0"/>
                  </a:lnTo>
                  <a:lnTo>
                    <a:pt x="0" y="460413"/>
                  </a:lnTo>
                  <a:lnTo>
                    <a:pt x="167386" y="460413"/>
                  </a:lnTo>
                  <a:lnTo>
                    <a:pt x="167386" y="0"/>
                  </a:lnTo>
                  <a:close/>
                </a:path>
                <a:path w="586104" h="461010">
                  <a:moveTo>
                    <a:pt x="585825" y="418566"/>
                  </a:moveTo>
                  <a:lnTo>
                    <a:pt x="418452" y="418566"/>
                  </a:lnTo>
                  <a:lnTo>
                    <a:pt x="418452" y="460413"/>
                  </a:lnTo>
                  <a:lnTo>
                    <a:pt x="585825" y="460413"/>
                  </a:lnTo>
                  <a:lnTo>
                    <a:pt x="585825" y="418566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100586" y="4770876"/>
              <a:ext cx="1500505" cy="209550"/>
            </a:xfrm>
            <a:custGeom>
              <a:avLst/>
              <a:gdLst/>
              <a:ahLst/>
              <a:cxnLst/>
              <a:rect l="l" t="t" r="r" b="b"/>
              <a:pathLst>
                <a:path w="1500504" h="209550">
                  <a:moveTo>
                    <a:pt x="0" y="209278"/>
                  </a:moveTo>
                  <a:lnTo>
                    <a:pt x="1081983" y="209278"/>
                  </a:lnTo>
                </a:path>
                <a:path w="1500504" h="209550">
                  <a:moveTo>
                    <a:pt x="0" y="0"/>
                  </a:moveTo>
                  <a:lnTo>
                    <a:pt x="1500429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100586" y="4553376"/>
              <a:ext cx="1793875" cy="5080"/>
            </a:xfrm>
            <a:custGeom>
              <a:avLst/>
              <a:gdLst/>
              <a:ahLst/>
              <a:cxnLst/>
              <a:rect l="l" t="t" r="r" b="b"/>
              <a:pathLst>
                <a:path w="1793875" h="5079">
                  <a:moveTo>
                    <a:pt x="0" y="4484"/>
                  </a:moveTo>
                  <a:lnTo>
                    <a:pt x="1793342" y="4484"/>
                  </a:lnTo>
                </a:path>
                <a:path w="1793875" h="5079">
                  <a:moveTo>
                    <a:pt x="0" y="0"/>
                  </a:moveTo>
                  <a:lnTo>
                    <a:pt x="1793342" y="0"/>
                  </a:lnTo>
                </a:path>
              </a:pathLst>
            </a:custGeom>
            <a:ln w="448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100586" y="4346340"/>
              <a:ext cx="1793875" cy="0"/>
            </a:xfrm>
            <a:custGeom>
              <a:avLst/>
              <a:gdLst/>
              <a:ahLst/>
              <a:cxnLst/>
              <a:rect l="l" t="t" r="r" b="b"/>
              <a:pathLst>
                <a:path w="1793875" h="0">
                  <a:moveTo>
                    <a:pt x="0" y="0"/>
                  </a:moveTo>
                  <a:lnTo>
                    <a:pt x="1793342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133887" y="4137062"/>
              <a:ext cx="3760470" cy="0"/>
            </a:xfrm>
            <a:custGeom>
              <a:avLst/>
              <a:gdLst/>
              <a:ahLst/>
              <a:cxnLst/>
              <a:rect l="l" t="t" r="r" b="b"/>
              <a:pathLst>
                <a:path w="3760470" h="0">
                  <a:moveTo>
                    <a:pt x="0" y="0"/>
                  </a:moveTo>
                  <a:lnTo>
                    <a:pt x="3760041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933208" y="4178922"/>
              <a:ext cx="586105" cy="1010919"/>
            </a:xfrm>
            <a:custGeom>
              <a:avLst/>
              <a:gdLst/>
              <a:ahLst/>
              <a:cxnLst/>
              <a:rect l="l" t="t" r="r" b="b"/>
              <a:pathLst>
                <a:path w="586104" h="1010920">
                  <a:moveTo>
                    <a:pt x="167373" y="0"/>
                  </a:moveTo>
                  <a:lnTo>
                    <a:pt x="0" y="0"/>
                  </a:lnTo>
                  <a:lnTo>
                    <a:pt x="0" y="1010513"/>
                  </a:lnTo>
                  <a:lnTo>
                    <a:pt x="167373" y="1010513"/>
                  </a:lnTo>
                  <a:lnTo>
                    <a:pt x="167373" y="0"/>
                  </a:lnTo>
                  <a:close/>
                </a:path>
                <a:path w="586104" h="1010920">
                  <a:moveTo>
                    <a:pt x="585825" y="884948"/>
                  </a:moveTo>
                  <a:lnTo>
                    <a:pt x="418439" y="884948"/>
                  </a:lnTo>
                  <a:lnTo>
                    <a:pt x="418439" y="1010513"/>
                  </a:lnTo>
                  <a:lnTo>
                    <a:pt x="585825" y="1010513"/>
                  </a:lnTo>
                  <a:lnTo>
                    <a:pt x="585825" y="884948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349948" y="4980154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 h="0">
                  <a:moveTo>
                    <a:pt x="0" y="0"/>
                  </a:moveTo>
                  <a:lnTo>
                    <a:pt x="251067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182570" y="4938298"/>
              <a:ext cx="167640" cy="251460"/>
            </a:xfrm>
            <a:custGeom>
              <a:avLst/>
              <a:gdLst/>
              <a:ahLst/>
              <a:cxnLst/>
              <a:rect l="l" t="t" r="r" b="b"/>
              <a:pathLst>
                <a:path w="167640" h="251460">
                  <a:moveTo>
                    <a:pt x="167378" y="0"/>
                  </a:moveTo>
                  <a:lnTo>
                    <a:pt x="0" y="0"/>
                  </a:lnTo>
                  <a:lnTo>
                    <a:pt x="0" y="251133"/>
                  </a:lnTo>
                  <a:lnTo>
                    <a:pt x="167378" y="251133"/>
                  </a:lnTo>
                  <a:lnTo>
                    <a:pt x="167378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768395" y="4770876"/>
              <a:ext cx="125730" cy="209550"/>
            </a:xfrm>
            <a:custGeom>
              <a:avLst/>
              <a:gdLst/>
              <a:ahLst/>
              <a:cxnLst/>
              <a:rect l="l" t="t" r="r" b="b"/>
              <a:pathLst>
                <a:path w="125729" h="209550">
                  <a:moveTo>
                    <a:pt x="0" y="209278"/>
                  </a:moveTo>
                  <a:lnTo>
                    <a:pt x="125533" y="209278"/>
                  </a:lnTo>
                </a:path>
                <a:path w="125729" h="209550">
                  <a:moveTo>
                    <a:pt x="0" y="0"/>
                  </a:moveTo>
                  <a:lnTo>
                    <a:pt x="125533" y="0"/>
                  </a:lnTo>
                </a:path>
              </a:pathLst>
            </a:custGeom>
            <a:ln w="8969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601016" y="4555618"/>
              <a:ext cx="167640" cy="634365"/>
            </a:xfrm>
            <a:custGeom>
              <a:avLst/>
              <a:gdLst/>
              <a:ahLst/>
              <a:cxnLst/>
              <a:rect l="l" t="t" r="r" b="b"/>
              <a:pathLst>
                <a:path w="167640" h="634364">
                  <a:moveTo>
                    <a:pt x="167378" y="0"/>
                  </a:moveTo>
                  <a:lnTo>
                    <a:pt x="0" y="0"/>
                  </a:lnTo>
                  <a:lnTo>
                    <a:pt x="0" y="633814"/>
                  </a:lnTo>
                  <a:lnTo>
                    <a:pt x="167378" y="633814"/>
                  </a:lnTo>
                  <a:lnTo>
                    <a:pt x="167378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098020" y="3927783"/>
              <a:ext cx="3796029" cy="1297940"/>
            </a:xfrm>
            <a:custGeom>
              <a:avLst/>
              <a:gdLst/>
              <a:ahLst/>
              <a:cxnLst/>
              <a:rect l="l" t="t" r="r" b="b"/>
              <a:pathLst>
                <a:path w="3796029" h="1297939">
                  <a:moveTo>
                    <a:pt x="35866" y="1261648"/>
                  </a:moveTo>
                  <a:lnTo>
                    <a:pt x="3795908" y="1261648"/>
                  </a:lnTo>
                </a:path>
                <a:path w="3796029" h="1297939">
                  <a:moveTo>
                    <a:pt x="35866" y="1261648"/>
                  </a:moveTo>
                  <a:lnTo>
                    <a:pt x="35866" y="1297524"/>
                  </a:lnTo>
                </a:path>
                <a:path w="3796029" h="1297939">
                  <a:moveTo>
                    <a:pt x="454313" y="1261648"/>
                  </a:moveTo>
                  <a:lnTo>
                    <a:pt x="454313" y="1297524"/>
                  </a:lnTo>
                </a:path>
                <a:path w="3796029" h="1297939">
                  <a:moveTo>
                    <a:pt x="872760" y="1261648"/>
                  </a:moveTo>
                  <a:lnTo>
                    <a:pt x="872760" y="1297524"/>
                  </a:lnTo>
                </a:path>
                <a:path w="3796029" h="1297939">
                  <a:moveTo>
                    <a:pt x="1291206" y="1261648"/>
                  </a:moveTo>
                  <a:lnTo>
                    <a:pt x="1291206" y="1297524"/>
                  </a:lnTo>
                </a:path>
                <a:path w="3796029" h="1297939">
                  <a:moveTo>
                    <a:pt x="1709653" y="1261648"/>
                  </a:moveTo>
                  <a:lnTo>
                    <a:pt x="1709653" y="1297524"/>
                  </a:lnTo>
                </a:path>
                <a:path w="3796029" h="1297939">
                  <a:moveTo>
                    <a:pt x="2128099" y="1261648"/>
                  </a:moveTo>
                  <a:lnTo>
                    <a:pt x="2128099" y="1297524"/>
                  </a:lnTo>
                </a:path>
                <a:path w="3796029" h="1297939">
                  <a:moveTo>
                    <a:pt x="2546546" y="1261648"/>
                  </a:moveTo>
                  <a:lnTo>
                    <a:pt x="2546546" y="1297524"/>
                  </a:lnTo>
                </a:path>
                <a:path w="3796029" h="1297939">
                  <a:moveTo>
                    <a:pt x="2959015" y="1261648"/>
                  </a:moveTo>
                  <a:lnTo>
                    <a:pt x="2959015" y="1297524"/>
                  </a:lnTo>
                </a:path>
                <a:path w="3796029" h="1297939">
                  <a:moveTo>
                    <a:pt x="3377461" y="1261648"/>
                  </a:moveTo>
                  <a:lnTo>
                    <a:pt x="3377461" y="1297524"/>
                  </a:lnTo>
                </a:path>
                <a:path w="3796029" h="1297939">
                  <a:moveTo>
                    <a:pt x="3795908" y="1261648"/>
                  </a:moveTo>
                  <a:lnTo>
                    <a:pt x="3795908" y="1297524"/>
                  </a:lnTo>
                </a:path>
                <a:path w="3796029" h="1297939">
                  <a:moveTo>
                    <a:pt x="35866" y="0"/>
                  </a:moveTo>
                  <a:lnTo>
                    <a:pt x="3795908" y="0"/>
                  </a:lnTo>
                </a:path>
                <a:path w="3796029" h="1297939">
                  <a:moveTo>
                    <a:pt x="35866" y="1261648"/>
                  </a:moveTo>
                  <a:lnTo>
                    <a:pt x="35866" y="0"/>
                  </a:lnTo>
                </a:path>
                <a:path w="3796029" h="1297939">
                  <a:moveTo>
                    <a:pt x="0" y="1261648"/>
                  </a:moveTo>
                  <a:lnTo>
                    <a:pt x="35866" y="1261648"/>
                  </a:lnTo>
                </a:path>
                <a:path w="3796029" h="1297939">
                  <a:moveTo>
                    <a:pt x="0" y="1052370"/>
                  </a:moveTo>
                  <a:lnTo>
                    <a:pt x="35866" y="1052370"/>
                  </a:lnTo>
                </a:path>
                <a:path w="3796029" h="1297939">
                  <a:moveTo>
                    <a:pt x="0" y="843092"/>
                  </a:moveTo>
                  <a:lnTo>
                    <a:pt x="35866" y="843092"/>
                  </a:lnTo>
                </a:path>
                <a:path w="3796029" h="1297939">
                  <a:moveTo>
                    <a:pt x="0" y="627834"/>
                  </a:moveTo>
                  <a:lnTo>
                    <a:pt x="35866" y="627834"/>
                  </a:lnTo>
                </a:path>
                <a:path w="3796029" h="1297939">
                  <a:moveTo>
                    <a:pt x="0" y="418556"/>
                  </a:moveTo>
                  <a:lnTo>
                    <a:pt x="35866" y="418556"/>
                  </a:lnTo>
                </a:path>
                <a:path w="3796029" h="1297939">
                  <a:moveTo>
                    <a:pt x="0" y="209278"/>
                  </a:moveTo>
                  <a:lnTo>
                    <a:pt x="35866" y="209278"/>
                  </a:lnTo>
                </a:path>
                <a:path w="3796029" h="1297939">
                  <a:moveTo>
                    <a:pt x="0" y="0"/>
                  </a:moveTo>
                  <a:lnTo>
                    <a:pt x="35866" y="0"/>
                  </a:lnTo>
                </a:path>
              </a:pathLst>
            </a:custGeom>
            <a:ln w="8967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" name="object 2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9756" y="5285102"/>
            <a:ext cx="4342806" cy="1010730"/>
          </a:xfrm>
          <a:prstGeom prst="rect">
            <a:avLst/>
          </a:prstGeom>
        </p:spPr>
      </p:pic>
      <p:sp>
        <p:nvSpPr>
          <p:cNvPr id="26" name="object 26" descr=""/>
          <p:cNvSpPr/>
          <p:nvPr/>
        </p:nvSpPr>
        <p:spPr>
          <a:xfrm>
            <a:off x="10085218" y="5063865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65755" y="0"/>
                </a:moveTo>
                <a:lnTo>
                  <a:pt x="0" y="0"/>
                </a:lnTo>
                <a:lnTo>
                  <a:pt x="0" y="65773"/>
                </a:lnTo>
                <a:lnTo>
                  <a:pt x="65755" y="65773"/>
                </a:lnTo>
                <a:lnTo>
                  <a:pt x="65755" y="0"/>
                </a:lnTo>
                <a:close/>
              </a:path>
            </a:pathLst>
          </a:custGeom>
          <a:solidFill>
            <a:srgbClr val="00BE6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5302972" y="2696067"/>
            <a:ext cx="5511800" cy="3707765"/>
          </a:xfrm>
          <a:prstGeom prst="rect">
            <a:avLst/>
          </a:prstGeom>
          <a:ln w="8968">
            <a:solidFill>
              <a:srgbClr val="858585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algn="ctr" marL="653415" marR="635635" indent="-11430">
              <a:lnSpc>
                <a:spcPct val="95500"/>
              </a:lnSpc>
              <a:spcBef>
                <a:spcPts val="715"/>
              </a:spcBef>
            </a:pPr>
            <a:r>
              <a:rPr dirty="0" sz="1700">
                <a:latin typeface="Arial"/>
                <a:cs typeface="Arial"/>
              </a:rPr>
              <a:t>Of</a:t>
            </a:r>
            <a:r>
              <a:rPr dirty="0" sz="1700" spc="-105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the</a:t>
            </a:r>
            <a:r>
              <a:rPr dirty="0" sz="1700" spc="-65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options</a:t>
            </a:r>
            <a:r>
              <a:rPr dirty="0" sz="1700" spc="-30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below,</a:t>
            </a:r>
            <a:r>
              <a:rPr dirty="0" sz="1700" spc="-30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what</a:t>
            </a:r>
            <a:r>
              <a:rPr dirty="0" sz="1700" spc="-30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best</a:t>
            </a:r>
            <a:r>
              <a:rPr dirty="0" sz="1700" spc="-95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describes </a:t>
            </a:r>
            <a:r>
              <a:rPr dirty="0" sz="1700">
                <a:latin typeface="Arial"/>
                <a:cs typeface="Arial"/>
              </a:rPr>
              <a:t>your</a:t>
            </a:r>
            <a:r>
              <a:rPr dirty="0" sz="1700" spc="5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Tribe’s access</a:t>
            </a:r>
            <a:r>
              <a:rPr dirty="0" sz="1700" spc="-75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to</a:t>
            </a:r>
            <a:r>
              <a:rPr dirty="0" sz="1700" spc="-75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care</a:t>
            </a:r>
            <a:r>
              <a:rPr dirty="0" sz="1700" spc="-80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provided</a:t>
            </a:r>
            <a:r>
              <a:rPr dirty="0" sz="1700">
                <a:latin typeface="Arial"/>
                <a:cs typeface="Arial"/>
              </a:rPr>
              <a:t> by</a:t>
            </a:r>
            <a:r>
              <a:rPr dirty="0" sz="1700" spc="-80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or</a:t>
            </a:r>
            <a:r>
              <a:rPr dirty="0" sz="1700" spc="-75">
                <a:latin typeface="Arial"/>
                <a:cs typeface="Arial"/>
              </a:rPr>
              <a:t> </a:t>
            </a:r>
            <a:r>
              <a:rPr dirty="0" sz="1700" spc="-25">
                <a:latin typeface="Arial"/>
                <a:cs typeface="Arial"/>
              </a:rPr>
              <a:t>in </a:t>
            </a:r>
            <a:r>
              <a:rPr dirty="0" sz="1700" spc="-10">
                <a:latin typeface="Arial"/>
                <a:cs typeface="Arial"/>
              </a:rPr>
              <a:t>conjunction</a:t>
            </a:r>
            <a:r>
              <a:rPr dirty="0" sz="1700" spc="-35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with</a:t>
            </a:r>
            <a:r>
              <a:rPr dirty="0" sz="1700" spc="-65">
                <a:latin typeface="Arial"/>
                <a:cs typeface="Arial"/>
              </a:rPr>
              <a:t> </a:t>
            </a:r>
            <a:r>
              <a:rPr dirty="0" sz="1700">
                <a:latin typeface="Arial"/>
                <a:cs typeface="Arial"/>
              </a:rPr>
              <a:t>Indian</a:t>
            </a:r>
            <a:r>
              <a:rPr dirty="0" sz="1700" spc="-35">
                <a:latin typeface="Arial"/>
                <a:cs typeface="Arial"/>
              </a:rPr>
              <a:t> </a:t>
            </a:r>
            <a:r>
              <a:rPr dirty="0" sz="1700" spc="-10">
                <a:latin typeface="Arial"/>
                <a:cs typeface="Arial"/>
              </a:rPr>
              <a:t>Health Services(IHS)?</a:t>
            </a:r>
            <a:endParaRPr sz="1700">
              <a:latin typeface="Arial"/>
              <a:cs typeface="Arial"/>
            </a:endParaRPr>
          </a:p>
          <a:p>
            <a:pPr marL="363220">
              <a:lnSpc>
                <a:spcPct val="100000"/>
              </a:lnSpc>
              <a:spcBef>
                <a:spcPts val="525"/>
              </a:spcBef>
            </a:pPr>
            <a:r>
              <a:rPr dirty="0" sz="950" spc="-10">
                <a:latin typeface="Calibri"/>
                <a:cs typeface="Calibri"/>
              </a:rPr>
              <a:t>30.00%</a:t>
            </a:r>
            <a:endParaRPr sz="950">
              <a:latin typeface="Calibri"/>
              <a:cs typeface="Calibri"/>
            </a:endParaRPr>
          </a:p>
          <a:p>
            <a:pPr marL="363220">
              <a:lnSpc>
                <a:spcPct val="100000"/>
              </a:lnSpc>
              <a:spcBef>
                <a:spcPts val="520"/>
              </a:spcBef>
            </a:pPr>
            <a:r>
              <a:rPr dirty="0" sz="950" spc="-10">
                <a:latin typeface="Calibri"/>
                <a:cs typeface="Calibri"/>
              </a:rPr>
              <a:t>25.00%</a:t>
            </a:r>
            <a:endParaRPr sz="950">
              <a:latin typeface="Calibri"/>
              <a:cs typeface="Calibri"/>
            </a:endParaRPr>
          </a:p>
          <a:p>
            <a:pPr marL="363220">
              <a:lnSpc>
                <a:spcPct val="100000"/>
              </a:lnSpc>
              <a:spcBef>
                <a:spcPts val="520"/>
              </a:spcBef>
            </a:pPr>
            <a:r>
              <a:rPr dirty="0" sz="950" spc="-10">
                <a:latin typeface="Calibri"/>
                <a:cs typeface="Calibri"/>
              </a:rPr>
              <a:t>20.00%</a:t>
            </a:r>
            <a:endParaRPr sz="950">
              <a:latin typeface="Calibri"/>
              <a:cs typeface="Calibri"/>
            </a:endParaRPr>
          </a:p>
          <a:p>
            <a:pPr marL="363220">
              <a:lnSpc>
                <a:spcPct val="100000"/>
              </a:lnSpc>
              <a:spcBef>
                <a:spcPts val="520"/>
              </a:spcBef>
            </a:pPr>
            <a:r>
              <a:rPr dirty="0" sz="950" spc="-10">
                <a:latin typeface="Calibri"/>
                <a:cs typeface="Calibri"/>
              </a:rPr>
              <a:t>15.00%</a:t>
            </a:r>
            <a:endParaRPr sz="950">
              <a:latin typeface="Calibri"/>
              <a:cs typeface="Calibri"/>
            </a:endParaRPr>
          </a:p>
          <a:p>
            <a:pPr marL="363220">
              <a:lnSpc>
                <a:spcPct val="100000"/>
              </a:lnSpc>
              <a:spcBef>
                <a:spcPts val="520"/>
              </a:spcBef>
            </a:pPr>
            <a:r>
              <a:rPr dirty="0" sz="950" spc="-10">
                <a:latin typeface="Calibri"/>
                <a:cs typeface="Calibri"/>
              </a:rPr>
              <a:t>10.00%</a:t>
            </a:r>
            <a:endParaRPr sz="950">
              <a:latin typeface="Calibri"/>
              <a:cs typeface="Calibri"/>
            </a:endParaRPr>
          </a:p>
          <a:p>
            <a:pPr marL="423545">
              <a:lnSpc>
                <a:spcPts val="1040"/>
              </a:lnSpc>
              <a:spcBef>
                <a:spcPts val="520"/>
              </a:spcBef>
            </a:pPr>
            <a:r>
              <a:rPr dirty="0" sz="950" spc="-10">
                <a:latin typeface="Calibri"/>
                <a:cs typeface="Calibri"/>
              </a:rPr>
              <a:t>5.00%</a:t>
            </a:r>
            <a:endParaRPr sz="950">
              <a:latin typeface="Calibri"/>
              <a:cs typeface="Calibri"/>
            </a:endParaRPr>
          </a:p>
          <a:p>
            <a:pPr marL="4882515">
              <a:lnSpc>
                <a:spcPts val="830"/>
              </a:lnSpc>
            </a:pPr>
            <a:r>
              <a:rPr dirty="0" sz="950" spc="-10">
                <a:latin typeface="Calibri"/>
                <a:cs typeface="Calibri"/>
              </a:rPr>
              <a:t>Responses</a:t>
            </a:r>
            <a:endParaRPr sz="950">
              <a:latin typeface="Calibri"/>
              <a:cs typeface="Calibri"/>
            </a:endParaRPr>
          </a:p>
          <a:p>
            <a:pPr marL="423545">
              <a:lnSpc>
                <a:spcPts val="930"/>
              </a:lnSpc>
            </a:pPr>
            <a:r>
              <a:rPr dirty="0" sz="950" spc="-10">
                <a:latin typeface="Calibri"/>
                <a:cs typeface="Calibri"/>
              </a:rPr>
              <a:t>0.00%</a:t>
            </a:r>
            <a:endParaRPr sz="95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56104" y="135636"/>
            <a:ext cx="1546859" cy="1546859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11580876" y="6240372"/>
            <a:ext cx="223520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z="1000" spc="-25">
                <a:latin typeface="Trebuchet MS"/>
                <a:cs typeface="Trebuchet MS"/>
              </a:rPr>
              <a:t>38</a:t>
            </a:fld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4152265" cy="6858000"/>
            <a:chOff x="1524" y="0"/>
            <a:chExt cx="415226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415186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227075"/>
              <a:ext cx="1505711" cy="752856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52729" y="2178558"/>
            <a:ext cx="2985770" cy="2458085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ct val="95900"/>
              </a:lnSpc>
              <a:spcBef>
                <a:spcPts val="260"/>
              </a:spcBef>
            </a:pPr>
            <a:r>
              <a:rPr dirty="0" sz="3300">
                <a:solidFill>
                  <a:srgbClr val="FFFFFF"/>
                </a:solidFill>
                <a:latin typeface="Trebuchet MS"/>
                <a:cs typeface="Trebuchet MS"/>
              </a:rPr>
              <a:t>Availability</a:t>
            </a:r>
            <a:r>
              <a:rPr dirty="0" sz="3300" spc="-19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25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dirty="0" sz="3300">
                <a:solidFill>
                  <a:srgbClr val="FFFFFF"/>
                </a:solidFill>
                <a:latin typeface="Trebuchet MS"/>
                <a:cs typeface="Trebuchet MS"/>
              </a:rPr>
              <a:t>Health </a:t>
            </a:r>
            <a:r>
              <a:rPr dirty="0" sz="3300" spc="-20">
                <a:solidFill>
                  <a:srgbClr val="FFFFFF"/>
                </a:solidFill>
                <a:latin typeface="Trebuchet MS"/>
                <a:cs typeface="Trebuchet MS"/>
              </a:rPr>
              <a:t>Plans </a:t>
            </a:r>
            <a:r>
              <a:rPr dirty="0" sz="3300">
                <a:solidFill>
                  <a:srgbClr val="FFFFFF"/>
                </a:solidFill>
                <a:latin typeface="Trebuchet MS"/>
                <a:cs typeface="Trebuchet MS"/>
              </a:rPr>
              <a:t>provided</a:t>
            </a:r>
            <a:r>
              <a:rPr dirty="0" sz="3300" spc="-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dirty="0" sz="3300" spc="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25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dirty="0" sz="3300" spc="-40">
                <a:solidFill>
                  <a:srgbClr val="FFFFFF"/>
                </a:solidFill>
                <a:latin typeface="Trebuchet MS"/>
                <a:cs typeface="Trebuchet MS"/>
              </a:rPr>
              <a:t>Tribe</a:t>
            </a:r>
            <a:r>
              <a:rPr dirty="0" sz="3300" spc="-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25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dirty="0" sz="3300" spc="-10">
                <a:solidFill>
                  <a:srgbClr val="FFFFFF"/>
                </a:solidFill>
                <a:latin typeface="Trebuchet MS"/>
                <a:cs typeface="Trebuchet MS"/>
              </a:rPr>
              <a:t>members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4694936" y="580249"/>
            <a:ext cx="6916420" cy="4554220"/>
          </a:xfrm>
          <a:custGeom>
            <a:avLst/>
            <a:gdLst/>
            <a:ahLst/>
            <a:cxnLst/>
            <a:rect l="l" t="t" r="r" b="b"/>
            <a:pathLst>
              <a:path w="6916420" h="4554220">
                <a:moveTo>
                  <a:pt x="6916344" y="0"/>
                </a:moveTo>
                <a:lnTo>
                  <a:pt x="0" y="0"/>
                </a:lnTo>
                <a:lnTo>
                  <a:pt x="0" y="220802"/>
                </a:lnTo>
                <a:lnTo>
                  <a:pt x="3502825" y="220802"/>
                </a:lnTo>
                <a:lnTo>
                  <a:pt x="3502825" y="420370"/>
                </a:lnTo>
                <a:lnTo>
                  <a:pt x="3502825" y="427482"/>
                </a:lnTo>
                <a:lnTo>
                  <a:pt x="3502825" y="833602"/>
                </a:lnTo>
                <a:lnTo>
                  <a:pt x="0" y="833602"/>
                </a:lnTo>
                <a:lnTo>
                  <a:pt x="0" y="4554004"/>
                </a:lnTo>
                <a:lnTo>
                  <a:pt x="5650331" y="833602"/>
                </a:lnTo>
                <a:lnTo>
                  <a:pt x="6267120" y="427482"/>
                </a:lnTo>
                <a:lnTo>
                  <a:pt x="6277927" y="420370"/>
                </a:lnTo>
                <a:lnTo>
                  <a:pt x="6581013" y="220802"/>
                </a:lnTo>
                <a:lnTo>
                  <a:pt x="6591706" y="213766"/>
                </a:lnTo>
                <a:lnTo>
                  <a:pt x="6916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4710685" y="567518"/>
            <a:ext cx="675894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Does</a:t>
            </a:r>
            <a:r>
              <a:rPr dirty="0" sz="135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35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tribe</a:t>
            </a:r>
            <a:r>
              <a:rPr dirty="0" sz="135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provide</a:t>
            </a:r>
            <a:r>
              <a:rPr dirty="0" sz="135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35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health-related</a:t>
            </a:r>
            <a:r>
              <a:rPr dirty="0" sz="1350" spc="-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benefits</a:t>
            </a:r>
            <a:r>
              <a:rPr dirty="0" sz="1350" spc="-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dirty="0" sz="1350" spc="-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behalf</a:t>
            </a:r>
            <a:r>
              <a:rPr dirty="0" sz="135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350" spc="-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35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tribal</a:t>
            </a:r>
            <a:r>
              <a:rPr dirty="0" sz="1350" spc="-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members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694936" y="1412349"/>
            <a:ext cx="5652770" cy="3627120"/>
            <a:chOff x="4694936" y="1412349"/>
            <a:chExt cx="5652770" cy="3627120"/>
          </a:xfrm>
        </p:grpSpPr>
        <p:sp>
          <p:nvSpPr>
            <p:cNvPr id="9" name="object 9" descr=""/>
            <p:cNvSpPr/>
            <p:nvPr/>
          </p:nvSpPr>
          <p:spPr>
            <a:xfrm>
              <a:off x="4694936" y="1412354"/>
              <a:ext cx="5652770" cy="3627120"/>
            </a:xfrm>
            <a:custGeom>
              <a:avLst/>
              <a:gdLst/>
              <a:ahLst/>
              <a:cxnLst/>
              <a:rect l="l" t="t" r="r" b="b"/>
              <a:pathLst>
                <a:path w="5652770" h="3627120">
                  <a:moveTo>
                    <a:pt x="5652592" y="0"/>
                  </a:moveTo>
                  <a:lnTo>
                    <a:pt x="0" y="0"/>
                  </a:lnTo>
                  <a:lnTo>
                    <a:pt x="0" y="3627107"/>
                  </a:lnTo>
                  <a:lnTo>
                    <a:pt x="143954" y="3627107"/>
                  </a:lnTo>
                  <a:lnTo>
                    <a:pt x="684009" y="3271507"/>
                  </a:lnTo>
                  <a:lnTo>
                    <a:pt x="3207283" y="1610093"/>
                  </a:lnTo>
                  <a:lnTo>
                    <a:pt x="3881183" y="1166368"/>
                  </a:lnTo>
                  <a:lnTo>
                    <a:pt x="5652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335046" y="2578756"/>
              <a:ext cx="3241040" cy="1757045"/>
            </a:xfrm>
            <a:custGeom>
              <a:avLst/>
              <a:gdLst/>
              <a:ahLst/>
              <a:cxnLst/>
              <a:rect l="l" t="t" r="r" b="b"/>
              <a:pathLst>
                <a:path w="3241040" h="1757045">
                  <a:moveTo>
                    <a:pt x="0" y="1756616"/>
                  </a:moveTo>
                  <a:lnTo>
                    <a:pt x="573170" y="1756616"/>
                  </a:lnTo>
                </a:path>
                <a:path w="3241040" h="1757045">
                  <a:moveTo>
                    <a:pt x="0" y="1408129"/>
                  </a:moveTo>
                  <a:lnTo>
                    <a:pt x="1102432" y="1408129"/>
                  </a:lnTo>
                </a:path>
                <a:path w="3241040" h="1757045">
                  <a:moveTo>
                    <a:pt x="0" y="1052573"/>
                  </a:moveTo>
                  <a:lnTo>
                    <a:pt x="1642431" y="1052573"/>
                  </a:lnTo>
                </a:path>
                <a:path w="3241040" h="1757045">
                  <a:moveTo>
                    <a:pt x="0" y="704086"/>
                  </a:moveTo>
                  <a:lnTo>
                    <a:pt x="2171693" y="704086"/>
                  </a:lnTo>
                </a:path>
                <a:path w="3241040" h="1757045">
                  <a:moveTo>
                    <a:pt x="0" y="355599"/>
                  </a:moveTo>
                  <a:lnTo>
                    <a:pt x="2700956" y="355599"/>
                  </a:lnTo>
                </a:path>
                <a:path w="3241040" h="1757045">
                  <a:moveTo>
                    <a:pt x="0" y="0"/>
                  </a:moveTo>
                  <a:lnTo>
                    <a:pt x="3241019" y="0"/>
                  </a:lnTo>
                </a:path>
              </a:pathLst>
            </a:custGeom>
            <a:ln w="1066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982269" y="2756556"/>
              <a:ext cx="861060" cy="1530350"/>
            </a:xfrm>
            <a:custGeom>
              <a:avLst/>
              <a:gdLst/>
              <a:ahLst/>
              <a:cxnLst/>
              <a:rect l="l" t="t" r="r" b="b"/>
              <a:pathLst>
                <a:path w="861059" h="1530350">
                  <a:moveTo>
                    <a:pt x="860593" y="0"/>
                  </a:moveTo>
                  <a:lnTo>
                    <a:pt x="0" y="0"/>
                  </a:lnTo>
                  <a:lnTo>
                    <a:pt x="0" y="1530058"/>
                  </a:lnTo>
                  <a:lnTo>
                    <a:pt x="860593" y="963409"/>
                  </a:lnTo>
                  <a:lnTo>
                    <a:pt x="860593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335047" y="4678526"/>
              <a:ext cx="52069" cy="10795"/>
            </a:xfrm>
            <a:custGeom>
              <a:avLst/>
              <a:gdLst/>
              <a:ahLst/>
              <a:cxnLst/>
              <a:rect l="l" t="t" r="r" b="b"/>
              <a:pathLst>
                <a:path w="52070" h="10795">
                  <a:moveTo>
                    <a:pt x="52008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35806" y="10667"/>
                  </a:lnTo>
                  <a:lnTo>
                    <a:pt x="52008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335047" y="4683860"/>
              <a:ext cx="0" cy="29209"/>
            </a:xfrm>
            <a:custGeom>
              <a:avLst/>
              <a:gdLst/>
              <a:ahLst/>
              <a:cxnLst/>
              <a:rect l="l" t="t" r="r" b="b"/>
              <a:pathLst>
                <a:path w="0" h="29210">
                  <a:moveTo>
                    <a:pt x="0" y="0"/>
                  </a:moveTo>
                  <a:lnTo>
                    <a:pt x="0" y="28910"/>
                  </a:lnTo>
                </a:path>
              </a:pathLst>
            </a:custGeom>
            <a:ln w="1066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329712" y="2578756"/>
              <a:ext cx="10795" cy="2105660"/>
            </a:xfrm>
            <a:custGeom>
              <a:avLst/>
              <a:gdLst/>
              <a:ahLst/>
              <a:cxnLst/>
              <a:rect l="l" t="t" r="r" b="b"/>
              <a:pathLst>
                <a:path w="10795" h="2105660">
                  <a:moveTo>
                    <a:pt x="10668" y="0"/>
                  </a:moveTo>
                  <a:lnTo>
                    <a:pt x="0" y="0"/>
                  </a:lnTo>
                  <a:lnTo>
                    <a:pt x="0" y="2105103"/>
                  </a:lnTo>
                  <a:lnTo>
                    <a:pt x="10668" y="2105103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292372" y="2578756"/>
              <a:ext cx="43180" cy="2105660"/>
            </a:xfrm>
            <a:custGeom>
              <a:avLst/>
              <a:gdLst/>
              <a:ahLst/>
              <a:cxnLst/>
              <a:rect l="l" t="t" r="r" b="b"/>
              <a:pathLst>
                <a:path w="43179" h="2105660">
                  <a:moveTo>
                    <a:pt x="0" y="2105103"/>
                  </a:moveTo>
                  <a:lnTo>
                    <a:pt x="42674" y="2105103"/>
                  </a:lnTo>
                </a:path>
                <a:path w="43179" h="2105660">
                  <a:moveTo>
                    <a:pt x="0" y="1756616"/>
                  </a:moveTo>
                  <a:lnTo>
                    <a:pt x="42674" y="1756616"/>
                  </a:lnTo>
                </a:path>
                <a:path w="43179" h="2105660">
                  <a:moveTo>
                    <a:pt x="0" y="1408129"/>
                  </a:moveTo>
                  <a:lnTo>
                    <a:pt x="42674" y="1408129"/>
                  </a:lnTo>
                </a:path>
                <a:path w="43179" h="2105660">
                  <a:moveTo>
                    <a:pt x="0" y="1052573"/>
                  </a:moveTo>
                  <a:lnTo>
                    <a:pt x="42674" y="1052573"/>
                  </a:lnTo>
                </a:path>
                <a:path w="43179" h="2105660">
                  <a:moveTo>
                    <a:pt x="0" y="704086"/>
                  </a:moveTo>
                  <a:lnTo>
                    <a:pt x="42674" y="704086"/>
                  </a:lnTo>
                </a:path>
                <a:path w="43179" h="2105660">
                  <a:moveTo>
                    <a:pt x="0" y="355599"/>
                  </a:moveTo>
                  <a:lnTo>
                    <a:pt x="42674" y="355599"/>
                  </a:lnTo>
                </a:path>
                <a:path w="43179" h="2105660">
                  <a:moveTo>
                    <a:pt x="0" y="0"/>
                  </a:moveTo>
                  <a:lnTo>
                    <a:pt x="42674" y="0"/>
                  </a:lnTo>
                </a:path>
              </a:pathLst>
            </a:custGeom>
            <a:ln w="1066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6" name="object 16" descr=""/>
          <p:cNvGraphicFramePr>
            <a:graphicFrameLocks noGrp="1"/>
          </p:cNvGraphicFramePr>
          <p:nvPr/>
        </p:nvGraphicFramePr>
        <p:xfrm>
          <a:off x="4687824" y="790534"/>
          <a:ext cx="5663565" cy="615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050"/>
                <a:gridCol w="1132205"/>
                <a:gridCol w="1089659"/>
                <a:gridCol w="2146935"/>
              </a:tblGrid>
              <a:tr h="206375"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</a:t>
                      </a:r>
                      <a:r>
                        <a:rPr dirty="0" sz="1200" spc="-7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2199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55.00%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1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12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24765">
                        <a:lnSpc>
                          <a:spcPts val="1435"/>
                        </a:lnSpc>
                        <a:spcBef>
                          <a:spcPts val="60"/>
                        </a:spcBef>
                      </a:pPr>
                      <a:r>
                        <a:rPr dirty="0" sz="12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858585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ts val="1435"/>
                        </a:lnSpc>
                        <a:spcBef>
                          <a:spcPts val="60"/>
                        </a:spcBef>
                      </a:pPr>
                      <a:r>
                        <a:rPr dirty="0" sz="12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45.00%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145">
                        <a:lnSpc>
                          <a:spcPts val="1435"/>
                        </a:lnSpc>
                        <a:spcBef>
                          <a:spcPts val="60"/>
                        </a:spcBef>
                      </a:pPr>
                      <a:r>
                        <a:rPr dirty="0" sz="12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858585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7" name="object 17" descr=""/>
          <p:cNvSpPr txBox="1"/>
          <p:nvPr/>
        </p:nvSpPr>
        <p:spPr>
          <a:xfrm>
            <a:off x="4839774" y="4576571"/>
            <a:ext cx="377825" cy="1968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10">
                <a:latin typeface="Calibri"/>
                <a:cs typeface="Calibri"/>
              </a:rPr>
              <a:t>0.00%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767584" y="4225950"/>
            <a:ext cx="454659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10">
                <a:latin typeface="Calibri"/>
                <a:cs typeface="Calibri"/>
              </a:rPr>
              <a:t>10.00%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767584" y="3874263"/>
            <a:ext cx="455295" cy="1968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10">
                <a:latin typeface="Calibri"/>
                <a:cs typeface="Calibri"/>
              </a:rPr>
              <a:t>20.00%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767584" y="3523258"/>
            <a:ext cx="455295" cy="1968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10">
                <a:latin typeface="Calibri"/>
                <a:cs typeface="Calibri"/>
              </a:rPr>
              <a:t>30.00%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767584" y="3172708"/>
            <a:ext cx="454659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10">
                <a:latin typeface="Calibri"/>
                <a:cs typeface="Calibri"/>
              </a:rPr>
              <a:t>40.00%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767584" y="2821021"/>
            <a:ext cx="455295" cy="1968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10">
                <a:latin typeface="Calibri"/>
                <a:cs typeface="Calibri"/>
              </a:rPr>
              <a:t>50.00%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4767584" y="2469974"/>
            <a:ext cx="455295" cy="1968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10">
                <a:latin typeface="Calibri"/>
                <a:cs typeface="Calibri"/>
              </a:rPr>
              <a:t>60.00%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601150" y="1493498"/>
            <a:ext cx="4105275" cy="924560"/>
          </a:xfrm>
          <a:prstGeom prst="rect"/>
        </p:spPr>
        <p:txBody>
          <a:bodyPr wrap="square" lIns="0" tIns="34925" rIns="0" bIns="0" rtlCol="0" vert="horz">
            <a:spAutoFit/>
          </a:bodyPr>
          <a:lstStyle/>
          <a:p>
            <a:pPr marL="12700" marR="5080" indent="113664">
              <a:lnSpc>
                <a:spcPts val="2300"/>
              </a:lnSpc>
              <a:spcBef>
                <a:spcPts val="275"/>
              </a:spcBef>
            </a:pP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Does</a:t>
            </a:r>
            <a:r>
              <a:rPr dirty="0" sz="2000" spc="-9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your</a:t>
            </a:r>
            <a:r>
              <a:rPr dirty="0" sz="2000" spc="2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tribe</a:t>
            </a:r>
            <a:r>
              <a:rPr dirty="0" sz="2000" spc="-3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provide</a:t>
            </a:r>
            <a:r>
              <a:rPr dirty="0" sz="2000" spc="2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any</a:t>
            </a:r>
            <a:r>
              <a:rPr dirty="0" sz="2000" spc="-2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000000"/>
                </a:solidFill>
                <a:latin typeface="Arial"/>
                <a:cs typeface="Arial"/>
              </a:rPr>
              <a:t>health-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related</a:t>
            </a:r>
            <a:r>
              <a:rPr dirty="0" sz="2000" spc="-2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benefits</a:t>
            </a:r>
            <a:r>
              <a:rPr dirty="0" sz="2000" spc="2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dirty="0" sz="2000" spc="-7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behalf</a:t>
            </a:r>
            <a:r>
              <a:rPr dirty="0" sz="2000" spc="2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dirty="0" sz="2000" spc="-6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dirty="0" sz="2000" spc="-20" b="0">
                <a:solidFill>
                  <a:srgbClr val="000000"/>
                </a:solidFill>
                <a:latin typeface="Arial"/>
                <a:cs typeface="Arial"/>
              </a:rPr>
              <a:t> trib</a:t>
            </a:r>
            <a:endParaRPr sz="2000">
              <a:latin typeface="Arial"/>
              <a:cs typeface="Arial"/>
            </a:endParaRPr>
          </a:p>
          <a:p>
            <a:pPr marL="1500505">
              <a:lnSpc>
                <a:spcPts val="2295"/>
              </a:lnSpc>
            </a:pPr>
            <a:r>
              <a:rPr dirty="0" sz="2000" spc="-10" b="0">
                <a:solidFill>
                  <a:srgbClr val="000000"/>
                </a:solidFill>
                <a:latin typeface="Arial"/>
                <a:cs typeface="Arial"/>
              </a:rPr>
              <a:t>members?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4694936" y="5039459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 h="0">
                <a:moveTo>
                  <a:pt x="0" y="0"/>
                </a:moveTo>
                <a:lnTo>
                  <a:pt x="143954" y="0"/>
                </a:lnTo>
              </a:path>
            </a:pathLst>
          </a:custGeom>
          <a:ln w="10667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56104" y="176784"/>
            <a:ext cx="1546859" cy="1546859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11580876" y="6240372"/>
            <a:ext cx="223520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z="1000" spc="-25">
                <a:latin typeface="Trebuchet MS"/>
                <a:cs typeface="Trebuchet MS"/>
              </a:rPr>
              <a:t>38</a:t>
            </a:fld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4152265" cy="6858000"/>
            <a:chOff x="1524" y="0"/>
            <a:chExt cx="415226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415186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227075"/>
              <a:ext cx="1505711" cy="7528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2729" y="2661284"/>
            <a:ext cx="3181350" cy="1493520"/>
          </a:xfrm>
          <a:prstGeom prst="rect"/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ct val="95900"/>
              </a:lnSpc>
              <a:spcBef>
                <a:spcPts val="260"/>
              </a:spcBef>
            </a:pP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Funding</a:t>
            </a:r>
            <a:r>
              <a:rPr dirty="0" sz="3300" spc="-5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dirty="0" sz="3300" spc="-6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70" b="0">
                <a:solidFill>
                  <a:srgbClr val="FFFFFF"/>
                </a:solidFill>
                <a:latin typeface="Trebuchet MS"/>
                <a:cs typeface="Trebuchet MS"/>
              </a:rPr>
              <a:t>Tribal </a:t>
            </a:r>
            <a:r>
              <a:rPr dirty="0" sz="3300" b="0">
                <a:solidFill>
                  <a:srgbClr val="FFFFFF"/>
                </a:solidFill>
                <a:latin typeface="Trebuchet MS"/>
                <a:cs typeface="Trebuchet MS"/>
              </a:rPr>
              <a:t>Provided</a:t>
            </a:r>
            <a:r>
              <a:rPr dirty="0" sz="3300" spc="-155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10" b="0">
                <a:solidFill>
                  <a:srgbClr val="FFFFFF"/>
                </a:solidFill>
                <a:latin typeface="Trebuchet MS"/>
                <a:cs typeface="Trebuchet MS"/>
              </a:rPr>
              <a:t>Health Benefits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624165" y="250604"/>
            <a:ext cx="3898265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How is</a:t>
            </a:r>
            <a:r>
              <a:rPr dirty="0" sz="135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35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tribal</a:t>
            </a:r>
            <a:r>
              <a:rPr dirty="0" sz="135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member</a:t>
            </a:r>
            <a:r>
              <a:rPr dirty="0" sz="135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health</a:t>
            </a:r>
            <a:r>
              <a:rPr dirty="0" sz="135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333333"/>
                </a:solidFill>
                <a:latin typeface="Arial"/>
                <a:cs typeface="Arial"/>
              </a:rPr>
              <a:t>plan</a:t>
            </a:r>
            <a:r>
              <a:rPr dirty="0" sz="135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350" spc="-10" b="1">
                <a:solidFill>
                  <a:srgbClr val="333333"/>
                </a:solidFill>
                <a:latin typeface="Arial"/>
                <a:cs typeface="Arial"/>
              </a:rPr>
              <a:t>funded?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556140" y="3647073"/>
            <a:ext cx="4056379" cy="1427480"/>
            <a:chOff x="5556140" y="3647073"/>
            <a:chExt cx="4056379" cy="1427480"/>
          </a:xfrm>
        </p:grpSpPr>
        <p:sp>
          <p:nvSpPr>
            <p:cNvPr id="8" name="object 8" descr=""/>
            <p:cNvSpPr/>
            <p:nvPr/>
          </p:nvSpPr>
          <p:spPr>
            <a:xfrm>
              <a:off x="5599231" y="4801348"/>
              <a:ext cx="2520950" cy="0"/>
            </a:xfrm>
            <a:custGeom>
              <a:avLst/>
              <a:gdLst/>
              <a:ahLst/>
              <a:cxnLst/>
              <a:rect l="l" t="t" r="r" b="b"/>
              <a:pathLst>
                <a:path w="2520950" h="0">
                  <a:moveTo>
                    <a:pt x="0" y="0"/>
                  </a:moveTo>
                  <a:lnTo>
                    <a:pt x="2125824" y="0"/>
                  </a:lnTo>
                </a:path>
                <a:path w="2520950" h="0">
                  <a:moveTo>
                    <a:pt x="2283824" y="0"/>
                  </a:moveTo>
                  <a:lnTo>
                    <a:pt x="2520825" y="0"/>
                  </a:lnTo>
                </a:path>
              </a:pathLst>
            </a:custGeom>
            <a:ln w="1077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725055" y="4772626"/>
              <a:ext cx="158115" cy="259079"/>
            </a:xfrm>
            <a:custGeom>
              <a:avLst/>
              <a:gdLst/>
              <a:ahLst/>
              <a:cxnLst/>
              <a:rect l="l" t="t" r="r" b="b"/>
              <a:pathLst>
                <a:path w="158115" h="259079">
                  <a:moveTo>
                    <a:pt x="158000" y="0"/>
                  </a:moveTo>
                  <a:lnTo>
                    <a:pt x="0" y="0"/>
                  </a:lnTo>
                  <a:lnTo>
                    <a:pt x="0" y="258500"/>
                  </a:lnTo>
                  <a:lnTo>
                    <a:pt x="158000" y="258500"/>
                  </a:lnTo>
                  <a:lnTo>
                    <a:pt x="158000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599231" y="4112014"/>
              <a:ext cx="4007485" cy="689610"/>
            </a:xfrm>
            <a:custGeom>
              <a:avLst/>
              <a:gdLst/>
              <a:ahLst/>
              <a:cxnLst/>
              <a:rect l="l" t="t" r="r" b="b"/>
              <a:pathLst>
                <a:path w="4007484" h="689610">
                  <a:moveTo>
                    <a:pt x="2686007" y="689334"/>
                  </a:moveTo>
                  <a:lnTo>
                    <a:pt x="3727374" y="689334"/>
                  </a:lnTo>
                </a:path>
                <a:path w="4007484" h="689610">
                  <a:moveTo>
                    <a:pt x="0" y="459556"/>
                  </a:moveTo>
                  <a:lnTo>
                    <a:pt x="2520825" y="459556"/>
                  </a:lnTo>
                </a:path>
                <a:path w="4007484" h="689610">
                  <a:moveTo>
                    <a:pt x="2686007" y="459556"/>
                  </a:moveTo>
                  <a:lnTo>
                    <a:pt x="3727374" y="459556"/>
                  </a:lnTo>
                </a:path>
                <a:path w="4007484" h="689610">
                  <a:moveTo>
                    <a:pt x="0" y="229778"/>
                  </a:moveTo>
                  <a:lnTo>
                    <a:pt x="2520825" y="229778"/>
                  </a:lnTo>
                </a:path>
                <a:path w="4007484" h="689610">
                  <a:moveTo>
                    <a:pt x="2686007" y="229778"/>
                  </a:moveTo>
                  <a:lnTo>
                    <a:pt x="4007465" y="229778"/>
                  </a:lnTo>
                </a:path>
                <a:path w="4007484" h="689610">
                  <a:moveTo>
                    <a:pt x="0" y="0"/>
                  </a:moveTo>
                  <a:lnTo>
                    <a:pt x="2520825" y="0"/>
                  </a:lnTo>
                </a:path>
                <a:path w="4007484" h="689610">
                  <a:moveTo>
                    <a:pt x="2686007" y="0"/>
                  </a:moveTo>
                  <a:lnTo>
                    <a:pt x="4007465" y="0"/>
                  </a:lnTo>
                </a:path>
              </a:pathLst>
            </a:custGeom>
            <a:ln w="1077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599231" y="3879543"/>
              <a:ext cx="4007485" cy="5715"/>
            </a:xfrm>
            <a:custGeom>
              <a:avLst/>
              <a:gdLst/>
              <a:ahLst/>
              <a:cxnLst/>
              <a:rect l="l" t="t" r="r" b="b"/>
              <a:pathLst>
                <a:path w="4007484" h="5714">
                  <a:moveTo>
                    <a:pt x="0" y="5385"/>
                  </a:moveTo>
                  <a:lnTo>
                    <a:pt x="4007465" y="5385"/>
                  </a:lnTo>
                </a:path>
                <a:path w="4007484" h="5714">
                  <a:moveTo>
                    <a:pt x="0" y="0"/>
                  </a:moveTo>
                  <a:lnTo>
                    <a:pt x="4007465" y="0"/>
                  </a:lnTo>
                </a:path>
              </a:pathLst>
            </a:custGeom>
            <a:ln w="538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120056" y="3882236"/>
              <a:ext cx="165735" cy="1149350"/>
            </a:xfrm>
            <a:custGeom>
              <a:avLst/>
              <a:gdLst/>
              <a:ahLst/>
              <a:cxnLst/>
              <a:rect l="l" t="t" r="r" b="b"/>
              <a:pathLst>
                <a:path w="165734" h="1149350">
                  <a:moveTo>
                    <a:pt x="165182" y="0"/>
                  </a:moveTo>
                  <a:lnTo>
                    <a:pt x="0" y="0"/>
                  </a:lnTo>
                  <a:lnTo>
                    <a:pt x="0" y="1148890"/>
                  </a:lnTo>
                  <a:lnTo>
                    <a:pt x="165182" y="1148890"/>
                  </a:lnTo>
                  <a:lnTo>
                    <a:pt x="165182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484605" y="4571570"/>
              <a:ext cx="122555" cy="229870"/>
            </a:xfrm>
            <a:custGeom>
              <a:avLst/>
              <a:gdLst/>
              <a:ahLst/>
              <a:cxnLst/>
              <a:rect l="l" t="t" r="r" b="b"/>
              <a:pathLst>
                <a:path w="122554" h="229870">
                  <a:moveTo>
                    <a:pt x="0" y="229778"/>
                  </a:moveTo>
                  <a:lnTo>
                    <a:pt x="122091" y="229778"/>
                  </a:lnTo>
                </a:path>
                <a:path w="122554" h="229870">
                  <a:moveTo>
                    <a:pt x="0" y="0"/>
                  </a:moveTo>
                  <a:lnTo>
                    <a:pt x="122091" y="0"/>
                  </a:lnTo>
                </a:path>
              </a:pathLst>
            </a:custGeom>
            <a:ln w="10770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721312" y="4521314"/>
              <a:ext cx="3763645" cy="509905"/>
            </a:xfrm>
            <a:custGeom>
              <a:avLst/>
              <a:gdLst/>
              <a:ahLst/>
              <a:cxnLst/>
              <a:rect l="l" t="t" r="r" b="b"/>
              <a:pathLst>
                <a:path w="3763645" h="509904">
                  <a:moveTo>
                    <a:pt x="158000" y="380568"/>
                  </a:moveTo>
                  <a:lnTo>
                    <a:pt x="0" y="380568"/>
                  </a:lnTo>
                  <a:lnTo>
                    <a:pt x="0" y="509816"/>
                  </a:lnTo>
                  <a:lnTo>
                    <a:pt x="158000" y="509816"/>
                  </a:lnTo>
                  <a:lnTo>
                    <a:pt x="158000" y="380568"/>
                  </a:lnTo>
                  <a:close/>
                </a:path>
                <a:path w="3763645" h="509904">
                  <a:moveTo>
                    <a:pt x="962367" y="380568"/>
                  </a:moveTo>
                  <a:lnTo>
                    <a:pt x="804367" y="380568"/>
                  </a:lnTo>
                  <a:lnTo>
                    <a:pt x="804367" y="509816"/>
                  </a:lnTo>
                  <a:lnTo>
                    <a:pt x="962367" y="509816"/>
                  </a:lnTo>
                  <a:lnTo>
                    <a:pt x="962367" y="380568"/>
                  </a:lnTo>
                  <a:close/>
                </a:path>
                <a:path w="3763645" h="509904">
                  <a:moveTo>
                    <a:pt x="1364551" y="380568"/>
                  </a:moveTo>
                  <a:lnTo>
                    <a:pt x="1199375" y="380568"/>
                  </a:lnTo>
                  <a:lnTo>
                    <a:pt x="1199375" y="509816"/>
                  </a:lnTo>
                  <a:lnTo>
                    <a:pt x="1364551" y="509816"/>
                  </a:lnTo>
                  <a:lnTo>
                    <a:pt x="1364551" y="380568"/>
                  </a:lnTo>
                  <a:close/>
                </a:path>
                <a:path w="3763645" h="509904">
                  <a:moveTo>
                    <a:pt x="3763289" y="0"/>
                  </a:moveTo>
                  <a:lnTo>
                    <a:pt x="3605288" y="0"/>
                  </a:lnTo>
                  <a:lnTo>
                    <a:pt x="3605288" y="509816"/>
                  </a:lnTo>
                  <a:lnTo>
                    <a:pt x="3763289" y="509816"/>
                  </a:lnTo>
                  <a:lnTo>
                    <a:pt x="376328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556140" y="3652458"/>
              <a:ext cx="4050665" cy="1421765"/>
            </a:xfrm>
            <a:custGeom>
              <a:avLst/>
              <a:gdLst/>
              <a:ahLst/>
              <a:cxnLst/>
              <a:rect l="l" t="t" r="r" b="b"/>
              <a:pathLst>
                <a:path w="4050665" h="1421764">
                  <a:moveTo>
                    <a:pt x="43091" y="1378668"/>
                  </a:moveTo>
                  <a:lnTo>
                    <a:pt x="4050556" y="1378668"/>
                  </a:lnTo>
                </a:path>
                <a:path w="4050665" h="1421764">
                  <a:moveTo>
                    <a:pt x="43091" y="1378668"/>
                  </a:moveTo>
                  <a:lnTo>
                    <a:pt x="43091" y="1421751"/>
                  </a:lnTo>
                </a:path>
                <a:path w="4050665" h="1421764">
                  <a:moveTo>
                    <a:pt x="445274" y="1378668"/>
                  </a:moveTo>
                  <a:lnTo>
                    <a:pt x="445274" y="1421751"/>
                  </a:lnTo>
                </a:path>
                <a:path w="4050665" h="1421764">
                  <a:moveTo>
                    <a:pt x="847456" y="1378668"/>
                  </a:moveTo>
                  <a:lnTo>
                    <a:pt x="847456" y="1421751"/>
                  </a:lnTo>
                </a:path>
                <a:path w="4050665" h="1421764">
                  <a:moveTo>
                    <a:pt x="1249639" y="1378668"/>
                  </a:moveTo>
                  <a:lnTo>
                    <a:pt x="1249639" y="1421751"/>
                  </a:lnTo>
                </a:path>
                <a:path w="4050665" h="1421764">
                  <a:moveTo>
                    <a:pt x="1644641" y="1378668"/>
                  </a:moveTo>
                  <a:lnTo>
                    <a:pt x="1644641" y="1421751"/>
                  </a:lnTo>
                </a:path>
                <a:path w="4050665" h="1421764">
                  <a:moveTo>
                    <a:pt x="2046823" y="1378668"/>
                  </a:moveTo>
                  <a:lnTo>
                    <a:pt x="2046823" y="1421751"/>
                  </a:lnTo>
                </a:path>
                <a:path w="4050665" h="1421764">
                  <a:moveTo>
                    <a:pt x="2449006" y="1378668"/>
                  </a:moveTo>
                  <a:lnTo>
                    <a:pt x="2449006" y="1421751"/>
                  </a:lnTo>
                </a:path>
                <a:path w="4050665" h="1421764">
                  <a:moveTo>
                    <a:pt x="2844007" y="1378668"/>
                  </a:moveTo>
                  <a:lnTo>
                    <a:pt x="2844007" y="1421751"/>
                  </a:lnTo>
                </a:path>
                <a:path w="4050665" h="1421764">
                  <a:moveTo>
                    <a:pt x="3246190" y="1378668"/>
                  </a:moveTo>
                  <a:lnTo>
                    <a:pt x="3246190" y="1421751"/>
                  </a:lnTo>
                </a:path>
                <a:path w="4050665" h="1421764">
                  <a:moveTo>
                    <a:pt x="3648373" y="1378668"/>
                  </a:moveTo>
                  <a:lnTo>
                    <a:pt x="3648373" y="1421751"/>
                  </a:lnTo>
                </a:path>
                <a:path w="4050665" h="1421764">
                  <a:moveTo>
                    <a:pt x="4050556" y="1378668"/>
                  </a:moveTo>
                  <a:lnTo>
                    <a:pt x="4050556" y="1421751"/>
                  </a:lnTo>
                </a:path>
                <a:path w="4050665" h="1421764">
                  <a:moveTo>
                    <a:pt x="43091" y="0"/>
                  </a:moveTo>
                  <a:lnTo>
                    <a:pt x="4050556" y="0"/>
                  </a:lnTo>
                </a:path>
                <a:path w="4050665" h="1421764">
                  <a:moveTo>
                    <a:pt x="43091" y="1378668"/>
                  </a:moveTo>
                  <a:lnTo>
                    <a:pt x="43091" y="0"/>
                  </a:lnTo>
                </a:path>
                <a:path w="4050665" h="1421764">
                  <a:moveTo>
                    <a:pt x="0" y="1378668"/>
                  </a:moveTo>
                  <a:lnTo>
                    <a:pt x="43091" y="1378668"/>
                  </a:lnTo>
                </a:path>
                <a:path w="4050665" h="1421764">
                  <a:moveTo>
                    <a:pt x="0" y="1148890"/>
                  </a:moveTo>
                  <a:lnTo>
                    <a:pt x="43091" y="1148890"/>
                  </a:lnTo>
                </a:path>
                <a:path w="4050665" h="1421764">
                  <a:moveTo>
                    <a:pt x="0" y="919112"/>
                  </a:moveTo>
                  <a:lnTo>
                    <a:pt x="43091" y="919112"/>
                  </a:lnTo>
                </a:path>
                <a:path w="4050665" h="1421764">
                  <a:moveTo>
                    <a:pt x="0" y="689334"/>
                  </a:moveTo>
                  <a:lnTo>
                    <a:pt x="43091" y="689334"/>
                  </a:lnTo>
                </a:path>
                <a:path w="4050665" h="1421764">
                  <a:moveTo>
                    <a:pt x="0" y="459556"/>
                  </a:moveTo>
                  <a:lnTo>
                    <a:pt x="43091" y="459556"/>
                  </a:lnTo>
                </a:path>
                <a:path w="4050665" h="1421764">
                  <a:moveTo>
                    <a:pt x="0" y="229778"/>
                  </a:moveTo>
                  <a:lnTo>
                    <a:pt x="43091" y="229778"/>
                  </a:lnTo>
                </a:path>
                <a:path w="4050665" h="1421764">
                  <a:moveTo>
                    <a:pt x="0" y="0"/>
                  </a:moveTo>
                  <a:lnTo>
                    <a:pt x="43091" y="0"/>
                  </a:lnTo>
                </a:path>
              </a:pathLst>
            </a:custGeom>
            <a:ln w="10771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88636" y="5142108"/>
            <a:ext cx="4746702" cy="1160838"/>
          </a:xfrm>
          <a:prstGeom prst="rect">
            <a:avLst/>
          </a:prstGeom>
        </p:spPr>
      </p:pic>
      <p:sp>
        <p:nvSpPr>
          <p:cNvPr id="17" name="object 17" descr=""/>
          <p:cNvSpPr/>
          <p:nvPr/>
        </p:nvSpPr>
        <p:spPr>
          <a:xfrm>
            <a:off x="9836515" y="492341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000" y="0"/>
                </a:moveTo>
                <a:lnTo>
                  <a:pt x="0" y="0"/>
                </a:lnTo>
                <a:lnTo>
                  <a:pt x="0" y="78986"/>
                </a:lnTo>
                <a:lnTo>
                  <a:pt x="79000" y="78986"/>
                </a:lnTo>
                <a:lnTo>
                  <a:pt x="79000" y="0"/>
                </a:lnTo>
                <a:close/>
              </a:path>
            </a:pathLst>
          </a:custGeom>
          <a:solidFill>
            <a:srgbClr val="00BE6E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8" name="object 18" descr=""/>
          <p:cNvGraphicFramePr>
            <a:graphicFrameLocks noGrp="1"/>
          </p:cNvGraphicFramePr>
          <p:nvPr/>
        </p:nvGraphicFramePr>
        <p:xfrm>
          <a:off x="4600955" y="477285"/>
          <a:ext cx="6678930" cy="5944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73295"/>
                <a:gridCol w="949325"/>
                <a:gridCol w="407035"/>
                <a:gridCol w="542289"/>
              </a:tblGrid>
              <a:tr h="207645">
                <a:tc>
                  <a:txBody>
                    <a:bodyPr/>
                    <a:lstStyle/>
                    <a:p>
                      <a:pPr algn="ctr" marL="5080" marR="215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5689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8279">
                <a:tc>
                  <a:txBody>
                    <a:bodyPr/>
                    <a:lstStyle/>
                    <a:p>
                      <a:pPr marL="24765" marR="215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Fully-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(Small</a:t>
                      </a:r>
                      <a:r>
                        <a:rPr dirty="0" sz="1250" spc="-6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Group</a:t>
                      </a:r>
                      <a:r>
                        <a:rPr dirty="0" sz="1250" spc="-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Segment: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Less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than</a:t>
                      </a:r>
                      <a:r>
                        <a:rPr dirty="0" sz="1250" spc="-8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Eligible</a:t>
                      </a:r>
                      <a:r>
                        <a:rPr dirty="0" sz="12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5.56%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8279">
                <a:tc>
                  <a:txBody>
                    <a:bodyPr/>
                    <a:lstStyle/>
                    <a:p>
                      <a:pPr marL="24765" marR="215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Fully-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(Pooled</a:t>
                      </a:r>
                      <a:r>
                        <a:rPr dirty="0" sz="12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Group</a:t>
                      </a:r>
                      <a:r>
                        <a:rPr dirty="0" sz="12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Segment: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101-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249</a:t>
                      </a:r>
                      <a:r>
                        <a:rPr dirty="0" sz="12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Eligible</a:t>
                      </a:r>
                      <a:r>
                        <a:rPr dirty="0" sz="12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Lives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0.00%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7645">
                <a:tc>
                  <a:txBody>
                    <a:bodyPr/>
                    <a:lstStyle/>
                    <a:p>
                      <a:pPr marL="24765" marR="215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Fully-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(Mid-Market</a:t>
                      </a:r>
                      <a:r>
                        <a:rPr dirty="0" sz="12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Segment:</a:t>
                      </a:r>
                      <a:r>
                        <a:rPr dirty="0" sz="12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250-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999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r>
                        <a:rPr dirty="0" sz="12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Eligible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Lives)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5.56%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8279"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Fully-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(Large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Group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Market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Segment: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1,000-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2,499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Elig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5.56%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8279">
                <a:tc>
                  <a:txBody>
                    <a:bodyPr/>
                    <a:lstStyle/>
                    <a:p>
                      <a:pPr marL="24765"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Fully-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(National</a:t>
                      </a:r>
                      <a:r>
                        <a:rPr dirty="0" sz="1250" spc="-6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Account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Segment: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2,500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Eligible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Lives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0.00%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7645">
                <a:tc>
                  <a:txBody>
                    <a:bodyPr/>
                    <a:lstStyle/>
                    <a:p>
                      <a:pPr marL="24765" marR="12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Partial</a:t>
                      </a:r>
                      <a:r>
                        <a:rPr dirty="0" sz="12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Self-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(Does</a:t>
                      </a:r>
                      <a:r>
                        <a:rPr dirty="0" sz="125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250" spc="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carve-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out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Stop-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Loss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Administrativ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11.11%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8279">
                <a:tc>
                  <a:txBody>
                    <a:bodyPr/>
                    <a:lstStyle/>
                    <a:p>
                      <a:pPr marL="24765" marR="215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Self-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(Plan</a:t>
                      </a:r>
                      <a:r>
                        <a:rPr dirty="0" sz="1250" spc="-8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owns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100%</a:t>
                      </a:r>
                      <a:r>
                        <a:rPr dirty="0" sz="1250" spc="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250" spc="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dirty="0" sz="1250" spc="-6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claims,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but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utilizes</a:t>
                      </a:r>
                      <a:r>
                        <a:rPr dirty="0" sz="12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Stop-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Loss</a:t>
                      </a:r>
                      <a:r>
                        <a:rPr dirty="0" sz="12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50.00%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8279">
                <a:tc>
                  <a:txBody>
                    <a:bodyPr/>
                    <a:lstStyle/>
                    <a:p>
                      <a:pPr marL="24765" marR="215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Completely</a:t>
                      </a:r>
                      <a:r>
                        <a:rPr dirty="0" sz="125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Self-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Insured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(No</a:t>
                      </a:r>
                      <a:r>
                        <a:rPr dirty="0" sz="1250" spc="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Stop-</a:t>
                      </a: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Loss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Insurance</a:t>
                      </a:r>
                      <a:r>
                        <a:rPr dirty="0" sz="12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Coverage)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0.00%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7645">
                <a:tc>
                  <a:txBody>
                    <a:bodyPr/>
                    <a:lstStyle/>
                    <a:p>
                      <a:pPr marL="24765" marR="215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Captive</a:t>
                      </a:r>
                      <a:r>
                        <a:rPr dirty="0" sz="1250" spc="-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Arrangement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0.00%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1930">
                <a:tc>
                  <a:txBody>
                    <a:bodyPr/>
                    <a:lstStyle/>
                    <a:p>
                      <a:pPr marL="24765" marR="21590">
                        <a:lnSpc>
                          <a:spcPts val="1465"/>
                        </a:lnSpc>
                        <a:spcBef>
                          <a:spcPts val="25"/>
                        </a:spcBef>
                      </a:pP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Other</a:t>
                      </a:r>
                      <a:r>
                        <a:rPr dirty="0" sz="1250" spc="-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(please</a:t>
                      </a:r>
                      <a:r>
                        <a:rPr dirty="0" sz="12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specify)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ts val="1465"/>
                        </a:lnSpc>
                        <a:spcBef>
                          <a:spcPts val="25"/>
                        </a:spcBef>
                      </a:pPr>
                      <a:r>
                        <a:rPr dirty="0" sz="12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22.22%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875">
                        <a:lnSpc>
                          <a:spcPts val="1465"/>
                        </a:lnSpc>
                        <a:spcBef>
                          <a:spcPts val="25"/>
                        </a:spcBef>
                      </a:pPr>
                      <a:r>
                        <a:rPr dirty="0" sz="12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85858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62045">
                <a:tc gridSpan="3">
                  <a:txBody>
                    <a:bodyPr/>
                    <a:lstStyle/>
                    <a:p>
                      <a:pPr marL="2592070" marR="875030" indent="-1704339">
                        <a:lnSpc>
                          <a:spcPts val="2320"/>
                        </a:lnSpc>
                        <a:spcBef>
                          <a:spcPts val="940"/>
                        </a:spcBef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How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20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2000" spc="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tribal</a:t>
                      </a:r>
                      <a:r>
                        <a:rPr dirty="0" sz="20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member</a:t>
                      </a:r>
                      <a:r>
                        <a:rPr dirty="0" sz="200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2000" spc="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0">
                          <a:latin typeface="Arial"/>
                          <a:cs typeface="Arial"/>
                        </a:rPr>
                        <a:t>plan </a:t>
                      </a:r>
                      <a:r>
                        <a:rPr dirty="0" sz="2000" spc="-10">
                          <a:latin typeface="Arial"/>
                          <a:cs typeface="Arial"/>
                        </a:rPr>
                        <a:t>funded?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43497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60.00%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34975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50.00%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3497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40.00%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3497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30.00%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3497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20.00%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34975">
                        <a:lnSpc>
                          <a:spcPts val="1305"/>
                        </a:lnSpc>
                        <a:spcBef>
                          <a:spcPts val="49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10.00%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508000">
                        <a:lnSpc>
                          <a:spcPts val="1305"/>
                        </a:lnSpc>
                        <a:tabLst>
                          <a:tab pos="5347335" algn="l"/>
                        </a:tabLst>
                      </a:pPr>
                      <a:r>
                        <a:rPr dirty="0" baseline="-25252" sz="1650" spc="-15">
                          <a:latin typeface="Calibri"/>
                          <a:cs typeface="Calibri"/>
                        </a:rPr>
                        <a:t>0.00%</a:t>
                      </a:r>
                      <a:r>
                        <a:rPr dirty="0" baseline="-25252" sz="165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Responses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9380">
                    <a:lnR w="12700">
                      <a:solidFill>
                        <a:srgbClr val="858585"/>
                      </a:solidFill>
                      <a:prstDash val="solid"/>
                    </a:lnR>
                    <a:lnT w="12700">
                      <a:solidFill>
                        <a:srgbClr val="858585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858585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56104" y="176784"/>
            <a:ext cx="1546859" cy="1546859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11580876" y="6240372"/>
            <a:ext cx="223520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z="1000" spc="-25">
                <a:latin typeface="Trebuchet MS"/>
                <a:cs typeface="Trebuchet MS"/>
              </a:rPr>
              <a:t>38</a:t>
            </a:fld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4152265" cy="6858000"/>
            <a:chOff x="1524" y="0"/>
            <a:chExt cx="415226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415186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227075"/>
              <a:ext cx="1505711" cy="752856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52729" y="2902153"/>
            <a:ext cx="2155825" cy="1010919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370"/>
              </a:spcBef>
            </a:pPr>
            <a:r>
              <a:rPr dirty="0" sz="3300" spc="-30">
                <a:solidFill>
                  <a:srgbClr val="FFFFFF"/>
                </a:solidFill>
                <a:latin typeface="Trebuchet MS"/>
                <a:cs typeface="Trebuchet MS"/>
              </a:rPr>
              <a:t>Tribal</a:t>
            </a:r>
            <a:r>
              <a:rPr dirty="0" sz="3300" spc="-1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20">
                <a:solidFill>
                  <a:srgbClr val="FFFFFF"/>
                </a:solidFill>
                <a:latin typeface="Trebuchet MS"/>
                <a:cs typeface="Trebuchet MS"/>
              </a:rPr>
              <a:t>Plan </a:t>
            </a:r>
            <a:r>
              <a:rPr dirty="0" sz="3300" spc="-10">
                <a:solidFill>
                  <a:srgbClr val="FFFFFF"/>
                </a:solidFill>
                <a:latin typeface="Trebuchet MS"/>
                <a:cs typeface="Trebuchet MS"/>
              </a:rPr>
              <a:t>Advantages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675415" y="247371"/>
            <a:ext cx="463169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Does</a:t>
            </a:r>
            <a:r>
              <a:rPr dirty="0" sz="125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25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plan</a:t>
            </a:r>
            <a:r>
              <a:rPr dirty="0" sz="1250" spc="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incorporate</a:t>
            </a:r>
            <a:r>
              <a:rPr dirty="0" sz="125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any of</a:t>
            </a:r>
            <a:r>
              <a:rPr dirty="0" sz="1250" spc="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5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following</a:t>
            </a:r>
            <a:r>
              <a:rPr dirty="0" sz="1250" spc="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333333"/>
                </a:solidFill>
                <a:latin typeface="Arial"/>
                <a:cs typeface="Arial"/>
              </a:rPr>
              <a:t>risk</a:t>
            </a:r>
            <a:r>
              <a:rPr dirty="0" sz="125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333333"/>
                </a:solidFill>
                <a:latin typeface="Arial"/>
                <a:cs typeface="Arial"/>
              </a:rPr>
              <a:t>offsets?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599964" y="3949446"/>
            <a:ext cx="3665854" cy="1300480"/>
            <a:chOff x="5599964" y="3949446"/>
            <a:chExt cx="3665854" cy="1300480"/>
          </a:xfrm>
        </p:grpSpPr>
        <p:sp>
          <p:nvSpPr>
            <p:cNvPr id="8" name="object 8" descr=""/>
            <p:cNvSpPr/>
            <p:nvPr/>
          </p:nvSpPr>
          <p:spPr>
            <a:xfrm>
              <a:off x="5646217" y="4113011"/>
              <a:ext cx="3614420" cy="938530"/>
            </a:xfrm>
            <a:custGeom>
              <a:avLst/>
              <a:gdLst/>
              <a:ahLst/>
              <a:cxnLst/>
              <a:rect l="l" t="t" r="r" b="b"/>
              <a:pathLst>
                <a:path w="3614420" h="938529">
                  <a:moveTo>
                    <a:pt x="0" y="938436"/>
                  </a:moveTo>
                  <a:lnTo>
                    <a:pt x="79291" y="938436"/>
                  </a:lnTo>
                </a:path>
                <a:path w="3614420" h="938529">
                  <a:moveTo>
                    <a:pt x="191620" y="938436"/>
                  </a:moveTo>
                  <a:lnTo>
                    <a:pt x="356810" y="938436"/>
                  </a:lnTo>
                </a:path>
                <a:path w="3614420" h="938529">
                  <a:moveTo>
                    <a:pt x="0" y="779827"/>
                  </a:moveTo>
                  <a:lnTo>
                    <a:pt x="79291" y="779827"/>
                  </a:lnTo>
                </a:path>
                <a:path w="3614420" h="938529">
                  <a:moveTo>
                    <a:pt x="191620" y="779827"/>
                  </a:moveTo>
                  <a:lnTo>
                    <a:pt x="356810" y="779827"/>
                  </a:lnTo>
                </a:path>
                <a:path w="3614420" h="938529">
                  <a:moveTo>
                    <a:pt x="0" y="627826"/>
                  </a:moveTo>
                  <a:lnTo>
                    <a:pt x="79291" y="627826"/>
                  </a:lnTo>
                </a:path>
                <a:path w="3614420" h="938529">
                  <a:moveTo>
                    <a:pt x="191620" y="627826"/>
                  </a:moveTo>
                  <a:lnTo>
                    <a:pt x="356810" y="627826"/>
                  </a:lnTo>
                </a:path>
                <a:path w="3614420" h="938529">
                  <a:moveTo>
                    <a:pt x="0" y="469218"/>
                  </a:moveTo>
                  <a:lnTo>
                    <a:pt x="79291" y="469218"/>
                  </a:lnTo>
                </a:path>
                <a:path w="3614420" h="938529">
                  <a:moveTo>
                    <a:pt x="191620" y="469218"/>
                  </a:moveTo>
                  <a:lnTo>
                    <a:pt x="1751013" y="469218"/>
                  </a:lnTo>
                </a:path>
                <a:path w="3614420" h="938529">
                  <a:moveTo>
                    <a:pt x="0" y="310609"/>
                  </a:moveTo>
                  <a:lnTo>
                    <a:pt x="79291" y="310609"/>
                  </a:lnTo>
                </a:path>
                <a:path w="3614420" h="938529">
                  <a:moveTo>
                    <a:pt x="191620" y="310609"/>
                  </a:moveTo>
                  <a:lnTo>
                    <a:pt x="3614356" y="310609"/>
                  </a:lnTo>
                </a:path>
                <a:path w="3614420" h="938529">
                  <a:moveTo>
                    <a:pt x="0" y="152000"/>
                  </a:moveTo>
                  <a:lnTo>
                    <a:pt x="79291" y="152000"/>
                  </a:lnTo>
                </a:path>
                <a:path w="3614420" h="938529">
                  <a:moveTo>
                    <a:pt x="191620" y="152000"/>
                  </a:moveTo>
                  <a:lnTo>
                    <a:pt x="3614356" y="152000"/>
                  </a:lnTo>
                </a:path>
                <a:path w="3614420" h="938529">
                  <a:moveTo>
                    <a:pt x="0" y="0"/>
                  </a:moveTo>
                  <a:lnTo>
                    <a:pt x="79291" y="0"/>
                  </a:lnTo>
                </a:path>
                <a:path w="3614420" h="938529">
                  <a:moveTo>
                    <a:pt x="191620" y="0"/>
                  </a:moveTo>
                  <a:lnTo>
                    <a:pt x="3614356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725508" y="4073359"/>
              <a:ext cx="112395" cy="1137285"/>
            </a:xfrm>
            <a:custGeom>
              <a:avLst/>
              <a:gdLst/>
              <a:ahLst/>
              <a:cxnLst/>
              <a:rect l="l" t="t" r="r" b="b"/>
              <a:pathLst>
                <a:path w="112395" h="1137285">
                  <a:moveTo>
                    <a:pt x="112329" y="0"/>
                  </a:moveTo>
                  <a:lnTo>
                    <a:pt x="0" y="0"/>
                  </a:lnTo>
                  <a:lnTo>
                    <a:pt x="0" y="1136697"/>
                  </a:lnTo>
                  <a:lnTo>
                    <a:pt x="112329" y="1136697"/>
                  </a:lnTo>
                  <a:lnTo>
                    <a:pt x="11232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115357" y="4740838"/>
              <a:ext cx="443230" cy="311150"/>
            </a:xfrm>
            <a:custGeom>
              <a:avLst/>
              <a:gdLst/>
              <a:ahLst/>
              <a:cxnLst/>
              <a:rect l="l" t="t" r="r" b="b"/>
              <a:pathLst>
                <a:path w="443229" h="311150">
                  <a:moveTo>
                    <a:pt x="0" y="310609"/>
                  </a:moveTo>
                  <a:lnTo>
                    <a:pt x="165189" y="310609"/>
                  </a:lnTo>
                </a:path>
                <a:path w="443229" h="311150">
                  <a:moveTo>
                    <a:pt x="0" y="152000"/>
                  </a:moveTo>
                  <a:lnTo>
                    <a:pt x="165189" y="152000"/>
                  </a:lnTo>
                </a:path>
                <a:path w="443229" h="311150">
                  <a:moveTo>
                    <a:pt x="0" y="0"/>
                  </a:moveTo>
                  <a:lnTo>
                    <a:pt x="442709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003027" y="4687969"/>
              <a:ext cx="112395" cy="522605"/>
            </a:xfrm>
            <a:custGeom>
              <a:avLst/>
              <a:gdLst/>
              <a:ahLst/>
              <a:cxnLst/>
              <a:rect l="l" t="t" r="r" b="b"/>
              <a:pathLst>
                <a:path w="112395" h="522604">
                  <a:moveTo>
                    <a:pt x="112329" y="0"/>
                  </a:moveTo>
                  <a:lnTo>
                    <a:pt x="0" y="0"/>
                  </a:lnTo>
                  <a:lnTo>
                    <a:pt x="0" y="522087"/>
                  </a:lnTo>
                  <a:lnTo>
                    <a:pt x="112329" y="522087"/>
                  </a:lnTo>
                  <a:lnTo>
                    <a:pt x="11232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392876" y="4892839"/>
              <a:ext cx="165735" cy="158750"/>
            </a:xfrm>
            <a:custGeom>
              <a:avLst/>
              <a:gdLst/>
              <a:ahLst/>
              <a:cxnLst/>
              <a:rect l="l" t="t" r="r" b="b"/>
              <a:pathLst>
                <a:path w="165734" h="158750">
                  <a:moveTo>
                    <a:pt x="0" y="158608"/>
                  </a:moveTo>
                  <a:lnTo>
                    <a:pt x="165189" y="158608"/>
                  </a:lnTo>
                </a:path>
                <a:path w="165734" h="158750">
                  <a:moveTo>
                    <a:pt x="0" y="0"/>
                  </a:moveTo>
                  <a:lnTo>
                    <a:pt x="165189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280547" y="4859795"/>
              <a:ext cx="112395" cy="350520"/>
            </a:xfrm>
            <a:custGeom>
              <a:avLst/>
              <a:gdLst/>
              <a:ahLst/>
              <a:cxnLst/>
              <a:rect l="l" t="t" r="r" b="b"/>
              <a:pathLst>
                <a:path w="112395" h="350520">
                  <a:moveTo>
                    <a:pt x="112329" y="0"/>
                  </a:moveTo>
                  <a:lnTo>
                    <a:pt x="0" y="0"/>
                  </a:lnTo>
                  <a:lnTo>
                    <a:pt x="0" y="350261"/>
                  </a:lnTo>
                  <a:lnTo>
                    <a:pt x="112329" y="350261"/>
                  </a:lnTo>
                  <a:lnTo>
                    <a:pt x="11232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670395" y="4740838"/>
              <a:ext cx="449580" cy="311150"/>
            </a:xfrm>
            <a:custGeom>
              <a:avLst/>
              <a:gdLst/>
              <a:ahLst/>
              <a:cxnLst/>
              <a:rect l="l" t="t" r="r" b="b"/>
              <a:pathLst>
                <a:path w="449579" h="311150">
                  <a:moveTo>
                    <a:pt x="0" y="310609"/>
                  </a:moveTo>
                  <a:lnTo>
                    <a:pt x="171797" y="310609"/>
                  </a:lnTo>
                </a:path>
                <a:path w="449579" h="311150">
                  <a:moveTo>
                    <a:pt x="0" y="152000"/>
                  </a:moveTo>
                  <a:lnTo>
                    <a:pt x="449316" y="152000"/>
                  </a:lnTo>
                </a:path>
                <a:path w="449579" h="311150">
                  <a:moveTo>
                    <a:pt x="0" y="0"/>
                  </a:moveTo>
                  <a:lnTo>
                    <a:pt x="449316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558066" y="4687969"/>
              <a:ext cx="112395" cy="522605"/>
            </a:xfrm>
            <a:custGeom>
              <a:avLst/>
              <a:gdLst/>
              <a:ahLst/>
              <a:cxnLst/>
              <a:rect l="l" t="t" r="r" b="b"/>
              <a:pathLst>
                <a:path w="112395" h="522604">
                  <a:moveTo>
                    <a:pt x="112329" y="0"/>
                  </a:moveTo>
                  <a:lnTo>
                    <a:pt x="0" y="0"/>
                  </a:lnTo>
                  <a:lnTo>
                    <a:pt x="0" y="522087"/>
                  </a:lnTo>
                  <a:lnTo>
                    <a:pt x="112329" y="522087"/>
                  </a:lnTo>
                  <a:lnTo>
                    <a:pt x="11232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947914" y="5051447"/>
              <a:ext cx="172085" cy="0"/>
            </a:xfrm>
            <a:custGeom>
              <a:avLst/>
              <a:gdLst/>
              <a:ahLst/>
              <a:cxnLst/>
              <a:rect l="l" t="t" r="r" b="b"/>
              <a:pathLst>
                <a:path w="172084" h="0">
                  <a:moveTo>
                    <a:pt x="0" y="0"/>
                  </a:moveTo>
                  <a:lnTo>
                    <a:pt x="171797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842192" y="4945708"/>
              <a:ext cx="106045" cy="264795"/>
            </a:xfrm>
            <a:custGeom>
              <a:avLst/>
              <a:gdLst/>
              <a:ahLst/>
              <a:cxnLst/>
              <a:rect l="l" t="t" r="r" b="b"/>
              <a:pathLst>
                <a:path w="106045" h="264795">
                  <a:moveTo>
                    <a:pt x="105721" y="0"/>
                  </a:moveTo>
                  <a:lnTo>
                    <a:pt x="0" y="0"/>
                  </a:lnTo>
                  <a:lnTo>
                    <a:pt x="0" y="264348"/>
                  </a:lnTo>
                  <a:lnTo>
                    <a:pt x="105721" y="264348"/>
                  </a:lnTo>
                  <a:lnTo>
                    <a:pt x="105721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225433" y="4740838"/>
              <a:ext cx="172085" cy="311150"/>
            </a:xfrm>
            <a:custGeom>
              <a:avLst/>
              <a:gdLst/>
              <a:ahLst/>
              <a:cxnLst/>
              <a:rect l="l" t="t" r="r" b="b"/>
              <a:pathLst>
                <a:path w="172084" h="311150">
                  <a:moveTo>
                    <a:pt x="0" y="310609"/>
                  </a:moveTo>
                  <a:lnTo>
                    <a:pt x="171797" y="310609"/>
                  </a:lnTo>
                </a:path>
                <a:path w="172084" h="311150">
                  <a:moveTo>
                    <a:pt x="0" y="152000"/>
                  </a:moveTo>
                  <a:lnTo>
                    <a:pt x="171797" y="152000"/>
                  </a:lnTo>
                </a:path>
                <a:path w="172084" h="311150">
                  <a:moveTo>
                    <a:pt x="0" y="0"/>
                  </a:moveTo>
                  <a:lnTo>
                    <a:pt x="171797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119712" y="4602056"/>
              <a:ext cx="106045" cy="608330"/>
            </a:xfrm>
            <a:custGeom>
              <a:avLst/>
              <a:gdLst/>
              <a:ahLst/>
              <a:cxnLst/>
              <a:rect l="l" t="t" r="r" b="b"/>
              <a:pathLst>
                <a:path w="106045" h="608329">
                  <a:moveTo>
                    <a:pt x="105721" y="0"/>
                  </a:moveTo>
                  <a:lnTo>
                    <a:pt x="0" y="0"/>
                  </a:lnTo>
                  <a:lnTo>
                    <a:pt x="0" y="608000"/>
                  </a:lnTo>
                  <a:lnTo>
                    <a:pt x="105721" y="608000"/>
                  </a:lnTo>
                  <a:lnTo>
                    <a:pt x="105721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509560" y="4582229"/>
              <a:ext cx="1751330" cy="469265"/>
            </a:xfrm>
            <a:custGeom>
              <a:avLst/>
              <a:gdLst/>
              <a:ahLst/>
              <a:cxnLst/>
              <a:rect l="l" t="t" r="r" b="b"/>
              <a:pathLst>
                <a:path w="1751329" h="469264">
                  <a:moveTo>
                    <a:pt x="0" y="469218"/>
                  </a:moveTo>
                  <a:lnTo>
                    <a:pt x="165189" y="469218"/>
                  </a:lnTo>
                </a:path>
                <a:path w="1751329" h="469264">
                  <a:moveTo>
                    <a:pt x="0" y="310609"/>
                  </a:moveTo>
                  <a:lnTo>
                    <a:pt x="165189" y="310609"/>
                  </a:lnTo>
                </a:path>
                <a:path w="1751329" h="469264">
                  <a:moveTo>
                    <a:pt x="0" y="158608"/>
                  </a:moveTo>
                  <a:lnTo>
                    <a:pt x="165189" y="158608"/>
                  </a:lnTo>
                </a:path>
                <a:path w="1751329" h="469264">
                  <a:moveTo>
                    <a:pt x="0" y="0"/>
                  </a:moveTo>
                  <a:lnTo>
                    <a:pt x="1751013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397231" y="4509534"/>
              <a:ext cx="112395" cy="701040"/>
            </a:xfrm>
            <a:custGeom>
              <a:avLst/>
              <a:gdLst/>
              <a:ahLst/>
              <a:cxnLst/>
              <a:rect l="l" t="t" r="r" b="b"/>
              <a:pathLst>
                <a:path w="112395" h="701039">
                  <a:moveTo>
                    <a:pt x="112329" y="0"/>
                  </a:moveTo>
                  <a:lnTo>
                    <a:pt x="0" y="0"/>
                  </a:lnTo>
                  <a:lnTo>
                    <a:pt x="0" y="700522"/>
                  </a:lnTo>
                  <a:lnTo>
                    <a:pt x="112329" y="700522"/>
                  </a:lnTo>
                  <a:lnTo>
                    <a:pt x="11232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787079" y="4740838"/>
              <a:ext cx="1473835" cy="311150"/>
            </a:xfrm>
            <a:custGeom>
              <a:avLst/>
              <a:gdLst/>
              <a:ahLst/>
              <a:cxnLst/>
              <a:rect l="l" t="t" r="r" b="b"/>
              <a:pathLst>
                <a:path w="1473834" h="311150">
                  <a:moveTo>
                    <a:pt x="0" y="310609"/>
                  </a:moveTo>
                  <a:lnTo>
                    <a:pt x="997747" y="310609"/>
                  </a:lnTo>
                </a:path>
                <a:path w="1473834" h="311150">
                  <a:moveTo>
                    <a:pt x="0" y="152000"/>
                  </a:moveTo>
                  <a:lnTo>
                    <a:pt x="1275266" y="152000"/>
                  </a:lnTo>
                </a:path>
                <a:path w="1473834" h="311150">
                  <a:moveTo>
                    <a:pt x="0" y="0"/>
                  </a:moveTo>
                  <a:lnTo>
                    <a:pt x="1473494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674750" y="4687976"/>
              <a:ext cx="944880" cy="522605"/>
            </a:xfrm>
            <a:custGeom>
              <a:avLst/>
              <a:gdLst/>
              <a:ahLst/>
              <a:cxnLst/>
              <a:rect l="l" t="t" r="r" b="b"/>
              <a:pathLst>
                <a:path w="944879" h="522604">
                  <a:moveTo>
                    <a:pt x="112318" y="0"/>
                  </a:moveTo>
                  <a:lnTo>
                    <a:pt x="0" y="0"/>
                  </a:lnTo>
                  <a:lnTo>
                    <a:pt x="0" y="522084"/>
                  </a:lnTo>
                  <a:lnTo>
                    <a:pt x="112318" y="522084"/>
                  </a:lnTo>
                  <a:lnTo>
                    <a:pt x="112318" y="0"/>
                  </a:lnTo>
                  <a:close/>
                </a:path>
                <a:path w="944879" h="522604">
                  <a:moveTo>
                    <a:pt x="389839" y="436168"/>
                  </a:moveTo>
                  <a:lnTo>
                    <a:pt x="277507" y="436168"/>
                  </a:lnTo>
                  <a:lnTo>
                    <a:pt x="277507" y="522084"/>
                  </a:lnTo>
                  <a:lnTo>
                    <a:pt x="389839" y="522084"/>
                  </a:lnTo>
                  <a:lnTo>
                    <a:pt x="389839" y="436168"/>
                  </a:lnTo>
                  <a:close/>
                </a:path>
                <a:path w="944879" h="522604">
                  <a:moveTo>
                    <a:pt x="944880" y="436168"/>
                  </a:moveTo>
                  <a:lnTo>
                    <a:pt x="832548" y="436168"/>
                  </a:lnTo>
                  <a:lnTo>
                    <a:pt x="832548" y="522084"/>
                  </a:lnTo>
                  <a:lnTo>
                    <a:pt x="944880" y="522084"/>
                  </a:lnTo>
                  <a:lnTo>
                    <a:pt x="944880" y="436168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897156" y="5051447"/>
              <a:ext cx="165735" cy="0"/>
            </a:xfrm>
            <a:custGeom>
              <a:avLst/>
              <a:gdLst/>
              <a:ahLst/>
              <a:cxnLst/>
              <a:rect l="l" t="t" r="r" b="b"/>
              <a:pathLst>
                <a:path w="165734" h="0">
                  <a:moveTo>
                    <a:pt x="0" y="0"/>
                  </a:moveTo>
                  <a:lnTo>
                    <a:pt x="165189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8784826" y="5038230"/>
              <a:ext cx="112395" cy="172085"/>
            </a:xfrm>
            <a:custGeom>
              <a:avLst/>
              <a:gdLst/>
              <a:ahLst/>
              <a:cxnLst/>
              <a:rect l="l" t="t" r="r" b="b"/>
              <a:pathLst>
                <a:path w="112395" h="172085">
                  <a:moveTo>
                    <a:pt x="112329" y="0"/>
                  </a:moveTo>
                  <a:lnTo>
                    <a:pt x="0" y="0"/>
                  </a:lnTo>
                  <a:lnTo>
                    <a:pt x="0" y="171826"/>
                  </a:lnTo>
                  <a:lnTo>
                    <a:pt x="112329" y="171826"/>
                  </a:lnTo>
                  <a:lnTo>
                    <a:pt x="11232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174675" y="4892839"/>
              <a:ext cx="86360" cy="158750"/>
            </a:xfrm>
            <a:custGeom>
              <a:avLst/>
              <a:gdLst/>
              <a:ahLst/>
              <a:cxnLst/>
              <a:rect l="l" t="t" r="r" b="b"/>
              <a:pathLst>
                <a:path w="86359" h="158750">
                  <a:moveTo>
                    <a:pt x="0" y="158608"/>
                  </a:moveTo>
                  <a:lnTo>
                    <a:pt x="85898" y="158608"/>
                  </a:lnTo>
                </a:path>
                <a:path w="86359" h="158750">
                  <a:moveTo>
                    <a:pt x="0" y="0"/>
                  </a:moveTo>
                  <a:lnTo>
                    <a:pt x="85898" y="0"/>
                  </a:lnTo>
                </a:path>
              </a:pathLst>
            </a:custGeom>
            <a:ln w="9913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062346" y="4859795"/>
              <a:ext cx="112395" cy="350520"/>
            </a:xfrm>
            <a:custGeom>
              <a:avLst/>
              <a:gdLst/>
              <a:ahLst/>
              <a:cxnLst/>
              <a:rect l="l" t="t" r="r" b="b"/>
              <a:pathLst>
                <a:path w="112395" h="350520">
                  <a:moveTo>
                    <a:pt x="112329" y="0"/>
                  </a:moveTo>
                  <a:lnTo>
                    <a:pt x="0" y="0"/>
                  </a:lnTo>
                  <a:lnTo>
                    <a:pt x="0" y="350261"/>
                  </a:lnTo>
                  <a:lnTo>
                    <a:pt x="112329" y="350261"/>
                  </a:lnTo>
                  <a:lnTo>
                    <a:pt x="112329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599964" y="3954403"/>
              <a:ext cx="3660775" cy="1295400"/>
            </a:xfrm>
            <a:custGeom>
              <a:avLst/>
              <a:gdLst/>
              <a:ahLst/>
              <a:cxnLst/>
              <a:rect l="l" t="t" r="r" b="b"/>
              <a:pathLst>
                <a:path w="3660775" h="1295400">
                  <a:moveTo>
                    <a:pt x="46253" y="1255653"/>
                  </a:moveTo>
                  <a:lnTo>
                    <a:pt x="3660609" y="1255653"/>
                  </a:lnTo>
                </a:path>
                <a:path w="3660775" h="1295400">
                  <a:moveTo>
                    <a:pt x="46253" y="1255653"/>
                  </a:moveTo>
                  <a:lnTo>
                    <a:pt x="46253" y="1295306"/>
                  </a:lnTo>
                </a:path>
                <a:path w="3660775" h="1295400">
                  <a:moveTo>
                    <a:pt x="323772" y="1255653"/>
                  </a:moveTo>
                  <a:lnTo>
                    <a:pt x="323772" y="1295306"/>
                  </a:lnTo>
                </a:path>
                <a:path w="3660775" h="1295400">
                  <a:moveTo>
                    <a:pt x="601291" y="1255653"/>
                  </a:moveTo>
                  <a:lnTo>
                    <a:pt x="601291" y="1295306"/>
                  </a:lnTo>
                </a:path>
                <a:path w="3660775" h="1295400">
                  <a:moveTo>
                    <a:pt x="878810" y="1255653"/>
                  </a:moveTo>
                  <a:lnTo>
                    <a:pt x="878810" y="1295306"/>
                  </a:lnTo>
                </a:path>
                <a:path w="3660775" h="1295400">
                  <a:moveTo>
                    <a:pt x="1156329" y="1255653"/>
                  </a:moveTo>
                  <a:lnTo>
                    <a:pt x="1156329" y="1295306"/>
                  </a:lnTo>
                </a:path>
                <a:path w="3660775" h="1295400">
                  <a:moveTo>
                    <a:pt x="1433848" y="1255653"/>
                  </a:moveTo>
                  <a:lnTo>
                    <a:pt x="1433848" y="1295306"/>
                  </a:lnTo>
                </a:path>
                <a:path w="3660775" h="1295400">
                  <a:moveTo>
                    <a:pt x="1711368" y="1255653"/>
                  </a:moveTo>
                  <a:lnTo>
                    <a:pt x="1711368" y="1295306"/>
                  </a:lnTo>
                </a:path>
                <a:path w="3660775" h="1295400">
                  <a:moveTo>
                    <a:pt x="1988887" y="1255653"/>
                  </a:moveTo>
                  <a:lnTo>
                    <a:pt x="1988887" y="1295306"/>
                  </a:lnTo>
                </a:path>
                <a:path w="3660775" h="1295400">
                  <a:moveTo>
                    <a:pt x="2266406" y="1255653"/>
                  </a:moveTo>
                  <a:lnTo>
                    <a:pt x="2266406" y="1295306"/>
                  </a:lnTo>
                </a:path>
                <a:path w="3660775" h="1295400">
                  <a:moveTo>
                    <a:pt x="2543925" y="1255653"/>
                  </a:moveTo>
                  <a:lnTo>
                    <a:pt x="2543925" y="1295306"/>
                  </a:lnTo>
                </a:path>
                <a:path w="3660775" h="1295400">
                  <a:moveTo>
                    <a:pt x="2821444" y="1255653"/>
                  </a:moveTo>
                  <a:lnTo>
                    <a:pt x="2821444" y="1295306"/>
                  </a:lnTo>
                </a:path>
                <a:path w="3660775" h="1295400">
                  <a:moveTo>
                    <a:pt x="3098963" y="1255653"/>
                  </a:moveTo>
                  <a:lnTo>
                    <a:pt x="3098963" y="1295306"/>
                  </a:lnTo>
                </a:path>
                <a:path w="3660775" h="1295400">
                  <a:moveTo>
                    <a:pt x="3383090" y="1255653"/>
                  </a:moveTo>
                  <a:lnTo>
                    <a:pt x="3383090" y="1295306"/>
                  </a:lnTo>
                </a:path>
                <a:path w="3660775" h="1295400">
                  <a:moveTo>
                    <a:pt x="3660609" y="1255653"/>
                  </a:moveTo>
                  <a:lnTo>
                    <a:pt x="3660609" y="1295306"/>
                  </a:lnTo>
                </a:path>
                <a:path w="3660775" h="1295400">
                  <a:moveTo>
                    <a:pt x="46253" y="0"/>
                  </a:moveTo>
                  <a:lnTo>
                    <a:pt x="3660609" y="0"/>
                  </a:lnTo>
                </a:path>
                <a:path w="3660775" h="1295400">
                  <a:moveTo>
                    <a:pt x="46253" y="1255653"/>
                  </a:moveTo>
                  <a:lnTo>
                    <a:pt x="46253" y="0"/>
                  </a:lnTo>
                </a:path>
                <a:path w="3660775" h="1295400">
                  <a:moveTo>
                    <a:pt x="0" y="1255653"/>
                  </a:moveTo>
                  <a:lnTo>
                    <a:pt x="46253" y="1255653"/>
                  </a:lnTo>
                </a:path>
                <a:path w="3660775" h="1295400">
                  <a:moveTo>
                    <a:pt x="0" y="1097044"/>
                  </a:moveTo>
                  <a:lnTo>
                    <a:pt x="46253" y="1097044"/>
                  </a:lnTo>
                </a:path>
                <a:path w="3660775" h="1295400">
                  <a:moveTo>
                    <a:pt x="0" y="938436"/>
                  </a:moveTo>
                  <a:lnTo>
                    <a:pt x="46253" y="938436"/>
                  </a:lnTo>
                </a:path>
                <a:path w="3660775" h="1295400">
                  <a:moveTo>
                    <a:pt x="0" y="786435"/>
                  </a:moveTo>
                  <a:lnTo>
                    <a:pt x="46253" y="786435"/>
                  </a:lnTo>
                </a:path>
                <a:path w="3660775" h="1295400">
                  <a:moveTo>
                    <a:pt x="0" y="627826"/>
                  </a:moveTo>
                  <a:lnTo>
                    <a:pt x="46253" y="627826"/>
                  </a:lnTo>
                </a:path>
                <a:path w="3660775" h="1295400">
                  <a:moveTo>
                    <a:pt x="0" y="469218"/>
                  </a:moveTo>
                  <a:lnTo>
                    <a:pt x="46253" y="469218"/>
                  </a:lnTo>
                </a:path>
                <a:path w="3660775" h="1295400">
                  <a:moveTo>
                    <a:pt x="0" y="310609"/>
                  </a:moveTo>
                  <a:lnTo>
                    <a:pt x="46253" y="310609"/>
                  </a:lnTo>
                </a:path>
                <a:path w="3660775" h="1295400">
                  <a:moveTo>
                    <a:pt x="0" y="158608"/>
                  </a:moveTo>
                  <a:lnTo>
                    <a:pt x="46253" y="158608"/>
                  </a:lnTo>
                </a:path>
                <a:path w="3660775" h="1295400">
                  <a:moveTo>
                    <a:pt x="0" y="0"/>
                  </a:moveTo>
                  <a:lnTo>
                    <a:pt x="46253" y="0"/>
                  </a:lnTo>
                </a:path>
              </a:pathLst>
            </a:custGeom>
            <a:ln w="9912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9" name="object 2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4194" y="5314064"/>
            <a:ext cx="4403785" cy="1079782"/>
          </a:xfrm>
          <a:prstGeom prst="rect">
            <a:avLst/>
          </a:prstGeom>
        </p:spPr>
      </p:pic>
      <p:sp>
        <p:nvSpPr>
          <p:cNvPr id="30" name="object 30" descr=""/>
          <p:cNvSpPr/>
          <p:nvPr/>
        </p:nvSpPr>
        <p:spPr>
          <a:xfrm>
            <a:off x="9472017" y="5124143"/>
            <a:ext cx="73025" cy="73025"/>
          </a:xfrm>
          <a:custGeom>
            <a:avLst/>
            <a:gdLst/>
            <a:ahLst/>
            <a:cxnLst/>
            <a:rect l="l" t="t" r="r" b="b"/>
            <a:pathLst>
              <a:path w="73025" h="73025">
                <a:moveTo>
                  <a:pt x="72683" y="0"/>
                </a:moveTo>
                <a:lnTo>
                  <a:pt x="0" y="0"/>
                </a:lnTo>
                <a:lnTo>
                  <a:pt x="0" y="72695"/>
                </a:lnTo>
                <a:lnTo>
                  <a:pt x="72683" y="72695"/>
                </a:lnTo>
                <a:lnTo>
                  <a:pt x="72683" y="0"/>
                </a:lnTo>
                <a:close/>
              </a:path>
            </a:pathLst>
          </a:custGeom>
          <a:solidFill>
            <a:srgbClr val="00BE6E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31" name="object 31" descr=""/>
          <p:cNvGraphicFramePr>
            <a:graphicFrameLocks noGrp="1"/>
          </p:cNvGraphicFramePr>
          <p:nvPr/>
        </p:nvGraphicFramePr>
        <p:xfrm>
          <a:off x="4655077" y="457010"/>
          <a:ext cx="6128385" cy="6044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75150"/>
                <a:gridCol w="873125"/>
                <a:gridCol w="374014"/>
                <a:gridCol w="498475"/>
              </a:tblGrid>
              <a:tr h="191135">
                <a:tc>
                  <a:txBody>
                    <a:bodyPr/>
                    <a:lstStyle/>
                    <a:p>
                      <a:pPr algn="ctr" marL="4445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124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770"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Medicare</a:t>
                      </a:r>
                      <a:r>
                        <a:rPr dirty="0" sz="11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Like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Rates: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Claim</a:t>
                      </a:r>
                      <a:r>
                        <a:rPr dirty="0" sz="11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Repricing</a:t>
                      </a:r>
                      <a:r>
                        <a:rPr dirty="0" sz="11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using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PRC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authorities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150" spc="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disco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72.22%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135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Sponsorship:</a:t>
                      </a:r>
                      <a:r>
                        <a:rPr dirty="0" sz="1150" spc="-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State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1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Federal</a:t>
                      </a:r>
                      <a:r>
                        <a:rPr dirty="0" sz="11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Exchange</a:t>
                      </a:r>
                      <a:r>
                        <a:rPr dirty="0" sz="11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Enrollment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1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clai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33.33%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770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Catastrophic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Health</a:t>
                      </a:r>
                      <a:r>
                        <a:rPr dirty="0" sz="1150" spc="-7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Emergency </a:t>
                      </a:r>
                      <a:r>
                        <a:rPr dirty="0" sz="1150" spc="-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Fund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(CHEF)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22.22%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770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Medicare Cross-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over</a:t>
                      </a:r>
                      <a:r>
                        <a:rPr dirty="0" sz="11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3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(enrollment</a:t>
                      </a:r>
                      <a:r>
                        <a:rPr dirty="0" sz="115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r>
                        <a:rPr dirty="0" sz="115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Medicare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Eligible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Mem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33.33%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135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Medicaid </a:t>
                      </a:r>
                      <a:r>
                        <a:rPr dirty="0" sz="11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Enrollment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16.67%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770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340(b)</a:t>
                      </a:r>
                      <a:r>
                        <a:rPr dirty="0" sz="1150" spc="-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Rx</a:t>
                      </a:r>
                      <a:r>
                        <a:rPr dirty="0" sz="1150" spc="-7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Claim</a:t>
                      </a:r>
                      <a:r>
                        <a:rPr dirty="0" sz="1150" spc="-4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Repricing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38.89%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135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Onsite</a:t>
                      </a:r>
                      <a:r>
                        <a:rPr dirty="0" sz="11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Near-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site</a:t>
                      </a:r>
                      <a:r>
                        <a:rPr dirty="0" sz="11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Clinic</a:t>
                      </a:r>
                      <a:r>
                        <a:rPr dirty="0" sz="115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Pharmacy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44.44%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770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Direct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contracting</a:t>
                      </a:r>
                      <a:r>
                        <a:rPr dirty="0" sz="115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1150" spc="-6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local</a:t>
                      </a:r>
                      <a:r>
                        <a:rPr dirty="0" sz="11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semi-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local</a:t>
                      </a:r>
                      <a:r>
                        <a:rPr dirty="0" sz="11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providers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33.33%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770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Reference</a:t>
                      </a:r>
                      <a:r>
                        <a:rPr dirty="0" sz="11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1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pricing</a:t>
                      </a:r>
                      <a:r>
                        <a:rPr dirty="0" sz="11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program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5.56%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135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Medical</a:t>
                      </a:r>
                      <a:r>
                        <a:rPr dirty="0" sz="1150" spc="-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Tourism</a:t>
                      </a:r>
                      <a:r>
                        <a:rPr dirty="0" sz="1150" spc="-1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Plan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0.00%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770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None</a:t>
                      </a:r>
                      <a:r>
                        <a:rPr dirty="0" sz="11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150" spc="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1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Above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5.56%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1135">
                <a:tc>
                  <a:txBody>
                    <a:bodyPr/>
                    <a:lstStyle/>
                    <a:p>
                      <a:pPr marL="22860"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Dialysis</a:t>
                      </a:r>
                      <a:r>
                        <a:rPr dirty="0" sz="1150" spc="-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Treatment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Carve-Out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11.11%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85420">
                <a:tc>
                  <a:txBody>
                    <a:bodyPr/>
                    <a:lstStyle/>
                    <a:p>
                      <a:pPr marL="22860" marR="3175">
                        <a:lnSpc>
                          <a:spcPts val="1340"/>
                        </a:lnSpc>
                        <a:spcBef>
                          <a:spcPts val="20"/>
                        </a:spcBef>
                      </a:pP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Other</a:t>
                      </a:r>
                      <a:r>
                        <a:rPr dirty="0" sz="1150" spc="-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(please</a:t>
                      </a:r>
                      <a:r>
                        <a:rPr dirty="0" sz="1150" spc="-4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specify)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ts val="1340"/>
                        </a:lnSpc>
                        <a:spcBef>
                          <a:spcPts val="20"/>
                        </a:spcBef>
                      </a:pPr>
                      <a:r>
                        <a:rPr dirty="0" sz="11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22.22%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marR="13970">
                        <a:lnSpc>
                          <a:spcPts val="1340"/>
                        </a:lnSpc>
                        <a:spcBef>
                          <a:spcPts val="20"/>
                        </a:spcBef>
                      </a:pPr>
                      <a:r>
                        <a:rPr dirty="0" sz="11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85858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69945">
                <a:tc gridSpan="3">
                  <a:txBody>
                    <a:bodyPr/>
                    <a:lstStyle/>
                    <a:p>
                      <a:pPr marL="1676400" marR="823594" indent="-853440">
                        <a:lnSpc>
                          <a:spcPts val="2140"/>
                        </a:lnSpc>
                        <a:spcBef>
                          <a:spcPts val="860"/>
                        </a:spcBef>
                      </a:pPr>
                      <a:r>
                        <a:rPr dirty="0" sz="1850">
                          <a:latin typeface="Arial"/>
                          <a:cs typeface="Arial"/>
                        </a:rPr>
                        <a:t>Does</a:t>
                      </a:r>
                      <a:r>
                        <a:rPr dirty="0" sz="185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185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plan</a:t>
                      </a:r>
                      <a:r>
                        <a:rPr dirty="0" sz="185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incorporate</a:t>
                      </a:r>
                      <a:r>
                        <a:rPr dirty="0" sz="185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any</a:t>
                      </a:r>
                      <a:r>
                        <a:rPr dirty="0" sz="185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85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25">
                          <a:latin typeface="Arial"/>
                          <a:cs typeface="Arial"/>
                        </a:rPr>
                        <a:t>the 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following</a:t>
                      </a:r>
                      <a:r>
                        <a:rPr dirty="0" sz="1850" spc="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>
                          <a:latin typeface="Arial"/>
                          <a:cs typeface="Arial"/>
                        </a:rPr>
                        <a:t>risk</a:t>
                      </a:r>
                      <a:r>
                        <a:rPr dirty="0" sz="185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50" spc="-10">
                          <a:latin typeface="Arial"/>
                          <a:cs typeface="Arial"/>
                        </a:rPr>
                        <a:t>offsets?</a:t>
                      </a:r>
                      <a:endParaRPr sz="1850">
                        <a:latin typeface="Arial"/>
                        <a:cs typeface="Arial"/>
                      </a:endParaRPr>
                    </a:p>
                    <a:p>
                      <a:pPr marL="466725">
                        <a:lnSpc>
                          <a:spcPts val="1250"/>
                        </a:lnSpc>
                        <a:spcBef>
                          <a:spcPts val="535"/>
                        </a:spcBef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80.00%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6725">
                        <a:lnSpc>
                          <a:spcPts val="1235"/>
                        </a:lnSpc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70.00%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6725">
                        <a:lnSpc>
                          <a:spcPts val="1235"/>
                        </a:lnSpc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60.00%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6725">
                        <a:lnSpc>
                          <a:spcPts val="1235"/>
                        </a:lnSpc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50.00%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6725">
                        <a:lnSpc>
                          <a:spcPts val="1235"/>
                        </a:lnSpc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40.00%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6725">
                        <a:lnSpc>
                          <a:spcPts val="1235"/>
                        </a:lnSpc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30.00%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6725">
                        <a:lnSpc>
                          <a:spcPts val="1235"/>
                        </a:lnSpc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20.00%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66725">
                        <a:lnSpc>
                          <a:spcPts val="1045"/>
                        </a:lnSpc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10.00%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33400">
                        <a:lnSpc>
                          <a:spcPts val="1055"/>
                        </a:lnSpc>
                        <a:tabLst>
                          <a:tab pos="4919980" algn="l"/>
                        </a:tabLst>
                      </a:pPr>
                      <a:r>
                        <a:rPr dirty="0" baseline="-21164" sz="1575" spc="-15">
                          <a:latin typeface="Calibri"/>
                          <a:cs typeface="Calibri"/>
                        </a:rPr>
                        <a:t>0.00%</a:t>
                      </a:r>
                      <a:r>
                        <a:rPr dirty="0" baseline="-21164" sz="1575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Responses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109220">
                    <a:lnR w="12700">
                      <a:solidFill>
                        <a:srgbClr val="858585"/>
                      </a:solidFill>
                      <a:prstDash val="solid"/>
                    </a:lnR>
                    <a:lnT w="12700">
                      <a:solidFill>
                        <a:srgbClr val="858585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858585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83892" y="156971"/>
            <a:ext cx="1546859" cy="1545336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>
            <a:off x="11580876" y="6240372"/>
            <a:ext cx="223520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z="1000" spc="-25">
                <a:latin typeface="Trebuchet MS"/>
                <a:cs typeface="Trebuchet MS"/>
              </a:rPr>
              <a:t>38</a:t>
            </a:fld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4152265" cy="6858000"/>
            <a:chOff x="1524" y="0"/>
            <a:chExt cx="415226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415186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227075"/>
              <a:ext cx="1505711" cy="752856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52729" y="2902153"/>
            <a:ext cx="2906395" cy="1010919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370"/>
              </a:spcBef>
            </a:pPr>
            <a:r>
              <a:rPr dirty="0" sz="3300">
                <a:solidFill>
                  <a:srgbClr val="FFFFFF"/>
                </a:solidFill>
                <a:latin typeface="Trebuchet MS"/>
                <a:cs typeface="Trebuchet MS"/>
              </a:rPr>
              <a:t>Benefits</a:t>
            </a:r>
            <a:r>
              <a:rPr dirty="0" sz="3300" spc="-20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Trebuchet MS"/>
                <a:cs typeface="Trebuchet MS"/>
              </a:rPr>
              <a:t>Admin </a:t>
            </a:r>
            <a:r>
              <a:rPr dirty="0" sz="330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3300" spc="-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Trebuchet MS"/>
                <a:cs typeface="Trebuchet MS"/>
              </a:rPr>
              <a:t>Technology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09745" marR="5080">
              <a:lnSpc>
                <a:spcPct val="108700"/>
              </a:lnSpc>
              <a:spcBef>
                <a:spcPts val="95"/>
              </a:spcBef>
            </a:pPr>
            <a:r>
              <a:rPr dirty="0"/>
              <a:t>Does</a:t>
            </a:r>
            <a:r>
              <a:rPr dirty="0" spc="20"/>
              <a:t> </a:t>
            </a:r>
            <a:r>
              <a:rPr dirty="0"/>
              <a:t>your</a:t>
            </a:r>
            <a:r>
              <a:rPr dirty="0" spc="20"/>
              <a:t> </a:t>
            </a:r>
            <a:r>
              <a:rPr dirty="0"/>
              <a:t>tribe</a:t>
            </a:r>
            <a:r>
              <a:rPr dirty="0" spc="20"/>
              <a:t> </a:t>
            </a:r>
            <a:r>
              <a:rPr dirty="0"/>
              <a:t>utilize</a:t>
            </a:r>
            <a:r>
              <a:rPr dirty="0" spc="20"/>
              <a:t> </a:t>
            </a:r>
            <a:r>
              <a:rPr dirty="0"/>
              <a:t>an</a:t>
            </a:r>
            <a:r>
              <a:rPr dirty="0" spc="65"/>
              <a:t> </a:t>
            </a:r>
            <a:r>
              <a:rPr dirty="0"/>
              <a:t>electronic</a:t>
            </a:r>
            <a:r>
              <a:rPr dirty="0" spc="20"/>
              <a:t> </a:t>
            </a:r>
            <a:r>
              <a:rPr dirty="0"/>
              <a:t>administration</a:t>
            </a:r>
            <a:r>
              <a:rPr dirty="0" spc="65"/>
              <a:t> </a:t>
            </a:r>
            <a:r>
              <a:rPr dirty="0"/>
              <a:t>system/software</a:t>
            </a:r>
            <a:r>
              <a:rPr dirty="0" spc="20"/>
              <a:t> </a:t>
            </a:r>
            <a:r>
              <a:rPr dirty="0" spc="-25"/>
              <a:t>to </a:t>
            </a:r>
            <a:r>
              <a:rPr dirty="0"/>
              <a:t>manage</a:t>
            </a:r>
            <a:r>
              <a:rPr dirty="0" spc="35"/>
              <a:t> </a:t>
            </a:r>
            <a:r>
              <a:rPr dirty="0"/>
              <a:t>benefits</a:t>
            </a:r>
            <a:r>
              <a:rPr dirty="0" spc="40"/>
              <a:t> </a:t>
            </a:r>
            <a:r>
              <a:rPr dirty="0"/>
              <a:t>eligibility</a:t>
            </a:r>
            <a:r>
              <a:rPr dirty="0" spc="40"/>
              <a:t> </a:t>
            </a:r>
            <a:r>
              <a:rPr dirty="0"/>
              <a:t>and</a:t>
            </a:r>
            <a:r>
              <a:rPr dirty="0" spc="85"/>
              <a:t> </a:t>
            </a:r>
            <a:r>
              <a:rPr dirty="0"/>
              <a:t>enrollment</a:t>
            </a:r>
            <a:r>
              <a:rPr dirty="0" spc="70"/>
              <a:t> </a:t>
            </a:r>
            <a:r>
              <a:rPr dirty="0"/>
              <a:t>for</a:t>
            </a:r>
            <a:r>
              <a:rPr dirty="0" spc="40"/>
              <a:t> </a:t>
            </a:r>
            <a:r>
              <a:rPr dirty="0"/>
              <a:t>your</a:t>
            </a:r>
            <a:r>
              <a:rPr dirty="0" spc="35"/>
              <a:t> </a:t>
            </a:r>
            <a:r>
              <a:rPr dirty="0"/>
              <a:t>tribal</a:t>
            </a:r>
            <a:r>
              <a:rPr dirty="0" spc="90"/>
              <a:t> </a:t>
            </a:r>
            <a:r>
              <a:rPr dirty="0" spc="-10"/>
              <a:t>member </a:t>
            </a:r>
            <a:r>
              <a:rPr dirty="0"/>
              <a:t>population?</a:t>
            </a:r>
            <a:r>
              <a:rPr dirty="0" spc="60"/>
              <a:t> </a:t>
            </a:r>
            <a:r>
              <a:rPr dirty="0"/>
              <a:t>(aka.</a:t>
            </a:r>
            <a:r>
              <a:rPr dirty="0" spc="60"/>
              <a:t> </a:t>
            </a:r>
            <a:r>
              <a:rPr dirty="0"/>
              <a:t>Benefit</a:t>
            </a:r>
            <a:r>
              <a:rPr dirty="0" spc="45"/>
              <a:t> </a:t>
            </a:r>
            <a:r>
              <a:rPr dirty="0"/>
              <a:t>Admin</a:t>
            </a:r>
            <a:r>
              <a:rPr dirty="0" spc="60"/>
              <a:t> </a:t>
            </a:r>
            <a:r>
              <a:rPr dirty="0"/>
              <a:t>System/Software/Platform,</a:t>
            </a:r>
            <a:r>
              <a:rPr dirty="0" spc="60"/>
              <a:t> </a:t>
            </a:r>
            <a:r>
              <a:rPr dirty="0"/>
              <a:t>HRIS,</a:t>
            </a:r>
            <a:r>
              <a:rPr dirty="0" spc="60"/>
              <a:t> </a:t>
            </a:r>
            <a:r>
              <a:rPr dirty="0"/>
              <a:t>EDI</a:t>
            </a:r>
            <a:r>
              <a:rPr dirty="0" spc="60"/>
              <a:t> </a:t>
            </a:r>
            <a:r>
              <a:rPr dirty="0" spc="-10"/>
              <a:t>Feeds </a:t>
            </a:r>
            <a:r>
              <a:rPr dirty="0"/>
              <a:t>to</a:t>
            </a:r>
            <a:r>
              <a:rPr dirty="0" spc="-10"/>
              <a:t> </a:t>
            </a:r>
            <a:r>
              <a:rPr dirty="0"/>
              <a:t>Carriers,</a:t>
            </a:r>
            <a:r>
              <a:rPr dirty="0" spc="-10"/>
              <a:t> </a:t>
            </a:r>
            <a:r>
              <a:rPr dirty="0" spc="-20"/>
              <a:t>etc.)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4616314" y="1955535"/>
            <a:ext cx="6570345" cy="3947160"/>
            <a:chOff x="4616314" y="1955535"/>
            <a:chExt cx="6570345" cy="3947160"/>
          </a:xfrm>
        </p:grpSpPr>
        <p:sp>
          <p:nvSpPr>
            <p:cNvPr id="8" name="object 8" descr=""/>
            <p:cNvSpPr/>
            <p:nvPr/>
          </p:nvSpPr>
          <p:spPr>
            <a:xfrm>
              <a:off x="4616314" y="1955535"/>
              <a:ext cx="6570345" cy="3947160"/>
            </a:xfrm>
            <a:custGeom>
              <a:avLst/>
              <a:gdLst/>
              <a:ahLst/>
              <a:cxnLst/>
              <a:rect l="l" t="t" r="r" b="b"/>
              <a:pathLst>
                <a:path w="6570345" h="3947160">
                  <a:moveTo>
                    <a:pt x="6570043" y="0"/>
                  </a:moveTo>
                  <a:lnTo>
                    <a:pt x="0" y="0"/>
                  </a:lnTo>
                  <a:lnTo>
                    <a:pt x="0" y="3946830"/>
                  </a:lnTo>
                  <a:lnTo>
                    <a:pt x="6570043" y="3946830"/>
                  </a:lnTo>
                  <a:lnTo>
                    <a:pt x="65700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312785" y="4408707"/>
              <a:ext cx="4690110" cy="890269"/>
            </a:xfrm>
            <a:custGeom>
              <a:avLst/>
              <a:gdLst/>
              <a:ahLst/>
              <a:cxnLst/>
              <a:rect l="l" t="t" r="r" b="b"/>
              <a:pathLst>
                <a:path w="4690109" h="890270">
                  <a:moveTo>
                    <a:pt x="0" y="890033"/>
                  </a:moveTo>
                  <a:lnTo>
                    <a:pt x="704209" y="890033"/>
                  </a:lnTo>
                </a:path>
                <a:path w="4690109" h="890270">
                  <a:moveTo>
                    <a:pt x="1640576" y="890033"/>
                  </a:moveTo>
                  <a:lnTo>
                    <a:pt x="3048995" y="890033"/>
                  </a:lnTo>
                </a:path>
                <a:path w="4690109" h="890270">
                  <a:moveTo>
                    <a:pt x="3985361" y="890033"/>
                  </a:moveTo>
                  <a:lnTo>
                    <a:pt x="4689571" y="890033"/>
                  </a:lnTo>
                </a:path>
                <a:path w="4690109" h="890270">
                  <a:moveTo>
                    <a:pt x="0" y="665605"/>
                  </a:moveTo>
                  <a:lnTo>
                    <a:pt x="704209" y="665605"/>
                  </a:lnTo>
                </a:path>
                <a:path w="4690109" h="890270">
                  <a:moveTo>
                    <a:pt x="1640576" y="665605"/>
                  </a:moveTo>
                  <a:lnTo>
                    <a:pt x="3048995" y="665605"/>
                  </a:lnTo>
                </a:path>
                <a:path w="4690109" h="890270">
                  <a:moveTo>
                    <a:pt x="3985361" y="665605"/>
                  </a:moveTo>
                  <a:lnTo>
                    <a:pt x="4689571" y="665605"/>
                  </a:lnTo>
                </a:path>
                <a:path w="4690109" h="890270">
                  <a:moveTo>
                    <a:pt x="0" y="441178"/>
                  </a:moveTo>
                  <a:lnTo>
                    <a:pt x="704209" y="441178"/>
                  </a:lnTo>
                </a:path>
                <a:path w="4690109" h="890270">
                  <a:moveTo>
                    <a:pt x="1640576" y="441178"/>
                  </a:moveTo>
                  <a:lnTo>
                    <a:pt x="3048995" y="441178"/>
                  </a:lnTo>
                </a:path>
                <a:path w="4690109" h="890270">
                  <a:moveTo>
                    <a:pt x="3985361" y="441178"/>
                  </a:moveTo>
                  <a:lnTo>
                    <a:pt x="4689571" y="441178"/>
                  </a:lnTo>
                </a:path>
                <a:path w="4690109" h="890270">
                  <a:moveTo>
                    <a:pt x="0" y="224489"/>
                  </a:moveTo>
                  <a:lnTo>
                    <a:pt x="704209" y="224489"/>
                  </a:lnTo>
                </a:path>
                <a:path w="4690109" h="890270">
                  <a:moveTo>
                    <a:pt x="1640576" y="224489"/>
                  </a:moveTo>
                  <a:lnTo>
                    <a:pt x="3048995" y="224489"/>
                  </a:lnTo>
                </a:path>
                <a:path w="4690109" h="890270">
                  <a:moveTo>
                    <a:pt x="3985361" y="224489"/>
                  </a:moveTo>
                  <a:lnTo>
                    <a:pt x="4689571" y="224489"/>
                  </a:lnTo>
                </a:path>
                <a:path w="4690109" h="890270">
                  <a:moveTo>
                    <a:pt x="0" y="0"/>
                  </a:moveTo>
                  <a:lnTo>
                    <a:pt x="704209" y="0"/>
                  </a:lnTo>
                </a:path>
                <a:path w="4690109" h="890270">
                  <a:moveTo>
                    <a:pt x="1640576" y="0"/>
                  </a:moveTo>
                  <a:lnTo>
                    <a:pt x="4689571" y="0"/>
                  </a:lnTo>
                </a:path>
              </a:pathLst>
            </a:custGeom>
            <a:ln w="1160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312785" y="4192018"/>
              <a:ext cx="4690110" cy="0"/>
            </a:xfrm>
            <a:custGeom>
              <a:avLst/>
              <a:gdLst/>
              <a:ahLst/>
              <a:cxnLst/>
              <a:rect l="l" t="t" r="r" b="b"/>
              <a:pathLst>
                <a:path w="4690109" h="0">
                  <a:moveTo>
                    <a:pt x="0" y="0"/>
                  </a:moveTo>
                  <a:lnTo>
                    <a:pt x="4689571" y="0"/>
                  </a:lnTo>
                </a:path>
              </a:pathLst>
            </a:custGeom>
            <a:ln w="1160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016993" y="4284890"/>
              <a:ext cx="3281679" cy="1230630"/>
            </a:xfrm>
            <a:custGeom>
              <a:avLst/>
              <a:gdLst/>
              <a:ahLst/>
              <a:cxnLst/>
              <a:rect l="l" t="t" r="r" b="b"/>
              <a:pathLst>
                <a:path w="3281679" h="1230629">
                  <a:moveTo>
                    <a:pt x="936358" y="0"/>
                  </a:moveTo>
                  <a:lnTo>
                    <a:pt x="0" y="0"/>
                  </a:lnTo>
                  <a:lnTo>
                    <a:pt x="0" y="1230541"/>
                  </a:lnTo>
                  <a:lnTo>
                    <a:pt x="936358" y="1230541"/>
                  </a:lnTo>
                  <a:lnTo>
                    <a:pt x="936358" y="0"/>
                  </a:lnTo>
                  <a:close/>
                </a:path>
                <a:path w="3281679" h="1230629">
                  <a:moveTo>
                    <a:pt x="3281146" y="247700"/>
                  </a:moveTo>
                  <a:lnTo>
                    <a:pt x="2344775" y="247700"/>
                  </a:lnTo>
                  <a:lnTo>
                    <a:pt x="2344775" y="1230541"/>
                  </a:lnTo>
                  <a:lnTo>
                    <a:pt x="3281146" y="1230541"/>
                  </a:lnTo>
                  <a:lnTo>
                    <a:pt x="3281146" y="24770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266354" y="4192018"/>
              <a:ext cx="4736465" cy="1370330"/>
            </a:xfrm>
            <a:custGeom>
              <a:avLst/>
              <a:gdLst/>
              <a:ahLst/>
              <a:cxnLst/>
              <a:rect l="l" t="t" r="r" b="b"/>
              <a:pathLst>
                <a:path w="4736465" h="1370329">
                  <a:moveTo>
                    <a:pt x="46431" y="1323410"/>
                  </a:moveTo>
                  <a:lnTo>
                    <a:pt x="4736002" y="1323410"/>
                  </a:lnTo>
                </a:path>
                <a:path w="4736465" h="1370329">
                  <a:moveTo>
                    <a:pt x="46431" y="1323410"/>
                  </a:moveTo>
                  <a:lnTo>
                    <a:pt x="46431" y="1369844"/>
                  </a:lnTo>
                </a:path>
                <a:path w="4736465" h="1370329">
                  <a:moveTo>
                    <a:pt x="2391217" y="1323410"/>
                  </a:moveTo>
                  <a:lnTo>
                    <a:pt x="2391217" y="1369844"/>
                  </a:lnTo>
                </a:path>
                <a:path w="4736465" h="1370329">
                  <a:moveTo>
                    <a:pt x="4736002" y="1323410"/>
                  </a:moveTo>
                  <a:lnTo>
                    <a:pt x="4736002" y="1369844"/>
                  </a:lnTo>
                </a:path>
                <a:path w="4736465" h="1370329">
                  <a:moveTo>
                    <a:pt x="46431" y="1323410"/>
                  </a:moveTo>
                  <a:lnTo>
                    <a:pt x="46431" y="0"/>
                  </a:lnTo>
                </a:path>
                <a:path w="4736465" h="1370329">
                  <a:moveTo>
                    <a:pt x="0" y="1323410"/>
                  </a:moveTo>
                  <a:lnTo>
                    <a:pt x="46431" y="1323410"/>
                  </a:lnTo>
                </a:path>
                <a:path w="4736465" h="1370329">
                  <a:moveTo>
                    <a:pt x="0" y="1106722"/>
                  </a:moveTo>
                  <a:lnTo>
                    <a:pt x="46431" y="1106722"/>
                  </a:lnTo>
                </a:path>
                <a:path w="4736465" h="1370329">
                  <a:moveTo>
                    <a:pt x="0" y="882294"/>
                  </a:moveTo>
                  <a:lnTo>
                    <a:pt x="46431" y="882294"/>
                  </a:lnTo>
                </a:path>
                <a:path w="4736465" h="1370329">
                  <a:moveTo>
                    <a:pt x="0" y="657866"/>
                  </a:moveTo>
                  <a:lnTo>
                    <a:pt x="46431" y="657866"/>
                  </a:lnTo>
                </a:path>
                <a:path w="4736465" h="1370329">
                  <a:moveTo>
                    <a:pt x="0" y="441178"/>
                  </a:moveTo>
                  <a:lnTo>
                    <a:pt x="46431" y="441178"/>
                  </a:lnTo>
                </a:path>
                <a:path w="4736465" h="1370329">
                  <a:moveTo>
                    <a:pt x="0" y="216688"/>
                  </a:moveTo>
                  <a:lnTo>
                    <a:pt x="46431" y="216688"/>
                  </a:lnTo>
                </a:path>
                <a:path w="4736465" h="1370329">
                  <a:moveTo>
                    <a:pt x="0" y="0"/>
                  </a:moveTo>
                  <a:lnTo>
                    <a:pt x="46431" y="0"/>
                  </a:lnTo>
                </a:path>
              </a:pathLst>
            </a:custGeom>
            <a:ln w="1160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249991" y="4919535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85124" y="0"/>
                  </a:moveTo>
                  <a:lnTo>
                    <a:pt x="0" y="0"/>
                  </a:lnTo>
                  <a:lnTo>
                    <a:pt x="0" y="85127"/>
                  </a:lnTo>
                  <a:lnTo>
                    <a:pt x="85124" y="85127"/>
                  </a:lnTo>
                  <a:lnTo>
                    <a:pt x="85124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4" name="object 14" descr=""/>
          <p:cNvGraphicFramePr>
            <a:graphicFrameLocks noGrp="1"/>
          </p:cNvGraphicFramePr>
          <p:nvPr/>
        </p:nvGraphicFramePr>
        <p:xfrm>
          <a:off x="4606640" y="1281811"/>
          <a:ext cx="6603999" cy="4613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1580"/>
                <a:gridCol w="1022349"/>
                <a:gridCol w="1022350"/>
                <a:gridCol w="3335019"/>
              </a:tblGrid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350" spc="-3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</a:t>
                      </a:r>
                      <a:r>
                        <a:rPr dirty="0" sz="1350" spc="-5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994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marL="26670" marR="12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55.56%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905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18440">
                <a:tc>
                  <a:txBody>
                    <a:bodyPr/>
                    <a:lstStyle/>
                    <a:p>
                      <a:pPr marL="26670" marR="12065">
                        <a:lnSpc>
                          <a:spcPts val="1600"/>
                        </a:lnSpc>
                        <a:spcBef>
                          <a:spcPts val="20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3495">
                        <a:lnSpc>
                          <a:spcPts val="1600"/>
                        </a:lnSpc>
                        <a:spcBef>
                          <a:spcPts val="20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44.44%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145">
                        <a:lnSpc>
                          <a:spcPts val="1600"/>
                        </a:lnSpc>
                        <a:spcBef>
                          <a:spcPts val="20"/>
                        </a:spcBef>
                      </a:pPr>
                      <a:r>
                        <a:rPr dirty="0" sz="13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3946525">
                <a:tc gridSpan="4">
                  <a:txBody>
                    <a:bodyPr/>
                    <a:lstStyle/>
                    <a:p>
                      <a:pPr algn="ctr" marL="739775" marR="742315" indent="6350">
                        <a:lnSpc>
                          <a:spcPct val="95500"/>
                        </a:lnSpc>
                        <a:spcBef>
                          <a:spcPts val="925"/>
                        </a:spcBef>
                      </a:pPr>
                      <a:r>
                        <a:rPr dirty="0" sz="2200">
                          <a:latin typeface="Arial"/>
                          <a:cs typeface="Arial"/>
                        </a:rPr>
                        <a:t>Does</a:t>
                      </a:r>
                      <a:r>
                        <a:rPr dirty="0" sz="22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2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tribe</a:t>
                      </a:r>
                      <a:r>
                        <a:rPr dirty="0" sz="22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utilize</a:t>
                      </a:r>
                      <a:r>
                        <a:rPr dirty="0" sz="2200" spc="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220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electronic administration</a:t>
                      </a:r>
                      <a:r>
                        <a:rPr dirty="0" sz="22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system/software</a:t>
                      </a:r>
                      <a:r>
                        <a:rPr dirty="0" sz="22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25">
                          <a:latin typeface="Arial"/>
                          <a:cs typeface="Arial"/>
                        </a:rPr>
                        <a:t>to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manage</a:t>
                      </a:r>
                      <a:r>
                        <a:rPr dirty="0" sz="22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benefits</a:t>
                      </a:r>
                      <a:r>
                        <a:rPr dirty="0" sz="2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eligibility</a:t>
                      </a:r>
                      <a:r>
                        <a:rPr dirty="0" sz="22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22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enrollment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22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2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tribal</a:t>
                      </a:r>
                      <a:r>
                        <a:rPr dirty="0" sz="22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member</a:t>
                      </a:r>
                      <a:r>
                        <a:rPr dirty="0" sz="22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population?</a:t>
                      </a:r>
                      <a:r>
                        <a:rPr dirty="0" sz="2200" spc="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(aka.</a:t>
                      </a:r>
                      <a:endParaRPr sz="2200">
                        <a:latin typeface="Arial"/>
                        <a:cs typeface="Arial"/>
                      </a:endParaRPr>
                    </a:p>
                    <a:p>
                      <a:pPr algn="ctr" marL="732155" marR="732155">
                        <a:lnSpc>
                          <a:spcPts val="2560"/>
                        </a:lnSpc>
                        <a:spcBef>
                          <a:spcPts val="15"/>
                        </a:spcBef>
                      </a:pPr>
                      <a:r>
                        <a:rPr dirty="0" sz="2200">
                          <a:latin typeface="Arial"/>
                          <a:cs typeface="Arial"/>
                        </a:rPr>
                        <a:t>Benefit</a:t>
                      </a:r>
                      <a:r>
                        <a:rPr dirty="0" sz="22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Admin</a:t>
                      </a:r>
                      <a:r>
                        <a:rPr dirty="0" sz="22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System/Software/Platform,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HRIS,</a:t>
                      </a:r>
                      <a:r>
                        <a:rPr dirty="0" sz="2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EDI</a:t>
                      </a:r>
                      <a:r>
                        <a:rPr dirty="0" sz="22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Feeds</a:t>
                      </a:r>
                      <a:r>
                        <a:rPr dirty="0" sz="2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22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>
                          <a:latin typeface="Arial"/>
                          <a:cs typeface="Arial"/>
                        </a:rPr>
                        <a:t>Carriers,</a:t>
                      </a:r>
                      <a:r>
                        <a:rPr dirty="0" sz="2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200" spc="-10">
                          <a:latin typeface="Arial"/>
                          <a:cs typeface="Arial"/>
                        </a:rPr>
                        <a:t>etc.)</a:t>
                      </a:r>
                      <a:endParaRPr sz="2200">
                        <a:latin typeface="Arial"/>
                        <a:cs typeface="Arial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60.00%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50.00%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40.00%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6520">
                        <a:lnSpc>
                          <a:spcPts val="1145"/>
                        </a:lnSpc>
                        <a:spcBef>
                          <a:spcPts val="30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30.00%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762625">
                        <a:lnSpc>
                          <a:spcPts val="869"/>
                        </a:lnSpc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Responses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r" marR="6001385">
                        <a:lnSpc>
                          <a:spcPts val="1165"/>
                        </a:lnSpc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20.00%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r" marR="600138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10.00%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r" marR="60077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0.00%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769745">
                        <a:lnSpc>
                          <a:spcPct val="100000"/>
                        </a:lnSpc>
                        <a:spcBef>
                          <a:spcPts val="150"/>
                        </a:spcBef>
                        <a:tabLst>
                          <a:tab pos="4129404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Yes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7475">
                    <a:lnL w="9525">
                      <a:solidFill>
                        <a:srgbClr val="D3D3D3"/>
                      </a:solidFill>
                      <a:prstDash val="solid"/>
                    </a:lnL>
                    <a:lnR w="12700">
                      <a:solidFill>
                        <a:srgbClr val="858585"/>
                      </a:solidFill>
                      <a:prstDash val="solid"/>
                    </a:lnR>
                    <a:lnT w="12700">
                      <a:solidFill>
                        <a:srgbClr val="858585"/>
                      </a:solidFill>
                      <a:prstDash val="solid"/>
                    </a:lnT>
                    <a:lnB w="12700">
                      <a:solidFill>
                        <a:srgbClr val="85858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56104" y="249936"/>
            <a:ext cx="1546859" cy="1546859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11580876" y="6240372"/>
            <a:ext cx="223520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z="1000" spc="-25">
                <a:latin typeface="Trebuchet MS"/>
                <a:cs typeface="Trebuchet MS"/>
              </a:rPr>
              <a:t>38</a:t>
            </a:fld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4152265" cy="6858000"/>
            <a:chOff x="1524" y="0"/>
            <a:chExt cx="415226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415186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227075"/>
              <a:ext cx="1505711" cy="752856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52729" y="2902153"/>
            <a:ext cx="2443480" cy="1010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75"/>
              </a:lnSpc>
              <a:spcBef>
                <a:spcPts val="100"/>
              </a:spcBef>
            </a:pPr>
            <a:r>
              <a:rPr dirty="0" sz="3300">
                <a:solidFill>
                  <a:srgbClr val="FFFFFF"/>
                </a:solidFill>
                <a:latin typeface="Trebuchet MS"/>
                <a:cs typeface="Trebuchet MS"/>
              </a:rPr>
              <a:t>What’s</a:t>
            </a:r>
            <a:r>
              <a:rPr dirty="0" sz="3300" spc="-2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Trebuchet MS"/>
                <a:cs typeface="Trebuchet MS"/>
              </a:rPr>
              <a:t>being</a:t>
            </a:r>
            <a:endParaRPr sz="3300">
              <a:latin typeface="Trebuchet MS"/>
              <a:cs typeface="Trebuchet MS"/>
            </a:endParaRPr>
          </a:p>
          <a:p>
            <a:pPr marL="12700">
              <a:lnSpc>
                <a:spcPts val="3875"/>
              </a:lnSpc>
            </a:pPr>
            <a:r>
              <a:rPr dirty="0" sz="3300" spc="-10">
                <a:solidFill>
                  <a:srgbClr val="FFFFFF"/>
                </a:solidFill>
                <a:latin typeface="Trebuchet MS"/>
                <a:cs typeface="Trebuchet MS"/>
              </a:rPr>
              <a:t>offered?</a:t>
            </a:r>
            <a:endParaRPr sz="3300">
              <a:latin typeface="Trebuchet MS"/>
              <a:cs typeface="Trebuchet MS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4594661" y="744963"/>
          <a:ext cx="3343275" cy="1378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0155"/>
                <a:gridCol w="1047115"/>
                <a:gridCol w="1047115"/>
              </a:tblGrid>
              <a:tr h="229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</a:t>
                      </a:r>
                      <a:r>
                        <a:rPr dirty="0" sz="1350" spc="-6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1404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9870">
                <a:tc>
                  <a:txBody>
                    <a:bodyPr/>
                    <a:lstStyle/>
                    <a:p>
                      <a:pPr marL="27305" marR="120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PPO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92.86%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27305" marR="120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HMO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7.14%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7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235">
                <a:tc>
                  <a:txBody>
                    <a:bodyPr/>
                    <a:lstStyle/>
                    <a:p>
                      <a:pPr marL="27305" marR="120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EPO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7.14%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7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27305" marR="120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POS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0.00%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7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9870">
                <a:tc>
                  <a:txBody>
                    <a:bodyPr/>
                    <a:lstStyle/>
                    <a:p>
                      <a:pPr marL="27305" marR="120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Indemnity</a:t>
                      </a: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5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Plan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7.14%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7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35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5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/>
          <p:nvPr/>
        </p:nvSpPr>
        <p:spPr>
          <a:xfrm>
            <a:off x="4621783" y="422792"/>
            <a:ext cx="449834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What</a:t>
            </a:r>
            <a:r>
              <a:rPr dirty="0" sz="150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types</a:t>
            </a:r>
            <a:r>
              <a:rPr dirty="0" sz="150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500" spc="-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Medical Plans</a:t>
            </a:r>
            <a:r>
              <a:rPr dirty="0" sz="150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does</a:t>
            </a:r>
            <a:r>
              <a:rPr dirty="0" sz="15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50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tribe</a:t>
            </a:r>
            <a:r>
              <a:rPr dirty="0" sz="15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spc="-10" b="1">
                <a:solidFill>
                  <a:srgbClr val="333333"/>
                </a:solidFill>
                <a:latin typeface="Arial"/>
                <a:cs typeface="Arial"/>
              </a:rPr>
              <a:t>offer?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5413006" y="3179352"/>
            <a:ext cx="4782820" cy="2540635"/>
            <a:chOff x="5413006" y="3179352"/>
            <a:chExt cx="4782820" cy="2540635"/>
          </a:xfrm>
        </p:grpSpPr>
        <p:sp>
          <p:nvSpPr>
            <p:cNvPr id="9" name="object 9" descr=""/>
            <p:cNvSpPr/>
            <p:nvPr/>
          </p:nvSpPr>
          <p:spPr>
            <a:xfrm>
              <a:off x="5474512" y="3431059"/>
              <a:ext cx="4715510" cy="1981835"/>
            </a:xfrm>
            <a:custGeom>
              <a:avLst/>
              <a:gdLst/>
              <a:ahLst/>
              <a:cxnLst/>
              <a:rect l="l" t="t" r="r" b="b"/>
              <a:pathLst>
                <a:path w="4715509" h="1981835">
                  <a:moveTo>
                    <a:pt x="0" y="1981247"/>
                  </a:moveTo>
                  <a:lnTo>
                    <a:pt x="277368" y="1981247"/>
                  </a:lnTo>
                </a:path>
                <a:path w="4715509" h="1981835">
                  <a:moveTo>
                    <a:pt x="657758" y="1981247"/>
                  </a:moveTo>
                  <a:lnTo>
                    <a:pt x="4715256" y="1981247"/>
                  </a:lnTo>
                </a:path>
                <a:path w="4715509" h="1981835">
                  <a:moveTo>
                    <a:pt x="0" y="1735573"/>
                  </a:moveTo>
                  <a:lnTo>
                    <a:pt x="277368" y="1735573"/>
                  </a:lnTo>
                </a:path>
                <a:path w="4715509" h="1981835">
                  <a:moveTo>
                    <a:pt x="657758" y="1735573"/>
                  </a:moveTo>
                  <a:lnTo>
                    <a:pt x="4715256" y="1735573"/>
                  </a:lnTo>
                </a:path>
                <a:path w="4715509" h="1981835">
                  <a:moveTo>
                    <a:pt x="0" y="1489898"/>
                  </a:moveTo>
                  <a:lnTo>
                    <a:pt x="277368" y="1489898"/>
                  </a:lnTo>
                </a:path>
                <a:path w="4715509" h="1981835">
                  <a:moveTo>
                    <a:pt x="657758" y="1489898"/>
                  </a:moveTo>
                  <a:lnTo>
                    <a:pt x="4715256" y="1489898"/>
                  </a:lnTo>
                </a:path>
                <a:path w="4715509" h="1981835">
                  <a:moveTo>
                    <a:pt x="0" y="1244223"/>
                  </a:moveTo>
                  <a:lnTo>
                    <a:pt x="277368" y="1244223"/>
                  </a:lnTo>
                </a:path>
                <a:path w="4715509" h="1981835">
                  <a:moveTo>
                    <a:pt x="657758" y="1244223"/>
                  </a:moveTo>
                  <a:lnTo>
                    <a:pt x="4715256" y="1244223"/>
                  </a:lnTo>
                </a:path>
                <a:path w="4715509" h="1981835">
                  <a:moveTo>
                    <a:pt x="0" y="990623"/>
                  </a:moveTo>
                  <a:lnTo>
                    <a:pt x="277368" y="990623"/>
                  </a:lnTo>
                </a:path>
                <a:path w="4715509" h="1981835">
                  <a:moveTo>
                    <a:pt x="657758" y="990623"/>
                  </a:moveTo>
                  <a:lnTo>
                    <a:pt x="4715256" y="990623"/>
                  </a:lnTo>
                </a:path>
                <a:path w="4715509" h="1981835">
                  <a:moveTo>
                    <a:pt x="0" y="744949"/>
                  </a:moveTo>
                  <a:lnTo>
                    <a:pt x="277368" y="744949"/>
                  </a:lnTo>
                </a:path>
                <a:path w="4715509" h="1981835">
                  <a:moveTo>
                    <a:pt x="657758" y="744949"/>
                  </a:moveTo>
                  <a:lnTo>
                    <a:pt x="4715256" y="744949"/>
                  </a:lnTo>
                </a:path>
                <a:path w="4715509" h="1981835">
                  <a:moveTo>
                    <a:pt x="0" y="499274"/>
                  </a:moveTo>
                  <a:lnTo>
                    <a:pt x="277368" y="499274"/>
                  </a:lnTo>
                </a:path>
                <a:path w="4715509" h="1981835">
                  <a:moveTo>
                    <a:pt x="657758" y="499274"/>
                  </a:moveTo>
                  <a:lnTo>
                    <a:pt x="4715256" y="499274"/>
                  </a:lnTo>
                </a:path>
                <a:path w="4715509" h="1981835">
                  <a:moveTo>
                    <a:pt x="0" y="253599"/>
                  </a:moveTo>
                  <a:lnTo>
                    <a:pt x="277368" y="253599"/>
                  </a:lnTo>
                </a:path>
                <a:path w="4715509" h="1981835">
                  <a:moveTo>
                    <a:pt x="657758" y="253599"/>
                  </a:moveTo>
                  <a:lnTo>
                    <a:pt x="4715256" y="253599"/>
                  </a:lnTo>
                </a:path>
                <a:path w="4715509" h="1981835">
                  <a:moveTo>
                    <a:pt x="0" y="0"/>
                  </a:moveTo>
                  <a:lnTo>
                    <a:pt x="277368" y="0"/>
                  </a:lnTo>
                </a:path>
                <a:path w="4715509" h="1981835">
                  <a:moveTo>
                    <a:pt x="657758" y="0"/>
                  </a:moveTo>
                  <a:lnTo>
                    <a:pt x="4715256" y="0"/>
                  </a:lnTo>
                </a:path>
              </a:pathLst>
            </a:custGeom>
            <a:ln w="11887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751868" y="3359746"/>
              <a:ext cx="4152900" cy="2306320"/>
            </a:xfrm>
            <a:custGeom>
              <a:avLst/>
              <a:gdLst/>
              <a:ahLst/>
              <a:cxnLst/>
              <a:rect l="l" t="t" r="r" b="b"/>
              <a:pathLst>
                <a:path w="4152900" h="2306320">
                  <a:moveTo>
                    <a:pt x="380390" y="0"/>
                  </a:moveTo>
                  <a:lnTo>
                    <a:pt x="0" y="0"/>
                  </a:lnTo>
                  <a:lnTo>
                    <a:pt x="0" y="2306167"/>
                  </a:lnTo>
                  <a:lnTo>
                    <a:pt x="380390" y="2306167"/>
                  </a:lnTo>
                  <a:lnTo>
                    <a:pt x="380390" y="0"/>
                  </a:lnTo>
                  <a:close/>
                </a:path>
                <a:path w="4152900" h="2306320">
                  <a:moveTo>
                    <a:pt x="1323441" y="2123897"/>
                  </a:moveTo>
                  <a:lnTo>
                    <a:pt x="943051" y="2123897"/>
                  </a:lnTo>
                  <a:lnTo>
                    <a:pt x="943051" y="2306167"/>
                  </a:lnTo>
                  <a:lnTo>
                    <a:pt x="1323441" y="2306167"/>
                  </a:lnTo>
                  <a:lnTo>
                    <a:pt x="1323441" y="2123897"/>
                  </a:lnTo>
                  <a:close/>
                </a:path>
                <a:path w="4152900" h="2306320">
                  <a:moveTo>
                    <a:pt x="2266505" y="2123897"/>
                  </a:moveTo>
                  <a:lnTo>
                    <a:pt x="1886102" y="2123897"/>
                  </a:lnTo>
                  <a:lnTo>
                    <a:pt x="1886115" y="2306167"/>
                  </a:lnTo>
                  <a:lnTo>
                    <a:pt x="2266505" y="2306167"/>
                  </a:lnTo>
                  <a:lnTo>
                    <a:pt x="2266505" y="2123897"/>
                  </a:lnTo>
                  <a:close/>
                </a:path>
                <a:path w="4152900" h="2306320">
                  <a:moveTo>
                    <a:pt x="4152608" y="2123897"/>
                  </a:moveTo>
                  <a:lnTo>
                    <a:pt x="3772217" y="2123897"/>
                  </a:lnTo>
                  <a:lnTo>
                    <a:pt x="3772217" y="2306167"/>
                  </a:lnTo>
                  <a:lnTo>
                    <a:pt x="4152608" y="2306167"/>
                  </a:lnTo>
                  <a:lnTo>
                    <a:pt x="4152608" y="2123897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419038" y="3185384"/>
              <a:ext cx="4770755" cy="2528570"/>
            </a:xfrm>
            <a:custGeom>
              <a:avLst/>
              <a:gdLst/>
              <a:ahLst/>
              <a:cxnLst/>
              <a:rect l="l" t="t" r="r" b="b"/>
              <a:pathLst>
                <a:path w="4770755" h="2528570">
                  <a:moveTo>
                    <a:pt x="55473" y="2480522"/>
                  </a:moveTo>
                  <a:lnTo>
                    <a:pt x="4770729" y="2480522"/>
                  </a:lnTo>
                </a:path>
                <a:path w="4770755" h="2528570">
                  <a:moveTo>
                    <a:pt x="55473" y="2480522"/>
                  </a:moveTo>
                  <a:lnTo>
                    <a:pt x="55473" y="2528072"/>
                  </a:lnTo>
                </a:path>
                <a:path w="4770755" h="2528570">
                  <a:moveTo>
                    <a:pt x="998524" y="2480522"/>
                  </a:moveTo>
                  <a:lnTo>
                    <a:pt x="998524" y="2528072"/>
                  </a:lnTo>
                </a:path>
                <a:path w="4770755" h="2528570">
                  <a:moveTo>
                    <a:pt x="1941576" y="2480522"/>
                  </a:moveTo>
                  <a:lnTo>
                    <a:pt x="1941576" y="2528072"/>
                  </a:lnTo>
                </a:path>
                <a:path w="4770755" h="2528570">
                  <a:moveTo>
                    <a:pt x="2884627" y="2480522"/>
                  </a:moveTo>
                  <a:lnTo>
                    <a:pt x="2884627" y="2528072"/>
                  </a:lnTo>
                </a:path>
                <a:path w="4770755" h="2528570">
                  <a:moveTo>
                    <a:pt x="3827678" y="2480522"/>
                  </a:moveTo>
                  <a:lnTo>
                    <a:pt x="3827678" y="2528072"/>
                  </a:lnTo>
                </a:path>
                <a:path w="4770755" h="2528570">
                  <a:moveTo>
                    <a:pt x="4770729" y="2480522"/>
                  </a:moveTo>
                  <a:lnTo>
                    <a:pt x="4770729" y="2528072"/>
                  </a:lnTo>
                </a:path>
                <a:path w="4770755" h="2528570">
                  <a:moveTo>
                    <a:pt x="55473" y="0"/>
                  </a:moveTo>
                  <a:lnTo>
                    <a:pt x="4770729" y="0"/>
                  </a:lnTo>
                </a:path>
                <a:path w="4770755" h="2528570">
                  <a:moveTo>
                    <a:pt x="55473" y="2480522"/>
                  </a:moveTo>
                  <a:lnTo>
                    <a:pt x="55473" y="0"/>
                  </a:lnTo>
                </a:path>
                <a:path w="4770755" h="2528570">
                  <a:moveTo>
                    <a:pt x="0" y="2480522"/>
                  </a:moveTo>
                  <a:lnTo>
                    <a:pt x="55473" y="2480522"/>
                  </a:lnTo>
                </a:path>
                <a:path w="4770755" h="2528570">
                  <a:moveTo>
                    <a:pt x="0" y="2226922"/>
                  </a:moveTo>
                  <a:lnTo>
                    <a:pt x="55473" y="2226922"/>
                  </a:lnTo>
                </a:path>
                <a:path w="4770755" h="2528570">
                  <a:moveTo>
                    <a:pt x="0" y="1981247"/>
                  </a:moveTo>
                  <a:lnTo>
                    <a:pt x="55473" y="1981247"/>
                  </a:lnTo>
                </a:path>
                <a:path w="4770755" h="2528570">
                  <a:moveTo>
                    <a:pt x="0" y="1735573"/>
                  </a:moveTo>
                  <a:lnTo>
                    <a:pt x="55473" y="1735573"/>
                  </a:lnTo>
                </a:path>
                <a:path w="4770755" h="2528570">
                  <a:moveTo>
                    <a:pt x="0" y="1489898"/>
                  </a:moveTo>
                  <a:lnTo>
                    <a:pt x="55473" y="1489898"/>
                  </a:lnTo>
                </a:path>
                <a:path w="4770755" h="2528570">
                  <a:moveTo>
                    <a:pt x="0" y="1236298"/>
                  </a:moveTo>
                  <a:lnTo>
                    <a:pt x="55473" y="1236298"/>
                  </a:lnTo>
                </a:path>
                <a:path w="4770755" h="2528570">
                  <a:moveTo>
                    <a:pt x="0" y="990623"/>
                  </a:moveTo>
                  <a:lnTo>
                    <a:pt x="55473" y="990623"/>
                  </a:lnTo>
                </a:path>
                <a:path w="4770755" h="2528570">
                  <a:moveTo>
                    <a:pt x="0" y="744949"/>
                  </a:moveTo>
                  <a:lnTo>
                    <a:pt x="55473" y="744949"/>
                  </a:lnTo>
                </a:path>
                <a:path w="4770755" h="2528570">
                  <a:moveTo>
                    <a:pt x="0" y="499274"/>
                  </a:moveTo>
                  <a:lnTo>
                    <a:pt x="55473" y="499274"/>
                  </a:lnTo>
                </a:path>
                <a:path w="4770755" h="2528570">
                  <a:moveTo>
                    <a:pt x="0" y="245674"/>
                  </a:moveTo>
                  <a:lnTo>
                    <a:pt x="55473" y="245674"/>
                  </a:lnTo>
                </a:path>
                <a:path w="4770755" h="2528570">
                  <a:moveTo>
                    <a:pt x="0" y="0"/>
                  </a:moveTo>
                  <a:lnTo>
                    <a:pt x="55473" y="0"/>
                  </a:lnTo>
                </a:path>
              </a:pathLst>
            </a:custGeom>
            <a:ln w="11887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5810127" y="5750288"/>
            <a:ext cx="4253865" cy="4102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908050" algn="l"/>
                <a:tab pos="1890395" algn="l"/>
                <a:tab pos="2836545" algn="l"/>
                <a:tab pos="3582035" algn="l"/>
              </a:tabLst>
            </a:pPr>
            <a:r>
              <a:rPr dirty="0" sz="1250" spc="-25">
                <a:latin typeface="Calibri"/>
                <a:cs typeface="Calibri"/>
              </a:rPr>
              <a:t>PPO</a:t>
            </a:r>
            <a:r>
              <a:rPr dirty="0" sz="1250">
                <a:latin typeface="Calibri"/>
                <a:cs typeface="Calibri"/>
              </a:rPr>
              <a:t>	</a:t>
            </a:r>
            <a:r>
              <a:rPr dirty="0" sz="1250" spc="-25">
                <a:latin typeface="Calibri"/>
                <a:cs typeface="Calibri"/>
              </a:rPr>
              <a:t>HMO</a:t>
            </a:r>
            <a:r>
              <a:rPr dirty="0" sz="1250">
                <a:latin typeface="Calibri"/>
                <a:cs typeface="Calibri"/>
              </a:rPr>
              <a:t>	</a:t>
            </a:r>
            <a:r>
              <a:rPr dirty="0" sz="1250" spc="-25">
                <a:latin typeface="Calibri"/>
                <a:cs typeface="Calibri"/>
              </a:rPr>
              <a:t>EPO</a:t>
            </a:r>
            <a:r>
              <a:rPr dirty="0" sz="1250">
                <a:latin typeface="Calibri"/>
                <a:cs typeface="Calibri"/>
              </a:rPr>
              <a:t>	</a:t>
            </a:r>
            <a:r>
              <a:rPr dirty="0" sz="1250" spc="-25">
                <a:latin typeface="Calibri"/>
                <a:cs typeface="Calibri"/>
              </a:rPr>
              <a:t>POS</a:t>
            </a:r>
            <a:r>
              <a:rPr dirty="0" sz="1250">
                <a:latin typeface="Calibri"/>
                <a:cs typeface="Calibri"/>
              </a:rPr>
              <a:t>	</a:t>
            </a:r>
            <a:r>
              <a:rPr dirty="0" sz="1250" spc="-10">
                <a:latin typeface="Calibri"/>
                <a:cs typeface="Calibri"/>
              </a:rPr>
              <a:t>Indemnity</a:t>
            </a:r>
            <a:endParaRPr sz="1250">
              <a:latin typeface="Calibri"/>
              <a:cs typeface="Calibri"/>
            </a:endParaRPr>
          </a:p>
          <a:p>
            <a:pPr algn="r" marR="191770">
              <a:lnSpc>
                <a:spcPct val="100000"/>
              </a:lnSpc>
              <a:spcBef>
                <a:spcPts val="25"/>
              </a:spcBef>
            </a:pPr>
            <a:r>
              <a:rPr dirty="0" sz="1250" spc="-20">
                <a:latin typeface="Calibri"/>
                <a:cs typeface="Calibri"/>
              </a:rPr>
              <a:t>Plan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769601" y="3004371"/>
            <a:ext cx="571500" cy="275590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560"/>
              </a:spcBef>
            </a:pPr>
            <a:r>
              <a:rPr dirty="0" sz="1250" spc="-10">
                <a:latin typeface="Calibri"/>
                <a:cs typeface="Calibri"/>
              </a:rPr>
              <a:t>100.00%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90.00%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0"/>
              </a:spcBef>
            </a:pPr>
            <a:r>
              <a:rPr dirty="0" sz="1250" spc="-10">
                <a:latin typeface="Calibri"/>
                <a:cs typeface="Calibri"/>
              </a:rPr>
              <a:t>80.00%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70.00%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60.00%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50.00%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40.00%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0"/>
              </a:spcBef>
            </a:pPr>
            <a:r>
              <a:rPr dirty="0" sz="1250" spc="-10">
                <a:latin typeface="Calibri"/>
                <a:cs typeface="Calibri"/>
              </a:rPr>
              <a:t>30.00%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20.00%</a:t>
            </a:r>
            <a:endParaRPr sz="1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10.00%</a:t>
            </a:r>
            <a:endParaRPr sz="1250">
              <a:latin typeface="Calibri"/>
              <a:cs typeface="Calibri"/>
            </a:endParaRPr>
          </a:p>
          <a:p>
            <a:pPr algn="r" marR="11430">
              <a:lnSpc>
                <a:spcPct val="100000"/>
              </a:lnSpc>
              <a:spcBef>
                <a:spcPts val="455"/>
              </a:spcBef>
            </a:pPr>
            <a:r>
              <a:rPr dirty="0" sz="1250" spc="-10">
                <a:latin typeface="Calibri"/>
                <a:cs typeface="Calibri"/>
              </a:rPr>
              <a:t>0.00%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650443" y="2303392"/>
            <a:ext cx="4775835" cy="69405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705610" marR="5080" indent="-1706245">
              <a:lnSpc>
                <a:spcPts val="2560"/>
              </a:lnSpc>
              <a:spcBef>
                <a:spcPts val="300"/>
              </a:spcBef>
            </a:pPr>
            <a:r>
              <a:rPr dirty="0" sz="2250">
                <a:latin typeface="Arial"/>
                <a:cs typeface="Arial"/>
              </a:rPr>
              <a:t>What</a:t>
            </a:r>
            <a:r>
              <a:rPr dirty="0" sz="2250" spc="-160">
                <a:latin typeface="Arial"/>
                <a:cs typeface="Arial"/>
              </a:rPr>
              <a:t> </a:t>
            </a:r>
            <a:r>
              <a:rPr dirty="0" sz="2250">
                <a:latin typeface="Arial"/>
                <a:cs typeface="Arial"/>
              </a:rPr>
              <a:t>types</a:t>
            </a:r>
            <a:r>
              <a:rPr dirty="0" sz="2250" spc="-70">
                <a:latin typeface="Arial"/>
                <a:cs typeface="Arial"/>
              </a:rPr>
              <a:t> </a:t>
            </a:r>
            <a:r>
              <a:rPr dirty="0" sz="2250">
                <a:latin typeface="Arial"/>
                <a:cs typeface="Arial"/>
              </a:rPr>
              <a:t>of</a:t>
            </a:r>
            <a:r>
              <a:rPr dirty="0" sz="2250" spc="-110">
                <a:latin typeface="Arial"/>
                <a:cs typeface="Arial"/>
              </a:rPr>
              <a:t> </a:t>
            </a:r>
            <a:r>
              <a:rPr dirty="0" sz="2250">
                <a:latin typeface="Arial"/>
                <a:cs typeface="Arial"/>
              </a:rPr>
              <a:t>Medical</a:t>
            </a:r>
            <a:r>
              <a:rPr dirty="0" sz="2250" spc="-10">
                <a:latin typeface="Arial"/>
                <a:cs typeface="Arial"/>
              </a:rPr>
              <a:t> </a:t>
            </a:r>
            <a:r>
              <a:rPr dirty="0" sz="2250">
                <a:latin typeface="Arial"/>
                <a:cs typeface="Arial"/>
              </a:rPr>
              <a:t>Plans</a:t>
            </a:r>
            <a:r>
              <a:rPr dirty="0" sz="2250" spc="-10">
                <a:latin typeface="Arial"/>
                <a:cs typeface="Arial"/>
              </a:rPr>
              <a:t> </a:t>
            </a:r>
            <a:r>
              <a:rPr dirty="0" sz="2250">
                <a:latin typeface="Arial"/>
                <a:cs typeface="Arial"/>
              </a:rPr>
              <a:t>does</a:t>
            </a:r>
            <a:r>
              <a:rPr dirty="0" sz="2250" spc="-105">
                <a:latin typeface="Arial"/>
                <a:cs typeface="Arial"/>
              </a:rPr>
              <a:t> </a:t>
            </a:r>
            <a:r>
              <a:rPr dirty="0" sz="2250" spc="-25">
                <a:latin typeface="Arial"/>
                <a:cs typeface="Arial"/>
              </a:rPr>
              <a:t>the </a:t>
            </a:r>
            <a:r>
              <a:rPr dirty="0" sz="2250">
                <a:latin typeface="Arial"/>
                <a:cs typeface="Arial"/>
              </a:rPr>
              <a:t>tribe</a:t>
            </a:r>
            <a:r>
              <a:rPr dirty="0" sz="2250" spc="-80">
                <a:latin typeface="Arial"/>
                <a:cs typeface="Arial"/>
              </a:rPr>
              <a:t> </a:t>
            </a:r>
            <a:r>
              <a:rPr dirty="0" sz="2250" spc="-10">
                <a:latin typeface="Arial"/>
                <a:cs typeface="Arial"/>
              </a:rPr>
              <a:t>offer?</a:t>
            </a:r>
            <a:endParaRPr sz="225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10443362" y="4588108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87172" y="0"/>
                </a:moveTo>
                <a:lnTo>
                  <a:pt x="0" y="0"/>
                </a:lnTo>
                <a:lnTo>
                  <a:pt x="0" y="87174"/>
                </a:lnTo>
                <a:lnTo>
                  <a:pt x="87172" y="87174"/>
                </a:lnTo>
                <a:lnTo>
                  <a:pt x="87172" y="0"/>
                </a:lnTo>
                <a:close/>
              </a:path>
            </a:pathLst>
          </a:custGeom>
          <a:solidFill>
            <a:srgbClr val="00BE6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10571743" y="4510819"/>
            <a:ext cx="692785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50" spc="-10">
                <a:latin typeface="Calibri"/>
                <a:cs typeface="Calibri"/>
              </a:rPr>
              <a:t>Responses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4666183" y="2210610"/>
            <a:ext cx="6736080" cy="4041775"/>
          </a:xfrm>
          <a:custGeom>
            <a:avLst/>
            <a:gdLst/>
            <a:ahLst/>
            <a:cxnLst/>
            <a:rect l="l" t="t" r="r" b="b"/>
            <a:pathLst>
              <a:path w="6736080" h="4041775">
                <a:moveTo>
                  <a:pt x="0" y="4041745"/>
                </a:moveTo>
                <a:lnTo>
                  <a:pt x="6736080" y="4041745"/>
                </a:lnTo>
                <a:lnTo>
                  <a:pt x="6736080" y="0"/>
                </a:lnTo>
                <a:lnTo>
                  <a:pt x="0" y="0"/>
                </a:lnTo>
                <a:lnTo>
                  <a:pt x="0" y="4041745"/>
                </a:lnTo>
                <a:close/>
              </a:path>
            </a:pathLst>
          </a:custGeom>
          <a:ln w="11887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3892" y="176784"/>
            <a:ext cx="1546859" cy="1546859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11580876" y="6240372"/>
            <a:ext cx="223520" cy="17272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dirty="0" sz="1000" spc="-25">
                <a:latin typeface="Trebuchet MS"/>
                <a:cs typeface="Trebuchet MS"/>
              </a:rPr>
              <a:t>38</a:t>
            </a:fld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12189460" cy="2133600"/>
            <a:chOff x="1524" y="0"/>
            <a:chExt cx="12189460" cy="21336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12188951" cy="21335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90988" y="196595"/>
              <a:ext cx="1839468" cy="95707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1606276" y="6232652"/>
            <a:ext cx="1600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latin typeface="Trebuchet MS"/>
                <a:cs typeface="Trebuchet MS"/>
              </a:rPr>
              <a:t>41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5414" y="895045"/>
            <a:ext cx="7546340" cy="863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 b="0">
                <a:solidFill>
                  <a:srgbClr val="FFFFFF"/>
                </a:solidFill>
                <a:latin typeface="Trebuchet MS"/>
                <a:cs typeface="Trebuchet MS"/>
              </a:rPr>
              <a:t>Admin</a:t>
            </a:r>
            <a:r>
              <a:rPr dirty="0" sz="5500" spc="-17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b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dirty="0" sz="5500" spc="-17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b="0">
                <a:solidFill>
                  <a:srgbClr val="FFFFFF"/>
                </a:solidFill>
                <a:latin typeface="Trebuchet MS"/>
                <a:cs typeface="Trebuchet MS"/>
              </a:rPr>
              <a:t>Coverage</a:t>
            </a:r>
            <a:r>
              <a:rPr dirty="0" sz="5500" spc="-16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spc="-25" b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5414" y="1649983"/>
            <a:ext cx="3695700" cy="863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 spc="-10">
                <a:solidFill>
                  <a:srgbClr val="FFFFFF"/>
                </a:solidFill>
                <a:latin typeface="Trebuchet MS"/>
                <a:cs typeface="Trebuchet MS"/>
              </a:rPr>
              <a:t>Dependents</a:t>
            </a:r>
            <a:endParaRPr sz="5500">
              <a:latin typeface="Trebuchet MS"/>
              <a:cs typeface="Trebuchet M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067358" y="2765557"/>
            <a:ext cx="5667375" cy="3543935"/>
            <a:chOff x="6067358" y="2765557"/>
            <a:chExt cx="5667375" cy="3543935"/>
          </a:xfrm>
        </p:grpSpPr>
        <p:sp>
          <p:nvSpPr>
            <p:cNvPr id="9" name="object 9" descr=""/>
            <p:cNvSpPr/>
            <p:nvPr/>
          </p:nvSpPr>
          <p:spPr>
            <a:xfrm>
              <a:off x="6067349" y="2765564"/>
              <a:ext cx="2907665" cy="557530"/>
            </a:xfrm>
            <a:custGeom>
              <a:avLst/>
              <a:gdLst/>
              <a:ahLst/>
              <a:cxnLst/>
              <a:rect l="l" t="t" r="r" b="b"/>
              <a:pathLst>
                <a:path w="2907665" h="557529">
                  <a:moveTo>
                    <a:pt x="2907423" y="0"/>
                  </a:moveTo>
                  <a:lnTo>
                    <a:pt x="0" y="0"/>
                  </a:lnTo>
                  <a:lnTo>
                    <a:pt x="0" y="186207"/>
                  </a:lnTo>
                  <a:lnTo>
                    <a:pt x="0" y="192620"/>
                  </a:lnTo>
                  <a:lnTo>
                    <a:pt x="0" y="557009"/>
                  </a:lnTo>
                  <a:lnTo>
                    <a:pt x="1212977" y="557009"/>
                  </a:lnTo>
                  <a:lnTo>
                    <a:pt x="1212977" y="192620"/>
                  </a:lnTo>
                  <a:lnTo>
                    <a:pt x="2907423" y="192620"/>
                  </a:lnTo>
                  <a:lnTo>
                    <a:pt x="2907423" y="0"/>
                  </a:lnTo>
                  <a:close/>
                </a:path>
              </a:pathLst>
            </a:custGeom>
            <a:solidFill>
              <a:srgbClr val="EAEA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33158" y="6116677"/>
              <a:ext cx="301625" cy="193040"/>
            </a:xfrm>
            <a:custGeom>
              <a:avLst/>
              <a:gdLst/>
              <a:ahLst/>
              <a:cxnLst/>
              <a:rect l="l" t="t" r="r" b="b"/>
              <a:pathLst>
                <a:path w="301625" h="193039">
                  <a:moveTo>
                    <a:pt x="0" y="192619"/>
                  </a:moveTo>
                  <a:lnTo>
                    <a:pt x="301576" y="192619"/>
                  </a:lnTo>
                  <a:lnTo>
                    <a:pt x="301576" y="0"/>
                  </a:lnTo>
                  <a:lnTo>
                    <a:pt x="0" y="0"/>
                  </a:lnTo>
                  <a:lnTo>
                    <a:pt x="0" y="192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6060948" y="2765493"/>
            <a:ext cx="5674360" cy="3826510"/>
            <a:chOff x="6060948" y="2765493"/>
            <a:chExt cx="5674360" cy="3826510"/>
          </a:xfrm>
        </p:grpSpPr>
        <p:sp>
          <p:nvSpPr>
            <p:cNvPr id="12" name="object 12" descr=""/>
            <p:cNvSpPr/>
            <p:nvPr/>
          </p:nvSpPr>
          <p:spPr>
            <a:xfrm>
              <a:off x="6070562" y="2765501"/>
              <a:ext cx="2901315" cy="193040"/>
            </a:xfrm>
            <a:custGeom>
              <a:avLst/>
              <a:gdLst/>
              <a:ahLst/>
              <a:cxnLst/>
              <a:rect l="l" t="t" r="r" b="b"/>
              <a:pathLst>
                <a:path w="2901315" h="193039">
                  <a:moveTo>
                    <a:pt x="2900997" y="186270"/>
                  </a:moveTo>
                  <a:lnTo>
                    <a:pt x="0" y="186270"/>
                  </a:lnTo>
                  <a:lnTo>
                    <a:pt x="0" y="192684"/>
                  </a:lnTo>
                  <a:lnTo>
                    <a:pt x="2900997" y="192684"/>
                  </a:lnTo>
                  <a:lnTo>
                    <a:pt x="2900997" y="186270"/>
                  </a:lnTo>
                  <a:close/>
                </a:path>
                <a:path w="2901315" h="193039">
                  <a:moveTo>
                    <a:pt x="2900997" y="0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900997" y="6413"/>
                  </a:lnTo>
                  <a:lnTo>
                    <a:pt x="29009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067349" y="2765501"/>
              <a:ext cx="2907665" cy="193040"/>
            </a:xfrm>
            <a:custGeom>
              <a:avLst/>
              <a:gdLst/>
              <a:ahLst/>
              <a:cxnLst/>
              <a:rect l="l" t="t" r="r" b="b"/>
              <a:pathLst>
                <a:path w="2907665" h="193039">
                  <a:moveTo>
                    <a:pt x="2907423" y="186270"/>
                  </a:moveTo>
                  <a:lnTo>
                    <a:pt x="0" y="186270"/>
                  </a:lnTo>
                  <a:lnTo>
                    <a:pt x="0" y="192684"/>
                  </a:lnTo>
                  <a:lnTo>
                    <a:pt x="2907423" y="192684"/>
                  </a:lnTo>
                  <a:lnTo>
                    <a:pt x="2907423" y="186270"/>
                  </a:lnTo>
                  <a:close/>
                </a:path>
                <a:path w="2907665" h="193039">
                  <a:moveTo>
                    <a:pt x="2907423" y="0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907423" y="6413"/>
                  </a:lnTo>
                  <a:lnTo>
                    <a:pt x="2907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060948" y="2768698"/>
              <a:ext cx="6985" cy="558800"/>
            </a:xfrm>
            <a:custGeom>
              <a:avLst/>
              <a:gdLst/>
              <a:ahLst/>
              <a:cxnLst/>
              <a:rect l="l" t="t" r="r" b="b"/>
              <a:pathLst>
                <a:path w="6985" h="558800">
                  <a:moveTo>
                    <a:pt x="6410" y="0"/>
                  </a:moveTo>
                  <a:lnTo>
                    <a:pt x="0" y="0"/>
                  </a:lnTo>
                  <a:lnTo>
                    <a:pt x="0" y="558692"/>
                  </a:lnTo>
                  <a:lnTo>
                    <a:pt x="6410" y="558692"/>
                  </a:lnTo>
                  <a:lnTo>
                    <a:pt x="6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060948" y="2765558"/>
              <a:ext cx="6985" cy="565150"/>
            </a:xfrm>
            <a:custGeom>
              <a:avLst/>
              <a:gdLst/>
              <a:ahLst/>
              <a:cxnLst/>
              <a:rect l="l" t="t" r="r" b="b"/>
              <a:pathLst>
                <a:path w="6985" h="565150">
                  <a:moveTo>
                    <a:pt x="6410" y="0"/>
                  </a:moveTo>
                  <a:lnTo>
                    <a:pt x="0" y="0"/>
                  </a:lnTo>
                  <a:lnTo>
                    <a:pt x="0" y="565038"/>
                  </a:lnTo>
                  <a:lnTo>
                    <a:pt x="6410" y="565038"/>
                  </a:lnTo>
                  <a:lnTo>
                    <a:pt x="6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273919" y="2775108"/>
              <a:ext cx="6985" cy="552450"/>
            </a:xfrm>
            <a:custGeom>
              <a:avLst/>
              <a:gdLst/>
              <a:ahLst/>
              <a:cxnLst/>
              <a:rect l="l" t="t" r="r" b="b"/>
              <a:pathLst>
                <a:path w="6984" h="552450">
                  <a:moveTo>
                    <a:pt x="6411" y="0"/>
                  </a:moveTo>
                  <a:lnTo>
                    <a:pt x="0" y="0"/>
                  </a:lnTo>
                  <a:lnTo>
                    <a:pt x="0" y="552282"/>
                  </a:lnTo>
                  <a:lnTo>
                    <a:pt x="6411" y="552282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273919" y="2771968"/>
              <a:ext cx="6985" cy="551180"/>
            </a:xfrm>
            <a:custGeom>
              <a:avLst/>
              <a:gdLst/>
              <a:ahLst/>
              <a:cxnLst/>
              <a:rect l="l" t="t" r="r" b="b"/>
              <a:pathLst>
                <a:path w="6984" h="551179">
                  <a:moveTo>
                    <a:pt x="0" y="550602"/>
                  </a:moveTo>
                  <a:lnTo>
                    <a:pt x="6411" y="550602"/>
                  </a:lnTo>
                  <a:lnTo>
                    <a:pt x="6411" y="0"/>
                  </a:lnTo>
                  <a:lnTo>
                    <a:pt x="0" y="0"/>
                  </a:lnTo>
                  <a:lnTo>
                    <a:pt x="0" y="5506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968362" y="2775108"/>
              <a:ext cx="6985" cy="552450"/>
            </a:xfrm>
            <a:custGeom>
              <a:avLst/>
              <a:gdLst/>
              <a:ahLst/>
              <a:cxnLst/>
              <a:rect l="l" t="t" r="r" b="b"/>
              <a:pathLst>
                <a:path w="6984" h="552450">
                  <a:moveTo>
                    <a:pt x="6411" y="0"/>
                  </a:moveTo>
                  <a:lnTo>
                    <a:pt x="0" y="0"/>
                  </a:lnTo>
                  <a:lnTo>
                    <a:pt x="0" y="552282"/>
                  </a:lnTo>
                  <a:lnTo>
                    <a:pt x="6411" y="552282"/>
                  </a:lnTo>
                  <a:lnTo>
                    <a:pt x="6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8968362" y="2771968"/>
              <a:ext cx="6985" cy="551180"/>
            </a:xfrm>
            <a:custGeom>
              <a:avLst/>
              <a:gdLst/>
              <a:ahLst/>
              <a:cxnLst/>
              <a:rect l="l" t="t" r="r" b="b"/>
              <a:pathLst>
                <a:path w="6984" h="551179">
                  <a:moveTo>
                    <a:pt x="0" y="550602"/>
                  </a:moveTo>
                  <a:lnTo>
                    <a:pt x="6411" y="550602"/>
                  </a:lnTo>
                  <a:lnTo>
                    <a:pt x="6411" y="0"/>
                  </a:lnTo>
                  <a:lnTo>
                    <a:pt x="0" y="0"/>
                  </a:lnTo>
                  <a:lnTo>
                    <a:pt x="0" y="5506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060948" y="3333801"/>
              <a:ext cx="6985" cy="3152140"/>
            </a:xfrm>
            <a:custGeom>
              <a:avLst/>
              <a:gdLst/>
              <a:ahLst/>
              <a:cxnLst/>
              <a:rect l="l" t="t" r="r" b="b"/>
              <a:pathLst>
                <a:path w="6985" h="3152140">
                  <a:moveTo>
                    <a:pt x="6410" y="0"/>
                  </a:moveTo>
                  <a:lnTo>
                    <a:pt x="0" y="0"/>
                  </a:lnTo>
                  <a:lnTo>
                    <a:pt x="0" y="3152089"/>
                  </a:lnTo>
                  <a:lnTo>
                    <a:pt x="6410" y="3152089"/>
                  </a:lnTo>
                  <a:lnTo>
                    <a:pt x="6410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060948" y="3330524"/>
              <a:ext cx="6985" cy="3159125"/>
            </a:xfrm>
            <a:custGeom>
              <a:avLst/>
              <a:gdLst/>
              <a:ahLst/>
              <a:cxnLst/>
              <a:rect l="l" t="t" r="r" b="b"/>
              <a:pathLst>
                <a:path w="6985" h="3159125">
                  <a:moveTo>
                    <a:pt x="6400" y="0"/>
                  </a:moveTo>
                  <a:lnTo>
                    <a:pt x="0" y="0"/>
                  </a:lnTo>
                  <a:lnTo>
                    <a:pt x="0" y="3158579"/>
                  </a:lnTo>
                  <a:lnTo>
                    <a:pt x="6400" y="3158579"/>
                  </a:lnTo>
                  <a:lnTo>
                    <a:pt x="6400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067358" y="3322570"/>
              <a:ext cx="5443220" cy="3269615"/>
            </a:xfrm>
            <a:custGeom>
              <a:avLst/>
              <a:gdLst/>
              <a:ahLst/>
              <a:cxnLst/>
              <a:rect l="l" t="t" r="r" b="b"/>
              <a:pathLst>
                <a:path w="5443220" h="3269615">
                  <a:moveTo>
                    <a:pt x="5442988" y="0"/>
                  </a:moveTo>
                  <a:lnTo>
                    <a:pt x="0" y="0"/>
                  </a:lnTo>
                  <a:lnTo>
                    <a:pt x="0" y="3269084"/>
                  </a:lnTo>
                  <a:lnTo>
                    <a:pt x="5442989" y="3269084"/>
                  </a:lnTo>
                  <a:lnTo>
                    <a:pt x="5442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644354" y="6059628"/>
              <a:ext cx="3885565" cy="0"/>
            </a:xfrm>
            <a:custGeom>
              <a:avLst/>
              <a:gdLst/>
              <a:ahLst/>
              <a:cxnLst/>
              <a:rect l="l" t="t" r="r" b="b"/>
              <a:pathLst>
                <a:path w="3885565" h="0">
                  <a:moveTo>
                    <a:pt x="0" y="0"/>
                  </a:moveTo>
                  <a:lnTo>
                    <a:pt x="583406" y="0"/>
                  </a:lnTo>
                </a:path>
                <a:path w="3885565" h="0">
                  <a:moveTo>
                    <a:pt x="1359144" y="0"/>
                  </a:moveTo>
                  <a:lnTo>
                    <a:pt x="2525957" y="0"/>
                  </a:lnTo>
                </a:path>
                <a:path w="3885565" h="0">
                  <a:moveTo>
                    <a:pt x="3301695" y="0"/>
                  </a:moveTo>
                  <a:lnTo>
                    <a:pt x="3885101" y="0"/>
                  </a:lnTo>
                </a:path>
              </a:pathLst>
            </a:custGeom>
            <a:ln w="961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644354" y="4796813"/>
              <a:ext cx="3885565" cy="1051560"/>
            </a:xfrm>
            <a:custGeom>
              <a:avLst/>
              <a:gdLst/>
              <a:ahLst/>
              <a:cxnLst/>
              <a:rect l="l" t="t" r="r" b="b"/>
              <a:pathLst>
                <a:path w="3885565" h="1051560">
                  <a:moveTo>
                    <a:pt x="0" y="1051286"/>
                  </a:moveTo>
                  <a:lnTo>
                    <a:pt x="583406" y="1051286"/>
                  </a:lnTo>
                </a:path>
                <a:path w="3885565" h="1051560">
                  <a:moveTo>
                    <a:pt x="1359144" y="1051286"/>
                  </a:moveTo>
                  <a:lnTo>
                    <a:pt x="2525957" y="1051286"/>
                  </a:lnTo>
                </a:path>
                <a:path w="3885565" h="1051560">
                  <a:moveTo>
                    <a:pt x="3301695" y="1051286"/>
                  </a:moveTo>
                  <a:lnTo>
                    <a:pt x="3885101" y="1051286"/>
                  </a:lnTo>
                </a:path>
                <a:path w="3885565" h="1051560">
                  <a:moveTo>
                    <a:pt x="0" y="846167"/>
                  </a:moveTo>
                  <a:lnTo>
                    <a:pt x="583406" y="846167"/>
                  </a:lnTo>
                </a:path>
                <a:path w="3885565" h="1051560">
                  <a:moveTo>
                    <a:pt x="1359144" y="846167"/>
                  </a:moveTo>
                  <a:lnTo>
                    <a:pt x="3885101" y="846167"/>
                  </a:lnTo>
                </a:path>
                <a:path w="3885565" h="1051560">
                  <a:moveTo>
                    <a:pt x="0" y="634638"/>
                  </a:moveTo>
                  <a:lnTo>
                    <a:pt x="583406" y="634638"/>
                  </a:lnTo>
                </a:path>
                <a:path w="3885565" h="1051560">
                  <a:moveTo>
                    <a:pt x="1359144" y="634638"/>
                  </a:moveTo>
                  <a:lnTo>
                    <a:pt x="3885101" y="634638"/>
                  </a:lnTo>
                </a:path>
                <a:path w="3885565" h="1051560">
                  <a:moveTo>
                    <a:pt x="0" y="423057"/>
                  </a:moveTo>
                  <a:lnTo>
                    <a:pt x="583406" y="423057"/>
                  </a:lnTo>
                </a:path>
                <a:path w="3885565" h="1051560">
                  <a:moveTo>
                    <a:pt x="1359144" y="423057"/>
                  </a:moveTo>
                  <a:lnTo>
                    <a:pt x="3885101" y="423057"/>
                  </a:lnTo>
                </a:path>
                <a:path w="3885565" h="1051560">
                  <a:moveTo>
                    <a:pt x="0" y="211528"/>
                  </a:moveTo>
                  <a:lnTo>
                    <a:pt x="583406" y="211528"/>
                  </a:lnTo>
                </a:path>
                <a:path w="3885565" h="1051560">
                  <a:moveTo>
                    <a:pt x="1359144" y="211528"/>
                  </a:moveTo>
                  <a:lnTo>
                    <a:pt x="3885101" y="211528"/>
                  </a:lnTo>
                </a:path>
                <a:path w="3885565" h="1051560">
                  <a:moveTo>
                    <a:pt x="0" y="0"/>
                  </a:moveTo>
                  <a:lnTo>
                    <a:pt x="583406" y="0"/>
                  </a:lnTo>
                </a:path>
                <a:path w="3885565" h="1051560">
                  <a:moveTo>
                    <a:pt x="1359144" y="0"/>
                  </a:moveTo>
                  <a:lnTo>
                    <a:pt x="3885101" y="0"/>
                  </a:lnTo>
                </a:path>
              </a:pathLst>
            </a:custGeom>
            <a:ln w="961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644354" y="4373755"/>
              <a:ext cx="3885565" cy="212090"/>
            </a:xfrm>
            <a:custGeom>
              <a:avLst/>
              <a:gdLst/>
              <a:ahLst/>
              <a:cxnLst/>
              <a:rect l="l" t="t" r="r" b="b"/>
              <a:pathLst>
                <a:path w="3885565" h="212089">
                  <a:moveTo>
                    <a:pt x="0" y="211528"/>
                  </a:moveTo>
                  <a:lnTo>
                    <a:pt x="3885101" y="211528"/>
                  </a:lnTo>
                </a:path>
                <a:path w="3885565" h="212089">
                  <a:moveTo>
                    <a:pt x="0" y="0"/>
                  </a:moveTo>
                  <a:lnTo>
                    <a:pt x="3885101" y="0"/>
                  </a:lnTo>
                </a:path>
              </a:pathLst>
            </a:custGeom>
            <a:ln w="961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227748" y="4636566"/>
              <a:ext cx="2718435" cy="1635125"/>
            </a:xfrm>
            <a:custGeom>
              <a:avLst/>
              <a:gdLst/>
              <a:ahLst/>
              <a:cxnLst/>
              <a:rect l="l" t="t" r="r" b="b"/>
              <a:pathLst>
                <a:path w="2718434" h="1635125">
                  <a:moveTo>
                    <a:pt x="775741" y="0"/>
                  </a:moveTo>
                  <a:lnTo>
                    <a:pt x="0" y="0"/>
                  </a:lnTo>
                  <a:lnTo>
                    <a:pt x="12" y="1634591"/>
                  </a:lnTo>
                  <a:lnTo>
                    <a:pt x="775741" y="1634591"/>
                  </a:lnTo>
                  <a:lnTo>
                    <a:pt x="775741" y="0"/>
                  </a:lnTo>
                  <a:close/>
                </a:path>
                <a:path w="2718434" h="1635125">
                  <a:moveTo>
                    <a:pt x="2718295" y="1166672"/>
                  </a:moveTo>
                  <a:lnTo>
                    <a:pt x="1942553" y="1166672"/>
                  </a:lnTo>
                  <a:lnTo>
                    <a:pt x="1942553" y="1634591"/>
                  </a:lnTo>
                  <a:lnTo>
                    <a:pt x="2718295" y="1634591"/>
                  </a:lnTo>
                  <a:lnTo>
                    <a:pt x="2718295" y="1166672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605887" y="4373755"/>
              <a:ext cx="3923665" cy="1936114"/>
            </a:xfrm>
            <a:custGeom>
              <a:avLst/>
              <a:gdLst/>
              <a:ahLst/>
              <a:cxnLst/>
              <a:rect l="l" t="t" r="r" b="b"/>
              <a:pathLst>
                <a:path w="3923665" h="1936114">
                  <a:moveTo>
                    <a:pt x="38466" y="1897402"/>
                  </a:moveTo>
                  <a:lnTo>
                    <a:pt x="3923568" y="1897402"/>
                  </a:lnTo>
                </a:path>
                <a:path w="3923665" h="1936114">
                  <a:moveTo>
                    <a:pt x="38466" y="1897402"/>
                  </a:moveTo>
                  <a:lnTo>
                    <a:pt x="38466" y="1935862"/>
                  </a:lnTo>
                </a:path>
                <a:path w="3923665" h="1936114">
                  <a:moveTo>
                    <a:pt x="1981017" y="1897402"/>
                  </a:moveTo>
                  <a:lnTo>
                    <a:pt x="1981017" y="1935862"/>
                  </a:lnTo>
                </a:path>
                <a:path w="3923665" h="1936114">
                  <a:moveTo>
                    <a:pt x="3923568" y="1897402"/>
                  </a:moveTo>
                  <a:lnTo>
                    <a:pt x="3923568" y="1935862"/>
                  </a:lnTo>
                </a:path>
                <a:path w="3923665" h="1936114">
                  <a:moveTo>
                    <a:pt x="38466" y="1897402"/>
                  </a:moveTo>
                  <a:lnTo>
                    <a:pt x="38466" y="0"/>
                  </a:lnTo>
                </a:path>
                <a:path w="3923665" h="1936114">
                  <a:moveTo>
                    <a:pt x="0" y="1897402"/>
                  </a:moveTo>
                  <a:lnTo>
                    <a:pt x="38466" y="1897402"/>
                  </a:lnTo>
                </a:path>
                <a:path w="3923665" h="1936114">
                  <a:moveTo>
                    <a:pt x="0" y="1685873"/>
                  </a:moveTo>
                  <a:lnTo>
                    <a:pt x="38466" y="1685873"/>
                  </a:lnTo>
                </a:path>
                <a:path w="3923665" h="1936114">
                  <a:moveTo>
                    <a:pt x="0" y="1474344"/>
                  </a:moveTo>
                  <a:lnTo>
                    <a:pt x="38466" y="1474344"/>
                  </a:lnTo>
                </a:path>
                <a:path w="3923665" h="1936114">
                  <a:moveTo>
                    <a:pt x="0" y="1269225"/>
                  </a:moveTo>
                  <a:lnTo>
                    <a:pt x="38466" y="1269225"/>
                  </a:lnTo>
                </a:path>
                <a:path w="3923665" h="1936114">
                  <a:moveTo>
                    <a:pt x="0" y="1057696"/>
                  </a:moveTo>
                  <a:lnTo>
                    <a:pt x="38466" y="1057696"/>
                  </a:lnTo>
                </a:path>
                <a:path w="3923665" h="1936114">
                  <a:moveTo>
                    <a:pt x="0" y="846115"/>
                  </a:moveTo>
                  <a:lnTo>
                    <a:pt x="38466" y="846115"/>
                  </a:lnTo>
                </a:path>
                <a:path w="3923665" h="1936114">
                  <a:moveTo>
                    <a:pt x="0" y="634586"/>
                  </a:moveTo>
                  <a:lnTo>
                    <a:pt x="38466" y="634586"/>
                  </a:lnTo>
                </a:path>
                <a:path w="3923665" h="1936114">
                  <a:moveTo>
                    <a:pt x="0" y="423057"/>
                  </a:moveTo>
                  <a:lnTo>
                    <a:pt x="38466" y="423057"/>
                  </a:lnTo>
                </a:path>
                <a:path w="3923665" h="1936114">
                  <a:moveTo>
                    <a:pt x="0" y="211528"/>
                  </a:moveTo>
                  <a:lnTo>
                    <a:pt x="38466" y="211528"/>
                  </a:lnTo>
                </a:path>
                <a:path w="3923665" h="1936114">
                  <a:moveTo>
                    <a:pt x="0" y="0"/>
                  </a:moveTo>
                  <a:lnTo>
                    <a:pt x="38466" y="0"/>
                  </a:lnTo>
                </a:path>
              </a:pathLst>
            </a:custGeom>
            <a:ln w="9615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8" name="object 28" descr=""/>
          <p:cNvGraphicFramePr>
            <a:graphicFrameLocks noGrp="1"/>
          </p:cNvGraphicFramePr>
          <p:nvPr/>
        </p:nvGraphicFramePr>
        <p:xfrm>
          <a:off x="6064153" y="2958177"/>
          <a:ext cx="2910840" cy="368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2850"/>
                <a:gridCol w="847089"/>
                <a:gridCol w="850264"/>
              </a:tblGrid>
              <a:tr h="182880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1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77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1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77.78%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77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1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77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22.22%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1587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29" name="object 29" descr=""/>
          <p:cNvSpPr txBox="1"/>
          <p:nvPr/>
        </p:nvSpPr>
        <p:spPr>
          <a:xfrm>
            <a:off x="6080302" y="2347235"/>
            <a:ext cx="5386705" cy="6070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800"/>
              </a:lnSpc>
              <a:spcBef>
                <a:spcPts val="95"/>
              </a:spcBef>
            </a:pP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20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non-tribal</a:t>
            </a:r>
            <a:r>
              <a:rPr dirty="0" sz="1200" spc="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member</a:t>
            </a:r>
            <a:r>
              <a:rPr dirty="0" sz="120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dependents</a:t>
            </a:r>
            <a:r>
              <a:rPr dirty="0" sz="120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(Spouses,</a:t>
            </a:r>
            <a:r>
              <a:rPr dirty="0" sz="1200" spc="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Children,</a:t>
            </a:r>
            <a:r>
              <a:rPr dirty="0" sz="1200" spc="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Other)</a:t>
            </a:r>
            <a:r>
              <a:rPr dirty="0" sz="1200" spc="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allowed</a:t>
            </a:r>
            <a:r>
              <a:rPr dirty="0" sz="1200" spc="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333333"/>
                </a:solidFill>
                <a:latin typeface="Arial"/>
                <a:cs typeface="Arial"/>
              </a:rPr>
              <a:t>to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participate as</a:t>
            </a:r>
            <a:r>
              <a:rPr dirty="0" sz="120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members</a:t>
            </a:r>
            <a:r>
              <a:rPr dirty="0" sz="120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20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20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333333"/>
                </a:solidFill>
                <a:latin typeface="Arial"/>
                <a:cs typeface="Arial"/>
              </a:rPr>
              <a:t>plan?</a:t>
            </a:r>
            <a:endParaRPr sz="120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125"/>
              </a:spcBef>
              <a:tabLst>
                <a:tab pos="1694180" algn="l"/>
              </a:tabLst>
            </a:pP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Answer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Choices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Responses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11734734" y="2322678"/>
            <a:ext cx="0" cy="6350"/>
          </a:xfrm>
          <a:custGeom>
            <a:avLst/>
            <a:gdLst/>
            <a:ahLst/>
            <a:cxnLst/>
            <a:rect l="l" t="t" r="r" b="b"/>
            <a:pathLst>
              <a:path w="0" h="6350">
                <a:moveTo>
                  <a:pt x="0" y="6296"/>
                </a:moveTo>
                <a:lnTo>
                  <a:pt x="0" y="0"/>
                </a:lnTo>
                <a:lnTo>
                  <a:pt x="0" y="6296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734734" y="2765493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1734734" y="2951767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1734734" y="3137913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1734734" y="3324187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1734734" y="3510332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1734734" y="3696606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1734734" y="3882495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1734734" y="4068640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1734734" y="4254914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1734734" y="4441059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1734734" y="4627333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1734734" y="4813479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1734734" y="4999752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1734734" y="5185898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1734734" y="5371787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1734734" y="5558048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1734734" y="5744257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1734734" y="5930467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1734734" y="6489096"/>
            <a:ext cx="0" cy="6985"/>
          </a:xfrm>
          <a:custGeom>
            <a:avLst/>
            <a:gdLst/>
            <a:ahLst/>
            <a:cxnLst/>
            <a:rect l="l" t="t" r="r" b="b"/>
            <a:pathLst>
              <a:path w="0" h="6985">
                <a:moveTo>
                  <a:pt x="0" y="6409"/>
                </a:moveTo>
                <a:lnTo>
                  <a:pt x="0" y="0"/>
                </a:lnTo>
                <a:lnTo>
                  <a:pt x="0" y="6409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1734734" y="6675304"/>
            <a:ext cx="0" cy="6350"/>
          </a:xfrm>
          <a:custGeom>
            <a:avLst/>
            <a:gdLst/>
            <a:ahLst/>
            <a:cxnLst/>
            <a:rect l="l" t="t" r="r" b="b"/>
            <a:pathLst>
              <a:path w="0" h="6350">
                <a:moveTo>
                  <a:pt x="0" y="0"/>
                </a:moveTo>
                <a:lnTo>
                  <a:pt x="0" y="5911"/>
                </a:lnTo>
                <a:lnTo>
                  <a:pt x="0" y="0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 txBox="1"/>
          <p:nvPr/>
        </p:nvSpPr>
        <p:spPr>
          <a:xfrm>
            <a:off x="7517919" y="6340184"/>
            <a:ext cx="203835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5">
                <a:latin typeface="Calibri"/>
                <a:cs typeface="Calibri"/>
              </a:rPr>
              <a:t>Yes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9473035" y="6340184"/>
            <a:ext cx="177800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5">
                <a:latin typeface="Calibri"/>
                <a:cs typeface="Calibri"/>
              </a:rPr>
              <a:t>No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6131591" y="4218574"/>
            <a:ext cx="413384" cy="213487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555"/>
              </a:spcBef>
            </a:pPr>
            <a:r>
              <a:rPr dirty="0" sz="1000" spc="-10">
                <a:latin typeface="Calibri"/>
                <a:cs typeface="Calibri"/>
              </a:rPr>
              <a:t>90.00%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80.00%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70.00%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60.00%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65"/>
              </a:spcBef>
            </a:pPr>
            <a:r>
              <a:rPr dirty="0" sz="1000" spc="-10">
                <a:latin typeface="Calibri"/>
                <a:cs typeface="Calibri"/>
              </a:rPr>
              <a:t>50.00%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40.00%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30.00%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20.00%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10.00%</a:t>
            </a:r>
            <a:endParaRPr sz="10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459"/>
              </a:spcBef>
            </a:pPr>
            <a:r>
              <a:rPr dirty="0" sz="1000" spc="-10">
                <a:latin typeface="Calibri"/>
                <a:cs typeface="Calibri"/>
              </a:rPr>
              <a:t>0.00%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6850912" y="3394752"/>
            <a:ext cx="3872229" cy="836294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 marL="12065" marR="5080" indent="5080">
              <a:lnSpc>
                <a:spcPct val="97200"/>
              </a:lnSpc>
              <a:spcBef>
                <a:spcPts val="180"/>
              </a:spcBef>
            </a:pPr>
            <a:r>
              <a:rPr dirty="0" sz="1800">
                <a:latin typeface="Arial"/>
                <a:cs typeface="Arial"/>
              </a:rPr>
              <a:t>Are</a:t>
            </a:r>
            <a:r>
              <a:rPr dirty="0" sz="1800" spc="9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non-</a:t>
            </a:r>
            <a:r>
              <a:rPr dirty="0" sz="1800">
                <a:latin typeface="Arial"/>
                <a:cs typeface="Arial"/>
              </a:rPr>
              <a:t>tribal</a:t>
            </a:r>
            <a:r>
              <a:rPr dirty="0" sz="1800" spc="20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member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dependents </a:t>
            </a:r>
            <a:r>
              <a:rPr dirty="0" sz="1800">
                <a:latin typeface="Arial"/>
                <a:cs typeface="Arial"/>
              </a:rPr>
              <a:t>(Spouses,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Children,</a:t>
            </a:r>
            <a:r>
              <a:rPr dirty="0" sz="1800" spc="10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Other)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allowed</a:t>
            </a:r>
            <a:r>
              <a:rPr dirty="0" sz="1800" spc="6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>
                <a:latin typeface="Arial"/>
                <a:cs typeface="Arial"/>
              </a:rPr>
              <a:t>participate</a:t>
            </a:r>
            <a:r>
              <a:rPr dirty="0" sz="1800" spc="1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as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members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plan?</a:t>
            </a:r>
            <a:endParaRPr sz="1800">
              <a:latin typeface="Arial"/>
              <a:cs typeface="Arial"/>
            </a:endParaRPr>
          </a:p>
        </p:txBody>
      </p:sp>
      <p:sp>
        <p:nvSpPr>
          <p:cNvPr id="55" name="object 55" descr=""/>
          <p:cNvSpPr/>
          <p:nvPr/>
        </p:nvSpPr>
        <p:spPr>
          <a:xfrm>
            <a:off x="10734609" y="5380171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20">
                <a:moveTo>
                  <a:pt x="70521" y="0"/>
                </a:moveTo>
                <a:lnTo>
                  <a:pt x="0" y="0"/>
                </a:lnTo>
                <a:lnTo>
                  <a:pt x="0" y="70509"/>
                </a:lnTo>
                <a:lnTo>
                  <a:pt x="70521" y="70509"/>
                </a:lnTo>
                <a:lnTo>
                  <a:pt x="70521" y="0"/>
                </a:lnTo>
                <a:close/>
              </a:path>
            </a:pathLst>
          </a:custGeom>
          <a:solidFill>
            <a:srgbClr val="00BE6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 txBox="1"/>
          <p:nvPr/>
        </p:nvSpPr>
        <p:spPr>
          <a:xfrm>
            <a:off x="10825768" y="5313627"/>
            <a:ext cx="575945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10">
                <a:latin typeface="Calibri"/>
                <a:cs typeface="Calibri"/>
              </a:rPr>
              <a:t>Responses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7" name="object 57" descr=""/>
          <p:cNvSpPr/>
          <p:nvPr/>
        </p:nvSpPr>
        <p:spPr>
          <a:xfrm>
            <a:off x="6067358" y="3322570"/>
            <a:ext cx="5443220" cy="3269615"/>
          </a:xfrm>
          <a:custGeom>
            <a:avLst/>
            <a:gdLst/>
            <a:ahLst/>
            <a:cxnLst/>
            <a:rect l="l" t="t" r="r" b="b"/>
            <a:pathLst>
              <a:path w="5443220" h="3269615">
                <a:moveTo>
                  <a:pt x="0" y="3269084"/>
                </a:moveTo>
                <a:lnTo>
                  <a:pt x="5442989" y="3269084"/>
                </a:lnTo>
                <a:lnTo>
                  <a:pt x="5442988" y="0"/>
                </a:lnTo>
                <a:lnTo>
                  <a:pt x="0" y="0"/>
                </a:lnTo>
              </a:path>
            </a:pathLst>
          </a:custGeom>
          <a:ln w="9615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 txBox="1"/>
          <p:nvPr/>
        </p:nvSpPr>
        <p:spPr>
          <a:xfrm>
            <a:off x="473125" y="2375632"/>
            <a:ext cx="5013960" cy="6242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90"/>
              </a:spcBef>
            </a:pP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Does</a:t>
            </a:r>
            <a:r>
              <a:rPr dirty="0" sz="1050" spc="8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050" spc="8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tribal</a:t>
            </a:r>
            <a:r>
              <a:rPr dirty="0" sz="1050" spc="1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administration</a:t>
            </a:r>
            <a:r>
              <a:rPr dirty="0" sz="1050" spc="1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department</a:t>
            </a:r>
            <a:r>
              <a:rPr dirty="0" sz="1050" spc="10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track</a:t>
            </a:r>
            <a:r>
              <a:rPr dirty="0" sz="1050" spc="8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key</a:t>
            </a:r>
            <a:r>
              <a:rPr dirty="0" sz="1050" spc="8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identifying</a:t>
            </a:r>
            <a:r>
              <a:rPr dirty="0" sz="1050" spc="1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333333"/>
                </a:solidFill>
                <a:latin typeface="Arial"/>
                <a:cs typeface="Arial"/>
              </a:rPr>
              <a:t>information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pertain</a:t>
            </a:r>
            <a:r>
              <a:rPr dirty="0" sz="1050" spc="10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050" spc="114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non-tribal</a:t>
            </a:r>
            <a:r>
              <a:rPr dirty="0" sz="1050" spc="1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333333"/>
                </a:solidFill>
                <a:latin typeface="Arial"/>
                <a:cs typeface="Arial"/>
              </a:rPr>
              <a:t>dependents?</a:t>
            </a:r>
            <a:endParaRPr sz="1050">
              <a:latin typeface="Arial"/>
              <a:cs typeface="Arial"/>
            </a:endParaRPr>
          </a:p>
          <a:p>
            <a:pPr marL="12700" marR="44450">
              <a:lnSpc>
                <a:spcPct val="112999"/>
              </a:lnSpc>
              <a:spcBef>
                <a:spcPts val="20"/>
              </a:spcBef>
            </a:pP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(Non-Tribal</a:t>
            </a:r>
            <a:r>
              <a:rPr dirty="0" sz="700" spc="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Dependents</a:t>
            </a:r>
            <a:r>
              <a:rPr dirty="0" sz="700" spc="6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700" spc="6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spouses/partners,</a:t>
            </a:r>
            <a:r>
              <a:rPr dirty="0" sz="700" spc="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children,</a:t>
            </a:r>
            <a:r>
              <a:rPr dirty="0" sz="700" spc="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grandchildren,</a:t>
            </a:r>
            <a:r>
              <a:rPr dirty="0" sz="700" spc="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and/or</a:t>
            </a:r>
            <a:r>
              <a:rPr dirty="0" sz="7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700" spc="7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other</a:t>
            </a:r>
            <a:r>
              <a:rPr dirty="0" sz="700" spc="4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traditional</a:t>
            </a:r>
            <a:r>
              <a:rPr dirty="0" sz="700" spc="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dependent</a:t>
            </a:r>
            <a:r>
              <a:rPr dirty="0" sz="700" spc="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spc="-20" b="1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700" spc="50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isn’t</a:t>
            </a:r>
            <a:r>
              <a:rPr dirty="0" sz="700" spc="-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700" spc="2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333333"/>
                </a:solidFill>
                <a:latin typeface="Arial"/>
                <a:cs typeface="Arial"/>
              </a:rPr>
              <a:t>member of your</a:t>
            </a:r>
            <a:r>
              <a:rPr dirty="0" sz="70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700" spc="-10" b="1">
                <a:solidFill>
                  <a:srgbClr val="333333"/>
                </a:solidFill>
                <a:latin typeface="Arial"/>
                <a:cs typeface="Arial"/>
              </a:rPr>
              <a:t>tribe.)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59" name="object 59" descr=""/>
          <p:cNvGrpSpPr/>
          <p:nvPr/>
        </p:nvGrpSpPr>
        <p:grpSpPr>
          <a:xfrm>
            <a:off x="462925" y="3505788"/>
            <a:ext cx="4860925" cy="2920365"/>
            <a:chOff x="462925" y="3505788"/>
            <a:chExt cx="4860925" cy="2920365"/>
          </a:xfrm>
        </p:grpSpPr>
        <p:sp>
          <p:nvSpPr>
            <p:cNvPr id="60" name="object 60" descr=""/>
            <p:cNvSpPr/>
            <p:nvPr/>
          </p:nvSpPr>
          <p:spPr>
            <a:xfrm>
              <a:off x="462925" y="3505788"/>
              <a:ext cx="4860925" cy="2920365"/>
            </a:xfrm>
            <a:custGeom>
              <a:avLst/>
              <a:gdLst/>
              <a:ahLst/>
              <a:cxnLst/>
              <a:rect l="l" t="t" r="r" b="b"/>
              <a:pathLst>
                <a:path w="4860925" h="2920365">
                  <a:moveTo>
                    <a:pt x="4860660" y="0"/>
                  </a:moveTo>
                  <a:lnTo>
                    <a:pt x="0" y="0"/>
                  </a:lnTo>
                  <a:lnTo>
                    <a:pt x="0" y="2919934"/>
                  </a:lnTo>
                  <a:lnTo>
                    <a:pt x="4860660" y="2919934"/>
                  </a:lnTo>
                  <a:lnTo>
                    <a:pt x="4860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78189" y="5400880"/>
              <a:ext cx="3469640" cy="492759"/>
            </a:xfrm>
            <a:custGeom>
              <a:avLst/>
              <a:gdLst/>
              <a:ahLst/>
              <a:cxnLst/>
              <a:rect l="l" t="t" r="r" b="b"/>
              <a:pathLst>
                <a:path w="3469640" h="492760">
                  <a:moveTo>
                    <a:pt x="0" y="492381"/>
                  </a:moveTo>
                  <a:lnTo>
                    <a:pt x="520989" y="492381"/>
                  </a:lnTo>
                </a:path>
                <a:path w="3469640" h="492760">
                  <a:moveTo>
                    <a:pt x="1213733" y="492381"/>
                  </a:moveTo>
                  <a:lnTo>
                    <a:pt x="2255713" y="492381"/>
                  </a:lnTo>
                </a:path>
                <a:path w="3469640" h="492760">
                  <a:moveTo>
                    <a:pt x="2948457" y="492381"/>
                  </a:moveTo>
                  <a:lnTo>
                    <a:pt x="3469446" y="492381"/>
                  </a:lnTo>
                </a:path>
                <a:path w="3469640" h="492760">
                  <a:moveTo>
                    <a:pt x="0" y="246190"/>
                  </a:moveTo>
                  <a:lnTo>
                    <a:pt x="2255713" y="246190"/>
                  </a:lnTo>
                </a:path>
                <a:path w="3469640" h="492760">
                  <a:moveTo>
                    <a:pt x="2948457" y="246190"/>
                  </a:moveTo>
                  <a:lnTo>
                    <a:pt x="3469446" y="246190"/>
                  </a:lnTo>
                </a:path>
                <a:path w="3469640" h="492760">
                  <a:moveTo>
                    <a:pt x="0" y="0"/>
                  </a:moveTo>
                  <a:lnTo>
                    <a:pt x="2255713" y="0"/>
                  </a:lnTo>
                </a:path>
                <a:path w="3469640" h="492760">
                  <a:moveTo>
                    <a:pt x="2948457" y="0"/>
                  </a:moveTo>
                  <a:lnTo>
                    <a:pt x="3469446" y="0"/>
                  </a:lnTo>
                </a:path>
              </a:pathLst>
            </a:custGeom>
            <a:ln w="858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78189" y="5160381"/>
              <a:ext cx="3469640" cy="0"/>
            </a:xfrm>
            <a:custGeom>
              <a:avLst/>
              <a:gdLst/>
              <a:ahLst/>
              <a:cxnLst/>
              <a:rect l="l" t="t" r="r" b="b"/>
              <a:pathLst>
                <a:path w="3469640" h="0">
                  <a:moveTo>
                    <a:pt x="0" y="0"/>
                  </a:moveTo>
                  <a:lnTo>
                    <a:pt x="3469446" y="0"/>
                  </a:lnTo>
                </a:path>
              </a:pathLst>
            </a:custGeom>
            <a:ln w="8588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499171" y="5332145"/>
              <a:ext cx="2427605" cy="807720"/>
            </a:xfrm>
            <a:custGeom>
              <a:avLst/>
              <a:gdLst/>
              <a:ahLst/>
              <a:cxnLst/>
              <a:rect l="l" t="t" r="r" b="b"/>
              <a:pathLst>
                <a:path w="2427604" h="807720">
                  <a:moveTo>
                    <a:pt x="692746" y="389356"/>
                  </a:moveTo>
                  <a:lnTo>
                    <a:pt x="0" y="389356"/>
                  </a:lnTo>
                  <a:lnTo>
                    <a:pt x="0" y="807313"/>
                  </a:lnTo>
                  <a:lnTo>
                    <a:pt x="692746" y="807313"/>
                  </a:lnTo>
                  <a:lnTo>
                    <a:pt x="692746" y="389356"/>
                  </a:lnTo>
                  <a:close/>
                </a:path>
                <a:path w="2427604" h="807720">
                  <a:moveTo>
                    <a:pt x="2427465" y="0"/>
                  </a:moveTo>
                  <a:lnTo>
                    <a:pt x="1734718" y="0"/>
                  </a:lnTo>
                  <a:lnTo>
                    <a:pt x="1734718" y="807313"/>
                  </a:lnTo>
                  <a:lnTo>
                    <a:pt x="2427465" y="807313"/>
                  </a:lnTo>
                  <a:lnTo>
                    <a:pt x="2427465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43838" y="5160381"/>
              <a:ext cx="3503929" cy="1013460"/>
            </a:xfrm>
            <a:custGeom>
              <a:avLst/>
              <a:gdLst/>
              <a:ahLst/>
              <a:cxnLst/>
              <a:rect l="l" t="t" r="r" b="b"/>
              <a:pathLst>
                <a:path w="3503929" h="1013460">
                  <a:moveTo>
                    <a:pt x="34350" y="979071"/>
                  </a:moveTo>
                  <a:lnTo>
                    <a:pt x="3503797" y="979071"/>
                  </a:lnTo>
                </a:path>
                <a:path w="3503929" h="1013460">
                  <a:moveTo>
                    <a:pt x="34350" y="979071"/>
                  </a:moveTo>
                  <a:lnTo>
                    <a:pt x="34350" y="1013423"/>
                  </a:lnTo>
                </a:path>
                <a:path w="3503929" h="1013460">
                  <a:moveTo>
                    <a:pt x="1769074" y="979071"/>
                  </a:moveTo>
                  <a:lnTo>
                    <a:pt x="1769074" y="1013423"/>
                  </a:lnTo>
                </a:path>
                <a:path w="3503929" h="1013460">
                  <a:moveTo>
                    <a:pt x="3503797" y="979071"/>
                  </a:moveTo>
                  <a:lnTo>
                    <a:pt x="3503797" y="1013423"/>
                  </a:lnTo>
                </a:path>
                <a:path w="3503929" h="1013460">
                  <a:moveTo>
                    <a:pt x="34350" y="979071"/>
                  </a:moveTo>
                  <a:lnTo>
                    <a:pt x="34350" y="0"/>
                  </a:lnTo>
                </a:path>
                <a:path w="3503929" h="1013460">
                  <a:moveTo>
                    <a:pt x="0" y="979071"/>
                  </a:moveTo>
                  <a:lnTo>
                    <a:pt x="34350" y="979071"/>
                  </a:lnTo>
                </a:path>
                <a:path w="3503929" h="1013460">
                  <a:moveTo>
                    <a:pt x="0" y="732880"/>
                  </a:moveTo>
                  <a:lnTo>
                    <a:pt x="34350" y="732880"/>
                  </a:lnTo>
                </a:path>
                <a:path w="3503929" h="1013460">
                  <a:moveTo>
                    <a:pt x="0" y="486690"/>
                  </a:moveTo>
                  <a:lnTo>
                    <a:pt x="34350" y="486690"/>
                  </a:lnTo>
                </a:path>
                <a:path w="3503929" h="1013460">
                  <a:moveTo>
                    <a:pt x="0" y="240499"/>
                  </a:moveTo>
                  <a:lnTo>
                    <a:pt x="34350" y="240499"/>
                  </a:lnTo>
                </a:path>
                <a:path w="3503929" h="1013460">
                  <a:moveTo>
                    <a:pt x="0" y="0"/>
                  </a:moveTo>
                  <a:lnTo>
                    <a:pt x="34350" y="0"/>
                  </a:lnTo>
                </a:path>
              </a:pathLst>
            </a:custGeom>
            <a:ln w="8587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4630841" y="569859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62976" y="0"/>
                  </a:moveTo>
                  <a:lnTo>
                    <a:pt x="0" y="0"/>
                  </a:lnTo>
                  <a:lnTo>
                    <a:pt x="0" y="62978"/>
                  </a:lnTo>
                  <a:lnTo>
                    <a:pt x="62976" y="62978"/>
                  </a:lnTo>
                  <a:lnTo>
                    <a:pt x="62976" y="0"/>
                  </a:lnTo>
                  <a:close/>
                </a:path>
              </a:pathLst>
            </a:custGeom>
            <a:solidFill>
              <a:srgbClr val="00BE6E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66" name="object 66" descr=""/>
          <p:cNvGraphicFramePr>
            <a:graphicFrameLocks noGrp="1"/>
          </p:cNvGraphicFramePr>
          <p:nvPr/>
        </p:nvGraphicFramePr>
        <p:xfrm>
          <a:off x="455768" y="3007130"/>
          <a:ext cx="4881880" cy="3413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2175"/>
                <a:gridCol w="756285"/>
                <a:gridCol w="756285"/>
                <a:gridCol w="2467610"/>
              </a:tblGrid>
              <a:tr h="165735">
                <a:tc>
                  <a:txBody>
                    <a:bodyPr/>
                    <a:lstStyle/>
                    <a:p>
                      <a:pPr>
                        <a:lnSpc>
                          <a:spcPts val="1195"/>
                        </a:lnSpc>
                        <a:spcBef>
                          <a:spcPts val="15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Answer</a:t>
                      </a:r>
                      <a:r>
                        <a:rPr dirty="0" sz="1000" spc="-2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Choices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43865">
                        <a:lnSpc>
                          <a:spcPts val="1195"/>
                        </a:lnSpc>
                        <a:spcBef>
                          <a:spcPts val="15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166370">
                <a:tc>
                  <a:txBody>
                    <a:bodyPr/>
                    <a:lstStyle/>
                    <a:p>
                      <a:pPr marL="19685" marR="3175">
                        <a:lnSpc>
                          <a:spcPts val="1195"/>
                        </a:lnSpc>
                        <a:spcBef>
                          <a:spcPts val="15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240">
                        <a:lnSpc>
                          <a:spcPts val="1195"/>
                        </a:lnSpc>
                        <a:spcBef>
                          <a:spcPts val="15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34.15%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065">
                        <a:lnSpc>
                          <a:spcPts val="1195"/>
                        </a:lnSpc>
                        <a:spcBef>
                          <a:spcPts val="15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161290">
                <a:tc>
                  <a:txBody>
                    <a:bodyPr/>
                    <a:lstStyle/>
                    <a:p>
                      <a:pPr marL="19685" marR="3175">
                        <a:lnSpc>
                          <a:spcPts val="1160"/>
                        </a:lnSpc>
                        <a:spcBef>
                          <a:spcPts val="15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240">
                        <a:lnSpc>
                          <a:spcPts val="1160"/>
                        </a:lnSpc>
                        <a:spcBef>
                          <a:spcPts val="15"/>
                        </a:spcBef>
                      </a:pPr>
                      <a:r>
                        <a:rPr dirty="0" sz="1000" spc="-1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65.85%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2065">
                        <a:lnSpc>
                          <a:spcPts val="1160"/>
                        </a:lnSpc>
                        <a:spcBef>
                          <a:spcPts val="15"/>
                        </a:spcBef>
                      </a:pPr>
                      <a:r>
                        <a:rPr dirty="0" sz="1000" spc="-25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635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2919730">
                <a:tc gridSpan="4">
                  <a:txBody>
                    <a:bodyPr/>
                    <a:lstStyle/>
                    <a:p>
                      <a:pPr algn="ctr" marL="530225" marR="521334" indent="4445">
                        <a:lnSpc>
                          <a:spcPct val="97000"/>
                        </a:lnSpc>
                        <a:spcBef>
                          <a:spcPts val="68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Does</a:t>
                      </a:r>
                      <a:r>
                        <a:rPr dirty="0" sz="16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your</a:t>
                      </a:r>
                      <a:r>
                        <a:rPr dirty="0" sz="16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tribal</a:t>
                      </a:r>
                      <a:r>
                        <a:rPr dirty="0" sz="16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administration</a:t>
                      </a:r>
                      <a:r>
                        <a:rPr dirty="0" sz="1600" spc="5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department</a:t>
                      </a:r>
                      <a:r>
                        <a:rPr dirty="0" sz="16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track</a:t>
                      </a:r>
                      <a:r>
                        <a:rPr dirty="0" sz="16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identifying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information</a:t>
                      </a:r>
                      <a:r>
                        <a:rPr dirty="0" sz="1600" spc="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pertain</a:t>
                      </a:r>
                      <a:r>
                        <a:rPr dirty="0" sz="16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latin typeface="Arial"/>
                          <a:cs typeface="Arial"/>
                        </a:rPr>
                        <a:t>non-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tribal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dependents?</a:t>
                      </a:r>
                      <a:r>
                        <a:rPr dirty="0" sz="16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(Non-Tribal</a:t>
                      </a:r>
                      <a:r>
                        <a:rPr dirty="0" sz="1600" spc="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Dependents</a:t>
                      </a:r>
                      <a:r>
                        <a:rPr dirty="0" sz="16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latin typeface="Arial"/>
                          <a:cs typeface="Arial"/>
                        </a:rPr>
                        <a:t>are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spouses/partners,</a:t>
                      </a:r>
                      <a:r>
                        <a:rPr dirty="0" sz="1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children,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 marL="2540">
                        <a:lnSpc>
                          <a:spcPts val="1900"/>
                        </a:lnSpc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grandchildren,</a:t>
                      </a:r>
                      <a:r>
                        <a:rPr dirty="0" sz="1600" spc="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and/or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any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 other…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80.00%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60.00%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ts val="855"/>
                        </a:lnSpc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40.00%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4263390">
                        <a:lnSpc>
                          <a:spcPts val="855"/>
                        </a:lnSpc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Responses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20.00%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9539">
                        <a:lnSpc>
                          <a:spcPct val="100000"/>
                        </a:lnSpc>
                      </a:pPr>
                      <a:r>
                        <a:rPr dirty="0" sz="900" spc="-10">
                          <a:latin typeface="Calibri"/>
                          <a:cs typeface="Calibri"/>
                        </a:rPr>
                        <a:t>0.00%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309370">
                        <a:lnSpc>
                          <a:spcPct val="100000"/>
                        </a:lnSpc>
                        <a:spcBef>
                          <a:spcPts val="90"/>
                        </a:spcBef>
                        <a:tabLst>
                          <a:tab pos="3054985" algn="l"/>
                        </a:tabLst>
                      </a:pPr>
                      <a:r>
                        <a:rPr dirty="0" sz="900" spc="-25">
                          <a:latin typeface="Calibri"/>
                          <a:cs typeface="Calibri"/>
                        </a:rPr>
                        <a:t>Yes</a:t>
                      </a:r>
                      <a:r>
                        <a:rPr dirty="0" sz="900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900" spc="-25">
                          <a:latin typeface="Calibri"/>
                          <a:cs typeface="Calibri"/>
                        </a:rPr>
                        <a:t>No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86360">
                    <a:lnR w="9525">
                      <a:solidFill>
                        <a:srgbClr val="858585"/>
                      </a:solidFill>
                      <a:prstDash val="solid"/>
                    </a:lnR>
                    <a:lnT w="9525">
                      <a:solidFill>
                        <a:srgbClr val="858585"/>
                      </a:solidFill>
                      <a:prstDash val="solid"/>
                    </a:lnT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pic>
        <p:nvPicPr>
          <p:cNvPr id="67" name="object 6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8995" y="173736"/>
            <a:ext cx="1115568" cy="111556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0"/>
            <a:ext cx="12189460" cy="2133600"/>
            <a:chOff x="1524" y="0"/>
            <a:chExt cx="12189460" cy="21336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0"/>
              <a:ext cx="12188951" cy="21335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90988" y="196595"/>
              <a:ext cx="1839468" cy="95707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46989" y="2171522"/>
            <a:ext cx="11443970" cy="40538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Trebuchet MS"/>
                <a:cs typeface="Trebuchet MS"/>
              </a:rPr>
              <a:t>Survey</a:t>
            </a:r>
            <a:r>
              <a:rPr dirty="0" sz="2000" spc="-45" b="1">
                <a:latin typeface="Trebuchet MS"/>
                <a:cs typeface="Trebuchet MS"/>
              </a:rPr>
              <a:t> </a:t>
            </a:r>
            <a:r>
              <a:rPr dirty="0" sz="2000" b="1">
                <a:latin typeface="Trebuchet MS"/>
                <a:cs typeface="Trebuchet MS"/>
              </a:rPr>
              <a:t>is</a:t>
            </a:r>
            <a:r>
              <a:rPr dirty="0" sz="2000" spc="-20" b="1">
                <a:latin typeface="Trebuchet MS"/>
                <a:cs typeface="Trebuchet MS"/>
              </a:rPr>
              <a:t> </a:t>
            </a:r>
            <a:r>
              <a:rPr dirty="0" sz="2000" b="1">
                <a:latin typeface="Trebuchet MS"/>
                <a:cs typeface="Trebuchet MS"/>
              </a:rPr>
              <a:t>Still</a:t>
            </a:r>
            <a:r>
              <a:rPr dirty="0" sz="2000" spc="-30" b="1">
                <a:latin typeface="Trebuchet MS"/>
                <a:cs typeface="Trebuchet MS"/>
              </a:rPr>
              <a:t> </a:t>
            </a:r>
            <a:r>
              <a:rPr dirty="0" sz="2000" spc="-20" b="1">
                <a:latin typeface="Trebuchet MS"/>
                <a:cs typeface="Trebuchet MS"/>
              </a:rPr>
              <a:t>Open!</a:t>
            </a:r>
            <a:endParaRPr sz="20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2000">
                <a:latin typeface="Trebuchet MS"/>
                <a:cs typeface="Trebuchet MS"/>
              </a:rPr>
              <a:t>About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10-20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Minutes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complete</a:t>
            </a:r>
            <a:endParaRPr sz="20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2000">
                <a:latin typeface="Trebuchet MS"/>
                <a:cs typeface="Trebuchet MS"/>
              </a:rPr>
              <a:t>Raffle</a:t>
            </a:r>
            <a:r>
              <a:rPr dirty="0" sz="2000" spc="-6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Prize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of</a:t>
            </a:r>
            <a:r>
              <a:rPr dirty="0" sz="2000" spc="-3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$500</a:t>
            </a:r>
            <a:r>
              <a:rPr dirty="0" sz="2000" spc="-1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Amazon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Gift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Card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is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still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available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survey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participants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before</a:t>
            </a:r>
            <a:r>
              <a:rPr dirty="0" sz="2000" spc="-6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40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deadline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695"/>
              </a:spcBef>
            </a:pPr>
            <a:r>
              <a:rPr dirty="0" u="sng" sz="29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Survey</a:t>
            </a:r>
            <a:r>
              <a:rPr dirty="0" u="sng" sz="2900" spc="-5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29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Closes</a:t>
            </a:r>
            <a:r>
              <a:rPr dirty="0" u="sng" sz="2900" spc="-15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2900" spc="-1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</a:rPr>
              <a:t>10/01/2022</a:t>
            </a:r>
            <a:endParaRPr sz="2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dirty="0" sz="2000" b="1">
                <a:latin typeface="Trebuchet MS"/>
                <a:cs typeface="Trebuchet MS"/>
              </a:rPr>
              <a:t>Published</a:t>
            </a:r>
            <a:r>
              <a:rPr dirty="0" sz="2000" spc="-45" b="1">
                <a:latin typeface="Trebuchet MS"/>
                <a:cs typeface="Trebuchet MS"/>
              </a:rPr>
              <a:t> </a:t>
            </a:r>
            <a:r>
              <a:rPr dirty="0" sz="2000" b="1">
                <a:latin typeface="Trebuchet MS"/>
                <a:cs typeface="Trebuchet MS"/>
              </a:rPr>
              <a:t>Benchmarking</a:t>
            </a:r>
            <a:r>
              <a:rPr dirty="0" sz="2000" spc="-60" b="1">
                <a:latin typeface="Trebuchet MS"/>
                <a:cs typeface="Trebuchet MS"/>
              </a:rPr>
              <a:t> </a:t>
            </a:r>
            <a:r>
              <a:rPr dirty="0" sz="2000" spc="-10" b="1">
                <a:latin typeface="Trebuchet MS"/>
                <a:cs typeface="Trebuchet MS"/>
              </a:rPr>
              <a:t>Results</a:t>
            </a:r>
            <a:endParaRPr sz="20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2000" spc="-20">
                <a:latin typeface="Trebuchet MS"/>
                <a:cs typeface="Trebuchet MS"/>
              </a:rPr>
              <a:t>ETA: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Will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be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released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prior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to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u="sng" sz="2000" spc="-1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11/04/2022</a:t>
            </a:r>
            <a:endParaRPr sz="20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2000" spc="-10">
                <a:latin typeface="Trebuchet MS"/>
                <a:cs typeface="Trebuchet MS"/>
              </a:rPr>
              <a:t>Available</a:t>
            </a:r>
            <a:r>
              <a:rPr dirty="0" sz="2000" spc="-7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for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u="sng" sz="200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FREE!</a:t>
            </a:r>
            <a:endParaRPr sz="2000">
              <a:latin typeface="Trebuchet MS"/>
              <a:cs typeface="Trebuchet MS"/>
            </a:endParaRPr>
          </a:p>
          <a:p>
            <a:pPr lvl="1" marL="416559" indent="-172720">
              <a:lnSpc>
                <a:spcPct val="100000"/>
              </a:lnSpc>
              <a:spcBef>
                <a:spcPts val="655"/>
              </a:spcBef>
              <a:buSzPct val="90000"/>
              <a:buFont typeface="Arial"/>
              <a:buChar char="•"/>
              <a:tabLst>
                <a:tab pos="416559" algn="l"/>
              </a:tabLst>
            </a:pPr>
            <a:r>
              <a:rPr dirty="0" sz="1500">
                <a:latin typeface="Trebuchet MS"/>
                <a:cs typeface="Trebuchet MS"/>
              </a:rPr>
              <a:t>But</a:t>
            </a:r>
            <a:r>
              <a:rPr dirty="0" sz="1500" spc="-1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only</a:t>
            </a:r>
            <a:r>
              <a:rPr dirty="0" sz="1500" spc="-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to</a:t>
            </a:r>
            <a:r>
              <a:rPr dirty="0" sz="1500" spc="-1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those tribal</a:t>
            </a:r>
            <a:r>
              <a:rPr dirty="0" sz="1500" spc="-2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entities</a:t>
            </a:r>
            <a:r>
              <a:rPr dirty="0" sz="1500" spc="-2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that participate</a:t>
            </a:r>
            <a:r>
              <a:rPr dirty="0" sz="1500" spc="-4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in</a:t>
            </a:r>
            <a:r>
              <a:rPr dirty="0" sz="1500" spc="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completing</a:t>
            </a:r>
            <a:r>
              <a:rPr dirty="0" sz="1500" spc="-2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the </a:t>
            </a:r>
            <a:r>
              <a:rPr dirty="0" sz="1500" spc="-10">
                <a:latin typeface="Trebuchet MS"/>
                <a:cs typeface="Trebuchet MS"/>
              </a:rPr>
              <a:t>survey</a:t>
            </a:r>
            <a:endParaRPr sz="15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350">
              <a:latin typeface="Trebuchet MS"/>
              <a:cs typeface="Trebuchet MS"/>
            </a:endParaRPr>
          </a:p>
          <a:p>
            <a:pPr lvl="1" marL="416559" indent="-172720">
              <a:lnSpc>
                <a:spcPct val="100000"/>
              </a:lnSpc>
              <a:buSzPct val="90000"/>
              <a:buFont typeface="Arial"/>
              <a:buChar char="•"/>
              <a:tabLst>
                <a:tab pos="416559" algn="l"/>
              </a:tabLst>
            </a:pPr>
            <a:r>
              <a:rPr dirty="0" sz="1500">
                <a:latin typeface="Trebuchet MS"/>
                <a:cs typeface="Trebuchet MS"/>
              </a:rPr>
              <a:t>Survey</a:t>
            </a:r>
            <a:r>
              <a:rPr dirty="0" sz="1500" spc="-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may</a:t>
            </a:r>
            <a:r>
              <a:rPr dirty="0" sz="1500" spc="-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become</a:t>
            </a:r>
            <a:r>
              <a:rPr dirty="0" sz="1500" spc="-2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available</a:t>
            </a:r>
            <a:r>
              <a:rPr dirty="0" sz="1500" spc="-3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at a</a:t>
            </a:r>
            <a:r>
              <a:rPr dirty="0" sz="1500" spc="-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later</a:t>
            </a:r>
            <a:r>
              <a:rPr dirty="0" sz="1500" spc="-2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date</a:t>
            </a:r>
            <a:r>
              <a:rPr dirty="0" sz="1500" spc="-1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to</a:t>
            </a:r>
            <a:r>
              <a:rPr dirty="0" sz="1500" spc="-1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those</a:t>
            </a:r>
            <a:r>
              <a:rPr dirty="0" sz="1500" spc="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tribal</a:t>
            </a:r>
            <a:r>
              <a:rPr dirty="0" sz="1500" spc="-3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entities that didn’t</a:t>
            </a:r>
            <a:r>
              <a:rPr dirty="0" sz="1500" spc="-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participate,</a:t>
            </a:r>
            <a:r>
              <a:rPr dirty="0" sz="1500" spc="-4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which</a:t>
            </a:r>
            <a:r>
              <a:rPr dirty="0" sz="1500" spc="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will</a:t>
            </a:r>
            <a:r>
              <a:rPr dirty="0" sz="1500" spc="-3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include</a:t>
            </a:r>
            <a:r>
              <a:rPr dirty="0" sz="1500" spc="-10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a</a:t>
            </a:r>
            <a:r>
              <a:rPr dirty="0" sz="1500" spc="-5">
                <a:latin typeface="Trebuchet MS"/>
                <a:cs typeface="Trebuchet MS"/>
              </a:rPr>
              <a:t> </a:t>
            </a:r>
            <a:r>
              <a:rPr dirty="0" sz="1500">
                <a:latin typeface="Trebuchet MS"/>
                <a:cs typeface="Trebuchet MS"/>
              </a:rPr>
              <a:t>nominal</a:t>
            </a:r>
            <a:r>
              <a:rPr dirty="0" sz="1500" spc="-5">
                <a:latin typeface="Trebuchet MS"/>
                <a:cs typeface="Trebuchet MS"/>
              </a:rPr>
              <a:t> </a:t>
            </a:r>
            <a:r>
              <a:rPr dirty="0" sz="1500" spc="-20">
                <a:latin typeface="Trebuchet MS"/>
                <a:cs typeface="Trebuchet MS"/>
              </a:rPr>
              <a:t>fee.</a:t>
            </a:r>
            <a:endParaRPr sz="15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spcBef>
                <a:spcPts val="105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2000">
                <a:latin typeface="Trebuchet MS"/>
                <a:cs typeface="Trebuchet MS"/>
              </a:rPr>
              <a:t>Questions?</a:t>
            </a:r>
            <a:r>
              <a:rPr dirty="0" sz="2000" spc="-5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Stop</a:t>
            </a:r>
            <a:r>
              <a:rPr dirty="0" sz="2000" spc="-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by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the</a:t>
            </a:r>
            <a:r>
              <a:rPr dirty="0" sz="2000" spc="-85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TribalCare/Tribal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First</a:t>
            </a:r>
            <a:r>
              <a:rPr dirty="0" sz="2000" spc="-3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booth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or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contact</a:t>
            </a:r>
            <a:r>
              <a:rPr dirty="0" sz="2000" spc="-50">
                <a:latin typeface="Trebuchet MS"/>
                <a:cs typeface="Trebuchet MS"/>
              </a:rPr>
              <a:t> </a:t>
            </a:r>
            <a:r>
              <a:rPr dirty="0" u="sng" sz="2000" spc="-10">
                <a:solidFill>
                  <a:srgbClr val="1FBCC8"/>
                </a:solidFill>
                <a:uFill>
                  <a:solidFill>
                    <a:srgbClr val="1FBCC8"/>
                  </a:solidFill>
                </a:uFill>
                <a:latin typeface="Trebuchet MS"/>
                <a:cs typeface="Trebuchet MS"/>
                <a:hlinkClick r:id="rId4"/>
              </a:rPr>
              <a:t>tribalcare@tribalfirst.com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1606276" y="6232652"/>
            <a:ext cx="1600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latin typeface="Trebuchet MS"/>
                <a:cs typeface="Trebuchet MS"/>
              </a:rPr>
              <a:t>42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414" y="1272667"/>
            <a:ext cx="3352800" cy="863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 b="0">
                <a:solidFill>
                  <a:srgbClr val="FFFFFF"/>
                </a:solidFill>
                <a:latin typeface="Trebuchet MS"/>
                <a:cs typeface="Trebuchet MS"/>
              </a:rPr>
              <a:t>Next</a:t>
            </a:r>
            <a:r>
              <a:rPr dirty="0" sz="5500" spc="-12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500" spc="-10" b="0">
                <a:solidFill>
                  <a:srgbClr val="FFFFFF"/>
                </a:solidFill>
                <a:latin typeface="Trebuchet MS"/>
                <a:cs typeface="Trebuchet MS"/>
              </a:rPr>
              <a:t>Steps</a:t>
            </a:r>
            <a:endParaRPr sz="55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079" y="0"/>
            <a:ext cx="134112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5531" y="2844165"/>
            <a:ext cx="264287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b="0">
                <a:solidFill>
                  <a:srgbClr val="FFFFFF"/>
                </a:solidFill>
                <a:latin typeface="Trebuchet MS"/>
                <a:cs typeface="Trebuchet MS"/>
              </a:rPr>
              <a:t>Thank</a:t>
            </a:r>
            <a:r>
              <a:rPr dirty="0" sz="4500" spc="-30" b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500" spc="-25" b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62127" y="5756554"/>
            <a:ext cx="1558925" cy="458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  <a:hlinkClick r:id="rId2"/>
              </a:rPr>
              <a:t>tribalcaret@tribalfirst.com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Trebuchet MS"/>
                <a:cs typeface="Trebuchet MS"/>
                <a:hlinkClick r:id="rId3"/>
              </a:rPr>
              <a:t>www.tribalfirst.com</a:t>
            </a:r>
            <a:endParaRPr sz="10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8211" y="5661659"/>
            <a:ext cx="949451" cy="9494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16381" y="6417970"/>
            <a:ext cx="2002155" cy="31813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72200"/>
            <a:ext cx="708601" cy="49792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29895" y="6488074"/>
            <a:ext cx="9398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252525"/>
                </a:solidFill>
                <a:latin typeface="Calibri"/>
                <a:cs typeface="Calibri"/>
              </a:rPr>
              <a:t>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587501" y="933450"/>
            <a:ext cx="11605260" cy="0"/>
          </a:xfrm>
          <a:custGeom>
            <a:avLst/>
            <a:gdLst/>
            <a:ahLst/>
            <a:cxnLst/>
            <a:rect l="l" t="t" r="r" b="b"/>
            <a:pathLst>
              <a:path w="11605260" h="0">
                <a:moveTo>
                  <a:pt x="0" y="0"/>
                </a:moveTo>
                <a:lnTo>
                  <a:pt x="11605006" y="0"/>
                </a:lnTo>
              </a:path>
            </a:pathLst>
          </a:custGeom>
          <a:ln w="19050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5921" rIns="0" bIns="0" rtlCol="0" vert="horz">
            <a:spAutoFit/>
          </a:bodyPr>
          <a:lstStyle/>
          <a:p>
            <a:pPr marL="29527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3200" spc="-9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Sources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2559" y="3532273"/>
            <a:ext cx="2433443" cy="47124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92446" y="1970049"/>
            <a:ext cx="1484871" cy="76248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20540" y="1447820"/>
            <a:ext cx="1740408" cy="1062197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4063" y="1679152"/>
            <a:ext cx="1987295" cy="755433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6056" y="5632702"/>
            <a:ext cx="1524000" cy="73152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65976" y="4091940"/>
            <a:ext cx="1879092" cy="8016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08337" y="4470298"/>
            <a:ext cx="842670" cy="113151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86600" y="1336547"/>
            <a:ext cx="1943100" cy="19354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4651" y="2968751"/>
            <a:ext cx="1927860" cy="178155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65456" y="4122977"/>
            <a:ext cx="1672461" cy="73770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484004" y="5440679"/>
            <a:ext cx="2968471" cy="655319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801236" y="2975229"/>
            <a:ext cx="2686049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7916671" y="1814677"/>
            <a:ext cx="3929379" cy="4855845"/>
            <a:chOff x="7916671" y="1814677"/>
            <a:chExt cx="3929379" cy="485584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7391" y="6172200"/>
              <a:ext cx="708601" cy="49792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916671" y="1814677"/>
              <a:ext cx="3641725" cy="4528185"/>
            </a:xfrm>
            <a:custGeom>
              <a:avLst/>
              <a:gdLst/>
              <a:ahLst/>
              <a:cxnLst/>
              <a:rect l="l" t="t" r="r" b="b"/>
              <a:pathLst>
                <a:path w="3641725" h="4528185">
                  <a:moveTo>
                    <a:pt x="3641471" y="0"/>
                  </a:moveTo>
                  <a:lnTo>
                    <a:pt x="0" y="0"/>
                  </a:lnTo>
                  <a:lnTo>
                    <a:pt x="0" y="4527677"/>
                  </a:lnTo>
                  <a:lnTo>
                    <a:pt x="3641471" y="4527677"/>
                  </a:lnTo>
                  <a:lnTo>
                    <a:pt x="36414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587501" y="933450"/>
            <a:ext cx="11605260" cy="0"/>
          </a:xfrm>
          <a:custGeom>
            <a:avLst/>
            <a:gdLst/>
            <a:ahLst/>
            <a:cxnLst/>
            <a:rect l="l" t="t" r="r" b="b"/>
            <a:pathLst>
              <a:path w="11605260" h="0">
                <a:moveTo>
                  <a:pt x="0" y="0"/>
                </a:moveTo>
                <a:lnTo>
                  <a:pt x="11605006" y="0"/>
                </a:lnTo>
              </a:path>
            </a:pathLst>
          </a:custGeom>
          <a:ln w="19050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7583" rIns="0" bIns="0" rtlCol="0" vert="horz">
            <a:spAutoFit/>
          </a:bodyPr>
          <a:lstStyle/>
          <a:p>
            <a:pPr marL="29527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Fully</a:t>
            </a:r>
            <a:r>
              <a:rPr dirty="0" sz="2800" spc="-8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Insured</a:t>
            </a:r>
            <a:r>
              <a:rPr dirty="0" sz="2800" spc="-7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dirty="0" sz="2800" spc="-9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0000"/>
                </a:solidFill>
                <a:latin typeface="Calibri"/>
                <a:cs typeface="Calibri"/>
              </a:rPr>
              <a:t>Self-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Insured</a:t>
            </a:r>
            <a:r>
              <a:rPr dirty="0" sz="2800" spc="-5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0000"/>
                </a:solidFill>
                <a:latin typeface="Calibri"/>
                <a:cs typeface="Calibri"/>
              </a:rPr>
              <a:t>Programs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33818" y="1297330"/>
            <a:ext cx="10924540" cy="517525"/>
          </a:xfrm>
          <a:prstGeom prst="rect">
            <a:avLst/>
          </a:prstGeom>
          <a:solidFill>
            <a:srgbClr val="252525"/>
          </a:solidFill>
        </p:spPr>
        <p:txBody>
          <a:bodyPr wrap="square" lIns="0" tIns="55880" rIns="0" bIns="0" rtlCol="0" vert="horz">
            <a:spAutoFit/>
          </a:bodyPr>
          <a:lstStyle/>
          <a:p>
            <a:pPr algn="ctr" marR="36830">
              <a:lnSpc>
                <a:spcPct val="100000"/>
              </a:lnSpc>
              <a:spcBef>
                <a:spcPts val="440"/>
              </a:spcBef>
              <a:tabLst>
                <a:tab pos="1021715" algn="l"/>
                <a:tab pos="2529205" algn="l"/>
              </a:tabLst>
            </a:pPr>
            <a:r>
              <a:rPr dirty="0" sz="2400" spc="145" b="1">
                <a:solidFill>
                  <a:srgbClr val="FFFFFF"/>
                </a:solidFill>
                <a:latin typeface="Calibri"/>
                <a:cs typeface="Calibri"/>
              </a:rPr>
              <a:t>FU</a:t>
            </a:r>
            <a:r>
              <a:rPr dirty="0" sz="2400" spc="-2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2400" spc="-2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LY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400" spc="195" b="1">
                <a:solidFill>
                  <a:srgbClr val="FFFFFF"/>
                </a:solidFill>
                <a:latin typeface="Calibri"/>
                <a:cs typeface="Calibri"/>
              </a:rPr>
              <a:t>INS</a:t>
            </a:r>
            <a:r>
              <a:rPr dirty="0" sz="2400" spc="-2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400" spc="-2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 spc="-2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2400" spc="-2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2400" spc="225" b="1">
                <a:solidFill>
                  <a:srgbClr val="FFFFFF"/>
                </a:solidFill>
                <a:latin typeface="Calibri"/>
                <a:cs typeface="Calibri"/>
              </a:rPr>
              <a:t>PROGR</a:t>
            </a:r>
            <a:r>
              <a:rPr dirty="0" sz="2400" spc="-2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70" b="1">
                <a:solidFill>
                  <a:srgbClr val="FFFFFF"/>
                </a:solidFill>
                <a:latin typeface="Calibri"/>
                <a:cs typeface="Calibri"/>
              </a:rPr>
              <a:t>AMS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95603" y="2244597"/>
            <a:ext cx="30911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HP Simplified Jpan"/>
              <a:buChar char="✓"/>
              <a:tabLst>
                <a:tab pos="469265" algn="l"/>
                <a:tab pos="469900" algn="l"/>
              </a:tabLst>
            </a:pPr>
            <a:r>
              <a:rPr dirty="0" sz="1800">
                <a:latin typeface="Calibri"/>
                <a:cs typeface="Calibri"/>
              </a:rPr>
              <a:t>Predictable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cost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&amp;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cash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flow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95603" y="2823717"/>
            <a:ext cx="30410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HP Simplified Jpan"/>
              <a:buChar char="✓"/>
              <a:tabLst>
                <a:tab pos="469265" algn="l"/>
                <a:tab pos="469900" algn="l"/>
              </a:tabLst>
            </a:pPr>
            <a:r>
              <a:rPr dirty="0" sz="1800">
                <a:latin typeface="Calibri"/>
                <a:cs typeface="Calibri"/>
              </a:rPr>
              <a:t>Shift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100%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risk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to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insurance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95603" y="3403219"/>
            <a:ext cx="26015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HP Simplified Jpan"/>
              <a:buChar char="✓"/>
              <a:tabLst>
                <a:tab pos="469265" algn="l"/>
                <a:tab pos="469900" algn="l"/>
              </a:tabLst>
            </a:pPr>
            <a:r>
              <a:rPr dirty="0" sz="1800">
                <a:latin typeface="Calibri"/>
                <a:cs typeface="Calibri"/>
              </a:rPr>
              <a:t>Better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small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groups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95603" y="3982339"/>
            <a:ext cx="334200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HP Simplified Jpan"/>
              <a:buChar char="✓"/>
              <a:tabLst>
                <a:tab pos="469265" algn="l"/>
                <a:tab pos="469900" algn="l"/>
              </a:tabLst>
            </a:pPr>
            <a:r>
              <a:rPr dirty="0" sz="1800">
                <a:latin typeface="Calibri"/>
                <a:cs typeface="Calibri"/>
              </a:rPr>
              <a:t>Carrier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determines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plan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design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95603" y="4561713"/>
            <a:ext cx="290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HP Simplified Jpan"/>
              <a:buChar char="✓"/>
              <a:tabLst>
                <a:tab pos="469265" algn="l"/>
                <a:tab pos="469900" algn="l"/>
              </a:tabLst>
            </a:pPr>
            <a:r>
              <a:rPr dirty="0" sz="1800">
                <a:latin typeface="Calibri"/>
                <a:cs typeface="Calibri"/>
              </a:rPr>
              <a:t>Inflexible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/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few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exceptions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179434" y="2244597"/>
            <a:ext cx="30619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dirty="0" sz="1800" spc="-50">
                <a:solidFill>
                  <a:srgbClr val="B81104"/>
                </a:solidFill>
                <a:latin typeface="Wingdings 2"/>
                <a:cs typeface="Wingdings 2"/>
              </a:rPr>
              <a:t></a:t>
            </a:r>
            <a:r>
              <a:rPr dirty="0" sz="1800">
                <a:solidFill>
                  <a:srgbClr val="B81104"/>
                </a:solidFill>
                <a:latin typeface="Times New Roman"/>
                <a:cs typeface="Times New Roman"/>
              </a:rPr>
              <a:t>	</a:t>
            </a:r>
            <a:r>
              <a:rPr dirty="0" sz="1800">
                <a:latin typeface="Calibri"/>
                <a:cs typeface="Calibri"/>
              </a:rPr>
              <a:t>Not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favorable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toward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Tribes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179434" y="2823717"/>
            <a:ext cx="31191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dirty="0" sz="1800" spc="-50">
                <a:solidFill>
                  <a:srgbClr val="B81104"/>
                </a:solidFill>
                <a:latin typeface="Wingdings 2"/>
                <a:cs typeface="Wingdings 2"/>
              </a:rPr>
              <a:t></a:t>
            </a:r>
            <a:r>
              <a:rPr dirty="0" sz="1800">
                <a:solidFill>
                  <a:srgbClr val="B81104"/>
                </a:solidFill>
                <a:latin typeface="Times New Roman"/>
                <a:cs typeface="Times New Roman"/>
              </a:rPr>
              <a:t>	</a:t>
            </a:r>
            <a:r>
              <a:rPr dirty="0" sz="1800">
                <a:latin typeface="Calibri"/>
                <a:cs typeface="Calibri"/>
              </a:rPr>
              <a:t>Margin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/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profit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insurance company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179434" y="3677539"/>
            <a:ext cx="30784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dirty="0" sz="1800" spc="-50">
                <a:solidFill>
                  <a:srgbClr val="B81104"/>
                </a:solidFill>
                <a:latin typeface="Wingdings 2"/>
                <a:cs typeface="Wingdings 2"/>
              </a:rPr>
              <a:t></a:t>
            </a:r>
            <a:r>
              <a:rPr dirty="0" sz="1800">
                <a:solidFill>
                  <a:srgbClr val="B81104"/>
                </a:solidFill>
                <a:latin typeface="Times New Roman"/>
                <a:cs typeface="Times New Roman"/>
              </a:rPr>
              <a:t>	</a:t>
            </a:r>
            <a:r>
              <a:rPr dirty="0" sz="1800">
                <a:latin typeface="Calibri"/>
                <a:cs typeface="Calibri"/>
              </a:rPr>
              <a:t>Poor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transparency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generally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179434" y="4256354"/>
            <a:ext cx="30257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dirty="0" sz="1800" spc="-50">
                <a:solidFill>
                  <a:srgbClr val="B81104"/>
                </a:solidFill>
                <a:latin typeface="Wingdings 2"/>
                <a:cs typeface="Wingdings 2"/>
              </a:rPr>
              <a:t></a:t>
            </a:r>
            <a:r>
              <a:rPr dirty="0" sz="1800">
                <a:solidFill>
                  <a:srgbClr val="B81104"/>
                </a:solidFill>
                <a:latin typeface="Times New Roman"/>
                <a:cs typeface="Times New Roman"/>
              </a:rPr>
              <a:t>	</a:t>
            </a:r>
            <a:r>
              <a:rPr dirty="0" sz="1800">
                <a:latin typeface="Calibri"/>
                <a:cs typeface="Calibri"/>
              </a:rPr>
              <a:t>No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incentives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to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drive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costs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alibri"/>
                <a:cs typeface="Calibri"/>
              </a:rPr>
              <a:t>down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/</a:t>
            </a:r>
            <a:r>
              <a:rPr dirty="0" sz="1800" spc="-10">
                <a:latin typeface="Calibri"/>
                <a:cs typeface="Calibri"/>
              </a:rPr>
              <a:t> engage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179434" y="5110353"/>
            <a:ext cx="31102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dirty="0" sz="1800" spc="-50">
                <a:solidFill>
                  <a:srgbClr val="B81104"/>
                </a:solidFill>
                <a:latin typeface="Wingdings 2"/>
                <a:cs typeface="Wingdings 2"/>
              </a:rPr>
              <a:t></a:t>
            </a:r>
            <a:r>
              <a:rPr dirty="0" sz="1800">
                <a:solidFill>
                  <a:srgbClr val="B81104"/>
                </a:solidFill>
                <a:latin typeface="Times New Roman"/>
                <a:cs typeface="Times New Roman"/>
              </a:rPr>
              <a:t>	</a:t>
            </a:r>
            <a:r>
              <a:rPr dirty="0" sz="1800">
                <a:latin typeface="Calibri"/>
                <a:cs typeface="Calibri"/>
              </a:rPr>
              <a:t>Price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generally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goes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up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each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year: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claims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+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19" name="object 19" descr=""/>
          <p:cNvGraphicFramePr>
            <a:graphicFrameLocks noGrp="1"/>
          </p:cNvGraphicFramePr>
          <p:nvPr/>
        </p:nvGraphicFramePr>
        <p:xfrm>
          <a:off x="4731765" y="2014854"/>
          <a:ext cx="2728595" cy="4154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5895"/>
              </a:tblGrid>
              <a:tr h="6800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Administration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7208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1104"/>
                    </a:solidFill>
                  </a:tcPr>
                </a:tc>
              </a:tr>
              <a:tr h="115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Reserves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ABB8"/>
                    </a:solidFill>
                  </a:tcPr>
                </a:tc>
              </a:tr>
              <a:tr h="231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Claims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40442"/>
                    </a:solidFill>
                  </a:tcPr>
                </a:tc>
              </a:tr>
            </a:tbl>
          </a:graphicData>
        </a:graphic>
      </p:graphicFrame>
      <p:pic>
        <p:nvPicPr>
          <p:cNvPr id="20" name="object 2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6283" y="519683"/>
            <a:ext cx="3944112" cy="231648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7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72200"/>
            <a:ext cx="708601" cy="49792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87501" y="393191"/>
            <a:ext cx="11605260" cy="549910"/>
            <a:chOff x="587501" y="393191"/>
            <a:chExt cx="11605260" cy="549910"/>
          </a:xfrm>
        </p:grpSpPr>
        <p:sp>
          <p:nvSpPr>
            <p:cNvPr id="5" name="object 5" descr=""/>
            <p:cNvSpPr/>
            <p:nvPr/>
          </p:nvSpPr>
          <p:spPr>
            <a:xfrm>
              <a:off x="587501" y="933450"/>
              <a:ext cx="11605260" cy="0"/>
            </a:xfrm>
            <a:custGeom>
              <a:avLst/>
              <a:gdLst/>
              <a:ahLst/>
              <a:cxnLst/>
              <a:rect l="l" t="t" r="r" b="b"/>
              <a:pathLst>
                <a:path w="11605260" h="0">
                  <a:moveTo>
                    <a:pt x="0" y="0"/>
                  </a:moveTo>
                  <a:lnTo>
                    <a:pt x="11605006" y="0"/>
                  </a:lnTo>
                </a:path>
              </a:pathLst>
            </a:custGeom>
            <a:ln w="19050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1232" y="393191"/>
              <a:ext cx="4273296" cy="53644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5268" rIns="0" bIns="0" rtlCol="0" vert="horz">
            <a:spAutoFit/>
          </a:bodyPr>
          <a:lstStyle/>
          <a:p>
            <a:pPr marL="295275">
              <a:lnSpc>
                <a:spcPct val="100000"/>
              </a:lnSpc>
              <a:spcBef>
                <a:spcPts val="95"/>
              </a:spcBef>
            </a:pPr>
            <a:r>
              <a:rPr dirty="0" sz="2800" spc="-20">
                <a:solidFill>
                  <a:srgbClr val="000000"/>
                </a:solidFill>
                <a:latin typeface="Calibri"/>
                <a:cs typeface="Calibri"/>
              </a:rPr>
              <a:t>Self-</a:t>
            </a:r>
            <a:r>
              <a:rPr dirty="0" sz="2800">
                <a:solidFill>
                  <a:srgbClr val="000000"/>
                </a:solidFill>
                <a:latin typeface="Calibri"/>
                <a:cs typeface="Calibri"/>
              </a:rPr>
              <a:t>Insured</a:t>
            </a:r>
            <a:r>
              <a:rPr dirty="0" sz="2800" spc="-6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0000"/>
                </a:solidFill>
                <a:latin typeface="Calibri"/>
                <a:cs typeface="Calibri"/>
              </a:rPr>
              <a:t>Programs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729734" y="2125852"/>
            <a:ext cx="2733040" cy="3643629"/>
            <a:chOff x="4729734" y="2125852"/>
            <a:chExt cx="2733040" cy="3643629"/>
          </a:xfrm>
        </p:grpSpPr>
        <p:sp>
          <p:nvSpPr>
            <p:cNvPr id="9" name="object 9" descr=""/>
            <p:cNvSpPr/>
            <p:nvPr/>
          </p:nvSpPr>
          <p:spPr>
            <a:xfrm>
              <a:off x="4736084" y="2132266"/>
              <a:ext cx="2720340" cy="848994"/>
            </a:xfrm>
            <a:custGeom>
              <a:avLst/>
              <a:gdLst/>
              <a:ahLst/>
              <a:cxnLst/>
              <a:rect l="l" t="t" r="r" b="b"/>
              <a:pathLst>
                <a:path w="2720340" h="848994">
                  <a:moveTo>
                    <a:pt x="2719832" y="0"/>
                  </a:moveTo>
                  <a:lnTo>
                    <a:pt x="0" y="0"/>
                  </a:lnTo>
                  <a:lnTo>
                    <a:pt x="0" y="848550"/>
                  </a:lnTo>
                  <a:lnTo>
                    <a:pt x="2719832" y="848550"/>
                  </a:lnTo>
                  <a:lnTo>
                    <a:pt x="2719832" y="0"/>
                  </a:lnTo>
                  <a:close/>
                </a:path>
              </a:pathLst>
            </a:custGeom>
            <a:solidFill>
              <a:srgbClr val="B8110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736084" y="2980804"/>
              <a:ext cx="2720340" cy="2782570"/>
            </a:xfrm>
            <a:custGeom>
              <a:avLst/>
              <a:gdLst/>
              <a:ahLst/>
              <a:cxnLst/>
              <a:rect l="l" t="t" r="r" b="b"/>
              <a:pathLst>
                <a:path w="2720340" h="2782570">
                  <a:moveTo>
                    <a:pt x="2719832" y="0"/>
                  </a:moveTo>
                  <a:lnTo>
                    <a:pt x="0" y="0"/>
                  </a:lnTo>
                  <a:lnTo>
                    <a:pt x="0" y="2782316"/>
                  </a:lnTo>
                  <a:lnTo>
                    <a:pt x="2719832" y="2782316"/>
                  </a:lnTo>
                  <a:lnTo>
                    <a:pt x="2719832" y="0"/>
                  </a:lnTo>
                  <a:close/>
                </a:path>
              </a:pathLst>
            </a:custGeom>
            <a:solidFill>
              <a:srgbClr val="2404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729734" y="2974466"/>
              <a:ext cx="2733040" cy="12700"/>
            </a:xfrm>
            <a:custGeom>
              <a:avLst/>
              <a:gdLst/>
              <a:ahLst/>
              <a:cxnLst/>
              <a:rect l="l" t="t" r="r" b="b"/>
              <a:pathLst>
                <a:path w="2733040" h="12700">
                  <a:moveTo>
                    <a:pt x="0" y="12700"/>
                  </a:moveTo>
                  <a:lnTo>
                    <a:pt x="2732532" y="12700"/>
                  </a:lnTo>
                  <a:lnTo>
                    <a:pt x="273253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729734" y="2125852"/>
              <a:ext cx="2733040" cy="3643629"/>
            </a:xfrm>
            <a:custGeom>
              <a:avLst/>
              <a:gdLst/>
              <a:ahLst/>
              <a:cxnLst/>
              <a:rect l="l" t="t" r="r" b="b"/>
              <a:pathLst>
                <a:path w="2733040" h="3643629">
                  <a:moveTo>
                    <a:pt x="6350" y="0"/>
                  </a:moveTo>
                  <a:lnTo>
                    <a:pt x="6350" y="3643617"/>
                  </a:lnTo>
                </a:path>
                <a:path w="2733040" h="3643629">
                  <a:moveTo>
                    <a:pt x="2726182" y="0"/>
                  </a:moveTo>
                  <a:lnTo>
                    <a:pt x="2726182" y="3643617"/>
                  </a:lnTo>
                </a:path>
                <a:path w="2733040" h="3643629">
                  <a:moveTo>
                    <a:pt x="0" y="6350"/>
                  </a:moveTo>
                  <a:lnTo>
                    <a:pt x="2732532" y="6350"/>
                  </a:lnTo>
                </a:path>
                <a:path w="2733040" h="3643629">
                  <a:moveTo>
                    <a:pt x="0" y="3637267"/>
                  </a:moveTo>
                  <a:lnTo>
                    <a:pt x="2732532" y="363726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3" name="object 13" descr=""/>
          <p:cNvGraphicFramePr>
            <a:graphicFrameLocks noGrp="1"/>
          </p:cNvGraphicFramePr>
          <p:nvPr/>
        </p:nvGraphicFramePr>
        <p:xfrm>
          <a:off x="613930" y="1300175"/>
          <a:ext cx="10960735" cy="4460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2420"/>
                <a:gridCol w="2720339"/>
                <a:gridCol w="4119245"/>
              </a:tblGrid>
              <a:tr h="535940">
                <a:tc>
                  <a:txBody>
                    <a:bodyPr/>
                    <a:lstStyle/>
                    <a:p>
                      <a:pPr algn="r" marR="2286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2400" spc="-2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2400" spc="-2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2400" spc="-2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66040">
                    <a:solidFill>
                      <a:srgbClr val="25252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520"/>
                        </a:spcBef>
                        <a:tabLst>
                          <a:tab pos="1617980" algn="l"/>
                        </a:tabLst>
                      </a:pPr>
                      <a:r>
                        <a:rPr dirty="0" sz="2400" spc="1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2400" spc="-2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2400" spc="-2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2400" spc="-2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2400" spc="-2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2400" spc="-2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400" spc="2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</a:t>
                      </a:r>
                      <a:r>
                        <a:rPr dirty="0" sz="2400" spc="-2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14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</a:t>
                      </a:r>
                      <a:r>
                        <a:rPr dirty="0" sz="2400" spc="-229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66040">
                    <a:solidFill>
                      <a:srgbClr val="25252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527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45819">
                <a:tc>
                  <a:txBody>
                    <a:bodyPr/>
                    <a:lstStyle/>
                    <a:p>
                      <a:pPr marL="822960" indent="-549275">
                        <a:lnSpc>
                          <a:spcPct val="100000"/>
                        </a:lnSpc>
                        <a:spcBef>
                          <a:spcPts val="1155"/>
                        </a:spcBef>
                        <a:buFont typeface="HP Simplified Jpan"/>
                        <a:buChar char="✓"/>
                        <a:tabLst>
                          <a:tab pos="822960" algn="l"/>
                          <a:tab pos="823594" algn="l"/>
                        </a:tabLst>
                      </a:pPr>
                      <a:r>
                        <a:rPr dirty="0" sz="1800" spc="-30">
                          <a:latin typeface="Calibri"/>
                          <a:cs typeface="Calibri"/>
                        </a:rPr>
                        <a:t>You</a:t>
                      </a:r>
                      <a:r>
                        <a:rPr dirty="0" sz="18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determine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plan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design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50">
                          <a:latin typeface="Calibri"/>
                          <a:cs typeface="Calibri"/>
                        </a:rPr>
                        <a:t>/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2296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complete</a:t>
                      </a:r>
                      <a:r>
                        <a:rPr dirty="0" sz="18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flexibility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4668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Administration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635"/>
                </a:tc>
                <a:tc rowSpan="4">
                  <a:txBody>
                    <a:bodyPr/>
                    <a:lstStyle/>
                    <a:p>
                      <a:pPr marL="1139825" indent="-549275">
                        <a:lnSpc>
                          <a:spcPct val="100000"/>
                        </a:lnSpc>
                        <a:spcBef>
                          <a:spcPts val="1155"/>
                        </a:spcBef>
                        <a:buFont typeface="HP Simplified Jpan"/>
                        <a:buChar char="✓"/>
                        <a:tabLst>
                          <a:tab pos="1139825" algn="l"/>
                          <a:tab pos="1140460" algn="l"/>
                        </a:tabLst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Stop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loss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contract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  <a:buFont typeface="HP Simplified Jpan"/>
                        <a:buChar char="✓"/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1139825" marR="1031875" indent="-548640">
                        <a:lnSpc>
                          <a:spcPct val="100000"/>
                        </a:lnSpc>
                        <a:buFont typeface="HP Simplified Jpan"/>
                        <a:buChar char="✓"/>
                        <a:tabLst>
                          <a:tab pos="1139825" algn="l"/>
                          <a:tab pos="1140460" algn="l"/>
                        </a:tabLst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Level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funding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fully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self-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funding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  <a:buFont typeface="HP Simplified Jpan"/>
                        <a:buChar char="✓"/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1139825" indent="-549275">
                        <a:lnSpc>
                          <a:spcPct val="100000"/>
                        </a:lnSpc>
                        <a:buFont typeface="HP Simplified Jpan"/>
                        <a:buChar char="✓"/>
                        <a:tabLst>
                          <a:tab pos="1139825" algn="l"/>
                          <a:tab pos="1140460" algn="l"/>
                        </a:tabLst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Realize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every</a:t>
                      </a:r>
                      <a:r>
                        <a:rPr dirty="0" sz="18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dollar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savings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HP Simplified Jpan"/>
                        <a:buChar char="✓"/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1139825" indent="-549275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HP Simplified Jpan"/>
                        <a:buChar char="✓"/>
                        <a:tabLst>
                          <a:tab pos="1139825" algn="l"/>
                          <a:tab pos="1140460" algn="l"/>
                        </a:tabLst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Options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638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Tribes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46685"/>
                </a:tc>
              </a:tr>
              <a:tr h="579120">
                <a:tc>
                  <a:txBody>
                    <a:bodyPr/>
                    <a:lstStyle/>
                    <a:p>
                      <a:pPr marL="822960" indent="-549275">
                        <a:lnSpc>
                          <a:spcPct val="100000"/>
                        </a:lnSpc>
                        <a:spcBef>
                          <a:spcPts val="1215"/>
                        </a:spcBef>
                        <a:buFont typeface="HP Simplified Jpan"/>
                        <a:buChar char="✓"/>
                        <a:tabLst>
                          <a:tab pos="822960" algn="l"/>
                          <a:tab pos="823594" algn="l"/>
                        </a:tabLst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Less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predictable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cash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flow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5430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46685"/>
                </a:tc>
              </a:tr>
              <a:tr h="977900">
                <a:tc>
                  <a:txBody>
                    <a:bodyPr/>
                    <a:lstStyle/>
                    <a:p>
                      <a:pPr marL="822960" marR="908685" indent="-548640">
                        <a:lnSpc>
                          <a:spcPct val="100000"/>
                        </a:lnSpc>
                        <a:spcBef>
                          <a:spcPts val="1215"/>
                        </a:spcBef>
                        <a:buFont typeface="HP Simplified Jpan"/>
                        <a:buChar char="✓"/>
                        <a:tabLst>
                          <a:tab pos="822960" algn="l"/>
                          <a:tab pos="823594" algn="l"/>
                        </a:tabLst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Lower</a:t>
                      </a:r>
                      <a:r>
                        <a:rPr dirty="0"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expenses</a:t>
                      </a:r>
                      <a:r>
                        <a:rPr dirty="0" sz="18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 remove margin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15430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Claims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46685"/>
                </a:tc>
              </a:tr>
              <a:tr h="1226820">
                <a:tc>
                  <a:txBody>
                    <a:bodyPr/>
                    <a:lstStyle/>
                    <a:p>
                      <a:pPr marL="822960" indent="-549275">
                        <a:lnSpc>
                          <a:spcPct val="100000"/>
                        </a:lnSpc>
                        <a:spcBef>
                          <a:spcPts val="229"/>
                        </a:spcBef>
                        <a:buFont typeface="HP Simplified Jpan"/>
                        <a:buChar char="✓"/>
                        <a:tabLst>
                          <a:tab pos="822960" algn="l"/>
                          <a:tab pos="823594" algn="l"/>
                        </a:tabLst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Full</a:t>
                      </a:r>
                      <a:r>
                        <a:rPr dirty="0" sz="18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transparency</a:t>
                      </a:r>
                      <a:r>
                        <a:rPr dirty="0"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reporting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292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46685"/>
                </a:tc>
              </a:tr>
            </a:tbl>
          </a:graphicData>
        </a:graphic>
      </p:graphicFrame>
      <p:sp>
        <p:nvSpPr>
          <p:cNvPr id="14" name="object 14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7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89787" y="6467855"/>
            <a:ext cx="0" cy="242570"/>
          </a:xfrm>
          <a:custGeom>
            <a:avLst/>
            <a:gdLst/>
            <a:ahLst/>
            <a:cxnLst/>
            <a:rect l="l" t="t" r="r" b="b"/>
            <a:pathLst>
              <a:path w="0" h="242570">
                <a:moveTo>
                  <a:pt x="0" y="0"/>
                </a:moveTo>
                <a:lnTo>
                  <a:pt x="0" y="242049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7392" y="6172200"/>
            <a:ext cx="708601" cy="49792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587501" y="933450"/>
            <a:ext cx="11605260" cy="0"/>
          </a:xfrm>
          <a:custGeom>
            <a:avLst/>
            <a:gdLst/>
            <a:ahLst/>
            <a:cxnLst/>
            <a:rect l="l" t="t" r="r" b="b"/>
            <a:pathLst>
              <a:path w="11605260" h="0">
                <a:moveTo>
                  <a:pt x="0" y="0"/>
                </a:moveTo>
                <a:lnTo>
                  <a:pt x="11605006" y="0"/>
                </a:lnTo>
              </a:path>
            </a:pathLst>
          </a:custGeom>
          <a:ln w="19050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0064" y="281177"/>
            <a:ext cx="555180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59430" algn="l"/>
              </a:tabLst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All</a:t>
            </a:r>
            <a:r>
              <a:rPr dirty="0" sz="3200" spc="-2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Things</a:t>
            </a:r>
            <a:r>
              <a:rPr dirty="0" sz="3200" spc="-3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0000"/>
                </a:solidFill>
                <a:latin typeface="Calibri"/>
                <a:cs typeface="Calibri"/>
              </a:rPr>
              <a:t>Virtual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	|</a:t>
            </a:r>
            <a:r>
              <a:rPr dirty="0" sz="3200" spc="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55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  <a:r>
              <a:rPr dirty="0" sz="3200" spc="-55">
                <a:solidFill>
                  <a:srgbClr val="04ABB8"/>
                </a:solidFill>
                <a:latin typeface="Calibri"/>
                <a:cs typeface="Calibri"/>
              </a:rPr>
              <a:t>TRENDS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3640" y="4963667"/>
            <a:ext cx="1839467" cy="12085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23376" y="5128259"/>
            <a:ext cx="2561844" cy="6266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3640" y="1173480"/>
            <a:ext cx="4919471" cy="3503676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986129" y="1459230"/>
            <a:ext cx="4058920" cy="4416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61340" indent="-549275">
              <a:lnSpc>
                <a:spcPct val="100000"/>
              </a:lnSpc>
              <a:spcBef>
                <a:spcPts val="105"/>
              </a:spcBef>
              <a:buClr>
                <a:srgbClr val="240442"/>
              </a:buClr>
              <a:buFont typeface="HP Simplified Jpan"/>
              <a:buChar char="✓"/>
              <a:tabLst>
                <a:tab pos="561340" algn="l"/>
                <a:tab pos="561975" algn="l"/>
              </a:tabLst>
            </a:pPr>
            <a:r>
              <a:rPr dirty="0" sz="2000" spc="45" b="1">
                <a:latin typeface="Calibri"/>
                <a:cs typeface="Calibri"/>
              </a:rPr>
              <a:t>Covid-</a:t>
            </a:r>
            <a:r>
              <a:rPr dirty="0" sz="2000" b="1">
                <a:latin typeface="Calibri"/>
                <a:cs typeface="Calibri"/>
              </a:rPr>
              <a:t>19</a:t>
            </a:r>
            <a:r>
              <a:rPr dirty="0" sz="2000" spc="2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Virtual</a:t>
            </a:r>
            <a:r>
              <a:rPr dirty="0" sz="2000" spc="2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Care</a:t>
            </a:r>
            <a:r>
              <a:rPr dirty="0" sz="2000" spc="26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Explosion</a:t>
            </a:r>
            <a:endParaRPr sz="2000">
              <a:latin typeface="Calibri"/>
              <a:cs typeface="Calibri"/>
            </a:endParaRPr>
          </a:p>
          <a:p>
            <a:pPr marL="561340" indent="-549275">
              <a:lnSpc>
                <a:spcPct val="100000"/>
              </a:lnSpc>
              <a:spcBef>
                <a:spcPts val="1435"/>
              </a:spcBef>
              <a:buClr>
                <a:srgbClr val="240442"/>
              </a:buClr>
              <a:buFont typeface="HP Simplified Jpan"/>
              <a:buChar char="✓"/>
              <a:tabLst>
                <a:tab pos="561340" algn="l"/>
                <a:tab pos="561975" algn="l"/>
              </a:tabLst>
            </a:pPr>
            <a:r>
              <a:rPr dirty="0" sz="2000" b="1">
                <a:latin typeface="Calibri"/>
                <a:cs typeface="Calibri"/>
              </a:rPr>
              <a:t>Amazon</a:t>
            </a:r>
            <a:r>
              <a:rPr dirty="0" sz="2000" spc="2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Care</a:t>
            </a:r>
            <a:r>
              <a:rPr dirty="0" sz="2000" spc="254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Model</a:t>
            </a:r>
            <a:endParaRPr sz="2000">
              <a:latin typeface="Calibri"/>
              <a:cs typeface="Calibri"/>
            </a:endParaRPr>
          </a:p>
          <a:p>
            <a:pPr marL="561340" indent="-549275">
              <a:lnSpc>
                <a:spcPct val="100000"/>
              </a:lnSpc>
              <a:spcBef>
                <a:spcPts val="1445"/>
              </a:spcBef>
              <a:buClr>
                <a:srgbClr val="240442"/>
              </a:buClr>
              <a:buFont typeface="HP Simplified Jpan"/>
              <a:buChar char="✓"/>
              <a:tabLst>
                <a:tab pos="561340" algn="l"/>
                <a:tab pos="561975" algn="l"/>
              </a:tabLst>
            </a:pPr>
            <a:r>
              <a:rPr dirty="0" sz="2000" b="1">
                <a:latin typeface="Calibri"/>
                <a:cs typeface="Calibri"/>
              </a:rPr>
              <a:t>Virtual</a:t>
            </a:r>
            <a:r>
              <a:rPr dirty="0" sz="2000" spc="25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Centers</a:t>
            </a:r>
            <a:r>
              <a:rPr dirty="0" sz="2000" spc="28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of</a:t>
            </a:r>
            <a:r>
              <a:rPr dirty="0" sz="2000" spc="26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Excellence</a:t>
            </a:r>
            <a:endParaRPr sz="2000">
              <a:latin typeface="Calibri"/>
              <a:cs typeface="Calibri"/>
            </a:endParaRPr>
          </a:p>
          <a:p>
            <a:pPr marL="561340" indent="-549275">
              <a:lnSpc>
                <a:spcPct val="100000"/>
              </a:lnSpc>
              <a:spcBef>
                <a:spcPts val="1440"/>
              </a:spcBef>
              <a:buClr>
                <a:srgbClr val="240442"/>
              </a:buClr>
              <a:buFont typeface="HP Simplified Jpan"/>
              <a:buChar char="✓"/>
              <a:tabLst>
                <a:tab pos="561340" algn="l"/>
                <a:tab pos="561975" algn="l"/>
              </a:tabLst>
            </a:pPr>
            <a:r>
              <a:rPr dirty="0" sz="2000" b="1">
                <a:latin typeface="Calibri"/>
                <a:cs typeface="Calibri"/>
              </a:rPr>
              <a:t>Site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of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Care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/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Infusion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at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Home</a:t>
            </a:r>
            <a:endParaRPr sz="2000">
              <a:latin typeface="Calibri"/>
              <a:cs typeface="Calibri"/>
            </a:endParaRPr>
          </a:p>
          <a:p>
            <a:pPr marL="561340" indent="-549275">
              <a:lnSpc>
                <a:spcPct val="100000"/>
              </a:lnSpc>
              <a:spcBef>
                <a:spcPts val="1440"/>
              </a:spcBef>
              <a:buClr>
                <a:srgbClr val="240442"/>
              </a:buClr>
              <a:buFont typeface="HP Simplified Jpan"/>
              <a:buChar char="✓"/>
              <a:tabLst>
                <a:tab pos="561340" algn="l"/>
                <a:tab pos="561975" algn="l"/>
              </a:tabLst>
            </a:pPr>
            <a:r>
              <a:rPr dirty="0" sz="2000" b="1">
                <a:latin typeface="Calibri"/>
                <a:cs typeface="Calibri"/>
              </a:rPr>
              <a:t>On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Demand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&amp;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Virtual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Care</a:t>
            </a:r>
            <a:endParaRPr sz="2000">
              <a:latin typeface="Calibri"/>
              <a:cs typeface="Calibri"/>
            </a:endParaRPr>
          </a:p>
          <a:p>
            <a:pPr lvl="1" marL="835660" indent="-285750">
              <a:lnSpc>
                <a:spcPct val="100000"/>
              </a:lnSpc>
              <a:spcBef>
                <a:spcPts val="1440"/>
              </a:spcBef>
              <a:buChar char="–"/>
              <a:tabLst>
                <a:tab pos="835660" algn="l"/>
                <a:tab pos="836294" algn="l"/>
              </a:tabLst>
            </a:pPr>
            <a:r>
              <a:rPr dirty="0" sz="2000">
                <a:latin typeface="Calibri"/>
                <a:cs typeface="Calibri"/>
              </a:rPr>
              <a:t>Virtual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or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In-</a:t>
            </a:r>
            <a:r>
              <a:rPr dirty="0" sz="2000" spc="-10">
                <a:latin typeface="Calibri"/>
                <a:cs typeface="Calibri"/>
              </a:rPr>
              <a:t>Person</a:t>
            </a:r>
            <a:endParaRPr sz="2000">
              <a:latin typeface="Calibri"/>
              <a:cs typeface="Calibri"/>
            </a:endParaRPr>
          </a:p>
          <a:p>
            <a:pPr lvl="1" marL="835660" indent="-285750">
              <a:lnSpc>
                <a:spcPct val="100000"/>
              </a:lnSpc>
              <a:spcBef>
                <a:spcPts val="840"/>
              </a:spcBef>
              <a:buChar char="–"/>
              <a:tabLst>
                <a:tab pos="835660" algn="l"/>
                <a:tab pos="836294" algn="l"/>
              </a:tabLst>
            </a:pPr>
            <a:r>
              <a:rPr dirty="0" sz="2000">
                <a:latin typeface="Calibri"/>
                <a:cs typeface="Calibri"/>
              </a:rPr>
              <a:t>Balance of</a:t>
            </a:r>
            <a:r>
              <a:rPr dirty="0" sz="2000" spc="-10">
                <a:latin typeface="Calibri"/>
                <a:cs typeface="Calibri"/>
              </a:rPr>
              <a:t> Care/Need</a:t>
            </a:r>
            <a:endParaRPr sz="2000">
              <a:latin typeface="Calibri"/>
              <a:cs typeface="Calibri"/>
            </a:endParaRPr>
          </a:p>
          <a:p>
            <a:pPr lvl="1" marL="835660" indent="-285750">
              <a:lnSpc>
                <a:spcPct val="100000"/>
              </a:lnSpc>
              <a:spcBef>
                <a:spcPts val="840"/>
              </a:spcBef>
              <a:buChar char="–"/>
              <a:tabLst>
                <a:tab pos="835660" algn="l"/>
                <a:tab pos="836294" algn="l"/>
              </a:tabLst>
            </a:pPr>
            <a:r>
              <a:rPr dirty="0" sz="2000">
                <a:latin typeface="Calibri"/>
                <a:cs typeface="Calibri"/>
              </a:rPr>
              <a:t>Second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Opinions</a:t>
            </a:r>
            <a:endParaRPr sz="2000">
              <a:latin typeface="Calibri"/>
              <a:cs typeface="Calibri"/>
            </a:endParaRPr>
          </a:p>
          <a:p>
            <a:pPr lvl="1" marL="835660" indent="-285750">
              <a:lnSpc>
                <a:spcPct val="100000"/>
              </a:lnSpc>
              <a:spcBef>
                <a:spcPts val="844"/>
              </a:spcBef>
              <a:buChar char="–"/>
              <a:tabLst>
                <a:tab pos="835660" algn="l"/>
                <a:tab pos="836294" algn="l"/>
              </a:tabLst>
            </a:pPr>
            <a:r>
              <a:rPr dirty="0" sz="2000" spc="-10">
                <a:latin typeface="Calibri"/>
                <a:cs typeface="Calibri"/>
              </a:rPr>
              <a:t>Specialists</a:t>
            </a:r>
            <a:endParaRPr sz="2000">
              <a:latin typeface="Calibri"/>
              <a:cs typeface="Calibri"/>
            </a:endParaRPr>
          </a:p>
          <a:p>
            <a:pPr lvl="1" marL="835660" indent="-285750">
              <a:lnSpc>
                <a:spcPct val="100000"/>
              </a:lnSpc>
              <a:spcBef>
                <a:spcPts val="840"/>
              </a:spcBef>
              <a:buChar char="–"/>
              <a:tabLst>
                <a:tab pos="835660" algn="l"/>
                <a:tab pos="836294" algn="l"/>
              </a:tabLst>
            </a:pPr>
            <a:r>
              <a:rPr dirty="0" sz="2000" spc="-10">
                <a:latin typeface="Calibri"/>
                <a:cs typeface="Calibri"/>
              </a:rPr>
              <a:t>Surgery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16381" y="6457137"/>
            <a:ext cx="200215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35"/>
              </a:lnSpc>
            </a:pPr>
            <a:r>
              <a:rPr dirty="0" sz="850" spc="50" b="1">
                <a:solidFill>
                  <a:srgbClr val="252525"/>
                </a:solidFill>
                <a:latin typeface="Calibri"/>
                <a:cs typeface="Calibri"/>
              </a:rPr>
              <a:t>BIG</a:t>
            </a:r>
            <a:r>
              <a:rPr dirty="0" sz="850" spc="1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DATA: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0" b="1">
                <a:solidFill>
                  <a:srgbClr val="252525"/>
                </a:solidFill>
                <a:latin typeface="Calibri"/>
                <a:cs typeface="Calibri"/>
              </a:rPr>
              <a:t>BENEFITS</a:t>
            </a:r>
            <a:r>
              <a:rPr dirty="0" sz="850" spc="36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b="1">
                <a:solidFill>
                  <a:srgbClr val="252525"/>
                </a:solidFill>
                <a:latin typeface="Calibri"/>
                <a:cs typeface="Calibri"/>
              </a:rPr>
              <a:t>|</a:t>
            </a:r>
            <a:r>
              <a:rPr dirty="0" sz="850" spc="12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65" b="1">
                <a:solidFill>
                  <a:srgbClr val="252525"/>
                </a:solidFill>
                <a:latin typeface="Calibri"/>
                <a:cs typeface="Calibri"/>
              </a:rPr>
              <a:t>NNAHRA</a:t>
            </a:r>
            <a:r>
              <a:rPr dirty="0" sz="850" spc="9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50" spc="45" b="1">
                <a:solidFill>
                  <a:srgbClr val="252525"/>
                </a:solidFill>
                <a:latin typeface="Calibri"/>
                <a:cs typeface="Calibri"/>
              </a:rPr>
              <a:t>2022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>
                <a:solidFill>
                  <a:srgbClr val="252525"/>
                </a:solidFill>
                <a:latin typeface="Calibri"/>
                <a:cs typeface="Calibri"/>
              </a:rPr>
              <a:t>©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STRATEGIC</a:t>
            </a:r>
            <a:r>
              <a:rPr dirty="0" sz="800" spc="-3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252525"/>
                </a:solidFill>
                <a:latin typeface="Calibri"/>
                <a:cs typeface="Calibri"/>
              </a:rPr>
              <a:t>SERVICES</a:t>
            </a:r>
            <a:r>
              <a:rPr dirty="0" sz="800" spc="-4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>
                <a:solidFill>
                  <a:srgbClr val="252525"/>
                </a:solidFill>
                <a:latin typeface="Calibri"/>
                <a:cs typeface="Calibri"/>
              </a:rPr>
              <a:t>GROUP,</a:t>
            </a:r>
            <a:r>
              <a:rPr dirty="0" sz="800" spc="1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800" spc="-25">
                <a:solidFill>
                  <a:srgbClr val="252525"/>
                </a:solidFill>
                <a:latin typeface="Calibri"/>
                <a:cs typeface="Calibri"/>
              </a:rPr>
              <a:t>INC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7854" rIns="0" bIns="0" rtlCol="0" vert="horz">
            <a:spAutoFit/>
          </a:bodyPr>
          <a:lstStyle/>
          <a:p>
            <a:pPr marL="73025">
              <a:lnSpc>
                <a:spcPts val="1100"/>
              </a:lnSpc>
            </a:pPr>
            <a:fld id="{81D60167-4931-47E6-BA6A-407CBD079E47}" type="slidenum">
              <a:rPr dirty="0">
                <a:solidFill>
                  <a:srgbClr val="252525"/>
                </a:solidFill>
              </a:rPr>
              <a:t>7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Yaman Rayes</dc:creator>
  <dc:title>Big Data Benefits_Benchmarking_SSG_TribalFirst_Prepared for NNAHRA 2022_092322</dc:title>
  <dcterms:created xsi:type="dcterms:W3CDTF">2022-09-25T15:08:18Z</dcterms:created>
  <dcterms:modified xsi:type="dcterms:W3CDTF">2022-09-25T15:08:18Z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2022-09-25T00:00:00Z</vt:filetime>
  </property>
  <property fmtid="{D5CDD505-2E9C-101B-9397-08002B2CF9AE}" pid="5" name="Producer">
    <vt:lpwstr>Microsoft® PowerPoint® for Microsoft 365</vt:lpwstr>
  </property>
</Properties>
</file>