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40"/>
  </p:notesMasterIdLst>
  <p:handoutMasterIdLst>
    <p:handoutMasterId r:id="rId41"/>
  </p:handoutMasterIdLst>
  <p:sldIdLst>
    <p:sldId id="284" r:id="rId5"/>
    <p:sldId id="283" r:id="rId6"/>
    <p:sldId id="279" r:id="rId7"/>
    <p:sldId id="259" r:id="rId8"/>
    <p:sldId id="280" r:id="rId9"/>
    <p:sldId id="300" r:id="rId10"/>
    <p:sldId id="301" r:id="rId11"/>
    <p:sldId id="303" r:id="rId12"/>
    <p:sldId id="288" r:id="rId13"/>
    <p:sldId id="287" r:id="rId14"/>
    <p:sldId id="290" r:id="rId15"/>
    <p:sldId id="294" r:id="rId16"/>
    <p:sldId id="307" r:id="rId17"/>
    <p:sldId id="305" r:id="rId18"/>
    <p:sldId id="306" r:id="rId19"/>
    <p:sldId id="304" r:id="rId20"/>
    <p:sldId id="308" r:id="rId21"/>
    <p:sldId id="309" r:id="rId22"/>
    <p:sldId id="302" r:id="rId23"/>
    <p:sldId id="291" r:id="rId24"/>
    <p:sldId id="310" r:id="rId25"/>
    <p:sldId id="285" r:id="rId26"/>
    <p:sldId id="286" r:id="rId27"/>
    <p:sldId id="292" r:id="rId28"/>
    <p:sldId id="293" r:id="rId29"/>
    <p:sldId id="295" r:id="rId30"/>
    <p:sldId id="296" r:id="rId31"/>
    <p:sldId id="297" r:id="rId32"/>
    <p:sldId id="298" r:id="rId33"/>
    <p:sldId id="299" r:id="rId34"/>
    <p:sldId id="265" r:id="rId35"/>
    <p:sldId id="276" r:id="rId36"/>
    <p:sldId id="266" r:id="rId37"/>
    <p:sldId id="270" r:id="rId38"/>
    <p:sldId id="27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7080"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8140"/>
    <a:srgbClr val="FFC91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6916FA-429F-4466-B344-0C808E6B0ED4}" v="212" dt="2022-07-17T14:35:03.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57" autoAdjust="0"/>
  </p:normalViewPr>
  <p:slideViewPr>
    <p:cSldViewPr snapToGrid="0">
      <p:cViewPr>
        <p:scale>
          <a:sx n="140" d="100"/>
          <a:sy n="140" d="100"/>
        </p:scale>
        <p:origin x="366" y="486"/>
      </p:cViewPr>
      <p:guideLst>
        <p:guide orient="horz" pos="1848"/>
        <p:guide pos="7080"/>
        <p:guide pos="5112"/>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04873E-34D9-4011-B823-45C4AD2A9FC6}" type="doc">
      <dgm:prSet loTypeId="urn:microsoft.com/office/officeart/2017/3/layout/HorizontalPathTimeline" loCatId="other" qsTypeId="urn:microsoft.com/office/officeart/2005/8/quickstyle/simple1" qsCatId="simple" csTypeId="urn:microsoft.com/office/officeart/2005/8/colors/accent5_2" csCatId="accent5" phldr="1"/>
      <dgm:spPr/>
      <dgm:t>
        <a:bodyPr/>
        <a:lstStyle/>
        <a:p>
          <a:endParaRPr lang="en-US"/>
        </a:p>
      </dgm:t>
    </dgm:pt>
    <dgm:pt modelId="{D0C06EB0-D7EF-45E3-95AD-C3986984C27E}">
      <dgm:prSet phldrT="[Text]" phldr="0"/>
      <dgm:spPr/>
      <dgm:t>
        <a:bodyPr/>
        <a:lstStyle/>
        <a:p>
          <a:pPr>
            <a:defRPr b="1"/>
          </a:pPr>
          <a:r>
            <a:rPr lang="en-US" dirty="0">
              <a:latin typeface="Arial" panose="020B0604020202020204" pitchFamily="34" charset="0"/>
              <a:cs typeface="Arial" panose="020B0604020202020204" pitchFamily="34" charset="0"/>
            </a:rPr>
            <a:t>Title</a:t>
          </a:r>
        </a:p>
      </dgm:t>
    </dgm:pt>
    <dgm:pt modelId="{0BB155BD-DA20-44C2-8CB4-CB3D3770A527}" type="parTrans" cxnId="{97993EA3-CE7B-4009-B7CE-BFB111FBE521}">
      <dgm:prSet/>
      <dgm:spPr/>
      <dgm:t>
        <a:bodyPr/>
        <a:lstStyle/>
        <a:p>
          <a:endParaRPr lang="en-US"/>
        </a:p>
      </dgm:t>
    </dgm:pt>
    <dgm:pt modelId="{6F918279-79F1-4A08-BB84-2DE055676D74}" type="sibTrans" cxnId="{97993EA3-CE7B-4009-B7CE-BFB111FBE521}">
      <dgm:prSet/>
      <dgm:spPr/>
      <dgm:t>
        <a:bodyPr/>
        <a:lstStyle/>
        <a:p>
          <a:endParaRPr lang="en-US"/>
        </a:p>
      </dgm:t>
    </dgm:pt>
    <dgm:pt modelId="{4E599684-CBE7-4BF6-B041-7B59A5AE3CF2}">
      <dgm:prSet phldrT="[Text]" custT="1"/>
      <dgm:spPr/>
      <dgm:t>
        <a:bodyPr/>
        <a:lstStyle/>
        <a:p>
          <a:r>
            <a:rPr lang="en-US" sz="1200" b="0" i="0" u="none" dirty="0">
              <a:latin typeface="Arial" panose="020B0604020202020204" pitchFamily="34" charset="0"/>
              <a:cs typeface="Arial" panose="020B0604020202020204" pitchFamily="34" charset="0"/>
            </a:rPr>
            <a:t>To start a presentation, go to the Slide Show tab, and select From Beginning</a:t>
          </a:r>
          <a:endParaRPr lang="en-US" sz="1200" dirty="0">
            <a:latin typeface="Arial" panose="020B0604020202020204" pitchFamily="34" charset="0"/>
            <a:cs typeface="Arial" panose="020B0604020202020204" pitchFamily="34" charset="0"/>
          </a:endParaRPr>
        </a:p>
      </dgm:t>
    </dgm:pt>
    <dgm:pt modelId="{A8AAC60B-A805-4BF6-9EA5-E87AC2902868}" type="parTrans" cxnId="{841D665D-B707-471F-BD09-964D3951145A}">
      <dgm:prSet/>
      <dgm:spPr/>
      <dgm:t>
        <a:bodyPr/>
        <a:lstStyle/>
        <a:p>
          <a:endParaRPr lang="en-US"/>
        </a:p>
      </dgm:t>
    </dgm:pt>
    <dgm:pt modelId="{BF909935-A6E2-4FB3-A57D-3F1AE3109B2D}" type="sibTrans" cxnId="{841D665D-B707-471F-BD09-964D3951145A}">
      <dgm:prSet/>
      <dgm:spPr/>
      <dgm:t>
        <a:bodyPr/>
        <a:lstStyle/>
        <a:p>
          <a:endParaRPr lang="en-US"/>
        </a:p>
      </dgm:t>
    </dgm:pt>
    <dgm:pt modelId="{4B3BEF5E-080D-4FEE-B522-70B46FFD0660}">
      <dgm:prSet phldrT="[Text]" phldr="0"/>
      <dgm:spPr/>
      <dgm:t>
        <a:bodyPr/>
        <a:lstStyle/>
        <a:p>
          <a:pPr>
            <a:defRPr b="1"/>
          </a:pPr>
          <a:r>
            <a:rPr lang="en-US" dirty="0">
              <a:latin typeface="Arial" panose="020B0604020202020204" pitchFamily="34" charset="0"/>
              <a:cs typeface="Arial" panose="020B0604020202020204" pitchFamily="34" charset="0"/>
            </a:rPr>
            <a:t>Title</a:t>
          </a:r>
        </a:p>
      </dgm:t>
    </dgm:pt>
    <dgm:pt modelId="{06017295-6984-41E0-8693-8EB293EF8566}" type="parTrans" cxnId="{9A613993-1976-4C90-B719-959774EC46C8}">
      <dgm:prSet/>
      <dgm:spPr/>
      <dgm:t>
        <a:bodyPr/>
        <a:lstStyle/>
        <a:p>
          <a:endParaRPr lang="en-US"/>
        </a:p>
      </dgm:t>
    </dgm:pt>
    <dgm:pt modelId="{39F905D4-BCDD-42A3-91CF-0746D3124C5E}" type="sibTrans" cxnId="{9A613993-1976-4C90-B719-959774EC46C8}">
      <dgm:prSet/>
      <dgm:spPr/>
      <dgm:t>
        <a:bodyPr/>
        <a:lstStyle/>
        <a:p>
          <a:endParaRPr lang="en-US"/>
        </a:p>
      </dgm:t>
    </dgm:pt>
    <dgm:pt modelId="{DB8AF9DD-B1C3-4C20-BD21-C6C7FF671A92}">
      <dgm:prSet phldrT="[Text]" custT="1"/>
      <dgm:spPr/>
      <dgm:t>
        <a:bodyPr/>
        <a:lstStyle/>
        <a:p>
          <a:r>
            <a:rPr lang="en-US" sz="1200" b="0" i="0" u="none" dirty="0">
              <a:latin typeface="Arial" panose="020B0604020202020204" pitchFamily="34" charset="0"/>
              <a:cs typeface="Arial" panose="020B0604020202020204" pitchFamily="34" charset="0"/>
            </a:rPr>
            <a:t>To display Presenter view, in Slide Show view, on the control bar at the bottom left select the three dots, and then Show Presenter View</a:t>
          </a:r>
          <a:endParaRPr lang="en-US" sz="1200" dirty="0">
            <a:latin typeface="Arial" panose="020B0604020202020204" pitchFamily="34" charset="0"/>
            <a:cs typeface="Arial" panose="020B0604020202020204" pitchFamily="34" charset="0"/>
          </a:endParaRPr>
        </a:p>
      </dgm:t>
    </dgm:pt>
    <dgm:pt modelId="{DF70DEA5-E7DD-4AA9-B1CC-992432C16744}" type="parTrans" cxnId="{D6373D48-D8B0-4539-A4A4-81DB907C07C1}">
      <dgm:prSet/>
      <dgm:spPr/>
      <dgm:t>
        <a:bodyPr/>
        <a:lstStyle/>
        <a:p>
          <a:endParaRPr lang="en-US"/>
        </a:p>
      </dgm:t>
    </dgm:pt>
    <dgm:pt modelId="{428A9B80-64FA-44ED-87FF-F7A0D539842F}" type="sibTrans" cxnId="{D6373D48-D8B0-4539-A4A4-81DB907C07C1}">
      <dgm:prSet/>
      <dgm:spPr/>
      <dgm:t>
        <a:bodyPr/>
        <a:lstStyle/>
        <a:p>
          <a:endParaRPr lang="en-US"/>
        </a:p>
      </dgm:t>
    </dgm:pt>
    <dgm:pt modelId="{406B4493-A90D-40A8-B02D-BA06CB04BF3C}">
      <dgm:prSet phldrT="[Text]" phldr="0"/>
      <dgm:spPr/>
      <dgm:t>
        <a:bodyPr/>
        <a:lstStyle/>
        <a:p>
          <a:pPr>
            <a:defRPr b="1"/>
          </a:pPr>
          <a:r>
            <a:rPr lang="en-US" dirty="0">
              <a:latin typeface="Arial" panose="020B0604020202020204" pitchFamily="34" charset="0"/>
              <a:cs typeface="Arial" panose="020B0604020202020204" pitchFamily="34" charset="0"/>
            </a:rPr>
            <a:t>Title</a:t>
          </a:r>
        </a:p>
      </dgm:t>
    </dgm:pt>
    <dgm:pt modelId="{2E2A0F75-F224-4A80-ACB5-1C4956E37E23}" type="parTrans" cxnId="{F712E336-0730-4454-AAED-A8EC704ECFC8}">
      <dgm:prSet/>
      <dgm:spPr/>
      <dgm:t>
        <a:bodyPr/>
        <a:lstStyle/>
        <a:p>
          <a:endParaRPr lang="en-US"/>
        </a:p>
      </dgm:t>
    </dgm:pt>
    <dgm:pt modelId="{B6B5896F-38E7-450F-A826-9964A8F0DE0E}" type="sibTrans" cxnId="{F712E336-0730-4454-AAED-A8EC704ECFC8}">
      <dgm:prSet/>
      <dgm:spPr/>
      <dgm:t>
        <a:bodyPr/>
        <a:lstStyle/>
        <a:p>
          <a:endParaRPr lang="en-US"/>
        </a:p>
      </dgm:t>
    </dgm:pt>
    <dgm:pt modelId="{20D34FCC-0F35-496C-B2E7-3FBCA3E29C37}">
      <dgm:prSet phldrT="[Text]" custT="1"/>
      <dgm:spPr/>
      <dgm:t>
        <a:bodyPr/>
        <a:lstStyle/>
        <a:p>
          <a:r>
            <a:rPr lang="en-US" sz="1200" b="0" i="0" u="none" dirty="0">
              <a:latin typeface="Arial" panose="020B0604020202020204" pitchFamily="34" charset="0"/>
              <a:cs typeface="Arial" panose="020B0604020202020204" pitchFamily="34" charset="0"/>
            </a:rPr>
            <a:t>During your presentation, the speaker notes are visible on your monitor, but aren't visible to the audience. </a:t>
          </a:r>
          <a:endParaRPr lang="en-US" sz="1200" dirty="0">
            <a:latin typeface="Arial" panose="020B0604020202020204" pitchFamily="34" charset="0"/>
            <a:cs typeface="Arial" panose="020B0604020202020204" pitchFamily="34" charset="0"/>
          </a:endParaRPr>
        </a:p>
      </dgm:t>
    </dgm:pt>
    <dgm:pt modelId="{CE74B72C-B89D-46FE-831F-2D7619996546}" type="parTrans" cxnId="{8F51CEF3-D7F7-4496-8E39-A74D3407581F}">
      <dgm:prSet/>
      <dgm:spPr/>
      <dgm:t>
        <a:bodyPr/>
        <a:lstStyle/>
        <a:p>
          <a:endParaRPr lang="en-US"/>
        </a:p>
      </dgm:t>
    </dgm:pt>
    <dgm:pt modelId="{927D4900-D936-4E0F-AEA8-71096C4E0FED}" type="sibTrans" cxnId="{8F51CEF3-D7F7-4496-8E39-A74D3407581F}">
      <dgm:prSet/>
      <dgm:spPr/>
      <dgm:t>
        <a:bodyPr/>
        <a:lstStyle/>
        <a:p>
          <a:endParaRPr lang="en-US"/>
        </a:p>
      </dgm:t>
    </dgm:pt>
    <dgm:pt modelId="{71A30621-5A5F-43B0-84EC-C33507890165}">
      <dgm:prSet phldrT="[Text]" phldr="0"/>
      <dgm:spPr/>
      <dgm:t>
        <a:bodyPr/>
        <a:lstStyle/>
        <a:p>
          <a:pPr>
            <a:defRPr b="1"/>
          </a:pPr>
          <a:r>
            <a:rPr lang="en-US" dirty="0">
              <a:latin typeface="Arial" panose="020B0604020202020204" pitchFamily="34" charset="0"/>
              <a:cs typeface="Arial" panose="020B0604020202020204" pitchFamily="34" charset="0"/>
            </a:rPr>
            <a:t>Title</a:t>
          </a:r>
        </a:p>
      </dgm:t>
    </dgm:pt>
    <dgm:pt modelId="{F93F53F9-4EA9-4B69-AEBB-EC08A304AE3E}" type="parTrans" cxnId="{1802D984-EB76-4C48-AC3B-94BA8DFE0C3F}">
      <dgm:prSet/>
      <dgm:spPr/>
      <dgm:t>
        <a:bodyPr/>
        <a:lstStyle/>
        <a:p>
          <a:endParaRPr lang="en-US"/>
        </a:p>
      </dgm:t>
    </dgm:pt>
    <dgm:pt modelId="{BC9647A5-897E-4509-8E60-0A1FA7E561EE}" type="sibTrans" cxnId="{1802D984-EB76-4C48-AC3B-94BA8DFE0C3F}">
      <dgm:prSet/>
      <dgm:spPr/>
      <dgm:t>
        <a:bodyPr/>
        <a:lstStyle/>
        <a:p>
          <a:endParaRPr lang="en-US"/>
        </a:p>
      </dgm:t>
    </dgm:pt>
    <dgm:pt modelId="{09823A41-36EE-4ED8-8E4C-1FC3E9B9DA38}">
      <dgm:prSet phldrT="[Text]" phldr="0" custT="1"/>
      <dgm:spPr/>
      <dgm:t>
        <a:bodyPr/>
        <a:lstStyle/>
        <a:p>
          <a:r>
            <a:rPr lang="en-US" sz="1200" b="0" i="0" u="none" dirty="0">
              <a:latin typeface="Arial" panose="020B0604020202020204" pitchFamily="34" charset="0"/>
              <a:cs typeface="Arial" panose="020B0604020202020204" pitchFamily="34" charset="0"/>
            </a:rPr>
            <a:t>The Notes pane is a box that appears below each slide. Tap it to add notes. </a:t>
          </a:r>
          <a:endParaRPr lang="en-US" sz="1200" dirty="0">
            <a:latin typeface="Arial" panose="020B0604020202020204" pitchFamily="34" charset="0"/>
            <a:cs typeface="Arial" panose="020B0604020202020204" pitchFamily="34" charset="0"/>
          </a:endParaRPr>
        </a:p>
      </dgm:t>
    </dgm:pt>
    <dgm:pt modelId="{F244D039-067D-4FE3-9A79-1977435DEDCA}" type="parTrans" cxnId="{4123380D-BF06-47D5-BB37-27F94B9CD2B5}">
      <dgm:prSet/>
      <dgm:spPr/>
      <dgm:t>
        <a:bodyPr/>
        <a:lstStyle/>
        <a:p>
          <a:endParaRPr lang="en-US"/>
        </a:p>
      </dgm:t>
    </dgm:pt>
    <dgm:pt modelId="{8919468E-A735-45AD-9C8C-4DD1ED80DA14}" type="sibTrans" cxnId="{4123380D-BF06-47D5-BB37-27F94B9CD2B5}">
      <dgm:prSet/>
      <dgm:spPr/>
      <dgm:t>
        <a:bodyPr/>
        <a:lstStyle/>
        <a:p>
          <a:endParaRPr lang="en-US"/>
        </a:p>
      </dgm:t>
    </dgm:pt>
    <dgm:pt modelId="{4971AC50-A88E-4E33-87F8-FCEAC805564B}">
      <dgm:prSet phldrT="[Text]" phldr="0"/>
      <dgm:spPr/>
      <dgm:t>
        <a:bodyPr/>
        <a:lstStyle/>
        <a:p>
          <a:pPr>
            <a:defRPr b="1"/>
          </a:pPr>
          <a:r>
            <a:rPr lang="en-US" dirty="0">
              <a:latin typeface="Arial" panose="020B0604020202020204" pitchFamily="34" charset="0"/>
              <a:cs typeface="Arial" panose="020B0604020202020204" pitchFamily="34" charset="0"/>
            </a:rPr>
            <a:t>Title</a:t>
          </a:r>
        </a:p>
      </dgm:t>
    </dgm:pt>
    <dgm:pt modelId="{C9196550-5E95-4357-8451-1D9A3E9B9887}" type="parTrans" cxnId="{D3F6A62A-6459-4BFC-82C1-B194A64DAEF0}">
      <dgm:prSet/>
      <dgm:spPr/>
      <dgm:t>
        <a:bodyPr/>
        <a:lstStyle/>
        <a:p>
          <a:endParaRPr lang="en-US"/>
        </a:p>
      </dgm:t>
    </dgm:pt>
    <dgm:pt modelId="{5851B56B-AA5B-4350-B325-A26109F66599}" type="sibTrans" cxnId="{D3F6A62A-6459-4BFC-82C1-B194A64DAEF0}">
      <dgm:prSet/>
      <dgm:spPr/>
      <dgm:t>
        <a:bodyPr/>
        <a:lstStyle/>
        <a:p>
          <a:endParaRPr lang="en-US"/>
        </a:p>
      </dgm:t>
    </dgm:pt>
    <dgm:pt modelId="{B70A8EE9-B04A-475F-A55E-C7EC9716492A}">
      <dgm:prSet custT="1"/>
      <dgm:spPr/>
      <dgm:t>
        <a:bodyPr/>
        <a:lstStyle/>
        <a:p>
          <a:r>
            <a:rPr lang="en-US" sz="1200" b="0" i="0" u="none" dirty="0">
              <a:latin typeface="Arial" panose="020B0604020202020204" pitchFamily="34" charset="0"/>
              <a:cs typeface="Arial" panose="020B0604020202020204" pitchFamily="34" charset="0"/>
            </a:rPr>
            <a:t>If you don’t see the Notes pane or it is completely minimized, click Notes on the task bar across the bottom of the PowerPoint window. </a:t>
          </a:r>
          <a:endParaRPr lang="en-US" sz="1200" dirty="0">
            <a:latin typeface="Arial" panose="020B0604020202020204" pitchFamily="34" charset="0"/>
            <a:cs typeface="Arial" panose="020B0604020202020204" pitchFamily="34" charset="0"/>
          </a:endParaRPr>
        </a:p>
      </dgm:t>
    </dgm:pt>
    <dgm:pt modelId="{827B8979-53B0-4D04-AFD4-E95ECE158F29}" type="parTrans" cxnId="{974143E5-F97B-46EC-BF8B-1BE68E1266DC}">
      <dgm:prSet/>
      <dgm:spPr/>
      <dgm:t>
        <a:bodyPr/>
        <a:lstStyle/>
        <a:p>
          <a:endParaRPr lang="en-US"/>
        </a:p>
      </dgm:t>
    </dgm:pt>
    <dgm:pt modelId="{EF80220B-B1BA-4812-A85D-99163E525C87}" type="sibTrans" cxnId="{974143E5-F97B-46EC-BF8B-1BE68E1266DC}">
      <dgm:prSet/>
      <dgm:spPr/>
      <dgm:t>
        <a:bodyPr/>
        <a:lstStyle/>
        <a:p>
          <a:endParaRPr lang="en-US"/>
        </a:p>
      </dgm:t>
    </dgm:pt>
    <dgm:pt modelId="{932CA750-36C5-4FBB-923A-29DF7B5A91E5}" type="pres">
      <dgm:prSet presAssocID="{E604873E-34D9-4011-B823-45C4AD2A9FC6}" presName="root" presStyleCnt="0">
        <dgm:presLayoutVars>
          <dgm:chMax/>
          <dgm:chPref/>
          <dgm:animLvl val="lvl"/>
        </dgm:presLayoutVars>
      </dgm:prSet>
      <dgm:spPr/>
    </dgm:pt>
    <dgm:pt modelId="{C5D1BC48-B762-488E-BF7E-9CDA82DFACEE}" type="pres">
      <dgm:prSet presAssocID="{E604873E-34D9-4011-B823-45C4AD2A9FC6}" presName="divider" presStyleLbl="node1" presStyleIdx="0" presStyleCnt="1"/>
      <dgm:spPr>
        <a:solidFill>
          <a:srgbClr val="FF0000"/>
        </a:solidFill>
      </dgm:spPr>
    </dgm:pt>
    <dgm:pt modelId="{03618986-EF2F-440D-8403-283058C2987B}" type="pres">
      <dgm:prSet presAssocID="{E604873E-34D9-4011-B823-45C4AD2A9FC6}" presName="nodes" presStyleCnt="0">
        <dgm:presLayoutVars>
          <dgm:chMax/>
          <dgm:chPref/>
          <dgm:animLvl val="lvl"/>
        </dgm:presLayoutVars>
      </dgm:prSet>
      <dgm:spPr/>
    </dgm:pt>
    <dgm:pt modelId="{3B7C76B3-9A15-41E9-ABC3-698AB66EEDEB}" type="pres">
      <dgm:prSet presAssocID="{D0C06EB0-D7EF-45E3-95AD-C3986984C27E}" presName="composite" presStyleCnt="0"/>
      <dgm:spPr/>
    </dgm:pt>
    <dgm:pt modelId="{0A2DB98E-12CB-44AC-A271-FA81A963AC9D}" type="pres">
      <dgm:prSet presAssocID="{D0C06EB0-D7EF-45E3-95AD-C3986984C27E}" presName="L1TextContainer" presStyleLbl="revTx" presStyleIdx="0" presStyleCnt="5">
        <dgm:presLayoutVars>
          <dgm:chMax val="1"/>
          <dgm:chPref val="1"/>
          <dgm:bulletEnabled val="1"/>
        </dgm:presLayoutVars>
      </dgm:prSet>
      <dgm:spPr/>
    </dgm:pt>
    <dgm:pt modelId="{27709FD2-3216-4BCF-9F74-FD4CEFA3A9ED}" type="pres">
      <dgm:prSet presAssocID="{D0C06EB0-D7EF-45E3-95AD-C3986984C27E}" presName="L2TextContainerWrapper" presStyleCnt="0">
        <dgm:presLayoutVars>
          <dgm:chMax val="0"/>
          <dgm:chPref val="0"/>
          <dgm:bulletEnabled val="1"/>
        </dgm:presLayoutVars>
      </dgm:prSet>
      <dgm:spPr/>
    </dgm:pt>
    <dgm:pt modelId="{CD7A980D-5441-4C5A-B155-C2A021C3D0DD}" type="pres">
      <dgm:prSet presAssocID="{D0C06EB0-D7EF-45E3-95AD-C3986984C27E}" presName="L2TextContainer" presStyleLbl="bgAccFollowNode1" presStyleIdx="0" presStyleCnt="5"/>
      <dgm:spPr/>
    </dgm:pt>
    <dgm:pt modelId="{EC43CE52-5C8B-407E-A382-D1268E523743}" type="pres">
      <dgm:prSet presAssocID="{D0C06EB0-D7EF-45E3-95AD-C3986984C27E}" presName="FlexibleEmptyPlaceHolder" presStyleCnt="0"/>
      <dgm:spPr/>
    </dgm:pt>
    <dgm:pt modelId="{87C15291-AEBC-4F1E-BB11-F23971968E4A}" type="pres">
      <dgm:prSet presAssocID="{D0C06EB0-D7EF-45E3-95AD-C3986984C27E}" presName="ConnectLine" presStyleLbl="alignNode1" presStyleIdx="0"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4E6C086A-07A1-49AA-A5A9-2A0B949C7E99}" type="pres">
      <dgm:prSet presAssocID="{D0C06EB0-D7EF-45E3-95AD-C3986984C27E}" presName="ConnectorPoint" presStyleLbl="fgAcc1" presStyleIdx="0" presStyleCnt="5"/>
      <dgm:spPr>
        <a:solidFill>
          <a:schemeClr val="lt1">
            <a:alpha val="90000"/>
            <a:hueOff val="0"/>
            <a:satOff val="0"/>
            <a:lumOff val="0"/>
            <a:alphaOff val="0"/>
          </a:schemeClr>
        </a:solidFill>
        <a:ln w="12700" cap="flat" cmpd="sng" algn="ctr">
          <a:noFill/>
          <a:prstDash val="solid"/>
          <a:miter lim="800000"/>
        </a:ln>
        <a:effectLst/>
      </dgm:spPr>
    </dgm:pt>
    <dgm:pt modelId="{CCF0635D-7E1B-4FF0-B23E-6E3FFAF0187C}" type="pres">
      <dgm:prSet presAssocID="{D0C06EB0-D7EF-45E3-95AD-C3986984C27E}" presName="EmptyPlaceHolder" presStyleCnt="0"/>
      <dgm:spPr/>
    </dgm:pt>
    <dgm:pt modelId="{53BBE295-ADA1-45B2-9B2A-E4439C63A887}" type="pres">
      <dgm:prSet presAssocID="{6F918279-79F1-4A08-BB84-2DE055676D74}" presName="spaceBetweenRectangles" presStyleCnt="0"/>
      <dgm:spPr/>
    </dgm:pt>
    <dgm:pt modelId="{E3013DA7-D413-41BE-9E81-B2A45F6CDF77}" type="pres">
      <dgm:prSet presAssocID="{4B3BEF5E-080D-4FEE-B522-70B46FFD0660}" presName="composite" presStyleCnt="0"/>
      <dgm:spPr/>
    </dgm:pt>
    <dgm:pt modelId="{E7F88204-0CA2-4C46-B02A-29D432AB1EB7}" type="pres">
      <dgm:prSet presAssocID="{4B3BEF5E-080D-4FEE-B522-70B46FFD0660}" presName="L1TextContainer" presStyleLbl="revTx" presStyleIdx="1" presStyleCnt="5">
        <dgm:presLayoutVars>
          <dgm:chMax val="1"/>
          <dgm:chPref val="1"/>
          <dgm:bulletEnabled val="1"/>
        </dgm:presLayoutVars>
      </dgm:prSet>
      <dgm:spPr/>
    </dgm:pt>
    <dgm:pt modelId="{8CAAB770-0AB9-4D31-A1B1-5A675C95D664}" type="pres">
      <dgm:prSet presAssocID="{4B3BEF5E-080D-4FEE-B522-70B46FFD0660}" presName="L2TextContainerWrapper" presStyleCnt="0">
        <dgm:presLayoutVars>
          <dgm:chMax val="0"/>
          <dgm:chPref val="0"/>
          <dgm:bulletEnabled val="1"/>
        </dgm:presLayoutVars>
      </dgm:prSet>
      <dgm:spPr/>
    </dgm:pt>
    <dgm:pt modelId="{51FEFD34-D680-431C-AC44-012B4D99C277}" type="pres">
      <dgm:prSet presAssocID="{4B3BEF5E-080D-4FEE-B522-70B46FFD0660}" presName="L2TextContainer" presStyleLbl="bgAccFollowNode1" presStyleIdx="1" presStyleCnt="5"/>
      <dgm:spPr/>
    </dgm:pt>
    <dgm:pt modelId="{3AB85E24-E56F-4866-BA4C-2F61045077CD}" type="pres">
      <dgm:prSet presAssocID="{4B3BEF5E-080D-4FEE-B522-70B46FFD0660}" presName="FlexibleEmptyPlaceHolder" presStyleCnt="0"/>
      <dgm:spPr/>
    </dgm:pt>
    <dgm:pt modelId="{CF581527-BD03-46E2-B01B-848601BE686D}" type="pres">
      <dgm:prSet presAssocID="{4B3BEF5E-080D-4FEE-B522-70B46FFD0660}" presName="ConnectLine" presStyleLbl="alignNode1" presStyleIdx="1"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87CBBACC-C115-48BD-9563-4AD8F5A27234}" type="pres">
      <dgm:prSet presAssocID="{4B3BEF5E-080D-4FEE-B522-70B46FFD0660}" presName="ConnectorPoint" presStyleLbl="fgAcc1" presStyleIdx="1" presStyleCnt="5"/>
      <dgm:spPr>
        <a:solidFill>
          <a:schemeClr val="lt1">
            <a:alpha val="90000"/>
            <a:hueOff val="0"/>
            <a:satOff val="0"/>
            <a:lumOff val="0"/>
            <a:alphaOff val="0"/>
          </a:schemeClr>
        </a:solidFill>
        <a:ln w="12700" cap="flat" cmpd="sng" algn="ctr">
          <a:noFill/>
          <a:prstDash val="solid"/>
          <a:miter lim="800000"/>
        </a:ln>
        <a:effectLst/>
      </dgm:spPr>
    </dgm:pt>
    <dgm:pt modelId="{D151CB89-C46B-4A54-8445-270B818297F5}" type="pres">
      <dgm:prSet presAssocID="{4B3BEF5E-080D-4FEE-B522-70B46FFD0660}" presName="EmptyPlaceHolder" presStyleCnt="0"/>
      <dgm:spPr/>
    </dgm:pt>
    <dgm:pt modelId="{14644381-51A3-47DC-BD53-718253873CE3}" type="pres">
      <dgm:prSet presAssocID="{39F905D4-BCDD-42A3-91CF-0746D3124C5E}" presName="spaceBetweenRectangles" presStyleCnt="0"/>
      <dgm:spPr/>
    </dgm:pt>
    <dgm:pt modelId="{A19490FE-2862-4FAC-9536-B0E8D029F478}" type="pres">
      <dgm:prSet presAssocID="{406B4493-A90D-40A8-B02D-BA06CB04BF3C}" presName="composite" presStyleCnt="0"/>
      <dgm:spPr/>
    </dgm:pt>
    <dgm:pt modelId="{503E2E0C-528D-4B96-B61D-1C3F44FFC164}" type="pres">
      <dgm:prSet presAssocID="{406B4493-A90D-40A8-B02D-BA06CB04BF3C}" presName="L1TextContainer" presStyleLbl="revTx" presStyleIdx="2" presStyleCnt="5">
        <dgm:presLayoutVars>
          <dgm:chMax val="1"/>
          <dgm:chPref val="1"/>
          <dgm:bulletEnabled val="1"/>
        </dgm:presLayoutVars>
      </dgm:prSet>
      <dgm:spPr/>
    </dgm:pt>
    <dgm:pt modelId="{DC1D6388-D73A-489E-9F74-BB24DA3C2895}" type="pres">
      <dgm:prSet presAssocID="{406B4493-A90D-40A8-B02D-BA06CB04BF3C}" presName="L2TextContainerWrapper" presStyleCnt="0">
        <dgm:presLayoutVars>
          <dgm:chMax val="0"/>
          <dgm:chPref val="0"/>
          <dgm:bulletEnabled val="1"/>
        </dgm:presLayoutVars>
      </dgm:prSet>
      <dgm:spPr/>
    </dgm:pt>
    <dgm:pt modelId="{341D02C6-3F64-4DF2-AFB2-F620E7B389D9}" type="pres">
      <dgm:prSet presAssocID="{406B4493-A90D-40A8-B02D-BA06CB04BF3C}" presName="L2TextContainer" presStyleLbl="bgAccFollowNode1" presStyleIdx="2" presStyleCnt="5"/>
      <dgm:spPr/>
    </dgm:pt>
    <dgm:pt modelId="{148856CE-7B6D-4A68-9C6D-A741925B1D54}" type="pres">
      <dgm:prSet presAssocID="{406B4493-A90D-40A8-B02D-BA06CB04BF3C}" presName="FlexibleEmptyPlaceHolder" presStyleCnt="0"/>
      <dgm:spPr/>
    </dgm:pt>
    <dgm:pt modelId="{733145A9-EE86-4C22-9A0B-D61094480CC8}" type="pres">
      <dgm:prSet presAssocID="{406B4493-A90D-40A8-B02D-BA06CB04BF3C}" presName="ConnectLine" presStyleLbl="alignNode1" presStyleIdx="2"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78513766-A46C-4A38-9E06-613A95A26840}" type="pres">
      <dgm:prSet presAssocID="{406B4493-A90D-40A8-B02D-BA06CB04BF3C}" presName="ConnectorPoint" presStyleLbl="fgAcc1" presStyleIdx="2" presStyleCnt="5"/>
      <dgm:spPr>
        <a:solidFill>
          <a:schemeClr val="lt1">
            <a:alpha val="90000"/>
            <a:hueOff val="0"/>
            <a:satOff val="0"/>
            <a:lumOff val="0"/>
            <a:alphaOff val="0"/>
          </a:schemeClr>
        </a:solidFill>
        <a:ln w="12700" cap="flat" cmpd="sng" algn="ctr">
          <a:noFill/>
          <a:prstDash val="solid"/>
          <a:miter lim="800000"/>
        </a:ln>
        <a:effectLst/>
      </dgm:spPr>
    </dgm:pt>
    <dgm:pt modelId="{818BF487-7F84-4EF9-A6DA-FA2F2DE9F454}" type="pres">
      <dgm:prSet presAssocID="{406B4493-A90D-40A8-B02D-BA06CB04BF3C}" presName="EmptyPlaceHolder" presStyleCnt="0"/>
      <dgm:spPr/>
    </dgm:pt>
    <dgm:pt modelId="{8E0EE725-6F39-42B5-9FA1-51BFA67C2005}" type="pres">
      <dgm:prSet presAssocID="{B6B5896F-38E7-450F-A826-9964A8F0DE0E}" presName="spaceBetweenRectangles" presStyleCnt="0"/>
      <dgm:spPr/>
    </dgm:pt>
    <dgm:pt modelId="{10709CC8-CC03-4ECE-9F23-072F5C5D91CF}" type="pres">
      <dgm:prSet presAssocID="{71A30621-5A5F-43B0-84EC-C33507890165}" presName="composite" presStyleCnt="0"/>
      <dgm:spPr/>
    </dgm:pt>
    <dgm:pt modelId="{49FF60A5-1B23-4767-A7F1-0C76CBEFCF2F}" type="pres">
      <dgm:prSet presAssocID="{71A30621-5A5F-43B0-84EC-C33507890165}" presName="L1TextContainer" presStyleLbl="revTx" presStyleIdx="3" presStyleCnt="5">
        <dgm:presLayoutVars>
          <dgm:chMax val="1"/>
          <dgm:chPref val="1"/>
          <dgm:bulletEnabled val="1"/>
        </dgm:presLayoutVars>
      </dgm:prSet>
      <dgm:spPr/>
    </dgm:pt>
    <dgm:pt modelId="{14973EE5-851E-4165-9791-5C726729CA90}" type="pres">
      <dgm:prSet presAssocID="{71A30621-5A5F-43B0-84EC-C33507890165}" presName="L2TextContainerWrapper" presStyleCnt="0">
        <dgm:presLayoutVars>
          <dgm:chMax val="0"/>
          <dgm:chPref val="0"/>
          <dgm:bulletEnabled val="1"/>
        </dgm:presLayoutVars>
      </dgm:prSet>
      <dgm:spPr/>
    </dgm:pt>
    <dgm:pt modelId="{24AF13D8-CAD0-4821-9259-B5AD2BBD2D9A}" type="pres">
      <dgm:prSet presAssocID="{71A30621-5A5F-43B0-84EC-C33507890165}" presName="L2TextContainer" presStyleLbl="bgAccFollowNode1" presStyleIdx="3" presStyleCnt="5"/>
      <dgm:spPr/>
    </dgm:pt>
    <dgm:pt modelId="{9FD7890F-0988-49CF-A992-BF84EE254AF3}" type="pres">
      <dgm:prSet presAssocID="{71A30621-5A5F-43B0-84EC-C33507890165}" presName="FlexibleEmptyPlaceHolder" presStyleCnt="0"/>
      <dgm:spPr/>
    </dgm:pt>
    <dgm:pt modelId="{826D19AB-7674-4339-AC6A-3554A3285C8F}" type="pres">
      <dgm:prSet presAssocID="{71A30621-5A5F-43B0-84EC-C33507890165}" presName="ConnectLine" presStyleLbl="alignNode1" presStyleIdx="3"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43227ABF-0709-40F4-9DAE-D680F9F11751}" type="pres">
      <dgm:prSet presAssocID="{71A30621-5A5F-43B0-84EC-C33507890165}" presName="ConnectorPoint" presStyleLbl="fgAcc1" presStyleIdx="3" presStyleCnt="5"/>
      <dgm:spPr>
        <a:solidFill>
          <a:schemeClr val="lt1">
            <a:alpha val="90000"/>
            <a:hueOff val="0"/>
            <a:satOff val="0"/>
            <a:lumOff val="0"/>
            <a:alphaOff val="0"/>
          </a:schemeClr>
        </a:solidFill>
        <a:ln w="12700" cap="flat" cmpd="sng" algn="ctr">
          <a:noFill/>
          <a:prstDash val="solid"/>
          <a:miter lim="800000"/>
        </a:ln>
        <a:effectLst/>
      </dgm:spPr>
    </dgm:pt>
    <dgm:pt modelId="{79A56AB1-47A5-420B-B39C-4A233C5A68B2}" type="pres">
      <dgm:prSet presAssocID="{71A30621-5A5F-43B0-84EC-C33507890165}" presName="EmptyPlaceHolder" presStyleCnt="0"/>
      <dgm:spPr/>
    </dgm:pt>
    <dgm:pt modelId="{A75AE161-E159-4EED-8525-A2C04059D73E}" type="pres">
      <dgm:prSet presAssocID="{BC9647A5-897E-4509-8E60-0A1FA7E561EE}" presName="spaceBetweenRectangles" presStyleCnt="0"/>
      <dgm:spPr/>
    </dgm:pt>
    <dgm:pt modelId="{D5F4082D-07BA-4A58-B3FE-0D27F36A7B49}" type="pres">
      <dgm:prSet presAssocID="{4971AC50-A88E-4E33-87F8-FCEAC805564B}" presName="composite" presStyleCnt="0"/>
      <dgm:spPr/>
    </dgm:pt>
    <dgm:pt modelId="{50410BE5-37F4-425C-A9B7-BB5BB0CFC24E}" type="pres">
      <dgm:prSet presAssocID="{4971AC50-A88E-4E33-87F8-FCEAC805564B}" presName="L1TextContainer" presStyleLbl="revTx" presStyleIdx="4" presStyleCnt="5">
        <dgm:presLayoutVars>
          <dgm:chMax val="1"/>
          <dgm:chPref val="1"/>
          <dgm:bulletEnabled val="1"/>
        </dgm:presLayoutVars>
      </dgm:prSet>
      <dgm:spPr/>
    </dgm:pt>
    <dgm:pt modelId="{B5259F40-CA88-4AE8-B27C-029CA34ED9E1}" type="pres">
      <dgm:prSet presAssocID="{4971AC50-A88E-4E33-87F8-FCEAC805564B}" presName="L2TextContainerWrapper" presStyleCnt="0">
        <dgm:presLayoutVars>
          <dgm:chMax val="0"/>
          <dgm:chPref val="0"/>
          <dgm:bulletEnabled val="1"/>
        </dgm:presLayoutVars>
      </dgm:prSet>
      <dgm:spPr/>
    </dgm:pt>
    <dgm:pt modelId="{F8CBB33A-901D-4476-BB4D-3BBA0095A6AF}" type="pres">
      <dgm:prSet presAssocID="{4971AC50-A88E-4E33-87F8-FCEAC805564B}" presName="L2TextContainer" presStyleLbl="bgAccFollowNode1" presStyleIdx="4" presStyleCnt="5"/>
      <dgm:spPr/>
    </dgm:pt>
    <dgm:pt modelId="{CE6AFF2F-6E4E-41AE-8042-FD172986B3C4}" type="pres">
      <dgm:prSet presAssocID="{4971AC50-A88E-4E33-87F8-FCEAC805564B}" presName="FlexibleEmptyPlaceHolder" presStyleCnt="0"/>
      <dgm:spPr/>
    </dgm:pt>
    <dgm:pt modelId="{8677116F-B78F-436F-B7FA-3681FDB781CA}" type="pres">
      <dgm:prSet presAssocID="{4971AC50-A88E-4E33-87F8-FCEAC805564B}" presName="ConnectLine" presStyleLbl="alignNode1" presStyleIdx="4"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A95AF550-DC6B-424A-B700-8C6432E1A3FF}" type="pres">
      <dgm:prSet presAssocID="{4971AC50-A88E-4E33-87F8-FCEAC805564B}" presName="ConnectorPoint"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D53410A6-E5AD-4DAB-8C5A-DC516AEF7B00}" type="pres">
      <dgm:prSet presAssocID="{4971AC50-A88E-4E33-87F8-FCEAC805564B}" presName="EmptyPlaceHolder" presStyleCnt="0"/>
      <dgm:spPr/>
    </dgm:pt>
  </dgm:ptLst>
  <dgm:cxnLst>
    <dgm:cxn modelId="{B128A003-3BB1-4A67-9604-8D987F9A69CB}" type="presOf" srcId="{E604873E-34D9-4011-B823-45C4AD2A9FC6}" destId="{932CA750-36C5-4FBB-923A-29DF7B5A91E5}" srcOrd="0" destOrd="0" presId="urn:microsoft.com/office/officeart/2017/3/layout/HorizontalPathTimeline"/>
    <dgm:cxn modelId="{DFA74F07-08A6-4FB8-9904-0CC333ABBA62}" type="presOf" srcId="{B70A8EE9-B04A-475F-A55E-C7EC9716492A}" destId="{F8CBB33A-901D-4476-BB4D-3BBA0095A6AF}" srcOrd="0" destOrd="0" presId="urn:microsoft.com/office/officeart/2017/3/layout/HorizontalPathTimeline"/>
    <dgm:cxn modelId="{4123380D-BF06-47D5-BB37-27F94B9CD2B5}" srcId="{71A30621-5A5F-43B0-84EC-C33507890165}" destId="{09823A41-36EE-4ED8-8E4C-1FC3E9B9DA38}" srcOrd="0" destOrd="0" parTransId="{F244D039-067D-4FE3-9A79-1977435DEDCA}" sibTransId="{8919468E-A735-45AD-9C8C-4DD1ED80DA14}"/>
    <dgm:cxn modelId="{EB0EC510-0650-418A-B09E-68AD0E49FCB3}" type="presOf" srcId="{D0C06EB0-D7EF-45E3-95AD-C3986984C27E}" destId="{0A2DB98E-12CB-44AC-A271-FA81A963AC9D}" srcOrd="0" destOrd="0" presId="urn:microsoft.com/office/officeart/2017/3/layout/HorizontalPathTimeline"/>
    <dgm:cxn modelId="{08F92A23-9243-4B8C-B536-DE577114CA5F}" type="presOf" srcId="{4B3BEF5E-080D-4FEE-B522-70B46FFD0660}" destId="{E7F88204-0CA2-4C46-B02A-29D432AB1EB7}" srcOrd="0" destOrd="0" presId="urn:microsoft.com/office/officeart/2017/3/layout/HorizontalPathTimeline"/>
    <dgm:cxn modelId="{D3F6A62A-6459-4BFC-82C1-B194A64DAEF0}" srcId="{E604873E-34D9-4011-B823-45C4AD2A9FC6}" destId="{4971AC50-A88E-4E33-87F8-FCEAC805564B}" srcOrd="4" destOrd="0" parTransId="{C9196550-5E95-4357-8451-1D9A3E9B9887}" sibTransId="{5851B56B-AA5B-4350-B325-A26109F66599}"/>
    <dgm:cxn modelId="{038DCE2D-F254-470C-BF53-B20B7FAFDDD8}" type="presOf" srcId="{DB8AF9DD-B1C3-4C20-BD21-C6C7FF671A92}" destId="{51FEFD34-D680-431C-AC44-012B4D99C277}" srcOrd="0" destOrd="0" presId="urn:microsoft.com/office/officeart/2017/3/layout/HorizontalPathTimeline"/>
    <dgm:cxn modelId="{F00A9B2E-8A06-4B98-BE1F-10C8BABDD7F9}" type="presOf" srcId="{71A30621-5A5F-43B0-84EC-C33507890165}" destId="{49FF60A5-1B23-4767-A7F1-0C76CBEFCF2F}" srcOrd="0" destOrd="0" presId="urn:microsoft.com/office/officeart/2017/3/layout/HorizontalPathTimeline"/>
    <dgm:cxn modelId="{F712E336-0730-4454-AAED-A8EC704ECFC8}" srcId="{E604873E-34D9-4011-B823-45C4AD2A9FC6}" destId="{406B4493-A90D-40A8-B02D-BA06CB04BF3C}" srcOrd="2" destOrd="0" parTransId="{2E2A0F75-F224-4A80-ACB5-1C4956E37E23}" sibTransId="{B6B5896F-38E7-450F-A826-9964A8F0DE0E}"/>
    <dgm:cxn modelId="{841D665D-B707-471F-BD09-964D3951145A}" srcId="{D0C06EB0-D7EF-45E3-95AD-C3986984C27E}" destId="{4E599684-CBE7-4BF6-B041-7B59A5AE3CF2}" srcOrd="0" destOrd="0" parTransId="{A8AAC60B-A805-4BF6-9EA5-E87AC2902868}" sibTransId="{BF909935-A6E2-4FB3-A57D-3F1AE3109B2D}"/>
    <dgm:cxn modelId="{C484EB46-90BA-4AA9-99FA-A08CA7DA114A}" type="presOf" srcId="{09823A41-36EE-4ED8-8E4C-1FC3E9B9DA38}" destId="{24AF13D8-CAD0-4821-9259-B5AD2BBD2D9A}" srcOrd="0" destOrd="0" presId="urn:microsoft.com/office/officeart/2017/3/layout/HorizontalPathTimeline"/>
    <dgm:cxn modelId="{D6373D48-D8B0-4539-A4A4-81DB907C07C1}" srcId="{4B3BEF5E-080D-4FEE-B522-70B46FFD0660}" destId="{DB8AF9DD-B1C3-4C20-BD21-C6C7FF671A92}" srcOrd="0" destOrd="0" parTransId="{DF70DEA5-E7DD-4AA9-B1CC-992432C16744}" sibTransId="{428A9B80-64FA-44ED-87FF-F7A0D539842F}"/>
    <dgm:cxn modelId="{3C765D74-ED83-4AFE-A3C4-20789539A003}" type="presOf" srcId="{4971AC50-A88E-4E33-87F8-FCEAC805564B}" destId="{50410BE5-37F4-425C-A9B7-BB5BB0CFC24E}" srcOrd="0" destOrd="0" presId="urn:microsoft.com/office/officeart/2017/3/layout/HorizontalPathTimeline"/>
    <dgm:cxn modelId="{60D2ED7B-5FF3-4229-887D-CBAFECEBAD15}" type="presOf" srcId="{4E599684-CBE7-4BF6-B041-7B59A5AE3CF2}" destId="{CD7A980D-5441-4C5A-B155-C2A021C3D0DD}" srcOrd="0" destOrd="0" presId="urn:microsoft.com/office/officeart/2017/3/layout/HorizontalPathTimeline"/>
    <dgm:cxn modelId="{1802D984-EB76-4C48-AC3B-94BA8DFE0C3F}" srcId="{E604873E-34D9-4011-B823-45C4AD2A9FC6}" destId="{71A30621-5A5F-43B0-84EC-C33507890165}" srcOrd="3" destOrd="0" parTransId="{F93F53F9-4EA9-4B69-AEBB-EC08A304AE3E}" sibTransId="{BC9647A5-897E-4509-8E60-0A1FA7E561EE}"/>
    <dgm:cxn modelId="{9A613993-1976-4C90-B719-959774EC46C8}" srcId="{E604873E-34D9-4011-B823-45C4AD2A9FC6}" destId="{4B3BEF5E-080D-4FEE-B522-70B46FFD0660}" srcOrd="1" destOrd="0" parTransId="{06017295-6984-41E0-8693-8EB293EF8566}" sibTransId="{39F905D4-BCDD-42A3-91CF-0746D3124C5E}"/>
    <dgm:cxn modelId="{97993EA3-CE7B-4009-B7CE-BFB111FBE521}" srcId="{E604873E-34D9-4011-B823-45C4AD2A9FC6}" destId="{D0C06EB0-D7EF-45E3-95AD-C3986984C27E}" srcOrd="0" destOrd="0" parTransId="{0BB155BD-DA20-44C2-8CB4-CB3D3770A527}" sibTransId="{6F918279-79F1-4A08-BB84-2DE055676D74}"/>
    <dgm:cxn modelId="{974143E5-F97B-46EC-BF8B-1BE68E1266DC}" srcId="{4971AC50-A88E-4E33-87F8-FCEAC805564B}" destId="{B70A8EE9-B04A-475F-A55E-C7EC9716492A}" srcOrd="0" destOrd="0" parTransId="{827B8979-53B0-4D04-AFD4-E95ECE158F29}" sibTransId="{EF80220B-B1BA-4812-A85D-99163E525C87}"/>
    <dgm:cxn modelId="{023D69EC-E962-461A-B080-73A862A8AB79}" type="presOf" srcId="{406B4493-A90D-40A8-B02D-BA06CB04BF3C}" destId="{503E2E0C-528D-4B96-B61D-1C3F44FFC164}" srcOrd="0" destOrd="0" presId="urn:microsoft.com/office/officeart/2017/3/layout/HorizontalPathTimeline"/>
    <dgm:cxn modelId="{8F51CEF3-D7F7-4496-8E39-A74D3407581F}" srcId="{406B4493-A90D-40A8-B02D-BA06CB04BF3C}" destId="{20D34FCC-0F35-496C-B2E7-3FBCA3E29C37}" srcOrd="0" destOrd="0" parTransId="{CE74B72C-B89D-46FE-831F-2D7619996546}" sibTransId="{927D4900-D936-4E0F-AEA8-71096C4E0FED}"/>
    <dgm:cxn modelId="{CBD1B7F9-C5B5-4D13-ADF5-77EE497A61F7}" type="presOf" srcId="{20D34FCC-0F35-496C-B2E7-3FBCA3E29C37}" destId="{341D02C6-3F64-4DF2-AFB2-F620E7B389D9}" srcOrd="0" destOrd="0" presId="urn:microsoft.com/office/officeart/2017/3/layout/HorizontalPathTimeline"/>
    <dgm:cxn modelId="{C5C366F6-1B1A-4444-8A08-73E9FBB53AF5}" type="presParOf" srcId="{932CA750-36C5-4FBB-923A-29DF7B5A91E5}" destId="{C5D1BC48-B762-488E-BF7E-9CDA82DFACEE}" srcOrd="0" destOrd="0" presId="urn:microsoft.com/office/officeart/2017/3/layout/HorizontalPathTimeline"/>
    <dgm:cxn modelId="{5956317D-1537-4496-A8FF-49A18B022E1E}" type="presParOf" srcId="{932CA750-36C5-4FBB-923A-29DF7B5A91E5}" destId="{03618986-EF2F-440D-8403-283058C2987B}" srcOrd="1" destOrd="0" presId="urn:microsoft.com/office/officeart/2017/3/layout/HorizontalPathTimeline"/>
    <dgm:cxn modelId="{7EE51424-4236-41EE-BD01-53AB5481EEB1}" type="presParOf" srcId="{03618986-EF2F-440D-8403-283058C2987B}" destId="{3B7C76B3-9A15-41E9-ABC3-698AB66EEDEB}" srcOrd="0" destOrd="0" presId="urn:microsoft.com/office/officeart/2017/3/layout/HorizontalPathTimeline"/>
    <dgm:cxn modelId="{131F2B71-339B-4D5A-92AA-49E332AB55B7}" type="presParOf" srcId="{3B7C76B3-9A15-41E9-ABC3-698AB66EEDEB}" destId="{0A2DB98E-12CB-44AC-A271-FA81A963AC9D}" srcOrd="0" destOrd="0" presId="urn:microsoft.com/office/officeart/2017/3/layout/HorizontalPathTimeline"/>
    <dgm:cxn modelId="{9E7DE1A2-8196-4B58-A740-224ECB56CB20}" type="presParOf" srcId="{3B7C76B3-9A15-41E9-ABC3-698AB66EEDEB}" destId="{27709FD2-3216-4BCF-9F74-FD4CEFA3A9ED}" srcOrd="1" destOrd="0" presId="urn:microsoft.com/office/officeart/2017/3/layout/HorizontalPathTimeline"/>
    <dgm:cxn modelId="{CD2816CB-99AB-4063-ABD2-2E12AE2BA35F}" type="presParOf" srcId="{27709FD2-3216-4BCF-9F74-FD4CEFA3A9ED}" destId="{CD7A980D-5441-4C5A-B155-C2A021C3D0DD}" srcOrd="0" destOrd="0" presId="urn:microsoft.com/office/officeart/2017/3/layout/HorizontalPathTimeline"/>
    <dgm:cxn modelId="{7839EF35-DC58-4487-8372-0EA4B7DCDAA5}" type="presParOf" srcId="{27709FD2-3216-4BCF-9F74-FD4CEFA3A9ED}" destId="{EC43CE52-5C8B-407E-A382-D1268E523743}" srcOrd="1" destOrd="0" presId="urn:microsoft.com/office/officeart/2017/3/layout/HorizontalPathTimeline"/>
    <dgm:cxn modelId="{C740975A-E93A-4E27-8515-113C5F6D719A}" type="presParOf" srcId="{3B7C76B3-9A15-41E9-ABC3-698AB66EEDEB}" destId="{87C15291-AEBC-4F1E-BB11-F23971968E4A}" srcOrd="2" destOrd="0" presId="urn:microsoft.com/office/officeart/2017/3/layout/HorizontalPathTimeline"/>
    <dgm:cxn modelId="{038A71F9-0AC5-4480-8183-724A68759A29}" type="presParOf" srcId="{3B7C76B3-9A15-41E9-ABC3-698AB66EEDEB}" destId="{4E6C086A-07A1-49AA-A5A9-2A0B949C7E99}" srcOrd="3" destOrd="0" presId="urn:microsoft.com/office/officeart/2017/3/layout/HorizontalPathTimeline"/>
    <dgm:cxn modelId="{55B84AA1-358B-485E-87ED-D908CB1B1EEB}" type="presParOf" srcId="{3B7C76B3-9A15-41E9-ABC3-698AB66EEDEB}" destId="{CCF0635D-7E1B-4FF0-B23E-6E3FFAF0187C}" srcOrd="4" destOrd="0" presId="urn:microsoft.com/office/officeart/2017/3/layout/HorizontalPathTimeline"/>
    <dgm:cxn modelId="{80068234-E2A1-45C1-99A3-7E94A6668E2F}" type="presParOf" srcId="{03618986-EF2F-440D-8403-283058C2987B}" destId="{53BBE295-ADA1-45B2-9B2A-E4439C63A887}" srcOrd="1" destOrd="0" presId="urn:microsoft.com/office/officeart/2017/3/layout/HorizontalPathTimeline"/>
    <dgm:cxn modelId="{00FA0602-5A50-4C63-9792-7F9489C9222E}" type="presParOf" srcId="{03618986-EF2F-440D-8403-283058C2987B}" destId="{E3013DA7-D413-41BE-9E81-B2A45F6CDF77}" srcOrd="2" destOrd="0" presId="urn:microsoft.com/office/officeart/2017/3/layout/HorizontalPathTimeline"/>
    <dgm:cxn modelId="{C55C28CB-A1D3-4530-998E-C9EF6B18550F}" type="presParOf" srcId="{E3013DA7-D413-41BE-9E81-B2A45F6CDF77}" destId="{E7F88204-0CA2-4C46-B02A-29D432AB1EB7}" srcOrd="0" destOrd="0" presId="urn:microsoft.com/office/officeart/2017/3/layout/HorizontalPathTimeline"/>
    <dgm:cxn modelId="{EC06D4C8-08C5-4652-9A04-0EC8659A3ABD}" type="presParOf" srcId="{E3013DA7-D413-41BE-9E81-B2A45F6CDF77}" destId="{8CAAB770-0AB9-4D31-A1B1-5A675C95D664}" srcOrd="1" destOrd="0" presId="urn:microsoft.com/office/officeart/2017/3/layout/HorizontalPathTimeline"/>
    <dgm:cxn modelId="{56E24DC8-9585-48BB-AA75-C1B50CD8C994}" type="presParOf" srcId="{8CAAB770-0AB9-4D31-A1B1-5A675C95D664}" destId="{51FEFD34-D680-431C-AC44-012B4D99C277}" srcOrd="0" destOrd="0" presId="urn:microsoft.com/office/officeart/2017/3/layout/HorizontalPathTimeline"/>
    <dgm:cxn modelId="{E55276BC-7DAA-4759-B118-EA59B1FF5E41}" type="presParOf" srcId="{8CAAB770-0AB9-4D31-A1B1-5A675C95D664}" destId="{3AB85E24-E56F-4866-BA4C-2F61045077CD}" srcOrd="1" destOrd="0" presId="urn:microsoft.com/office/officeart/2017/3/layout/HorizontalPathTimeline"/>
    <dgm:cxn modelId="{2044DDE4-0F8A-4A5B-A70A-AC3F82EA5CE0}" type="presParOf" srcId="{E3013DA7-D413-41BE-9E81-B2A45F6CDF77}" destId="{CF581527-BD03-46E2-B01B-848601BE686D}" srcOrd="2" destOrd="0" presId="urn:microsoft.com/office/officeart/2017/3/layout/HorizontalPathTimeline"/>
    <dgm:cxn modelId="{0B4980C7-C874-4049-A125-074994BD6A6B}" type="presParOf" srcId="{E3013DA7-D413-41BE-9E81-B2A45F6CDF77}" destId="{87CBBACC-C115-48BD-9563-4AD8F5A27234}" srcOrd="3" destOrd="0" presId="urn:microsoft.com/office/officeart/2017/3/layout/HorizontalPathTimeline"/>
    <dgm:cxn modelId="{A62C23CC-ACAC-480E-8522-53E68CA2861F}" type="presParOf" srcId="{E3013DA7-D413-41BE-9E81-B2A45F6CDF77}" destId="{D151CB89-C46B-4A54-8445-270B818297F5}" srcOrd="4" destOrd="0" presId="urn:microsoft.com/office/officeart/2017/3/layout/HorizontalPathTimeline"/>
    <dgm:cxn modelId="{117BDC21-0B79-447D-BD21-2D92504EC489}" type="presParOf" srcId="{03618986-EF2F-440D-8403-283058C2987B}" destId="{14644381-51A3-47DC-BD53-718253873CE3}" srcOrd="3" destOrd="0" presId="urn:microsoft.com/office/officeart/2017/3/layout/HorizontalPathTimeline"/>
    <dgm:cxn modelId="{9D6A5E33-BFF9-4E7B-B7E8-BE1531C50738}" type="presParOf" srcId="{03618986-EF2F-440D-8403-283058C2987B}" destId="{A19490FE-2862-4FAC-9536-B0E8D029F478}" srcOrd="4" destOrd="0" presId="urn:microsoft.com/office/officeart/2017/3/layout/HorizontalPathTimeline"/>
    <dgm:cxn modelId="{51967D85-1560-491F-868A-6C2DB3D9C07E}" type="presParOf" srcId="{A19490FE-2862-4FAC-9536-B0E8D029F478}" destId="{503E2E0C-528D-4B96-B61D-1C3F44FFC164}" srcOrd="0" destOrd="0" presId="urn:microsoft.com/office/officeart/2017/3/layout/HorizontalPathTimeline"/>
    <dgm:cxn modelId="{5C90FCA2-5791-469E-A520-C37341725813}" type="presParOf" srcId="{A19490FE-2862-4FAC-9536-B0E8D029F478}" destId="{DC1D6388-D73A-489E-9F74-BB24DA3C2895}" srcOrd="1" destOrd="0" presId="urn:microsoft.com/office/officeart/2017/3/layout/HorizontalPathTimeline"/>
    <dgm:cxn modelId="{A4521E9D-9CEC-48AA-845C-6E168860DFC4}" type="presParOf" srcId="{DC1D6388-D73A-489E-9F74-BB24DA3C2895}" destId="{341D02C6-3F64-4DF2-AFB2-F620E7B389D9}" srcOrd="0" destOrd="0" presId="urn:microsoft.com/office/officeart/2017/3/layout/HorizontalPathTimeline"/>
    <dgm:cxn modelId="{C15A7A62-5615-448B-BFFA-CFA97228B2C8}" type="presParOf" srcId="{DC1D6388-D73A-489E-9F74-BB24DA3C2895}" destId="{148856CE-7B6D-4A68-9C6D-A741925B1D54}" srcOrd="1" destOrd="0" presId="urn:microsoft.com/office/officeart/2017/3/layout/HorizontalPathTimeline"/>
    <dgm:cxn modelId="{C687AE8E-67A2-458A-9C7C-48AB74C69325}" type="presParOf" srcId="{A19490FE-2862-4FAC-9536-B0E8D029F478}" destId="{733145A9-EE86-4C22-9A0B-D61094480CC8}" srcOrd="2" destOrd="0" presId="urn:microsoft.com/office/officeart/2017/3/layout/HorizontalPathTimeline"/>
    <dgm:cxn modelId="{E03C7818-C116-4C86-BB55-4BE2BC987692}" type="presParOf" srcId="{A19490FE-2862-4FAC-9536-B0E8D029F478}" destId="{78513766-A46C-4A38-9E06-613A95A26840}" srcOrd="3" destOrd="0" presId="urn:microsoft.com/office/officeart/2017/3/layout/HorizontalPathTimeline"/>
    <dgm:cxn modelId="{79089830-35DC-45F5-972A-0BAB2D93EE44}" type="presParOf" srcId="{A19490FE-2862-4FAC-9536-B0E8D029F478}" destId="{818BF487-7F84-4EF9-A6DA-FA2F2DE9F454}" srcOrd="4" destOrd="0" presId="urn:microsoft.com/office/officeart/2017/3/layout/HorizontalPathTimeline"/>
    <dgm:cxn modelId="{71B7AC0D-D68D-4075-9D58-C9211D45DC90}" type="presParOf" srcId="{03618986-EF2F-440D-8403-283058C2987B}" destId="{8E0EE725-6F39-42B5-9FA1-51BFA67C2005}" srcOrd="5" destOrd="0" presId="urn:microsoft.com/office/officeart/2017/3/layout/HorizontalPathTimeline"/>
    <dgm:cxn modelId="{42CBD424-E9AD-4F80-8B7C-6AD0C86F7A3E}" type="presParOf" srcId="{03618986-EF2F-440D-8403-283058C2987B}" destId="{10709CC8-CC03-4ECE-9F23-072F5C5D91CF}" srcOrd="6" destOrd="0" presId="urn:microsoft.com/office/officeart/2017/3/layout/HorizontalPathTimeline"/>
    <dgm:cxn modelId="{7A0953BE-18D6-49E1-A9C5-311CEEC3041F}" type="presParOf" srcId="{10709CC8-CC03-4ECE-9F23-072F5C5D91CF}" destId="{49FF60A5-1B23-4767-A7F1-0C76CBEFCF2F}" srcOrd="0" destOrd="0" presId="urn:microsoft.com/office/officeart/2017/3/layout/HorizontalPathTimeline"/>
    <dgm:cxn modelId="{27AEBA25-56E5-464A-8EA5-2D958F5C0128}" type="presParOf" srcId="{10709CC8-CC03-4ECE-9F23-072F5C5D91CF}" destId="{14973EE5-851E-4165-9791-5C726729CA90}" srcOrd="1" destOrd="0" presId="urn:microsoft.com/office/officeart/2017/3/layout/HorizontalPathTimeline"/>
    <dgm:cxn modelId="{0C6A00A8-7058-4E07-B024-673B23D55E31}" type="presParOf" srcId="{14973EE5-851E-4165-9791-5C726729CA90}" destId="{24AF13D8-CAD0-4821-9259-B5AD2BBD2D9A}" srcOrd="0" destOrd="0" presId="urn:microsoft.com/office/officeart/2017/3/layout/HorizontalPathTimeline"/>
    <dgm:cxn modelId="{79E80C72-D13F-4911-B973-40AB79B84A42}" type="presParOf" srcId="{14973EE5-851E-4165-9791-5C726729CA90}" destId="{9FD7890F-0988-49CF-A992-BF84EE254AF3}" srcOrd="1" destOrd="0" presId="urn:microsoft.com/office/officeart/2017/3/layout/HorizontalPathTimeline"/>
    <dgm:cxn modelId="{5A213244-4BF4-40F4-BA5D-BA04124D1F03}" type="presParOf" srcId="{10709CC8-CC03-4ECE-9F23-072F5C5D91CF}" destId="{826D19AB-7674-4339-AC6A-3554A3285C8F}" srcOrd="2" destOrd="0" presId="urn:microsoft.com/office/officeart/2017/3/layout/HorizontalPathTimeline"/>
    <dgm:cxn modelId="{7548AACC-7F09-44DE-97E1-AD45F0769473}" type="presParOf" srcId="{10709CC8-CC03-4ECE-9F23-072F5C5D91CF}" destId="{43227ABF-0709-40F4-9DAE-D680F9F11751}" srcOrd="3" destOrd="0" presId="urn:microsoft.com/office/officeart/2017/3/layout/HorizontalPathTimeline"/>
    <dgm:cxn modelId="{B083EAB3-DB44-42C0-992A-58D387B51230}" type="presParOf" srcId="{10709CC8-CC03-4ECE-9F23-072F5C5D91CF}" destId="{79A56AB1-47A5-420B-B39C-4A233C5A68B2}" srcOrd="4" destOrd="0" presId="urn:microsoft.com/office/officeart/2017/3/layout/HorizontalPathTimeline"/>
    <dgm:cxn modelId="{9CCAC250-AB19-43D3-B777-7DD267AE1210}" type="presParOf" srcId="{03618986-EF2F-440D-8403-283058C2987B}" destId="{A75AE161-E159-4EED-8525-A2C04059D73E}" srcOrd="7" destOrd="0" presId="urn:microsoft.com/office/officeart/2017/3/layout/HorizontalPathTimeline"/>
    <dgm:cxn modelId="{26CA7715-324E-491A-BF38-ECCEDCB3B9F0}" type="presParOf" srcId="{03618986-EF2F-440D-8403-283058C2987B}" destId="{D5F4082D-07BA-4A58-B3FE-0D27F36A7B49}" srcOrd="8" destOrd="0" presId="urn:microsoft.com/office/officeart/2017/3/layout/HorizontalPathTimeline"/>
    <dgm:cxn modelId="{8A01AB94-AED4-4AAA-AEB9-7421619610EB}" type="presParOf" srcId="{D5F4082D-07BA-4A58-B3FE-0D27F36A7B49}" destId="{50410BE5-37F4-425C-A9B7-BB5BB0CFC24E}" srcOrd="0" destOrd="0" presId="urn:microsoft.com/office/officeart/2017/3/layout/HorizontalPathTimeline"/>
    <dgm:cxn modelId="{B0F2249C-DFF9-42D5-9E99-8A54A378AB4B}" type="presParOf" srcId="{D5F4082D-07BA-4A58-B3FE-0D27F36A7B49}" destId="{B5259F40-CA88-4AE8-B27C-029CA34ED9E1}" srcOrd="1" destOrd="0" presId="urn:microsoft.com/office/officeart/2017/3/layout/HorizontalPathTimeline"/>
    <dgm:cxn modelId="{1B3E0383-5D39-47A8-AC4B-46E5957FA208}" type="presParOf" srcId="{B5259F40-CA88-4AE8-B27C-029CA34ED9E1}" destId="{F8CBB33A-901D-4476-BB4D-3BBA0095A6AF}" srcOrd="0" destOrd="0" presId="urn:microsoft.com/office/officeart/2017/3/layout/HorizontalPathTimeline"/>
    <dgm:cxn modelId="{1BD2C073-A9B4-45E2-8976-213D95D475B4}" type="presParOf" srcId="{B5259F40-CA88-4AE8-B27C-029CA34ED9E1}" destId="{CE6AFF2F-6E4E-41AE-8042-FD172986B3C4}" srcOrd="1" destOrd="0" presId="urn:microsoft.com/office/officeart/2017/3/layout/HorizontalPathTimeline"/>
    <dgm:cxn modelId="{2A8FE899-99BB-49BC-AD81-20F8DC67E1B2}" type="presParOf" srcId="{D5F4082D-07BA-4A58-B3FE-0D27F36A7B49}" destId="{8677116F-B78F-436F-B7FA-3681FDB781CA}" srcOrd="2" destOrd="0" presId="urn:microsoft.com/office/officeart/2017/3/layout/HorizontalPathTimeline"/>
    <dgm:cxn modelId="{47BBB360-9802-4696-B1E9-4DC8A3652D09}" type="presParOf" srcId="{D5F4082D-07BA-4A58-B3FE-0D27F36A7B49}" destId="{A95AF550-DC6B-424A-B700-8C6432E1A3FF}" srcOrd="3" destOrd="0" presId="urn:microsoft.com/office/officeart/2017/3/layout/HorizontalPathTimeline"/>
    <dgm:cxn modelId="{AE468CA1-761D-4AB6-8F64-65B573C77BD5}" type="presParOf" srcId="{D5F4082D-07BA-4A58-B3FE-0D27F36A7B49}" destId="{D53410A6-E5AD-4DAB-8C5A-DC516AEF7B00}" srcOrd="4" destOrd="0" presId="urn:microsoft.com/office/officeart/2017/3/layout/HorizontalPathTimeline"/>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DB98E-12CB-44AC-A271-FA81A963AC9D}">
      <dsp:nvSpPr>
        <dsp:cNvPr id="0" name=""/>
        <dsp:cNvSpPr/>
      </dsp:nvSpPr>
      <dsp:spPr>
        <a:xfrm>
          <a:off x="346944" y="1930031"/>
          <a:ext cx="2735446" cy="4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Title</a:t>
          </a:r>
        </a:p>
      </dsp:txBody>
      <dsp:txXfrm>
        <a:off x="346944" y="1930031"/>
        <a:ext cx="2735446" cy="406133"/>
      </dsp:txXfrm>
    </dsp:sp>
    <dsp:sp modelId="{C5D1BC48-B762-488E-BF7E-9CDA82DFACEE}">
      <dsp:nvSpPr>
        <dsp:cNvPr id="0" name=""/>
        <dsp:cNvSpPr/>
      </dsp:nvSpPr>
      <dsp:spPr>
        <a:xfrm>
          <a:off x="0" y="1725168"/>
          <a:ext cx="10267950" cy="143764"/>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7A980D-5441-4C5A-B155-C2A021C3D0DD}">
      <dsp:nvSpPr>
        <dsp:cNvPr id="0" name=""/>
        <dsp:cNvSpPr/>
      </dsp:nvSpPr>
      <dsp:spPr>
        <a:xfrm>
          <a:off x="210172" y="565789"/>
          <a:ext cx="3008990" cy="548381"/>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dirty="0">
              <a:latin typeface="Arial" panose="020B0604020202020204" pitchFamily="34" charset="0"/>
              <a:cs typeface="Arial" panose="020B0604020202020204" pitchFamily="34" charset="0"/>
            </a:rPr>
            <a:t>To start a presentation, go to the Slide Show tab, and select From Beginning</a:t>
          </a:r>
          <a:endParaRPr lang="en-US" sz="1200" kern="1200" dirty="0">
            <a:latin typeface="Arial" panose="020B0604020202020204" pitchFamily="34" charset="0"/>
            <a:cs typeface="Arial" panose="020B0604020202020204" pitchFamily="34" charset="0"/>
          </a:endParaRPr>
        </a:p>
      </dsp:txBody>
      <dsp:txXfrm>
        <a:off x="210172" y="565789"/>
        <a:ext cx="3008990" cy="548381"/>
      </dsp:txXfrm>
    </dsp:sp>
    <dsp:sp modelId="{87C15291-AEBC-4F1E-BB11-F23971968E4A}">
      <dsp:nvSpPr>
        <dsp:cNvPr id="0" name=""/>
        <dsp:cNvSpPr/>
      </dsp:nvSpPr>
      <dsp:spPr>
        <a:xfrm>
          <a:off x="1714667" y="1114170"/>
          <a:ext cx="0" cy="61099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7F88204-0CA2-4C46-B02A-29D432AB1EB7}">
      <dsp:nvSpPr>
        <dsp:cNvPr id="0" name=""/>
        <dsp:cNvSpPr/>
      </dsp:nvSpPr>
      <dsp:spPr>
        <a:xfrm>
          <a:off x="2056598" y="1257935"/>
          <a:ext cx="2735446" cy="4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Title</a:t>
          </a:r>
        </a:p>
      </dsp:txBody>
      <dsp:txXfrm>
        <a:off x="2056598" y="1257935"/>
        <a:ext cx="2735446" cy="406133"/>
      </dsp:txXfrm>
    </dsp:sp>
    <dsp:sp modelId="{51FEFD34-D680-431C-AC44-012B4D99C277}">
      <dsp:nvSpPr>
        <dsp:cNvPr id="0" name=""/>
        <dsp:cNvSpPr/>
      </dsp:nvSpPr>
      <dsp:spPr>
        <a:xfrm>
          <a:off x="1919825" y="2479929"/>
          <a:ext cx="3008990" cy="861741"/>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dirty="0">
              <a:latin typeface="Arial" panose="020B0604020202020204" pitchFamily="34" charset="0"/>
              <a:cs typeface="Arial" panose="020B0604020202020204" pitchFamily="34" charset="0"/>
            </a:rPr>
            <a:t>To display Presenter view, in Slide Show view, on the control bar at the bottom left select the three dots, and then Show Presenter View</a:t>
          </a:r>
          <a:endParaRPr lang="en-US" sz="1200" kern="1200" dirty="0">
            <a:latin typeface="Arial" panose="020B0604020202020204" pitchFamily="34" charset="0"/>
            <a:cs typeface="Arial" panose="020B0604020202020204" pitchFamily="34" charset="0"/>
          </a:endParaRPr>
        </a:p>
      </dsp:txBody>
      <dsp:txXfrm>
        <a:off x="1919825" y="2479929"/>
        <a:ext cx="3008990" cy="861741"/>
      </dsp:txXfrm>
    </dsp:sp>
    <dsp:sp modelId="{CF581527-BD03-46E2-B01B-848601BE686D}">
      <dsp:nvSpPr>
        <dsp:cNvPr id="0" name=""/>
        <dsp:cNvSpPr/>
      </dsp:nvSpPr>
      <dsp:spPr>
        <a:xfrm>
          <a:off x="3424321" y="1868931"/>
          <a:ext cx="0" cy="61099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E6C086A-07A1-49AA-A5A9-2A0B949C7E99}">
      <dsp:nvSpPr>
        <dsp:cNvPr id="0" name=""/>
        <dsp:cNvSpPr/>
      </dsp:nvSpPr>
      <dsp:spPr>
        <a:xfrm>
          <a:off x="1669741" y="1752123"/>
          <a:ext cx="89852" cy="8985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7CBBACC-C115-48BD-9563-4AD8F5A27234}">
      <dsp:nvSpPr>
        <dsp:cNvPr id="0" name=""/>
        <dsp:cNvSpPr/>
      </dsp:nvSpPr>
      <dsp:spPr>
        <a:xfrm>
          <a:off x="3379394" y="1752123"/>
          <a:ext cx="89852" cy="8985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03E2E0C-528D-4B96-B61D-1C3F44FFC164}">
      <dsp:nvSpPr>
        <dsp:cNvPr id="0" name=""/>
        <dsp:cNvSpPr/>
      </dsp:nvSpPr>
      <dsp:spPr>
        <a:xfrm>
          <a:off x="3766251" y="1930031"/>
          <a:ext cx="2735446" cy="4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Title</a:t>
          </a:r>
        </a:p>
      </dsp:txBody>
      <dsp:txXfrm>
        <a:off x="3766251" y="1930031"/>
        <a:ext cx="2735446" cy="406133"/>
      </dsp:txXfrm>
    </dsp:sp>
    <dsp:sp modelId="{341D02C6-3F64-4DF2-AFB2-F620E7B389D9}">
      <dsp:nvSpPr>
        <dsp:cNvPr id="0" name=""/>
        <dsp:cNvSpPr/>
      </dsp:nvSpPr>
      <dsp:spPr>
        <a:xfrm>
          <a:off x="3629479" y="409109"/>
          <a:ext cx="3008990" cy="705061"/>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dirty="0">
              <a:latin typeface="Arial" panose="020B0604020202020204" pitchFamily="34" charset="0"/>
              <a:cs typeface="Arial" panose="020B0604020202020204" pitchFamily="34" charset="0"/>
            </a:rPr>
            <a:t>During your presentation, the speaker notes are visible on your monitor, but aren't visible to the audience. </a:t>
          </a:r>
          <a:endParaRPr lang="en-US" sz="1200" kern="1200" dirty="0">
            <a:latin typeface="Arial" panose="020B0604020202020204" pitchFamily="34" charset="0"/>
            <a:cs typeface="Arial" panose="020B0604020202020204" pitchFamily="34" charset="0"/>
          </a:endParaRPr>
        </a:p>
      </dsp:txBody>
      <dsp:txXfrm>
        <a:off x="3629479" y="409109"/>
        <a:ext cx="3008990" cy="705061"/>
      </dsp:txXfrm>
    </dsp:sp>
    <dsp:sp modelId="{733145A9-EE86-4C22-9A0B-D61094480CC8}">
      <dsp:nvSpPr>
        <dsp:cNvPr id="0" name=""/>
        <dsp:cNvSpPr/>
      </dsp:nvSpPr>
      <dsp:spPr>
        <a:xfrm>
          <a:off x="5133975" y="1114170"/>
          <a:ext cx="0" cy="61099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9FF60A5-1B23-4767-A7F1-0C76CBEFCF2F}">
      <dsp:nvSpPr>
        <dsp:cNvPr id="0" name=""/>
        <dsp:cNvSpPr/>
      </dsp:nvSpPr>
      <dsp:spPr>
        <a:xfrm>
          <a:off x="5475905" y="1257935"/>
          <a:ext cx="2735446" cy="4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Title</a:t>
          </a:r>
        </a:p>
      </dsp:txBody>
      <dsp:txXfrm>
        <a:off x="5475905" y="1257935"/>
        <a:ext cx="2735446" cy="406133"/>
      </dsp:txXfrm>
    </dsp:sp>
    <dsp:sp modelId="{24AF13D8-CAD0-4821-9259-B5AD2BBD2D9A}">
      <dsp:nvSpPr>
        <dsp:cNvPr id="0" name=""/>
        <dsp:cNvSpPr/>
      </dsp:nvSpPr>
      <dsp:spPr>
        <a:xfrm>
          <a:off x="5339133" y="2479929"/>
          <a:ext cx="3008990" cy="548381"/>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dirty="0">
              <a:latin typeface="Arial" panose="020B0604020202020204" pitchFamily="34" charset="0"/>
              <a:cs typeface="Arial" panose="020B0604020202020204" pitchFamily="34" charset="0"/>
            </a:rPr>
            <a:t>The Notes pane is a box that appears below each slide. Tap it to add notes. </a:t>
          </a:r>
          <a:endParaRPr lang="en-US" sz="1200" kern="1200" dirty="0">
            <a:latin typeface="Arial" panose="020B0604020202020204" pitchFamily="34" charset="0"/>
            <a:cs typeface="Arial" panose="020B0604020202020204" pitchFamily="34" charset="0"/>
          </a:endParaRPr>
        </a:p>
      </dsp:txBody>
      <dsp:txXfrm>
        <a:off x="5339133" y="2479929"/>
        <a:ext cx="3008990" cy="548381"/>
      </dsp:txXfrm>
    </dsp:sp>
    <dsp:sp modelId="{826D19AB-7674-4339-AC6A-3554A3285C8F}">
      <dsp:nvSpPr>
        <dsp:cNvPr id="0" name=""/>
        <dsp:cNvSpPr/>
      </dsp:nvSpPr>
      <dsp:spPr>
        <a:xfrm>
          <a:off x="6843628" y="1868931"/>
          <a:ext cx="0" cy="61099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8513766-A46C-4A38-9E06-613A95A26840}">
      <dsp:nvSpPr>
        <dsp:cNvPr id="0" name=""/>
        <dsp:cNvSpPr/>
      </dsp:nvSpPr>
      <dsp:spPr>
        <a:xfrm>
          <a:off x="5089048" y="1752123"/>
          <a:ext cx="89852" cy="8985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3227ABF-0709-40F4-9DAE-D680F9F11751}">
      <dsp:nvSpPr>
        <dsp:cNvPr id="0" name=""/>
        <dsp:cNvSpPr/>
      </dsp:nvSpPr>
      <dsp:spPr>
        <a:xfrm>
          <a:off x="6798702" y="1752123"/>
          <a:ext cx="89852" cy="8985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0410BE5-37F4-425C-A9B7-BB5BB0CFC24E}">
      <dsp:nvSpPr>
        <dsp:cNvPr id="0" name=""/>
        <dsp:cNvSpPr/>
      </dsp:nvSpPr>
      <dsp:spPr>
        <a:xfrm>
          <a:off x="7185559" y="1930031"/>
          <a:ext cx="2735446" cy="4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Title</a:t>
          </a:r>
        </a:p>
      </dsp:txBody>
      <dsp:txXfrm>
        <a:off x="7185559" y="1930031"/>
        <a:ext cx="2735446" cy="406133"/>
      </dsp:txXfrm>
    </dsp:sp>
    <dsp:sp modelId="{F8CBB33A-901D-4476-BB4D-3BBA0095A6AF}">
      <dsp:nvSpPr>
        <dsp:cNvPr id="0" name=""/>
        <dsp:cNvSpPr/>
      </dsp:nvSpPr>
      <dsp:spPr>
        <a:xfrm>
          <a:off x="7048787" y="252429"/>
          <a:ext cx="3008990" cy="861741"/>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dirty="0">
              <a:latin typeface="Arial" panose="020B0604020202020204" pitchFamily="34" charset="0"/>
              <a:cs typeface="Arial" panose="020B0604020202020204" pitchFamily="34" charset="0"/>
            </a:rPr>
            <a:t>If you don’t see the Notes pane or it is completely minimized, click Notes on the task bar across the bottom of the PowerPoint window. </a:t>
          </a:r>
          <a:endParaRPr lang="en-US" sz="1200" kern="1200" dirty="0">
            <a:latin typeface="Arial" panose="020B0604020202020204" pitchFamily="34" charset="0"/>
            <a:cs typeface="Arial" panose="020B0604020202020204" pitchFamily="34" charset="0"/>
          </a:endParaRPr>
        </a:p>
      </dsp:txBody>
      <dsp:txXfrm>
        <a:off x="7048787" y="252429"/>
        <a:ext cx="3008990" cy="861741"/>
      </dsp:txXfrm>
    </dsp:sp>
    <dsp:sp modelId="{8677116F-B78F-436F-B7FA-3681FDB781CA}">
      <dsp:nvSpPr>
        <dsp:cNvPr id="0" name=""/>
        <dsp:cNvSpPr/>
      </dsp:nvSpPr>
      <dsp:spPr>
        <a:xfrm>
          <a:off x="8553282" y="1114170"/>
          <a:ext cx="0" cy="61099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95AF550-DC6B-424A-B700-8C6432E1A3FF}">
      <dsp:nvSpPr>
        <dsp:cNvPr id="0" name=""/>
        <dsp:cNvSpPr/>
      </dsp:nvSpPr>
      <dsp:spPr>
        <a:xfrm>
          <a:off x="8508356" y="1752123"/>
          <a:ext cx="89852" cy="8985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B2F5F-49ED-40E3-A1A5-941FF8279870}" type="datetimeFigureOut">
              <a:rPr lang="en-US" smtClean="0"/>
              <a:t>7/18/2022</a:t>
            </a:fld>
            <a:endParaRPr lang="en-US" dirty="0"/>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B74FA-BCF5-412C-B474-5CA730E53DF5}" type="slidenum">
              <a:rPr lang="en-US" smtClean="0"/>
              <a:t>‹#›</a:t>
            </a:fld>
            <a:endParaRPr lang="en-US" dirty="0"/>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1060-699B-414A-8D16-7630F8BDD05E}" type="datetimeFigureOut">
              <a:rPr lang="en-US" smtClean="0"/>
              <a:t>7/18/2022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F348-2A86-4531-BD4E-BD8C0BBDAD47}" type="slidenum">
              <a:rPr lang="en-US" smtClean="0"/>
              <a:t>‹#›</a:t>
            </a:fld>
            <a:endParaRPr lang="en-US" dirty="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a:t>
            </a:fld>
            <a:endParaRPr lang="en-US" dirty="0"/>
          </a:p>
        </p:txBody>
      </p:sp>
    </p:spTree>
    <p:extLst>
      <p:ext uri="{BB962C8B-B14F-4D97-AF65-F5344CB8AC3E}">
        <p14:creationId xmlns:p14="http://schemas.microsoft.com/office/powerpoint/2010/main" val="1666197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insured “tribal” plans like “tribal blue” in Oklahoma with 5-10% deeper discounts</a:t>
            </a:r>
          </a:p>
        </p:txBody>
      </p:sp>
      <p:sp>
        <p:nvSpPr>
          <p:cNvPr id="4" name="Slide Number Placeholder 3"/>
          <p:cNvSpPr>
            <a:spLocks noGrp="1"/>
          </p:cNvSpPr>
          <p:nvPr>
            <p:ph type="sldNum" sz="quarter" idx="5"/>
          </p:nvPr>
        </p:nvSpPr>
        <p:spPr/>
        <p:txBody>
          <a:bodyPr/>
          <a:lstStyle/>
          <a:p>
            <a:fld id="{D5ADF348-2A86-4531-BD4E-BD8C0BBDAD47}" type="slidenum">
              <a:rPr lang="en-US" smtClean="0"/>
              <a:t>23</a:t>
            </a:fld>
            <a:endParaRPr lang="en-US" dirty="0"/>
          </a:p>
        </p:txBody>
      </p:sp>
    </p:spTree>
    <p:extLst>
      <p:ext uri="{BB962C8B-B14F-4D97-AF65-F5344CB8AC3E}">
        <p14:creationId xmlns:p14="http://schemas.microsoft.com/office/powerpoint/2010/main" val="2864651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34</a:t>
            </a:fld>
            <a:endParaRPr lang="en-US" dirty="0"/>
          </a:p>
        </p:txBody>
      </p:sp>
    </p:spTree>
    <p:extLst>
      <p:ext uri="{BB962C8B-B14F-4D97-AF65-F5344CB8AC3E}">
        <p14:creationId xmlns:p14="http://schemas.microsoft.com/office/powerpoint/2010/main" val="3075147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35</a:t>
            </a:fld>
            <a:endParaRPr lang="en-US" dirty="0"/>
          </a:p>
        </p:txBody>
      </p:sp>
    </p:spTree>
    <p:extLst>
      <p:ext uri="{BB962C8B-B14F-4D97-AF65-F5344CB8AC3E}">
        <p14:creationId xmlns:p14="http://schemas.microsoft.com/office/powerpoint/2010/main" val="26442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5</a:t>
            </a:fld>
            <a:endParaRPr lang="en-US" dirty="0"/>
          </a:p>
        </p:txBody>
      </p:sp>
    </p:spTree>
    <p:extLst>
      <p:ext uri="{BB962C8B-B14F-4D97-AF65-F5344CB8AC3E}">
        <p14:creationId xmlns:p14="http://schemas.microsoft.com/office/powerpoint/2010/main" val="1461130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US Dept Labor</a:t>
            </a:r>
          </a:p>
          <a:p>
            <a:pPr marL="228600" indent="-228600">
              <a:buAutoNum type="arabicParenR"/>
            </a:pPr>
            <a:r>
              <a:rPr lang="en-US" dirty="0"/>
              <a:t>2) Met Life 2021 Survey</a:t>
            </a:r>
          </a:p>
          <a:p>
            <a:pPr marL="228600" indent="-228600">
              <a:buAutoNum type="arabicParenR"/>
            </a:pPr>
            <a:r>
              <a:rPr lang="en-US" dirty="0"/>
              <a:t>3) Met Life 20</a:t>
            </a:r>
            <a:r>
              <a:rPr lang="en-US" baseline="30000" dirty="0"/>
              <a:t>th</a:t>
            </a:r>
            <a:r>
              <a:rPr lang="en-US" dirty="0"/>
              <a:t> Annual US Employee Benefit Trends Study Report</a:t>
            </a:r>
          </a:p>
          <a:p>
            <a:pPr marL="228600" indent="-228600">
              <a:buAutoNum type="arabicParenR"/>
            </a:pPr>
            <a:r>
              <a:rPr lang="en-US" dirty="0"/>
              <a:t>Graphic Met Life 2022 </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6</a:t>
            </a:fld>
            <a:endParaRPr lang="en-US" dirty="0"/>
          </a:p>
        </p:txBody>
      </p:sp>
    </p:spTree>
    <p:extLst>
      <p:ext uri="{BB962C8B-B14F-4D97-AF65-F5344CB8AC3E}">
        <p14:creationId xmlns:p14="http://schemas.microsoft.com/office/powerpoint/2010/main" val="1005929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 Covid</a:t>
            </a:r>
          </a:p>
        </p:txBody>
      </p:sp>
      <p:sp>
        <p:nvSpPr>
          <p:cNvPr id="4" name="Slide Number Placeholder 3"/>
          <p:cNvSpPr>
            <a:spLocks noGrp="1"/>
          </p:cNvSpPr>
          <p:nvPr>
            <p:ph type="sldNum" sz="quarter" idx="5"/>
          </p:nvPr>
        </p:nvSpPr>
        <p:spPr/>
        <p:txBody>
          <a:bodyPr/>
          <a:lstStyle/>
          <a:p>
            <a:fld id="{D5ADF348-2A86-4531-BD4E-BD8C0BBDAD47}" type="slidenum">
              <a:rPr lang="en-US" smtClean="0"/>
              <a:t>8</a:t>
            </a:fld>
            <a:endParaRPr lang="en-US" dirty="0"/>
          </a:p>
        </p:txBody>
      </p:sp>
    </p:spTree>
    <p:extLst>
      <p:ext uri="{BB962C8B-B14F-4D97-AF65-F5344CB8AC3E}">
        <p14:creationId xmlns:p14="http://schemas.microsoft.com/office/powerpoint/2010/main" val="3302216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quote met life</a:t>
            </a:r>
          </a:p>
        </p:txBody>
      </p:sp>
      <p:sp>
        <p:nvSpPr>
          <p:cNvPr id="4" name="Slide Number Placeholder 3"/>
          <p:cNvSpPr>
            <a:spLocks noGrp="1"/>
          </p:cNvSpPr>
          <p:nvPr>
            <p:ph type="sldNum" sz="quarter" idx="5"/>
          </p:nvPr>
        </p:nvSpPr>
        <p:spPr/>
        <p:txBody>
          <a:bodyPr/>
          <a:lstStyle/>
          <a:p>
            <a:fld id="{D5ADF348-2A86-4531-BD4E-BD8C0BBDAD47}" type="slidenum">
              <a:rPr lang="en-US" smtClean="0"/>
              <a:t>9</a:t>
            </a:fld>
            <a:endParaRPr lang="en-US" dirty="0"/>
          </a:p>
        </p:txBody>
      </p:sp>
    </p:spTree>
    <p:extLst>
      <p:ext uri="{BB962C8B-B14F-4D97-AF65-F5344CB8AC3E}">
        <p14:creationId xmlns:p14="http://schemas.microsoft.com/office/powerpoint/2010/main" val="382689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Regional Differences</a:t>
            </a:r>
          </a:p>
          <a:p>
            <a:r>
              <a:rPr lang="en-US" dirty="0"/>
              <a:t>Outliers</a:t>
            </a:r>
          </a:p>
        </p:txBody>
      </p:sp>
      <p:sp>
        <p:nvSpPr>
          <p:cNvPr id="4" name="Slide Number Placeholder 3"/>
          <p:cNvSpPr>
            <a:spLocks noGrp="1"/>
          </p:cNvSpPr>
          <p:nvPr>
            <p:ph type="sldNum" sz="quarter" idx="5"/>
          </p:nvPr>
        </p:nvSpPr>
        <p:spPr/>
        <p:txBody>
          <a:bodyPr/>
          <a:lstStyle/>
          <a:p>
            <a:fld id="{D5ADF348-2A86-4531-BD4E-BD8C0BBDAD47}" type="slidenum">
              <a:rPr lang="en-US" smtClean="0"/>
              <a:t>11</a:t>
            </a:fld>
            <a:endParaRPr lang="en-US" dirty="0"/>
          </a:p>
        </p:txBody>
      </p:sp>
    </p:spTree>
    <p:extLst>
      <p:ext uri="{BB962C8B-B14F-4D97-AF65-F5344CB8AC3E}">
        <p14:creationId xmlns:p14="http://schemas.microsoft.com/office/powerpoint/2010/main" val="4998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Sun Life</a:t>
            </a:r>
          </a:p>
          <a:p>
            <a:r>
              <a:rPr lang="en-US" dirty="0"/>
              <a:t>Met Life</a:t>
            </a:r>
          </a:p>
        </p:txBody>
      </p:sp>
      <p:sp>
        <p:nvSpPr>
          <p:cNvPr id="4" name="Slide Number Placeholder 3"/>
          <p:cNvSpPr>
            <a:spLocks noGrp="1"/>
          </p:cNvSpPr>
          <p:nvPr>
            <p:ph type="sldNum" sz="quarter" idx="5"/>
          </p:nvPr>
        </p:nvSpPr>
        <p:spPr/>
        <p:txBody>
          <a:bodyPr/>
          <a:lstStyle/>
          <a:p>
            <a:fld id="{D5ADF348-2A86-4531-BD4E-BD8C0BBDAD47}" type="slidenum">
              <a:rPr lang="en-US" smtClean="0"/>
              <a:t>14</a:t>
            </a:fld>
            <a:endParaRPr lang="en-US" dirty="0"/>
          </a:p>
        </p:txBody>
      </p:sp>
    </p:spTree>
    <p:extLst>
      <p:ext uri="{BB962C8B-B14F-4D97-AF65-F5344CB8AC3E}">
        <p14:creationId xmlns:p14="http://schemas.microsoft.com/office/powerpoint/2010/main" val="3755929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 to find people</a:t>
            </a:r>
          </a:p>
          <a:p>
            <a:r>
              <a:rPr lang="en-US" dirty="0"/>
              <a:t>Upward wage pressure</a:t>
            </a:r>
          </a:p>
        </p:txBody>
      </p:sp>
      <p:sp>
        <p:nvSpPr>
          <p:cNvPr id="4" name="Slide Number Placeholder 3"/>
          <p:cNvSpPr>
            <a:spLocks noGrp="1"/>
          </p:cNvSpPr>
          <p:nvPr>
            <p:ph type="sldNum" sz="quarter" idx="5"/>
          </p:nvPr>
        </p:nvSpPr>
        <p:spPr/>
        <p:txBody>
          <a:bodyPr/>
          <a:lstStyle/>
          <a:p>
            <a:fld id="{D5ADF348-2A86-4531-BD4E-BD8C0BBDAD47}" type="slidenum">
              <a:rPr lang="en-US" smtClean="0"/>
              <a:t>20</a:t>
            </a:fld>
            <a:endParaRPr lang="en-US" dirty="0"/>
          </a:p>
        </p:txBody>
      </p:sp>
    </p:spTree>
    <p:extLst>
      <p:ext uri="{BB962C8B-B14F-4D97-AF65-F5344CB8AC3E}">
        <p14:creationId xmlns:p14="http://schemas.microsoft.com/office/powerpoint/2010/main" val="3635189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 to find people</a:t>
            </a:r>
          </a:p>
          <a:p>
            <a:r>
              <a:rPr lang="en-US" dirty="0"/>
              <a:t>Upward wage pressure</a:t>
            </a:r>
          </a:p>
        </p:txBody>
      </p:sp>
      <p:sp>
        <p:nvSpPr>
          <p:cNvPr id="4" name="Slide Number Placeholder 3"/>
          <p:cNvSpPr>
            <a:spLocks noGrp="1"/>
          </p:cNvSpPr>
          <p:nvPr>
            <p:ph type="sldNum" sz="quarter" idx="5"/>
          </p:nvPr>
        </p:nvSpPr>
        <p:spPr/>
        <p:txBody>
          <a:bodyPr/>
          <a:lstStyle/>
          <a:p>
            <a:fld id="{D5ADF348-2A86-4531-BD4E-BD8C0BBDAD47}" type="slidenum">
              <a:rPr lang="en-US" smtClean="0"/>
              <a:t>21</a:t>
            </a:fld>
            <a:endParaRPr lang="en-US" dirty="0"/>
          </a:p>
        </p:txBody>
      </p:sp>
    </p:spTree>
    <p:extLst>
      <p:ext uri="{BB962C8B-B14F-4D97-AF65-F5344CB8AC3E}">
        <p14:creationId xmlns:p14="http://schemas.microsoft.com/office/powerpoint/2010/main" val="3365924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tree, outdoor, colorful, resort&#10;&#10;Description automatically generated">
            <a:extLst>
              <a:ext uri="{FF2B5EF4-FFF2-40B4-BE49-F238E27FC236}">
                <a16:creationId xmlns:a16="http://schemas.microsoft.com/office/drawing/2014/main" id="{1221C85A-D37B-CD49-BFC4-430B8DE8D734}"/>
              </a:ext>
            </a:extLst>
          </p:cNvPr>
          <p:cNvPicPr>
            <a:picLocks noChangeAspect="1"/>
          </p:cNvPicPr>
          <p:nvPr userDrawn="1"/>
        </p:nvPicPr>
        <p:blipFill>
          <a:blip r:embed="rId2"/>
          <a:stretch>
            <a:fillRect/>
          </a:stretch>
        </p:blipFill>
        <p:spPr>
          <a:xfrm>
            <a:off x="0" y="-122550"/>
            <a:ext cx="12192001" cy="6980550"/>
          </a:xfrm>
          <a:prstGeom prst="rect">
            <a:avLst/>
          </a:prstGeom>
        </p:spPr>
      </p:pic>
      <p:sp>
        <p:nvSpPr>
          <p:cNvPr id="2" name="Title 1">
            <a:extLst>
              <a:ext uri="{FF2B5EF4-FFF2-40B4-BE49-F238E27FC236}">
                <a16:creationId xmlns:a16="http://schemas.microsoft.com/office/drawing/2014/main" id="{DFD7185D-D0E0-C3FB-AD84-FA2C48BF50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2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3 column ">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000DA3-F94A-47A9-833C-F737A5CE928A}"/>
              </a:ext>
              <a:ext uri="{C183D7F6-B498-43B3-948B-1728B52AA6E4}">
                <adec:decorative xmlns:adec="http://schemas.microsoft.com/office/drawing/2017/decorative" val="1"/>
              </a:ext>
            </a:extLst>
          </p:cNvPr>
          <p:cNvSpPr/>
          <p:nvPr userDrawn="1"/>
        </p:nvSpPr>
        <p:spPr>
          <a:xfrm rot="16200000">
            <a:off x="4956929" y="-4956928"/>
            <a:ext cx="2278144" cy="1219200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norm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pic>
        <p:nvPicPr>
          <p:cNvPr id="10" name="Picture 9">
            <a:extLst>
              <a:ext uri="{FF2B5EF4-FFF2-40B4-BE49-F238E27FC236}">
                <a16:creationId xmlns:a16="http://schemas.microsoft.com/office/drawing/2014/main" id="{DC0D530F-E754-AD82-96FA-1D13357A8C8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940459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6097526"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4037" y="635000"/>
            <a:ext cx="5171770" cy="2039374"/>
          </a:xfrm>
        </p:spPr>
        <p:txBody>
          <a:bodyPr anchor="b">
            <a:noAutofit/>
          </a:bodyPr>
          <a:lstStyle>
            <a:lvl1pPr>
              <a:lnSpc>
                <a:spcPct val="101000"/>
              </a:lnSpc>
              <a:spcBef>
                <a:spcPts val="700"/>
              </a:spcBef>
              <a:spcAft>
                <a:spcPts val="700"/>
              </a:spcAft>
              <a:defRPr sz="4800" baseline="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dirty="0"/>
              <a:t>Click to edit Master text styles</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10" name="Picture 9">
            <a:extLst>
              <a:ext uri="{FF2B5EF4-FFF2-40B4-BE49-F238E27FC236}">
                <a16:creationId xmlns:a16="http://schemas.microsoft.com/office/drawing/2014/main" id="{21046E05-9F5D-3470-D410-FD844CD041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054925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4047130" y="1225484"/>
            <a:ext cx="8201891" cy="395180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pic>
        <p:nvPicPr>
          <p:cNvPr id="11" name="Picture 10">
            <a:extLst>
              <a:ext uri="{FF2B5EF4-FFF2-40B4-BE49-F238E27FC236}">
                <a16:creationId xmlns:a16="http://schemas.microsoft.com/office/drawing/2014/main" id="{C58B9D3B-FABA-5C78-B414-8104F27CD816}"/>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15824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797096" y="192907"/>
            <a:ext cx="6389027" cy="5601790"/>
          </a:xfrm>
        </p:spPr>
        <p:txBody>
          <a:bodyPr>
            <a:noAutofit/>
          </a:bodyPr>
          <a:lstStyle>
            <a:lvl1pPr algn="ctr">
              <a:lnSpc>
                <a:spcPct val="101000"/>
              </a:lnSpc>
              <a:spcBef>
                <a:spcPts val="700"/>
              </a:spcBef>
              <a:spcAft>
                <a:spcPts val="700"/>
              </a:spcAft>
              <a:defRPr sz="6600" baseline="0">
                <a:solidFill>
                  <a:schemeClr val="bg1"/>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lgn="ctr">
              <a:defRPr lang="en-US" sz="2600" kern="1200" spc="50" baseline="0" dirty="0" smtClean="0">
                <a:solidFill>
                  <a:schemeClr val="bg1"/>
                </a:solidFill>
                <a:latin typeface="Decotura ICG" panose="00000400000000000000" pitchFamily="2" charset="0"/>
                <a:ea typeface="+mn-ea"/>
                <a:cs typeface="Calibri"/>
              </a:defRPr>
            </a:lvl1pPr>
            <a:lvl2pPr marL="0" indent="0">
              <a:buNone/>
              <a:defRPr/>
            </a:lvl2pPr>
          </a:lstStyle>
          <a:p>
            <a:pPr lvl="0"/>
            <a:r>
              <a:rPr lang="en-US" dirty="0"/>
              <a:t>Click to edit Master text styles</a:t>
            </a:r>
          </a:p>
        </p:txBody>
      </p:sp>
      <p:pic>
        <p:nvPicPr>
          <p:cNvPr id="5" name="Picture 4">
            <a:extLst>
              <a:ext uri="{FF2B5EF4-FFF2-40B4-BE49-F238E27FC236}">
                <a16:creationId xmlns:a16="http://schemas.microsoft.com/office/drawing/2014/main" id="{ABC8D62B-9FF6-E1B4-94C6-8EF1BA4E220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231405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9DE8D6-8092-44CF-8DBE-66D64FA30CD5}"/>
              </a:ext>
              <a:ext uri="{C183D7F6-B498-43B3-948B-1728B52AA6E4}">
                <adec:decorative xmlns:adec="http://schemas.microsoft.com/office/drawing/2017/decorative" val="1"/>
              </a:ext>
            </a:extLst>
          </p:cNvPr>
          <p:cNvSpPr/>
          <p:nvPr userDrawn="1"/>
        </p:nvSpPr>
        <p:spPr>
          <a:xfrm rot="16200000">
            <a:off x="4955309" y="-4971328"/>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noAutofit/>
          </a:bodyPr>
          <a:lstStyle>
            <a:lvl1pPr>
              <a:lnSpc>
                <a:spcPct val="101000"/>
              </a:lnSpc>
              <a:spcBef>
                <a:spcPts val="700"/>
              </a:spcBef>
              <a:spcAft>
                <a:spcPts val="700"/>
              </a:spcAft>
              <a:defRPr sz="5400" baseline="0">
                <a:solidFill>
                  <a:schemeClr val="bg1"/>
                </a:solidFill>
                <a:latin typeface="Arial" panose="020B0604020202020204" pitchFamily="34" charset="0"/>
                <a:cs typeface="Arial" panose="020B0604020202020204" pitchFamily="34" charset="0"/>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4" name="Picture 3">
            <a:extLst>
              <a:ext uri="{FF2B5EF4-FFF2-40B4-BE49-F238E27FC236}">
                <a16:creationId xmlns:a16="http://schemas.microsoft.com/office/drawing/2014/main" id="{52256F8D-E72C-9207-14DE-6828DA8490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735907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atin typeface="Decotura ICG" panose="00000400000000000000" pitchFamily="2"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15050" y="3449227"/>
            <a:ext cx="607695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9" name="Picture 8">
            <a:extLst>
              <a:ext uri="{FF2B5EF4-FFF2-40B4-BE49-F238E27FC236}">
                <a16:creationId xmlns:a16="http://schemas.microsoft.com/office/drawing/2014/main" id="{61719D2C-49F3-3C35-76EF-97EC5D229F36}"/>
              </a:ext>
            </a:extLst>
          </p:cNvPr>
          <p:cNvPicPr>
            <a:picLocks noChangeAspect="1"/>
          </p:cNvPicPr>
          <p:nvPr userDrawn="1"/>
        </p:nvPicPr>
        <p:blipFill>
          <a:blip r:embed="rId3"/>
          <a:stretch>
            <a:fillRect/>
          </a:stretch>
        </p:blipFill>
        <p:spPr>
          <a:xfrm>
            <a:off x="58191" y="6181725"/>
            <a:ext cx="718415" cy="652615"/>
          </a:xfrm>
          <a:prstGeom prst="rect">
            <a:avLst/>
          </a:prstGeom>
        </p:spPr>
      </p:pic>
    </p:spTree>
    <p:extLst>
      <p:ext uri="{BB962C8B-B14F-4D97-AF65-F5344CB8AC3E}">
        <p14:creationId xmlns:p14="http://schemas.microsoft.com/office/powerpoint/2010/main" val="265173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lgn="l">
              <a:defRPr sz="8000" baseline="0">
                <a:latin typeface="Decotura ICG" panose="000004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latin typeface="Decotura ICG"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7384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02526D-E976-412F-AFBB-494E33A90463}"/>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1649FD3-1705-8BCC-CF83-C1F26E85ED84}"/>
              </a:ext>
            </a:extLst>
          </p:cNvPr>
          <p:cNvPicPr>
            <a:picLocks noChangeAspect="1"/>
          </p:cNvPicPr>
          <p:nvPr userDrawn="1"/>
        </p:nvPicPr>
        <p:blipFill>
          <a:blip r:embed="rId3"/>
          <a:stretch>
            <a:fillRect/>
          </a:stretch>
        </p:blipFill>
        <p:spPr>
          <a:xfrm>
            <a:off x="124692" y="6122785"/>
            <a:ext cx="718415" cy="652615"/>
          </a:xfrm>
          <a:prstGeom prst="rect">
            <a:avLst/>
          </a:prstGeom>
        </p:spPr>
      </p:pic>
      <p:sp>
        <p:nvSpPr>
          <p:cNvPr id="2" name="Title 1">
            <a:extLst>
              <a:ext uri="{FF2B5EF4-FFF2-40B4-BE49-F238E27FC236}">
                <a16:creationId xmlns:a16="http://schemas.microsoft.com/office/drawing/2014/main" id="{BB056308-6FCA-8DCF-A64E-9BEBBA62F5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828024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4800">
                <a:solidFill>
                  <a:schemeClr val="tx1"/>
                </a:solidFill>
                <a:latin typeface="Arial" panose="020B0604020202020204" pitchFamily="34" charset="0"/>
                <a:cs typeface="Arial" panose="020B0604020202020204" pitchFamily="34"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pic>
        <p:nvPicPr>
          <p:cNvPr id="5" name="Picture 4">
            <a:extLst>
              <a:ext uri="{FF2B5EF4-FFF2-40B4-BE49-F238E27FC236}">
                <a16:creationId xmlns:a16="http://schemas.microsoft.com/office/drawing/2014/main" id="{18874818-5A49-706B-FABF-6346152135FB}"/>
              </a:ext>
            </a:extLst>
          </p:cNvPr>
          <p:cNvPicPr>
            <a:picLocks noChangeAspect="1"/>
          </p:cNvPicPr>
          <p:nvPr userDrawn="1"/>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6340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2172E-B024-42BD-99DF-133FED125D86}"/>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normAutofit/>
          </a:bodyPr>
          <a:lstStyle>
            <a:lvl1pPr>
              <a:defRPr sz="5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pic>
        <p:nvPicPr>
          <p:cNvPr id="16" name="Picture 15">
            <a:extLst>
              <a:ext uri="{FF2B5EF4-FFF2-40B4-BE49-F238E27FC236}">
                <a16:creationId xmlns:a16="http://schemas.microsoft.com/office/drawing/2014/main" id="{9966A544-61CA-D7F9-2F4A-4241DE1D5239}"/>
              </a:ext>
            </a:extLst>
          </p:cNvPr>
          <p:cNvPicPr>
            <a:picLocks noChangeAspect="1"/>
          </p:cNvPicPr>
          <p:nvPr userDrawn="1"/>
        </p:nvPicPr>
        <p:blipFill>
          <a:blip r:embed="rId3"/>
          <a:stretch>
            <a:fillRect/>
          </a:stretch>
        </p:blipFill>
        <p:spPr>
          <a:xfrm>
            <a:off x="107333" y="6102893"/>
            <a:ext cx="718415" cy="652615"/>
          </a:xfrm>
          <a:prstGeom prst="rect">
            <a:avLst/>
          </a:prstGeom>
        </p:spPr>
      </p:pic>
    </p:spTree>
    <p:extLst>
      <p:ext uri="{BB962C8B-B14F-4D97-AF65-F5344CB8AC3E}">
        <p14:creationId xmlns:p14="http://schemas.microsoft.com/office/powerpoint/2010/main" val="376468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mparis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B913D2-A532-4637-A5ED-76083F6FCA86}"/>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129E2F1-ACC4-5EEF-93CA-E488A26E0F91}"/>
              </a:ext>
            </a:extLst>
          </p:cNvPr>
          <p:cNvPicPr>
            <a:picLocks noChangeAspect="1"/>
          </p:cNvPicPr>
          <p:nvPr userDrawn="1"/>
        </p:nvPicPr>
        <p:blipFill>
          <a:blip r:embed="rId3"/>
          <a:stretch>
            <a:fillRect/>
          </a:stretch>
        </p:blipFill>
        <p:spPr>
          <a:xfrm>
            <a:off x="109117" y="6181344"/>
            <a:ext cx="718415" cy="652615"/>
          </a:xfrm>
          <a:prstGeom prst="rect">
            <a:avLst/>
          </a:prstGeom>
        </p:spPr>
      </p:pic>
    </p:spTree>
    <p:extLst>
      <p:ext uri="{BB962C8B-B14F-4D97-AF65-F5344CB8AC3E}">
        <p14:creationId xmlns:p14="http://schemas.microsoft.com/office/powerpoint/2010/main" val="1523021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B4CBEB-5DA0-5E39-6153-1ABC87203CA0}"/>
              </a:ext>
              <a:ext uri="{C183D7F6-B498-43B3-948B-1728B52AA6E4}">
                <adec:decorative xmlns:adec="http://schemas.microsoft.com/office/drawing/2017/decorative" val="1"/>
              </a:ext>
            </a:extLst>
          </p:cNvPr>
          <p:cNvSpPr/>
          <p:nvPr userDrawn="1"/>
        </p:nvSpPr>
        <p:spPr>
          <a:xfrm rot="16200000">
            <a:off x="4955309" y="-5049982"/>
            <a:ext cx="2281382" cy="12192000"/>
          </a:xfrm>
          <a:prstGeom prst="rect">
            <a:avLst/>
          </a:prstGeom>
          <a:blipFill>
            <a:blip r:embed="rId1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A0087A2-3009-45F5-D340-9F8E0C82DC64}"/>
              </a:ext>
            </a:extLst>
          </p:cNvPr>
          <p:cNvPicPr>
            <a:picLocks noChangeAspect="1"/>
          </p:cNvPicPr>
          <p:nvPr userDrawn="1"/>
        </p:nvPicPr>
        <p:blipFill>
          <a:blip r:embed="rId15"/>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90" r:id="rId1"/>
    <p:sldLayoutId id="2147483683" r:id="rId2"/>
    <p:sldLayoutId id="2147483684" r:id="rId3"/>
    <p:sldLayoutId id="2147483685" r:id="rId4"/>
    <p:sldLayoutId id="2147483673" r:id="rId5"/>
    <p:sldLayoutId id="2147483672" r:id="rId6"/>
    <p:sldLayoutId id="2147483686" r:id="rId7"/>
    <p:sldLayoutId id="2147483687" r:id="rId8"/>
    <p:sldLayoutId id="2147483675" r:id="rId9"/>
    <p:sldLayoutId id="2147483688" r:id="rId10"/>
    <p:sldLayoutId id="2147483682" r:id="rId11"/>
    <p:sldLayoutId id="2147483689" r:id="rId12"/>
  </p:sldLayoutIdLst>
  <p:hf hdr="0"/>
  <p:txStyles>
    <p:titleStyle>
      <a:lvl1pPr algn="l" defTabSz="914400" rtl="0" eaLnBrk="1" latinLnBrk="0" hangingPunct="1">
        <a:lnSpc>
          <a:spcPct val="90000"/>
        </a:lnSpc>
        <a:spcBef>
          <a:spcPct val="0"/>
        </a:spcBef>
        <a:buNone/>
        <a:defRPr sz="6600" kern="1200" cap="all" spc="120" baseline="0">
          <a:solidFill>
            <a:schemeClr val="bg1"/>
          </a:solidFill>
          <a:latin typeface="Decotura ICG" panose="00000400000000000000" pitchFamily="2" charset="0"/>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7.jpeg"/><Relationship Id="rId1" Type="http://schemas.openxmlformats.org/officeDocument/2006/relationships/slideLayout" Target="../slideLayouts/slideLayout4.xml"/><Relationship Id="rId6" Type="http://schemas.openxmlformats.org/officeDocument/2006/relationships/image" Target="../media/image6.jpeg"/><Relationship Id="rId11" Type="http://schemas.openxmlformats.org/officeDocument/2006/relationships/image" Target="../media/image12.png"/><Relationship Id="rId5" Type="http://schemas.openxmlformats.org/officeDocument/2006/relationships/image" Target="../media/image2.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7.jpeg"/><Relationship Id="rId9" Type="http://schemas.openxmlformats.org/officeDocument/2006/relationships/image" Target="../media/image10.jpe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010E-9A30-BABD-E462-6899548DE1D9}"/>
              </a:ext>
            </a:extLst>
          </p:cNvPr>
          <p:cNvSpPr>
            <a:spLocks noGrp="1"/>
          </p:cNvSpPr>
          <p:nvPr>
            <p:ph type="title"/>
          </p:nvPr>
        </p:nvSpPr>
        <p:spPr>
          <a:xfrm>
            <a:off x="5440886" y="964962"/>
            <a:ext cx="10268712" cy="1700784"/>
          </a:xfrm>
        </p:spPr>
        <p:txBody>
          <a:bodyPr>
            <a:noAutofit/>
          </a:bodyPr>
          <a:lstStyle/>
          <a:p>
            <a:r>
              <a:rPr lang="en-US" sz="3600" dirty="0">
                <a:latin typeface="Arial" panose="020B0604020202020204" pitchFamily="34" charset="0"/>
                <a:cs typeface="Arial" panose="020B0604020202020204" pitchFamily="34" charset="0"/>
              </a:rPr>
              <a:t>26</a:t>
            </a:r>
            <a:r>
              <a:rPr lang="en-US" sz="3600" baseline="30000" dirty="0">
                <a:latin typeface="Arial" panose="020B0604020202020204" pitchFamily="34" charset="0"/>
                <a:cs typeface="Arial" panose="020B0604020202020204" pitchFamily="34" charset="0"/>
              </a:rPr>
              <a:t>th</a:t>
            </a:r>
            <a:r>
              <a:rPr lang="en-US" sz="3600" dirty="0">
                <a:latin typeface="Arial" panose="020B0604020202020204" pitchFamily="34" charset="0"/>
                <a:cs typeface="Arial" panose="020B0604020202020204" pitchFamily="34" charset="0"/>
              </a:rPr>
              <a:t> Annual Conference</a:t>
            </a:r>
          </a:p>
        </p:txBody>
      </p:sp>
      <p:pic>
        <p:nvPicPr>
          <p:cNvPr id="3" name="Picture 2" descr="A picture containing text&#10;&#10;Description automatically generated">
            <a:extLst>
              <a:ext uri="{FF2B5EF4-FFF2-40B4-BE49-F238E27FC236}">
                <a16:creationId xmlns:a16="http://schemas.microsoft.com/office/drawing/2014/main" id="{BA407A76-C956-1754-B5F8-9B40D11264FD}"/>
              </a:ext>
            </a:extLst>
          </p:cNvPr>
          <p:cNvPicPr>
            <a:picLocks noChangeAspect="1"/>
          </p:cNvPicPr>
          <p:nvPr/>
        </p:nvPicPr>
        <p:blipFill>
          <a:blip r:embed="rId3">
            <a:alphaModFix/>
          </a:blip>
          <a:stretch>
            <a:fillRect/>
          </a:stretch>
        </p:blipFill>
        <p:spPr>
          <a:xfrm>
            <a:off x="5926524" y="70338"/>
            <a:ext cx="4648718" cy="1553214"/>
          </a:xfrm>
          <a:prstGeom prst="rect">
            <a:avLst/>
          </a:prstGeom>
        </p:spPr>
      </p:pic>
      <p:sp>
        <p:nvSpPr>
          <p:cNvPr id="4" name="TextBox 3">
            <a:extLst>
              <a:ext uri="{FF2B5EF4-FFF2-40B4-BE49-F238E27FC236}">
                <a16:creationId xmlns:a16="http://schemas.microsoft.com/office/drawing/2014/main" id="{0CE08113-ABB5-A53C-7971-F4E8F9F3B3AC}"/>
              </a:ext>
            </a:extLst>
          </p:cNvPr>
          <p:cNvSpPr txBox="1"/>
          <p:nvPr/>
        </p:nvSpPr>
        <p:spPr>
          <a:xfrm>
            <a:off x="-773629" y="6042556"/>
            <a:ext cx="6055085" cy="707886"/>
          </a:xfrm>
          <a:prstGeom prst="rect">
            <a:avLst/>
          </a:prstGeom>
          <a:noFill/>
        </p:spPr>
        <p:txBody>
          <a:bodyPr wrap="square" rtlCol="0">
            <a:spAutoFit/>
          </a:bodyPr>
          <a:lstStyle/>
          <a:p>
            <a:pPr algn="ctr"/>
            <a:r>
              <a:rPr lang="en-US" sz="40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San Antonio, Texas</a:t>
            </a:r>
          </a:p>
        </p:txBody>
      </p:sp>
      <p:sp>
        <p:nvSpPr>
          <p:cNvPr id="7" name="TextBox 6">
            <a:extLst>
              <a:ext uri="{FF2B5EF4-FFF2-40B4-BE49-F238E27FC236}">
                <a16:creationId xmlns:a16="http://schemas.microsoft.com/office/drawing/2014/main" id="{65057F8C-5F2A-1D36-B394-2F65DC8EF631}"/>
              </a:ext>
            </a:extLst>
          </p:cNvPr>
          <p:cNvSpPr txBox="1"/>
          <p:nvPr/>
        </p:nvSpPr>
        <p:spPr>
          <a:xfrm>
            <a:off x="8838518" y="6181932"/>
            <a:ext cx="3586742" cy="523220"/>
          </a:xfrm>
          <a:prstGeom prst="rect">
            <a:avLst/>
          </a:prstGeom>
          <a:noFill/>
        </p:spPr>
        <p:txBody>
          <a:bodyPr wrap="square" rtlCol="0">
            <a:spAutoFit/>
          </a:bodyPr>
          <a:lstStyle/>
          <a:p>
            <a:pPr algn="ctr"/>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September 26-28</a:t>
            </a:r>
          </a:p>
        </p:txBody>
      </p:sp>
    </p:spTree>
    <p:extLst>
      <p:ext uri="{BB962C8B-B14F-4D97-AF65-F5344CB8AC3E}">
        <p14:creationId xmlns:p14="http://schemas.microsoft.com/office/powerpoint/2010/main" val="226797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931F8E-3028-A60F-AE46-B787FD9AD39A}"/>
              </a:ext>
            </a:extLst>
          </p:cNvPr>
          <p:cNvSpPr>
            <a:spLocks noGrp="1"/>
          </p:cNvSpPr>
          <p:nvPr>
            <p:ph type="title"/>
          </p:nvPr>
        </p:nvSpPr>
        <p:spPr/>
        <p:txBody>
          <a:bodyPr>
            <a:normAutofit/>
          </a:bodyPr>
          <a:lstStyle/>
          <a:p>
            <a:r>
              <a:rPr lang="en-US" sz="6000" dirty="0"/>
              <a:t>So What’s up?</a:t>
            </a:r>
          </a:p>
        </p:txBody>
      </p:sp>
      <p:sp>
        <p:nvSpPr>
          <p:cNvPr id="7" name="TextBox 6">
            <a:extLst>
              <a:ext uri="{FF2B5EF4-FFF2-40B4-BE49-F238E27FC236}">
                <a16:creationId xmlns:a16="http://schemas.microsoft.com/office/drawing/2014/main" id="{E1B6DE5C-3152-2548-5A33-C055351C3FDB}"/>
              </a:ext>
            </a:extLst>
          </p:cNvPr>
          <p:cNvSpPr txBox="1"/>
          <p:nvPr/>
        </p:nvSpPr>
        <p:spPr>
          <a:xfrm>
            <a:off x="788277" y="2696357"/>
            <a:ext cx="4987158" cy="3170099"/>
          </a:xfrm>
          <a:prstGeom prst="rect">
            <a:avLst/>
          </a:prstGeom>
          <a:noFill/>
        </p:spPr>
        <p:txBody>
          <a:bodyPr wrap="square" rtlCol="0">
            <a:spAutoFit/>
          </a:bodyPr>
          <a:lstStyle/>
          <a:p>
            <a:r>
              <a:rPr lang="en-US" sz="2000" u="sng" dirty="0">
                <a:latin typeface="Arial" panose="020B0604020202020204" pitchFamily="34" charset="0"/>
                <a:cs typeface="Arial" panose="020B0604020202020204" pitchFamily="34" charset="0"/>
              </a:rPr>
              <a:t>What’s Happening TO us….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Covid cost volatility</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Hospital Cost Pressures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Emerging Specialty Therapies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Shifting Provider Behavior</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Advancement of Disease Care/Deferral</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“Long-Covid”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Changes in Member Utilization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High-Cost Pharmacy / Specialty Drugs</a:t>
            </a:r>
          </a:p>
        </p:txBody>
      </p:sp>
      <p:sp>
        <p:nvSpPr>
          <p:cNvPr id="8" name="TextBox 7">
            <a:extLst>
              <a:ext uri="{FF2B5EF4-FFF2-40B4-BE49-F238E27FC236}">
                <a16:creationId xmlns:a16="http://schemas.microsoft.com/office/drawing/2014/main" id="{29FCB1B6-0EDB-F448-4EFC-6F447D3457FA}"/>
              </a:ext>
            </a:extLst>
          </p:cNvPr>
          <p:cNvSpPr txBox="1"/>
          <p:nvPr/>
        </p:nvSpPr>
        <p:spPr>
          <a:xfrm>
            <a:off x="6642539" y="2733143"/>
            <a:ext cx="4987158" cy="3785652"/>
          </a:xfrm>
          <a:prstGeom prst="rect">
            <a:avLst/>
          </a:prstGeom>
          <a:noFill/>
        </p:spPr>
        <p:txBody>
          <a:bodyPr wrap="square" rtlCol="0">
            <a:spAutoFit/>
          </a:bodyPr>
          <a:lstStyle/>
          <a:p>
            <a:r>
              <a:rPr lang="en-US" sz="2000" u="sng" dirty="0">
                <a:latin typeface="Arial" panose="020B0604020202020204" pitchFamily="34" charset="0"/>
                <a:cs typeface="Arial" panose="020B0604020202020204" pitchFamily="34" charset="0"/>
              </a:rPr>
              <a:t>IS SHAPING What’s Happening…</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Understanding patterns &amp; treatment for accurate projections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Long-term provider contracts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Clinical appropriateness, optimizing cost &amp; dose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Value-based provider reimbursement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Stronger targeting for care support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Addressing health disparity</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Products/programs to navigate through the system</a:t>
            </a:r>
          </a:p>
        </p:txBody>
      </p:sp>
    </p:spTree>
    <p:extLst>
      <p:ext uri="{BB962C8B-B14F-4D97-AF65-F5344CB8AC3E}">
        <p14:creationId xmlns:p14="http://schemas.microsoft.com/office/powerpoint/2010/main" val="3679520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AA5CD5-61CD-F87D-8FB7-2A36CC1084ED}"/>
              </a:ext>
            </a:extLst>
          </p:cNvPr>
          <p:cNvSpPr>
            <a:spLocks noGrp="1"/>
          </p:cNvSpPr>
          <p:nvPr>
            <p:ph idx="1"/>
          </p:nvPr>
        </p:nvSpPr>
        <p:spPr>
          <a:xfrm>
            <a:off x="960120" y="2587752"/>
            <a:ext cx="4437790" cy="3593592"/>
          </a:xfrm>
        </p:spPr>
        <p:txBody>
          <a:bodyPr>
            <a:normAutofit/>
          </a:bodyPr>
          <a:lstStyle/>
          <a:p>
            <a:r>
              <a:rPr lang="en-US" sz="2000" u="sng" dirty="0"/>
              <a:t>Claim Costs / No Covid Impact</a:t>
            </a:r>
          </a:p>
          <a:p>
            <a:r>
              <a:rPr lang="en-US" sz="2000" dirty="0"/>
              <a:t>2020 Baseline</a:t>
            </a:r>
          </a:p>
          <a:p>
            <a:r>
              <a:rPr lang="en-US" sz="2000" dirty="0"/>
              <a:t>2021 +5%</a:t>
            </a:r>
          </a:p>
          <a:p>
            <a:r>
              <a:rPr lang="en-US" sz="2000" dirty="0"/>
              <a:t>2022 +5%</a:t>
            </a:r>
          </a:p>
          <a:p>
            <a:r>
              <a:rPr lang="en-US" sz="2000" dirty="0"/>
              <a:t>2023 +5% </a:t>
            </a:r>
          </a:p>
        </p:txBody>
      </p:sp>
      <p:sp>
        <p:nvSpPr>
          <p:cNvPr id="3" name="Title 2">
            <a:extLst>
              <a:ext uri="{FF2B5EF4-FFF2-40B4-BE49-F238E27FC236}">
                <a16:creationId xmlns:a16="http://schemas.microsoft.com/office/drawing/2014/main" id="{3EA5FA64-0FDE-E0D9-D110-264733AA1E86}"/>
              </a:ext>
            </a:extLst>
          </p:cNvPr>
          <p:cNvSpPr>
            <a:spLocks noGrp="1"/>
          </p:cNvSpPr>
          <p:nvPr>
            <p:ph type="title"/>
          </p:nvPr>
        </p:nvSpPr>
        <p:spPr/>
        <p:txBody>
          <a:bodyPr>
            <a:normAutofit/>
          </a:bodyPr>
          <a:lstStyle/>
          <a:p>
            <a:r>
              <a:rPr lang="en-US" sz="6000" dirty="0"/>
              <a:t>What to Expect</a:t>
            </a:r>
          </a:p>
        </p:txBody>
      </p:sp>
      <p:sp>
        <p:nvSpPr>
          <p:cNvPr id="5" name="Content Placeholder 1">
            <a:extLst>
              <a:ext uri="{FF2B5EF4-FFF2-40B4-BE49-F238E27FC236}">
                <a16:creationId xmlns:a16="http://schemas.microsoft.com/office/drawing/2014/main" id="{325E8EDC-A098-A7DE-33AC-E374FADB3EAF}"/>
              </a:ext>
            </a:extLst>
          </p:cNvPr>
          <p:cNvSpPr txBox="1">
            <a:spLocks/>
          </p:cNvSpPr>
          <p:nvPr/>
        </p:nvSpPr>
        <p:spPr>
          <a:xfrm>
            <a:off x="6194272" y="2587752"/>
            <a:ext cx="4437790" cy="3593592"/>
          </a:xfrm>
          <a:prstGeom prst="rect">
            <a:avLst/>
          </a:prstGeom>
        </p:spPr>
        <p:txBody>
          <a:bodyPr vert="horz" lIns="91440" tIns="45720" rIns="91440" bIns="45720" rtlCol="0">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3200" kern="1200" spc="50" baseline="0">
                <a:solidFill>
                  <a:schemeClr val="tx1"/>
                </a:solidFill>
                <a:latin typeface="Arial" panose="020B0604020202020204" pitchFamily="34" charset="0"/>
                <a:ea typeface="+mn-ea"/>
                <a:cs typeface="Arial" panose="020B0604020202020204" pitchFamily="34" charset="0"/>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Arial" panose="020B0604020202020204" pitchFamily="34" charset="0"/>
                <a:ea typeface="+mn-ea"/>
                <a:cs typeface="Arial" panose="020B0604020202020204" pitchFamily="34" charset="0"/>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400" b="1" kern="1200" spc="50" baseline="0">
                <a:solidFill>
                  <a:schemeClr val="tx1"/>
                </a:solidFill>
                <a:latin typeface="Arial" panose="020B0604020202020204" pitchFamily="34" charset="0"/>
                <a:ea typeface="+mn-ea"/>
                <a:cs typeface="Arial" panose="020B0604020202020204" pitchFamily="34" charset="0"/>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400" kern="1200" spc="50" baseline="0">
                <a:solidFill>
                  <a:schemeClr val="tx1"/>
                </a:solidFill>
                <a:latin typeface="Arial" panose="020B0604020202020204" pitchFamily="34" charset="0"/>
                <a:ea typeface="+mn-ea"/>
                <a:cs typeface="Arial" panose="020B0604020202020204" pitchFamily="34" charset="0"/>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400" b="1" kern="1200" spc="5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u="sng" dirty="0"/>
              <a:t>With Covid Impact</a:t>
            </a:r>
          </a:p>
          <a:p>
            <a:r>
              <a:rPr lang="en-US" sz="2000" dirty="0"/>
              <a:t>2020 Baseline</a:t>
            </a:r>
          </a:p>
          <a:p>
            <a:r>
              <a:rPr lang="en-US" sz="2000" dirty="0"/>
              <a:t>2021 Actual +7% + 5% Deferred Claims</a:t>
            </a:r>
          </a:p>
          <a:p>
            <a:r>
              <a:rPr lang="en-US" sz="2000" dirty="0"/>
              <a:t>2022 +6% + 3-4% Deferred Claims</a:t>
            </a:r>
          </a:p>
          <a:p>
            <a:r>
              <a:rPr lang="en-US" sz="2000" dirty="0"/>
              <a:t>2023 +7% + 2-3% Deferred Claims</a:t>
            </a:r>
          </a:p>
        </p:txBody>
      </p:sp>
      <p:sp>
        <p:nvSpPr>
          <p:cNvPr id="6" name="TextBox 5">
            <a:extLst>
              <a:ext uri="{FF2B5EF4-FFF2-40B4-BE49-F238E27FC236}">
                <a16:creationId xmlns:a16="http://schemas.microsoft.com/office/drawing/2014/main" id="{6D9148BE-53B7-8DE5-FC38-034E23C2A832}"/>
              </a:ext>
            </a:extLst>
          </p:cNvPr>
          <p:cNvSpPr txBox="1"/>
          <p:nvPr/>
        </p:nvSpPr>
        <p:spPr>
          <a:xfrm>
            <a:off x="2229796" y="5812012"/>
            <a:ext cx="792895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Important Factors:  Regional Differences, Plan Design, Demographics </a:t>
            </a:r>
          </a:p>
        </p:txBody>
      </p:sp>
      <p:sp>
        <p:nvSpPr>
          <p:cNvPr id="7" name="TextBox 6">
            <a:extLst>
              <a:ext uri="{FF2B5EF4-FFF2-40B4-BE49-F238E27FC236}">
                <a16:creationId xmlns:a16="http://schemas.microsoft.com/office/drawing/2014/main" id="{443AC170-959A-3CF1-7DCA-165A7FABAB00}"/>
              </a:ext>
            </a:extLst>
          </p:cNvPr>
          <p:cNvSpPr txBox="1"/>
          <p:nvPr/>
        </p:nvSpPr>
        <p:spPr>
          <a:xfrm>
            <a:off x="8944303" y="620110"/>
            <a:ext cx="2029297" cy="1200329"/>
          </a:xfrm>
          <a:prstGeom prst="rect">
            <a:avLst/>
          </a:prstGeom>
          <a:noFill/>
        </p:spPr>
        <p:txBody>
          <a:bodyPr wrap="square" rtlCol="0">
            <a:spAutoFit/>
          </a:bodyPr>
          <a:lstStyle/>
          <a:p>
            <a:r>
              <a:rPr lang="en-US" sz="3600" dirty="0"/>
              <a:t>REDO SLIDE</a:t>
            </a:r>
          </a:p>
        </p:txBody>
      </p:sp>
    </p:spTree>
    <p:extLst>
      <p:ext uri="{BB962C8B-B14F-4D97-AF65-F5344CB8AC3E}">
        <p14:creationId xmlns:p14="http://schemas.microsoft.com/office/powerpoint/2010/main" val="2039859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8A0AB4-F62E-79BC-2E0F-69DDD3DAD6FE}"/>
              </a:ext>
            </a:extLst>
          </p:cNvPr>
          <p:cNvSpPr>
            <a:spLocks noGrp="1"/>
          </p:cNvSpPr>
          <p:nvPr>
            <p:ph type="title"/>
          </p:nvPr>
        </p:nvSpPr>
        <p:spPr/>
        <p:txBody>
          <a:bodyPr/>
          <a:lstStyle/>
          <a:p>
            <a:r>
              <a:rPr lang="en-US" dirty="0"/>
              <a:t>Large Claim Trends</a:t>
            </a:r>
          </a:p>
        </p:txBody>
      </p:sp>
      <p:sp>
        <p:nvSpPr>
          <p:cNvPr id="5" name="Content Placeholder 4">
            <a:extLst>
              <a:ext uri="{FF2B5EF4-FFF2-40B4-BE49-F238E27FC236}">
                <a16:creationId xmlns:a16="http://schemas.microsoft.com/office/drawing/2014/main" id="{05477B60-67B9-DE5D-A5BB-25D7919AFF33}"/>
              </a:ext>
            </a:extLst>
          </p:cNvPr>
          <p:cNvSpPr>
            <a:spLocks noGrp="1"/>
          </p:cNvSpPr>
          <p:nvPr>
            <p:ph idx="1"/>
          </p:nvPr>
        </p:nvSpPr>
        <p:spPr>
          <a:xfrm>
            <a:off x="136634" y="2364156"/>
            <a:ext cx="4529959" cy="2475247"/>
          </a:xfrm>
        </p:spPr>
        <p:txBody>
          <a:bodyPr>
            <a:normAutofit/>
          </a:bodyPr>
          <a:lstStyle/>
          <a:p>
            <a:r>
              <a:rPr lang="en-US" sz="1800" b="1" u="sng" dirty="0"/>
              <a:t>Sun Life 2022 Large Claim Report</a:t>
            </a:r>
          </a:p>
          <a:p>
            <a:pPr marL="342900" indent="-342900">
              <a:buFont typeface="Arial" panose="020B0604020202020204" pitchFamily="34" charset="0"/>
              <a:buChar char="•"/>
            </a:pPr>
            <a:r>
              <a:rPr lang="en-US" sz="1800" dirty="0"/>
              <a:t>Top 10  $3.50B (70%)</a:t>
            </a:r>
          </a:p>
          <a:p>
            <a:pPr marL="342900" indent="-342900">
              <a:buFont typeface="Arial" panose="020B0604020202020204" pitchFamily="34" charset="0"/>
              <a:buChar char="•"/>
            </a:pPr>
            <a:r>
              <a:rPr lang="en-US" sz="1800" dirty="0"/>
              <a:t>Top 20  $4.54B (91%)</a:t>
            </a:r>
          </a:p>
          <a:p>
            <a:pPr marL="342900" indent="-342900">
              <a:buFont typeface="Arial" panose="020B0604020202020204" pitchFamily="34" charset="0"/>
              <a:buChar char="•"/>
            </a:pPr>
            <a:r>
              <a:rPr lang="en-US" sz="1800" dirty="0"/>
              <a:t>All	     $4.97B</a:t>
            </a:r>
          </a:p>
          <a:p>
            <a:pPr marL="342900" indent="-342900">
              <a:buFont typeface="Arial" panose="020B0604020202020204" pitchFamily="34" charset="0"/>
              <a:buChar char="•"/>
            </a:pPr>
            <a:endParaRPr lang="en-US" sz="1800" dirty="0"/>
          </a:p>
        </p:txBody>
      </p:sp>
      <p:pic>
        <p:nvPicPr>
          <p:cNvPr id="7" name="Picture 6">
            <a:extLst>
              <a:ext uri="{FF2B5EF4-FFF2-40B4-BE49-F238E27FC236}">
                <a16:creationId xmlns:a16="http://schemas.microsoft.com/office/drawing/2014/main" id="{B743610D-2578-7773-70DC-CEDAFBAE87E3}"/>
              </a:ext>
            </a:extLst>
          </p:cNvPr>
          <p:cNvPicPr>
            <a:picLocks noChangeAspect="1"/>
          </p:cNvPicPr>
          <p:nvPr/>
        </p:nvPicPr>
        <p:blipFill>
          <a:blip r:embed="rId2"/>
          <a:stretch>
            <a:fillRect/>
          </a:stretch>
        </p:blipFill>
        <p:spPr>
          <a:xfrm>
            <a:off x="4611705" y="2364157"/>
            <a:ext cx="6727222" cy="4378229"/>
          </a:xfrm>
          <a:prstGeom prst="rect">
            <a:avLst/>
          </a:prstGeom>
        </p:spPr>
      </p:pic>
      <p:pic>
        <p:nvPicPr>
          <p:cNvPr id="9" name="Picture 8">
            <a:extLst>
              <a:ext uri="{FF2B5EF4-FFF2-40B4-BE49-F238E27FC236}">
                <a16:creationId xmlns:a16="http://schemas.microsoft.com/office/drawing/2014/main" id="{A1D4D2BA-C5CA-3090-BB65-EABF129F0C62}"/>
              </a:ext>
            </a:extLst>
          </p:cNvPr>
          <p:cNvPicPr>
            <a:picLocks noChangeAspect="1"/>
          </p:cNvPicPr>
          <p:nvPr/>
        </p:nvPicPr>
        <p:blipFill>
          <a:blip r:embed="rId3"/>
          <a:stretch>
            <a:fillRect/>
          </a:stretch>
        </p:blipFill>
        <p:spPr>
          <a:xfrm>
            <a:off x="1553882" y="4379850"/>
            <a:ext cx="1695462" cy="2205053"/>
          </a:xfrm>
          <a:prstGeom prst="rect">
            <a:avLst/>
          </a:prstGeom>
        </p:spPr>
      </p:pic>
    </p:spTree>
    <p:extLst>
      <p:ext uri="{BB962C8B-B14F-4D97-AF65-F5344CB8AC3E}">
        <p14:creationId xmlns:p14="http://schemas.microsoft.com/office/powerpoint/2010/main" val="3075233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8A0AB4-F62E-79BC-2E0F-69DDD3DAD6FE}"/>
              </a:ext>
            </a:extLst>
          </p:cNvPr>
          <p:cNvSpPr>
            <a:spLocks noGrp="1"/>
          </p:cNvSpPr>
          <p:nvPr>
            <p:ph type="title"/>
          </p:nvPr>
        </p:nvSpPr>
        <p:spPr/>
        <p:txBody>
          <a:bodyPr/>
          <a:lstStyle/>
          <a:p>
            <a:r>
              <a:rPr lang="en-US" dirty="0"/>
              <a:t>Large Claim Trends</a:t>
            </a:r>
          </a:p>
        </p:txBody>
      </p:sp>
      <p:sp>
        <p:nvSpPr>
          <p:cNvPr id="5" name="Content Placeholder 4">
            <a:extLst>
              <a:ext uri="{FF2B5EF4-FFF2-40B4-BE49-F238E27FC236}">
                <a16:creationId xmlns:a16="http://schemas.microsoft.com/office/drawing/2014/main" id="{05477B60-67B9-DE5D-A5BB-25D7919AFF33}"/>
              </a:ext>
            </a:extLst>
          </p:cNvPr>
          <p:cNvSpPr>
            <a:spLocks noGrp="1"/>
          </p:cNvSpPr>
          <p:nvPr>
            <p:ph idx="1"/>
          </p:nvPr>
        </p:nvSpPr>
        <p:spPr>
          <a:xfrm>
            <a:off x="136634" y="2364156"/>
            <a:ext cx="4529959" cy="2475247"/>
          </a:xfrm>
        </p:spPr>
        <p:txBody>
          <a:bodyPr>
            <a:normAutofit/>
          </a:bodyPr>
          <a:lstStyle/>
          <a:p>
            <a:r>
              <a:rPr lang="en-US" sz="1800" b="1" u="sng" dirty="0"/>
              <a:t>Sun Life 2022 Large Claim Report</a:t>
            </a:r>
          </a:p>
          <a:p>
            <a:pPr marL="342900" indent="-342900">
              <a:buFont typeface="Arial" panose="020B0604020202020204" pitchFamily="34" charset="0"/>
              <a:buChar char="•"/>
            </a:pPr>
            <a:r>
              <a:rPr lang="en-US" sz="1800" dirty="0"/>
              <a:t>Top 10  $3.50B (70%)</a:t>
            </a:r>
          </a:p>
          <a:p>
            <a:pPr marL="342900" indent="-342900">
              <a:buFont typeface="Arial" panose="020B0604020202020204" pitchFamily="34" charset="0"/>
              <a:buChar char="•"/>
            </a:pPr>
            <a:r>
              <a:rPr lang="en-US" sz="1800" dirty="0"/>
              <a:t>Top 20  $4.54B (91%)</a:t>
            </a:r>
          </a:p>
          <a:p>
            <a:pPr marL="342900" indent="-342900">
              <a:buFont typeface="Arial" panose="020B0604020202020204" pitchFamily="34" charset="0"/>
              <a:buChar char="•"/>
            </a:pPr>
            <a:r>
              <a:rPr lang="en-US" sz="1800" dirty="0"/>
              <a:t>All	     $4.97B</a:t>
            </a:r>
          </a:p>
          <a:p>
            <a:pPr marL="342900" indent="-342900">
              <a:buFont typeface="Arial" panose="020B0604020202020204" pitchFamily="34" charset="0"/>
              <a:buChar char="•"/>
            </a:pPr>
            <a:endParaRPr lang="en-US" sz="1800" dirty="0"/>
          </a:p>
        </p:txBody>
      </p:sp>
      <p:pic>
        <p:nvPicPr>
          <p:cNvPr id="4" name="Picture 3">
            <a:extLst>
              <a:ext uri="{FF2B5EF4-FFF2-40B4-BE49-F238E27FC236}">
                <a16:creationId xmlns:a16="http://schemas.microsoft.com/office/drawing/2014/main" id="{81CE0F9F-A953-A94C-984C-79BCC922FB52}"/>
              </a:ext>
            </a:extLst>
          </p:cNvPr>
          <p:cNvPicPr>
            <a:picLocks noChangeAspect="1"/>
          </p:cNvPicPr>
          <p:nvPr/>
        </p:nvPicPr>
        <p:blipFill>
          <a:blip r:embed="rId2"/>
          <a:stretch>
            <a:fillRect/>
          </a:stretch>
        </p:blipFill>
        <p:spPr>
          <a:xfrm>
            <a:off x="4834759" y="2324087"/>
            <a:ext cx="7154444" cy="4591087"/>
          </a:xfrm>
          <a:prstGeom prst="rect">
            <a:avLst/>
          </a:prstGeom>
        </p:spPr>
      </p:pic>
      <p:sp>
        <p:nvSpPr>
          <p:cNvPr id="6" name="TextBox 5">
            <a:extLst>
              <a:ext uri="{FF2B5EF4-FFF2-40B4-BE49-F238E27FC236}">
                <a16:creationId xmlns:a16="http://schemas.microsoft.com/office/drawing/2014/main" id="{51D059E7-F068-4EE5-44D7-0FE78664902F}"/>
              </a:ext>
            </a:extLst>
          </p:cNvPr>
          <p:cNvSpPr txBox="1"/>
          <p:nvPr/>
        </p:nvSpPr>
        <p:spPr>
          <a:xfrm>
            <a:off x="7972097" y="1697420"/>
            <a:ext cx="756938" cy="369332"/>
          </a:xfrm>
          <a:prstGeom prst="rect">
            <a:avLst/>
          </a:prstGeom>
          <a:noFill/>
        </p:spPr>
        <p:txBody>
          <a:bodyPr wrap="none" rtlCol="0">
            <a:spAutoFit/>
          </a:bodyPr>
          <a:lstStyle/>
          <a:p>
            <a:r>
              <a:rPr lang="en-US" dirty="0"/>
              <a:t>REDO</a:t>
            </a:r>
          </a:p>
        </p:txBody>
      </p:sp>
    </p:spTree>
    <p:extLst>
      <p:ext uri="{BB962C8B-B14F-4D97-AF65-F5344CB8AC3E}">
        <p14:creationId xmlns:p14="http://schemas.microsoft.com/office/powerpoint/2010/main" val="1738906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D2EE8D-087A-8BAF-B831-492CFDDD2CBF}"/>
              </a:ext>
            </a:extLst>
          </p:cNvPr>
          <p:cNvSpPr>
            <a:spLocks noGrp="1"/>
          </p:cNvSpPr>
          <p:nvPr>
            <p:ph idx="1"/>
          </p:nvPr>
        </p:nvSpPr>
        <p:spPr/>
        <p:txBody>
          <a:bodyPr>
            <a:normAutofit/>
          </a:bodyPr>
          <a:lstStyle/>
          <a:p>
            <a:pPr marL="342900" indent="-342900">
              <a:buFont typeface="Arial" panose="020B0604020202020204" pitchFamily="34" charset="0"/>
              <a:buChar char="•"/>
            </a:pPr>
            <a:r>
              <a:rPr lang="en-US" sz="2000" dirty="0"/>
              <a:t>22% of groups have $1.0m+ claims each year</a:t>
            </a:r>
          </a:p>
          <a:p>
            <a:pPr marL="342900" indent="-342900">
              <a:buFont typeface="Arial" panose="020B0604020202020204" pitchFamily="34" charset="0"/>
              <a:buChar char="•"/>
            </a:pPr>
            <a:r>
              <a:rPr lang="en-US" sz="2000" dirty="0"/>
              <a:t>Cancer remain #1 &amp; #2 past 10 years across all vendors</a:t>
            </a:r>
          </a:p>
          <a:p>
            <a:pPr marL="342900" indent="-342900">
              <a:buFont typeface="Arial" panose="020B0604020202020204" pitchFamily="34" charset="0"/>
              <a:buChar char="•"/>
            </a:pPr>
            <a:r>
              <a:rPr lang="en-US" sz="2000" dirty="0"/>
              <a:t>From 2020 to 2021, Million-dollar claims increased by 19%</a:t>
            </a:r>
          </a:p>
          <a:p>
            <a:pPr marL="342900" indent="-342900">
              <a:buFont typeface="Arial" panose="020B0604020202020204" pitchFamily="34" charset="0"/>
              <a:buChar char="•"/>
            </a:pPr>
            <a:r>
              <a:rPr lang="en-US" sz="2000" dirty="0"/>
              <a:t>Volume of claims increased by 21% per million lives (utilization)</a:t>
            </a:r>
          </a:p>
          <a:p>
            <a:pPr marL="342900" indent="-342900">
              <a:buFont typeface="Arial" panose="020B0604020202020204" pitchFamily="34" charset="0"/>
              <a:buChar char="•"/>
            </a:pPr>
            <a:r>
              <a:rPr lang="en-US" sz="2000" dirty="0"/>
              <a:t>Average COVID19 reimbursement $234,568</a:t>
            </a:r>
          </a:p>
          <a:p>
            <a:pPr marL="342900" indent="-342900">
              <a:buFont typeface="Arial" panose="020B0604020202020204" pitchFamily="34" charset="0"/>
              <a:buChar char="•"/>
            </a:pPr>
            <a:r>
              <a:rPr lang="en-US" sz="2000" dirty="0"/>
              <a:t>Mental Health Claims +21%</a:t>
            </a:r>
          </a:p>
          <a:p>
            <a:pPr marL="342900" indent="-342900">
              <a:buFont typeface="Arial" panose="020B0604020202020204" pitchFamily="34" charset="0"/>
              <a:buChar char="•"/>
            </a:pPr>
            <a:r>
              <a:rPr lang="en-US" sz="2000" dirty="0"/>
              <a:t>2021 Largest Claims $6.23m hemophiliac, $7.8m burn victim</a:t>
            </a:r>
          </a:p>
          <a:p>
            <a:endParaRPr lang="en-US" sz="2000" dirty="0"/>
          </a:p>
        </p:txBody>
      </p:sp>
      <p:sp>
        <p:nvSpPr>
          <p:cNvPr id="3" name="Title 2">
            <a:extLst>
              <a:ext uri="{FF2B5EF4-FFF2-40B4-BE49-F238E27FC236}">
                <a16:creationId xmlns:a16="http://schemas.microsoft.com/office/drawing/2014/main" id="{C88A0AB4-F62E-79BC-2E0F-69DDD3DAD6FE}"/>
              </a:ext>
            </a:extLst>
          </p:cNvPr>
          <p:cNvSpPr>
            <a:spLocks noGrp="1"/>
          </p:cNvSpPr>
          <p:nvPr>
            <p:ph type="title"/>
          </p:nvPr>
        </p:nvSpPr>
        <p:spPr/>
        <p:txBody>
          <a:bodyPr/>
          <a:lstStyle/>
          <a:p>
            <a:r>
              <a:rPr lang="en-US" dirty="0"/>
              <a:t>Large Claim Trends</a:t>
            </a:r>
          </a:p>
        </p:txBody>
      </p:sp>
    </p:spTree>
    <p:extLst>
      <p:ext uri="{BB962C8B-B14F-4D97-AF65-F5344CB8AC3E}">
        <p14:creationId xmlns:p14="http://schemas.microsoft.com/office/powerpoint/2010/main" val="3106086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D2EE8D-087A-8BAF-B831-492CFDDD2CBF}"/>
              </a:ext>
            </a:extLst>
          </p:cNvPr>
          <p:cNvSpPr>
            <a:spLocks noGrp="1"/>
          </p:cNvSpPr>
          <p:nvPr>
            <p:ph idx="1"/>
          </p:nvPr>
        </p:nvSpPr>
        <p:spPr/>
        <p:txBody>
          <a:bodyPr>
            <a:normAutofit/>
          </a:bodyPr>
          <a:lstStyle/>
          <a:p>
            <a:pPr marL="342900" indent="-342900">
              <a:buFont typeface="Arial" panose="020B0604020202020204" pitchFamily="34" charset="0"/>
              <a:buChar char="•"/>
            </a:pPr>
            <a:r>
              <a:rPr lang="en-US" sz="2000" dirty="0"/>
              <a:t>Cancer Drugs make up 11 of top 20 high-cost injectable drugs</a:t>
            </a:r>
          </a:p>
          <a:p>
            <a:endParaRPr lang="en-US" sz="2000" dirty="0"/>
          </a:p>
        </p:txBody>
      </p:sp>
      <p:sp>
        <p:nvSpPr>
          <p:cNvPr id="3" name="Title 2">
            <a:extLst>
              <a:ext uri="{FF2B5EF4-FFF2-40B4-BE49-F238E27FC236}">
                <a16:creationId xmlns:a16="http://schemas.microsoft.com/office/drawing/2014/main" id="{C88A0AB4-F62E-79BC-2E0F-69DDD3DAD6FE}"/>
              </a:ext>
            </a:extLst>
          </p:cNvPr>
          <p:cNvSpPr>
            <a:spLocks noGrp="1"/>
          </p:cNvSpPr>
          <p:nvPr>
            <p:ph type="title"/>
          </p:nvPr>
        </p:nvSpPr>
        <p:spPr/>
        <p:txBody>
          <a:bodyPr>
            <a:normAutofit/>
          </a:bodyPr>
          <a:lstStyle/>
          <a:p>
            <a:r>
              <a:rPr lang="en-US" sz="6000" dirty="0"/>
              <a:t>Drug Claim Trends</a:t>
            </a:r>
          </a:p>
        </p:txBody>
      </p:sp>
      <p:sp>
        <p:nvSpPr>
          <p:cNvPr id="4" name="TextBox 3">
            <a:extLst>
              <a:ext uri="{FF2B5EF4-FFF2-40B4-BE49-F238E27FC236}">
                <a16:creationId xmlns:a16="http://schemas.microsoft.com/office/drawing/2014/main" id="{949D6521-48D5-B15B-9F23-B534874C8FF1}"/>
              </a:ext>
            </a:extLst>
          </p:cNvPr>
          <p:cNvSpPr txBox="1"/>
          <p:nvPr/>
        </p:nvSpPr>
        <p:spPr>
          <a:xfrm>
            <a:off x="6001408" y="5034455"/>
            <a:ext cx="4365470" cy="369332"/>
          </a:xfrm>
          <a:prstGeom prst="rect">
            <a:avLst/>
          </a:prstGeom>
          <a:noFill/>
        </p:spPr>
        <p:txBody>
          <a:bodyPr wrap="square" rtlCol="0">
            <a:spAutoFit/>
          </a:bodyPr>
          <a:lstStyle/>
          <a:p>
            <a:r>
              <a:rPr lang="en-US" dirty="0"/>
              <a:t>Waiting on Data</a:t>
            </a:r>
          </a:p>
        </p:txBody>
      </p:sp>
    </p:spTree>
    <p:extLst>
      <p:ext uri="{BB962C8B-B14F-4D97-AF65-F5344CB8AC3E}">
        <p14:creationId xmlns:p14="http://schemas.microsoft.com/office/powerpoint/2010/main" val="1586767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D2EE8D-087A-8BAF-B831-492CFDDD2CBF}"/>
              </a:ext>
            </a:extLst>
          </p:cNvPr>
          <p:cNvSpPr>
            <a:spLocks noGrp="1"/>
          </p:cNvSpPr>
          <p:nvPr>
            <p:ph idx="1"/>
          </p:nvPr>
        </p:nvSpPr>
        <p:spPr/>
        <p:txBody>
          <a:bodyPr>
            <a:normAutofit/>
          </a:bodyPr>
          <a:lstStyle/>
          <a:p>
            <a:pPr marL="342900" indent="-342900">
              <a:buFont typeface="Arial" panose="020B0604020202020204" pitchFamily="34" charset="0"/>
              <a:buChar char="•"/>
            </a:pPr>
            <a:r>
              <a:rPr lang="en-US" sz="2000" dirty="0"/>
              <a:t>COVID Patients no-longer overwhelming health systems</a:t>
            </a:r>
          </a:p>
          <a:p>
            <a:pPr marL="342900" indent="-342900">
              <a:buFont typeface="Arial" panose="020B0604020202020204" pitchFamily="34" charset="0"/>
              <a:buChar char="•"/>
            </a:pPr>
            <a:r>
              <a:rPr lang="en-US" sz="2000" dirty="0"/>
              <a:t>Improved Hospital Bandwidth: Providers going to extreme lifesaving measures</a:t>
            </a:r>
          </a:p>
          <a:p>
            <a:pPr marL="342900" indent="-342900">
              <a:buFont typeface="Arial" panose="020B0604020202020204" pitchFamily="34" charset="0"/>
              <a:buChar char="•"/>
            </a:pPr>
            <a:r>
              <a:rPr lang="en-US" sz="2000" dirty="0"/>
              <a:t>Claim Lag is a Problem</a:t>
            </a:r>
          </a:p>
          <a:p>
            <a:pPr marL="617220" lvl="1" indent="-342900">
              <a:buFont typeface="Arial" panose="020B0604020202020204" pitchFamily="34" charset="0"/>
              <a:buChar char="•"/>
            </a:pPr>
            <a:r>
              <a:rPr lang="en-US" sz="1600" dirty="0"/>
              <a:t>Federal Emergency Services Act / 1 Year Statute</a:t>
            </a:r>
          </a:p>
          <a:p>
            <a:pPr marL="617220" lvl="1" indent="-342900">
              <a:buFont typeface="Arial" panose="020B0604020202020204" pitchFamily="34" charset="0"/>
              <a:buChar char="•"/>
            </a:pPr>
            <a:r>
              <a:rPr lang="en-US" sz="1600" dirty="0"/>
              <a:t>Stretching Claims Over 2-3 Years</a:t>
            </a:r>
          </a:p>
          <a:p>
            <a:pPr marL="342900" indent="-342900">
              <a:buFont typeface="Arial" panose="020B0604020202020204" pitchFamily="34" charset="0"/>
              <a:buChar char="•"/>
            </a:pPr>
            <a:r>
              <a:rPr lang="en-US" sz="2000" dirty="0"/>
              <a:t>Stop Loss Leveraging / Cost Impact</a:t>
            </a:r>
          </a:p>
        </p:txBody>
      </p:sp>
      <p:sp>
        <p:nvSpPr>
          <p:cNvPr id="3" name="Title 2">
            <a:extLst>
              <a:ext uri="{FF2B5EF4-FFF2-40B4-BE49-F238E27FC236}">
                <a16:creationId xmlns:a16="http://schemas.microsoft.com/office/drawing/2014/main" id="{C88A0AB4-F62E-79BC-2E0F-69DDD3DAD6FE}"/>
              </a:ext>
            </a:extLst>
          </p:cNvPr>
          <p:cNvSpPr>
            <a:spLocks noGrp="1"/>
          </p:cNvSpPr>
          <p:nvPr>
            <p:ph type="title"/>
          </p:nvPr>
        </p:nvSpPr>
        <p:spPr/>
        <p:txBody>
          <a:bodyPr>
            <a:normAutofit/>
          </a:bodyPr>
          <a:lstStyle/>
          <a:p>
            <a:r>
              <a:rPr lang="en-US" sz="6000" dirty="0"/>
              <a:t>Disturbing trends</a:t>
            </a:r>
          </a:p>
        </p:txBody>
      </p:sp>
    </p:spTree>
    <p:extLst>
      <p:ext uri="{BB962C8B-B14F-4D97-AF65-F5344CB8AC3E}">
        <p14:creationId xmlns:p14="http://schemas.microsoft.com/office/powerpoint/2010/main" val="944201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D2EE8D-087A-8BAF-B831-492CFDDD2CBF}"/>
              </a:ext>
            </a:extLst>
          </p:cNvPr>
          <p:cNvSpPr>
            <a:spLocks noGrp="1"/>
          </p:cNvSpPr>
          <p:nvPr>
            <p:ph idx="1"/>
          </p:nvPr>
        </p:nvSpPr>
        <p:spPr>
          <a:xfrm>
            <a:off x="960120" y="2587752"/>
            <a:ext cx="6355080" cy="3593592"/>
          </a:xfrm>
        </p:spPr>
        <p:txBody>
          <a:bodyPr>
            <a:normAutofit/>
          </a:bodyPr>
          <a:lstStyle/>
          <a:p>
            <a:pPr marL="342900" indent="-342900">
              <a:buFont typeface="Arial" panose="020B0604020202020204" pitchFamily="34" charset="0"/>
              <a:buChar char="•"/>
            </a:pPr>
            <a:r>
              <a:rPr lang="en-US" sz="2000" dirty="0" err="1"/>
              <a:t>Muskuloskeletal</a:t>
            </a:r>
            <a:endParaRPr lang="en-US" sz="2000" dirty="0"/>
          </a:p>
          <a:p>
            <a:pPr marL="342900" indent="-342900">
              <a:buFont typeface="Arial" panose="020B0604020202020204" pitchFamily="34" charset="0"/>
              <a:buChar char="•"/>
            </a:pPr>
            <a:r>
              <a:rPr lang="en-US" sz="2000" dirty="0"/>
              <a:t>Maternity </a:t>
            </a:r>
          </a:p>
          <a:p>
            <a:pPr marL="342900" indent="-342900">
              <a:buFont typeface="Arial" panose="020B0604020202020204" pitchFamily="34" charset="0"/>
              <a:buChar char="•"/>
            </a:pPr>
            <a:endParaRPr lang="en-US" sz="2000" dirty="0"/>
          </a:p>
        </p:txBody>
      </p:sp>
      <p:sp>
        <p:nvSpPr>
          <p:cNvPr id="3" name="Title 2">
            <a:extLst>
              <a:ext uri="{FF2B5EF4-FFF2-40B4-BE49-F238E27FC236}">
                <a16:creationId xmlns:a16="http://schemas.microsoft.com/office/drawing/2014/main" id="{C88A0AB4-F62E-79BC-2E0F-69DDD3DAD6FE}"/>
              </a:ext>
            </a:extLst>
          </p:cNvPr>
          <p:cNvSpPr>
            <a:spLocks noGrp="1"/>
          </p:cNvSpPr>
          <p:nvPr>
            <p:ph type="title"/>
          </p:nvPr>
        </p:nvSpPr>
        <p:spPr/>
        <p:txBody>
          <a:bodyPr>
            <a:normAutofit/>
          </a:bodyPr>
          <a:lstStyle/>
          <a:p>
            <a:r>
              <a:rPr lang="en-US" sz="6000" dirty="0"/>
              <a:t>Disturbing trends</a:t>
            </a:r>
          </a:p>
        </p:txBody>
      </p:sp>
      <p:sp>
        <p:nvSpPr>
          <p:cNvPr id="4" name="TextBox 3">
            <a:extLst>
              <a:ext uri="{FF2B5EF4-FFF2-40B4-BE49-F238E27FC236}">
                <a16:creationId xmlns:a16="http://schemas.microsoft.com/office/drawing/2014/main" id="{5CEF8F0F-9564-407D-0C72-5AEC00D4A052}"/>
              </a:ext>
            </a:extLst>
          </p:cNvPr>
          <p:cNvSpPr txBox="1"/>
          <p:nvPr/>
        </p:nvSpPr>
        <p:spPr>
          <a:xfrm>
            <a:off x="7835462" y="3116317"/>
            <a:ext cx="3252952" cy="369332"/>
          </a:xfrm>
          <a:prstGeom prst="rect">
            <a:avLst/>
          </a:prstGeom>
          <a:noFill/>
        </p:spPr>
        <p:txBody>
          <a:bodyPr wrap="square" rtlCol="0">
            <a:spAutoFit/>
          </a:bodyPr>
          <a:lstStyle/>
          <a:p>
            <a:r>
              <a:rPr lang="en-US" dirty="0"/>
              <a:t>See Kristen’s Data</a:t>
            </a:r>
          </a:p>
        </p:txBody>
      </p:sp>
    </p:spTree>
    <p:extLst>
      <p:ext uri="{BB962C8B-B14F-4D97-AF65-F5344CB8AC3E}">
        <p14:creationId xmlns:p14="http://schemas.microsoft.com/office/powerpoint/2010/main" val="3852570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D2EE8D-087A-8BAF-B831-492CFDDD2CBF}"/>
              </a:ext>
            </a:extLst>
          </p:cNvPr>
          <p:cNvSpPr>
            <a:spLocks noGrp="1"/>
          </p:cNvSpPr>
          <p:nvPr>
            <p:ph idx="1"/>
          </p:nvPr>
        </p:nvSpPr>
        <p:spPr>
          <a:xfrm>
            <a:off x="960120" y="2587752"/>
            <a:ext cx="4962459" cy="3593592"/>
          </a:xfrm>
        </p:spPr>
        <p:txBody>
          <a:bodyPr>
            <a:normAutofit/>
          </a:bodyPr>
          <a:lstStyle/>
          <a:p>
            <a:pPr marL="342900" indent="-342900">
              <a:buFont typeface="Arial" panose="020B0604020202020204" pitchFamily="34" charset="0"/>
              <a:buChar char="•"/>
            </a:pPr>
            <a:r>
              <a:rPr lang="en-US" sz="2000" dirty="0" err="1"/>
              <a:t>Livongo</a:t>
            </a:r>
            <a:r>
              <a:rPr lang="en-US" sz="2000" dirty="0"/>
              <a:t> / </a:t>
            </a:r>
            <a:r>
              <a:rPr lang="en-US" sz="2000" dirty="0" err="1"/>
              <a:t>Renalogic</a:t>
            </a:r>
            <a:r>
              <a:rPr lang="en-US" sz="2000" dirty="0"/>
              <a:t> Data Coming</a:t>
            </a:r>
          </a:p>
          <a:p>
            <a:pPr marL="342900" indent="-342900">
              <a:buFont typeface="Arial" panose="020B0604020202020204" pitchFamily="34" charset="0"/>
              <a:buChar char="•"/>
            </a:pPr>
            <a:endParaRPr lang="en-US" sz="2000" dirty="0"/>
          </a:p>
        </p:txBody>
      </p:sp>
      <p:sp>
        <p:nvSpPr>
          <p:cNvPr id="3" name="Title 2">
            <a:extLst>
              <a:ext uri="{FF2B5EF4-FFF2-40B4-BE49-F238E27FC236}">
                <a16:creationId xmlns:a16="http://schemas.microsoft.com/office/drawing/2014/main" id="{C88A0AB4-F62E-79BC-2E0F-69DDD3DAD6FE}"/>
              </a:ext>
            </a:extLst>
          </p:cNvPr>
          <p:cNvSpPr>
            <a:spLocks noGrp="1"/>
          </p:cNvSpPr>
          <p:nvPr>
            <p:ph type="title"/>
          </p:nvPr>
        </p:nvSpPr>
        <p:spPr/>
        <p:txBody>
          <a:bodyPr>
            <a:normAutofit/>
          </a:bodyPr>
          <a:lstStyle/>
          <a:p>
            <a:r>
              <a:rPr lang="en-US" sz="6000" dirty="0"/>
              <a:t>Diabetes to CKD</a:t>
            </a:r>
          </a:p>
        </p:txBody>
      </p:sp>
    </p:spTree>
    <p:extLst>
      <p:ext uri="{BB962C8B-B14F-4D97-AF65-F5344CB8AC3E}">
        <p14:creationId xmlns:p14="http://schemas.microsoft.com/office/powerpoint/2010/main" val="3846258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C9A9D4-B382-4FEB-E670-60D74D548DB9}"/>
              </a:ext>
            </a:extLst>
          </p:cNvPr>
          <p:cNvSpPr>
            <a:spLocks noGrp="1"/>
          </p:cNvSpPr>
          <p:nvPr>
            <p:ph idx="1"/>
          </p:nvPr>
        </p:nvSpPr>
        <p:spPr>
          <a:xfrm>
            <a:off x="1233389" y="2650814"/>
            <a:ext cx="4447452" cy="3593592"/>
          </a:xfrm>
          <a:ln>
            <a:solidFill>
              <a:schemeClr val="tx1"/>
            </a:solidFill>
          </a:ln>
        </p:spPr>
        <p:txBody>
          <a:bodyPr>
            <a:normAutofit/>
          </a:bodyPr>
          <a:lstStyle/>
          <a:p>
            <a:r>
              <a:rPr lang="en-US" sz="2000" dirty="0"/>
              <a:t>Tribal </a:t>
            </a:r>
          </a:p>
          <a:p>
            <a:endParaRPr lang="en-US" sz="2000" dirty="0"/>
          </a:p>
          <a:p>
            <a:endParaRPr lang="en-US" sz="2000" dirty="0"/>
          </a:p>
        </p:txBody>
      </p:sp>
      <p:sp>
        <p:nvSpPr>
          <p:cNvPr id="3" name="Title 2">
            <a:extLst>
              <a:ext uri="{FF2B5EF4-FFF2-40B4-BE49-F238E27FC236}">
                <a16:creationId xmlns:a16="http://schemas.microsoft.com/office/drawing/2014/main" id="{5D931F8E-3028-A60F-AE46-B787FD9AD39A}"/>
              </a:ext>
            </a:extLst>
          </p:cNvPr>
          <p:cNvSpPr>
            <a:spLocks noGrp="1"/>
          </p:cNvSpPr>
          <p:nvPr>
            <p:ph type="title"/>
          </p:nvPr>
        </p:nvSpPr>
        <p:spPr/>
        <p:txBody>
          <a:bodyPr>
            <a:normAutofit/>
          </a:bodyPr>
          <a:lstStyle/>
          <a:p>
            <a:r>
              <a:rPr lang="en-US" sz="4400" dirty="0"/>
              <a:t>Tribal vs. non-tribal trends</a:t>
            </a:r>
          </a:p>
        </p:txBody>
      </p:sp>
      <p:sp>
        <p:nvSpPr>
          <p:cNvPr id="4" name="Content Placeholder 1">
            <a:extLst>
              <a:ext uri="{FF2B5EF4-FFF2-40B4-BE49-F238E27FC236}">
                <a16:creationId xmlns:a16="http://schemas.microsoft.com/office/drawing/2014/main" id="{E88459F8-D3FF-71A7-941F-A55456745C0C}"/>
              </a:ext>
            </a:extLst>
          </p:cNvPr>
          <p:cNvSpPr txBox="1">
            <a:spLocks/>
          </p:cNvSpPr>
          <p:nvPr/>
        </p:nvSpPr>
        <p:spPr>
          <a:xfrm>
            <a:off x="6252078" y="2650814"/>
            <a:ext cx="4620873" cy="3593592"/>
          </a:xfrm>
          <a:prstGeom prst="rect">
            <a:avLst/>
          </a:prstGeom>
          <a:ln>
            <a:solidFill>
              <a:schemeClr val="tx1"/>
            </a:solidFill>
          </a:ln>
        </p:spPr>
        <p:txBody>
          <a:bodyPr vert="horz" lIns="91440" tIns="45720" rIns="91440" bIns="45720" rtlCol="0">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3200" kern="1200" spc="50" baseline="0">
                <a:solidFill>
                  <a:schemeClr val="tx1"/>
                </a:solidFill>
                <a:latin typeface="Arial" panose="020B0604020202020204" pitchFamily="34" charset="0"/>
                <a:ea typeface="+mn-ea"/>
                <a:cs typeface="Arial" panose="020B0604020202020204" pitchFamily="34" charset="0"/>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Arial" panose="020B0604020202020204" pitchFamily="34" charset="0"/>
                <a:ea typeface="+mn-ea"/>
                <a:cs typeface="Arial" panose="020B0604020202020204" pitchFamily="34" charset="0"/>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400" b="1" kern="1200" spc="50" baseline="0">
                <a:solidFill>
                  <a:schemeClr val="tx1"/>
                </a:solidFill>
                <a:latin typeface="Arial" panose="020B0604020202020204" pitchFamily="34" charset="0"/>
                <a:ea typeface="+mn-ea"/>
                <a:cs typeface="Arial" panose="020B0604020202020204" pitchFamily="34" charset="0"/>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400" kern="1200" spc="50" baseline="0">
                <a:solidFill>
                  <a:schemeClr val="tx1"/>
                </a:solidFill>
                <a:latin typeface="Arial" panose="020B0604020202020204" pitchFamily="34" charset="0"/>
                <a:ea typeface="+mn-ea"/>
                <a:cs typeface="Arial" panose="020B0604020202020204" pitchFamily="34" charset="0"/>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400" b="1" kern="1200" spc="5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Non-Tribal</a:t>
            </a:r>
          </a:p>
          <a:p>
            <a:endParaRPr lang="en-US" sz="2000" dirty="0"/>
          </a:p>
          <a:p>
            <a:endParaRPr lang="en-US" sz="2000" dirty="0"/>
          </a:p>
        </p:txBody>
      </p:sp>
    </p:spTree>
    <p:extLst>
      <p:ext uri="{BB962C8B-B14F-4D97-AF65-F5344CB8AC3E}">
        <p14:creationId xmlns:p14="http://schemas.microsoft.com/office/powerpoint/2010/main" val="4268561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7344-0CB6-494B-A14C-6C7C1468E2AC}"/>
              </a:ext>
            </a:extLst>
          </p:cNvPr>
          <p:cNvSpPr>
            <a:spLocks noGrp="1"/>
          </p:cNvSpPr>
          <p:nvPr>
            <p:ph type="title"/>
          </p:nvPr>
        </p:nvSpPr>
        <p:spPr>
          <a:xfrm>
            <a:off x="621700" y="367977"/>
            <a:ext cx="10945552" cy="3136392"/>
          </a:xfrm>
        </p:spPr>
        <p:txBody>
          <a:bodyPr>
            <a:normAutofit fontScale="90000"/>
          </a:bodyPr>
          <a:lstStyle/>
          <a:p>
            <a:pPr algn="ctr"/>
            <a:r>
              <a:rPr lang="en-US" sz="5400" dirty="0">
                <a:latin typeface="Arial" panose="020B0604020202020204" pitchFamily="34" charset="0"/>
                <a:cs typeface="Arial" panose="020B0604020202020204" pitchFamily="34" charset="0"/>
              </a:rPr>
              <a:t>What YOUR numbers are telling us…</a:t>
            </a:r>
            <a:br>
              <a:rPr lang="en-US" sz="5400" dirty="0">
                <a:latin typeface="Arial" panose="020B0604020202020204" pitchFamily="34" charset="0"/>
                <a:cs typeface="Arial" panose="020B0604020202020204" pitchFamily="34" charset="0"/>
              </a:rPr>
            </a:br>
            <a:br>
              <a:rPr lang="en-US" sz="5400" dirty="0">
                <a:latin typeface="Arial" panose="020B0604020202020204" pitchFamily="34" charset="0"/>
                <a:cs typeface="Arial" panose="020B0604020202020204" pitchFamily="34" charset="0"/>
              </a:rPr>
            </a:br>
            <a:r>
              <a:rPr lang="en-US" sz="5400" dirty="0">
                <a:latin typeface="Arial" panose="020B0604020202020204" pitchFamily="34" charset="0"/>
                <a:cs typeface="Arial" panose="020B0604020202020204" pitchFamily="34" charset="0"/>
              </a:rPr>
              <a:t>2022 Tribal Benefits Survey RESULTS</a:t>
            </a:r>
          </a:p>
        </p:txBody>
      </p:sp>
      <p:sp>
        <p:nvSpPr>
          <p:cNvPr id="3" name="Text Placeholder 2">
            <a:extLst>
              <a:ext uri="{FF2B5EF4-FFF2-40B4-BE49-F238E27FC236}">
                <a16:creationId xmlns:a16="http://schemas.microsoft.com/office/drawing/2014/main" id="{EC1F92D4-9127-45F7-8DFC-A07C06032AAA}"/>
              </a:ext>
            </a:extLst>
          </p:cNvPr>
          <p:cNvSpPr>
            <a:spLocks noGrp="1"/>
          </p:cNvSpPr>
          <p:nvPr>
            <p:ph type="body" idx="1"/>
          </p:nvPr>
        </p:nvSpPr>
        <p:spPr>
          <a:xfrm>
            <a:off x="5313670" y="4544568"/>
            <a:ext cx="6532587" cy="1545336"/>
          </a:xfrm>
        </p:spPr>
        <p:txBody>
          <a:bodyPr>
            <a:normAutofit/>
          </a:bodyPr>
          <a:lstStyle/>
          <a:p>
            <a:r>
              <a:rPr lang="en-US" sz="2400" dirty="0">
                <a:latin typeface="Arial" panose="020B0604020202020204" pitchFamily="34" charset="0"/>
                <a:cs typeface="Arial" panose="020B0604020202020204" pitchFamily="34" charset="0"/>
              </a:rPr>
              <a:t>Doug Roehm, LIC		        Ben Butler</a:t>
            </a:r>
          </a:p>
          <a:p>
            <a:pPr algn="ctr"/>
            <a:endParaRPr lang="en-US" sz="2400" dirty="0"/>
          </a:p>
        </p:txBody>
      </p:sp>
      <p:pic>
        <p:nvPicPr>
          <p:cNvPr id="4" name="Picture 3" descr="A picture containing text&#10;&#10;Description automatically generated">
            <a:extLst>
              <a:ext uri="{FF2B5EF4-FFF2-40B4-BE49-F238E27FC236}">
                <a16:creationId xmlns:a16="http://schemas.microsoft.com/office/drawing/2014/main" id="{E1B73B2F-C2C1-4EE4-9B2D-A53BD3F65F5E}"/>
              </a:ext>
            </a:extLst>
          </p:cNvPr>
          <p:cNvPicPr>
            <a:picLocks noChangeAspect="1"/>
          </p:cNvPicPr>
          <p:nvPr/>
        </p:nvPicPr>
        <p:blipFill>
          <a:blip r:embed="rId2"/>
          <a:stretch>
            <a:fillRect/>
          </a:stretch>
        </p:blipFill>
        <p:spPr>
          <a:xfrm>
            <a:off x="796664" y="5910582"/>
            <a:ext cx="2178548" cy="727890"/>
          </a:xfrm>
          <a:prstGeom prst="rect">
            <a:avLst/>
          </a:prstGeom>
        </p:spPr>
      </p:pic>
      <p:pic>
        <p:nvPicPr>
          <p:cNvPr id="5" name="Picture 4">
            <a:extLst>
              <a:ext uri="{FF2B5EF4-FFF2-40B4-BE49-F238E27FC236}">
                <a16:creationId xmlns:a16="http://schemas.microsoft.com/office/drawing/2014/main" id="{775D2E29-3737-08C5-61B0-9E52ABE86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671" y="5701130"/>
            <a:ext cx="1969683" cy="873299"/>
          </a:xfrm>
          <a:prstGeom prst="rect">
            <a:avLst/>
          </a:prstGeom>
        </p:spPr>
      </p:pic>
      <p:pic>
        <p:nvPicPr>
          <p:cNvPr id="1026" name="Picture 2" descr="Tribal First - Insurance - Overview, Competitors, and Employees | Apollo.io">
            <a:extLst>
              <a:ext uri="{FF2B5EF4-FFF2-40B4-BE49-F238E27FC236}">
                <a16:creationId xmlns:a16="http://schemas.microsoft.com/office/drawing/2014/main" id="{11BD37BC-29E4-8AB8-2C37-05B8B14E86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134" b="25808"/>
          <a:stretch/>
        </p:blipFill>
        <p:spPr bwMode="auto">
          <a:xfrm>
            <a:off x="9811034" y="5610093"/>
            <a:ext cx="2139856" cy="102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871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AA5CD5-61CD-F87D-8FB7-2A36CC1084ED}"/>
              </a:ext>
            </a:extLst>
          </p:cNvPr>
          <p:cNvSpPr>
            <a:spLocks noGrp="1"/>
          </p:cNvSpPr>
          <p:nvPr>
            <p:ph idx="1"/>
          </p:nvPr>
        </p:nvSpPr>
        <p:spPr>
          <a:xfrm>
            <a:off x="960120" y="2587752"/>
            <a:ext cx="5577314" cy="3593592"/>
          </a:xfrm>
        </p:spPr>
        <p:txBody>
          <a:bodyPr>
            <a:normAutofit/>
          </a:bodyPr>
          <a:lstStyle/>
          <a:p>
            <a:pPr marL="342900" indent="-342900">
              <a:buFont typeface="Arial" panose="020B0604020202020204" pitchFamily="34" charset="0"/>
              <a:buChar char="•"/>
            </a:pPr>
            <a:r>
              <a:rPr lang="en-US" sz="2000" dirty="0"/>
              <a:t>Aging Population</a:t>
            </a:r>
          </a:p>
          <a:p>
            <a:pPr marL="342900" indent="-342900">
              <a:buFont typeface="Arial" panose="020B0604020202020204" pitchFamily="34" charset="0"/>
              <a:buChar char="•"/>
            </a:pPr>
            <a:r>
              <a:rPr lang="en-US" sz="2000" dirty="0"/>
              <a:t>Retirement Readiness All Time Low</a:t>
            </a:r>
          </a:p>
          <a:p>
            <a:pPr marL="342900" indent="-342900">
              <a:buFont typeface="Arial" panose="020B0604020202020204" pitchFamily="34" charset="0"/>
              <a:buChar char="•"/>
            </a:pPr>
            <a:r>
              <a:rPr lang="en-US" sz="2000" dirty="0"/>
              <a:t>Working To Survive / Inflation Impact </a:t>
            </a:r>
          </a:p>
          <a:p>
            <a:pPr marL="342900" indent="-342900">
              <a:buFont typeface="Arial" panose="020B0604020202020204" pitchFamily="34" charset="0"/>
              <a:buChar char="•"/>
            </a:pPr>
            <a:r>
              <a:rPr lang="en-US" sz="2000" dirty="0"/>
              <a:t>Homelessness </a:t>
            </a:r>
          </a:p>
          <a:p>
            <a:pPr marL="342900" indent="-342900">
              <a:buFont typeface="Arial" panose="020B0604020202020204" pitchFamily="34" charset="0"/>
              <a:buChar char="•"/>
            </a:pPr>
            <a:r>
              <a:rPr lang="en-US" sz="2000" dirty="0"/>
              <a:t>Family Unit / Moving Back In</a:t>
            </a:r>
          </a:p>
        </p:txBody>
      </p:sp>
      <p:sp>
        <p:nvSpPr>
          <p:cNvPr id="3" name="Title 2">
            <a:extLst>
              <a:ext uri="{FF2B5EF4-FFF2-40B4-BE49-F238E27FC236}">
                <a16:creationId xmlns:a16="http://schemas.microsoft.com/office/drawing/2014/main" id="{3EA5FA64-0FDE-E0D9-D110-264733AA1E86}"/>
              </a:ext>
            </a:extLst>
          </p:cNvPr>
          <p:cNvSpPr>
            <a:spLocks noGrp="1"/>
          </p:cNvSpPr>
          <p:nvPr>
            <p:ph type="title"/>
          </p:nvPr>
        </p:nvSpPr>
        <p:spPr/>
        <p:txBody>
          <a:bodyPr>
            <a:normAutofit/>
          </a:bodyPr>
          <a:lstStyle/>
          <a:p>
            <a:r>
              <a:rPr lang="en-US" sz="6000" dirty="0"/>
              <a:t>Aging Workforce</a:t>
            </a:r>
          </a:p>
        </p:txBody>
      </p:sp>
      <p:sp>
        <p:nvSpPr>
          <p:cNvPr id="4" name="TextBox 3">
            <a:extLst>
              <a:ext uri="{FF2B5EF4-FFF2-40B4-BE49-F238E27FC236}">
                <a16:creationId xmlns:a16="http://schemas.microsoft.com/office/drawing/2014/main" id="{FD7BDBA2-D922-8B8A-CDA2-659662855154}"/>
              </a:ext>
            </a:extLst>
          </p:cNvPr>
          <p:cNvSpPr txBox="1"/>
          <p:nvPr/>
        </p:nvSpPr>
        <p:spPr>
          <a:xfrm>
            <a:off x="7861738" y="3258207"/>
            <a:ext cx="2275490" cy="646331"/>
          </a:xfrm>
          <a:prstGeom prst="rect">
            <a:avLst/>
          </a:prstGeom>
          <a:noFill/>
        </p:spPr>
        <p:txBody>
          <a:bodyPr wrap="square" rtlCol="0">
            <a:spAutoFit/>
          </a:bodyPr>
          <a:lstStyle/>
          <a:p>
            <a:r>
              <a:rPr lang="en-US" dirty="0"/>
              <a:t>Insert BLS Inflation Graphic Here</a:t>
            </a:r>
          </a:p>
        </p:txBody>
      </p:sp>
    </p:spTree>
    <p:extLst>
      <p:ext uri="{BB962C8B-B14F-4D97-AF65-F5344CB8AC3E}">
        <p14:creationId xmlns:p14="http://schemas.microsoft.com/office/powerpoint/2010/main" val="2102263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AA5CD5-61CD-F87D-8FB7-2A36CC1084ED}"/>
              </a:ext>
            </a:extLst>
          </p:cNvPr>
          <p:cNvSpPr>
            <a:spLocks noGrp="1"/>
          </p:cNvSpPr>
          <p:nvPr>
            <p:ph idx="1"/>
          </p:nvPr>
        </p:nvSpPr>
        <p:spPr/>
        <p:txBody>
          <a:bodyPr>
            <a:normAutofit/>
          </a:bodyPr>
          <a:lstStyle/>
          <a:p>
            <a:pPr marL="342900" indent="-342900">
              <a:buFont typeface="Arial" panose="020B0604020202020204" pitchFamily="34" charset="0"/>
              <a:buChar char="•"/>
            </a:pPr>
            <a:r>
              <a:rPr lang="en-US" sz="2000" dirty="0"/>
              <a:t>note</a:t>
            </a:r>
          </a:p>
        </p:txBody>
      </p:sp>
      <p:sp>
        <p:nvSpPr>
          <p:cNvPr id="3" name="Title 2">
            <a:extLst>
              <a:ext uri="{FF2B5EF4-FFF2-40B4-BE49-F238E27FC236}">
                <a16:creationId xmlns:a16="http://schemas.microsoft.com/office/drawing/2014/main" id="{3EA5FA64-0FDE-E0D9-D110-264733AA1E86}"/>
              </a:ext>
            </a:extLst>
          </p:cNvPr>
          <p:cNvSpPr>
            <a:spLocks noGrp="1"/>
          </p:cNvSpPr>
          <p:nvPr>
            <p:ph type="title"/>
          </p:nvPr>
        </p:nvSpPr>
        <p:spPr/>
        <p:txBody>
          <a:bodyPr>
            <a:normAutofit/>
          </a:bodyPr>
          <a:lstStyle/>
          <a:p>
            <a:r>
              <a:rPr lang="en-US" sz="6000" dirty="0"/>
              <a:t>Who’s Winning? Why?</a:t>
            </a:r>
          </a:p>
        </p:txBody>
      </p:sp>
    </p:spTree>
    <p:extLst>
      <p:ext uri="{BB962C8B-B14F-4D97-AF65-F5344CB8AC3E}">
        <p14:creationId xmlns:p14="http://schemas.microsoft.com/office/powerpoint/2010/main" val="2852353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931F8E-3028-A60F-AE46-B787FD9AD39A}"/>
              </a:ext>
            </a:extLst>
          </p:cNvPr>
          <p:cNvSpPr>
            <a:spLocks noGrp="1"/>
          </p:cNvSpPr>
          <p:nvPr>
            <p:ph type="title"/>
          </p:nvPr>
        </p:nvSpPr>
        <p:spPr/>
        <p:txBody>
          <a:bodyPr>
            <a:normAutofit fontScale="90000"/>
          </a:bodyPr>
          <a:lstStyle/>
          <a:p>
            <a:r>
              <a:rPr lang="en-US" dirty="0"/>
              <a:t>Indian Health Care Improvement Act</a:t>
            </a:r>
          </a:p>
        </p:txBody>
      </p:sp>
      <p:sp>
        <p:nvSpPr>
          <p:cNvPr id="7" name="Content Placeholder 1">
            <a:extLst>
              <a:ext uri="{FF2B5EF4-FFF2-40B4-BE49-F238E27FC236}">
                <a16:creationId xmlns:a16="http://schemas.microsoft.com/office/drawing/2014/main" id="{FFE27C08-3A22-039B-5623-1A92E725321C}"/>
              </a:ext>
            </a:extLst>
          </p:cNvPr>
          <p:cNvSpPr txBox="1">
            <a:spLocks noGrp="1"/>
          </p:cNvSpPr>
          <p:nvPr>
            <p:ph idx="1"/>
          </p:nvPr>
        </p:nvSpPr>
        <p:spPr>
          <a:xfrm>
            <a:off x="960438" y="2587625"/>
            <a:ext cx="10267950" cy="3594100"/>
          </a:xfrm>
          <a:prstGeom prst="rect">
            <a:avLst/>
          </a:prstGeom>
        </p:spPr>
        <p:txBody>
          <a:bodyPr vert="horz" lIns="91440" tIns="45720" rIns="91440" bIns="45720" rtlCol="0">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3200" kern="1200" spc="50" baseline="0">
                <a:solidFill>
                  <a:schemeClr val="tx1"/>
                </a:solidFill>
                <a:latin typeface="Arial" panose="020B0604020202020204" pitchFamily="34" charset="0"/>
                <a:ea typeface="+mn-ea"/>
                <a:cs typeface="Arial" panose="020B0604020202020204" pitchFamily="34" charset="0"/>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Arial" panose="020B0604020202020204" pitchFamily="34" charset="0"/>
                <a:ea typeface="+mn-ea"/>
                <a:cs typeface="Arial" panose="020B0604020202020204" pitchFamily="34" charset="0"/>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400" b="1" kern="1200" spc="50" baseline="0">
                <a:solidFill>
                  <a:schemeClr val="tx1"/>
                </a:solidFill>
                <a:latin typeface="Arial" panose="020B0604020202020204" pitchFamily="34" charset="0"/>
                <a:ea typeface="+mn-ea"/>
                <a:cs typeface="Arial" panose="020B0604020202020204" pitchFamily="34" charset="0"/>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400" kern="1200" spc="50" baseline="0">
                <a:solidFill>
                  <a:schemeClr val="tx1"/>
                </a:solidFill>
                <a:latin typeface="Arial" panose="020B0604020202020204" pitchFamily="34" charset="0"/>
                <a:ea typeface="+mn-ea"/>
                <a:cs typeface="Arial" panose="020B0604020202020204" pitchFamily="34" charset="0"/>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400" b="1" kern="1200" spc="5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25 USC 1601 and 1602:</a:t>
            </a:r>
          </a:p>
          <a:p>
            <a:pPr lvl="1">
              <a:buSzPct val="80000"/>
            </a:pPr>
            <a:r>
              <a:rPr lang="en-US" sz="1800" dirty="0"/>
              <a:t>Congress declares that it is the policy of this Nation, in fulfillment of its special </a:t>
            </a:r>
            <a:r>
              <a:rPr lang="en-US" sz="1800" b="1" dirty="0"/>
              <a:t>trust responsibilities</a:t>
            </a:r>
            <a:r>
              <a:rPr lang="en-US" sz="1800" dirty="0"/>
              <a:t> and </a:t>
            </a:r>
            <a:r>
              <a:rPr lang="en-US" sz="1800" b="1" dirty="0"/>
              <a:t>legal obligations</a:t>
            </a:r>
            <a:r>
              <a:rPr lang="en-US" sz="1800" dirty="0"/>
              <a:t> to Indians... to ensure the highest possible health status for Indians and  urban Indians and to provide all resources necessary to affect that policy.</a:t>
            </a:r>
          </a:p>
          <a:p>
            <a:pPr marL="0" lvl="1" indent="0">
              <a:buSzPct val="80000"/>
              <a:buNone/>
            </a:pPr>
            <a:endParaRPr lang="en-US" sz="1800" dirty="0"/>
          </a:p>
          <a:p>
            <a:pPr lvl="1">
              <a:buSzPct val="80000"/>
            </a:pPr>
            <a:r>
              <a:rPr lang="en-US" sz="1800" dirty="0"/>
              <a:t>A major national goal... is to provide the resources, processes, and structure that will enable Indian Tribes and tribal members to obtain the quantity and quality of health care services and opportunities that will eradicate the health disparities between Indians and the general population of the United States.</a:t>
            </a:r>
          </a:p>
        </p:txBody>
      </p:sp>
    </p:spTree>
    <p:extLst>
      <p:ext uri="{BB962C8B-B14F-4D97-AF65-F5344CB8AC3E}">
        <p14:creationId xmlns:p14="http://schemas.microsoft.com/office/powerpoint/2010/main" val="560534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C9A9D4-B382-4FEB-E670-60D74D548DB9}"/>
              </a:ext>
            </a:extLst>
          </p:cNvPr>
          <p:cNvSpPr>
            <a:spLocks noGrp="1"/>
          </p:cNvSpPr>
          <p:nvPr>
            <p:ph idx="1"/>
          </p:nvPr>
        </p:nvSpPr>
        <p:spPr>
          <a:xfrm>
            <a:off x="960120" y="2587752"/>
            <a:ext cx="6500656" cy="3593592"/>
          </a:xfrm>
        </p:spPr>
        <p:txBody>
          <a:bodyPr>
            <a:normAutofit/>
          </a:bodyPr>
          <a:lstStyle/>
          <a:p>
            <a:pPr marL="342900" indent="-342900">
              <a:buFont typeface="Arial" panose="020B0604020202020204" pitchFamily="34" charset="0"/>
              <a:buChar char="•"/>
            </a:pPr>
            <a:r>
              <a:rPr lang="en-US" sz="2000" dirty="0"/>
              <a:t>638 “Status” – Drive Your Own Destiny </a:t>
            </a:r>
          </a:p>
          <a:p>
            <a:pPr marL="342900" indent="-342900">
              <a:buFont typeface="Arial" panose="020B0604020202020204" pitchFamily="34" charset="0"/>
              <a:buChar char="•"/>
            </a:pPr>
            <a:r>
              <a:rPr lang="en-US" sz="2000" dirty="0"/>
              <a:t>Fully Insured or Self-Insured?</a:t>
            </a:r>
          </a:p>
          <a:p>
            <a:pPr marL="342900" indent="-342900">
              <a:buFont typeface="Arial" panose="020B0604020202020204" pitchFamily="34" charset="0"/>
              <a:buChar char="•"/>
            </a:pPr>
            <a:r>
              <a:rPr lang="en-US" sz="2000" dirty="0"/>
              <a:t>Plan Design(s)</a:t>
            </a:r>
          </a:p>
          <a:p>
            <a:pPr marL="342900" indent="-342900">
              <a:buFont typeface="Arial" panose="020B0604020202020204" pitchFamily="34" charset="0"/>
              <a:buChar char="•"/>
            </a:pPr>
            <a:r>
              <a:rPr lang="en-US" sz="2000" dirty="0"/>
              <a:t>Demographics &amp; Lifestyle</a:t>
            </a:r>
          </a:p>
          <a:p>
            <a:pPr marL="342900" indent="-342900">
              <a:buFont typeface="Arial" panose="020B0604020202020204" pitchFamily="34" charset="0"/>
              <a:buChar char="•"/>
            </a:pPr>
            <a:r>
              <a:rPr lang="en-US" sz="2000" dirty="0"/>
              <a:t>Claim Data = What’s Driving Your Spend?</a:t>
            </a:r>
          </a:p>
          <a:p>
            <a:pPr marL="342900" indent="-342900">
              <a:buFont typeface="Arial" panose="020B0604020202020204" pitchFamily="34" charset="0"/>
              <a:buChar char="•"/>
            </a:pPr>
            <a:r>
              <a:rPr lang="en-US" sz="2000" dirty="0"/>
              <a:t>What are you doing about it? What can you do?</a:t>
            </a:r>
          </a:p>
          <a:p>
            <a:pPr marL="342900" indent="-342900">
              <a:buFont typeface="Arial" panose="020B0604020202020204" pitchFamily="34" charset="0"/>
              <a:buChar char="•"/>
            </a:pPr>
            <a:endParaRPr lang="en-US" sz="2000" dirty="0"/>
          </a:p>
        </p:txBody>
      </p:sp>
      <p:sp>
        <p:nvSpPr>
          <p:cNvPr id="3" name="Title 2">
            <a:extLst>
              <a:ext uri="{FF2B5EF4-FFF2-40B4-BE49-F238E27FC236}">
                <a16:creationId xmlns:a16="http://schemas.microsoft.com/office/drawing/2014/main" id="{5D931F8E-3028-A60F-AE46-B787FD9AD39A}"/>
              </a:ext>
            </a:extLst>
          </p:cNvPr>
          <p:cNvSpPr>
            <a:spLocks noGrp="1"/>
          </p:cNvSpPr>
          <p:nvPr>
            <p:ph type="title"/>
          </p:nvPr>
        </p:nvSpPr>
        <p:spPr/>
        <p:txBody>
          <a:bodyPr>
            <a:normAutofit fontScale="90000"/>
          </a:bodyPr>
          <a:lstStyle/>
          <a:p>
            <a:r>
              <a:rPr lang="en-US" dirty="0"/>
              <a:t>638 Status</a:t>
            </a:r>
            <a:br>
              <a:rPr lang="en-US" dirty="0"/>
            </a:br>
            <a:r>
              <a:rPr lang="en-US" dirty="0"/>
              <a:t>Self-insurance</a:t>
            </a:r>
          </a:p>
        </p:txBody>
      </p:sp>
    </p:spTree>
    <p:extLst>
      <p:ext uri="{BB962C8B-B14F-4D97-AF65-F5344CB8AC3E}">
        <p14:creationId xmlns:p14="http://schemas.microsoft.com/office/powerpoint/2010/main" val="456180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AA5CD5-61CD-F87D-8FB7-2A36CC1084ED}"/>
              </a:ext>
            </a:extLst>
          </p:cNvPr>
          <p:cNvSpPr>
            <a:spLocks noGrp="1"/>
          </p:cNvSpPr>
          <p:nvPr>
            <p:ph idx="1"/>
          </p:nvPr>
        </p:nvSpPr>
        <p:spPr/>
        <p:txBody>
          <a:bodyPr/>
          <a:lstStyle/>
          <a:p>
            <a:r>
              <a:rPr lang="en-US" dirty="0"/>
              <a:t>Winning – saving 30-40% on average</a:t>
            </a:r>
          </a:p>
          <a:p>
            <a:endParaRPr lang="en-US" dirty="0"/>
          </a:p>
        </p:txBody>
      </p:sp>
      <p:sp>
        <p:nvSpPr>
          <p:cNvPr id="3" name="Title 2">
            <a:extLst>
              <a:ext uri="{FF2B5EF4-FFF2-40B4-BE49-F238E27FC236}">
                <a16:creationId xmlns:a16="http://schemas.microsoft.com/office/drawing/2014/main" id="{3EA5FA64-0FDE-E0D9-D110-264733AA1E86}"/>
              </a:ext>
            </a:extLst>
          </p:cNvPr>
          <p:cNvSpPr>
            <a:spLocks noGrp="1"/>
          </p:cNvSpPr>
          <p:nvPr>
            <p:ph type="title"/>
          </p:nvPr>
        </p:nvSpPr>
        <p:spPr/>
        <p:txBody>
          <a:bodyPr/>
          <a:lstStyle/>
          <a:p>
            <a:r>
              <a:rPr lang="en-US" dirty="0"/>
              <a:t>Domestic Clinic</a:t>
            </a:r>
          </a:p>
        </p:txBody>
      </p:sp>
    </p:spTree>
    <p:extLst>
      <p:ext uri="{BB962C8B-B14F-4D97-AF65-F5344CB8AC3E}">
        <p14:creationId xmlns:p14="http://schemas.microsoft.com/office/powerpoint/2010/main" val="221619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AA5CD5-61CD-F87D-8FB7-2A36CC1084ED}"/>
              </a:ext>
            </a:extLst>
          </p:cNvPr>
          <p:cNvSpPr>
            <a:spLocks noGrp="1"/>
          </p:cNvSpPr>
          <p:nvPr>
            <p:ph idx="1"/>
          </p:nvPr>
        </p:nvSpPr>
        <p:spPr/>
        <p:txBody>
          <a:bodyPr/>
          <a:lstStyle/>
          <a:p>
            <a:r>
              <a:rPr lang="en-US" dirty="0"/>
              <a:t>Winning</a:t>
            </a:r>
          </a:p>
          <a:p>
            <a:r>
              <a:rPr lang="en-US" dirty="0"/>
              <a:t>340(b)</a:t>
            </a:r>
          </a:p>
        </p:txBody>
      </p:sp>
      <p:sp>
        <p:nvSpPr>
          <p:cNvPr id="3" name="Title 2">
            <a:extLst>
              <a:ext uri="{FF2B5EF4-FFF2-40B4-BE49-F238E27FC236}">
                <a16:creationId xmlns:a16="http://schemas.microsoft.com/office/drawing/2014/main" id="{3EA5FA64-0FDE-E0D9-D110-264733AA1E86}"/>
              </a:ext>
            </a:extLst>
          </p:cNvPr>
          <p:cNvSpPr>
            <a:spLocks noGrp="1"/>
          </p:cNvSpPr>
          <p:nvPr>
            <p:ph type="title"/>
          </p:nvPr>
        </p:nvSpPr>
        <p:spPr/>
        <p:txBody>
          <a:bodyPr/>
          <a:lstStyle/>
          <a:p>
            <a:r>
              <a:rPr lang="en-US" dirty="0"/>
              <a:t>Domestic Pharmacy</a:t>
            </a:r>
          </a:p>
        </p:txBody>
      </p:sp>
    </p:spTree>
    <p:extLst>
      <p:ext uri="{BB962C8B-B14F-4D97-AF65-F5344CB8AC3E}">
        <p14:creationId xmlns:p14="http://schemas.microsoft.com/office/powerpoint/2010/main" val="863219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1BF20E-A0FC-EF5A-1FFD-346AEDD7DA2F}"/>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F655CBA9-E16F-0E96-A541-FA3A5DF6C133}"/>
              </a:ext>
            </a:extLst>
          </p:cNvPr>
          <p:cNvSpPr>
            <a:spLocks noGrp="1"/>
          </p:cNvSpPr>
          <p:nvPr>
            <p:ph type="title"/>
          </p:nvPr>
        </p:nvSpPr>
        <p:spPr/>
        <p:txBody>
          <a:bodyPr/>
          <a:lstStyle/>
          <a:p>
            <a:r>
              <a:rPr lang="en-US" dirty="0"/>
              <a:t>Other </a:t>
            </a:r>
            <a:r>
              <a:rPr lang="en-US" dirty="0" err="1"/>
              <a:t>STrategies</a:t>
            </a:r>
            <a:endParaRPr lang="en-US" dirty="0"/>
          </a:p>
        </p:txBody>
      </p:sp>
    </p:spTree>
    <p:extLst>
      <p:ext uri="{BB962C8B-B14F-4D97-AF65-F5344CB8AC3E}">
        <p14:creationId xmlns:p14="http://schemas.microsoft.com/office/powerpoint/2010/main" val="881663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10A308-B8A5-3A16-3F85-B08C69B326CA}"/>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EF2BCF25-5335-ED5D-683A-EA1C8A340551}"/>
              </a:ext>
            </a:extLst>
          </p:cNvPr>
          <p:cNvSpPr>
            <a:spLocks noGrp="1"/>
          </p:cNvSpPr>
          <p:nvPr>
            <p:ph type="title"/>
          </p:nvPr>
        </p:nvSpPr>
        <p:spPr/>
        <p:txBody>
          <a:bodyPr/>
          <a:lstStyle/>
          <a:p>
            <a:r>
              <a:rPr lang="en-US" dirty="0"/>
              <a:t>Next </a:t>
            </a:r>
            <a:r>
              <a:rPr lang="en-US" dirty="0" err="1"/>
              <a:t>STeps</a:t>
            </a:r>
            <a:endParaRPr lang="en-US" dirty="0"/>
          </a:p>
        </p:txBody>
      </p:sp>
    </p:spTree>
    <p:extLst>
      <p:ext uri="{BB962C8B-B14F-4D97-AF65-F5344CB8AC3E}">
        <p14:creationId xmlns:p14="http://schemas.microsoft.com/office/powerpoint/2010/main" val="2617980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9E8CB9-AD28-E64E-EF3A-7ACF13876192}"/>
              </a:ext>
            </a:extLst>
          </p:cNvPr>
          <p:cNvSpPr>
            <a:spLocks noGrp="1"/>
          </p:cNvSpPr>
          <p:nvPr>
            <p:ph type="title"/>
          </p:nvPr>
        </p:nvSpPr>
        <p:spPr/>
        <p:txBody>
          <a:bodyPr/>
          <a:lstStyle/>
          <a:p>
            <a:r>
              <a:rPr lang="en-US" dirty="0"/>
              <a:t>Ben Butler</a:t>
            </a:r>
            <a:br>
              <a:rPr lang="en-US" dirty="0"/>
            </a:br>
            <a:r>
              <a:rPr lang="en-US" dirty="0"/>
              <a:t>Benchmarking</a:t>
            </a:r>
          </a:p>
        </p:txBody>
      </p:sp>
      <p:sp>
        <p:nvSpPr>
          <p:cNvPr id="5" name="Text Placeholder 4">
            <a:extLst>
              <a:ext uri="{FF2B5EF4-FFF2-40B4-BE49-F238E27FC236}">
                <a16:creationId xmlns:a16="http://schemas.microsoft.com/office/drawing/2014/main" id="{3BBB0872-5562-B736-F828-B3148D19FA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80711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15F5DE-C44C-8D05-D232-0178AFD40D99}"/>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6109B4D3-7FA1-6A5D-D1FC-7041856A1DA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511788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742A82AB-F005-49A7-9C16-0AF17C1E992A}"/>
              </a:ext>
            </a:extLst>
          </p:cNvPr>
          <p:cNvSpPr>
            <a:spLocks noGrp="1"/>
          </p:cNvSpPr>
          <p:nvPr>
            <p:ph type="title"/>
          </p:nvPr>
        </p:nvSpPr>
        <p:spPr>
          <a:xfrm>
            <a:off x="966213" y="336958"/>
            <a:ext cx="10616187" cy="1700784"/>
          </a:xfrm>
        </p:spPr>
        <p:txBody>
          <a:bodyPr/>
          <a:lstStyle/>
          <a:p>
            <a:r>
              <a:rPr lang="en-US" dirty="0">
                <a:solidFill>
                  <a:schemeClr val="bg1"/>
                </a:solidFill>
                <a:latin typeface="Arial" panose="020B0604020202020204" pitchFamily="34" charset="0"/>
                <a:cs typeface="Arial" panose="020B0604020202020204" pitchFamily="34" charset="0"/>
              </a:rPr>
              <a:t>AGENDA</a:t>
            </a:r>
          </a:p>
        </p:txBody>
      </p:sp>
      <p:sp>
        <p:nvSpPr>
          <p:cNvPr id="29" name="Content Placeholder 28">
            <a:extLst>
              <a:ext uri="{FF2B5EF4-FFF2-40B4-BE49-F238E27FC236}">
                <a16:creationId xmlns:a16="http://schemas.microsoft.com/office/drawing/2014/main" id="{72142BC0-18E5-42CE-A02F-AC348DDCE465}"/>
              </a:ext>
            </a:extLst>
          </p:cNvPr>
          <p:cNvSpPr>
            <a:spLocks noGrp="1"/>
          </p:cNvSpPr>
          <p:nvPr>
            <p:ph idx="1"/>
          </p:nvPr>
        </p:nvSpPr>
        <p:spPr>
          <a:xfrm>
            <a:off x="960120" y="2587752"/>
            <a:ext cx="3694176" cy="3258102"/>
          </a:xfrm>
        </p:spPr>
        <p:txBody>
          <a:bodyPr anchor="ctr"/>
          <a:lstStyle/>
          <a:p>
            <a:r>
              <a:rPr lang="en-US" dirty="0">
                <a:latin typeface="Arial" panose="020B0604020202020204" pitchFamily="34" charset="0"/>
                <a:cs typeface="Arial" panose="020B0604020202020204" pitchFamily="34" charset="0"/>
              </a:rPr>
              <a:t>Topic one</a:t>
            </a:r>
          </a:p>
          <a:p>
            <a:r>
              <a:rPr lang="en-US" dirty="0">
                <a:latin typeface="Arial" panose="020B0604020202020204" pitchFamily="34" charset="0"/>
                <a:cs typeface="Arial" panose="020B0604020202020204" pitchFamily="34" charset="0"/>
              </a:rPr>
              <a:t>Topic two</a:t>
            </a:r>
          </a:p>
          <a:p>
            <a:r>
              <a:rPr lang="en-US" dirty="0">
                <a:latin typeface="Arial" panose="020B0604020202020204" pitchFamily="34" charset="0"/>
                <a:cs typeface="Arial" panose="020B0604020202020204" pitchFamily="34" charset="0"/>
              </a:rPr>
              <a:t>Topic three</a:t>
            </a:r>
          </a:p>
          <a:p>
            <a:r>
              <a:rPr lang="en-US" dirty="0">
                <a:latin typeface="Arial" panose="020B0604020202020204" pitchFamily="34" charset="0"/>
                <a:cs typeface="Arial" panose="020B0604020202020204" pitchFamily="34" charset="0"/>
              </a:rPr>
              <a:t>Topic four</a:t>
            </a:r>
          </a:p>
        </p:txBody>
      </p:sp>
      <p:sp>
        <p:nvSpPr>
          <p:cNvPr id="2" name="TextBox 1">
            <a:extLst>
              <a:ext uri="{FF2B5EF4-FFF2-40B4-BE49-F238E27FC236}">
                <a16:creationId xmlns:a16="http://schemas.microsoft.com/office/drawing/2014/main" id="{EEEA6E6E-E601-438D-FD99-9F9F1060689C}"/>
              </a:ext>
            </a:extLst>
          </p:cNvPr>
          <p:cNvSpPr txBox="1"/>
          <p:nvPr/>
        </p:nvSpPr>
        <p:spPr>
          <a:xfrm>
            <a:off x="1201003" y="2670412"/>
            <a:ext cx="9726304" cy="1754326"/>
          </a:xfrm>
          <a:prstGeom prst="rect">
            <a:avLst/>
          </a:prstGeom>
          <a:noFill/>
        </p:spPr>
        <p:txBody>
          <a:bodyPr wrap="square" rtlCol="0">
            <a:spAutoFit/>
          </a:bodyPr>
          <a:lstStyle/>
          <a:p>
            <a:r>
              <a:rPr lang="en-US" dirty="0"/>
              <a:t>Part 1 		What Your Numbers Are Telling Us		Doug Roehm, LIC, President</a:t>
            </a:r>
          </a:p>
          <a:p>
            <a:r>
              <a:rPr lang="en-US" dirty="0"/>
              <a:t>							Strategic Services Group</a:t>
            </a:r>
          </a:p>
          <a:p>
            <a:endParaRPr lang="en-US" dirty="0"/>
          </a:p>
          <a:p>
            <a:endParaRPr lang="en-US" dirty="0"/>
          </a:p>
          <a:p>
            <a:r>
              <a:rPr lang="en-US" dirty="0"/>
              <a:t>Part 2		2022 Tribal First Benefits Survey Results	Tim Ayala, Vice President</a:t>
            </a:r>
          </a:p>
          <a:p>
            <a:r>
              <a:rPr lang="en-US" dirty="0"/>
              <a:t>							Tribal First, An Alliant Company</a:t>
            </a:r>
          </a:p>
        </p:txBody>
      </p:sp>
    </p:spTree>
    <p:extLst>
      <p:ext uri="{BB962C8B-B14F-4D97-AF65-F5344CB8AC3E}">
        <p14:creationId xmlns:p14="http://schemas.microsoft.com/office/powerpoint/2010/main" val="2593787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FE1CDE-6DE3-91A2-07A1-29B6DDA01540}"/>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A99D78CE-8A85-BCC9-43BF-A29129E7496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5829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317814"/>
            <a:ext cx="10268712" cy="1700784"/>
          </a:xfrm>
        </p:spPr>
        <p:txBody>
          <a:bodyPr/>
          <a:lstStyle/>
          <a:p>
            <a:r>
              <a:rPr lang="en-US" dirty="0">
                <a:latin typeface="Arial" panose="020B0604020202020204" pitchFamily="34" charset="0"/>
                <a:cs typeface="Arial" panose="020B0604020202020204" pitchFamily="34" charset="0"/>
              </a:rPr>
              <a:t>Content</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960121" y="2587752"/>
            <a:ext cx="4818888" cy="892048"/>
          </a:xfrm>
        </p:spPr>
        <p:txBody>
          <a:bodyPr/>
          <a:lstStyle/>
          <a:p>
            <a:r>
              <a:rPr lang="en-US" dirty="0">
                <a:latin typeface="Arial" panose="020B0604020202020204" pitchFamily="34" charset="0"/>
                <a:cs typeface="Arial" panose="020B0604020202020204" pitchFamily="34" charset="0"/>
              </a:rPr>
              <a:t>Subtitle</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960121" y="3280502"/>
            <a:ext cx="4818888" cy="2586806"/>
          </a:xfrm>
        </p:spPr>
        <p:txBody>
          <a:bodyPr vert="horz" lIns="91440" tIns="45720" rIns="91440" bIns="45720" rtlCol="0" anchor="t">
            <a:normAutofit fontScale="92500" lnSpcReduction="10000"/>
          </a:bodyPr>
          <a:lstStyle/>
          <a:p>
            <a:r>
              <a:rPr lang="en-US" dirty="0">
                <a:latin typeface="Arial" panose="020B0604020202020204" pitchFamily="34" charset="0"/>
                <a:cs typeface="Arial" panose="020B0604020202020204" pitchFamily="34" charset="0"/>
              </a:rPr>
              <a:t>Add text, images, art, and videos. </a:t>
            </a:r>
          </a:p>
          <a:p>
            <a:r>
              <a:rPr lang="en-US" dirty="0">
                <a:latin typeface="Arial" panose="020B0604020202020204" pitchFamily="34" charset="0"/>
                <a:cs typeface="Arial" panose="020B0604020202020204" pitchFamily="34" charset="0"/>
              </a:rPr>
              <a:t>Add transitions, animations, and motion. </a:t>
            </a:r>
          </a:p>
          <a:p>
            <a:r>
              <a:rPr lang="en-US" dirty="0">
                <a:latin typeface="Arial" panose="020B0604020202020204" pitchFamily="34" charset="0"/>
                <a:cs typeface="Arial" panose="020B0604020202020204" pitchFamily="34" charset="0"/>
              </a:rPr>
              <a:t>Save to OneDrive, to get to your presentations from your computer, tablet, or phone. </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409944" y="2587752"/>
            <a:ext cx="4818888" cy="892048"/>
          </a:xfrm>
        </p:spPr>
        <p:txBody>
          <a:bodyPr/>
          <a:lstStyle/>
          <a:p>
            <a:r>
              <a:rPr lang="en-US" dirty="0">
                <a:latin typeface="Arial" panose="020B0604020202020204" pitchFamily="34" charset="0"/>
                <a:cs typeface="Arial" panose="020B0604020202020204" pitchFamily="34" charset="0"/>
              </a:rPr>
              <a:t>Subtitle</a:t>
            </a:r>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6409944" y="3280502"/>
            <a:ext cx="4818888" cy="2586806"/>
          </a:xfrm>
        </p:spPr>
        <p:txBody>
          <a:bodyPr>
            <a:normAutofit/>
          </a:bodyPr>
          <a:lstStyle/>
          <a:p>
            <a:r>
              <a:rPr lang="en-US" dirty="0">
                <a:latin typeface="Arial" panose="020B0604020202020204" pitchFamily="34" charset="0"/>
                <a:cs typeface="Arial" panose="020B0604020202020204" pitchFamily="34" charset="0"/>
              </a:rPr>
              <a:t>Open the Design Ideas pane for instant slide makeovers. </a:t>
            </a:r>
          </a:p>
          <a:p>
            <a:r>
              <a:rPr lang="en-US" dirty="0">
                <a:latin typeface="Arial" panose="020B0604020202020204" pitchFamily="34" charset="0"/>
                <a:cs typeface="Arial" panose="020B0604020202020204" pitchFamily="34" charset="0"/>
              </a:rPr>
              <a:t>When we have design ideas, we’ll show them to you right there. </a:t>
            </a:r>
          </a:p>
        </p:txBody>
      </p:sp>
    </p:spTree>
    <p:extLst>
      <p:ext uri="{BB962C8B-B14F-4D97-AF65-F5344CB8AC3E}">
        <p14:creationId xmlns:p14="http://schemas.microsoft.com/office/powerpoint/2010/main" val="2563119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960120" y="317814"/>
            <a:ext cx="10268712" cy="1700784"/>
          </a:xfrm>
        </p:spPr>
        <p:txBody>
          <a:bodyPr/>
          <a:lstStyle/>
          <a:p>
            <a:r>
              <a:rPr lang="en-US" dirty="0">
                <a:latin typeface="Arial" panose="020B0604020202020204" pitchFamily="34" charset="0"/>
                <a:cs typeface="Arial" panose="020B0604020202020204" pitchFamily="34" charset="0"/>
              </a:rPr>
              <a:t>Timeline</a:t>
            </a:r>
          </a:p>
        </p:txBody>
      </p:sp>
      <p:graphicFrame>
        <p:nvGraphicFramePr>
          <p:cNvPr id="7" name="Content Placeholder 3" descr="Timeline graphic with a bright yellow line.">
            <a:extLst>
              <a:ext uri="{FF2B5EF4-FFF2-40B4-BE49-F238E27FC236}">
                <a16:creationId xmlns:a16="http://schemas.microsoft.com/office/drawing/2014/main" id="{019F7C97-485E-462B-8322-E8086263ABBC}"/>
              </a:ext>
            </a:extLst>
          </p:cNvPr>
          <p:cNvGraphicFramePr>
            <a:graphicFrameLocks noGrp="1"/>
          </p:cNvGraphicFramePr>
          <p:nvPr>
            <p:ph idx="4294967295"/>
            <p:extLst>
              <p:ext uri="{D42A27DB-BD31-4B8C-83A1-F6EECF244321}">
                <p14:modId xmlns:p14="http://schemas.microsoft.com/office/powerpoint/2010/main" val="1330890997"/>
              </p:ext>
            </p:extLst>
          </p:nvPr>
        </p:nvGraphicFramePr>
        <p:xfrm>
          <a:off x="960438" y="2587625"/>
          <a:ext cx="102679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7936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960120" y="317814"/>
            <a:ext cx="10268712" cy="1700784"/>
          </a:xfrm>
        </p:spPr>
        <p:txBody>
          <a:bodyPr/>
          <a:lstStyle/>
          <a:p>
            <a:r>
              <a:rPr lang="en-US" dirty="0">
                <a:latin typeface="Arial" panose="020B0604020202020204" pitchFamily="34" charset="0"/>
                <a:cs typeface="Arial" panose="020B0604020202020204" pitchFamily="34" charset="0"/>
              </a:rPr>
              <a:t>Additional content</a:t>
            </a:r>
          </a:p>
        </p:txBody>
      </p:sp>
      <p:sp>
        <p:nvSpPr>
          <p:cNvPr id="9" name="Text Placeholder 8">
            <a:extLst>
              <a:ext uri="{FF2B5EF4-FFF2-40B4-BE49-F238E27FC236}">
                <a16:creationId xmlns:a16="http://schemas.microsoft.com/office/drawing/2014/main" id="{E9052153-84CE-4C4C-9422-F437CC0272A8}"/>
              </a:ext>
            </a:extLst>
          </p:cNvPr>
          <p:cNvSpPr>
            <a:spLocks noGrp="1"/>
          </p:cNvSpPr>
          <p:nvPr>
            <p:ph type="body" idx="1"/>
          </p:nvPr>
        </p:nvSpPr>
        <p:spPr>
          <a:xfrm>
            <a:off x="960121" y="2587752"/>
            <a:ext cx="3236976" cy="892048"/>
          </a:xfrm>
        </p:spPr>
        <p:txBody>
          <a:bodyPr/>
          <a:lstStyle/>
          <a:p>
            <a:r>
              <a:rPr lang="en-US" dirty="0">
                <a:latin typeface="Arial" panose="020B0604020202020204" pitchFamily="34" charset="0"/>
                <a:cs typeface="Arial" panose="020B0604020202020204" pitchFamily="34" charset="0"/>
              </a:rPr>
              <a:t>Subtitle</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960120" y="3594538"/>
            <a:ext cx="3236976" cy="2586806"/>
          </a:xfrm>
        </p:spPr>
        <p:txBody>
          <a:bodyPr>
            <a:normAutofit lnSpcReduction="10000"/>
          </a:bodyPr>
          <a:lstStyle/>
          <a:p>
            <a:pPr lvl="0"/>
            <a:r>
              <a:rPr lang="en-US" dirty="0">
                <a:latin typeface="Arial" panose="020B0604020202020204" pitchFamily="34" charset="0"/>
                <a:cs typeface="Arial" panose="020B0604020202020204" pitchFamily="34" charset="0"/>
              </a:rPr>
              <a:t>Add text, images, art, and videos. </a:t>
            </a:r>
          </a:p>
          <a:p>
            <a:pPr lvl="0"/>
            <a:r>
              <a:rPr lang="en-US" dirty="0">
                <a:latin typeface="Arial" panose="020B0604020202020204" pitchFamily="34" charset="0"/>
                <a:cs typeface="Arial" panose="020B0604020202020204" pitchFamily="34" charset="0"/>
              </a:rPr>
              <a:t>Add transitions, animations, and motion. </a:t>
            </a:r>
          </a:p>
          <a:p>
            <a:pPr lvl="0"/>
            <a:r>
              <a:rPr lang="en-US" dirty="0">
                <a:latin typeface="Arial" panose="020B0604020202020204" pitchFamily="34" charset="0"/>
                <a:cs typeface="Arial" panose="020B0604020202020204" pitchFamily="34" charset="0"/>
              </a:rPr>
              <a:t>Save to OneDrive, to get to your presentations from your computer, tablet, or phone. </a:t>
            </a:r>
          </a:p>
          <a:p>
            <a:endParaRPr lang="en-US" dirty="0"/>
          </a:p>
          <a:p>
            <a:endParaRPr lang="en-US" dirty="0"/>
          </a:p>
        </p:txBody>
      </p:sp>
      <p:sp>
        <p:nvSpPr>
          <p:cNvPr id="11" name="Text Placeholder 10">
            <a:extLst>
              <a:ext uri="{FF2B5EF4-FFF2-40B4-BE49-F238E27FC236}">
                <a16:creationId xmlns:a16="http://schemas.microsoft.com/office/drawing/2014/main" id="{3A9D6D54-1465-4F38-AF0C-D1D9C4B69188}"/>
              </a:ext>
            </a:extLst>
          </p:cNvPr>
          <p:cNvSpPr>
            <a:spLocks noGrp="1"/>
          </p:cNvSpPr>
          <p:nvPr>
            <p:ph type="body" sz="quarter" idx="3"/>
          </p:nvPr>
        </p:nvSpPr>
        <p:spPr>
          <a:xfrm>
            <a:off x="4477512" y="2587752"/>
            <a:ext cx="3236976" cy="892048"/>
          </a:xfrm>
        </p:spPr>
        <p:txBody>
          <a:bodyPr/>
          <a:lstStyle/>
          <a:p>
            <a:r>
              <a:rPr lang="en-US" dirty="0">
                <a:latin typeface="Arial" panose="020B0604020202020204" pitchFamily="34" charset="0"/>
                <a:cs typeface="Arial" panose="020B0604020202020204" pitchFamily="34" charset="0"/>
              </a:rPr>
              <a:t>Subtitle</a:t>
            </a:r>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sz="quarter" idx="4"/>
          </p:nvPr>
        </p:nvSpPr>
        <p:spPr>
          <a:xfrm>
            <a:off x="4477512" y="3594538"/>
            <a:ext cx="3236976" cy="2586806"/>
          </a:xfrm>
        </p:spPr>
        <p:txBody>
          <a:bodyPr>
            <a:normAutofit/>
          </a:bodyPr>
          <a:lstStyle/>
          <a:p>
            <a:r>
              <a:rPr lang="en-US" dirty="0">
                <a:latin typeface="Arial" panose="020B0604020202020204" pitchFamily="34" charset="0"/>
                <a:cs typeface="Arial" panose="020B0604020202020204" pitchFamily="34" charset="0"/>
              </a:rPr>
              <a:t>Open the Design Ideas pane for instant slide makeovers. </a:t>
            </a:r>
          </a:p>
          <a:p>
            <a:r>
              <a:rPr lang="en-US" dirty="0">
                <a:latin typeface="Arial" panose="020B0604020202020204" pitchFamily="34" charset="0"/>
                <a:cs typeface="Arial" panose="020B0604020202020204" pitchFamily="34" charset="0"/>
              </a:rPr>
              <a:t>When we have design ideas, we’ll show them to you right there. </a:t>
            </a:r>
          </a:p>
          <a:p>
            <a:endParaRPr lang="en-US" dirty="0"/>
          </a:p>
          <a:p>
            <a:endParaRPr lang="en-US" dirty="0"/>
          </a:p>
        </p:txBody>
      </p:sp>
      <p:sp>
        <p:nvSpPr>
          <p:cNvPr id="12" name="Text Placeholder 11">
            <a:extLst>
              <a:ext uri="{FF2B5EF4-FFF2-40B4-BE49-F238E27FC236}">
                <a16:creationId xmlns:a16="http://schemas.microsoft.com/office/drawing/2014/main" id="{B2E3A0DE-C4AF-4CF7-8543-12273A610699}"/>
              </a:ext>
            </a:extLst>
          </p:cNvPr>
          <p:cNvSpPr>
            <a:spLocks noGrp="1"/>
          </p:cNvSpPr>
          <p:nvPr>
            <p:ph type="body" sz="quarter" idx="13"/>
          </p:nvPr>
        </p:nvSpPr>
        <p:spPr>
          <a:xfrm>
            <a:off x="7994903" y="2587752"/>
            <a:ext cx="3236976" cy="892048"/>
          </a:xfrm>
        </p:spPr>
        <p:txBody>
          <a:bodyPr/>
          <a:lstStyle/>
          <a:p>
            <a:r>
              <a:rPr lang="en-US" dirty="0">
                <a:latin typeface="Arial" panose="020B0604020202020204" pitchFamily="34" charset="0"/>
                <a:cs typeface="Arial" panose="020B0604020202020204" pitchFamily="34" charset="0"/>
              </a:rPr>
              <a:t>Subtitle</a:t>
            </a:r>
          </a:p>
        </p:txBody>
      </p:sp>
      <p:sp>
        <p:nvSpPr>
          <p:cNvPr id="13" name="Content Placeholder 12">
            <a:extLst>
              <a:ext uri="{FF2B5EF4-FFF2-40B4-BE49-F238E27FC236}">
                <a16:creationId xmlns:a16="http://schemas.microsoft.com/office/drawing/2014/main" id="{4E650F12-7519-49DD-8FF1-548919AFB264}"/>
              </a:ext>
            </a:extLst>
          </p:cNvPr>
          <p:cNvSpPr>
            <a:spLocks noGrp="1"/>
          </p:cNvSpPr>
          <p:nvPr>
            <p:ph sz="quarter" idx="14"/>
          </p:nvPr>
        </p:nvSpPr>
        <p:spPr>
          <a:xfrm>
            <a:off x="7994903" y="3594538"/>
            <a:ext cx="3236976" cy="2586806"/>
          </a:xfrm>
        </p:spPr>
        <p:txBody>
          <a:bodyPr>
            <a:normAutofit lnSpcReduction="10000"/>
          </a:bodyPr>
          <a:lstStyle/>
          <a:p>
            <a:r>
              <a:rPr lang="en-US" dirty="0">
                <a:latin typeface="Arial" panose="020B0604020202020204" pitchFamily="34" charset="0"/>
                <a:cs typeface="Arial" panose="020B0604020202020204" pitchFamily="34" charset="0"/>
              </a:rPr>
              <a:t>This PowerPoint theme uses its own unique set of colors, fonts, and effects to create the overall look and feel of these slides.</a:t>
            </a:r>
          </a:p>
          <a:p>
            <a:r>
              <a:rPr lang="en-US" dirty="0">
                <a:latin typeface="Arial" panose="020B0604020202020204" pitchFamily="34" charset="0"/>
                <a:cs typeface="Arial" panose="020B0604020202020204" pitchFamily="34" charset="0"/>
              </a:rPr>
              <a:t>PowerPoint has tons of themes to give your presentation just the right personality.</a:t>
            </a:r>
          </a:p>
        </p:txBody>
      </p:sp>
    </p:spTree>
    <p:extLst>
      <p:ext uri="{BB962C8B-B14F-4D97-AF65-F5344CB8AC3E}">
        <p14:creationId xmlns:p14="http://schemas.microsoft.com/office/powerpoint/2010/main" val="2721508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CEB845D9-890B-484B-975B-B5F85434B469}"/>
              </a:ext>
            </a:extLst>
          </p:cNvPr>
          <p:cNvSpPr>
            <a:spLocks noGrp="1"/>
          </p:cNvSpPr>
          <p:nvPr>
            <p:ph type="title"/>
          </p:nvPr>
        </p:nvSpPr>
        <p:spPr>
          <a:xfrm>
            <a:off x="426394" y="-89924"/>
            <a:ext cx="5171770" cy="2039374"/>
          </a:xfrm>
        </p:spPr>
        <p:txBody>
          <a:bodyPr>
            <a:normAutofit/>
          </a:bodyPr>
          <a:lstStyle/>
          <a:p>
            <a:r>
              <a:rPr lang="en-US" dirty="0">
                <a:latin typeface="Arial" panose="020B0604020202020204" pitchFamily="34" charset="0"/>
                <a:cs typeface="Arial" panose="020B0604020202020204" pitchFamily="34" charset="0"/>
              </a:rPr>
              <a:t>SUMMARY</a:t>
            </a:r>
          </a:p>
        </p:txBody>
      </p:sp>
      <p:sp>
        <p:nvSpPr>
          <p:cNvPr id="15" name="Text Placeholder 14">
            <a:extLst>
              <a:ext uri="{FF2B5EF4-FFF2-40B4-BE49-F238E27FC236}">
                <a16:creationId xmlns:a16="http://schemas.microsoft.com/office/drawing/2014/main" id="{AEFAE7A4-BFF2-4F94-9264-0C5D1205E8D4}"/>
              </a:ext>
            </a:extLst>
          </p:cNvPr>
          <p:cNvSpPr>
            <a:spLocks noGrp="1"/>
          </p:cNvSpPr>
          <p:nvPr>
            <p:ph type="body" sz="quarter" idx="18"/>
          </p:nvPr>
        </p:nvSpPr>
        <p:spPr>
          <a:xfrm>
            <a:off x="454602" y="2251075"/>
            <a:ext cx="4500563" cy="3311525"/>
          </a:xfrm>
        </p:spPr>
        <p:txBody>
          <a:bodyPr/>
          <a:lstStyle/>
          <a:p>
            <a:r>
              <a:rPr lang="en-US" dirty="0">
                <a:latin typeface="Arial" panose="020B0604020202020204" pitchFamily="34" charset="0"/>
                <a:cs typeface="Arial" panose="020B0604020202020204" pitchFamily="34" charset="0"/>
              </a:rPr>
              <a:t>With PowerPoint, you can create presentations and share your work with others, wherever they are. Type the text you want here to get started. You can also add images, art, and videos on this template. Save to OneDrive and access your presentations from your computer, tablet, or phone. </a:t>
            </a:r>
          </a:p>
        </p:txBody>
      </p:sp>
      <p:sp>
        <p:nvSpPr>
          <p:cNvPr id="3" name="Picture Placeholder 2">
            <a:extLst>
              <a:ext uri="{FF2B5EF4-FFF2-40B4-BE49-F238E27FC236}">
                <a16:creationId xmlns:a16="http://schemas.microsoft.com/office/drawing/2014/main" id="{6F022510-81C5-422B-90A9-2DC7FD3822A5}"/>
              </a:ext>
            </a:extLst>
          </p:cNvPr>
          <p:cNvSpPr>
            <a:spLocks noGrp="1"/>
          </p:cNvSpPr>
          <p:nvPr>
            <p:ph type="pic" sz="quarter" idx="16"/>
          </p:nvPr>
        </p:nvSpPr>
        <p:spPr>
          <a:xfrm>
            <a:off x="6824921" y="3720474"/>
            <a:ext cx="2198688" cy="2546350"/>
          </a:xfrm>
        </p:spPr>
      </p:sp>
      <p:sp>
        <p:nvSpPr>
          <p:cNvPr id="5" name="Picture Placeholder 4">
            <a:extLst>
              <a:ext uri="{FF2B5EF4-FFF2-40B4-BE49-F238E27FC236}">
                <a16:creationId xmlns:a16="http://schemas.microsoft.com/office/drawing/2014/main" id="{536CAB4F-11C9-4709-9C4F-AC8108097272}"/>
              </a:ext>
            </a:extLst>
          </p:cNvPr>
          <p:cNvSpPr>
            <a:spLocks noGrp="1"/>
          </p:cNvSpPr>
          <p:nvPr>
            <p:ph type="pic" sz="quarter" idx="15"/>
          </p:nvPr>
        </p:nvSpPr>
        <p:spPr>
          <a:xfrm>
            <a:off x="9337676" y="3712537"/>
            <a:ext cx="2198687" cy="2554287"/>
          </a:xfrm>
        </p:spPr>
      </p:sp>
      <p:sp>
        <p:nvSpPr>
          <p:cNvPr id="7" name="Picture Placeholder 6">
            <a:extLst>
              <a:ext uri="{FF2B5EF4-FFF2-40B4-BE49-F238E27FC236}">
                <a16:creationId xmlns:a16="http://schemas.microsoft.com/office/drawing/2014/main" id="{964D91F0-7514-41C8-9DE6-6E1B6566A6DB}"/>
              </a:ext>
            </a:extLst>
          </p:cNvPr>
          <p:cNvSpPr>
            <a:spLocks noGrp="1"/>
          </p:cNvSpPr>
          <p:nvPr>
            <p:ph type="pic" sz="quarter" idx="14"/>
          </p:nvPr>
        </p:nvSpPr>
        <p:spPr/>
      </p:sp>
      <p:sp>
        <p:nvSpPr>
          <p:cNvPr id="13" name="Picture Placeholder 12">
            <a:extLst>
              <a:ext uri="{FF2B5EF4-FFF2-40B4-BE49-F238E27FC236}">
                <a16:creationId xmlns:a16="http://schemas.microsoft.com/office/drawing/2014/main" id="{B2CC370E-822B-44DB-B43F-F34AF65687E3}"/>
              </a:ext>
            </a:extLst>
          </p:cNvPr>
          <p:cNvSpPr>
            <a:spLocks noGrp="1"/>
          </p:cNvSpPr>
          <p:nvPr>
            <p:ph type="pic" sz="quarter" idx="13"/>
          </p:nvPr>
        </p:nvSpPr>
        <p:spPr/>
      </p:sp>
    </p:spTree>
    <p:extLst>
      <p:ext uri="{BB962C8B-B14F-4D97-AF65-F5344CB8AC3E}">
        <p14:creationId xmlns:p14="http://schemas.microsoft.com/office/powerpoint/2010/main" val="1836265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D9F93E89-6BB0-44BD-A234-9F0747573935}"/>
              </a:ext>
            </a:extLst>
          </p:cNvPr>
          <p:cNvSpPr>
            <a:spLocks noGrp="1"/>
          </p:cNvSpPr>
          <p:nvPr>
            <p:ph type="title"/>
          </p:nvPr>
        </p:nvSpPr>
        <p:spPr>
          <a:xfrm>
            <a:off x="4555193" y="3036762"/>
            <a:ext cx="7136064" cy="1700784"/>
          </a:xfrm>
        </p:spPr>
        <p:txBody>
          <a:bodyPr/>
          <a:lstStyle/>
          <a:p>
            <a:r>
              <a:rPr lang="en-US" dirty="0"/>
              <a:t>THANK YOU</a:t>
            </a:r>
          </a:p>
        </p:txBody>
      </p:sp>
      <p:sp>
        <p:nvSpPr>
          <p:cNvPr id="17" name="Content Placeholder 16">
            <a:extLst>
              <a:ext uri="{FF2B5EF4-FFF2-40B4-BE49-F238E27FC236}">
                <a16:creationId xmlns:a16="http://schemas.microsoft.com/office/drawing/2014/main" id="{19606920-6D8A-4305-AB8A-83B7F93915CE}"/>
              </a:ext>
            </a:extLst>
          </p:cNvPr>
          <p:cNvSpPr>
            <a:spLocks noGrp="1"/>
          </p:cNvSpPr>
          <p:nvPr>
            <p:ph idx="1"/>
          </p:nvPr>
        </p:nvSpPr>
        <p:spPr>
          <a:xfrm>
            <a:off x="4547779" y="5355583"/>
            <a:ext cx="2270162" cy="577153"/>
          </a:xfrm>
        </p:spPr>
        <p:txBody>
          <a:bodyPr>
            <a:normAutofit/>
          </a:bodyPr>
          <a:lstStyle/>
          <a:p>
            <a:r>
              <a:rPr lang="en-US" sz="2000" dirty="0"/>
              <a:t>Presenter name</a:t>
            </a:r>
          </a:p>
        </p:txBody>
      </p:sp>
      <p:sp>
        <p:nvSpPr>
          <p:cNvPr id="13" name="Content Placeholder 12">
            <a:extLst>
              <a:ext uri="{FF2B5EF4-FFF2-40B4-BE49-F238E27FC236}">
                <a16:creationId xmlns:a16="http://schemas.microsoft.com/office/drawing/2014/main" id="{27C60074-2066-4765-88F0-BC4B57CC1F9D}"/>
              </a:ext>
            </a:extLst>
          </p:cNvPr>
          <p:cNvSpPr>
            <a:spLocks noGrp="1"/>
          </p:cNvSpPr>
          <p:nvPr>
            <p:ph idx="16"/>
          </p:nvPr>
        </p:nvSpPr>
        <p:spPr>
          <a:xfrm>
            <a:off x="6984437" y="5355583"/>
            <a:ext cx="2270162" cy="577153"/>
          </a:xfrm>
        </p:spPr>
        <p:txBody>
          <a:bodyPr/>
          <a:lstStyle/>
          <a:p>
            <a:r>
              <a:rPr lang="en-US" dirty="0"/>
              <a:t>Email address</a:t>
            </a:r>
          </a:p>
        </p:txBody>
      </p:sp>
      <p:sp>
        <p:nvSpPr>
          <p:cNvPr id="15" name="Content Placeholder 14">
            <a:extLst>
              <a:ext uri="{FF2B5EF4-FFF2-40B4-BE49-F238E27FC236}">
                <a16:creationId xmlns:a16="http://schemas.microsoft.com/office/drawing/2014/main" id="{5C765B3E-A7DA-421D-A959-98BFA5AE3BA1}"/>
              </a:ext>
            </a:extLst>
          </p:cNvPr>
          <p:cNvSpPr>
            <a:spLocks noGrp="1"/>
          </p:cNvSpPr>
          <p:nvPr>
            <p:ph idx="17"/>
          </p:nvPr>
        </p:nvSpPr>
        <p:spPr>
          <a:xfrm>
            <a:off x="9421095" y="5355583"/>
            <a:ext cx="2270162" cy="577153"/>
          </a:xfrm>
        </p:spPr>
        <p:txBody>
          <a:bodyPr/>
          <a:lstStyle/>
          <a:p>
            <a:r>
              <a:rPr lang="en-US" dirty="0"/>
              <a:t>Website</a:t>
            </a:r>
          </a:p>
        </p:txBody>
      </p:sp>
      <p:sp>
        <p:nvSpPr>
          <p:cNvPr id="5" name="Picture Placeholder 4">
            <a:extLst>
              <a:ext uri="{FF2B5EF4-FFF2-40B4-BE49-F238E27FC236}">
                <a16:creationId xmlns:a16="http://schemas.microsoft.com/office/drawing/2014/main" id="{3F0711A4-26F9-473C-B544-DDF6220FCC5F}"/>
              </a:ext>
            </a:extLst>
          </p:cNvPr>
          <p:cNvSpPr>
            <a:spLocks noGrp="1"/>
          </p:cNvSpPr>
          <p:nvPr>
            <p:ph type="pic" sz="quarter" idx="15"/>
          </p:nvPr>
        </p:nvSpPr>
        <p:spPr>
          <a:xfrm>
            <a:off x="0" y="1236134"/>
            <a:ext cx="4059934" cy="3951807"/>
          </a:xfrm>
        </p:spPr>
      </p:sp>
    </p:spTree>
    <p:extLst>
      <p:ext uri="{BB962C8B-B14F-4D97-AF65-F5344CB8AC3E}">
        <p14:creationId xmlns:p14="http://schemas.microsoft.com/office/powerpoint/2010/main" val="2452352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960120" y="768096"/>
            <a:ext cx="10268712" cy="3136392"/>
          </a:xfrm>
        </p:spPr>
        <p:txBody>
          <a:bodyPr/>
          <a:lstStyle/>
          <a:p>
            <a:r>
              <a:rPr lang="en-US" dirty="0">
                <a:latin typeface="Arial" panose="020B0604020202020204" pitchFamily="34" charset="0"/>
                <a:cs typeface="Arial" panose="020B0604020202020204" pitchFamily="34" charset="0"/>
              </a:rPr>
              <a:t>Topic One</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960120" y="4544568"/>
            <a:ext cx="10268712" cy="1545336"/>
          </a:xfrm>
        </p:spPr>
        <p:txBody>
          <a:bodyPr/>
          <a:lstStyle/>
          <a:p>
            <a:r>
              <a:rPr lang="en-US" dirty="0">
                <a:latin typeface="Arial" panose="020B0604020202020204" pitchFamily="34" charset="0"/>
                <a:cs typeface="Arial" panose="020B0604020202020204" pitchFamily="34" charset="0"/>
              </a:rPr>
              <a:t>Employee Benefits:  </a:t>
            </a:r>
          </a:p>
          <a:p>
            <a:r>
              <a:rPr lang="en-US" dirty="0">
                <a:latin typeface="Arial" panose="020B0604020202020204" pitchFamily="34" charset="0"/>
                <a:cs typeface="Arial" panose="020B0604020202020204" pitchFamily="34" charset="0"/>
              </a:rPr>
              <a:t>What Your Numbers Are Telling Us.</a:t>
            </a:r>
          </a:p>
        </p:txBody>
      </p:sp>
      <p:pic>
        <p:nvPicPr>
          <p:cNvPr id="5" name="Picture 4">
            <a:extLst>
              <a:ext uri="{FF2B5EF4-FFF2-40B4-BE49-F238E27FC236}">
                <a16:creationId xmlns:a16="http://schemas.microsoft.com/office/drawing/2014/main" id="{F737E56F-FEE9-C8C0-3A83-739CBBB3B9C4}"/>
              </a:ext>
            </a:extLst>
          </p:cNvPr>
          <p:cNvPicPr>
            <a:picLocks noChangeAspect="1"/>
          </p:cNvPicPr>
          <p:nvPr/>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446797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062" name="Picture 14" descr="Meritain Health (@MeritainHealth) / Twitter">
            <a:extLst>
              <a:ext uri="{FF2B5EF4-FFF2-40B4-BE49-F238E27FC236}">
                <a16:creationId xmlns:a16="http://schemas.microsoft.com/office/drawing/2014/main" id="{8534BE3A-6F80-E01E-94BE-10AE1F941D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490" b="28709"/>
          <a:stretch/>
        </p:blipFill>
        <p:spPr bwMode="auto">
          <a:xfrm>
            <a:off x="9739952" y="2484367"/>
            <a:ext cx="2452048" cy="10458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AE1F4B0-4F3A-440C-990E-49D045912707}"/>
              </a:ext>
            </a:extLst>
          </p:cNvPr>
          <p:cNvSpPr/>
          <p:nvPr/>
        </p:nvSpPr>
        <p:spPr>
          <a:xfrm>
            <a:off x="0" y="-36785"/>
            <a:ext cx="6008407" cy="68867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6716D8A-2E12-4C9A-8001-077CF283056F}"/>
              </a:ext>
            </a:extLst>
          </p:cNvPr>
          <p:cNvSpPr>
            <a:spLocks noGrp="1"/>
          </p:cNvSpPr>
          <p:nvPr>
            <p:ph type="title"/>
          </p:nvPr>
        </p:nvSpPr>
        <p:spPr/>
        <p:txBody>
          <a:bodyPr/>
          <a:lstStyle/>
          <a:p>
            <a:r>
              <a:rPr lang="en-US" sz="4000" dirty="0">
                <a:latin typeface="Arial" panose="020B0604020202020204" pitchFamily="34" charset="0"/>
                <a:cs typeface="Arial" panose="020B0604020202020204" pitchFamily="34" charset="0"/>
              </a:rPr>
              <a:t>Data Sources</a:t>
            </a:r>
            <a:endParaRPr lang="en-US" dirty="0">
              <a:latin typeface="Arial" panose="020B0604020202020204" pitchFamily="34" charset="0"/>
              <a:cs typeface="Arial" panose="020B0604020202020204" pitchFamily="34" charset="0"/>
            </a:endParaRPr>
          </a:p>
        </p:txBody>
      </p:sp>
      <p:sp>
        <p:nvSpPr>
          <p:cNvPr id="42" name="Content Placeholder 41">
            <a:extLst>
              <a:ext uri="{FF2B5EF4-FFF2-40B4-BE49-F238E27FC236}">
                <a16:creationId xmlns:a16="http://schemas.microsoft.com/office/drawing/2014/main" id="{69D5268B-B9FF-4EF5-90FE-EC2BBE068171}"/>
              </a:ext>
            </a:extLst>
          </p:cNvPr>
          <p:cNvSpPr>
            <a:spLocks noGrp="1"/>
          </p:cNvSpPr>
          <p:nvPr>
            <p:ph idx="1"/>
          </p:nvPr>
        </p:nvSpPr>
        <p:spPr>
          <a:xfrm>
            <a:off x="761984" y="2208935"/>
            <a:ext cx="4500737" cy="3594100"/>
          </a:xfrm>
        </p:spPr>
        <p:txBody>
          <a:bodyPr/>
          <a:lstStyle/>
          <a:p>
            <a:r>
              <a:rPr lang="en-US" dirty="0">
                <a:latin typeface="Arial" panose="020B0604020202020204" pitchFamily="34" charset="0"/>
                <a:cs typeface="Arial" panose="020B0604020202020204" pitchFamily="34" charset="0"/>
              </a:rPr>
              <a:t>Thank you to the many claim administrators and vendor partners that provided both their wisdom, insights and meaningful data. </a:t>
            </a:r>
          </a:p>
        </p:txBody>
      </p:sp>
      <p:pic>
        <p:nvPicPr>
          <p:cNvPr id="9" name="Picture 8">
            <a:extLst>
              <a:ext uri="{FF2B5EF4-FFF2-40B4-BE49-F238E27FC236}">
                <a16:creationId xmlns:a16="http://schemas.microsoft.com/office/drawing/2014/main" id="{FA63DB75-5DD6-12BC-29BF-C49D6110792F}"/>
              </a:ext>
            </a:extLst>
          </p:cNvPr>
          <p:cNvPicPr>
            <a:picLocks noChangeAspect="1"/>
          </p:cNvPicPr>
          <p:nvPr/>
        </p:nvPicPr>
        <p:blipFill>
          <a:blip r:embed="rId5"/>
          <a:stretch>
            <a:fillRect/>
          </a:stretch>
        </p:blipFill>
        <p:spPr>
          <a:xfrm>
            <a:off x="116379" y="6084916"/>
            <a:ext cx="718415" cy="652615"/>
          </a:xfrm>
          <a:prstGeom prst="rect">
            <a:avLst/>
          </a:prstGeom>
        </p:spPr>
      </p:pic>
      <p:pic>
        <p:nvPicPr>
          <p:cNvPr id="13" name="Picture 2" descr="Tribal First - Insurance - Overview, Competitors, and Employees | Apollo.io">
            <a:extLst>
              <a:ext uri="{FF2B5EF4-FFF2-40B4-BE49-F238E27FC236}">
                <a16:creationId xmlns:a16="http://schemas.microsoft.com/office/drawing/2014/main" id="{FCE96C0A-584B-91C3-3CAB-E12D5E696B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134" b="25808"/>
          <a:stretch/>
        </p:blipFill>
        <p:spPr bwMode="auto">
          <a:xfrm>
            <a:off x="6096000" y="0"/>
            <a:ext cx="2419918" cy="1162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ealthSmart (@healthsmart) / Twitter">
            <a:extLst>
              <a:ext uri="{FF2B5EF4-FFF2-40B4-BE49-F238E27FC236}">
                <a16:creationId xmlns:a16="http://schemas.microsoft.com/office/drawing/2014/main" id="{9038F215-C386-1648-7E17-9E461C98D1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577" b="17930"/>
          <a:stretch/>
        </p:blipFill>
        <p:spPr bwMode="auto">
          <a:xfrm>
            <a:off x="10058400" y="84108"/>
            <a:ext cx="2240498" cy="15206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lue Cross Blue Shield">
            <a:extLst>
              <a:ext uri="{FF2B5EF4-FFF2-40B4-BE49-F238E27FC236}">
                <a16:creationId xmlns:a16="http://schemas.microsoft.com/office/drawing/2014/main" id="{B5BD2A29-AF0C-DEE1-34E7-7DA106ECB8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9134" y="3897374"/>
            <a:ext cx="4686300" cy="9715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SR HEALTH BENEFITS Trademark - Serial Number 77098956 :: Justia Trademarks">
            <a:extLst>
              <a:ext uri="{FF2B5EF4-FFF2-40B4-BE49-F238E27FC236}">
                <a16:creationId xmlns:a16="http://schemas.microsoft.com/office/drawing/2014/main" id="{ECEA2C6A-014F-DB03-306F-1EC68038A7D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33" t="33496" r="2220" b="31785"/>
          <a:stretch/>
        </p:blipFill>
        <p:spPr bwMode="auto">
          <a:xfrm>
            <a:off x="7517291" y="3356633"/>
            <a:ext cx="4674709" cy="54074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UMR logo - PhysioCare Physical Therapy">
            <a:extLst>
              <a:ext uri="{FF2B5EF4-FFF2-40B4-BE49-F238E27FC236}">
                <a16:creationId xmlns:a16="http://schemas.microsoft.com/office/drawing/2014/main" id="{51EC026A-AF47-6E2D-1B3E-00FC6F886E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1162972"/>
            <a:ext cx="2437336" cy="13010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tLife | Facebook">
            <a:extLst>
              <a:ext uri="{FF2B5EF4-FFF2-40B4-BE49-F238E27FC236}">
                <a16:creationId xmlns:a16="http://schemas.microsoft.com/office/drawing/2014/main" id="{DE8CEB07-5F49-EED9-AF8E-4703B25286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17571" y="0"/>
            <a:ext cx="1525064" cy="16047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F72BB7A-92A9-D782-6050-4B884BCBFFA9}"/>
              </a:ext>
            </a:extLst>
          </p:cNvPr>
          <p:cNvPicPr>
            <a:picLocks noChangeAspect="1"/>
          </p:cNvPicPr>
          <p:nvPr/>
        </p:nvPicPr>
        <p:blipFill rotWithShape="1">
          <a:blip r:embed="rId12"/>
          <a:srcRect l="28705"/>
          <a:stretch/>
        </p:blipFill>
        <p:spPr>
          <a:xfrm>
            <a:off x="6096000" y="2469818"/>
            <a:ext cx="3643952" cy="862786"/>
          </a:xfrm>
          <a:prstGeom prst="rect">
            <a:avLst/>
          </a:prstGeom>
        </p:spPr>
      </p:pic>
      <p:pic>
        <p:nvPicPr>
          <p:cNvPr id="1028" name="Picture 4" descr="Kaiser Family Foundation - Whole Whale">
            <a:extLst>
              <a:ext uri="{FF2B5EF4-FFF2-40B4-BE49-F238E27FC236}">
                <a16:creationId xmlns:a16="http://schemas.microsoft.com/office/drawing/2014/main" id="{B9D32B7E-6379-A4ED-5C15-822016A3F16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0" y="4851406"/>
            <a:ext cx="1944113" cy="19354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n Life Financial Logo SVG, EPS, PDF, Ai (10.14 KB) | Free Vector">
            <a:extLst>
              <a:ext uri="{FF2B5EF4-FFF2-40B4-BE49-F238E27FC236}">
                <a16:creationId xmlns:a16="http://schemas.microsoft.com/office/drawing/2014/main" id="{EFED0D8F-A443-685F-D8D5-959DED58247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7565"/>
          <a:stretch/>
        </p:blipFill>
        <p:spPr bwMode="auto">
          <a:xfrm>
            <a:off x="10264103" y="5067869"/>
            <a:ext cx="1927897" cy="17820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ymetra logo | Media | stltoday.com">
            <a:extLst>
              <a:ext uri="{FF2B5EF4-FFF2-40B4-BE49-F238E27FC236}">
                <a16:creationId xmlns:a16="http://schemas.microsoft.com/office/drawing/2014/main" id="{D675BE8C-4496-0766-35C4-17D8DE86961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40113" y="4868924"/>
            <a:ext cx="2249486" cy="11977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orking at AmeriHealth | Glassdoor">
            <a:extLst>
              <a:ext uri="{FF2B5EF4-FFF2-40B4-BE49-F238E27FC236}">
                <a16:creationId xmlns:a16="http://schemas.microsoft.com/office/drawing/2014/main" id="{4579A47A-C6DA-EE83-CB6C-32F13D6777D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96000" y="3321620"/>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1739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C7C6A0-4C47-A2F9-B375-EE3B65043B80}"/>
              </a:ext>
            </a:extLst>
          </p:cNvPr>
          <p:cNvSpPr>
            <a:spLocks noGrp="1"/>
          </p:cNvSpPr>
          <p:nvPr>
            <p:ph idx="1"/>
          </p:nvPr>
        </p:nvSpPr>
        <p:spPr>
          <a:xfrm>
            <a:off x="960120" y="2587752"/>
            <a:ext cx="7092059" cy="3593592"/>
          </a:xfrm>
        </p:spPr>
        <p:txBody>
          <a:bodyPr>
            <a:normAutofit/>
          </a:bodyPr>
          <a:lstStyle/>
          <a:p>
            <a:pPr marL="342900" indent="-342900">
              <a:buFont typeface="Arial" panose="020B0604020202020204" pitchFamily="34" charset="0"/>
              <a:buChar char="•"/>
            </a:pPr>
            <a:r>
              <a:rPr lang="en-US" sz="2000" dirty="0"/>
              <a:t>47.4 million people quit their jobs in 2021</a:t>
            </a:r>
          </a:p>
          <a:p>
            <a:pPr marL="342900" indent="-342900">
              <a:buFont typeface="Arial" panose="020B0604020202020204" pitchFamily="34" charset="0"/>
              <a:buChar char="•"/>
            </a:pPr>
            <a:r>
              <a:rPr lang="en-US" sz="2000" dirty="0"/>
              <a:t>Satisfaction rates have NEVER been lower</a:t>
            </a:r>
          </a:p>
          <a:p>
            <a:pPr marL="342900" indent="-342900">
              <a:buFont typeface="Arial" panose="020B0604020202020204" pitchFamily="34" charset="0"/>
              <a:buChar char="•"/>
            </a:pPr>
            <a:r>
              <a:rPr lang="en-US" sz="2000" dirty="0"/>
              <a:t>Loyalty is falling – 66% of employees report being satisfied with their jobs 10/2021</a:t>
            </a:r>
          </a:p>
        </p:txBody>
      </p:sp>
      <p:sp>
        <p:nvSpPr>
          <p:cNvPr id="3" name="Title 2">
            <a:extLst>
              <a:ext uri="{FF2B5EF4-FFF2-40B4-BE49-F238E27FC236}">
                <a16:creationId xmlns:a16="http://schemas.microsoft.com/office/drawing/2014/main" id="{AA3C7ECD-BF98-909F-EF3A-0FFEBFCCB93E}"/>
              </a:ext>
            </a:extLst>
          </p:cNvPr>
          <p:cNvSpPr>
            <a:spLocks noGrp="1"/>
          </p:cNvSpPr>
          <p:nvPr>
            <p:ph type="title"/>
          </p:nvPr>
        </p:nvSpPr>
        <p:spPr/>
        <p:txBody>
          <a:bodyPr>
            <a:normAutofit/>
          </a:bodyPr>
          <a:lstStyle/>
          <a:p>
            <a:r>
              <a:rPr lang="en-US" dirty="0"/>
              <a:t>Covid-19 Factor</a:t>
            </a:r>
          </a:p>
        </p:txBody>
      </p:sp>
      <p:pic>
        <p:nvPicPr>
          <p:cNvPr id="5" name="Picture 4">
            <a:extLst>
              <a:ext uri="{FF2B5EF4-FFF2-40B4-BE49-F238E27FC236}">
                <a16:creationId xmlns:a16="http://schemas.microsoft.com/office/drawing/2014/main" id="{0A3DEEBA-5A05-1F30-51BE-243C65B559F3}"/>
              </a:ext>
            </a:extLst>
          </p:cNvPr>
          <p:cNvPicPr>
            <a:picLocks noChangeAspect="1"/>
          </p:cNvPicPr>
          <p:nvPr/>
        </p:nvPicPr>
        <p:blipFill>
          <a:blip r:embed="rId3"/>
          <a:stretch>
            <a:fillRect/>
          </a:stretch>
        </p:blipFill>
        <p:spPr>
          <a:xfrm>
            <a:off x="8634484" y="2663434"/>
            <a:ext cx="2803272" cy="3823710"/>
          </a:xfrm>
          <a:prstGeom prst="rect">
            <a:avLst/>
          </a:prstGeom>
        </p:spPr>
      </p:pic>
    </p:spTree>
    <p:extLst>
      <p:ext uri="{BB962C8B-B14F-4D97-AF65-F5344CB8AC3E}">
        <p14:creationId xmlns:p14="http://schemas.microsoft.com/office/powerpoint/2010/main" val="2040028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D19CD2-6ADD-955E-DDC7-B0BCD875C5A7}"/>
              </a:ext>
            </a:extLst>
          </p:cNvPr>
          <p:cNvSpPr>
            <a:spLocks noGrp="1"/>
          </p:cNvSpPr>
          <p:nvPr>
            <p:ph type="title"/>
          </p:nvPr>
        </p:nvSpPr>
        <p:spPr>
          <a:xfrm>
            <a:off x="961644" y="317814"/>
            <a:ext cx="10268712" cy="1700784"/>
          </a:xfrm>
        </p:spPr>
        <p:txBody>
          <a:bodyPr>
            <a:normAutofit/>
          </a:bodyPr>
          <a:lstStyle/>
          <a:p>
            <a:r>
              <a:rPr lang="en-US" sz="4400" dirty="0"/>
              <a:t>Employee Must Haves for a new job</a:t>
            </a:r>
          </a:p>
        </p:txBody>
      </p:sp>
      <p:pic>
        <p:nvPicPr>
          <p:cNvPr id="7" name="Picture 6">
            <a:extLst>
              <a:ext uri="{FF2B5EF4-FFF2-40B4-BE49-F238E27FC236}">
                <a16:creationId xmlns:a16="http://schemas.microsoft.com/office/drawing/2014/main" id="{C2A40A58-1BC4-7131-0FF2-5EA4D2897A78}"/>
              </a:ext>
            </a:extLst>
          </p:cNvPr>
          <p:cNvPicPr>
            <a:picLocks noChangeAspect="1"/>
          </p:cNvPicPr>
          <p:nvPr/>
        </p:nvPicPr>
        <p:blipFill>
          <a:blip r:embed="rId2"/>
          <a:stretch>
            <a:fillRect/>
          </a:stretch>
        </p:blipFill>
        <p:spPr>
          <a:xfrm>
            <a:off x="1515113" y="2301766"/>
            <a:ext cx="7262361" cy="4556234"/>
          </a:xfrm>
          <a:prstGeom prst="rect">
            <a:avLst/>
          </a:prstGeom>
        </p:spPr>
      </p:pic>
    </p:spTree>
    <p:extLst>
      <p:ext uri="{BB962C8B-B14F-4D97-AF65-F5344CB8AC3E}">
        <p14:creationId xmlns:p14="http://schemas.microsoft.com/office/powerpoint/2010/main" val="217028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8CB37-290A-3A80-B841-8B64D43C7BB7}"/>
              </a:ext>
            </a:extLst>
          </p:cNvPr>
          <p:cNvSpPr>
            <a:spLocks noGrp="1"/>
          </p:cNvSpPr>
          <p:nvPr>
            <p:ph type="title"/>
          </p:nvPr>
        </p:nvSpPr>
        <p:spPr/>
        <p:txBody>
          <a:bodyPr/>
          <a:lstStyle/>
          <a:p>
            <a:r>
              <a:rPr lang="en-US" dirty="0"/>
              <a:t>It’s a new world</a:t>
            </a:r>
          </a:p>
        </p:txBody>
      </p:sp>
      <p:sp>
        <p:nvSpPr>
          <p:cNvPr id="3" name="Content Placeholder 2">
            <a:extLst>
              <a:ext uri="{FF2B5EF4-FFF2-40B4-BE49-F238E27FC236}">
                <a16:creationId xmlns:a16="http://schemas.microsoft.com/office/drawing/2014/main" id="{B5F66C81-89F3-2EA1-6D65-E3440E8DC21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841AB90-C75C-5D8F-3C66-8404E15F92B5}"/>
              </a:ext>
            </a:extLst>
          </p:cNvPr>
          <p:cNvPicPr>
            <a:picLocks noChangeAspect="1"/>
          </p:cNvPicPr>
          <p:nvPr/>
        </p:nvPicPr>
        <p:blipFill>
          <a:blip r:embed="rId3"/>
          <a:stretch>
            <a:fillRect/>
          </a:stretch>
        </p:blipFill>
        <p:spPr>
          <a:xfrm>
            <a:off x="441435" y="826876"/>
            <a:ext cx="4724400" cy="4892581"/>
          </a:xfrm>
          <a:prstGeom prst="rect">
            <a:avLst/>
          </a:prstGeom>
        </p:spPr>
      </p:pic>
    </p:spTree>
    <p:extLst>
      <p:ext uri="{BB962C8B-B14F-4D97-AF65-F5344CB8AC3E}">
        <p14:creationId xmlns:p14="http://schemas.microsoft.com/office/powerpoint/2010/main" val="3368363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C9A9D4-B382-4FEB-E670-60D74D548DB9}"/>
              </a:ext>
            </a:extLst>
          </p:cNvPr>
          <p:cNvSpPr>
            <a:spLocks noGrp="1"/>
          </p:cNvSpPr>
          <p:nvPr>
            <p:ph idx="1"/>
          </p:nvPr>
        </p:nvSpPr>
        <p:spPr>
          <a:xfrm>
            <a:off x="960120" y="2587752"/>
            <a:ext cx="4689190" cy="3593592"/>
          </a:xfrm>
        </p:spPr>
        <p:txBody>
          <a:bodyPr>
            <a:normAutofit/>
          </a:bodyPr>
          <a:lstStyle/>
          <a:p>
            <a:pPr marL="342900" indent="-342900">
              <a:buFont typeface="Arial" panose="020B0604020202020204" pitchFamily="34" charset="0"/>
              <a:buChar char="•"/>
            </a:pPr>
            <a:r>
              <a:rPr lang="en-US" sz="2000" dirty="0"/>
              <a:t>Enhancing &amp; expanding offerings</a:t>
            </a:r>
          </a:p>
          <a:p>
            <a:pPr marL="342900" indent="-342900">
              <a:buFont typeface="Arial" panose="020B0604020202020204" pitchFamily="34" charset="0"/>
              <a:buChar char="•"/>
            </a:pPr>
            <a:r>
              <a:rPr lang="en-US" sz="2000" dirty="0"/>
              <a:t>Reducing contributions</a:t>
            </a:r>
          </a:p>
          <a:p>
            <a:pPr marL="342900" indent="-342900">
              <a:buFont typeface="Arial" panose="020B0604020202020204" pitchFamily="34" charset="0"/>
              <a:buChar char="•"/>
            </a:pPr>
            <a:r>
              <a:rPr lang="en-US" sz="2000" dirty="0"/>
              <a:t>Reducing deductibles</a:t>
            </a:r>
          </a:p>
          <a:p>
            <a:pPr marL="342900" indent="-342900">
              <a:buFont typeface="Arial" panose="020B0604020202020204" pitchFamily="34" charset="0"/>
              <a:buChar char="•"/>
            </a:pPr>
            <a:r>
              <a:rPr lang="en-US" sz="2000" dirty="0"/>
              <a:t>Reducing or eliminating new hire waiting periods</a:t>
            </a:r>
          </a:p>
          <a:p>
            <a:endParaRPr lang="en-US" sz="2000" dirty="0"/>
          </a:p>
          <a:p>
            <a:r>
              <a:rPr lang="en-US" sz="2000" dirty="0"/>
              <a:t>All equate to higher cost of labor and overhead for your organization.</a:t>
            </a:r>
          </a:p>
        </p:txBody>
      </p:sp>
      <p:sp>
        <p:nvSpPr>
          <p:cNvPr id="3" name="Title 2">
            <a:extLst>
              <a:ext uri="{FF2B5EF4-FFF2-40B4-BE49-F238E27FC236}">
                <a16:creationId xmlns:a16="http://schemas.microsoft.com/office/drawing/2014/main" id="{5D931F8E-3028-A60F-AE46-B787FD9AD39A}"/>
              </a:ext>
            </a:extLst>
          </p:cNvPr>
          <p:cNvSpPr>
            <a:spLocks noGrp="1"/>
          </p:cNvSpPr>
          <p:nvPr>
            <p:ph type="title"/>
          </p:nvPr>
        </p:nvSpPr>
        <p:spPr/>
        <p:txBody>
          <a:bodyPr>
            <a:normAutofit/>
          </a:bodyPr>
          <a:lstStyle/>
          <a:p>
            <a:r>
              <a:rPr lang="en-US" sz="4400" dirty="0"/>
              <a:t>rebalancing of power between employers and employees</a:t>
            </a:r>
          </a:p>
        </p:txBody>
      </p:sp>
      <p:sp>
        <p:nvSpPr>
          <p:cNvPr id="6" name="Arrow: Right 5">
            <a:extLst>
              <a:ext uri="{FF2B5EF4-FFF2-40B4-BE49-F238E27FC236}">
                <a16:creationId xmlns:a16="http://schemas.microsoft.com/office/drawing/2014/main" id="{FD46B79C-279A-A0F5-8F3B-0BBD6292661F}"/>
              </a:ext>
            </a:extLst>
          </p:cNvPr>
          <p:cNvSpPr/>
          <p:nvPr/>
        </p:nvSpPr>
        <p:spPr>
          <a:xfrm rot="19281519">
            <a:off x="6952593" y="3547241"/>
            <a:ext cx="4689190" cy="1450428"/>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F9F306-C688-8F97-45E2-ACC97BD57DF4}"/>
              </a:ext>
            </a:extLst>
          </p:cNvPr>
          <p:cNvSpPr txBox="1"/>
          <p:nvPr/>
        </p:nvSpPr>
        <p:spPr>
          <a:xfrm rot="19306875">
            <a:off x="8156027" y="3930870"/>
            <a:ext cx="2622331" cy="369332"/>
          </a:xfrm>
          <a:prstGeom prst="rect">
            <a:avLst/>
          </a:prstGeom>
          <a:noFill/>
        </p:spPr>
        <p:txBody>
          <a:bodyPr wrap="square" rtlCol="0">
            <a:spAutoFit/>
          </a:bodyPr>
          <a:lstStyle/>
          <a:p>
            <a:r>
              <a:rPr lang="en-US" dirty="0"/>
              <a:t>Costs Going Up!</a:t>
            </a:r>
          </a:p>
        </p:txBody>
      </p:sp>
      <p:sp>
        <p:nvSpPr>
          <p:cNvPr id="8" name="TextBox 7">
            <a:extLst>
              <a:ext uri="{FF2B5EF4-FFF2-40B4-BE49-F238E27FC236}">
                <a16:creationId xmlns:a16="http://schemas.microsoft.com/office/drawing/2014/main" id="{333BE49E-BDB8-E304-5C3F-0D25E369CEDD}"/>
              </a:ext>
            </a:extLst>
          </p:cNvPr>
          <p:cNvSpPr txBox="1"/>
          <p:nvPr/>
        </p:nvSpPr>
        <p:spPr>
          <a:xfrm>
            <a:off x="6721366" y="2906110"/>
            <a:ext cx="2459420" cy="646331"/>
          </a:xfrm>
          <a:prstGeom prst="rect">
            <a:avLst/>
          </a:prstGeom>
          <a:noFill/>
        </p:spPr>
        <p:txBody>
          <a:bodyPr wrap="square" rtlCol="0">
            <a:spAutoFit/>
          </a:bodyPr>
          <a:lstStyle/>
          <a:p>
            <a:r>
              <a:rPr lang="en-US" dirty="0"/>
              <a:t>Need better Graphic of More, more, more Cost</a:t>
            </a:r>
          </a:p>
        </p:txBody>
      </p:sp>
    </p:spTree>
    <p:extLst>
      <p:ext uri="{BB962C8B-B14F-4D97-AF65-F5344CB8AC3E}">
        <p14:creationId xmlns:p14="http://schemas.microsoft.com/office/powerpoint/2010/main" val="2630614055"/>
      </p:ext>
    </p:extLst>
  </p:cSld>
  <p:clrMapOvr>
    <a:masterClrMapping/>
  </p:clrMapOvr>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0EFE35-5C2D-4EEC-93CA-7B3D4088735C}">
  <ds:schemaRefs>
    <ds:schemaRef ds:uri="http://schemas.microsoft.com/sharepoint/v3/contenttype/forms"/>
  </ds:schemaRefs>
</ds:datastoreItem>
</file>

<file path=customXml/itemProps2.xml><?xml version="1.0" encoding="utf-8"?>
<ds:datastoreItem xmlns:ds="http://schemas.openxmlformats.org/officeDocument/2006/customXml" ds:itemID="{6251B918-0091-4E96-9E28-42B87D9557A7}">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33878E47-D7B4-44CA-8507-24783F79A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Fracture design</Template>
  <TotalTime>24002</TotalTime>
  <Words>1227</Words>
  <Application>Microsoft Office PowerPoint</Application>
  <PresentationFormat>Widescreen</PresentationFormat>
  <Paragraphs>199</Paragraphs>
  <Slides>35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Decotura ICG</vt:lpstr>
      <vt:lpstr>Franklin Gothic Medium</vt:lpstr>
      <vt:lpstr>Wingdings</vt:lpstr>
      <vt:lpstr>JuxtaposeVTI</vt:lpstr>
      <vt:lpstr>26th Annual Conference</vt:lpstr>
      <vt:lpstr>What YOUR numbers are telling us…  2022 Tribal Benefits Survey RESULTS</vt:lpstr>
      <vt:lpstr>AGENDA</vt:lpstr>
      <vt:lpstr>Topic One</vt:lpstr>
      <vt:lpstr>Data Sources</vt:lpstr>
      <vt:lpstr>Covid-19 Factor</vt:lpstr>
      <vt:lpstr>Employee Must Haves for a new job</vt:lpstr>
      <vt:lpstr>It’s a new world</vt:lpstr>
      <vt:lpstr>rebalancing of power between employers and employees</vt:lpstr>
      <vt:lpstr>So What’s up?</vt:lpstr>
      <vt:lpstr>What to Expect</vt:lpstr>
      <vt:lpstr>Large Claim Trends</vt:lpstr>
      <vt:lpstr>Large Claim Trends</vt:lpstr>
      <vt:lpstr>Large Claim Trends</vt:lpstr>
      <vt:lpstr>Drug Claim Trends</vt:lpstr>
      <vt:lpstr>Disturbing trends</vt:lpstr>
      <vt:lpstr>Disturbing trends</vt:lpstr>
      <vt:lpstr>Diabetes to CKD</vt:lpstr>
      <vt:lpstr>Tribal vs. non-tribal trends</vt:lpstr>
      <vt:lpstr>Aging Workforce</vt:lpstr>
      <vt:lpstr>Who’s Winning? Why?</vt:lpstr>
      <vt:lpstr>Indian Health Care Improvement Act</vt:lpstr>
      <vt:lpstr>638 Status Self-insurance</vt:lpstr>
      <vt:lpstr>Domestic Clinic</vt:lpstr>
      <vt:lpstr>Domestic Pharmacy</vt:lpstr>
      <vt:lpstr>Other STrategies</vt:lpstr>
      <vt:lpstr>Next STeps</vt:lpstr>
      <vt:lpstr>Ben Butler Benchmarking</vt:lpstr>
      <vt:lpstr>PowerPoint Presentation</vt:lpstr>
      <vt:lpstr>PowerPoint Presentation</vt:lpstr>
      <vt:lpstr>Content</vt:lpstr>
      <vt:lpstr>Timeline</vt:lpstr>
      <vt:lpstr>Additional content</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Fernandez</dc:creator>
  <cp:lastModifiedBy>Doug Roehm</cp:lastModifiedBy>
  <cp:revision>23</cp:revision>
  <dcterms:created xsi:type="dcterms:W3CDTF">2022-03-04T01:08:52Z</dcterms:created>
  <dcterms:modified xsi:type="dcterms:W3CDTF">2022-07-18T18:50:35Z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