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24"/>
  </p:notesMasterIdLst>
  <p:handoutMasterIdLst>
    <p:handoutMasterId r:id="rId25"/>
  </p:handoutMasterIdLst>
  <p:sldIdLst>
    <p:sldId id="284" r:id="rId5"/>
    <p:sldId id="283" r:id="rId6"/>
    <p:sldId id="279" r:id="rId7"/>
    <p:sldId id="281" r:id="rId8"/>
    <p:sldId id="280" r:id="rId9"/>
    <p:sldId id="259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5" r:id="rId20"/>
    <p:sldId id="294" r:id="rId21"/>
    <p:sldId id="277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8140"/>
    <a:srgbClr val="FFC9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6357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>
        <p:guide orient="horz" pos="1848"/>
        <p:guide pos="7080"/>
        <p:guide pos="5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2F5F-49ED-40E3-A1A5-941FF8279870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B74FA-BCF5-412C-B474-5CA730E53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1060-699B-414A-8D16-7630F8BDD05E}" type="datetimeFigureOut">
              <a:rPr lang="en-US" smtClean="0"/>
              <a:t>7/15/2022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F348-2A86-4531-BD4E-BD8C0BBDAD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97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4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130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2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138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colorful, resort&#10;&#10;Description automatically generated">
            <a:extLst>
              <a:ext uri="{FF2B5EF4-FFF2-40B4-BE49-F238E27FC236}">
                <a16:creationId xmlns:a16="http://schemas.microsoft.com/office/drawing/2014/main" id="{1221C85A-D37B-CD49-BFC4-430B8DE8D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2550"/>
            <a:ext cx="12192001" cy="6980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7185D-D0E0-C3FB-AD84-FA2C48BF5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000DA3-F94A-47A9-833C-F737A5CE9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6929" y="-4956928"/>
            <a:ext cx="2278144" cy="121920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anchor="ctr">
            <a:noAutofit/>
          </a:bodyPr>
          <a:lstStyle>
            <a:lvl1pPr marL="0" indent="0">
              <a:buNone/>
              <a:defRPr sz="20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anchor="ctr">
            <a:noAutofit/>
          </a:bodyPr>
          <a:lstStyle>
            <a:lvl1pPr marL="0" indent="0">
              <a:buNone/>
              <a:defRPr sz="20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D530F-E754-AD82-96FA-1D13357A8C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7526" y="0"/>
            <a:ext cx="6094474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37" y="635000"/>
            <a:ext cx="5171770" cy="2039374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4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>
            <a:normAutofit/>
          </a:bodyPr>
          <a:lstStyle>
            <a:lvl1pPr>
              <a:defRPr lang="en-US" sz="2200" kern="1200" spc="50" baseline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46E05-9F5D-3470-D410-FD844CD04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47130" y="1225484"/>
            <a:ext cx="8201891" cy="39518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993" y="2501053"/>
            <a:ext cx="7136064" cy="1700784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cs typeface="Calibri"/>
              </a:rPr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cs typeface="Calibri"/>
              </a:rPr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cs typeface="Calibri"/>
              </a:rPr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8B9D3B-FABA-5C78-B414-8104F27CD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096" y="192907"/>
            <a:ext cx="6389027" cy="5601790"/>
          </a:xfrm>
        </p:spPr>
        <p:txBody>
          <a:bodyPr>
            <a:noAutofit/>
          </a:bodyPr>
          <a:lstStyle>
            <a:lvl1pPr algn="ct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>
            <a:lvl1pPr algn="ctr">
              <a:defRPr lang="en-US" sz="2600" kern="1200" spc="50" baseline="0" dirty="0" smtClean="0">
                <a:solidFill>
                  <a:schemeClr val="bg1"/>
                </a:solidFill>
                <a:latin typeface="Decotura ICG" panose="00000400000000000000" pitchFamily="2" charset="0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C8D62B-9FF6-E1B4-94C6-8EF1BA4E2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9DE8D6-8092-44CF-8DBE-66D64FA30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71328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5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56F8D-E72C-9207-14DE-6828DA8490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>
            <a:noAutofit/>
          </a:bodyPr>
          <a:lstStyle>
            <a:lvl1pPr>
              <a:defRPr sz="5400">
                <a:latin typeface="Decotura ICG" panose="00000400000000000000" pitchFamily="2" charset="0"/>
              </a:defRPr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  <a:latin typeface="Decotura ICG" panose="00000400000000000000" pitchFamily="2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15050" y="3449227"/>
            <a:ext cx="6076950" cy="34290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19D2C-49F3-3C35-76EF-97EC5D229F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91" y="6181725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 algn="l">
              <a:defRPr sz="8000" baseline="0">
                <a:latin typeface="Decotura ICG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  <a:latin typeface="Decotura ICG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02526D-E976-412F-AFBB-494E33A90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55309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49FD3-1705-8BCC-CF83-C1F26E85ED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692" y="6122785"/>
            <a:ext cx="718415" cy="652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56308-6FCA-8DCF-A64E-9BEBBA62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  <a:latin typeface="Decotura ICG" panose="00000400000000000000" pitchFamily="2" charset="0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74818-5A49-706B-FABF-634615213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62172E-B024-42BD-99DF-133FED125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55309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>
            <a:no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>
            <a:normAutofit/>
          </a:bodyPr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59063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0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17542" y="5584652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633567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Autofit/>
          </a:bodyPr>
          <a:lstStyle>
            <a:lvl1pPr algn="ctr">
              <a:defRPr lang="en-U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641844"/>
            <a:ext cx="1790700" cy="350292"/>
          </a:xfrm>
        </p:spPr>
        <p:txBody>
          <a:bodyPr>
            <a:noAutofit/>
          </a:bodyPr>
          <a:lstStyle>
            <a:lvl1pPr algn="ctr">
              <a:defRPr lang="en-US" sz="11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66A544-61CA-D7F9-2F4A-4241DE1D52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33" y="6102893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B913D2-A532-4637-A5ED-76083F6FC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4955309"/>
            <a:ext cx="2281382" cy="12192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007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8011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6007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80110" indent="-28575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9E2F1-ACC4-5EEF-93CA-E488A26E0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17" y="6181344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B4CBEB-5DA0-5E39-6153-1ABC87203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955309" y="-5049982"/>
            <a:ext cx="2281382" cy="12192000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087A2-3009-45F5-D340-9F8E0C82DC6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3" r:id="rId2"/>
    <p:sldLayoutId id="2147483684" r:id="rId3"/>
    <p:sldLayoutId id="2147483685" r:id="rId4"/>
    <p:sldLayoutId id="2147483673" r:id="rId5"/>
    <p:sldLayoutId id="2147483672" r:id="rId6"/>
    <p:sldLayoutId id="2147483686" r:id="rId7"/>
    <p:sldLayoutId id="2147483687" r:id="rId8"/>
    <p:sldLayoutId id="2147483675" r:id="rId9"/>
    <p:sldLayoutId id="2147483688" r:id="rId10"/>
    <p:sldLayoutId id="2147483682" r:id="rId11"/>
    <p:sldLayoutId id="214748368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Decotura ICG" panose="00000400000000000000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3600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3200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2800" b="1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800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2800" b="1" kern="1200" spc="50" baseline="0">
          <a:solidFill>
            <a:schemeClr val="tx1"/>
          </a:solidFill>
          <a:latin typeface="Decotura ICG" panose="000004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010E-9A30-BABD-E462-6899548D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886" y="964962"/>
            <a:ext cx="10268712" cy="170078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Annual Conference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A407A76-C956-1754-B5F8-9B40D1126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524" y="70338"/>
            <a:ext cx="4648718" cy="1553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08113-ABB5-A53C-7971-F4E8F9F3B3AC}"/>
              </a:ext>
            </a:extLst>
          </p:cNvPr>
          <p:cNvSpPr txBox="1"/>
          <p:nvPr/>
        </p:nvSpPr>
        <p:spPr>
          <a:xfrm>
            <a:off x="-773629" y="6042556"/>
            <a:ext cx="6055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Antonio, Texas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57F8C-5F2A-1D36-B394-2F65DC8EF631}"/>
              </a:ext>
            </a:extLst>
          </p:cNvPr>
          <p:cNvSpPr txBox="1"/>
          <p:nvPr/>
        </p:nvSpPr>
        <p:spPr>
          <a:xfrm>
            <a:off x="8838518" y="6181932"/>
            <a:ext cx="35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September 26-28</a:t>
            </a:r>
          </a:p>
        </p:txBody>
      </p:sp>
    </p:spTree>
    <p:extLst>
      <p:ext uri="{BB962C8B-B14F-4D97-AF65-F5344CB8AC3E}">
        <p14:creationId xmlns:p14="http://schemas.microsoft.com/office/powerpoint/2010/main" val="226797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5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700" b="1" dirty="0">
                <a:latin typeface="Papyrus" panose="03070502060502030205" pitchFamily="66" charset="0"/>
                <a:cs typeface="Arial" panose="020B0604020202020204" pitchFamily="34" charset="0"/>
              </a:rPr>
              <a:t>Self-</a:t>
            </a:r>
            <a:r>
              <a:rPr lang="en-US" sz="6700" b="1" dirty="0" err="1">
                <a:latin typeface="Papyrus" panose="03070502060502030205" pitchFamily="66" charset="0"/>
                <a:cs typeface="Arial" panose="020B0604020202020204" pitchFamily="34" charset="0"/>
              </a:rPr>
              <a:t>awreness</a:t>
            </a:r>
            <a:endParaRPr lang="en-US" sz="6700" b="1" dirty="0">
              <a:latin typeface="Papyrus" panose="03070502060502030205" pitchFamily="66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apyrus" panose="03070502060502030205" pitchFamily="66" charset="0"/>
                <a:cs typeface="Arial" panose="020B0604020202020204" pitchFamily="34" charset="0"/>
              </a:rPr>
              <a:t>“It is absurd that a man should rule others, who cannot rule himself.” </a:t>
            </a:r>
            <a:r>
              <a:rPr lang="en-US" sz="2400" b="1" dirty="0">
                <a:latin typeface="Papyrus" panose="03070502060502030205" pitchFamily="66" charset="0"/>
                <a:cs typeface="Arial" panose="020B0604020202020204" pitchFamily="34" charset="0"/>
              </a:rPr>
              <a:t>—Latin Proverb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6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Papyrus" panose="03070502060502030205" pitchFamily="66" charset="0"/>
                <a:cs typeface="Arial" panose="020B0604020202020204" pitchFamily="34" charset="0"/>
              </a:rPr>
              <a:t>stick to the golden rule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latin typeface="Papyrus" panose="03070502060502030205" pitchFamily="66" charset="0"/>
                <a:cs typeface="Arial" panose="020B0604020202020204" pitchFamily="34" charset="0"/>
              </a:rPr>
              <a:t>“The way you see people is the way you treat them, and the way you treat them is what they become.” </a:t>
            </a:r>
          </a:p>
          <a:p>
            <a:pPr algn="ctr"/>
            <a:r>
              <a:rPr lang="en-US" sz="2600" b="1" dirty="0">
                <a:latin typeface="Papyrus" panose="03070502060502030205" pitchFamily="66" charset="0"/>
                <a:cs typeface="Arial" panose="020B0604020202020204" pitchFamily="34" charset="0"/>
              </a:rPr>
              <a:t>– Jon Wolfgang von Goethe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46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7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Papyrus" panose="03070502060502030205" pitchFamily="66" charset="0"/>
                <a:cs typeface="Arial" panose="020B0604020202020204" pitchFamily="34" charset="0"/>
              </a:rPr>
              <a:t>passion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7"/>
            <a:ext cx="10268712" cy="201339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5800" dirty="0">
                <a:latin typeface="Papyrus" panose="03070502060502030205" pitchFamily="66" charset="0"/>
                <a:cs typeface="Arial" panose="020B0604020202020204" pitchFamily="34" charset="0"/>
              </a:rPr>
              <a:t>“If you just work on stuff that you like and are passionate about, you don’t have to have a master plan with how things will play out.”</a:t>
            </a:r>
          </a:p>
          <a:p>
            <a:pPr algn="ctr"/>
            <a:r>
              <a:rPr lang="en-US" dirty="0">
                <a:latin typeface="Papyrus" panose="03070502060502030205" pitchFamily="66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Papyrus" panose="03070502060502030205" pitchFamily="66" charset="0"/>
                <a:cs typeface="Arial" panose="020B0604020202020204" pitchFamily="34" charset="0"/>
              </a:rPr>
              <a:t>– Mark Zuckerberg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32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8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Papyrus" panose="03070502060502030205" pitchFamily="66" charset="0"/>
                <a:cs typeface="Arial" panose="020B0604020202020204" pitchFamily="34" charset="0"/>
              </a:rPr>
              <a:t>infectiousness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7"/>
            <a:ext cx="10268712" cy="2013395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5800" dirty="0">
                <a:latin typeface="Papyrus" panose="03070502060502030205" pitchFamily="66" charset="0"/>
                <a:cs typeface="Arial" panose="020B0604020202020204" pitchFamily="34" charset="0"/>
              </a:rPr>
              <a:t>“The very essence of leadership is that you have to have a vision. It’s got to be a vision you articulate clearly and forcefully on every occasion. You can’t blow an uncertain trumpet.” </a:t>
            </a:r>
            <a:r>
              <a:rPr lang="en-US" sz="4400" b="1" dirty="0">
                <a:latin typeface="Papyrus" panose="03070502060502030205" pitchFamily="66" charset="0"/>
                <a:cs typeface="Arial" panose="020B0604020202020204" pitchFamily="34" charset="0"/>
              </a:rPr>
              <a:t>—Reverend Theodore Hesburgh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69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9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Papyrus" panose="03070502060502030205" pitchFamily="66" charset="0"/>
                <a:cs typeface="Arial" panose="020B0604020202020204" pitchFamily="34" charset="0"/>
              </a:rPr>
              <a:t>authenticity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7"/>
            <a:ext cx="10268712" cy="201339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800" dirty="0">
                <a:latin typeface="Papyrus" panose="03070502060502030205" pitchFamily="66" charset="0"/>
                <a:cs typeface="Arial" panose="020B0604020202020204" pitchFamily="34" charset="0"/>
              </a:rPr>
              <a:t>“Just be who you are and speak from your guts and heart – it’s all a man has.”</a:t>
            </a:r>
          </a:p>
          <a:p>
            <a:pPr algn="ctr"/>
            <a:r>
              <a:rPr lang="en-US" sz="4800" dirty="0">
                <a:latin typeface="Papyrus" panose="03070502060502030205" pitchFamily="66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Papyrus" panose="03070502060502030205" pitchFamily="66" charset="0"/>
                <a:cs typeface="Arial" panose="020B0604020202020204" pitchFamily="34" charset="0"/>
              </a:rPr>
              <a:t>– Hubert Humphrey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0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10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Papyrus" panose="03070502060502030205" pitchFamily="66" charset="0"/>
                <a:cs typeface="Arial" panose="020B0604020202020204" pitchFamily="34" charset="0"/>
              </a:rPr>
              <a:t>approachability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7"/>
            <a:ext cx="10268712" cy="201339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4800" dirty="0">
                <a:latin typeface="Papyrus" panose="03070502060502030205" pitchFamily="66" charset="0"/>
                <a:cs typeface="Arial" panose="020B0604020202020204" pitchFamily="34" charset="0"/>
              </a:rPr>
              <a:t>“Management is like holding a dove in your hand. Squeeze too hard and you kill it, not hard enough and it flies away.” </a:t>
            </a:r>
            <a:r>
              <a:rPr lang="en-US" sz="3100" b="1" dirty="0">
                <a:latin typeface="Papyrus" panose="03070502060502030205" pitchFamily="66" charset="0"/>
                <a:cs typeface="Arial" panose="020B0604020202020204" pitchFamily="34" charset="0"/>
              </a:rPr>
              <a:t>– Tommy Lasorda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07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11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Papyrus" panose="03070502060502030205" pitchFamily="66" charset="0"/>
                <a:cs typeface="Arial" panose="020B0604020202020204" pitchFamily="34" charset="0"/>
              </a:rPr>
              <a:t>accountability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7"/>
            <a:ext cx="10268712" cy="2013395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4800" dirty="0">
                <a:latin typeface="Papyrus" panose="03070502060502030205" pitchFamily="66" charset="0"/>
                <a:cs typeface="Arial" panose="020B0604020202020204" pitchFamily="34" charset="0"/>
              </a:rPr>
              <a:t>“The ancient Romans had a tradition: Whenever one of their engineers constructed an arch, as the capstone was hoisted into place, the engineer assumed accountability for his work in the most profound way possible: He stood under the arch.”</a:t>
            </a:r>
          </a:p>
          <a:p>
            <a:pPr algn="ctr"/>
            <a:r>
              <a:rPr lang="en-US" sz="4400" b="1" dirty="0">
                <a:latin typeface="Papyrus" panose="03070502060502030205" pitchFamily="66" charset="0"/>
                <a:cs typeface="Arial" panose="020B0604020202020204" pitchFamily="34" charset="0"/>
              </a:rPr>
              <a:t> – Michael Armstrong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86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12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latin typeface="Papyrus" panose="03070502060502030205" pitchFamily="66" charset="0"/>
                <a:cs typeface="Arial" panose="020B0604020202020204" pitchFamily="34" charset="0"/>
              </a:rPr>
              <a:t>sense of purpose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7"/>
            <a:ext cx="10268712" cy="2013395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4800" dirty="0">
                <a:latin typeface="Papyrus" panose="03070502060502030205" pitchFamily="66" charset="0"/>
                <a:cs typeface="Arial" panose="020B0604020202020204" pitchFamily="34" charset="0"/>
              </a:rPr>
              <a:t>“You don’t lead by pointing and telling people some place to go. You lead by going to that place and making a case.” </a:t>
            </a:r>
            <a:r>
              <a:rPr lang="en-US" sz="3100" b="1" dirty="0">
                <a:latin typeface="Papyrus" panose="03070502060502030205" pitchFamily="66" charset="0"/>
                <a:cs typeface="Arial" panose="020B0604020202020204" pitchFamily="34" charset="0"/>
              </a:rPr>
              <a:t>– Ken Kesey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03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>
            <a:extLst>
              <a:ext uri="{FF2B5EF4-FFF2-40B4-BE49-F238E27FC236}">
                <a16:creationId xmlns:a16="http://schemas.microsoft.com/office/drawing/2014/main" id="{D9F93E89-6BB0-44BD-A234-9F074757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/>
          <a:lstStyle/>
          <a:p>
            <a:r>
              <a:rPr lang="en-US" dirty="0"/>
              <a:t>            Thank you!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9606920-6D8A-4305-AB8A-83B7F9391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/>
          <a:p>
            <a:r>
              <a:rPr lang="en-US" sz="2000" dirty="0"/>
              <a:t>David Miller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C60074-2066-4765-88F0-BC4B57CC1F9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/>
          <a:lstStyle/>
          <a:p>
            <a:r>
              <a:rPr lang="en-US" dirty="0"/>
              <a:t>David@bwilearning.com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C765B3E-A7DA-421D-A959-98BFA5AE3BA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/>
          <a:lstStyle/>
          <a:p>
            <a:r>
              <a:rPr lang="en-US" dirty="0"/>
              <a:t>www.bwilearning.com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1705CC7-1207-1F05-1F77-6A650F73D1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6693" r="6693"/>
          <a:stretch>
            <a:fillRect/>
          </a:stretch>
        </p:blipFill>
        <p:spPr>
          <a:xfrm rot="20899706">
            <a:off x="640774" y="528529"/>
            <a:ext cx="5743575" cy="4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52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0010E-9A30-BABD-E462-6899548DE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886" y="964962"/>
            <a:ext cx="10268712" cy="1700784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36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Annual Conference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A407A76-C956-1754-B5F8-9B40D1126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6524" y="70338"/>
            <a:ext cx="4648718" cy="1553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08113-ABB5-A53C-7971-F4E8F9F3B3AC}"/>
              </a:ext>
            </a:extLst>
          </p:cNvPr>
          <p:cNvSpPr txBox="1"/>
          <p:nvPr/>
        </p:nvSpPr>
        <p:spPr>
          <a:xfrm>
            <a:off x="-773629" y="6042556"/>
            <a:ext cx="6055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Antonio, Texas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57F8C-5F2A-1D36-B394-2F65DC8EF631}"/>
              </a:ext>
            </a:extLst>
          </p:cNvPr>
          <p:cNvSpPr txBox="1"/>
          <p:nvPr/>
        </p:nvSpPr>
        <p:spPr>
          <a:xfrm>
            <a:off x="8838518" y="6181932"/>
            <a:ext cx="35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September 26-28</a:t>
            </a:r>
          </a:p>
        </p:txBody>
      </p:sp>
    </p:spTree>
    <p:extLst>
      <p:ext uri="{BB962C8B-B14F-4D97-AF65-F5344CB8AC3E}">
        <p14:creationId xmlns:p14="http://schemas.microsoft.com/office/powerpoint/2010/main" val="344583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7344-0CB6-494B-A14C-6C7C1468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00" y="367977"/>
            <a:ext cx="1094555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12 Habits of exceptional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F92D4-9127-45F7-8DFC-A07C06032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Presented by David Miller</a:t>
            </a:r>
          </a:p>
          <a:p>
            <a:pPr algn="ctr"/>
            <a:endParaRPr lang="en-U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1B73B2F-C2C1-4EE4-9B2D-A53BD3F65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64" y="5384581"/>
            <a:ext cx="3752850" cy="12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71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53">
            <a:extLst>
              <a:ext uri="{FF2B5EF4-FFF2-40B4-BE49-F238E27FC236}">
                <a16:creationId xmlns:a16="http://schemas.microsoft.com/office/drawing/2014/main" id="{742A82AB-F005-49A7-9C16-0AF17C1E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213" y="336958"/>
            <a:ext cx="10616187" cy="170078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Papyrus" panose="03070502060502030205" pitchFamily="66" charset="0"/>
              </a:rPr>
              <a:t>Leadership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0F007C0-C7B7-8F64-FA9F-D990C92103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5802" r="25802"/>
          <a:stretch>
            <a:fillRect/>
          </a:stretch>
        </p:blipFill>
        <p:spPr>
          <a:xfrm>
            <a:off x="8777288" y="2037742"/>
            <a:ext cx="3414712" cy="3951287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D39C30B9-48B3-5306-AC30-2EE9B48AB0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770" r="5770"/>
          <a:stretch>
            <a:fillRect/>
          </a:stretch>
        </p:blipFill>
        <p:spPr>
          <a:xfrm>
            <a:off x="5297764" y="2061946"/>
            <a:ext cx="3479524" cy="39512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241A50-9C8E-2F11-4173-A2736FDAA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91"/>
          <a:stretch/>
        </p:blipFill>
        <p:spPr>
          <a:xfrm>
            <a:off x="0" y="2061946"/>
            <a:ext cx="5297764" cy="39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8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593D767-CBED-4343-BF82-E91FA5BF5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5000794"/>
            <a:ext cx="10268712" cy="15087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Papyrus" panose="03070502060502030205" pitchFamily="66" charset="0"/>
                <a:cs typeface="Arial" panose="020B0604020202020204" pitchFamily="34" charset="0"/>
              </a:rPr>
              <a:t>Native American Proverb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E1A9C4-6CB5-2EB2-C1E2-700B8533A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7C8D0-B1E6-AD36-497B-B4C1E3E07E01}"/>
              </a:ext>
            </a:extLst>
          </p:cNvPr>
          <p:cNvSpPr txBox="1"/>
          <p:nvPr/>
        </p:nvSpPr>
        <p:spPr>
          <a:xfrm>
            <a:off x="1741663" y="1272471"/>
            <a:ext cx="8705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75000"/>
                    <a:lumOff val="25000"/>
                  </a:schemeClr>
                </a:solidFill>
                <a:latin typeface="Papyrus" panose="03070502060502030205" pitchFamily="66" charset="0"/>
              </a:rPr>
              <a:t>Never follow a leaders who is more in love with power than people.</a:t>
            </a:r>
          </a:p>
        </p:txBody>
      </p:sp>
    </p:spTree>
    <p:extLst>
      <p:ext uri="{BB962C8B-B14F-4D97-AF65-F5344CB8AC3E}">
        <p14:creationId xmlns:p14="http://schemas.microsoft.com/office/powerpoint/2010/main" val="2672174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1F4B0-4F3A-440C-990E-49D045912707}"/>
              </a:ext>
            </a:extLst>
          </p:cNvPr>
          <p:cNvSpPr/>
          <p:nvPr/>
        </p:nvSpPr>
        <p:spPr>
          <a:xfrm>
            <a:off x="0" y="1"/>
            <a:ext cx="397042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716D8A-2E12-4C9A-8001-077CF283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80" y="317499"/>
            <a:ext cx="3398346" cy="2095501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Papyrus" panose="03070502060502030205" pitchFamily="66" charset="0"/>
                <a:cs typeface="Arial" panose="020B0604020202020204" pitchFamily="34" charset="0"/>
              </a:rPr>
              <a:t>No Zero</a:t>
            </a:r>
            <a:br>
              <a:rPr lang="en-US" sz="4000" dirty="0">
                <a:solidFill>
                  <a:schemeClr val="tx1"/>
                </a:solidFill>
                <a:latin typeface="Papyrus" panose="03070502060502030205" pitchFamily="66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Papyrus" panose="03070502060502030205" pitchFamily="66" charset="0"/>
                <a:cs typeface="Arial" panose="020B0604020202020204" pitchFamily="34" charset="0"/>
              </a:rPr>
              <a:t>Days</a:t>
            </a:r>
            <a:endParaRPr lang="en-US" dirty="0">
              <a:solidFill>
                <a:schemeClr val="tx1"/>
              </a:solidFill>
              <a:latin typeface="Papyrus" panose="03070502060502030205" pitchFamily="66" charset="0"/>
              <a:cs typeface="Arial" panose="020B0604020202020204" pitchFamily="34" charset="0"/>
            </a:endParaRP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69D5268B-B9FF-4EF5-90FE-EC2BBE068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419" y="2325896"/>
            <a:ext cx="2888701" cy="35941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concept of when you have to ensure that you do at least one thing, no matter how small, that can help you in the pursuit of a particular goal. Motivation to pursue your goals is easy to find but hard to maintain.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19909D-1638-4231-9868-4BAD18EAA1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8291" y="318"/>
            <a:ext cx="3046351" cy="3428363"/>
          </a:xfrm>
        </p:spPr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78F51F6-0A88-42AA-BA1E-24D6E133EBE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9D3BBB-CD02-4B3B-95AF-EDC15C0ACD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14170" y="3429000"/>
            <a:ext cx="6076950" cy="3429000"/>
          </a:xfrm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3DB75-5DD6-12BC-29BF-C49D61107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AE4EEC-713C-FECC-1677-7313BCDC2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08" t="8137" r="14051" b="4761"/>
          <a:stretch/>
        </p:blipFill>
        <p:spPr>
          <a:xfrm>
            <a:off x="3970421" y="0"/>
            <a:ext cx="8221579" cy="68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7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1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Papyrus" panose="03070502060502030205" pitchFamily="66" charset="0"/>
                <a:cs typeface="Arial" panose="020B0604020202020204" pitchFamily="34" charset="0"/>
              </a:rPr>
              <a:t>Courage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/>
          <a:lstStyle/>
          <a:p>
            <a:pPr algn="ctr"/>
            <a:r>
              <a:rPr lang="en-US" dirty="0">
                <a:latin typeface="Papyrus" panose="03070502060502030205" pitchFamily="66" charset="0"/>
                <a:cs typeface="Arial" panose="020B0604020202020204" pitchFamily="34" charset="0"/>
              </a:rPr>
              <a:t>“Courage is the first virtue that makes all other virtues possible.” </a:t>
            </a:r>
            <a:r>
              <a:rPr lang="en-US" sz="2400" dirty="0">
                <a:latin typeface="Papyrus" panose="03070502060502030205" pitchFamily="66" charset="0"/>
                <a:cs typeface="Arial" panose="020B0604020202020204" pitchFamily="34" charset="0"/>
              </a:rPr>
              <a:t>—</a:t>
            </a:r>
            <a:r>
              <a:rPr lang="en-US" sz="2400" b="1" dirty="0">
                <a:latin typeface="Papyrus" panose="03070502060502030205" pitchFamily="66" charset="0"/>
                <a:cs typeface="Arial" panose="020B0604020202020204" pitchFamily="34" charset="0"/>
              </a:rPr>
              <a:t>Aristotle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2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sz="7300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sz="7300" b="1" dirty="0">
                <a:latin typeface="Papyrus" panose="03070502060502030205" pitchFamily="66" charset="0"/>
                <a:cs typeface="Arial" panose="020B0604020202020204" pitchFamily="34" charset="0"/>
              </a:rPr>
              <a:t>Effective communication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/>
          <a:lstStyle/>
          <a:p>
            <a:pPr algn="ctr"/>
            <a:r>
              <a:rPr lang="en-US" dirty="0">
                <a:latin typeface="Papyrus" panose="03070502060502030205" pitchFamily="66" charset="0"/>
                <a:cs typeface="Arial" panose="020B0604020202020204" pitchFamily="34" charset="0"/>
              </a:rPr>
              <a:t>“The more elaborate our means of communication, the less we communicate.” </a:t>
            </a:r>
            <a:r>
              <a:rPr lang="en-US" sz="2400" b="1" dirty="0">
                <a:latin typeface="Papyrus" panose="03070502060502030205" pitchFamily="66" charset="0"/>
                <a:cs typeface="Arial" panose="020B0604020202020204" pitchFamily="34" charset="0"/>
              </a:rPr>
              <a:t>—Joseph Priestley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9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3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Papyrus" panose="03070502060502030205" pitchFamily="66" charset="0"/>
                <a:cs typeface="Arial" panose="020B0604020202020204" pitchFamily="34" charset="0"/>
              </a:rPr>
              <a:t>Generosity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latin typeface="Papyrus" panose="03070502060502030205" pitchFamily="66" charset="0"/>
                <a:cs typeface="Arial" panose="020B0604020202020204" pitchFamily="34" charset="0"/>
              </a:rPr>
              <a:t>“A good leader is a person who takes a little more than his share of the blame and a little less than his share of the credit.” </a:t>
            </a:r>
            <a:r>
              <a:rPr lang="en-US" sz="2600" b="1" dirty="0">
                <a:latin typeface="Papyrus" panose="03070502060502030205" pitchFamily="66" charset="0"/>
                <a:cs typeface="Arial" panose="020B0604020202020204" pitchFamily="34" charset="0"/>
              </a:rPr>
              <a:t>—John Maxwell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8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Habit 4</a:t>
            </a: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badi" panose="020B0604020104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Papyrus" panose="03070502060502030205" pitchFamily="66" charset="0"/>
                <a:cs typeface="Arial" panose="020B0604020202020204" pitchFamily="34" charset="0"/>
              </a:rPr>
              <a:t>Humility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apyrus" panose="03070502060502030205" pitchFamily="66" charset="0"/>
                <a:cs typeface="Arial" panose="020B0604020202020204" pitchFamily="34" charset="0"/>
              </a:rPr>
              <a:t>“Humility is not thinking less of yourself, it’s thinking of yourself less.”</a:t>
            </a:r>
            <a:r>
              <a:rPr lang="en-US" sz="2400" b="1" dirty="0">
                <a:latin typeface="Papyrus" panose="03070502060502030205" pitchFamily="66" charset="0"/>
                <a:cs typeface="Arial" panose="020B0604020202020204" pitchFamily="34" charset="0"/>
              </a:rPr>
              <a:t> – C.S. Lewis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56F-FEE9-C8C0-3A83-739CBBB3B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9" y="6084916"/>
            <a:ext cx="718415" cy="65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76766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0EFE35-5C2D-4EEC-93CA-7B3D408873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51B918-0091-4E96-9E28-42B87D9557A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33878E47-D7B4-44CA-8507-24783F79A5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Fracture design</Template>
  <TotalTime>27797</TotalTime>
  <Words>539</Words>
  <Application>Microsoft Office PowerPoint</Application>
  <PresentationFormat>Widescreen</PresentationFormat>
  <Paragraphs>50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Abadi</vt:lpstr>
      <vt:lpstr>Arial</vt:lpstr>
      <vt:lpstr>Calibri</vt:lpstr>
      <vt:lpstr>Decotura ICG</vt:lpstr>
      <vt:lpstr>Franklin Gothic Medium</vt:lpstr>
      <vt:lpstr>Papyrus</vt:lpstr>
      <vt:lpstr>Wingdings</vt:lpstr>
      <vt:lpstr>JuxtaposeVTI</vt:lpstr>
      <vt:lpstr>26th Annual Conference</vt:lpstr>
      <vt:lpstr>12 Habits of exceptional leaders</vt:lpstr>
      <vt:lpstr>Leadership</vt:lpstr>
      <vt:lpstr>PowerPoint Presentation</vt:lpstr>
      <vt:lpstr>No Zero Days</vt:lpstr>
      <vt:lpstr>Habit 1   Courage</vt:lpstr>
      <vt:lpstr>Habit 2   Effective communication</vt:lpstr>
      <vt:lpstr>Habit 3   Generosity</vt:lpstr>
      <vt:lpstr>Habit 4   Humility</vt:lpstr>
      <vt:lpstr>Habit 5   Self-awreness</vt:lpstr>
      <vt:lpstr>Habit 6   stick to the golden rule</vt:lpstr>
      <vt:lpstr>Habit 7   passion</vt:lpstr>
      <vt:lpstr>Habit 8   infectiousness</vt:lpstr>
      <vt:lpstr>Habit 9   authenticity</vt:lpstr>
      <vt:lpstr>Habit 10   approachability</vt:lpstr>
      <vt:lpstr>Habit 11   accountability</vt:lpstr>
      <vt:lpstr>Habit 12   sense of purpose</vt:lpstr>
      <vt:lpstr>            Thank you!</vt:lpstr>
      <vt:lpstr>26th Annual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Fernandez</dc:creator>
  <cp:lastModifiedBy>David Miller</cp:lastModifiedBy>
  <cp:revision>22</cp:revision>
  <dcterms:created xsi:type="dcterms:W3CDTF">2022-03-04T01:08:52Z</dcterms:created>
  <dcterms:modified xsi:type="dcterms:W3CDTF">2022-07-15T22:56:14Z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